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61" r:id="rId2"/>
    <p:sldId id="562" r:id="rId3"/>
    <p:sldId id="563" r:id="rId4"/>
    <p:sldId id="564" r:id="rId5"/>
    <p:sldId id="565" r:id="rId6"/>
    <p:sldId id="540" r:id="rId7"/>
    <p:sldId id="541" r:id="rId8"/>
    <p:sldId id="566" r:id="rId9"/>
    <p:sldId id="567" r:id="rId10"/>
    <p:sldId id="568" r:id="rId11"/>
    <p:sldId id="569" r:id="rId12"/>
    <p:sldId id="580" r:id="rId13"/>
    <p:sldId id="531" r:id="rId14"/>
    <p:sldId id="529" r:id="rId15"/>
    <p:sldId id="570" r:id="rId16"/>
    <p:sldId id="516" r:id="rId17"/>
    <p:sldId id="544" r:id="rId18"/>
    <p:sldId id="517" r:id="rId19"/>
    <p:sldId id="523" r:id="rId20"/>
    <p:sldId id="571" r:id="rId21"/>
    <p:sldId id="518" r:id="rId22"/>
    <p:sldId id="522" r:id="rId23"/>
    <p:sldId id="552" r:id="rId24"/>
    <p:sldId id="572" r:id="rId25"/>
    <p:sldId id="573" r:id="rId26"/>
    <p:sldId id="574" r:id="rId27"/>
    <p:sldId id="575" r:id="rId28"/>
    <p:sldId id="577" r:id="rId29"/>
    <p:sldId id="436" r:id="rId30"/>
    <p:sldId id="533" r:id="rId31"/>
    <p:sldId id="532" r:id="rId32"/>
    <p:sldId id="578" r:id="rId33"/>
    <p:sldId id="519" r:id="rId34"/>
    <p:sldId id="553" r:id="rId35"/>
    <p:sldId id="527" r:id="rId36"/>
    <p:sldId id="579" r:id="rId37"/>
    <p:sldId id="560" r:id="rId38"/>
    <p:sldId id="551" r:id="rId3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5C5D"/>
    <a:srgbClr val="0070C0"/>
    <a:srgbClr val="5B925B"/>
    <a:srgbClr val="00000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4F92F-AD70-4F5F-8297-CD02442A24E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D95D8-4E31-4F6D-B80F-859AD32282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75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4594D-4CCB-4FAD-99D4-783C7AFD4178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5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35624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066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4594D-4CCB-4FAD-99D4-783C7AFD4178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1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4594D-4CCB-4FAD-99D4-783C7AFD4178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66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95D8-4E31-4F6D-B80F-859AD32282B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2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6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58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1075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3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8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接连接符 63"/>
          <p:cNvCxnSpPr/>
          <p:nvPr userDrawn="1"/>
        </p:nvCxnSpPr>
        <p:spPr>
          <a:xfrm flipH="1">
            <a:off x="1102301" y="407372"/>
            <a:ext cx="307464" cy="484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6287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0"/>
            <a:ext cx="11191875" cy="7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2513" y="2820988"/>
            <a:ext cx="10066337" cy="21605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7325" y="3011488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103688" y="3730625"/>
            <a:ext cx="625316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35888" y="4471988"/>
            <a:ext cx="315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进出口业务操作课程团队</a:t>
            </a:r>
          </a:p>
        </p:txBody>
      </p:sp>
      <p:sp>
        <p:nvSpPr>
          <p:cNvPr id="17416" name="文本框 10"/>
          <p:cNvSpPr txBox="1">
            <a:spLocks noChangeArrowheads="1"/>
          </p:cNvSpPr>
          <p:nvPr/>
        </p:nvSpPr>
        <p:spPr bwMode="auto">
          <a:xfrm>
            <a:off x="4403725" y="3886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1 </a:t>
            </a:r>
            <a:r>
              <a:rPr lang="zh-CN" altLang="en-US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交易前准备与交易磋商</a:t>
            </a:r>
            <a:endParaRPr lang="zh-CN" altLang="en-US" sz="2400" dirty="0">
              <a:solidFill>
                <a:prstClr val="white"/>
              </a:solidFill>
              <a:ea typeface="微软雅黑" pitchFamily="34" charset="-122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80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74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251886" y="1661375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5" name="Oval 500"/>
            <p:cNvSpPr>
              <a:spLocks noChangeArrowheads="1"/>
            </p:cNvSpPr>
            <p:nvPr/>
          </p:nvSpPr>
          <p:spPr bwMode="auto">
            <a:xfrm>
              <a:off x="4990521" y="2272750"/>
              <a:ext cx="139322" cy="118634"/>
            </a:xfrm>
            <a:prstGeom prst="ellipse">
              <a:avLst/>
            </a:prstGeom>
            <a:solidFill>
              <a:srgbClr val="D98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844793" y="1661375"/>
            <a:ext cx="3650392" cy="3968211"/>
            <a:chOff x="6260490" y="1131590"/>
            <a:chExt cx="2700111" cy="39284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260490" y="1479756"/>
              <a:ext cx="2700111" cy="335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HONGCHING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AGRICULTURAL PRODUCTS TRADE CO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altLang="zh-CN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公司地址（英文）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NO.23, LANE 476, LUNMEI ROAD, CHANGHUA CITY, TAIWAN</a:t>
              </a:r>
              <a:endParaRPr lang="en-US" altLang="zh-CN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HONGCHING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AGRICULTURAL PRODUCTS TRADE CO. 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主要从事农产品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进出口业务。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14401" y="5046193"/>
              <a:ext cx="2592288" cy="1387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87565" y="767488"/>
            <a:ext cx="42521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ONGCHING AGRICULTURAL 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TRADE CO.</a:t>
            </a:r>
          </a:p>
        </p:txBody>
      </p:sp>
    </p:spTree>
    <p:extLst>
      <p:ext uri="{BB962C8B-B14F-4D97-AF65-F5344CB8AC3E}">
        <p14:creationId xmlns:p14="http://schemas.microsoft.com/office/powerpoint/2010/main" val="163314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366"/>
    </mc:Choice>
    <mc:Fallback xmlns="">
      <p:transition advTm="636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3" y="1316639"/>
            <a:ext cx="6198609" cy="445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967230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14363" y="1316639"/>
            <a:ext cx="5705341" cy="390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日照金果贸易有限公司业务员鲁平在广交会上结识了台湾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ONGCHING AGRICULTURAL PRODUCTS TRADE CO.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客商李志源先生。由于当时他事务繁忙，仅留下名片，称日后再联系。交易会结束后，鲁平返回日照。随之向李志源先生发去电子邮件，详细介绍了本公司的业务范围，并表示愿意与其公司建立良好的业务关系。</a:t>
            </a:r>
            <a:endParaRPr lang="en-US" altLang="zh-CN" sz="2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45505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7908"/>
    </mc:Choice>
    <mc:Fallback xmlns="">
      <p:transition advTm="2790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3" y="1390919"/>
            <a:ext cx="6312735" cy="3863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52492" y="1863871"/>
            <a:ext cx="6312735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李志源写来询盘信函，要求鲁平报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FOB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CFR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价格，鲁平经过价格核算后，向李志源发盘。</a:t>
            </a:r>
            <a:endParaRPr lang="en-US" altLang="zh-CN" sz="2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李志源收到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鲁平的发盘信函并进行了进价核算。李志源来函要求鲁平改报含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5%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佣价的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 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KAOHSIUNG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价格，即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CIFC5% 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KAOHSIUNG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价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97020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1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62130" y="1228506"/>
            <a:ext cx="9839460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LZY@Global-agr.com.cn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LP@rzhf.net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Miss Lu ping,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Re: Pumpkin seeks 14cm and up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Thank you for your offer of XXX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Please revise your price on the basis of CIFC5%.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1977" y="270456"/>
            <a:ext cx="51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李志源来函要求报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佣金价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461" y="576262"/>
            <a:ext cx="6686224" cy="5734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9461" y="576262"/>
            <a:ext cx="66862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就李志源要求的含佣报价来看，鲁平认为是李志源想换一种报价方式，来看看我方的销售心态，是否是急于出手还是稳坐钓鱼台。只要我方的还价稍微有些松弛（通过这次重新报价，降低价格），李志源就会进一步要求我方降价。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鲁平通过对市场调研发现，来自美国的该种货物，价格比中国的高很多，而印度货虽然价格低但是质量比中国货差。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中国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货在当地市场上的需求还是很高的。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根据调研分析结果，鲁平决定在原有报价基础上另行加入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个百分点的佣金。改报含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5%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佣金的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价并重新发盘。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(CIF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价为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USD3100/MT CIF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KAOHSIUNG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任务：鲁平报含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5%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佣金的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价并重新发盘。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97020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7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48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5"/>
    </mc:Choice>
    <mc:Fallback xmlns="">
      <p:transition spd="slow" advTm="3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497680" y="2306024"/>
            <a:ext cx="191649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佣金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33677" y="1390558"/>
            <a:ext cx="5422005" cy="39002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在国际贸易中，佣金（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）是指中间商介绍生意或代买代卖而收取的酬金。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包含佣金的价格通常为含佣价（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included price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），而不包含佣金的价格则称为净价（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price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61129" y="1609068"/>
            <a:ext cx="3264017" cy="4447472"/>
            <a:chOff x="7720215" y="1424213"/>
            <a:chExt cx="3066744" cy="4178674"/>
          </a:xfrm>
        </p:grpSpPr>
        <p:sp>
          <p:nvSpPr>
            <p:cNvPr id="14" name="MH_SubTitle_2"/>
            <p:cNvSpPr txBox="1"/>
            <p:nvPr>
              <p:custDataLst>
                <p:tags r:id="rId2"/>
              </p:custDataLst>
            </p:nvPr>
          </p:nvSpPr>
          <p:spPr>
            <a:xfrm>
              <a:off x="7720215" y="5079529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rgbClr val="20517C"/>
                </a:solidFill>
              </a:endParaRPr>
            </a:p>
          </p:txBody>
        </p:sp>
        <p:sp>
          <p:nvSpPr>
            <p:cNvPr id="15" name="MH_Text_2"/>
            <p:cNvSpPr/>
            <p:nvPr>
              <p:custDataLst>
                <p:tags r:id="rId3"/>
              </p:custDataLst>
            </p:nvPr>
          </p:nvSpPr>
          <p:spPr>
            <a:xfrm flipH="1">
              <a:off x="8338480" y="1424213"/>
              <a:ext cx="2448479" cy="1812829"/>
            </a:xfrm>
            <a:prstGeom prst="wedgeEllipseCallout">
              <a:avLst>
                <a:gd name="adj1" fmla="val 35130"/>
                <a:gd name="adj2" fmla="val 70520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da-DK" altLang="zh-CN" dirty="0" smtClean="0">
                  <a:solidFill>
                    <a:srgbClr val="FFFFFF"/>
                  </a:solidFill>
                </a:rPr>
                <a:t> 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890256" y="2072712"/>
            <a:ext cx="1916496" cy="476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佣金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MH_Other_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78814" y="3542460"/>
            <a:ext cx="989031" cy="1506090"/>
          </a:xfrm>
          <a:custGeom>
            <a:avLst/>
            <a:gdLst>
              <a:gd name="connsiteX0" fmla="*/ 294153 w 929255"/>
              <a:gd name="connsiteY0" fmla="*/ 1013988 h 1415064"/>
              <a:gd name="connsiteX1" fmla="*/ 421173 w 929255"/>
              <a:gd name="connsiteY1" fmla="*/ 1054096 h 1415064"/>
              <a:gd name="connsiteX2" fmla="*/ 508082 w 929255"/>
              <a:gd name="connsiteY2" fmla="*/ 1054096 h 1415064"/>
              <a:gd name="connsiteX3" fmla="*/ 635103 w 929255"/>
              <a:gd name="connsiteY3" fmla="*/ 1013988 h 1415064"/>
              <a:gd name="connsiteX4" fmla="*/ 782179 w 929255"/>
              <a:gd name="connsiteY4" fmla="*/ 1087519 h 1415064"/>
              <a:gd name="connsiteX5" fmla="*/ 929255 w 929255"/>
              <a:gd name="connsiteY5" fmla="*/ 1194472 h 1415064"/>
              <a:gd name="connsiteX6" fmla="*/ 929255 w 929255"/>
              <a:gd name="connsiteY6" fmla="*/ 1415064 h 1415064"/>
              <a:gd name="connsiteX7" fmla="*/ 0 w 929255"/>
              <a:gd name="connsiteY7" fmla="*/ 1415064 h 1415064"/>
              <a:gd name="connsiteX8" fmla="*/ 0 w 929255"/>
              <a:gd name="connsiteY8" fmla="*/ 1194472 h 1415064"/>
              <a:gd name="connsiteX9" fmla="*/ 147077 w 929255"/>
              <a:gd name="connsiteY9" fmla="*/ 1087519 h 1415064"/>
              <a:gd name="connsiteX10" fmla="*/ 294153 w 929255"/>
              <a:gd name="connsiteY10" fmla="*/ 1013988 h 1415064"/>
              <a:gd name="connsiteX11" fmla="*/ 427824 w 929255"/>
              <a:gd name="connsiteY11" fmla="*/ 0 h 1415064"/>
              <a:gd name="connsiteX12" fmla="*/ 461281 w 929255"/>
              <a:gd name="connsiteY12" fmla="*/ 6713 h 1415064"/>
              <a:gd name="connsiteX13" fmla="*/ 461281 w 929255"/>
              <a:gd name="connsiteY13" fmla="*/ 0 h 1415064"/>
              <a:gd name="connsiteX14" fmla="*/ 494739 w 929255"/>
              <a:gd name="connsiteY14" fmla="*/ 0 h 1415064"/>
              <a:gd name="connsiteX15" fmla="*/ 882850 w 929255"/>
              <a:gd name="connsiteY15" fmla="*/ 671298 h 1415064"/>
              <a:gd name="connsiteX16" fmla="*/ 541580 w 929255"/>
              <a:gd name="connsiteY16" fmla="*/ 973382 h 1415064"/>
              <a:gd name="connsiteX17" fmla="*/ 688794 w 929255"/>
              <a:gd name="connsiteY17" fmla="*/ 785419 h 1415064"/>
              <a:gd name="connsiteX18" fmla="*/ 728944 w 929255"/>
              <a:gd name="connsiteY18" fmla="*/ 510187 h 1415064"/>
              <a:gd name="connsiteX19" fmla="*/ 467973 w 929255"/>
              <a:gd name="connsiteY19" fmla="*/ 510187 h 1415064"/>
              <a:gd name="connsiteX20" fmla="*/ 360908 w 929255"/>
              <a:gd name="connsiteY20" fmla="*/ 510187 h 1415064"/>
              <a:gd name="connsiteX21" fmla="*/ 320759 w 929255"/>
              <a:gd name="connsiteY21" fmla="*/ 382640 h 1415064"/>
              <a:gd name="connsiteX22" fmla="*/ 293993 w 929255"/>
              <a:gd name="connsiteY22" fmla="*/ 510187 h 1415064"/>
              <a:gd name="connsiteX23" fmla="*/ 200311 w 929255"/>
              <a:gd name="connsiteY23" fmla="*/ 510187 h 1415064"/>
              <a:gd name="connsiteX24" fmla="*/ 240460 w 929255"/>
              <a:gd name="connsiteY24" fmla="*/ 785419 h 1415064"/>
              <a:gd name="connsiteX25" fmla="*/ 387674 w 929255"/>
              <a:gd name="connsiteY25" fmla="*/ 980095 h 1415064"/>
              <a:gd name="connsiteX26" fmla="*/ 39713 w 929255"/>
              <a:gd name="connsiteY26" fmla="*/ 671298 h 1415064"/>
              <a:gd name="connsiteX27" fmla="*/ 427824 w 929255"/>
              <a:gd name="connsiteY27" fmla="*/ 0 h 14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29255" h="1415064">
                <a:moveTo>
                  <a:pt x="294153" y="1013988"/>
                </a:moveTo>
                <a:cubicBezTo>
                  <a:pt x="294153" y="1013988"/>
                  <a:pt x="334265" y="1054096"/>
                  <a:pt x="421173" y="1054096"/>
                </a:cubicBezTo>
                <a:cubicBezTo>
                  <a:pt x="434544" y="1060780"/>
                  <a:pt x="494712" y="1060780"/>
                  <a:pt x="508082" y="1054096"/>
                </a:cubicBezTo>
                <a:cubicBezTo>
                  <a:pt x="594991" y="1054096"/>
                  <a:pt x="635103" y="1013988"/>
                  <a:pt x="635103" y="1013988"/>
                </a:cubicBezTo>
                <a:cubicBezTo>
                  <a:pt x="635103" y="1013988"/>
                  <a:pt x="728697" y="1067465"/>
                  <a:pt x="782179" y="1087519"/>
                </a:cubicBezTo>
                <a:cubicBezTo>
                  <a:pt x="855717" y="1107573"/>
                  <a:pt x="929255" y="1140996"/>
                  <a:pt x="929255" y="1194472"/>
                </a:cubicBezTo>
                <a:cubicBezTo>
                  <a:pt x="929255" y="1201157"/>
                  <a:pt x="929255" y="1408380"/>
                  <a:pt x="929255" y="1415064"/>
                </a:cubicBezTo>
                <a:cubicBezTo>
                  <a:pt x="929255" y="1415064"/>
                  <a:pt x="929255" y="1415064"/>
                  <a:pt x="0" y="1415064"/>
                </a:cubicBezTo>
                <a:cubicBezTo>
                  <a:pt x="0" y="1408380"/>
                  <a:pt x="0" y="1201157"/>
                  <a:pt x="0" y="1194472"/>
                </a:cubicBezTo>
                <a:cubicBezTo>
                  <a:pt x="0" y="1140996"/>
                  <a:pt x="73538" y="1107573"/>
                  <a:pt x="147077" y="1087519"/>
                </a:cubicBezTo>
                <a:cubicBezTo>
                  <a:pt x="200559" y="1067465"/>
                  <a:pt x="294153" y="1013988"/>
                  <a:pt x="294153" y="1013988"/>
                </a:cubicBezTo>
                <a:close/>
                <a:moveTo>
                  <a:pt x="427824" y="0"/>
                </a:moveTo>
                <a:cubicBezTo>
                  <a:pt x="441207" y="0"/>
                  <a:pt x="454590" y="0"/>
                  <a:pt x="461281" y="6713"/>
                </a:cubicBezTo>
                <a:cubicBezTo>
                  <a:pt x="461281" y="6713"/>
                  <a:pt x="461281" y="6713"/>
                  <a:pt x="461281" y="0"/>
                </a:cubicBezTo>
                <a:cubicBezTo>
                  <a:pt x="474665" y="0"/>
                  <a:pt x="488048" y="0"/>
                  <a:pt x="494739" y="0"/>
                </a:cubicBezTo>
                <a:cubicBezTo>
                  <a:pt x="728944" y="0"/>
                  <a:pt x="963148" y="281945"/>
                  <a:pt x="882850" y="671298"/>
                </a:cubicBezTo>
                <a:cubicBezTo>
                  <a:pt x="842700" y="899539"/>
                  <a:pt x="541580" y="973382"/>
                  <a:pt x="541580" y="973382"/>
                </a:cubicBezTo>
                <a:cubicBezTo>
                  <a:pt x="541580" y="973382"/>
                  <a:pt x="641953" y="865975"/>
                  <a:pt x="688794" y="785419"/>
                </a:cubicBezTo>
                <a:cubicBezTo>
                  <a:pt x="722252" y="718289"/>
                  <a:pt x="735635" y="597455"/>
                  <a:pt x="728944" y="510187"/>
                </a:cubicBezTo>
                <a:cubicBezTo>
                  <a:pt x="728944" y="510187"/>
                  <a:pt x="728944" y="510187"/>
                  <a:pt x="467973" y="510187"/>
                </a:cubicBezTo>
                <a:cubicBezTo>
                  <a:pt x="467973" y="510187"/>
                  <a:pt x="467973" y="510187"/>
                  <a:pt x="360908" y="510187"/>
                </a:cubicBezTo>
                <a:cubicBezTo>
                  <a:pt x="360908" y="510187"/>
                  <a:pt x="360908" y="510187"/>
                  <a:pt x="320759" y="382640"/>
                </a:cubicBezTo>
                <a:cubicBezTo>
                  <a:pt x="320759" y="382640"/>
                  <a:pt x="320759" y="382640"/>
                  <a:pt x="293993" y="510187"/>
                </a:cubicBezTo>
                <a:cubicBezTo>
                  <a:pt x="293993" y="510187"/>
                  <a:pt x="293993" y="510187"/>
                  <a:pt x="200311" y="510187"/>
                </a:cubicBezTo>
                <a:cubicBezTo>
                  <a:pt x="193619" y="597455"/>
                  <a:pt x="207002" y="718289"/>
                  <a:pt x="240460" y="785419"/>
                </a:cubicBezTo>
                <a:cubicBezTo>
                  <a:pt x="287301" y="872688"/>
                  <a:pt x="387674" y="980095"/>
                  <a:pt x="387674" y="980095"/>
                </a:cubicBezTo>
                <a:cubicBezTo>
                  <a:pt x="387674" y="980095"/>
                  <a:pt x="86554" y="899539"/>
                  <a:pt x="39713" y="671298"/>
                </a:cubicBezTo>
                <a:cubicBezTo>
                  <a:pt x="-33894" y="281945"/>
                  <a:pt x="200311" y="0"/>
                  <a:pt x="427824" y="0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339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8240456" y="2168347"/>
            <a:ext cx="3776734" cy="3955770"/>
            <a:chOff x="5998500" y="1886197"/>
            <a:chExt cx="3548473" cy="3716690"/>
          </a:xfrm>
        </p:grpSpPr>
        <p:sp>
          <p:nvSpPr>
            <p:cNvPr id="8" name="MH_Other_3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8290420" y="3851539"/>
              <a:ext cx="669402" cy="1013989"/>
            </a:xfrm>
            <a:custGeom>
              <a:avLst/>
              <a:gdLst>
                <a:gd name="T0" fmla="*/ 54 w 100"/>
                <a:gd name="T1" fmla="*/ 151 h 151"/>
                <a:gd name="T2" fmla="*/ 54 w 100"/>
                <a:gd name="T3" fmla="*/ 151 h 151"/>
                <a:gd name="T4" fmla="*/ 32 w 100"/>
                <a:gd name="T5" fmla="*/ 146 h 151"/>
                <a:gd name="T6" fmla="*/ 31 w 100"/>
                <a:gd name="T7" fmla="*/ 146 h 151"/>
                <a:gd name="T8" fmla="*/ 32 w 100"/>
                <a:gd name="T9" fmla="*/ 145 h 151"/>
                <a:gd name="T10" fmla="*/ 40 w 100"/>
                <a:gd name="T11" fmla="*/ 126 h 151"/>
                <a:gd name="T12" fmla="*/ 41 w 100"/>
                <a:gd name="T13" fmla="*/ 110 h 151"/>
                <a:gd name="T14" fmla="*/ 34 w 100"/>
                <a:gd name="T15" fmla="*/ 106 h 151"/>
                <a:gd name="T16" fmla="*/ 12 w 100"/>
                <a:gd name="T17" fmla="*/ 91 h 151"/>
                <a:gd name="T18" fmla="*/ 11 w 100"/>
                <a:gd name="T19" fmla="*/ 27 h 151"/>
                <a:gd name="T20" fmla="*/ 64 w 100"/>
                <a:gd name="T21" fmla="*/ 0 h 151"/>
                <a:gd name="T22" fmla="*/ 100 w 100"/>
                <a:gd name="T23" fmla="*/ 7 h 151"/>
                <a:gd name="T24" fmla="*/ 100 w 100"/>
                <a:gd name="T25" fmla="*/ 7 h 151"/>
                <a:gd name="T26" fmla="*/ 100 w 100"/>
                <a:gd name="T27" fmla="*/ 8 h 151"/>
                <a:gd name="T28" fmla="*/ 96 w 100"/>
                <a:gd name="T29" fmla="*/ 83 h 151"/>
                <a:gd name="T30" fmla="*/ 96 w 100"/>
                <a:gd name="T31" fmla="*/ 83 h 151"/>
                <a:gd name="T32" fmla="*/ 96 w 100"/>
                <a:gd name="T33" fmla="*/ 83 h 151"/>
                <a:gd name="T34" fmla="*/ 69 w 100"/>
                <a:gd name="T35" fmla="*/ 104 h 151"/>
                <a:gd name="T36" fmla="*/ 66 w 100"/>
                <a:gd name="T37" fmla="*/ 106 h 151"/>
                <a:gd name="T38" fmla="*/ 58 w 100"/>
                <a:gd name="T39" fmla="*/ 111 h 151"/>
                <a:gd name="T40" fmla="*/ 68 w 100"/>
                <a:gd name="T41" fmla="*/ 145 h 151"/>
                <a:gd name="T42" fmla="*/ 68 w 100"/>
                <a:gd name="T43" fmla="*/ 146 h 151"/>
                <a:gd name="T44" fmla="*/ 68 w 100"/>
                <a:gd name="T45" fmla="*/ 146 h 151"/>
                <a:gd name="T46" fmla="*/ 54 w 100"/>
                <a:gd name="T47" fmla="*/ 151 h 151"/>
                <a:gd name="T48" fmla="*/ 33 w 100"/>
                <a:gd name="T49" fmla="*/ 145 h 151"/>
                <a:gd name="T50" fmla="*/ 54 w 100"/>
                <a:gd name="T51" fmla="*/ 150 h 151"/>
                <a:gd name="T52" fmla="*/ 67 w 100"/>
                <a:gd name="T53" fmla="*/ 146 h 151"/>
                <a:gd name="T54" fmla="*/ 57 w 100"/>
                <a:gd name="T55" fmla="*/ 110 h 151"/>
                <a:gd name="T56" fmla="*/ 57 w 100"/>
                <a:gd name="T57" fmla="*/ 110 h 151"/>
                <a:gd name="T58" fmla="*/ 57 w 100"/>
                <a:gd name="T59" fmla="*/ 110 h 151"/>
                <a:gd name="T60" fmla="*/ 65 w 100"/>
                <a:gd name="T61" fmla="*/ 105 h 151"/>
                <a:gd name="T62" fmla="*/ 68 w 100"/>
                <a:gd name="T63" fmla="*/ 103 h 151"/>
                <a:gd name="T64" fmla="*/ 95 w 100"/>
                <a:gd name="T65" fmla="*/ 82 h 151"/>
                <a:gd name="T66" fmla="*/ 99 w 100"/>
                <a:gd name="T67" fmla="*/ 8 h 151"/>
                <a:gd name="T68" fmla="*/ 64 w 100"/>
                <a:gd name="T69" fmla="*/ 1 h 151"/>
                <a:gd name="T70" fmla="*/ 12 w 100"/>
                <a:gd name="T71" fmla="*/ 27 h 151"/>
                <a:gd name="T72" fmla="*/ 13 w 100"/>
                <a:gd name="T73" fmla="*/ 90 h 151"/>
                <a:gd name="T74" fmla="*/ 35 w 100"/>
                <a:gd name="T75" fmla="*/ 105 h 151"/>
                <a:gd name="T76" fmla="*/ 42 w 100"/>
                <a:gd name="T77" fmla="*/ 109 h 151"/>
                <a:gd name="T78" fmla="*/ 42 w 100"/>
                <a:gd name="T79" fmla="*/ 109 h 151"/>
                <a:gd name="T80" fmla="*/ 42 w 100"/>
                <a:gd name="T81" fmla="*/ 109 h 151"/>
                <a:gd name="T82" fmla="*/ 41 w 100"/>
                <a:gd name="T83" fmla="*/ 126 h 151"/>
                <a:gd name="T84" fmla="*/ 33 w 100"/>
                <a:gd name="T85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1">
                  <a:moveTo>
                    <a:pt x="54" y="151"/>
                  </a:moveTo>
                  <a:cubicBezTo>
                    <a:pt x="54" y="151"/>
                    <a:pt x="54" y="151"/>
                    <a:pt x="54" y="151"/>
                  </a:cubicBezTo>
                  <a:cubicBezTo>
                    <a:pt x="47" y="151"/>
                    <a:pt x="40" y="149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6" y="139"/>
                    <a:pt x="38" y="133"/>
                    <a:pt x="40" y="126"/>
                  </a:cubicBezTo>
                  <a:cubicBezTo>
                    <a:pt x="41" y="121"/>
                    <a:pt x="41" y="116"/>
                    <a:pt x="41" y="110"/>
                  </a:cubicBezTo>
                  <a:cubicBezTo>
                    <a:pt x="39" y="109"/>
                    <a:pt x="36" y="107"/>
                    <a:pt x="34" y="106"/>
                  </a:cubicBezTo>
                  <a:cubicBezTo>
                    <a:pt x="26" y="101"/>
                    <a:pt x="12" y="92"/>
                    <a:pt x="12" y="91"/>
                  </a:cubicBezTo>
                  <a:cubicBezTo>
                    <a:pt x="0" y="68"/>
                    <a:pt x="0" y="45"/>
                    <a:pt x="11" y="27"/>
                  </a:cubicBezTo>
                  <a:cubicBezTo>
                    <a:pt x="21" y="9"/>
                    <a:pt x="41" y="0"/>
                    <a:pt x="64" y="0"/>
                  </a:cubicBezTo>
                  <a:cubicBezTo>
                    <a:pt x="75" y="0"/>
                    <a:pt x="87" y="2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19"/>
                    <a:pt x="98" y="6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3" y="87"/>
                    <a:pt x="77" y="98"/>
                    <a:pt x="69" y="104"/>
                  </a:cubicBezTo>
                  <a:cubicBezTo>
                    <a:pt x="67" y="105"/>
                    <a:pt x="66" y="106"/>
                    <a:pt x="66" y="106"/>
                  </a:cubicBezTo>
                  <a:cubicBezTo>
                    <a:pt x="63" y="108"/>
                    <a:pt x="61" y="110"/>
                    <a:pt x="58" y="111"/>
                  </a:cubicBezTo>
                  <a:cubicBezTo>
                    <a:pt x="61" y="123"/>
                    <a:pt x="64" y="136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7" y="148"/>
                    <a:pt x="62" y="151"/>
                    <a:pt x="54" y="151"/>
                  </a:cubicBezTo>
                  <a:close/>
                  <a:moveTo>
                    <a:pt x="33" y="145"/>
                  </a:moveTo>
                  <a:cubicBezTo>
                    <a:pt x="41" y="148"/>
                    <a:pt x="48" y="150"/>
                    <a:pt x="54" y="150"/>
                  </a:cubicBezTo>
                  <a:cubicBezTo>
                    <a:pt x="61" y="150"/>
                    <a:pt x="66" y="148"/>
                    <a:pt x="67" y="146"/>
                  </a:cubicBezTo>
                  <a:cubicBezTo>
                    <a:pt x="62" y="136"/>
                    <a:pt x="59" y="123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0" y="109"/>
                    <a:pt x="62" y="107"/>
                    <a:pt x="65" y="105"/>
                  </a:cubicBezTo>
                  <a:cubicBezTo>
                    <a:pt x="65" y="105"/>
                    <a:pt x="67" y="104"/>
                    <a:pt x="68" y="103"/>
                  </a:cubicBezTo>
                  <a:cubicBezTo>
                    <a:pt x="75" y="98"/>
                    <a:pt x="92" y="86"/>
                    <a:pt x="95" y="82"/>
                  </a:cubicBezTo>
                  <a:cubicBezTo>
                    <a:pt x="96" y="63"/>
                    <a:pt x="99" y="20"/>
                    <a:pt x="99" y="8"/>
                  </a:cubicBezTo>
                  <a:cubicBezTo>
                    <a:pt x="87" y="3"/>
                    <a:pt x="75" y="1"/>
                    <a:pt x="64" y="1"/>
                  </a:cubicBezTo>
                  <a:cubicBezTo>
                    <a:pt x="41" y="1"/>
                    <a:pt x="22" y="11"/>
                    <a:pt x="12" y="27"/>
                  </a:cubicBezTo>
                  <a:cubicBezTo>
                    <a:pt x="1" y="45"/>
                    <a:pt x="2" y="68"/>
                    <a:pt x="13" y="90"/>
                  </a:cubicBezTo>
                  <a:cubicBezTo>
                    <a:pt x="14" y="91"/>
                    <a:pt x="28" y="101"/>
                    <a:pt x="35" y="105"/>
                  </a:cubicBezTo>
                  <a:cubicBezTo>
                    <a:pt x="37" y="106"/>
                    <a:pt x="40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6"/>
                    <a:pt x="42" y="121"/>
                    <a:pt x="41" y="126"/>
                  </a:cubicBezTo>
                  <a:cubicBezTo>
                    <a:pt x="40" y="133"/>
                    <a:pt x="37" y="139"/>
                    <a:pt x="33" y="145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MH_Other_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8168969" y="3645351"/>
              <a:ext cx="929255" cy="1415064"/>
            </a:xfrm>
            <a:custGeom>
              <a:avLst/>
              <a:gdLst>
                <a:gd name="connsiteX0" fmla="*/ 294153 w 929255"/>
                <a:gd name="connsiteY0" fmla="*/ 1013988 h 1415064"/>
                <a:gd name="connsiteX1" fmla="*/ 421173 w 929255"/>
                <a:gd name="connsiteY1" fmla="*/ 1054096 h 1415064"/>
                <a:gd name="connsiteX2" fmla="*/ 508082 w 929255"/>
                <a:gd name="connsiteY2" fmla="*/ 1054096 h 1415064"/>
                <a:gd name="connsiteX3" fmla="*/ 635103 w 929255"/>
                <a:gd name="connsiteY3" fmla="*/ 1013988 h 1415064"/>
                <a:gd name="connsiteX4" fmla="*/ 782179 w 929255"/>
                <a:gd name="connsiteY4" fmla="*/ 1087519 h 1415064"/>
                <a:gd name="connsiteX5" fmla="*/ 929255 w 929255"/>
                <a:gd name="connsiteY5" fmla="*/ 1194472 h 1415064"/>
                <a:gd name="connsiteX6" fmla="*/ 929255 w 929255"/>
                <a:gd name="connsiteY6" fmla="*/ 1415064 h 1415064"/>
                <a:gd name="connsiteX7" fmla="*/ 0 w 929255"/>
                <a:gd name="connsiteY7" fmla="*/ 1415064 h 1415064"/>
                <a:gd name="connsiteX8" fmla="*/ 0 w 929255"/>
                <a:gd name="connsiteY8" fmla="*/ 1194472 h 1415064"/>
                <a:gd name="connsiteX9" fmla="*/ 147077 w 929255"/>
                <a:gd name="connsiteY9" fmla="*/ 1087519 h 1415064"/>
                <a:gd name="connsiteX10" fmla="*/ 294153 w 929255"/>
                <a:gd name="connsiteY10" fmla="*/ 1013988 h 1415064"/>
                <a:gd name="connsiteX11" fmla="*/ 427824 w 929255"/>
                <a:gd name="connsiteY11" fmla="*/ 0 h 1415064"/>
                <a:gd name="connsiteX12" fmla="*/ 461281 w 929255"/>
                <a:gd name="connsiteY12" fmla="*/ 6713 h 1415064"/>
                <a:gd name="connsiteX13" fmla="*/ 461281 w 929255"/>
                <a:gd name="connsiteY13" fmla="*/ 0 h 1415064"/>
                <a:gd name="connsiteX14" fmla="*/ 494739 w 929255"/>
                <a:gd name="connsiteY14" fmla="*/ 0 h 1415064"/>
                <a:gd name="connsiteX15" fmla="*/ 882850 w 929255"/>
                <a:gd name="connsiteY15" fmla="*/ 671298 h 1415064"/>
                <a:gd name="connsiteX16" fmla="*/ 541580 w 929255"/>
                <a:gd name="connsiteY16" fmla="*/ 973382 h 1415064"/>
                <a:gd name="connsiteX17" fmla="*/ 688794 w 929255"/>
                <a:gd name="connsiteY17" fmla="*/ 785419 h 1415064"/>
                <a:gd name="connsiteX18" fmla="*/ 728944 w 929255"/>
                <a:gd name="connsiteY18" fmla="*/ 510187 h 1415064"/>
                <a:gd name="connsiteX19" fmla="*/ 467973 w 929255"/>
                <a:gd name="connsiteY19" fmla="*/ 510187 h 1415064"/>
                <a:gd name="connsiteX20" fmla="*/ 360908 w 929255"/>
                <a:gd name="connsiteY20" fmla="*/ 510187 h 1415064"/>
                <a:gd name="connsiteX21" fmla="*/ 320759 w 929255"/>
                <a:gd name="connsiteY21" fmla="*/ 382640 h 1415064"/>
                <a:gd name="connsiteX22" fmla="*/ 293993 w 929255"/>
                <a:gd name="connsiteY22" fmla="*/ 510187 h 1415064"/>
                <a:gd name="connsiteX23" fmla="*/ 200311 w 929255"/>
                <a:gd name="connsiteY23" fmla="*/ 510187 h 1415064"/>
                <a:gd name="connsiteX24" fmla="*/ 240460 w 929255"/>
                <a:gd name="connsiteY24" fmla="*/ 785419 h 1415064"/>
                <a:gd name="connsiteX25" fmla="*/ 387674 w 929255"/>
                <a:gd name="connsiteY25" fmla="*/ 980095 h 1415064"/>
                <a:gd name="connsiteX26" fmla="*/ 39713 w 929255"/>
                <a:gd name="connsiteY26" fmla="*/ 671298 h 1415064"/>
                <a:gd name="connsiteX27" fmla="*/ 427824 w 929255"/>
                <a:gd name="connsiteY27" fmla="*/ 0 h 141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29255" h="1415064">
                  <a:moveTo>
                    <a:pt x="294153" y="1013988"/>
                  </a:moveTo>
                  <a:cubicBezTo>
                    <a:pt x="294153" y="1013988"/>
                    <a:pt x="334265" y="1054096"/>
                    <a:pt x="421173" y="1054096"/>
                  </a:cubicBezTo>
                  <a:cubicBezTo>
                    <a:pt x="434544" y="1060780"/>
                    <a:pt x="494712" y="1060780"/>
                    <a:pt x="508082" y="1054096"/>
                  </a:cubicBezTo>
                  <a:cubicBezTo>
                    <a:pt x="594991" y="1054096"/>
                    <a:pt x="635103" y="1013988"/>
                    <a:pt x="635103" y="1013988"/>
                  </a:cubicBezTo>
                  <a:cubicBezTo>
                    <a:pt x="635103" y="1013988"/>
                    <a:pt x="728697" y="1067465"/>
                    <a:pt x="782179" y="1087519"/>
                  </a:cubicBezTo>
                  <a:cubicBezTo>
                    <a:pt x="855717" y="1107573"/>
                    <a:pt x="929255" y="1140996"/>
                    <a:pt x="929255" y="1194472"/>
                  </a:cubicBezTo>
                  <a:cubicBezTo>
                    <a:pt x="929255" y="1201157"/>
                    <a:pt x="929255" y="1408380"/>
                    <a:pt x="929255" y="1415064"/>
                  </a:cubicBezTo>
                  <a:cubicBezTo>
                    <a:pt x="929255" y="1415064"/>
                    <a:pt x="929255" y="1415064"/>
                    <a:pt x="0" y="1415064"/>
                  </a:cubicBezTo>
                  <a:cubicBezTo>
                    <a:pt x="0" y="1408380"/>
                    <a:pt x="0" y="1201157"/>
                    <a:pt x="0" y="1194472"/>
                  </a:cubicBezTo>
                  <a:cubicBezTo>
                    <a:pt x="0" y="1140996"/>
                    <a:pt x="73538" y="1107573"/>
                    <a:pt x="147077" y="1087519"/>
                  </a:cubicBezTo>
                  <a:cubicBezTo>
                    <a:pt x="200559" y="1067465"/>
                    <a:pt x="294153" y="1013988"/>
                    <a:pt x="294153" y="1013988"/>
                  </a:cubicBezTo>
                  <a:close/>
                  <a:moveTo>
                    <a:pt x="427824" y="0"/>
                  </a:moveTo>
                  <a:cubicBezTo>
                    <a:pt x="441207" y="0"/>
                    <a:pt x="454590" y="0"/>
                    <a:pt x="461281" y="6713"/>
                  </a:cubicBezTo>
                  <a:cubicBezTo>
                    <a:pt x="461281" y="6713"/>
                    <a:pt x="461281" y="6713"/>
                    <a:pt x="461281" y="0"/>
                  </a:cubicBezTo>
                  <a:cubicBezTo>
                    <a:pt x="474665" y="0"/>
                    <a:pt x="488048" y="0"/>
                    <a:pt x="494739" y="0"/>
                  </a:cubicBezTo>
                  <a:cubicBezTo>
                    <a:pt x="728944" y="0"/>
                    <a:pt x="963148" y="281945"/>
                    <a:pt x="882850" y="671298"/>
                  </a:cubicBezTo>
                  <a:cubicBezTo>
                    <a:pt x="842700" y="899539"/>
                    <a:pt x="541580" y="973382"/>
                    <a:pt x="541580" y="973382"/>
                  </a:cubicBezTo>
                  <a:cubicBezTo>
                    <a:pt x="541580" y="973382"/>
                    <a:pt x="641953" y="865975"/>
                    <a:pt x="688794" y="785419"/>
                  </a:cubicBezTo>
                  <a:cubicBezTo>
                    <a:pt x="722252" y="718289"/>
                    <a:pt x="735635" y="597455"/>
                    <a:pt x="728944" y="510187"/>
                  </a:cubicBezTo>
                  <a:cubicBezTo>
                    <a:pt x="728944" y="510187"/>
                    <a:pt x="728944" y="510187"/>
                    <a:pt x="467973" y="510187"/>
                  </a:cubicBezTo>
                  <a:cubicBezTo>
                    <a:pt x="467973" y="510187"/>
                    <a:pt x="467973" y="510187"/>
                    <a:pt x="360908" y="510187"/>
                  </a:cubicBezTo>
                  <a:cubicBezTo>
                    <a:pt x="360908" y="510187"/>
                    <a:pt x="360908" y="510187"/>
                    <a:pt x="320759" y="382640"/>
                  </a:cubicBezTo>
                  <a:cubicBezTo>
                    <a:pt x="320759" y="382640"/>
                    <a:pt x="320759" y="382640"/>
                    <a:pt x="293993" y="510187"/>
                  </a:cubicBezTo>
                  <a:cubicBezTo>
                    <a:pt x="293993" y="510187"/>
                    <a:pt x="293993" y="510187"/>
                    <a:pt x="200311" y="510187"/>
                  </a:cubicBezTo>
                  <a:cubicBezTo>
                    <a:pt x="193619" y="597455"/>
                    <a:pt x="207002" y="718289"/>
                    <a:pt x="240460" y="785419"/>
                  </a:cubicBezTo>
                  <a:cubicBezTo>
                    <a:pt x="287301" y="872688"/>
                    <a:pt x="387674" y="980095"/>
                    <a:pt x="387674" y="980095"/>
                  </a:cubicBezTo>
                  <a:cubicBezTo>
                    <a:pt x="387674" y="980095"/>
                    <a:pt x="86554" y="899539"/>
                    <a:pt x="39713" y="671298"/>
                  </a:cubicBezTo>
                  <a:cubicBezTo>
                    <a:pt x="-33894" y="281945"/>
                    <a:pt x="200311" y="0"/>
                    <a:pt x="427824" y="0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SubTitle_2"/>
            <p:cNvSpPr txBox="1"/>
            <p:nvPr>
              <p:custDataLst>
                <p:tags r:id="rId3"/>
              </p:custDataLst>
            </p:nvPr>
          </p:nvSpPr>
          <p:spPr>
            <a:xfrm>
              <a:off x="7720215" y="5079529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rgbClr val="20517C"/>
                </a:solidFill>
              </a:endParaRPr>
            </a:p>
          </p:txBody>
        </p:sp>
        <p:sp>
          <p:nvSpPr>
            <p:cNvPr id="11" name="MH_Text_2"/>
            <p:cNvSpPr/>
            <p:nvPr>
              <p:custDataLst>
                <p:tags r:id="rId4"/>
              </p:custDataLst>
            </p:nvPr>
          </p:nvSpPr>
          <p:spPr>
            <a:xfrm flipH="1">
              <a:off x="5998500" y="1886197"/>
              <a:ext cx="2448479" cy="1812829"/>
            </a:xfrm>
            <a:prstGeom prst="wedgeEllipseCallout">
              <a:avLst>
                <a:gd name="adj1" fmla="val -41966"/>
                <a:gd name="adj2" fmla="val 51830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da-DK" altLang="zh-CN" dirty="0" smtClean="0">
                  <a:solidFill>
                    <a:srgbClr val="FFFFFF"/>
                  </a:solidFill>
                </a:rPr>
                <a:t> 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8482167" y="2673133"/>
            <a:ext cx="1916496" cy="476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佣金的</a:t>
            </a:r>
            <a:r>
              <a:rPr lang="zh-CN" altLang="en-US" sz="2400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分类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4505" y="2176289"/>
            <a:ext cx="594145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佣金的分类：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——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在合同条款中明确规定佣金的百分比，称为“明佣”。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——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如不在合同中标明佣金的百分比，而是由双方当事人另行约定，这种暗中约定佣金的做法，称为“暗佣”。</a:t>
            </a:r>
          </a:p>
          <a:p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1262128" y="2873672"/>
            <a:ext cx="99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明佣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1352280" y="4029279"/>
            <a:ext cx="90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暗佣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58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2619" y="669646"/>
            <a:ext cx="7344429" cy="54107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lang="zh-CN" altLang="en-US" sz="2400" b="1" dirty="0">
                <a:latin typeface="+mn-ea"/>
              </a:rPr>
              <a:t>佣金的计算方法。（掌握含佣价与净价之间的换算）</a:t>
            </a: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>
                <a:latin typeface="+mn-ea"/>
              </a:rPr>
              <a:t>        佣金</a:t>
            </a:r>
            <a:r>
              <a:rPr lang="en-US" altLang="zh-CN" sz="2400" dirty="0">
                <a:latin typeface="+mn-ea"/>
              </a:rPr>
              <a:t>=</a:t>
            </a:r>
            <a:r>
              <a:rPr lang="zh-CN" altLang="en-US" sz="2400" dirty="0">
                <a:latin typeface="+mn-ea"/>
              </a:rPr>
              <a:t>含佣价 ×佣金率</a:t>
            </a: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>
                <a:latin typeface="+mn-ea"/>
              </a:rPr>
              <a:t>        净价</a:t>
            </a:r>
            <a:r>
              <a:rPr lang="en-US" altLang="zh-CN" sz="2400" dirty="0">
                <a:latin typeface="+mn-ea"/>
              </a:rPr>
              <a:t>=</a:t>
            </a:r>
            <a:r>
              <a:rPr lang="zh-CN" altLang="en-US" sz="2400" dirty="0">
                <a:latin typeface="+mn-ea"/>
              </a:rPr>
              <a:t>含佣价 － 佣金</a:t>
            </a: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>
                <a:latin typeface="+mn-ea"/>
              </a:rPr>
              <a:t>            </a:t>
            </a:r>
            <a:r>
              <a:rPr lang="en-US" altLang="zh-CN" sz="2400" dirty="0" smtClean="0">
                <a:latin typeface="+mn-ea"/>
              </a:rPr>
              <a:t>=</a:t>
            </a:r>
            <a:r>
              <a:rPr lang="zh-CN" altLang="en-US" sz="2400" dirty="0">
                <a:latin typeface="+mn-ea"/>
              </a:rPr>
              <a:t>含佣价－含佣价</a:t>
            </a:r>
            <a:r>
              <a:rPr lang="en-US" altLang="zh-CN" sz="2400" dirty="0">
                <a:latin typeface="+mn-ea"/>
              </a:rPr>
              <a:t>×</a:t>
            </a:r>
            <a:r>
              <a:rPr lang="zh-CN" altLang="en-US" sz="2400" dirty="0">
                <a:latin typeface="+mn-ea"/>
              </a:rPr>
              <a:t>佣金率</a:t>
            </a: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>
                <a:latin typeface="+mn-ea"/>
              </a:rPr>
              <a:t>　　 </a:t>
            </a:r>
            <a:r>
              <a:rPr lang="zh-CN" altLang="en-US" sz="2400" dirty="0" smtClean="0">
                <a:latin typeface="+mn-ea"/>
              </a:rPr>
              <a:t>   净价 </a:t>
            </a:r>
            <a:r>
              <a:rPr lang="en-US" altLang="zh-CN" sz="2400" dirty="0">
                <a:latin typeface="+mn-ea"/>
              </a:rPr>
              <a:t>=</a:t>
            </a:r>
            <a:r>
              <a:rPr lang="zh-CN" altLang="en-US" sz="2400" dirty="0">
                <a:latin typeface="+mn-ea"/>
              </a:rPr>
              <a:t>含佣价</a:t>
            </a:r>
            <a:r>
              <a:rPr lang="en-US" altLang="zh-CN" sz="2400" dirty="0">
                <a:latin typeface="+mn-ea"/>
              </a:rPr>
              <a:t>×(1-</a:t>
            </a:r>
            <a:r>
              <a:rPr lang="zh-CN" altLang="en-US" sz="2400" dirty="0">
                <a:latin typeface="+mn-ea"/>
              </a:rPr>
              <a:t>佣金率</a:t>
            </a:r>
            <a:r>
              <a:rPr lang="en-US" altLang="zh-CN" sz="2400" dirty="0">
                <a:latin typeface="+mn-ea"/>
              </a:rPr>
              <a:t>)        </a:t>
            </a: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>
                <a:latin typeface="+mn-ea"/>
              </a:rPr>
              <a:t>        含佣价</a:t>
            </a:r>
            <a:r>
              <a:rPr lang="en-US" altLang="zh-CN" sz="2400" dirty="0">
                <a:latin typeface="+mn-ea"/>
              </a:rPr>
              <a:t>=</a:t>
            </a:r>
            <a:r>
              <a:rPr lang="zh-CN" altLang="en-US" sz="2400" dirty="0">
                <a:latin typeface="+mn-ea"/>
              </a:rPr>
              <a:t>净价</a:t>
            </a:r>
            <a:r>
              <a:rPr lang="en-US" altLang="zh-CN" sz="2400" dirty="0">
                <a:latin typeface="+mn-ea"/>
              </a:rPr>
              <a:t>÷</a:t>
            </a:r>
            <a:r>
              <a:rPr lang="zh-CN" altLang="en-US" sz="2400" dirty="0">
                <a:latin typeface="+mn-ea"/>
              </a:rPr>
              <a:t>（</a:t>
            </a:r>
            <a:r>
              <a:rPr lang="en-US" altLang="zh-CN" sz="2400" dirty="0">
                <a:latin typeface="+mn-ea"/>
              </a:rPr>
              <a:t>1-</a:t>
            </a:r>
            <a:r>
              <a:rPr lang="zh-CN" altLang="en-US" sz="2400" dirty="0">
                <a:latin typeface="+mn-ea"/>
              </a:rPr>
              <a:t>佣金率</a:t>
            </a:r>
            <a:r>
              <a:rPr lang="zh-CN" altLang="en-US" sz="2400" dirty="0" smtClean="0">
                <a:latin typeface="+mn-ea"/>
              </a:rPr>
              <a:t>）</a:t>
            </a:r>
            <a:endParaRPr lang="en-US" altLang="zh-CN" sz="2400" dirty="0" smtClean="0">
              <a:latin typeface="+mn-ea"/>
            </a:endParaRPr>
          </a:p>
          <a:p>
            <a:pPr latinLnBrk="1">
              <a:lnSpc>
                <a:spcPct val="120000"/>
              </a:lnSpc>
              <a:defRPr/>
            </a:pPr>
            <a:endParaRPr lang="zh-CN" altLang="en-US" sz="2400" dirty="0">
              <a:latin typeface="+mn-ea"/>
            </a:endParaRP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+mn-ea"/>
              </a:rPr>
              <a:t>业务举例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卖方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净价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USD1400.00/PC CIF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改报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CIFC5% NEW YORK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的含佣价。</a:t>
            </a: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CIFC5%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含佣价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净价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÷ (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1－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佣金率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1400÷(1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1473.68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29109" y="1532225"/>
            <a:ext cx="3780457" cy="4000453"/>
            <a:chOff x="2746378" y="2369138"/>
            <a:chExt cx="3551971" cy="3758673"/>
          </a:xfrm>
        </p:grpSpPr>
        <p:sp>
          <p:nvSpPr>
            <p:cNvPr id="15" name="MH_Text_1"/>
            <p:cNvSpPr/>
            <p:nvPr>
              <p:custDataLst>
                <p:tags r:id="rId2"/>
              </p:custDataLst>
            </p:nvPr>
          </p:nvSpPr>
          <p:spPr>
            <a:xfrm>
              <a:off x="3914030" y="2369138"/>
              <a:ext cx="2384319" cy="1957229"/>
            </a:xfrm>
            <a:prstGeom prst="wedgeEllipseCallout">
              <a:avLst>
                <a:gd name="adj1" fmla="val -40980"/>
                <a:gd name="adj2" fmla="val 5369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MH_SubTitle_1"/>
            <p:cNvSpPr txBox="1"/>
            <p:nvPr>
              <p:custDataLst>
                <p:tags r:id="rId3"/>
              </p:custDataLst>
            </p:nvPr>
          </p:nvSpPr>
          <p:spPr>
            <a:xfrm>
              <a:off x="2746378" y="5604453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2153998" y="2084425"/>
            <a:ext cx="1916496" cy="91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佣金的计算方法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MH_Other_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78814" y="3542460"/>
            <a:ext cx="989031" cy="1506090"/>
          </a:xfrm>
          <a:custGeom>
            <a:avLst/>
            <a:gdLst>
              <a:gd name="connsiteX0" fmla="*/ 294153 w 929255"/>
              <a:gd name="connsiteY0" fmla="*/ 1013988 h 1415064"/>
              <a:gd name="connsiteX1" fmla="*/ 421173 w 929255"/>
              <a:gd name="connsiteY1" fmla="*/ 1054096 h 1415064"/>
              <a:gd name="connsiteX2" fmla="*/ 508082 w 929255"/>
              <a:gd name="connsiteY2" fmla="*/ 1054096 h 1415064"/>
              <a:gd name="connsiteX3" fmla="*/ 635103 w 929255"/>
              <a:gd name="connsiteY3" fmla="*/ 1013988 h 1415064"/>
              <a:gd name="connsiteX4" fmla="*/ 782179 w 929255"/>
              <a:gd name="connsiteY4" fmla="*/ 1087519 h 1415064"/>
              <a:gd name="connsiteX5" fmla="*/ 929255 w 929255"/>
              <a:gd name="connsiteY5" fmla="*/ 1194472 h 1415064"/>
              <a:gd name="connsiteX6" fmla="*/ 929255 w 929255"/>
              <a:gd name="connsiteY6" fmla="*/ 1415064 h 1415064"/>
              <a:gd name="connsiteX7" fmla="*/ 0 w 929255"/>
              <a:gd name="connsiteY7" fmla="*/ 1415064 h 1415064"/>
              <a:gd name="connsiteX8" fmla="*/ 0 w 929255"/>
              <a:gd name="connsiteY8" fmla="*/ 1194472 h 1415064"/>
              <a:gd name="connsiteX9" fmla="*/ 147077 w 929255"/>
              <a:gd name="connsiteY9" fmla="*/ 1087519 h 1415064"/>
              <a:gd name="connsiteX10" fmla="*/ 294153 w 929255"/>
              <a:gd name="connsiteY10" fmla="*/ 1013988 h 1415064"/>
              <a:gd name="connsiteX11" fmla="*/ 427824 w 929255"/>
              <a:gd name="connsiteY11" fmla="*/ 0 h 1415064"/>
              <a:gd name="connsiteX12" fmla="*/ 461281 w 929255"/>
              <a:gd name="connsiteY12" fmla="*/ 6713 h 1415064"/>
              <a:gd name="connsiteX13" fmla="*/ 461281 w 929255"/>
              <a:gd name="connsiteY13" fmla="*/ 0 h 1415064"/>
              <a:gd name="connsiteX14" fmla="*/ 494739 w 929255"/>
              <a:gd name="connsiteY14" fmla="*/ 0 h 1415064"/>
              <a:gd name="connsiteX15" fmla="*/ 882850 w 929255"/>
              <a:gd name="connsiteY15" fmla="*/ 671298 h 1415064"/>
              <a:gd name="connsiteX16" fmla="*/ 541580 w 929255"/>
              <a:gd name="connsiteY16" fmla="*/ 973382 h 1415064"/>
              <a:gd name="connsiteX17" fmla="*/ 688794 w 929255"/>
              <a:gd name="connsiteY17" fmla="*/ 785419 h 1415064"/>
              <a:gd name="connsiteX18" fmla="*/ 728944 w 929255"/>
              <a:gd name="connsiteY18" fmla="*/ 510187 h 1415064"/>
              <a:gd name="connsiteX19" fmla="*/ 467973 w 929255"/>
              <a:gd name="connsiteY19" fmla="*/ 510187 h 1415064"/>
              <a:gd name="connsiteX20" fmla="*/ 360908 w 929255"/>
              <a:gd name="connsiteY20" fmla="*/ 510187 h 1415064"/>
              <a:gd name="connsiteX21" fmla="*/ 320759 w 929255"/>
              <a:gd name="connsiteY21" fmla="*/ 382640 h 1415064"/>
              <a:gd name="connsiteX22" fmla="*/ 293993 w 929255"/>
              <a:gd name="connsiteY22" fmla="*/ 510187 h 1415064"/>
              <a:gd name="connsiteX23" fmla="*/ 200311 w 929255"/>
              <a:gd name="connsiteY23" fmla="*/ 510187 h 1415064"/>
              <a:gd name="connsiteX24" fmla="*/ 240460 w 929255"/>
              <a:gd name="connsiteY24" fmla="*/ 785419 h 1415064"/>
              <a:gd name="connsiteX25" fmla="*/ 387674 w 929255"/>
              <a:gd name="connsiteY25" fmla="*/ 980095 h 1415064"/>
              <a:gd name="connsiteX26" fmla="*/ 39713 w 929255"/>
              <a:gd name="connsiteY26" fmla="*/ 671298 h 1415064"/>
              <a:gd name="connsiteX27" fmla="*/ 427824 w 929255"/>
              <a:gd name="connsiteY27" fmla="*/ 0 h 14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29255" h="1415064">
                <a:moveTo>
                  <a:pt x="294153" y="1013988"/>
                </a:moveTo>
                <a:cubicBezTo>
                  <a:pt x="294153" y="1013988"/>
                  <a:pt x="334265" y="1054096"/>
                  <a:pt x="421173" y="1054096"/>
                </a:cubicBezTo>
                <a:cubicBezTo>
                  <a:pt x="434544" y="1060780"/>
                  <a:pt x="494712" y="1060780"/>
                  <a:pt x="508082" y="1054096"/>
                </a:cubicBezTo>
                <a:cubicBezTo>
                  <a:pt x="594991" y="1054096"/>
                  <a:pt x="635103" y="1013988"/>
                  <a:pt x="635103" y="1013988"/>
                </a:cubicBezTo>
                <a:cubicBezTo>
                  <a:pt x="635103" y="1013988"/>
                  <a:pt x="728697" y="1067465"/>
                  <a:pt x="782179" y="1087519"/>
                </a:cubicBezTo>
                <a:cubicBezTo>
                  <a:pt x="855717" y="1107573"/>
                  <a:pt x="929255" y="1140996"/>
                  <a:pt x="929255" y="1194472"/>
                </a:cubicBezTo>
                <a:cubicBezTo>
                  <a:pt x="929255" y="1201157"/>
                  <a:pt x="929255" y="1408380"/>
                  <a:pt x="929255" y="1415064"/>
                </a:cubicBezTo>
                <a:cubicBezTo>
                  <a:pt x="929255" y="1415064"/>
                  <a:pt x="929255" y="1415064"/>
                  <a:pt x="0" y="1415064"/>
                </a:cubicBezTo>
                <a:cubicBezTo>
                  <a:pt x="0" y="1408380"/>
                  <a:pt x="0" y="1201157"/>
                  <a:pt x="0" y="1194472"/>
                </a:cubicBezTo>
                <a:cubicBezTo>
                  <a:pt x="0" y="1140996"/>
                  <a:pt x="73538" y="1107573"/>
                  <a:pt x="147077" y="1087519"/>
                </a:cubicBezTo>
                <a:cubicBezTo>
                  <a:pt x="200559" y="1067465"/>
                  <a:pt x="294153" y="1013988"/>
                  <a:pt x="294153" y="1013988"/>
                </a:cubicBezTo>
                <a:close/>
                <a:moveTo>
                  <a:pt x="427824" y="0"/>
                </a:moveTo>
                <a:cubicBezTo>
                  <a:pt x="441207" y="0"/>
                  <a:pt x="454590" y="0"/>
                  <a:pt x="461281" y="6713"/>
                </a:cubicBezTo>
                <a:cubicBezTo>
                  <a:pt x="461281" y="6713"/>
                  <a:pt x="461281" y="6713"/>
                  <a:pt x="461281" y="0"/>
                </a:cubicBezTo>
                <a:cubicBezTo>
                  <a:pt x="474665" y="0"/>
                  <a:pt x="488048" y="0"/>
                  <a:pt x="494739" y="0"/>
                </a:cubicBezTo>
                <a:cubicBezTo>
                  <a:pt x="728944" y="0"/>
                  <a:pt x="963148" y="281945"/>
                  <a:pt x="882850" y="671298"/>
                </a:cubicBezTo>
                <a:cubicBezTo>
                  <a:pt x="842700" y="899539"/>
                  <a:pt x="541580" y="973382"/>
                  <a:pt x="541580" y="973382"/>
                </a:cubicBezTo>
                <a:cubicBezTo>
                  <a:pt x="541580" y="973382"/>
                  <a:pt x="641953" y="865975"/>
                  <a:pt x="688794" y="785419"/>
                </a:cubicBezTo>
                <a:cubicBezTo>
                  <a:pt x="722252" y="718289"/>
                  <a:pt x="735635" y="597455"/>
                  <a:pt x="728944" y="510187"/>
                </a:cubicBezTo>
                <a:cubicBezTo>
                  <a:pt x="728944" y="510187"/>
                  <a:pt x="728944" y="510187"/>
                  <a:pt x="467973" y="510187"/>
                </a:cubicBezTo>
                <a:cubicBezTo>
                  <a:pt x="467973" y="510187"/>
                  <a:pt x="467973" y="510187"/>
                  <a:pt x="360908" y="510187"/>
                </a:cubicBezTo>
                <a:cubicBezTo>
                  <a:pt x="360908" y="510187"/>
                  <a:pt x="360908" y="510187"/>
                  <a:pt x="320759" y="382640"/>
                </a:cubicBezTo>
                <a:cubicBezTo>
                  <a:pt x="320759" y="382640"/>
                  <a:pt x="320759" y="382640"/>
                  <a:pt x="293993" y="510187"/>
                </a:cubicBezTo>
                <a:cubicBezTo>
                  <a:pt x="293993" y="510187"/>
                  <a:pt x="293993" y="510187"/>
                  <a:pt x="200311" y="510187"/>
                </a:cubicBezTo>
                <a:cubicBezTo>
                  <a:pt x="193619" y="597455"/>
                  <a:pt x="207002" y="718289"/>
                  <a:pt x="240460" y="785419"/>
                </a:cubicBezTo>
                <a:cubicBezTo>
                  <a:pt x="287301" y="872688"/>
                  <a:pt x="387674" y="980095"/>
                  <a:pt x="387674" y="980095"/>
                </a:cubicBezTo>
                <a:cubicBezTo>
                  <a:pt x="387674" y="980095"/>
                  <a:pt x="86554" y="899539"/>
                  <a:pt x="39713" y="671298"/>
                </a:cubicBezTo>
                <a:cubicBezTo>
                  <a:pt x="-33894" y="281945"/>
                  <a:pt x="200311" y="0"/>
                  <a:pt x="427824" y="0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99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8085909" y="2078195"/>
            <a:ext cx="3776734" cy="3955770"/>
            <a:chOff x="5998500" y="1886197"/>
            <a:chExt cx="3548473" cy="3716690"/>
          </a:xfrm>
        </p:grpSpPr>
        <p:sp>
          <p:nvSpPr>
            <p:cNvPr id="8" name="MH_Other_3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8290420" y="3851539"/>
              <a:ext cx="669402" cy="1013989"/>
            </a:xfrm>
            <a:custGeom>
              <a:avLst/>
              <a:gdLst>
                <a:gd name="T0" fmla="*/ 54 w 100"/>
                <a:gd name="T1" fmla="*/ 151 h 151"/>
                <a:gd name="T2" fmla="*/ 54 w 100"/>
                <a:gd name="T3" fmla="*/ 151 h 151"/>
                <a:gd name="T4" fmla="*/ 32 w 100"/>
                <a:gd name="T5" fmla="*/ 146 h 151"/>
                <a:gd name="T6" fmla="*/ 31 w 100"/>
                <a:gd name="T7" fmla="*/ 146 h 151"/>
                <a:gd name="T8" fmla="*/ 32 w 100"/>
                <a:gd name="T9" fmla="*/ 145 h 151"/>
                <a:gd name="T10" fmla="*/ 40 w 100"/>
                <a:gd name="T11" fmla="*/ 126 h 151"/>
                <a:gd name="T12" fmla="*/ 41 w 100"/>
                <a:gd name="T13" fmla="*/ 110 h 151"/>
                <a:gd name="T14" fmla="*/ 34 w 100"/>
                <a:gd name="T15" fmla="*/ 106 h 151"/>
                <a:gd name="T16" fmla="*/ 12 w 100"/>
                <a:gd name="T17" fmla="*/ 91 h 151"/>
                <a:gd name="T18" fmla="*/ 11 w 100"/>
                <a:gd name="T19" fmla="*/ 27 h 151"/>
                <a:gd name="T20" fmla="*/ 64 w 100"/>
                <a:gd name="T21" fmla="*/ 0 h 151"/>
                <a:gd name="T22" fmla="*/ 100 w 100"/>
                <a:gd name="T23" fmla="*/ 7 h 151"/>
                <a:gd name="T24" fmla="*/ 100 w 100"/>
                <a:gd name="T25" fmla="*/ 7 h 151"/>
                <a:gd name="T26" fmla="*/ 100 w 100"/>
                <a:gd name="T27" fmla="*/ 8 h 151"/>
                <a:gd name="T28" fmla="*/ 96 w 100"/>
                <a:gd name="T29" fmla="*/ 83 h 151"/>
                <a:gd name="T30" fmla="*/ 96 w 100"/>
                <a:gd name="T31" fmla="*/ 83 h 151"/>
                <a:gd name="T32" fmla="*/ 96 w 100"/>
                <a:gd name="T33" fmla="*/ 83 h 151"/>
                <a:gd name="T34" fmla="*/ 69 w 100"/>
                <a:gd name="T35" fmla="*/ 104 h 151"/>
                <a:gd name="T36" fmla="*/ 66 w 100"/>
                <a:gd name="T37" fmla="*/ 106 h 151"/>
                <a:gd name="T38" fmla="*/ 58 w 100"/>
                <a:gd name="T39" fmla="*/ 111 h 151"/>
                <a:gd name="T40" fmla="*/ 68 w 100"/>
                <a:gd name="T41" fmla="*/ 145 h 151"/>
                <a:gd name="T42" fmla="*/ 68 w 100"/>
                <a:gd name="T43" fmla="*/ 146 h 151"/>
                <a:gd name="T44" fmla="*/ 68 w 100"/>
                <a:gd name="T45" fmla="*/ 146 h 151"/>
                <a:gd name="T46" fmla="*/ 54 w 100"/>
                <a:gd name="T47" fmla="*/ 151 h 151"/>
                <a:gd name="T48" fmla="*/ 33 w 100"/>
                <a:gd name="T49" fmla="*/ 145 h 151"/>
                <a:gd name="T50" fmla="*/ 54 w 100"/>
                <a:gd name="T51" fmla="*/ 150 h 151"/>
                <a:gd name="T52" fmla="*/ 67 w 100"/>
                <a:gd name="T53" fmla="*/ 146 h 151"/>
                <a:gd name="T54" fmla="*/ 57 w 100"/>
                <a:gd name="T55" fmla="*/ 110 h 151"/>
                <a:gd name="T56" fmla="*/ 57 w 100"/>
                <a:gd name="T57" fmla="*/ 110 h 151"/>
                <a:gd name="T58" fmla="*/ 57 w 100"/>
                <a:gd name="T59" fmla="*/ 110 h 151"/>
                <a:gd name="T60" fmla="*/ 65 w 100"/>
                <a:gd name="T61" fmla="*/ 105 h 151"/>
                <a:gd name="T62" fmla="*/ 68 w 100"/>
                <a:gd name="T63" fmla="*/ 103 h 151"/>
                <a:gd name="T64" fmla="*/ 95 w 100"/>
                <a:gd name="T65" fmla="*/ 82 h 151"/>
                <a:gd name="T66" fmla="*/ 99 w 100"/>
                <a:gd name="T67" fmla="*/ 8 h 151"/>
                <a:gd name="T68" fmla="*/ 64 w 100"/>
                <a:gd name="T69" fmla="*/ 1 h 151"/>
                <a:gd name="T70" fmla="*/ 12 w 100"/>
                <a:gd name="T71" fmla="*/ 27 h 151"/>
                <a:gd name="T72" fmla="*/ 13 w 100"/>
                <a:gd name="T73" fmla="*/ 90 h 151"/>
                <a:gd name="T74" fmla="*/ 35 w 100"/>
                <a:gd name="T75" fmla="*/ 105 h 151"/>
                <a:gd name="T76" fmla="*/ 42 w 100"/>
                <a:gd name="T77" fmla="*/ 109 h 151"/>
                <a:gd name="T78" fmla="*/ 42 w 100"/>
                <a:gd name="T79" fmla="*/ 109 h 151"/>
                <a:gd name="T80" fmla="*/ 42 w 100"/>
                <a:gd name="T81" fmla="*/ 109 h 151"/>
                <a:gd name="T82" fmla="*/ 41 w 100"/>
                <a:gd name="T83" fmla="*/ 126 h 151"/>
                <a:gd name="T84" fmla="*/ 33 w 100"/>
                <a:gd name="T85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1">
                  <a:moveTo>
                    <a:pt x="54" y="151"/>
                  </a:moveTo>
                  <a:cubicBezTo>
                    <a:pt x="54" y="151"/>
                    <a:pt x="54" y="151"/>
                    <a:pt x="54" y="151"/>
                  </a:cubicBezTo>
                  <a:cubicBezTo>
                    <a:pt x="47" y="151"/>
                    <a:pt x="40" y="149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6" y="139"/>
                    <a:pt x="38" y="133"/>
                    <a:pt x="40" y="126"/>
                  </a:cubicBezTo>
                  <a:cubicBezTo>
                    <a:pt x="41" y="121"/>
                    <a:pt x="41" y="116"/>
                    <a:pt x="41" y="110"/>
                  </a:cubicBezTo>
                  <a:cubicBezTo>
                    <a:pt x="39" y="109"/>
                    <a:pt x="36" y="107"/>
                    <a:pt x="34" y="106"/>
                  </a:cubicBezTo>
                  <a:cubicBezTo>
                    <a:pt x="26" y="101"/>
                    <a:pt x="12" y="92"/>
                    <a:pt x="12" y="91"/>
                  </a:cubicBezTo>
                  <a:cubicBezTo>
                    <a:pt x="0" y="68"/>
                    <a:pt x="0" y="45"/>
                    <a:pt x="11" y="27"/>
                  </a:cubicBezTo>
                  <a:cubicBezTo>
                    <a:pt x="21" y="9"/>
                    <a:pt x="41" y="0"/>
                    <a:pt x="64" y="0"/>
                  </a:cubicBezTo>
                  <a:cubicBezTo>
                    <a:pt x="75" y="0"/>
                    <a:pt x="87" y="2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19"/>
                    <a:pt x="98" y="6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3" y="87"/>
                    <a:pt x="77" y="98"/>
                    <a:pt x="69" y="104"/>
                  </a:cubicBezTo>
                  <a:cubicBezTo>
                    <a:pt x="67" y="105"/>
                    <a:pt x="66" y="106"/>
                    <a:pt x="66" y="106"/>
                  </a:cubicBezTo>
                  <a:cubicBezTo>
                    <a:pt x="63" y="108"/>
                    <a:pt x="61" y="110"/>
                    <a:pt x="58" y="111"/>
                  </a:cubicBezTo>
                  <a:cubicBezTo>
                    <a:pt x="61" y="123"/>
                    <a:pt x="64" y="136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7" y="148"/>
                    <a:pt x="62" y="151"/>
                    <a:pt x="54" y="151"/>
                  </a:cubicBezTo>
                  <a:close/>
                  <a:moveTo>
                    <a:pt x="33" y="145"/>
                  </a:moveTo>
                  <a:cubicBezTo>
                    <a:pt x="41" y="148"/>
                    <a:pt x="48" y="150"/>
                    <a:pt x="54" y="150"/>
                  </a:cubicBezTo>
                  <a:cubicBezTo>
                    <a:pt x="61" y="150"/>
                    <a:pt x="66" y="148"/>
                    <a:pt x="67" y="146"/>
                  </a:cubicBezTo>
                  <a:cubicBezTo>
                    <a:pt x="62" y="136"/>
                    <a:pt x="59" y="123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0" y="109"/>
                    <a:pt x="62" y="107"/>
                    <a:pt x="65" y="105"/>
                  </a:cubicBezTo>
                  <a:cubicBezTo>
                    <a:pt x="65" y="105"/>
                    <a:pt x="67" y="104"/>
                    <a:pt x="68" y="103"/>
                  </a:cubicBezTo>
                  <a:cubicBezTo>
                    <a:pt x="75" y="98"/>
                    <a:pt x="92" y="86"/>
                    <a:pt x="95" y="82"/>
                  </a:cubicBezTo>
                  <a:cubicBezTo>
                    <a:pt x="96" y="63"/>
                    <a:pt x="99" y="20"/>
                    <a:pt x="99" y="8"/>
                  </a:cubicBezTo>
                  <a:cubicBezTo>
                    <a:pt x="87" y="3"/>
                    <a:pt x="75" y="1"/>
                    <a:pt x="64" y="1"/>
                  </a:cubicBezTo>
                  <a:cubicBezTo>
                    <a:pt x="41" y="1"/>
                    <a:pt x="22" y="11"/>
                    <a:pt x="12" y="27"/>
                  </a:cubicBezTo>
                  <a:cubicBezTo>
                    <a:pt x="1" y="45"/>
                    <a:pt x="2" y="68"/>
                    <a:pt x="13" y="90"/>
                  </a:cubicBezTo>
                  <a:cubicBezTo>
                    <a:pt x="14" y="91"/>
                    <a:pt x="28" y="101"/>
                    <a:pt x="35" y="105"/>
                  </a:cubicBezTo>
                  <a:cubicBezTo>
                    <a:pt x="37" y="106"/>
                    <a:pt x="40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6"/>
                    <a:pt x="42" y="121"/>
                    <a:pt x="41" y="126"/>
                  </a:cubicBezTo>
                  <a:cubicBezTo>
                    <a:pt x="40" y="133"/>
                    <a:pt x="37" y="139"/>
                    <a:pt x="33" y="145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MH_Other_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8168969" y="3645351"/>
              <a:ext cx="929255" cy="1415064"/>
            </a:xfrm>
            <a:custGeom>
              <a:avLst/>
              <a:gdLst>
                <a:gd name="connsiteX0" fmla="*/ 294153 w 929255"/>
                <a:gd name="connsiteY0" fmla="*/ 1013988 h 1415064"/>
                <a:gd name="connsiteX1" fmla="*/ 421173 w 929255"/>
                <a:gd name="connsiteY1" fmla="*/ 1054096 h 1415064"/>
                <a:gd name="connsiteX2" fmla="*/ 508082 w 929255"/>
                <a:gd name="connsiteY2" fmla="*/ 1054096 h 1415064"/>
                <a:gd name="connsiteX3" fmla="*/ 635103 w 929255"/>
                <a:gd name="connsiteY3" fmla="*/ 1013988 h 1415064"/>
                <a:gd name="connsiteX4" fmla="*/ 782179 w 929255"/>
                <a:gd name="connsiteY4" fmla="*/ 1087519 h 1415064"/>
                <a:gd name="connsiteX5" fmla="*/ 929255 w 929255"/>
                <a:gd name="connsiteY5" fmla="*/ 1194472 h 1415064"/>
                <a:gd name="connsiteX6" fmla="*/ 929255 w 929255"/>
                <a:gd name="connsiteY6" fmla="*/ 1415064 h 1415064"/>
                <a:gd name="connsiteX7" fmla="*/ 0 w 929255"/>
                <a:gd name="connsiteY7" fmla="*/ 1415064 h 1415064"/>
                <a:gd name="connsiteX8" fmla="*/ 0 w 929255"/>
                <a:gd name="connsiteY8" fmla="*/ 1194472 h 1415064"/>
                <a:gd name="connsiteX9" fmla="*/ 147077 w 929255"/>
                <a:gd name="connsiteY9" fmla="*/ 1087519 h 1415064"/>
                <a:gd name="connsiteX10" fmla="*/ 294153 w 929255"/>
                <a:gd name="connsiteY10" fmla="*/ 1013988 h 1415064"/>
                <a:gd name="connsiteX11" fmla="*/ 427824 w 929255"/>
                <a:gd name="connsiteY11" fmla="*/ 0 h 1415064"/>
                <a:gd name="connsiteX12" fmla="*/ 461281 w 929255"/>
                <a:gd name="connsiteY12" fmla="*/ 6713 h 1415064"/>
                <a:gd name="connsiteX13" fmla="*/ 461281 w 929255"/>
                <a:gd name="connsiteY13" fmla="*/ 0 h 1415064"/>
                <a:gd name="connsiteX14" fmla="*/ 494739 w 929255"/>
                <a:gd name="connsiteY14" fmla="*/ 0 h 1415064"/>
                <a:gd name="connsiteX15" fmla="*/ 882850 w 929255"/>
                <a:gd name="connsiteY15" fmla="*/ 671298 h 1415064"/>
                <a:gd name="connsiteX16" fmla="*/ 541580 w 929255"/>
                <a:gd name="connsiteY16" fmla="*/ 973382 h 1415064"/>
                <a:gd name="connsiteX17" fmla="*/ 688794 w 929255"/>
                <a:gd name="connsiteY17" fmla="*/ 785419 h 1415064"/>
                <a:gd name="connsiteX18" fmla="*/ 728944 w 929255"/>
                <a:gd name="connsiteY18" fmla="*/ 510187 h 1415064"/>
                <a:gd name="connsiteX19" fmla="*/ 467973 w 929255"/>
                <a:gd name="connsiteY19" fmla="*/ 510187 h 1415064"/>
                <a:gd name="connsiteX20" fmla="*/ 360908 w 929255"/>
                <a:gd name="connsiteY20" fmla="*/ 510187 h 1415064"/>
                <a:gd name="connsiteX21" fmla="*/ 320759 w 929255"/>
                <a:gd name="connsiteY21" fmla="*/ 382640 h 1415064"/>
                <a:gd name="connsiteX22" fmla="*/ 293993 w 929255"/>
                <a:gd name="connsiteY22" fmla="*/ 510187 h 1415064"/>
                <a:gd name="connsiteX23" fmla="*/ 200311 w 929255"/>
                <a:gd name="connsiteY23" fmla="*/ 510187 h 1415064"/>
                <a:gd name="connsiteX24" fmla="*/ 240460 w 929255"/>
                <a:gd name="connsiteY24" fmla="*/ 785419 h 1415064"/>
                <a:gd name="connsiteX25" fmla="*/ 387674 w 929255"/>
                <a:gd name="connsiteY25" fmla="*/ 980095 h 1415064"/>
                <a:gd name="connsiteX26" fmla="*/ 39713 w 929255"/>
                <a:gd name="connsiteY26" fmla="*/ 671298 h 1415064"/>
                <a:gd name="connsiteX27" fmla="*/ 427824 w 929255"/>
                <a:gd name="connsiteY27" fmla="*/ 0 h 141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29255" h="1415064">
                  <a:moveTo>
                    <a:pt x="294153" y="1013988"/>
                  </a:moveTo>
                  <a:cubicBezTo>
                    <a:pt x="294153" y="1013988"/>
                    <a:pt x="334265" y="1054096"/>
                    <a:pt x="421173" y="1054096"/>
                  </a:cubicBezTo>
                  <a:cubicBezTo>
                    <a:pt x="434544" y="1060780"/>
                    <a:pt x="494712" y="1060780"/>
                    <a:pt x="508082" y="1054096"/>
                  </a:cubicBezTo>
                  <a:cubicBezTo>
                    <a:pt x="594991" y="1054096"/>
                    <a:pt x="635103" y="1013988"/>
                    <a:pt x="635103" y="1013988"/>
                  </a:cubicBezTo>
                  <a:cubicBezTo>
                    <a:pt x="635103" y="1013988"/>
                    <a:pt x="728697" y="1067465"/>
                    <a:pt x="782179" y="1087519"/>
                  </a:cubicBezTo>
                  <a:cubicBezTo>
                    <a:pt x="855717" y="1107573"/>
                    <a:pt x="929255" y="1140996"/>
                    <a:pt x="929255" y="1194472"/>
                  </a:cubicBezTo>
                  <a:cubicBezTo>
                    <a:pt x="929255" y="1201157"/>
                    <a:pt x="929255" y="1408380"/>
                    <a:pt x="929255" y="1415064"/>
                  </a:cubicBezTo>
                  <a:cubicBezTo>
                    <a:pt x="929255" y="1415064"/>
                    <a:pt x="929255" y="1415064"/>
                    <a:pt x="0" y="1415064"/>
                  </a:cubicBezTo>
                  <a:cubicBezTo>
                    <a:pt x="0" y="1408380"/>
                    <a:pt x="0" y="1201157"/>
                    <a:pt x="0" y="1194472"/>
                  </a:cubicBezTo>
                  <a:cubicBezTo>
                    <a:pt x="0" y="1140996"/>
                    <a:pt x="73538" y="1107573"/>
                    <a:pt x="147077" y="1087519"/>
                  </a:cubicBezTo>
                  <a:cubicBezTo>
                    <a:pt x="200559" y="1067465"/>
                    <a:pt x="294153" y="1013988"/>
                    <a:pt x="294153" y="1013988"/>
                  </a:cubicBezTo>
                  <a:close/>
                  <a:moveTo>
                    <a:pt x="427824" y="0"/>
                  </a:moveTo>
                  <a:cubicBezTo>
                    <a:pt x="441207" y="0"/>
                    <a:pt x="454590" y="0"/>
                    <a:pt x="461281" y="6713"/>
                  </a:cubicBezTo>
                  <a:cubicBezTo>
                    <a:pt x="461281" y="6713"/>
                    <a:pt x="461281" y="6713"/>
                    <a:pt x="461281" y="0"/>
                  </a:cubicBezTo>
                  <a:cubicBezTo>
                    <a:pt x="474665" y="0"/>
                    <a:pt x="488048" y="0"/>
                    <a:pt x="494739" y="0"/>
                  </a:cubicBezTo>
                  <a:cubicBezTo>
                    <a:pt x="728944" y="0"/>
                    <a:pt x="963148" y="281945"/>
                    <a:pt x="882850" y="671298"/>
                  </a:cubicBezTo>
                  <a:cubicBezTo>
                    <a:pt x="842700" y="899539"/>
                    <a:pt x="541580" y="973382"/>
                    <a:pt x="541580" y="973382"/>
                  </a:cubicBezTo>
                  <a:cubicBezTo>
                    <a:pt x="541580" y="973382"/>
                    <a:pt x="641953" y="865975"/>
                    <a:pt x="688794" y="785419"/>
                  </a:cubicBezTo>
                  <a:cubicBezTo>
                    <a:pt x="722252" y="718289"/>
                    <a:pt x="735635" y="597455"/>
                    <a:pt x="728944" y="510187"/>
                  </a:cubicBezTo>
                  <a:cubicBezTo>
                    <a:pt x="728944" y="510187"/>
                    <a:pt x="728944" y="510187"/>
                    <a:pt x="467973" y="510187"/>
                  </a:cubicBezTo>
                  <a:cubicBezTo>
                    <a:pt x="467973" y="510187"/>
                    <a:pt x="467973" y="510187"/>
                    <a:pt x="360908" y="510187"/>
                  </a:cubicBezTo>
                  <a:cubicBezTo>
                    <a:pt x="360908" y="510187"/>
                    <a:pt x="360908" y="510187"/>
                    <a:pt x="320759" y="382640"/>
                  </a:cubicBezTo>
                  <a:cubicBezTo>
                    <a:pt x="320759" y="382640"/>
                    <a:pt x="320759" y="382640"/>
                    <a:pt x="293993" y="510187"/>
                  </a:cubicBezTo>
                  <a:cubicBezTo>
                    <a:pt x="293993" y="510187"/>
                    <a:pt x="293993" y="510187"/>
                    <a:pt x="200311" y="510187"/>
                  </a:cubicBezTo>
                  <a:cubicBezTo>
                    <a:pt x="193619" y="597455"/>
                    <a:pt x="207002" y="718289"/>
                    <a:pt x="240460" y="785419"/>
                  </a:cubicBezTo>
                  <a:cubicBezTo>
                    <a:pt x="287301" y="872688"/>
                    <a:pt x="387674" y="980095"/>
                    <a:pt x="387674" y="980095"/>
                  </a:cubicBezTo>
                  <a:cubicBezTo>
                    <a:pt x="387674" y="980095"/>
                    <a:pt x="86554" y="899539"/>
                    <a:pt x="39713" y="671298"/>
                  </a:cubicBezTo>
                  <a:cubicBezTo>
                    <a:pt x="-33894" y="281945"/>
                    <a:pt x="200311" y="0"/>
                    <a:pt x="427824" y="0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SubTitle_2"/>
            <p:cNvSpPr txBox="1"/>
            <p:nvPr>
              <p:custDataLst>
                <p:tags r:id="rId3"/>
              </p:custDataLst>
            </p:nvPr>
          </p:nvSpPr>
          <p:spPr>
            <a:xfrm>
              <a:off x="7720215" y="5079529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rgbClr val="20517C"/>
                </a:solidFill>
              </a:endParaRPr>
            </a:p>
          </p:txBody>
        </p:sp>
        <p:sp>
          <p:nvSpPr>
            <p:cNvPr id="11" name="MH_Text_2"/>
            <p:cNvSpPr/>
            <p:nvPr>
              <p:custDataLst>
                <p:tags r:id="rId4"/>
              </p:custDataLst>
            </p:nvPr>
          </p:nvSpPr>
          <p:spPr>
            <a:xfrm flipH="1">
              <a:off x="5998500" y="1886197"/>
              <a:ext cx="2448479" cy="1812829"/>
            </a:xfrm>
            <a:prstGeom prst="wedgeEllipseCallout">
              <a:avLst>
                <a:gd name="adj1" fmla="val -41966"/>
                <a:gd name="adj2" fmla="val 51830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da-DK" altLang="zh-CN" dirty="0" smtClean="0">
                  <a:solidFill>
                    <a:srgbClr val="FFFFFF"/>
                  </a:solidFill>
                </a:rPr>
                <a:t> 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8546561" y="2468324"/>
            <a:ext cx="191649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含佣金的单价表示方法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3199" y="2118229"/>
            <a:ext cx="586957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每公吨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纽约包括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佣金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USD500.00 /MT CIF New York, including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 commission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USD500.00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/MT CIFC2% New York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9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0"/>
            <a:ext cx="11191875" cy="7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2513" y="2820988"/>
            <a:ext cx="10066337" cy="21605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7325" y="3011488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103688" y="3730625"/>
            <a:ext cx="625316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35888" y="4471988"/>
            <a:ext cx="315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进出口业务操作课程团队</a:t>
            </a:r>
          </a:p>
        </p:txBody>
      </p:sp>
      <p:sp>
        <p:nvSpPr>
          <p:cNvPr id="17416" name="文本框 10"/>
          <p:cNvSpPr txBox="1">
            <a:spLocks noChangeArrowheads="1"/>
          </p:cNvSpPr>
          <p:nvPr/>
        </p:nvSpPr>
        <p:spPr bwMode="auto">
          <a:xfrm>
            <a:off x="4403725" y="3886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1-2 </a:t>
            </a:r>
            <a:r>
              <a:rPr lang="zh-CN" altLang="en-US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交易磋商</a:t>
            </a:r>
            <a:endParaRPr lang="zh-CN" altLang="en-US" sz="2400" dirty="0">
              <a:solidFill>
                <a:prstClr val="white"/>
              </a:solidFill>
              <a:ea typeface="微软雅黑" pitchFamily="34" charset="-122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49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74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任务实施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1027697" y="1108555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sp>
        <p:nvSpPr>
          <p:cNvPr id="119" name="矩形 118"/>
          <p:cNvSpPr/>
          <p:nvPr/>
        </p:nvSpPr>
        <p:spPr>
          <a:xfrm>
            <a:off x="3114672" y="4259884"/>
            <a:ext cx="2642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CIFC5%</a:t>
            </a:r>
            <a:r>
              <a:rPr lang="zh-CN" altLang="en-US" sz="2400" dirty="0"/>
              <a:t>含佣</a:t>
            </a:r>
            <a:r>
              <a:rPr lang="zh-CN" altLang="en-US" sz="2400" dirty="0" smtClean="0"/>
              <a:t>价</a:t>
            </a:r>
            <a:r>
              <a:rPr lang="en-US" altLang="zh-CN" sz="2400" dirty="0" smtClean="0"/>
              <a:t>=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7646424" y="4341622"/>
            <a:ext cx="170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1-5%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39513" y="4396315"/>
            <a:ext cx="1479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USD3076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35712" y="4411506"/>
            <a:ext cx="741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÷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5030640" y="5070781"/>
            <a:ext cx="2025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USD3238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355" y="1108555"/>
            <a:ext cx="3464687" cy="554115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020948" y="3560586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</a:rPr>
              <a:t> 含佣价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</a:rPr>
              <a:t>净价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</a:rPr>
              <a:t>÷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</a:rPr>
              <a:t>1-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</a:rPr>
              <a:t>佣金率）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171639" y="1293995"/>
            <a:ext cx="6176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</a:t>
            </a:r>
            <a:r>
              <a:rPr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决定在原有报价基础上另行加入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个百分点的</a:t>
            </a:r>
            <a:r>
              <a:rPr lang="zh-CN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佣金（即不打算降价）。</a:t>
            </a:r>
            <a:r>
              <a:rPr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改报含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5%</a:t>
            </a:r>
            <a:r>
              <a:rPr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佣金的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价并重新发盘。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价为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USD3076/MT  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 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KAOHSIUNG</a:t>
            </a:r>
            <a:endParaRPr lang="en-US" altLang="zh-CN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6" grpId="0"/>
      <p:bldP spid="7" grpId="0"/>
      <p:bldP spid="8" grpId="0"/>
      <p:bldP spid="10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8" y="885991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91731" y="1572711"/>
            <a:ext cx="57833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列出含佣单价的表示：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每公吨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3238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美元，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 KAOHSIUNG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括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佣金</a:t>
            </a: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USD3238 per Metric Ton CIF KAOHSIUNG including 5% Commission.</a:t>
            </a:r>
          </a:p>
          <a:p>
            <a:endParaRPr lang="en-US" altLang="zh-CN" sz="2400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USD3238 </a:t>
            </a:r>
            <a:r>
              <a:rPr lang="en-US" altLang="zh-CN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Metric Ton </a:t>
            </a:r>
            <a:r>
              <a:rPr lang="en-US" altLang="zh-CN" sz="2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CIFC5% KAOHSIUNG</a:t>
            </a:r>
            <a:endParaRPr lang="zh-CN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5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7" y="407280"/>
            <a:ext cx="10592902" cy="5822471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717562" y="1195446"/>
            <a:ext cx="75390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lp@rzgn.net</a:t>
            </a: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To: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lzy@hongching-agr.com.cn</a:t>
            </a: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Mr. Li </a:t>
            </a:r>
            <a:r>
              <a:rPr lang="en-US" altLang="zh-CN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zhiyuan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Thank you for your e-mail of XXXX. As requested, we quote you our favorable price USD3263/MT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CIFC5%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KAOHSIUNG. We hope it would be acceptable to you.</a:t>
            </a:r>
          </a:p>
          <a:p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</p:txBody>
      </p:sp>
      <p:sp>
        <p:nvSpPr>
          <p:cNvPr id="6" name="标题 1"/>
          <p:cNvSpPr txBox="1">
            <a:spLocks noChangeArrowheads="1"/>
          </p:cNvSpPr>
          <p:nvPr/>
        </p:nvSpPr>
        <p:spPr>
          <a:xfrm>
            <a:off x="1720850" y="319022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对外发盘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6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80992" y="2524068"/>
            <a:ext cx="515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拓展任务</a:t>
            </a:r>
            <a:endParaRPr lang="zh-CN" altLang="en-US" sz="8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1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98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306219" y="1851228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2" name="Oval 497"/>
            <p:cNvSpPr>
              <a:spLocks noChangeArrowheads="1"/>
            </p:cNvSpPr>
            <p:nvPr/>
          </p:nvSpPr>
          <p:spPr bwMode="auto">
            <a:xfrm>
              <a:off x="4716686" y="2003264"/>
              <a:ext cx="164147" cy="165162"/>
            </a:xfrm>
            <a:prstGeom prst="ellipse">
              <a:avLst/>
            </a:prstGeom>
            <a:solidFill>
              <a:srgbClr val="E6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689360" y="1594100"/>
            <a:ext cx="3901626" cy="4185161"/>
            <a:chOff x="6116713" y="1131590"/>
            <a:chExt cx="2800783" cy="28855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116713" y="1194837"/>
              <a:ext cx="2800783" cy="2822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 中文）：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日照金果贸易贸易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公司名称（英文）：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 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GOLDEN NUT TRADE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CO., LTD.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公司地址（中文）：山东省日照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市潍坊路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号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 Weifang Road, </a:t>
              </a:r>
              <a:r>
                <a:rPr lang="en-US" altLang="zh-CN" sz="19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city, Shandong, China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金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果贸易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有限公司成立于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2002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年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主要经营花生、南瓜子、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葵花子、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大蒜、生姜、核桃、芝麻等农产品的进出口业务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3931849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98559" y="763405"/>
            <a:ext cx="43039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prstClr val="black"/>
                </a:solidFill>
              </a:rPr>
              <a:t>日照</a:t>
            </a:r>
            <a:r>
              <a:rPr lang="zh-CN" altLang="en-US" sz="2800" dirty="0">
                <a:solidFill>
                  <a:prstClr val="black"/>
                </a:solidFill>
              </a:rPr>
              <a:t>金</a:t>
            </a:r>
            <a:r>
              <a:rPr lang="zh-CN" altLang="en-US" sz="2800" dirty="0" smtClean="0">
                <a:solidFill>
                  <a:prstClr val="black"/>
                </a:solidFill>
              </a:rPr>
              <a:t>果贸易有限公司</a:t>
            </a:r>
            <a:r>
              <a:rPr lang="en-US" altLang="zh-CN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RIZHAO GOLDEN NUT TRADE CO., LTD.</a:t>
            </a:r>
            <a:endParaRPr lang="zh-CN" alt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6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870"/>
    </mc:Choice>
    <mc:Fallback xmlns="">
      <p:transition advTm="1187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277644" y="1791996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98" name="Oval 483"/>
            <p:cNvSpPr>
              <a:spLocks noChangeArrowheads="1"/>
            </p:cNvSpPr>
            <p:nvPr/>
          </p:nvSpPr>
          <p:spPr bwMode="auto">
            <a:xfrm>
              <a:off x="3289225" y="1877484"/>
              <a:ext cx="83088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5" name="Oval 500"/>
            <p:cNvSpPr>
              <a:spLocks noChangeArrowheads="1"/>
            </p:cNvSpPr>
            <p:nvPr/>
          </p:nvSpPr>
          <p:spPr bwMode="auto">
            <a:xfrm>
              <a:off x="3719485" y="2292437"/>
              <a:ext cx="139322" cy="118634"/>
            </a:xfrm>
            <a:prstGeom prst="ellipse">
              <a:avLst/>
            </a:prstGeom>
            <a:solidFill>
              <a:srgbClr val="D98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774551" y="1661375"/>
            <a:ext cx="3650392" cy="2909455"/>
            <a:chOff x="6208534" y="1131590"/>
            <a:chExt cx="2700111" cy="2880320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208534" y="1357202"/>
              <a:ext cx="2700111" cy="2285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BAJA TRADING 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</a:p>
            <a:p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Siteen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Street, </a:t>
              </a:r>
              <a:r>
                <a:rPr lang="en-US" altLang="zh-CN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Malaz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P.O.# 101, </a:t>
              </a:r>
              <a:r>
                <a:rPr lang="en-US" altLang="zh-CN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Ar-Riyad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- 116, 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Riyadh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Saudi 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Arabia</a:t>
              </a:r>
            </a:p>
            <a:p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BAJA TRADING EST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成立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于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1994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年，主要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从事农产品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进出口业务。</a:t>
              </a:r>
              <a:endPara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401191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898468" y="1073714"/>
            <a:ext cx="405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 TRADING EST </a:t>
            </a:r>
          </a:p>
        </p:txBody>
      </p:sp>
    </p:spTree>
    <p:extLst>
      <p:ext uri="{BB962C8B-B14F-4D97-AF65-F5344CB8AC3E}">
        <p14:creationId xmlns:p14="http://schemas.microsoft.com/office/powerpoint/2010/main" val="21612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715"/>
    </mc:Choice>
    <mc:Fallback xmlns="">
      <p:transition advTm="671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1" y="1275008"/>
            <a:ext cx="6222585" cy="4600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967230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01483" y="1275008"/>
            <a:ext cx="5705341" cy="3424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日照金果贸易有限公司业务员鲁平在</a:t>
            </a:r>
            <a:r>
              <a:rPr lang="en-US" altLang="zh-CN" sz="21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Anuga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2014 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世界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食品博览会上认识了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沙特阿拉伯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BAJA TRADING EST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业务员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交易会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结束后，鲁平返回日照。随之向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发去电子邮件，详细介绍了本公司的业务范围，并表示愿意与其公司建立良好的业务关系。</a:t>
            </a:r>
          </a:p>
        </p:txBody>
      </p:sp>
      <p:grpSp>
        <p:nvGrpSpPr>
          <p:cNvPr id="13" name="组合 50"/>
          <p:cNvGrpSpPr>
            <a:grpSpLocks/>
          </p:cNvGrpSpPr>
          <p:nvPr/>
        </p:nvGrpSpPr>
        <p:grpSpPr bwMode="auto">
          <a:xfrm>
            <a:off x="258651" y="268522"/>
            <a:ext cx="603250" cy="552450"/>
            <a:chOff x="0" y="0"/>
            <a:chExt cx="737947" cy="676838"/>
          </a:xfrm>
        </p:grpSpPr>
        <p:sp>
          <p:nvSpPr>
            <p:cNvPr id="14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6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7" name="标题 1"/>
          <p:cNvSpPr txBox="1">
            <a:spLocks noChangeArrowheads="1"/>
          </p:cNvSpPr>
          <p:nvPr/>
        </p:nvSpPr>
        <p:spPr>
          <a:xfrm>
            <a:off x="1141301" y="384344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5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442"/>
    </mc:Choice>
    <mc:Fallback xmlns="">
      <p:transition advTm="2544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62658" y="1054553"/>
            <a:ext cx="6424480" cy="4703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62658" y="1980595"/>
            <a:ext cx="61518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日照金果贸易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有限公司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业务员鲁平的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建交信函后，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对葵花子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非常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感兴趣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，写来询盘信函，要求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分别报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JEDDAH; CFR JEDDAH 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FOB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价格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258651" y="268522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141301" y="384344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0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62658" y="1054553"/>
            <a:ext cx="6424480" cy="4703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62658" y="1647661"/>
            <a:ext cx="615180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日照金果贸易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有限公司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业务员鲁平的发盘信函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后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，进行了进口价格核算，并根据市场的销售情况，向鲁平还盘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，要求鲁平由</a:t>
            </a:r>
            <a:r>
              <a:rPr lang="en-US" altLang="zh-C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USD1399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 JEDDAH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改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报含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5%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佣价的价格，即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CIFC5%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JEDDAH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价。目的是希望鲁平能通过这次该报价格进行降价。</a:t>
            </a:r>
            <a:endParaRPr lang="zh-CN" altLang="en-US" sz="21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258651" y="268522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141301" y="384344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0"/>
            <a:ext cx="11191875" cy="7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2513" y="2820988"/>
            <a:ext cx="10066337" cy="21605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7325" y="3011488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103688" y="3730625"/>
            <a:ext cx="625316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35888" y="4471988"/>
            <a:ext cx="315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进出口业务操作课程团队</a:t>
            </a:r>
          </a:p>
        </p:txBody>
      </p:sp>
      <p:sp>
        <p:nvSpPr>
          <p:cNvPr id="17416" name="文本框 10"/>
          <p:cNvSpPr txBox="1">
            <a:spLocks noChangeArrowheads="1"/>
          </p:cNvSpPr>
          <p:nvPr/>
        </p:nvSpPr>
        <p:spPr bwMode="auto">
          <a:xfrm>
            <a:off x="4403725" y="3886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1-2-2 </a:t>
            </a:r>
            <a:r>
              <a:rPr lang="zh-CN" altLang="en-US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对外报价</a:t>
            </a:r>
            <a:endParaRPr lang="zh-CN" altLang="en-US" sz="2400" dirty="0">
              <a:solidFill>
                <a:prstClr val="white"/>
              </a:solidFill>
              <a:ea typeface="微软雅黑" pitchFamily="34" charset="-122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3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74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40158" y="1486083"/>
            <a:ext cx="983946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ABS@trading-est.net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LP@rzhf.net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Miss Lu ping,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Re: Sunflower seeds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Thank you for your offer of XXX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Please revise your price on the basis of CIFC5% JEDDAH.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0158" y="553792"/>
            <a:ext cx="7534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Sameer Khan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来函要求报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佣金价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62658" y="1006698"/>
            <a:ext cx="6424480" cy="42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62658" y="2099043"/>
            <a:ext cx="615180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鲁平决定先不降价，在原价的基础上改报含佣价，看看外商的反应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任务：鲁平改报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CIFC5%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JEDDAH</a:t>
            </a:r>
            <a:r>
              <a:rPr lang="zh-CN" altLang="en-US" sz="21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价。</a:t>
            </a:r>
            <a:endParaRPr lang="zh-CN" altLang="en-US" sz="21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258651" y="268522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141301" y="384344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6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082744"/>
            <a:ext cx="5158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拓展任务实施</a:t>
            </a:r>
            <a:endParaRPr lang="zh-CN" altLang="en-US" sz="8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2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1027697" y="1108555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sp>
        <p:nvSpPr>
          <p:cNvPr id="119" name="矩形 118"/>
          <p:cNvSpPr/>
          <p:nvPr/>
        </p:nvSpPr>
        <p:spPr>
          <a:xfrm>
            <a:off x="3532805" y="2342826"/>
            <a:ext cx="252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CIFC5%</a:t>
            </a:r>
            <a:r>
              <a:rPr lang="zh-CN" altLang="en-US" sz="2400" dirty="0"/>
              <a:t>含佣</a:t>
            </a:r>
            <a:r>
              <a:rPr lang="zh-CN" altLang="en-US" sz="2400" dirty="0" smtClean="0"/>
              <a:t>价</a:t>
            </a:r>
            <a:r>
              <a:rPr lang="en-US" altLang="zh-CN" sz="2400" dirty="0" smtClean="0"/>
              <a:t>=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199823" y="2400490"/>
            <a:ext cx="307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净价</a:t>
            </a:r>
            <a:r>
              <a:rPr lang="en-US" altLang="zh-CN" sz="2400" dirty="0" smtClean="0"/>
              <a:t>÷</a:t>
            </a:r>
            <a:r>
              <a:rPr lang="zh-CN" altLang="en-US" sz="2400" dirty="0"/>
              <a:t>（</a:t>
            </a:r>
            <a:r>
              <a:rPr lang="en-US" altLang="zh-CN" sz="2400" dirty="0"/>
              <a:t>1-</a:t>
            </a:r>
            <a:r>
              <a:rPr lang="zh-CN" altLang="en-US" sz="2400" dirty="0"/>
              <a:t>佣金率</a:t>
            </a:r>
            <a:r>
              <a:rPr lang="zh-CN" altLang="en-US" sz="2400" dirty="0" smtClean="0"/>
              <a:t>）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90045" y="3840801"/>
            <a:ext cx="193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USD1473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5" y="911158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593204" y="1403797"/>
            <a:ext cx="49326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原报价：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USD1389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 JEDDAH</a:t>
            </a:r>
            <a:endParaRPr lang="zh-CN" altLang="en-US" sz="2300" dirty="0"/>
          </a:p>
        </p:txBody>
      </p:sp>
      <p:sp>
        <p:nvSpPr>
          <p:cNvPr id="12" name="文本框 11"/>
          <p:cNvSpPr txBox="1"/>
          <p:nvPr/>
        </p:nvSpPr>
        <p:spPr>
          <a:xfrm>
            <a:off x="5590045" y="3059552"/>
            <a:ext cx="337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USD1399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÷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1-5%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0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5" grpId="0"/>
      <p:bldP spid="5" grpId="1"/>
      <p:bldP spid="10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8" y="885991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40215" y="1517058"/>
            <a:ext cx="57833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列出含佣单价的表达：</a:t>
            </a:r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每公吨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1473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美元，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 JEDDAH 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包括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的折扣</a:t>
            </a:r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USD1473 per Metric Ton </a:t>
            </a:r>
          </a:p>
          <a:p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 JEDDAH </a:t>
            </a:r>
            <a:r>
              <a:rPr lang="en-US" altLang="zh-CN" sz="22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5% Commission.</a:t>
            </a:r>
          </a:p>
          <a:p>
            <a:endParaRPr lang="en-US" altLang="zh-CN" sz="2400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USD1473 </a:t>
            </a:r>
            <a:r>
              <a:rPr lang="en-US" altLang="zh-CN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Metric Ton </a:t>
            </a:r>
          </a:p>
          <a:p>
            <a:r>
              <a:rPr lang="en-US" altLang="zh-CN" sz="2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CIFC5%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JEDDAH</a:t>
            </a:r>
            <a:endParaRPr lang="zh-CN" altLang="en-US" sz="24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325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7" y="407280"/>
            <a:ext cx="10592902" cy="5822471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865443" y="1215626"/>
            <a:ext cx="75390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lp@rzgn.net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baja@hotmail.com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Mr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Re: Sunflower seeds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Thank you for your e-mail of XXX. As requested, we quote you our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price USD1473/MT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CIFC5%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JEDDAH. We hope it would be acceptable to you.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</p:txBody>
      </p:sp>
      <p:sp>
        <p:nvSpPr>
          <p:cNvPr id="6" name="标题 1"/>
          <p:cNvSpPr txBox="1">
            <a:spLocks noChangeArrowheads="1"/>
          </p:cNvSpPr>
          <p:nvPr/>
        </p:nvSpPr>
        <p:spPr>
          <a:xfrm>
            <a:off x="1720850" y="319022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/>
              <a:t>对外报含佣价</a:t>
            </a:r>
            <a:endParaRPr lang="zh-CN" altLang="zh-C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314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34163" y="2586824"/>
            <a:ext cx="515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反思总结</a:t>
            </a:r>
            <a:endParaRPr lang="zh-CN" altLang="en-US" sz="8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6554" y="2019685"/>
            <a:ext cx="3510801" cy="4649862"/>
            <a:chOff x="5857728" y="1231067"/>
            <a:chExt cx="3510801" cy="4649862"/>
          </a:xfrm>
        </p:grpSpPr>
        <p:grpSp>
          <p:nvGrpSpPr>
            <p:cNvPr id="20" name="组合 19"/>
            <p:cNvGrpSpPr/>
            <p:nvPr/>
          </p:nvGrpSpPr>
          <p:grpSpPr>
            <a:xfrm>
              <a:off x="5866181" y="1231067"/>
              <a:ext cx="3502348" cy="3455469"/>
              <a:chOff x="2697002" y="1373234"/>
              <a:chExt cx="4683310" cy="462558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4205313" y="4180631"/>
                <a:ext cx="1329358" cy="11382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2697002" y="2875491"/>
                <a:ext cx="2124236" cy="173605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2843808" y="1386043"/>
                <a:ext cx="2592288" cy="2276488"/>
              </a:xfrm>
              <a:prstGeom prst="ellipse">
                <a:avLst/>
              </a:prstGeom>
              <a:solidFill>
                <a:srgbClr val="67D9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4788024" y="1373234"/>
                <a:ext cx="2592288" cy="22764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94928" y="2924944"/>
                <a:ext cx="2124236" cy="173605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5534671" y="4828703"/>
                <a:ext cx="664679" cy="648072"/>
              </a:xfrm>
              <a:prstGeom prst="ellipse">
                <a:avLst/>
              </a:prstGeom>
              <a:solidFill>
                <a:srgbClr val="67D9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534671" y="5674783"/>
                <a:ext cx="395035" cy="32403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5857728" y="4794196"/>
              <a:ext cx="2309710" cy="1086733"/>
              <a:chOff x="3556482" y="4554067"/>
              <a:chExt cx="3501558" cy="1635325"/>
            </a:xfrm>
          </p:grpSpPr>
          <p:grpSp>
            <p:nvGrpSpPr>
              <p:cNvPr id="67" name="组合 66"/>
              <p:cNvGrpSpPr/>
              <p:nvPr/>
            </p:nvGrpSpPr>
            <p:grpSpPr>
              <a:xfrm>
                <a:off x="3556482" y="4554067"/>
                <a:ext cx="3501558" cy="1635325"/>
                <a:chOff x="3629512" y="4572222"/>
                <a:chExt cx="3501558" cy="1635325"/>
              </a:xfrm>
            </p:grpSpPr>
            <p:sp>
              <p:nvSpPr>
                <p:cNvPr id="21" name="梯形 20"/>
                <p:cNvSpPr/>
                <p:nvPr/>
              </p:nvSpPr>
              <p:spPr>
                <a:xfrm>
                  <a:off x="4233513" y="5271443"/>
                  <a:ext cx="2375515" cy="288032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1" name="组合 30"/>
                <p:cNvGrpSpPr/>
                <p:nvPr/>
              </p:nvGrpSpPr>
              <p:grpSpPr>
                <a:xfrm>
                  <a:off x="3629512" y="4828703"/>
                  <a:ext cx="520643" cy="1378844"/>
                  <a:chOff x="3629512" y="4828703"/>
                  <a:chExt cx="520643" cy="1378844"/>
                </a:xfrm>
              </p:grpSpPr>
              <p:sp>
                <p:nvSpPr>
                  <p:cNvPr id="22" name="椭圆 21"/>
                  <p:cNvSpPr/>
                  <p:nvPr/>
                </p:nvSpPr>
                <p:spPr>
                  <a:xfrm>
                    <a:off x="3635896" y="4828703"/>
                    <a:ext cx="288032" cy="25648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29" name="组合 28"/>
                  <p:cNvGrpSpPr/>
                  <p:nvPr/>
                </p:nvGrpSpPr>
                <p:grpSpPr>
                  <a:xfrm>
                    <a:off x="3629512" y="5252916"/>
                    <a:ext cx="520643" cy="954631"/>
                    <a:chOff x="1535726" y="3212976"/>
                    <a:chExt cx="973501" cy="2019679"/>
                  </a:xfrm>
                </p:grpSpPr>
                <p:sp>
                  <p:nvSpPr>
                    <p:cNvPr id="26" name="圆角矩形 25"/>
                    <p:cNvSpPr/>
                    <p:nvPr/>
                  </p:nvSpPr>
                  <p:spPr>
                    <a:xfrm>
                      <a:off x="1547663" y="3212976"/>
                      <a:ext cx="764211" cy="1231493"/>
                    </a:xfrm>
                    <a:custGeom>
                      <a:avLst/>
                      <a:gdLst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720077 w 864096"/>
                        <a:gd name="connsiteY2" fmla="*/ 0 h 1231493"/>
                        <a:gd name="connsiteX3" fmla="*/ 864096 w 864096"/>
                        <a:gd name="connsiteY3" fmla="*/ 144019 h 1231493"/>
                        <a:gd name="connsiteX4" fmla="*/ 864096 w 864096"/>
                        <a:gd name="connsiteY4" fmla="*/ 1087474 h 1231493"/>
                        <a:gd name="connsiteX5" fmla="*/ 720077 w 864096"/>
                        <a:gd name="connsiteY5" fmla="*/ 1231493 h 1231493"/>
                        <a:gd name="connsiteX6" fmla="*/ 144019 w 864096"/>
                        <a:gd name="connsiteY6" fmla="*/ 1231493 h 1231493"/>
                        <a:gd name="connsiteX7" fmla="*/ 0 w 864096"/>
                        <a:gd name="connsiteY7" fmla="*/ 1087474 h 1231493"/>
                        <a:gd name="connsiteX8" fmla="*/ 0 w 864096"/>
                        <a:gd name="connsiteY8" fmla="*/ 144019 h 1231493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53746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513900 w 864096"/>
                        <a:gd name="connsiteY3" fmla="*/ 231568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097201 h 1241220"/>
                        <a:gd name="connsiteX4" fmla="*/ 720077 w 864096"/>
                        <a:gd name="connsiteY4" fmla="*/ 1241220 h 1241220"/>
                        <a:gd name="connsiteX5" fmla="*/ 144019 w 864096"/>
                        <a:gd name="connsiteY5" fmla="*/ 1241220 h 1241220"/>
                        <a:gd name="connsiteX6" fmla="*/ 0 w 864096"/>
                        <a:gd name="connsiteY6" fmla="*/ 1097201 h 1241220"/>
                        <a:gd name="connsiteX7" fmla="*/ 0 w 864096"/>
                        <a:gd name="connsiteY7" fmla="*/ 153746 h 1241220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9456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764211"/>
                        <a:gd name="connsiteY0" fmla="*/ 144019 h 1231493"/>
                        <a:gd name="connsiteX1" fmla="*/ 144019 w 764211"/>
                        <a:gd name="connsiteY1" fmla="*/ 0 h 1231493"/>
                        <a:gd name="connsiteX2" fmla="*/ 389337 w 764211"/>
                        <a:gd name="connsiteY2" fmla="*/ 1 h 1231493"/>
                        <a:gd name="connsiteX3" fmla="*/ 747364 w 764211"/>
                        <a:gd name="connsiteY3" fmla="*/ 747005 h 1231493"/>
                        <a:gd name="connsiteX4" fmla="*/ 720077 w 764211"/>
                        <a:gd name="connsiteY4" fmla="*/ 1231493 h 1231493"/>
                        <a:gd name="connsiteX5" fmla="*/ 144019 w 764211"/>
                        <a:gd name="connsiteY5" fmla="*/ 1231493 h 1231493"/>
                        <a:gd name="connsiteX6" fmla="*/ 0 w 764211"/>
                        <a:gd name="connsiteY6" fmla="*/ 1087474 h 1231493"/>
                        <a:gd name="connsiteX7" fmla="*/ 0 w 764211"/>
                        <a:gd name="connsiteY7" fmla="*/ 144019 h 12314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764211" h="1231493">
                          <a:moveTo>
                            <a:pt x="0" y="144019"/>
                          </a:moveTo>
                          <a:cubicBezTo>
                            <a:pt x="0" y="64480"/>
                            <a:pt x="64480" y="0"/>
                            <a:pt x="144019" y="0"/>
                          </a:cubicBezTo>
                          <a:lnTo>
                            <a:pt x="389337" y="1"/>
                          </a:lnTo>
                          <a:cubicBezTo>
                            <a:pt x="509350" y="181247"/>
                            <a:pt x="688998" y="540135"/>
                            <a:pt x="747364" y="747005"/>
                          </a:cubicBezTo>
                          <a:cubicBezTo>
                            <a:pt x="747364" y="826544"/>
                            <a:pt x="799616" y="1231493"/>
                            <a:pt x="720077" y="1231493"/>
                          </a:cubicBezTo>
                          <a:lnTo>
                            <a:pt x="144019" y="1231493"/>
                          </a:lnTo>
                          <a:cubicBezTo>
                            <a:pt x="64480" y="1231493"/>
                            <a:pt x="0" y="1167013"/>
                            <a:pt x="0" y="1087474"/>
                          </a:cubicBezTo>
                          <a:lnTo>
                            <a:pt x="0" y="144019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27" name="圆角矩形 26"/>
                    <p:cNvSpPr/>
                    <p:nvPr/>
                  </p:nvSpPr>
                  <p:spPr>
                    <a:xfrm>
                      <a:off x="1573123" y="4139301"/>
                      <a:ext cx="936104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28" name="圆角矩形 27"/>
                    <p:cNvSpPr/>
                    <p:nvPr/>
                  </p:nvSpPr>
                  <p:spPr>
                    <a:xfrm rot="5400000">
                      <a:off x="1883925" y="4607353"/>
                      <a:ext cx="936104" cy="314500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0" name="圆角矩形 29"/>
                    <p:cNvSpPr/>
                    <p:nvPr/>
                  </p:nvSpPr>
                  <p:spPr>
                    <a:xfrm>
                      <a:off x="1535726" y="3372087"/>
                      <a:ext cx="936105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2" name="组合 31"/>
                <p:cNvGrpSpPr/>
                <p:nvPr/>
              </p:nvGrpSpPr>
              <p:grpSpPr>
                <a:xfrm flipH="1">
                  <a:off x="6671724" y="4828703"/>
                  <a:ext cx="459346" cy="1378844"/>
                  <a:chOff x="3629512" y="4828703"/>
                  <a:chExt cx="520643" cy="1378844"/>
                </a:xfrm>
              </p:grpSpPr>
              <p:sp>
                <p:nvSpPr>
                  <p:cNvPr id="33" name="椭圆 32"/>
                  <p:cNvSpPr/>
                  <p:nvPr/>
                </p:nvSpPr>
                <p:spPr>
                  <a:xfrm>
                    <a:off x="3635896" y="4828703"/>
                    <a:ext cx="288032" cy="25648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34" name="组合 33"/>
                  <p:cNvGrpSpPr/>
                  <p:nvPr/>
                </p:nvGrpSpPr>
                <p:grpSpPr>
                  <a:xfrm>
                    <a:off x="3629512" y="5252916"/>
                    <a:ext cx="520643" cy="954631"/>
                    <a:chOff x="1535726" y="3212976"/>
                    <a:chExt cx="973501" cy="2019679"/>
                  </a:xfrm>
                </p:grpSpPr>
                <p:sp>
                  <p:nvSpPr>
                    <p:cNvPr id="35" name="圆角矩形 25"/>
                    <p:cNvSpPr/>
                    <p:nvPr/>
                  </p:nvSpPr>
                  <p:spPr>
                    <a:xfrm>
                      <a:off x="1547663" y="3212976"/>
                      <a:ext cx="764211" cy="1231493"/>
                    </a:xfrm>
                    <a:custGeom>
                      <a:avLst/>
                      <a:gdLst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720077 w 864096"/>
                        <a:gd name="connsiteY2" fmla="*/ 0 h 1231493"/>
                        <a:gd name="connsiteX3" fmla="*/ 864096 w 864096"/>
                        <a:gd name="connsiteY3" fmla="*/ 144019 h 1231493"/>
                        <a:gd name="connsiteX4" fmla="*/ 864096 w 864096"/>
                        <a:gd name="connsiteY4" fmla="*/ 1087474 h 1231493"/>
                        <a:gd name="connsiteX5" fmla="*/ 720077 w 864096"/>
                        <a:gd name="connsiteY5" fmla="*/ 1231493 h 1231493"/>
                        <a:gd name="connsiteX6" fmla="*/ 144019 w 864096"/>
                        <a:gd name="connsiteY6" fmla="*/ 1231493 h 1231493"/>
                        <a:gd name="connsiteX7" fmla="*/ 0 w 864096"/>
                        <a:gd name="connsiteY7" fmla="*/ 1087474 h 1231493"/>
                        <a:gd name="connsiteX8" fmla="*/ 0 w 864096"/>
                        <a:gd name="connsiteY8" fmla="*/ 144019 h 1231493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53746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513900 w 864096"/>
                        <a:gd name="connsiteY3" fmla="*/ 231568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097201 h 1241220"/>
                        <a:gd name="connsiteX4" fmla="*/ 720077 w 864096"/>
                        <a:gd name="connsiteY4" fmla="*/ 1241220 h 1241220"/>
                        <a:gd name="connsiteX5" fmla="*/ 144019 w 864096"/>
                        <a:gd name="connsiteY5" fmla="*/ 1241220 h 1241220"/>
                        <a:gd name="connsiteX6" fmla="*/ 0 w 864096"/>
                        <a:gd name="connsiteY6" fmla="*/ 1097201 h 1241220"/>
                        <a:gd name="connsiteX7" fmla="*/ 0 w 864096"/>
                        <a:gd name="connsiteY7" fmla="*/ 153746 h 1241220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9456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764211"/>
                        <a:gd name="connsiteY0" fmla="*/ 144019 h 1231493"/>
                        <a:gd name="connsiteX1" fmla="*/ 144019 w 764211"/>
                        <a:gd name="connsiteY1" fmla="*/ 0 h 1231493"/>
                        <a:gd name="connsiteX2" fmla="*/ 389337 w 764211"/>
                        <a:gd name="connsiteY2" fmla="*/ 1 h 1231493"/>
                        <a:gd name="connsiteX3" fmla="*/ 747364 w 764211"/>
                        <a:gd name="connsiteY3" fmla="*/ 747005 h 1231493"/>
                        <a:gd name="connsiteX4" fmla="*/ 720077 w 764211"/>
                        <a:gd name="connsiteY4" fmla="*/ 1231493 h 1231493"/>
                        <a:gd name="connsiteX5" fmla="*/ 144019 w 764211"/>
                        <a:gd name="connsiteY5" fmla="*/ 1231493 h 1231493"/>
                        <a:gd name="connsiteX6" fmla="*/ 0 w 764211"/>
                        <a:gd name="connsiteY6" fmla="*/ 1087474 h 1231493"/>
                        <a:gd name="connsiteX7" fmla="*/ 0 w 764211"/>
                        <a:gd name="connsiteY7" fmla="*/ 144019 h 12314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764211" h="1231493">
                          <a:moveTo>
                            <a:pt x="0" y="144019"/>
                          </a:moveTo>
                          <a:cubicBezTo>
                            <a:pt x="0" y="64480"/>
                            <a:pt x="64480" y="0"/>
                            <a:pt x="144019" y="0"/>
                          </a:cubicBezTo>
                          <a:lnTo>
                            <a:pt x="389337" y="1"/>
                          </a:lnTo>
                          <a:cubicBezTo>
                            <a:pt x="509350" y="181247"/>
                            <a:pt x="688998" y="540135"/>
                            <a:pt x="747364" y="747005"/>
                          </a:cubicBezTo>
                          <a:cubicBezTo>
                            <a:pt x="747364" y="826544"/>
                            <a:pt x="799616" y="1231493"/>
                            <a:pt x="720077" y="1231493"/>
                          </a:cubicBezTo>
                          <a:lnTo>
                            <a:pt x="144019" y="1231493"/>
                          </a:lnTo>
                          <a:cubicBezTo>
                            <a:pt x="64480" y="1231493"/>
                            <a:pt x="0" y="1167013"/>
                            <a:pt x="0" y="1087474"/>
                          </a:cubicBezTo>
                          <a:lnTo>
                            <a:pt x="0" y="144019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6" name="圆角矩形 35"/>
                    <p:cNvSpPr/>
                    <p:nvPr/>
                  </p:nvSpPr>
                  <p:spPr>
                    <a:xfrm>
                      <a:off x="1573123" y="4139301"/>
                      <a:ext cx="936104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" name="圆角矩形 36"/>
                    <p:cNvSpPr/>
                    <p:nvPr/>
                  </p:nvSpPr>
                  <p:spPr>
                    <a:xfrm rot="5400000">
                      <a:off x="1883925" y="4607353"/>
                      <a:ext cx="936104" cy="314500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8" name="圆角矩形 37"/>
                    <p:cNvSpPr/>
                    <p:nvPr/>
                  </p:nvSpPr>
                  <p:spPr>
                    <a:xfrm>
                      <a:off x="1535726" y="3372087"/>
                      <a:ext cx="936105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2" name="组合 51"/>
                <p:cNvGrpSpPr/>
                <p:nvPr/>
              </p:nvGrpSpPr>
              <p:grpSpPr>
                <a:xfrm>
                  <a:off x="4445962" y="4572222"/>
                  <a:ext cx="717038" cy="1514415"/>
                  <a:chOff x="4445962" y="4572222"/>
                  <a:chExt cx="717038" cy="1514415"/>
                </a:xfrm>
              </p:grpSpPr>
              <p:grpSp>
                <p:nvGrpSpPr>
                  <p:cNvPr id="51" name="组合 50"/>
                  <p:cNvGrpSpPr/>
                  <p:nvPr/>
                </p:nvGrpSpPr>
                <p:grpSpPr>
                  <a:xfrm>
                    <a:off x="4445962" y="4572222"/>
                    <a:ext cx="717038" cy="759047"/>
                    <a:chOff x="4445962" y="4572222"/>
                    <a:chExt cx="717038" cy="759047"/>
                  </a:xfrm>
                </p:grpSpPr>
                <p:sp>
                  <p:nvSpPr>
                    <p:cNvPr id="23" name="椭圆 22"/>
                    <p:cNvSpPr/>
                    <p:nvPr/>
                  </p:nvSpPr>
                  <p:spPr>
                    <a:xfrm>
                      <a:off x="4640640" y="4572222"/>
                      <a:ext cx="288032" cy="256481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46" name="组合 45"/>
                    <p:cNvGrpSpPr/>
                    <p:nvPr/>
                  </p:nvGrpSpPr>
                  <p:grpSpPr>
                    <a:xfrm>
                      <a:off x="4445962" y="4855769"/>
                      <a:ext cx="717038" cy="475500"/>
                      <a:chOff x="1902876" y="3501008"/>
                      <a:chExt cx="1228964" cy="899153"/>
                    </a:xfrm>
                  </p:grpSpPr>
                  <p:sp>
                    <p:nvSpPr>
                      <p:cNvPr id="39" name="圆角矩形 38"/>
                      <p:cNvSpPr/>
                      <p:nvPr/>
                    </p:nvSpPr>
                    <p:spPr>
                      <a:xfrm>
                        <a:off x="1907704" y="3501008"/>
                        <a:ext cx="1224136" cy="55347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40" name="圆角矩形 39"/>
                      <p:cNvSpPr/>
                      <p:nvPr/>
                    </p:nvSpPr>
                    <p:spPr>
                      <a:xfrm>
                        <a:off x="1902876" y="3733691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41" name="圆角矩形 40"/>
                      <p:cNvSpPr/>
                      <p:nvPr/>
                    </p:nvSpPr>
                    <p:spPr>
                      <a:xfrm>
                        <a:off x="2915816" y="3758574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42" name="梯形 41"/>
                      <p:cNvSpPr/>
                      <p:nvPr/>
                    </p:nvSpPr>
                    <p:spPr>
                      <a:xfrm flipV="1">
                        <a:off x="2411760" y="3504296"/>
                        <a:ext cx="216024" cy="365688"/>
                      </a:xfrm>
                      <a:prstGeom prst="trapezoid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45" name="组合 44"/>
                      <p:cNvGrpSpPr/>
                      <p:nvPr/>
                    </p:nvGrpSpPr>
                    <p:grpSpPr>
                      <a:xfrm>
                        <a:off x="2460520" y="3501008"/>
                        <a:ext cx="118503" cy="343420"/>
                        <a:chOff x="1944095" y="1904143"/>
                        <a:chExt cx="118503" cy="343420"/>
                      </a:xfrm>
                    </p:grpSpPr>
                    <p:sp>
                      <p:nvSpPr>
                        <p:cNvPr id="43" name="圆角矩形 42"/>
                        <p:cNvSpPr/>
                        <p:nvPr/>
                      </p:nvSpPr>
                      <p:spPr>
                        <a:xfrm>
                          <a:off x="1944095" y="1904143"/>
                          <a:ext cx="118503" cy="45719"/>
                        </a:xfrm>
                        <a:prstGeom prst="roundRect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梯形 43"/>
                        <p:cNvSpPr/>
                        <p:nvPr/>
                      </p:nvSpPr>
                      <p:spPr>
                        <a:xfrm>
                          <a:off x="1980488" y="1923527"/>
                          <a:ext cx="45719" cy="324036"/>
                        </a:xfrm>
                        <a:prstGeom prst="trapezoid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48" name="流程图: 延期 47"/>
                  <p:cNvSpPr/>
                  <p:nvPr/>
                </p:nvSpPr>
                <p:spPr>
                  <a:xfrm rot="16200000">
                    <a:off x="4396161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9" name="流程图: 延期 48"/>
                  <p:cNvSpPr/>
                  <p:nvPr/>
                </p:nvSpPr>
                <p:spPr>
                  <a:xfrm rot="16200000">
                    <a:off x="4702589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50" name="梯形 49"/>
                <p:cNvSpPr/>
                <p:nvPr/>
              </p:nvSpPr>
              <p:spPr>
                <a:xfrm>
                  <a:off x="4578859" y="5129518"/>
                  <a:ext cx="432048" cy="189621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3" name="组合 52"/>
                <p:cNvGrpSpPr/>
                <p:nvPr/>
              </p:nvGrpSpPr>
              <p:grpSpPr>
                <a:xfrm>
                  <a:off x="5542162" y="4572222"/>
                  <a:ext cx="717038" cy="1514415"/>
                  <a:chOff x="4445962" y="4572222"/>
                  <a:chExt cx="717038" cy="1514415"/>
                </a:xfrm>
              </p:grpSpPr>
              <p:grpSp>
                <p:nvGrpSpPr>
                  <p:cNvPr id="54" name="组合 53"/>
                  <p:cNvGrpSpPr/>
                  <p:nvPr/>
                </p:nvGrpSpPr>
                <p:grpSpPr>
                  <a:xfrm>
                    <a:off x="4445962" y="4572222"/>
                    <a:ext cx="717038" cy="759047"/>
                    <a:chOff x="4445962" y="4572222"/>
                    <a:chExt cx="717038" cy="759047"/>
                  </a:xfrm>
                </p:grpSpPr>
                <p:sp>
                  <p:nvSpPr>
                    <p:cNvPr id="57" name="椭圆 56"/>
                    <p:cNvSpPr/>
                    <p:nvPr/>
                  </p:nvSpPr>
                  <p:spPr>
                    <a:xfrm>
                      <a:off x="4640640" y="4572222"/>
                      <a:ext cx="288032" cy="256481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58" name="组合 57"/>
                    <p:cNvGrpSpPr/>
                    <p:nvPr/>
                  </p:nvGrpSpPr>
                  <p:grpSpPr>
                    <a:xfrm>
                      <a:off x="4445962" y="4855769"/>
                      <a:ext cx="717038" cy="475500"/>
                      <a:chOff x="1902876" y="3501008"/>
                      <a:chExt cx="1228964" cy="899153"/>
                    </a:xfrm>
                  </p:grpSpPr>
                  <p:sp>
                    <p:nvSpPr>
                      <p:cNvPr id="59" name="圆角矩形 58"/>
                      <p:cNvSpPr/>
                      <p:nvPr/>
                    </p:nvSpPr>
                    <p:spPr>
                      <a:xfrm>
                        <a:off x="1907704" y="3501008"/>
                        <a:ext cx="1224136" cy="55347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60" name="圆角矩形 59"/>
                      <p:cNvSpPr/>
                      <p:nvPr/>
                    </p:nvSpPr>
                    <p:spPr>
                      <a:xfrm>
                        <a:off x="1902876" y="3733691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61" name="圆角矩形 60"/>
                      <p:cNvSpPr/>
                      <p:nvPr/>
                    </p:nvSpPr>
                    <p:spPr>
                      <a:xfrm>
                        <a:off x="2915816" y="3758574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62" name="梯形 61"/>
                      <p:cNvSpPr/>
                      <p:nvPr/>
                    </p:nvSpPr>
                    <p:spPr>
                      <a:xfrm flipV="1">
                        <a:off x="2411760" y="3504296"/>
                        <a:ext cx="216024" cy="365688"/>
                      </a:xfrm>
                      <a:prstGeom prst="trapezoid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63" name="组合 62"/>
                      <p:cNvGrpSpPr/>
                      <p:nvPr/>
                    </p:nvGrpSpPr>
                    <p:grpSpPr>
                      <a:xfrm>
                        <a:off x="2460520" y="3501008"/>
                        <a:ext cx="118503" cy="343420"/>
                        <a:chOff x="1944095" y="1904143"/>
                        <a:chExt cx="118503" cy="343420"/>
                      </a:xfrm>
                    </p:grpSpPr>
                    <p:sp>
                      <p:nvSpPr>
                        <p:cNvPr id="64" name="圆角矩形 63"/>
                        <p:cNvSpPr/>
                        <p:nvPr/>
                      </p:nvSpPr>
                      <p:spPr>
                        <a:xfrm>
                          <a:off x="1944095" y="1904143"/>
                          <a:ext cx="118503" cy="45719"/>
                        </a:xfrm>
                        <a:prstGeom prst="roundRect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5" name="梯形 64"/>
                        <p:cNvSpPr/>
                        <p:nvPr/>
                      </p:nvSpPr>
                      <p:spPr>
                        <a:xfrm>
                          <a:off x="1980488" y="1923527"/>
                          <a:ext cx="45719" cy="324036"/>
                        </a:xfrm>
                        <a:prstGeom prst="trapezoid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55" name="流程图: 延期 54"/>
                  <p:cNvSpPr/>
                  <p:nvPr/>
                </p:nvSpPr>
                <p:spPr>
                  <a:xfrm rot="16200000">
                    <a:off x="4396161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6" name="流程图: 延期 55"/>
                  <p:cNvSpPr/>
                  <p:nvPr/>
                </p:nvSpPr>
                <p:spPr>
                  <a:xfrm rot="16200000">
                    <a:off x="4702589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66" name="梯形 65"/>
              <p:cNvSpPr/>
              <p:nvPr/>
            </p:nvSpPr>
            <p:spPr>
              <a:xfrm>
                <a:off x="5595171" y="5120346"/>
                <a:ext cx="432048" cy="189621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 rot="10800000">
            <a:off x="0" y="98424"/>
            <a:ext cx="5437195" cy="188640"/>
            <a:chOff x="1979712" y="6669360"/>
            <a:chExt cx="5437195" cy="188640"/>
          </a:xfrm>
        </p:grpSpPr>
        <p:sp>
          <p:nvSpPr>
            <p:cNvPr id="5" name="矩形 4"/>
            <p:cNvSpPr/>
            <p:nvPr/>
          </p:nvSpPr>
          <p:spPr>
            <a:xfrm>
              <a:off x="1979712" y="6669360"/>
              <a:ext cx="1296144" cy="188640"/>
            </a:xfrm>
            <a:prstGeom prst="rect">
              <a:avLst/>
            </a:prstGeom>
            <a:solidFill>
              <a:srgbClr val="67D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353339" y="6669360"/>
              <a:ext cx="1296144" cy="18864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741919" y="6669360"/>
              <a:ext cx="1296144" cy="18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120763" y="6669360"/>
              <a:ext cx="1296144" cy="18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208" y="287414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4472C4">
                    <a:lumMod val="50000"/>
                  </a:srgbClr>
                </a:solidFill>
                <a:latin typeface="微软雅黑" pitchFamily="34" charset="-122"/>
                <a:ea typeface="微软雅黑" pitchFamily="34" charset="-122"/>
              </a:rPr>
              <a:t>反思总结</a:t>
            </a:r>
            <a:endParaRPr lang="zh-CN" altLang="en-US" sz="2400" b="1" dirty="0">
              <a:solidFill>
                <a:srgbClr val="4472C4">
                  <a:lumMod val="50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任意多边形 72"/>
          <p:cNvSpPr/>
          <p:nvPr/>
        </p:nvSpPr>
        <p:spPr>
          <a:xfrm>
            <a:off x="3476921" y="1844346"/>
            <a:ext cx="8329927" cy="4240791"/>
          </a:xfrm>
          <a:custGeom>
            <a:avLst/>
            <a:gdLst>
              <a:gd name="connsiteX0" fmla="*/ 495300 w 5156200"/>
              <a:gd name="connsiteY0" fmla="*/ 0 h 2832100"/>
              <a:gd name="connsiteX1" fmla="*/ 5156200 w 5156200"/>
              <a:gd name="connsiteY1" fmla="*/ 0 h 2832100"/>
              <a:gd name="connsiteX2" fmla="*/ 5156200 w 5156200"/>
              <a:gd name="connsiteY2" fmla="*/ 2832100 h 2832100"/>
              <a:gd name="connsiteX3" fmla="*/ 0 w 5156200"/>
              <a:gd name="connsiteY3" fmla="*/ 2832100 h 2832100"/>
              <a:gd name="connsiteX4" fmla="*/ 495300 w 5156200"/>
              <a:gd name="connsiteY4" fmla="*/ 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6200" h="2832100">
                <a:moveTo>
                  <a:pt x="495300" y="0"/>
                </a:moveTo>
                <a:lnTo>
                  <a:pt x="5156200" y="0"/>
                </a:lnTo>
                <a:lnTo>
                  <a:pt x="5156200" y="2832100"/>
                </a:lnTo>
                <a:lnTo>
                  <a:pt x="0" y="2832100"/>
                </a:lnTo>
                <a:lnTo>
                  <a:pt x="495300" y="0"/>
                </a:lnTo>
                <a:close/>
              </a:path>
            </a:pathLst>
          </a:custGeom>
          <a:solidFill>
            <a:srgbClr val="99CCF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309986" y="2215691"/>
            <a:ext cx="7612567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latinLnBrk="1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含佣价的核算公式</a:t>
            </a:r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净价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含佣价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×(1-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佣金率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</a:t>
            </a:r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佣价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净价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佣金率</a:t>
            </a:r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latinLnBrk="1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含佣价的表示方法</a:t>
            </a:r>
            <a:endParaRPr lang="en-US" altLang="zh-CN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USDXXX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XXX CIF C5% London</a:t>
            </a: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USDxxx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xxx CIF London including 5% commission</a:t>
            </a:r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9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228725" y="4343400"/>
            <a:ext cx="457200" cy="457200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2457450" y="4014788"/>
            <a:ext cx="514350" cy="514350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3600450" y="4800600"/>
            <a:ext cx="828675" cy="82867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4586288" y="4014788"/>
            <a:ext cx="471487" cy="471487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829175" y="5329238"/>
            <a:ext cx="857250" cy="85725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6372225" y="4014788"/>
            <a:ext cx="414338" cy="41433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8072438" y="3608388"/>
            <a:ext cx="292100" cy="29210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443788" y="3757613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514975" y="4529138"/>
            <a:ext cx="271462" cy="271462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143750" y="5029200"/>
            <a:ext cx="157163" cy="157163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300913" y="5929313"/>
            <a:ext cx="142875" cy="142875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272588" y="5329238"/>
            <a:ext cx="442912" cy="4429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972675" y="4014788"/>
            <a:ext cx="328612" cy="3286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258175" y="4800600"/>
            <a:ext cx="228600" cy="22860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515601" y="4800600"/>
            <a:ext cx="228600" cy="22860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058275" y="43434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1001375" y="3871913"/>
            <a:ext cx="928687" cy="928687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629901" y="5929313"/>
            <a:ext cx="142875" cy="1428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1315700" y="5929313"/>
            <a:ext cx="150018" cy="150018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601075" y="5929313"/>
            <a:ext cx="71437" cy="71437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843838" y="5550694"/>
            <a:ext cx="414337" cy="4143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558337" y="6072188"/>
            <a:ext cx="414338" cy="414338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685925" y="5107781"/>
            <a:ext cx="121444" cy="121444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96516" y="3914776"/>
            <a:ext cx="171450" cy="17145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396478" y="5186363"/>
            <a:ext cx="157163" cy="157163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53641" y="6086476"/>
            <a:ext cx="142875" cy="142875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3882629" y="6086476"/>
            <a:ext cx="142875" cy="142875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568428" y="6086476"/>
            <a:ext cx="150018" cy="150018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853803" y="6086476"/>
            <a:ext cx="71437" cy="714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2053829" y="4329113"/>
            <a:ext cx="171450" cy="171450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1753791" y="5600700"/>
            <a:ext cx="157163" cy="157163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2868216" y="5372100"/>
            <a:ext cx="228600" cy="228600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5000624" y="4800600"/>
            <a:ext cx="228600" cy="228600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5925741" y="6500813"/>
            <a:ext cx="150018" cy="150018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489317" y="1690568"/>
            <a:ext cx="49974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 smtClean="0">
                <a:solidFill>
                  <a:srgbClr val="ED362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6000" b="1" dirty="0" smtClean="0">
                <a:solidFill>
                  <a:srgbClr val="ED7D31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60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6000" b="1" dirty="0" smtClean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6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en-US" altLang="zh-CN" sz="6000" b="1" dirty="0" smtClean="0">
                <a:solidFill>
                  <a:srgbClr val="ED7D31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en-US" altLang="zh-CN" sz="6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6000" b="1" dirty="0" smtClean="0">
                <a:solidFill>
                  <a:srgbClr val="B7D4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endParaRPr lang="zh-CN" altLang="en-US" sz="6000" b="1" dirty="0">
              <a:solidFill>
                <a:srgbClr val="B7D4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24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6" y="0"/>
            <a:ext cx="11191741" cy="798224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4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1775" y="2821510"/>
            <a:ext cx="10066985" cy="21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57457" y="3011183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进出口业务操作</a:t>
            </a:r>
            <a:endParaRPr lang="zh-CN" altLang="en-US" sz="4000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103910" y="3730617"/>
            <a:ext cx="625288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/>
          <p:nvPr/>
        </p:nvSpPr>
        <p:spPr>
          <a:xfrm>
            <a:off x="7735230" y="4472571"/>
            <a:ext cx="3158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进出口业务操作课程团队</a:t>
            </a:r>
            <a:endParaRPr lang="zh-CN" altLang="en-US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24332" y="3784373"/>
            <a:ext cx="681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1-2-2-6 </a:t>
            </a:r>
            <a:r>
              <a:rPr lang="zh-CN" altLang="en-US" sz="24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核算佣金</a:t>
            </a:r>
            <a:endParaRPr lang="zh-CN" altLang="en-US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5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536235" y="3261521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593458" y="3435750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10037717" y="3189184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779665" y="3151475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07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2"/>
    </mc:Choice>
    <mc:Fallback xmlns="">
      <p:transition spd="slow" advTm="3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964689" y="3275608"/>
            <a:ext cx="9159568" cy="0"/>
          </a:xfrm>
          <a:prstGeom prst="line">
            <a:avLst/>
          </a:prstGeom>
          <a:ln w="19050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746976" y="1149830"/>
            <a:ext cx="1677448" cy="1413044"/>
            <a:chOff x="162365" y="1744555"/>
            <a:chExt cx="779091" cy="667487"/>
          </a:xfrm>
        </p:grpSpPr>
        <p:sp>
          <p:nvSpPr>
            <p:cNvPr id="109" name="椭圆 108"/>
            <p:cNvSpPr/>
            <p:nvPr/>
          </p:nvSpPr>
          <p:spPr bwMode="auto">
            <a:xfrm>
              <a:off x="162365" y="1744555"/>
              <a:ext cx="779091" cy="659251"/>
            </a:xfrm>
            <a:prstGeom prst="ellipse">
              <a:avLst/>
            </a:prstGeom>
            <a:solidFill>
              <a:srgbClr val="21A3D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>
              <a:off x="399306" y="1849387"/>
              <a:ext cx="324353" cy="562655"/>
              <a:chOff x="623888" y="3567113"/>
              <a:chExt cx="968376" cy="2960687"/>
            </a:xfrm>
            <a:solidFill>
              <a:schemeClr val="bg1"/>
            </a:solidFill>
          </p:grpSpPr>
          <p:sp>
            <p:nvSpPr>
              <p:cNvPr id="76" name="Freeform 207"/>
              <p:cNvSpPr>
                <a:spLocks/>
              </p:cNvSpPr>
              <p:nvPr/>
            </p:nvSpPr>
            <p:spPr bwMode="auto">
              <a:xfrm>
                <a:off x="1014413" y="3784600"/>
                <a:ext cx="168275" cy="301625"/>
              </a:xfrm>
              <a:custGeom>
                <a:avLst/>
                <a:gdLst>
                  <a:gd name="T0" fmla="*/ 53 w 54"/>
                  <a:gd name="T1" fmla="*/ 0 h 97"/>
                  <a:gd name="T2" fmla="*/ 54 w 54"/>
                  <a:gd name="T3" fmla="*/ 70 h 97"/>
                  <a:gd name="T4" fmla="*/ 27 w 54"/>
                  <a:gd name="T5" fmla="*/ 97 h 97"/>
                  <a:gd name="T6" fmla="*/ 0 w 54"/>
                  <a:gd name="T7" fmla="*/ 70 h 97"/>
                  <a:gd name="T8" fmla="*/ 1 w 54"/>
                  <a:gd name="T9" fmla="*/ 0 h 97"/>
                  <a:gd name="T10" fmla="*/ 53 w 54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97">
                    <a:moveTo>
                      <a:pt x="53" y="0"/>
                    </a:moveTo>
                    <a:cubicBezTo>
                      <a:pt x="53" y="0"/>
                      <a:pt x="46" y="51"/>
                      <a:pt x="54" y="70"/>
                    </a:cubicBezTo>
                    <a:cubicBezTo>
                      <a:pt x="54" y="70"/>
                      <a:pt x="53" y="97"/>
                      <a:pt x="27" y="97"/>
                    </a:cubicBezTo>
                    <a:cubicBezTo>
                      <a:pt x="2" y="97"/>
                      <a:pt x="0" y="70"/>
                      <a:pt x="0" y="70"/>
                    </a:cubicBezTo>
                    <a:cubicBezTo>
                      <a:pt x="7" y="51"/>
                      <a:pt x="1" y="0"/>
                      <a:pt x="1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77" name="Freeform 208"/>
              <p:cNvSpPr>
                <a:spLocks/>
              </p:cNvSpPr>
              <p:nvPr/>
            </p:nvSpPr>
            <p:spPr bwMode="auto">
              <a:xfrm>
                <a:off x="1176338" y="3749675"/>
                <a:ext cx="50800" cy="103187"/>
              </a:xfrm>
              <a:custGeom>
                <a:avLst/>
                <a:gdLst>
                  <a:gd name="T0" fmla="*/ 11 w 16"/>
                  <a:gd name="T1" fmla="*/ 6 h 33"/>
                  <a:gd name="T2" fmla="*/ 16 w 16"/>
                  <a:gd name="T3" fmla="*/ 5 h 33"/>
                  <a:gd name="T4" fmla="*/ 14 w 16"/>
                  <a:gd name="T5" fmla="*/ 21 h 33"/>
                  <a:gd name="T6" fmla="*/ 4 w 16"/>
                  <a:gd name="T7" fmla="*/ 31 h 33"/>
                  <a:gd name="T8" fmla="*/ 1 w 16"/>
                  <a:gd name="T9" fmla="*/ 23 h 33"/>
                  <a:gd name="T10" fmla="*/ 11 w 16"/>
                  <a:gd name="T11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33">
                    <a:moveTo>
                      <a:pt x="11" y="6"/>
                    </a:moveTo>
                    <a:cubicBezTo>
                      <a:pt x="11" y="6"/>
                      <a:pt x="16" y="0"/>
                      <a:pt x="16" y="5"/>
                    </a:cubicBezTo>
                    <a:cubicBezTo>
                      <a:pt x="16" y="11"/>
                      <a:pt x="15" y="18"/>
                      <a:pt x="14" y="21"/>
                    </a:cubicBezTo>
                    <a:cubicBezTo>
                      <a:pt x="12" y="24"/>
                      <a:pt x="7" y="33"/>
                      <a:pt x="4" y="31"/>
                    </a:cubicBezTo>
                    <a:cubicBezTo>
                      <a:pt x="0" y="28"/>
                      <a:pt x="1" y="23"/>
                      <a:pt x="1" y="23"/>
                    </a:cubicBezTo>
                    <a:lnTo>
                      <a:pt x="1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78" name="Freeform 209"/>
              <p:cNvSpPr>
                <a:spLocks/>
              </p:cNvSpPr>
              <p:nvPr/>
            </p:nvSpPr>
            <p:spPr bwMode="auto">
              <a:xfrm>
                <a:off x="982663" y="3729038"/>
                <a:ext cx="41275" cy="107950"/>
              </a:xfrm>
              <a:custGeom>
                <a:avLst/>
                <a:gdLst>
                  <a:gd name="T0" fmla="*/ 6 w 13"/>
                  <a:gd name="T1" fmla="*/ 8 h 35"/>
                  <a:gd name="T2" fmla="*/ 1 w 13"/>
                  <a:gd name="T3" fmla="*/ 6 h 35"/>
                  <a:gd name="T4" fmla="*/ 1 w 13"/>
                  <a:gd name="T5" fmla="*/ 21 h 35"/>
                  <a:gd name="T6" fmla="*/ 8 w 13"/>
                  <a:gd name="T7" fmla="*/ 33 h 35"/>
                  <a:gd name="T8" fmla="*/ 13 w 13"/>
                  <a:gd name="T9" fmla="*/ 25 h 35"/>
                  <a:gd name="T10" fmla="*/ 6 w 13"/>
                  <a:gd name="T11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35">
                    <a:moveTo>
                      <a:pt x="6" y="8"/>
                    </a:moveTo>
                    <a:cubicBezTo>
                      <a:pt x="6" y="8"/>
                      <a:pt x="2" y="0"/>
                      <a:pt x="1" y="6"/>
                    </a:cubicBezTo>
                    <a:cubicBezTo>
                      <a:pt x="0" y="11"/>
                      <a:pt x="1" y="18"/>
                      <a:pt x="1" y="21"/>
                    </a:cubicBezTo>
                    <a:cubicBezTo>
                      <a:pt x="2" y="24"/>
                      <a:pt x="5" y="35"/>
                      <a:pt x="8" y="33"/>
                    </a:cubicBezTo>
                    <a:cubicBezTo>
                      <a:pt x="13" y="31"/>
                      <a:pt x="13" y="25"/>
                      <a:pt x="13" y="25"/>
                    </a:cubicBezTo>
                    <a:lnTo>
                      <a:pt x="6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79" name="Freeform 210"/>
              <p:cNvSpPr>
                <a:spLocks/>
              </p:cNvSpPr>
              <p:nvPr/>
            </p:nvSpPr>
            <p:spPr bwMode="auto">
              <a:xfrm>
                <a:off x="1001713" y="3625850"/>
                <a:ext cx="244475" cy="314325"/>
              </a:xfrm>
              <a:custGeom>
                <a:avLst/>
                <a:gdLst>
                  <a:gd name="T0" fmla="*/ 0 w 78"/>
                  <a:gd name="T1" fmla="*/ 43 h 101"/>
                  <a:gd name="T2" fmla="*/ 3 w 78"/>
                  <a:gd name="T3" fmla="*/ 65 h 101"/>
                  <a:gd name="T4" fmla="*/ 11 w 78"/>
                  <a:gd name="T5" fmla="*/ 85 h 101"/>
                  <a:gd name="T6" fmla="*/ 29 w 78"/>
                  <a:gd name="T7" fmla="*/ 100 h 101"/>
                  <a:gd name="T8" fmla="*/ 48 w 78"/>
                  <a:gd name="T9" fmla="*/ 89 h 101"/>
                  <a:gd name="T10" fmla="*/ 60 w 78"/>
                  <a:gd name="T11" fmla="*/ 70 h 101"/>
                  <a:gd name="T12" fmla="*/ 67 w 78"/>
                  <a:gd name="T13" fmla="*/ 48 h 101"/>
                  <a:gd name="T14" fmla="*/ 43 w 78"/>
                  <a:gd name="T15" fmla="*/ 3 h 101"/>
                  <a:gd name="T16" fmla="*/ 0 w 78"/>
                  <a:gd name="T17" fmla="*/ 4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101">
                    <a:moveTo>
                      <a:pt x="0" y="43"/>
                    </a:moveTo>
                    <a:cubicBezTo>
                      <a:pt x="0" y="43"/>
                      <a:pt x="2" y="60"/>
                      <a:pt x="3" y="65"/>
                    </a:cubicBezTo>
                    <a:cubicBezTo>
                      <a:pt x="4" y="71"/>
                      <a:pt x="5" y="78"/>
                      <a:pt x="11" y="85"/>
                    </a:cubicBezTo>
                    <a:cubicBezTo>
                      <a:pt x="16" y="91"/>
                      <a:pt x="17" y="99"/>
                      <a:pt x="29" y="100"/>
                    </a:cubicBezTo>
                    <a:cubicBezTo>
                      <a:pt x="40" y="101"/>
                      <a:pt x="43" y="94"/>
                      <a:pt x="48" y="89"/>
                    </a:cubicBezTo>
                    <a:cubicBezTo>
                      <a:pt x="56" y="82"/>
                      <a:pt x="58" y="76"/>
                      <a:pt x="60" y="70"/>
                    </a:cubicBezTo>
                    <a:cubicBezTo>
                      <a:pt x="62" y="65"/>
                      <a:pt x="67" y="48"/>
                      <a:pt x="67" y="48"/>
                    </a:cubicBezTo>
                    <a:cubicBezTo>
                      <a:pt x="67" y="48"/>
                      <a:pt x="78" y="7"/>
                      <a:pt x="43" y="3"/>
                    </a:cubicBezTo>
                    <a:cubicBezTo>
                      <a:pt x="7" y="0"/>
                      <a:pt x="0" y="43"/>
                      <a:pt x="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0" name="Freeform 211"/>
              <p:cNvSpPr>
                <a:spLocks/>
              </p:cNvSpPr>
              <p:nvPr/>
            </p:nvSpPr>
            <p:spPr bwMode="auto">
              <a:xfrm>
                <a:off x="982663" y="3567113"/>
                <a:ext cx="268288" cy="257175"/>
              </a:xfrm>
              <a:custGeom>
                <a:avLst/>
                <a:gdLst>
                  <a:gd name="T0" fmla="*/ 68 w 86"/>
                  <a:gd name="T1" fmla="*/ 83 h 83"/>
                  <a:gd name="T2" fmla="*/ 70 w 86"/>
                  <a:gd name="T3" fmla="*/ 56 h 83"/>
                  <a:gd name="T4" fmla="*/ 62 w 86"/>
                  <a:gd name="T5" fmla="*/ 45 h 83"/>
                  <a:gd name="T6" fmla="*/ 68 w 86"/>
                  <a:gd name="T7" fmla="*/ 57 h 83"/>
                  <a:gd name="T8" fmla="*/ 57 w 86"/>
                  <a:gd name="T9" fmla="*/ 44 h 83"/>
                  <a:gd name="T10" fmla="*/ 50 w 86"/>
                  <a:gd name="T11" fmla="*/ 33 h 83"/>
                  <a:gd name="T12" fmla="*/ 56 w 86"/>
                  <a:gd name="T13" fmla="*/ 49 h 83"/>
                  <a:gd name="T14" fmla="*/ 40 w 86"/>
                  <a:gd name="T15" fmla="*/ 36 h 83"/>
                  <a:gd name="T16" fmla="*/ 33 w 86"/>
                  <a:gd name="T17" fmla="*/ 33 h 83"/>
                  <a:gd name="T18" fmla="*/ 41 w 86"/>
                  <a:gd name="T19" fmla="*/ 40 h 83"/>
                  <a:gd name="T20" fmla="*/ 28 w 86"/>
                  <a:gd name="T21" fmla="*/ 33 h 83"/>
                  <a:gd name="T22" fmla="*/ 28 w 86"/>
                  <a:gd name="T23" fmla="*/ 39 h 83"/>
                  <a:gd name="T24" fmla="*/ 20 w 86"/>
                  <a:gd name="T25" fmla="*/ 36 h 83"/>
                  <a:gd name="T26" fmla="*/ 19 w 86"/>
                  <a:gd name="T27" fmla="*/ 43 h 83"/>
                  <a:gd name="T28" fmla="*/ 11 w 86"/>
                  <a:gd name="T29" fmla="*/ 53 h 83"/>
                  <a:gd name="T30" fmla="*/ 9 w 86"/>
                  <a:gd name="T31" fmla="*/ 65 h 83"/>
                  <a:gd name="T32" fmla="*/ 8 w 86"/>
                  <a:gd name="T33" fmla="*/ 76 h 83"/>
                  <a:gd name="T34" fmla="*/ 4 w 86"/>
                  <a:gd name="T35" fmla="*/ 67 h 83"/>
                  <a:gd name="T36" fmla="*/ 0 w 86"/>
                  <a:gd name="T37" fmla="*/ 53 h 83"/>
                  <a:gd name="T38" fmla="*/ 1 w 86"/>
                  <a:gd name="T39" fmla="*/ 36 h 83"/>
                  <a:gd name="T40" fmla="*/ 2 w 86"/>
                  <a:gd name="T41" fmla="*/ 27 h 83"/>
                  <a:gd name="T42" fmla="*/ 5 w 86"/>
                  <a:gd name="T43" fmla="*/ 22 h 83"/>
                  <a:gd name="T44" fmla="*/ 13 w 86"/>
                  <a:gd name="T45" fmla="*/ 13 h 83"/>
                  <a:gd name="T46" fmla="*/ 17 w 86"/>
                  <a:gd name="T47" fmla="*/ 7 h 83"/>
                  <a:gd name="T48" fmla="*/ 24 w 86"/>
                  <a:gd name="T49" fmla="*/ 10 h 83"/>
                  <a:gd name="T50" fmla="*/ 42 w 86"/>
                  <a:gd name="T51" fmla="*/ 1 h 83"/>
                  <a:gd name="T52" fmla="*/ 33 w 86"/>
                  <a:gd name="T53" fmla="*/ 6 h 83"/>
                  <a:gd name="T54" fmla="*/ 54 w 86"/>
                  <a:gd name="T55" fmla="*/ 5 h 83"/>
                  <a:gd name="T56" fmla="*/ 68 w 86"/>
                  <a:gd name="T57" fmla="*/ 10 h 83"/>
                  <a:gd name="T58" fmla="*/ 62 w 86"/>
                  <a:gd name="T59" fmla="*/ 12 h 83"/>
                  <a:gd name="T60" fmla="*/ 77 w 86"/>
                  <a:gd name="T61" fmla="*/ 15 h 83"/>
                  <a:gd name="T62" fmla="*/ 72 w 86"/>
                  <a:gd name="T63" fmla="*/ 17 h 83"/>
                  <a:gd name="T64" fmla="*/ 84 w 86"/>
                  <a:gd name="T65" fmla="*/ 33 h 83"/>
                  <a:gd name="T66" fmla="*/ 80 w 86"/>
                  <a:gd name="T67" fmla="*/ 28 h 83"/>
                  <a:gd name="T68" fmla="*/ 85 w 86"/>
                  <a:gd name="T69" fmla="*/ 50 h 83"/>
                  <a:gd name="T70" fmla="*/ 80 w 86"/>
                  <a:gd name="T71" fmla="*/ 65 h 83"/>
                  <a:gd name="T72" fmla="*/ 74 w 86"/>
                  <a:gd name="T73" fmla="*/ 73 h 83"/>
                  <a:gd name="T74" fmla="*/ 68 w 86"/>
                  <a:gd name="T7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6" h="83">
                    <a:moveTo>
                      <a:pt x="68" y="83"/>
                    </a:moveTo>
                    <a:cubicBezTo>
                      <a:pt x="68" y="83"/>
                      <a:pt x="73" y="63"/>
                      <a:pt x="70" y="56"/>
                    </a:cubicBezTo>
                    <a:cubicBezTo>
                      <a:pt x="68" y="51"/>
                      <a:pt x="62" y="45"/>
                      <a:pt x="62" y="45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68" y="57"/>
                      <a:pt x="59" y="52"/>
                      <a:pt x="57" y="44"/>
                    </a:cubicBezTo>
                    <a:cubicBezTo>
                      <a:pt x="54" y="37"/>
                      <a:pt x="50" y="33"/>
                      <a:pt x="50" y="33"/>
                    </a:cubicBezTo>
                    <a:cubicBezTo>
                      <a:pt x="51" y="36"/>
                      <a:pt x="56" y="49"/>
                      <a:pt x="56" y="49"/>
                    </a:cubicBezTo>
                    <a:cubicBezTo>
                      <a:pt x="56" y="49"/>
                      <a:pt x="50" y="39"/>
                      <a:pt x="40" y="36"/>
                    </a:cubicBezTo>
                    <a:cubicBezTo>
                      <a:pt x="36" y="34"/>
                      <a:pt x="33" y="33"/>
                      <a:pt x="33" y="33"/>
                    </a:cubicBezTo>
                    <a:cubicBezTo>
                      <a:pt x="34" y="37"/>
                      <a:pt x="41" y="40"/>
                      <a:pt x="41" y="40"/>
                    </a:cubicBezTo>
                    <a:cubicBezTo>
                      <a:pt x="33" y="39"/>
                      <a:pt x="28" y="33"/>
                      <a:pt x="28" y="33"/>
                    </a:cubicBezTo>
                    <a:cubicBezTo>
                      <a:pt x="28" y="33"/>
                      <a:pt x="26" y="37"/>
                      <a:pt x="28" y="39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6"/>
                      <a:pt x="21" y="38"/>
                      <a:pt x="19" y="43"/>
                    </a:cubicBezTo>
                    <a:cubicBezTo>
                      <a:pt x="17" y="48"/>
                      <a:pt x="12" y="48"/>
                      <a:pt x="11" y="53"/>
                    </a:cubicBezTo>
                    <a:cubicBezTo>
                      <a:pt x="11" y="57"/>
                      <a:pt x="9" y="63"/>
                      <a:pt x="9" y="65"/>
                    </a:cubicBezTo>
                    <a:cubicBezTo>
                      <a:pt x="9" y="68"/>
                      <a:pt x="8" y="76"/>
                      <a:pt x="8" y="76"/>
                    </a:cubicBezTo>
                    <a:cubicBezTo>
                      <a:pt x="8" y="76"/>
                      <a:pt x="6" y="70"/>
                      <a:pt x="4" y="67"/>
                    </a:cubicBezTo>
                    <a:cubicBezTo>
                      <a:pt x="4" y="67"/>
                      <a:pt x="1" y="60"/>
                      <a:pt x="0" y="53"/>
                    </a:cubicBezTo>
                    <a:cubicBezTo>
                      <a:pt x="0" y="49"/>
                      <a:pt x="1" y="39"/>
                      <a:pt x="1" y="36"/>
                    </a:cubicBezTo>
                    <a:cubicBezTo>
                      <a:pt x="1" y="32"/>
                      <a:pt x="2" y="27"/>
                      <a:pt x="2" y="27"/>
                    </a:cubicBezTo>
                    <a:cubicBezTo>
                      <a:pt x="2" y="27"/>
                      <a:pt x="4" y="26"/>
                      <a:pt x="5" y="22"/>
                    </a:cubicBezTo>
                    <a:cubicBezTo>
                      <a:pt x="6" y="19"/>
                      <a:pt x="11" y="14"/>
                      <a:pt x="13" y="13"/>
                    </a:cubicBezTo>
                    <a:cubicBezTo>
                      <a:pt x="15" y="12"/>
                      <a:pt x="16" y="7"/>
                      <a:pt x="17" y="7"/>
                    </a:cubicBezTo>
                    <a:cubicBezTo>
                      <a:pt x="18" y="7"/>
                      <a:pt x="24" y="10"/>
                      <a:pt x="24" y="10"/>
                    </a:cubicBezTo>
                    <a:cubicBezTo>
                      <a:pt x="24" y="10"/>
                      <a:pt x="24" y="0"/>
                      <a:pt x="42" y="1"/>
                    </a:cubicBezTo>
                    <a:cubicBezTo>
                      <a:pt x="42" y="1"/>
                      <a:pt x="34" y="4"/>
                      <a:pt x="33" y="6"/>
                    </a:cubicBezTo>
                    <a:cubicBezTo>
                      <a:pt x="33" y="6"/>
                      <a:pt x="48" y="2"/>
                      <a:pt x="54" y="5"/>
                    </a:cubicBezTo>
                    <a:cubicBezTo>
                      <a:pt x="60" y="8"/>
                      <a:pt x="68" y="10"/>
                      <a:pt x="68" y="10"/>
                    </a:cubicBezTo>
                    <a:cubicBezTo>
                      <a:pt x="68" y="10"/>
                      <a:pt x="65" y="12"/>
                      <a:pt x="62" y="12"/>
                    </a:cubicBezTo>
                    <a:cubicBezTo>
                      <a:pt x="62" y="12"/>
                      <a:pt x="72" y="16"/>
                      <a:pt x="77" y="15"/>
                    </a:cubicBezTo>
                    <a:cubicBezTo>
                      <a:pt x="77" y="15"/>
                      <a:pt x="75" y="17"/>
                      <a:pt x="72" y="17"/>
                    </a:cubicBezTo>
                    <a:cubicBezTo>
                      <a:pt x="72" y="17"/>
                      <a:pt x="82" y="23"/>
                      <a:pt x="84" y="33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8"/>
                      <a:pt x="86" y="40"/>
                      <a:pt x="85" y="50"/>
                    </a:cubicBezTo>
                    <a:cubicBezTo>
                      <a:pt x="85" y="56"/>
                      <a:pt x="83" y="59"/>
                      <a:pt x="80" y="65"/>
                    </a:cubicBezTo>
                    <a:cubicBezTo>
                      <a:pt x="78" y="71"/>
                      <a:pt x="74" y="73"/>
                      <a:pt x="74" y="73"/>
                    </a:cubicBezTo>
                    <a:lnTo>
                      <a:pt x="68" y="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1" name="Freeform 212"/>
              <p:cNvSpPr>
                <a:spLocks/>
              </p:cNvSpPr>
              <p:nvPr/>
            </p:nvSpPr>
            <p:spPr bwMode="auto">
              <a:xfrm>
                <a:off x="949326" y="6323013"/>
                <a:ext cx="177800" cy="204787"/>
              </a:xfrm>
              <a:custGeom>
                <a:avLst/>
                <a:gdLst>
                  <a:gd name="T0" fmla="*/ 53 w 57"/>
                  <a:gd name="T1" fmla="*/ 6 h 66"/>
                  <a:gd name="T2" fmla="*/ 56 w 57"/>
                  <a:gd name="T3" fmla="*/ 24 h 66"/>
                  <a:gd name="T4" fmla="*/ 56 w 57"/>
                  <a:gd name="T5" fmla="*/ 34 h 66"/>
                  <a:gd name="T6" fmla="*/ 51 w 57"/>
                  <a:gd name="T7" fmla="*/ 41 h 66"/>
                  <a:gd name="T8" fmla="*/ 52 w 57"/>
                  <a:gd name="T9" fmla="*/ 54 h 66"/>
                  <a:gd name="T10" fmla="*/ 32 w 57"/>
                  <a:gd name="T11" fmla="*/ 66 h 66"/>
                  <a:gd name="T12" fmla="*/ 1 w 57"/>
                  <a:gd name="T13" fmla="*/ 56 h 66"/>
                  <a:gd name="T14" fmla="*/ 4 w 57"/>
                  <a:gd name="T15" fmla="*/ 33 h 66"/>
                  <a:gd name="T16" fmla="*/ 10 w 57"/>
                  <a:gd name="T17" fmla="*/ 17 h 66"/>
                  <a:gd name="T18" fmla="*/ 14 w 57"/>
                  <a:gd name="T19" fmla="*/ 0 h 66"/>
                  <a:gd name="T20" fmla="*/ 53 w 57"/>
                  <a:gd name="T21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66">
                    <a:moveTo>
                      <a:pt x="53" y="6"/>
                    </a:moveTo>
                    <a:cubicBezTo>
                      <a:pt x="53" y="6"/>
                      <a:pt x="56" y="17"/>
                      <a:pt x="56" y="2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7" y="37"/>
                      <a:pt x="51" y="41"/>
                    </a:cubicBezTo>
                    <a:cubicBezTo>
                      <a:pt x="51" y="41"/>
                      <a:pt x="52" y="53"/>
                      <a:pt x="52" y="54"/>
                    </a:cubicBezTo>
                    <a:cubicBezTo>
                      <a:pt x="52" y="56"/>
                      <a:pt x="46" y="66"/>
                      <a:pt x="32" y="66"/>
                    </a:cubicBezTo>
                    <a:cubicBezTo>
                      <a:pt x="18" y="66"/>
                      <a:pt x="2" y="63"/>
                      <a:pt x="1" y="56"/>
                    </a:cubicBezTo>
                    <a:cubicBezTo>
                      <a:pt x="0" y="50"/>
                      <a:pt x="2" y="37"/>
                      <a:pt x="4" y="33"/>
                    </a:cubicBezTo>
                    <a:cubicBezTo>
                      <a:pt x="6" y="29"/>
                      <a:pt x="9" y="22"/>
                      <a:pt x="10" y="17"/>
                    </a:cubicBezTo>
                    <a:cubicBezTo>
                      <a:pt x="10" y="12"/>
                      <a:pt x="14" y="0"/>
                      <a:pt x="14" y="0"/>
                    </a:cubicBezTo>
                    <a:lnTo>
                      <a:pt x="53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2" name="Freeform 213"/>
              <p:cNvSpPr>
                <a:spLocks/>
              </p:cNvSpPr>
              <p:nvPr/>
            </p:nvSpPr>
            <p:spPr bwMode="auto">
              <a:xfrm>
                <a:off x="1139826" y="6072188"/>
                <a:ext cx="139700" cy="269875"/>
              </a:xfrm>
              <a:custGeom>
                <a:avLst/>
                <a:gdLst>
                  <a:gd name="T0" fmla="*/ 41 w 45"/>
                  <a:gd name="T1" fmla="*/ 1 h 87"/>
                  <a:gd name="T2" fmla="*/ 44 w 45"/>
                  <a:gd name="T3" fmla="*/ 37 h 87"/>
                  <a:gd name="T4" fmla="*/ 38 w 45"/>
                  <a:gd name="T5" fmla="*/ 70 h 87"/>
                  <a:gd name="T6" fmla="*/ 21 w 45"/>
                  <a:gd name="T7" fmla="*/ 86 h 87"/>
                  <a:gd name="T8" fmla="*/ 4 w 45"/>
                  <a:gd name="T9" fmla="*/ 69 h 87"/>
                  <a:gd name="T10" fmla="*/ 0 w 45"/>
                  <a:gd name="T11" fmla="*/ 41 h 87"/>
                  <a:gd name="T12" fmla="*/ 8 w 45"/>
                  <a:gd name="T13" fmla="*/ 7 h 87"/>
                  <a:gd name="T14" fmla="*/ 9 w 45"/>
                  <a:gd name="T15" fmla="*/ 0 h 87"/>
                  <a:gd name="T16" fmla="*/ 41 w 45"/>
                  <a:gd name="T17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87">
                    <a:moveTo>
                      <a:pt x="41" y="1"/>
                    </a:moveTo>
                    <a:cubicBezTo>
                      <a:pt x="41" y="1"/>
                      <a:pt x="44" y="30"/>
                      <a:pt x="44" y="37"/>
                    </a:cubicBezTo>
                    <a:cubicBezTo>
                      <a:pt x="45" y="43"/>
                      <a:pt x="38" y="66"/>
                      <a:pt x="38" y="70"/>
                    </a:cubicBezTo>
                    <a:cubicBezTo>
                      <a:pt x="38" y="73"/>
                      <a:pt x="26" y="84"/>
                      <a:pt x="21" y="86"/>
                    </a:cubicBezTo>
                    <a:cubicBezTo>
                      <a:pt x="16" y="87"/>
                      <a:pt x="8" y="80"/>
                      <a:pt x="4" y="69"/>
                    </a:cubicBezTo>
                    <a:cubicBezTo>
                      <a:pt x="0" y="58"/>
                      <a:pt x="0" y="44"/>
                      <a:pt x="0" y="41"/>
                    </a:cubicBezTo>
                    <a:cubicBezTo>
                      <a:pt x="0" y="38"/>
                      <a:pt x="7" y="10"/>
                      <a:pt x="8" y="7"/>
                    </a:cubicBezTo>
                    <a:cubicBezTo>
                      <a:pt x="8" y="3"/>
                      <a:pt x="9" y="0"/>
                      <a:pt x="9" y="0"/>
                    </a:cubicBezTo>
                    <a:lnTo>
                      <a:pt x="41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3" name="Freeform 214"/>
              <p:cNvSpPr>
                <a:spLocks/>
              </p:cNvSpPr>
              <p:nvPr/>
            </p:nvSpPr>
            <p:spPr bwMode="auto">
              <a:xfrm>
                <a:off x="820738" y="4718050"/>
                <a:ext cx="539750" cy="1676400"/>
              </a:xfrm>
              <a:custGeom>
                <a:avLst/>
                <a:gdLst>
                  <a:gd name="T0" fmla="*/ 89 w 173"/>
                  <a:gd name="T1" fmla="*/ 119 h 540"/>
                  <a:gd name="T2" fmla="*/ 83 w 173"/>
                  <a:gd name="T3" fmla="*/ 231 h 540"/>
                  <a:gd name="T4" fmla="*/ 79 w 173"/>
                  <a:gd name="T5" fmla="*/ 288 h 540"/>
                  <a:gd name="T6" fmla="*/ 73 w 173"/>
                  <a:gd name="T7" fmla="*/ 315 h 540"/>
                  <a:gd name="T8" fmla="*/ 97 w 173"/>
                  <a:gd name="T9" fmla="*/ 471 h 540"/>
                  <a:gd name="T10" fmla="*/ 98 w 173"/>
                  <a:gd name="T11" fmla="*/ 533 h 540"/>
                  <a:gd name="T12" fmla="*/ 72 w 173"/>
                  <a:gd name="T13" fmla="*/ 532 h 540"/>
                  <a:gd name="T14" fmla="*/ 44 w 173"/>
                  <a:gd name="T15" fmla="*/ 540 h 540"/>
                  <a:gd name="T16" fmla="*/ 30 w 173"/>
                  <a:gd name="T17" fmla="*/ 489 h 540"/>
                  <a:gd name="T18" fmla="*/ 20 w 173"/>
                  <a:gd name="T19" fmla="*/ 428 h 540"/>
                  <a:gd name="T20" fmla="*/ 8 w 173"/>
                  <a:gd name="T21" fmla="*/ 317 h 540"/>
                  <a:gd name="T22" fmla="*/ 5 w 173"/>
                  <a:gd name="T23" fmla="*/ 247 h 540"/>
                  <a:gd name="T24" fmla="*/ 5 w 173"/>
                  <a:gd name="T25" fmla="*/ 177 h 540"/>
                  <a:gd name="T26" fmla="*/ 3 w 173"/>
                  <a:gd name="T27" fmla="*/ 75 h 540"/>
                  <a:gd name="T28" fmla="*/ 19 w 173"/>
                  <a:gd name="T29" fmla="*/ 0 h 540"/>
                  <a:gd name="T30" fmla="*/ 153 w 173"/>
                  <a:gd name="T31" fmla="*/ 0 h 540"/>
                  <a:gd name="T32" fmla="*/ 173 w 173"/>
                  <a:gd name="T33" fmla="*/ 114 h 540"/>
                  <a:gd name="T34" fmla="*/ 164 w 173"/>
                  <a:gd name="T35" fmla="*/ 285 h 540"/>
                  <a:gd name="T36" fmla="*/ 159 w 173"/>
                  <a:gd name="T37" fmla="*/ 311 h 540"/>
                  <a:gd name="T38" fmla="*/ 162 w 173"/>
                  <a:gd name="T39" fmla="*/ 366 h 540"/>
                  <a:gd name="T40" fmla="*/ 148 w 173"/>
                  <a:gd name="T41" fmla="*/ 420 h 540"/>
                  <a:gd name="T42" fmla="*/ 146 w 173"/>
                  <a:gd name="T43" fmla="*/ 454 h 540"/>
                  <a:gd name="T44" fmla="*/ 125 w 173"/>
                  <a:gd name="T45" fmla="*/ 465 h 540"/>
                  <a:gd name="T46" fmla="*/ 104 w 173"/>
                  <a:gd name="T47" fmla="*/ 456 h 540"/>
                  <a:gd name="T48" fmla="*/ 101 w 173"/>
                  <a:gd name="T49" fmla="*/ 425 h 540"/>
                  <a:gd name="T50" fmla="*/ 98 w 173"/>
                  <a:gd name="T51" fmla="*/ 391 h 540"/>
                  <a:gd name="T52" fmla="*/ 99 w 173"/>
                  <a:gd name="T53" fmla="*/ 371 h 540"/>
                  <a:gd name="T54" fmla="*/ 92 w 173"/>
                  <a:gd name="T55" fmla="*/ 312 h 540"/>
                  <a:gd name="T56" fmla="*/ 92 w 173"/>
                  <a:gd name="T57" fmla="*/ 260 h 540"/>
                  <a:gd name="T58" fmla="*/ 89 w 173"/>
                  <a:gd name="T59" fmla="*/ 119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3" h="540">
                    <a:moveTo>
                      <a:pt x="89" y="119"/>
                    </a:moveTo>
                    <a:cubicBezTo>
                      <a:pt x="89" y="119"/>
                      <a:pt x="84" y="224"/>
                      <a:pt x="83" y="231"/>
                    </a:cubicBezTo>
                    <a:cubicBezTo>
                      <a:pt x="82" y="237"/>
                      <a:pt x="80" y="275"/>
                      <a:pt x="79" y="288"/>
                    </a:cubicBezTo>
                    <a:cubicBezTo>
                      <a:pt x="77" y="301"/>
                      <a:pt x="73" y="315"/>
                      <a:pt x="73" y="315"/>
                    </a:cubicBezTo>
                    <a:cubicBezTo>
                      <a:pt x="73" y="315"/>
                      <a:pt x="97" y="464"/>
                      <a:pt x="97" y="471"/>
                    </a:cubicBezTo>
                    <a:cubicBezTo>
                      <a:pt x="97" y="478"/>
                      <a:pt x="98" y="533"/>
                      <a:pt x="98" y="533"/>
                    </a:cubicBezTo>
                    <a:cubicBezTo>
                      <a:pt x="98" y="533"/>
                      <a:pt x="84" y="532"/>
                      <a:pt x="72" y="532"/>
                    </a:cubicBezTo>
                    <a:cubicBezTo>
                      <a:pt x="61" y="533"/>
                      <a:pt x="44" y="540"/>
                      <a:pt x="44" y="540"/>
                    </a:cubicBezTo>
                    <a:cubicBezTo>
                      <a:pt x="44" y="540"/>
                      <a:pt x="33" y="497"/>
                      <a:pt x="30" y="489"/>
                    </a:cubicBezTo>
                    <a:cubicBezTo>
                      <a:pt x="27" y="481"/>
                      <a:pt x="22" y="440"/>
                      <a:pt x="20" y="428"/>
                    </a:cubicBezTo>
                    <a:cubicBezTo>
                      <a:pt x="19" y="417"/>
                      <a:pt x="11" y="341"/>
                      <a:pt x="8" y="317"/>
                    </a:cubicBezTo>
                    <a:cubicBezTo>
                      <a:pt x="6" y="293"/>
                      <a:pt x="7" y="257"/>
                      <a:pt x="5" y="247"/>
                    </a:cubicBezTo>
                    <a:cubicBezTo>
                      <a:pt x="3" y="237"/>
                      <a:pt x="5" y="177"/>
                      <a:pt x="5" y="177"/>
                    </a:cubicBezTo>
                    <a:cubicBezTo>
                      <a:pt x="5" y="177"/>
                      <a:pt x="0" y="101"/>
                      <a:pt x="3" y="75"/>
                    </a:cubicBezTo>
                    <a:cubicBezTo>
                      <a:pt x="6" y="50"/>
                      <a:pt x="19" y="0"/>
                      <a:pt x="19" y="0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73" y="94"/>
                      <a:pt x="173" y="114"/>
                    </a:cubicBezTo>
                    <a:cubicBezTo>
                      <a:pt x="173" y="134"/>
                      <a:pt x="166" y="280"/>
                      <a:pt x="164" y="285"/>
                    </a:cubicBezTo>
                    <a:cubicBezTo>
                      <a:pt x="163" y="291"/>
                      <a:pt x="159" y="308"/>
                      <a:pt x="159" y="311"/>
                    </a:cubicBezTo>
                    <a:cubicBezTo>
                      <a:pt x="159" y="314"/>
                      <a:pt x="162" y="359"/>
                      <a:pt x="162" y="366"/>
                    </a:cubicBezTo>
                    <a:cubicBezTo>
                      <a:pt x="162" y="376"/>
                      <a:pt x="152" y="392"/>
                      <a:pt x="148" y="420"/>
                    </a:cubicBezTo>
                    <a:cubicBezTo>
                      <a:pt x="147" y="428"/>
                      <a:pt x="146" y="454"/>
                      <a:pt x="146" y="454"/>
                    </a:cubicBezTo>
                    <a:cubicBezTo>
                      <a:pt x="146" y="454"/>
                      <a:pt x="132" y="464"/>
                      <a:pt x="125" y="465"/>
                    </a:cubicBezTo>
                    <a:cubicBezTo>
                      <a:pt x="118" y="466"/>
                      <a:pt x="104" y="456"/>
                      <a:pt x="104" y="456"/>
                    </a:cubicBezTo>
                    <a:cubicBezTo>
                      <a:pt x="104" y="456"/>
                      <a:pt x="101" y="432"/>
                      <a:pt x="101" y="425"/>
                    </a:cubicBezTo>
                    <a:cubicBezTo>
                      <a:pt x="101" y="418"/>
                      <a:pt x="98" y="391"/>
                      <a:pt x="98" y="391"/>
                    </a:cubicBezTo>
                    <a:cubicBezTo>
                      <a:pt x="98" y="391"/>
                      <a:pt x="98" y="381"/>
                      <a:pt x="99" y="371"/>
                    </a:cubicBezTo>
                    <a:cubicBezTo>
                      <a:pt x="100" y="360"/>
                      <a:pt x="95" y="322"/>
                      <a:pt x="92" y="312"/>
                    </a:cubicBezTo>
                    <a:cubicBezTo>
                      <a:pt x="89" y="303"/>
                      <a:pt x="86" y="281"/>
                      <a:pt x="92" y="260"/>
                    </a:cubicBezTo>
                    <a:cubicBezTo>
                      <a:pt x="97" y="238"/>
                      <a:pt x="89" y="119"/>
                      <a:pt x="89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4" name="Freeform 215"/>
              <p:cNvSpPr>
                <a:spLocks/>
              </p:cNvSpPr>
              <p:nvPr/>
            </p:nvSpPr>
            <p:spPr bwMode="auto">
              <a:xfrm>
                <a:off x="1466851" y="5041900"/>
                <a:ext cx="47625" cy="68262"/>
              </a:xfrm>
              <a:custGeom>
                <a:avLst/>
                <a:gdLst>
                  <a:gd name="T0" fmla="*/ 0 w 15"/>
                  <a:gd name="T1" fmla="*/ 1 h 22"/>
                  <a:gd name="T2" fmla="*/ 0 w 15"/>
                  <a:gd name="T3" fmla="*/ 15 h 22"/>
                  <a:gd name="T4" fmla="*/ 7 w 15"/>
                  <a:gd name="T5" fmla="*/ 19 h 22"/>
                  <a:gd name="T6" fmla="*/ 14 w 15"/>
                  <a:gd name="T7" fmla="*/ 9 h 22"/>
                  <a:gd name="T8" fmla="*/ 12 w 15"/>
                  <a:gd name="T9" fmla="*/ 3 h 22"/>
                  <a:gd name="T10" fmla="*/ 0 w 15"/>
                  <a:gd name="T11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2">
                    <a:moveTo>
                      <a:pt x="0" y="1"/>
                    </a:moveTo>
                    <a:cubicBezTo>
                      <a:pt x="0" y="1"/>
                      <a:pt x="0" y="12"/>
                      <a:pt x="0" y="15"/>
                    </a:cubicBezTo>
                    <a:cubicBezTo>
                      <a:pt x="1" y="17"/>
                      <a:pt x="4" y="22"/>
                      <a:pt x="7" y="19"/>
                    </a:cubicBezTo>
                    <a:cubicBezTo>
                      <a:pt x="10" y="17"/>
                      <a:pt x="14" y="9"/>
                      <a:pt x="14" y="9"/>
                    </a:cubicBezTo>
                    <a:cubicBezTo>
                      <a:pt x="14" y="9"/>
                      <a:pt x="15" y="5"/>
                      <a:pt x="12" y="3"/>
                    </a:cubicBezTo>
                    <a:cubicBezTo>
                      <a:pt x="9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5" name="Freeform 216"/>
              <p:cNvSpPr>
                <a:spLocks/>
              </p:cNvSpPr>
              <p:nvPr/>
            </p:nvSpPr>
            <p:spPr bwMode="auto">
              <a:xfrm>
                <a:off x="1460501" y="4970463"/>
                <a:ext cx="115888" cy="147637"/>
              </a:xfrm>
              <a:custGeom>
                <a:avLst/>
                <a:gdLst>
                  <a:gd name="T0" fmla="*/ 29 w 37"/>
                  <a:gd name="T1" fmla="*/ 2 h 48"/>
                  <a:gd name="T2" fmla="*/ 33 w 37"/>
                  <a:gd name="T3" fmla="*/ 17 h 48"/>
                  <a:gd name="T4" fmla="*/ 37 w 37"/>
                  <a:gd name="T5" fmla="*/ 27 h 48"/>
                  <a:gd name="T6" fmla="*/ 32 w 37"/>
                  <a:gd name="T7" fmla="*/ 34 h 48"/>
                  <a:gd name="T8" fmla="*/ 28 w 37"/>
                  <a:gd name="T9" fmla="*/ 36 h 48"/>
                  <a:gd name="T10" fmla="*/ 21 w 37"/>
                  <a:gd name="T11" fmla="*/ 46 h 48"/>
                  <a:gd name="T12" fmla="*/ 16 w 37"/>
                  <a:gd name="T13" fmla="*/ 47 h 48"/>
                  <a:gd name="T14" fmla="*/ 10 w 37"/>
                  <a:gd name="T15" fmla="*/ 34 h 48"/>
                  <a:gd name="T16" fmla="*/ 4 w 37"/>
                  <a:gd name="T17" fmla="*/ 35 h 48"/>
                  <a:gd name="T18" fmla="*/ 0 w 37"/>
                  <a:gd name="T19" fmla="*/ 28 h 48"/>
                  <a:gd name="T20" fmla="*/ 1 w 37"/>
                  <a:gd name="T21" fmla="*/ 8 h 48"/>
                  <a:gd name="T22" fmla="*/ 2 w 37"/>
                  <a:gd name="T23" fmla="*/ 0 h 48"/>
                  <a:gd name="T24" fmla="*/ 29 w 37"/>
                  <a:gd name="T25" fmla="*/ 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8">
                    <a:moveTo>
                      <a:pt x="29" y="2"/>
                    </a:moveTo>
                    <a:cubicBezTo>
                      <a:pt x="29" y="2"/>
                      <a:pt x="32" y="13"/>
                      <a:pt x="33" y="17"/>
                    </a:cubicBezTo>
                    <a:cubicBezTo>
                      <a:pt x="34" y="20"/>
                      <a:pt x="37" y="26"/>
                      <a:pt x="37" y="27"/>
                    </a:cubicBezTo>
                    <a:cubicBezTo>
                      <a:pt x="37" y="29"/>
                      <a:pt x="33" y="33"/>
                      <a:pt x="32" y="34"/>
                    </a:cubicBezTo>
                    <a:cubicBezTo>
                      <a:pt x="32" y="35"/>
                      <a:pt x="28" y="36"/>
                      <a:pt x="28" y="36"/>
                    </a:cubicBezTo>
                    <a:cubicBezTo>
                      <a:pt x="28" y="36"/>
                      <a:pt x="22" y="45"/>
                      <a:pt x="21" y="46"/>
                    </a:cubicBezTo>
                    <a:cubicBezTo>
                      <a:pt x="20" y="46"/>
                      <a:pt x="17" y="48"/>
                      <a:pt x="16" y="47"/>
                    </a:cubicBezTo>
                    <a:cubicBezTo>
                      <a:pt x="15" y="46"/>
                      <a:pt x="10" y="34"/>
                      <a:pt x="10" y="34"/>
                    </a:cubicBezTo>
                    <a:cubicBezTo>
                      <a:pt x="10" y="34"/>
                      <a:pt x="6" y="35"/>
                      <a:pt x="4" y="35"/>
                    </a:cubicBezTo>
                    <a:cubicBezTo>
                      <a:pt x="2" y="35"/>
                      <a:pt x="1" y="32"/>
                      <a:pt x="0" y="28"/>
                    </a:cubicBezTo>
                    <a:cubicBezTo>
                      <a:pt x="0" y="25"/>
                      <a:pt x="1" y="12"/>
                      <a:pt x="1" y="8"/>
                    </a:cubicBezTo>
                    <a:cubicBezTo>
                      <a:pt x="1" y="4"/>
                      <a:pt x="2" y="0"/>
                      <a:pt x="2" y="0"/>
                    </a:cubicBezTo>
                    <a:lnTo>
                      <a:pt x="29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6" name="Freeform 217"/>
              <p:cNvSpPr>
                <a:spLocks/>
              </p:cNvSpPr>
              <p:nvPr/>
            </p:nvSpPr>
            <p:spPr bwMode="auto">
              <a:xfrm>
                <a:off x="1439863" y="4922838"/>
                <a:ext cx="120650" cy="87312"/>
              </a:xfrm>
              <a:custGeom>
                <a:avLst/>
                <a:gdLst>
                  <a:gd name="T0" fmla="*/ 37 w 39"/>
                  <a:gd name="T1" fmla="*/ 0 h 28"/>
                  <a:gd name="T2" fmla="*/ 39 w 39"/>
                  <a:gd name="T3" fmla="*/ 24 h 28"/>
                  <a:gd name="T4" fmla="*/ 22 w 39"/>
                  <a:gd name="T5" fmla="*/ 24 h 28"/>
                  <a:gd name="T6" fmla="*/ 2 w 39"/>
                  <a:gd name="T7" fmla="*/ 28 h 28"/>
                  <a:gd name="T8" fmla="*/ 0 w 39"/>
                  <a:gd name="T9" fmla="*/ 1 h 28"/>
                  <a:gd name="T10" fmla="*/ 37 w 39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8">
                    <a:moveTo>
                      <a:pt x="37" y="0"/>
                    </a:moveTo>
                    <a:cubicBezTo>
                      <a:pt x="39" y="24"/>
                      <a:pt x="39" y="24"/>
                      <a:pt x="39" y="24"/>
                    </a:cubicBezTo>
                    <a:cubicBezTo>
                      <a:pt x="39" y="24"/>
                      <a:pt x="24" y="24"/>
                      <a:pt x="22" y="24"/>
                    </a:cubicBezTo>
                    <a:cubicBezTo>
                      <a:pt x="20" y="24"/>
                      <a:pt x="2" y="28"/>
                      <a:pt x="2" y="28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7" name="Rectangle 218"/>
              <p:cNvSpPr>
                <a:spLocks noChangeArrowheads="1"/>
              </p:cNvSpPr>
              <p:nvPr/>
            </p:nvSpPr>
            <p:spPr bwMode="auto">
              <a:xfrm>
                <a:off x="1485901" y="5137150"/>
                <a:ext cx="19050" cy="317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8" name="Freeform 219"/>
              <p:cNvSpPr>
                <a:spLocks/>
              </p:cNvSpPr>
              <p:nvPr/>
            </p:nvSpPr>
            <p:spPr bwMode="auto">
              <a:xfrm>
                <a:off x="1463676" y="5168900"/>
                <a:ext cx="128588" cy="654050"/>
              </a:xfrm>
              <a:custGeom>
                <a:avLst/>
                <a:gdLst>
                  <a:gd name="T0" fmla="*/ 36 w 41"/>
                  <a:gd name="T1" fmla="*/ 0 h 211"/>
                  <a:gd name="T2" fmla="*/ 41 w 41"/>
                  <a:gd name="T3" fmla="*/ 5 h 211"/>
                  <a:gd name="T4" fmla="*/ 41 w 41"/>
                  <a:gd name="T5" fmla="*/ 206 h 211"/>
                  <a:gd name="T6" fmla="*/ 36 w 41"/>
                  <a:gd name="T7" fmla="*/ 211 h 211"/>
                  <a:gd name="T8" fmla="*/ 0 w 41"/>
                  <a:gd name="T9" fmla="*/ 211 h 211"/>
                  <a:gd name="T10" fmla="*/ 0 w 41"/>
                  <a:gd name="T11" fmla="*/ 0 h 211"/>
                  <a:gd name="T12" fmla="*/ 36 w 41"/>
                  <a:gd name="T13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211">
                    <a:moveTo>
                      <a:pt x="36" y="0"/>
                    </a:moveTo>
                    <a:cubicBezTo>
                      <a:pt x="38" y="0"/>
                      <a:pt x="41" y="2"/>
                      <a:pt x="41" y="5"/>
                    </a:cubicBezTo>
                    <a:cubicBezTo>
                      <a:pt x="41" y="206"/>
                      <a:pt x="41" y="206"/>
                      <a:pt x="41" y="206"/>
                    </a:cubicBezTo>
                    <a:cubicBezTo>
                      <a:pt x="41" y="209"/>
                      <a:pt x="38" y="211"/>
                      <a:pt x="36" y="211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89" name="Freeform 220"/>
              <p:cNvSpPr>
                <a:spLocks/>
              </p:cNvSpPr>
              <p:nvPr/>
            </p:nvSpPr>
            <p:spPr bwMode="auto">
              <a:xfrm>
                <a:off x="1404938" y="5168900"/>
                <a:ext cx="39688" cy="654050"/>
              </a:xfrm>
              <a:custGeom>
                <a:avLst/>
                <a:gdLst>
                  <a:gd name="T0" fmla="*/ 5 w 13"/>
                  <a:gd name="T1" fmla="*/ 0 h 211"/>
                  <a:gd name="T2" fmla="*/ 13 w 13"/>
                  <a:gd name="T3" fmla="*/ 0 h 211"/>
                  <a:gd name="T4" fmla="*/ 13 w 13"/>
                  <a:gd name="T5" fmla="*/ 211 h 211"/>
                  <a:gd name="T6" fmla="*/ 5 w 13"/>
                  <a:gd name="T7" fmla="*/ 211 h 211"/>
                  <a:gd name="T8" fmla="*/ 0 w 13"/>
                  <a:gd name="T9" fmla="*/ 206 h 211"/>
                  <a:gd name="T10" fmla="*/ 0 w 13"/>
                  <a:gd name="T11" fmla="*/ 5 h 211"/>
                  <a:gd name="T12" fmla="*/ 5 w 13"/>
                  <a:gd name="T13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211">
                    <a:moveTo>
                      <a:pt x="5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3" y="211"/>
                      <a:pt x="13" y="211"/>
                      <a:pt x="13" y="211"/>
                    </a:cubicBezTo>
                    <a:cubicBezTo>
                      <a:pt x="5" y="211"/>
                      <a:pt x="5" y="211"/>
                      <a:pt x="5" y="211"/>
                    </a:cubicBezTo>
                    <a:cubicBezTo>
                      <a:pt x="2" y="211"/>
                      <a:pt x="0" y="209"/>
                      <a:pt x="0" y="20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0" name="Rectangle 221"/>
              <p:cNvSpPr>
                <a:spLocks noChangeArrowheads="1"/>
              </p:cNvSpPr>
              <p:nvPr/>
            </p:nvSpPr>
            <p:spPr bwMode="auto">
              <a:xfrm>
                <a:off x="1444626" y="5168900"/>
                <a:ext cx="19050" cy="654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1" name="Rectangle 222"/>
              <p:cNvSpPr>
                <a:spLocks noChangeArrowheads="1"/>
              </p:cNvSpPr>
              <p:nvPr/>
            </p:nvSpPr>
            <p:spPr bwMode="auto">
              <a:xfrm>
                <a:off x="1473201" y="5159375"/>
                <a:ext cx="44450" cy="95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2" name="Freeform 223"/>
              <p:cNvSpPr>
                <a:spLocks/>
              </p:cNvSpPr>
              <p:nvPr/>
            </p:nvSpPr>
            <p:spPr bwMode="auto">
              <a:xfrm>
                <a:off x="1479551" y="5035550"/>
                <a:ext cx="31750" cy="107950"/>
              </a:xfrm>
              <a:custGeom>
                <a:avLst/>
                <a:gdLst>
                  <a:gd name="T0" fmla="*/ 0 w 10"/>
                  <a:gd name="T1" fmla="*/ 33 h 35"/>
                  <a:gd name="T2" fmla="*/ 5 w 10"/>
                  <a:gd name="T3" fmla="*/ 35 h 35"/>
                  <a:gd name="T4" fmla="*/ 10 w 10"/>
                  <a:gd name="T5" fmla="*/ 33 h 35"/>
                  <a:gd name="T6" fmla="*/ 10 w 10"/>
                  <a:gd name="T7" fmla="*/ 5 h 35"/>
                  <a:gd name="T8" fmla="*/ 5 w 10"/>
                  <a:gd name="T9" fmla="*/ 0 h 35"/>
                  <a:gd name="T10" fmla="*/ 0 w 10"/>
                  <a:gd name="T11" fmla="*/ 5 h 35"/>
                  <a:gd name="T12" fmla="*/ 0 w 10"/>
                  <a:gd name="T13" fmla="*/ 3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5">
                    <a:moveTo>
                      <a:pt x="0" y="33"/>
                    </a:moveTo>
                    <a:cubicBezTo>
                      <a:pt x="0" y="34"/>
                      <a:pt x="3" y="35"/>
                      <a:pt x="5" y="35"/>
                    </a:cubicBezTo>
                    <a:cubicBezTo>
                      <a:pt x="8" y="35"/>
                      <a:pt x="10" y="34"/>
                      <a:pt x="10" y="33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5"/>
                    </a:cubicBez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3" name="Freeform 224"/>
              <p:cNvSpPr>
                <a:spLocks/>
              </p:cNvSpPr>
              <p:nvPr/>
            </p:nvSpPr>
            <p:spPr bwMode="auto">
              <a:xfrm>
                <a:off x="1314451" y="4054475"/>
                <a:ext cx="258763" cy="936625"/>
              </a:xfrm>
              <a:custGeom>
                <a:avLst/>
                <a:gdLst>
                  <a:gd name="T0" fmla="*/ 33 w 83"/>
                  <a:gd name="T1" fmla="*/ 3 h 302"/>
                  <a:gd name="T2" fmla="*/ 40 w 83"/>
                  <a:gd name="T3" fmla="*/ 9 h 302"/>
                  <a:gd name="T4" fmla="*/ 48 w 83"/>
                  <a:gd name="T5" fmla="*/ 63 h 302"/>
                  <a:gd name="T6" fmla="*/ 55 w 83"/>
                  <a:gd name="T7" fmla="*/ 78 h 302"/>
                  <a:gd name="T8" fmla="*/ 65 w 83"/>
                  <a:gd name="T9" fmla="*/ 128 h 302"/>
                  <a:gd name="T10" fmla="*/ 75 w 83"/>
                  <a:gd name="T11" fmla="*/ 202 h 302"/>
                  <a:gd name="T12" fmla="*/ 83 w 83"/>
                  <a:gd name="T13" fmla="*/ 297 h 302"/>
                  <a:gd name="T14" fmla="*/ 60 w 83"/>
                  <a:gd name="T15" fmla="*/ 296 h 302"/>
                  <a:gd name="T16" fmla="*/ 36 w 83"/>
                  <a:gd name="T17" fmla="*/ 302 h 302"/>
                  <a:gd name="T18" fmla="*/ 26 w 83"/>
                  <a:gd name="T19" fmla="*/ 215 h 302"/>
                  <a:gd name="T20" fmla="*/ 24 w 83"/>
                  <a:gd name="T21" fmla="*/ 189 h 302"/>
                  <a:gd name="T22" fmla="*/ 15 w 83"/>
                  <a:gd name="T23" fmla="*/ 151 h 302"/>
                  <a:gd name="T24" fmla="*/ 0 w 83"/>
                  <a:gd name="T25" fmla="*/ 94 h 302"/>
                  <a:gd name="T26" fmla="*/ 33 w 83"/>
                  <a:gd name="T27" fmla="*/ 3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302">
                    <a:moveTo>
                      <a:pt x="33" y="3"/>
                    </a:moveTo>
                    <a:cubicBezTo>
                      <a:pt x="33" y="3"/>
                      <a:pt x="37" y="0"/>
                      <a:pt x="40" y="9"/>
                    </a:cubicBezTo>
                    <a:cubicBezTo>
                      <a:pt x="43" y="19"/>
                      <a:pt x="48" y="63"/>
                      <a:pt x="48" y="63"/>
                    </a:cubicBezTo>
                    <a:cubicBezTo>
                      <a:pt x="55" y="78"/>
                      <a:pt x="55" y="78"/>
                      <a:pt x="55" y="78"/>
                    </a:cubicBezTo>
                    <a:cubicBezTo>
                      <a:pt x="55" y="78"/>
                      <a:pt x="62" y="117"/>
                      <a:pt x="65" y="128"/>
                    </a:cubicBezTo>
                    <a:cubicBezTo>
                      <a:pt x="68" y="140"/>
                      <a:pt x="73" y="184"/>
                      <a:pt x="75" y="202"/>
                    </a:cubicBezTo>
                    <a:cubicBezTo>
                      <a:pt x="78" y="221"/>
                      <a:pt x="83" y="297"/>
                      <a:pt x="83" y="297"/>
                    </a:cubicBezTo>
                    <a:cubicBezTo>
                      <a:pt x="83" y="297"/>
                      <a:pt x="71" y="295"/>
                      <a:pt x="60" y="296"/>
                    </a:cubicBezTo>
                    <a:cubicBezTo>
                      <a:pt x="50" y="297"/>
                      <a:pt x="36" y="302"/>
                      <a:pt x="36" y="302"/>
                    </a:cubicBezTo>
                    <a:cubicBezTo>
                      <a:pt x="36" y="302"/>
                      <a:pt x="27" y="222"/>
                      <a:pt x="26" y="215"/>
                    </a:cubicBezTo>
                    <a:cubicBezTo>
                      <a:pt x="25" y="207"/>
                      <a:pt x="24" y="189"/>
                      <a:pt x="24" y="189"/>
                    </a:cubicBezTo>
                    <a:cubicBezTo>
                      <a:pt x="24" y="189"/>
                      <a:pt x="16" y="159"/>
                      <a:pt x="15" y="151"/>
                    </a:cubicBezTo>
                    <a:cubicBezTo>
                      <a:pt x="13" y="142"/>
                      <a:pt x="0" y="94"/>
                      <a:pt x="0" y="94"/>
                    </a:cubicBezTo>
                    <a:cubicBezTo>
                      <a:pt x="0" y="94"/>
                      <a:pt x="11" y="55"/>
                      <a:pt x="3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4" name="Freeform 225"/>
              <p:cNvSpPr>
                <a:spLocks noEditPoints="1"/>
              </p:cNvSpPr>
              <p:nvPr/>
            </p:nvSpPr>
            <p:spPr bwMode="auto">
              <a:xfrm>
                <a:off x="636588" y="4911725"/>
                <a:ext cx="136525" cy="247650"/>
              </a:xfrm>
              <a:custGeom>
                <a:avLst/>
                <a:gdLst>
                  <a:gd name="T0" fmla="*/ 6 w 44"/>
                  <a:gd name="T1" fmla="*/ 59 h 80"/>
                  <a:gd name="T2" fmla="*/ 14 w 44"/>
                  <a:gd name="T3" fmla="*/ 75 h 80"/>
                  <a:gd name="T4" fmla="*/ 25 w 44"/>
                  <a:gd name="T5" fmla="*/ 76 h 80"/>
                  <a:gd name="T6" fmla="*/ 29 w 44"/>
                  <a:gd name="T7" fmla="*/ 77 h 80"/>
                  <a:gd name="T8" fmla="*/ 38 w 44"/>
                  <a:gd name="T9" fmla="*/ 80 h 80"/>
                  <a:gd name="T10" fmla="*/ 39 w 44"/>
                  <a:gd name="T11" fmla="*/ 77 h 80"/>
                  <a:gd name="T12" fmla="*/ 43 w 44"/>
                  <a:gd name="T13" fmla="*/ 76 h 80"/>
                  <a:gd name="T14" fmla="*/ 43 w 44"/>
                  <a:gd name="T15" fmla="*/ 74 h 80"/>
                  <a:gd name="T16" fmla="*/ 31 w 44"/>
                  <a:gd name="T17" fmla="*/ 70 h 80"/>
                  <a:gd name="T18" fmla="*/ 26 w 44"/>
                  <a:gd name="T19" fmla="*/ 67 h 80"/>
                  <a:gd name="T20" fmla="*/ 33 w 44"/>
                  <a:gd name="T21" fmla="*/ 64 h 80"/>
                  <a:gd name="T22" fmla="*/ 38 w 44"/>
                  <a:gd name="T23" fmla="*/ 56 h 80"/>
                  <a:gd name="T24" fmla="*/ 34 w 44"/>
                  <a:gd name="T25" fmla="*/ 32 h 80"/>
                  <a:gd name="T26" fmla="*/ 29 w 44"/>
                  <a:gd name="T27" fmla="*/ 0 h 80"/>
                  <a:gd name="T28" fmla="*/ 3 w 44"/>
                  <a:gd name="T29" fmla="*/ 5 h 80"/>
                  <a:gd name="T30" fmla="*/ 0 w 44"/>
                  <a:gd name="T31" fmla="*/ 37 h 80"/>
                  <a:gd name="T32" fmla="*/ 0 w 44"/>
                  <a:gd name="T33" fmla="*/ 52 h 80"/>
                  <a:gd name="T34" fmla="*/ 6 w 44"/>
                  <a:gd name="T35" fmla="*/ 59 h 80"/>
                  <a:gd name="T36" fmla="*/ 21 w 44"/>
                  <a:gd name="T37" fmla="*/ 57 h 80"/>
                  <a:gd name="T38" fmla="*/ 19 w 44"/>
                  <a:gd name="T39" fmla="*/ 49 h 80"/>
                  <a:gd name="T40" fmla="*/ 25 w 44"/>
                  <a:gd name="T41" fmla="*/ 45 h 80"/>
                  <a:gd name="T42" fmla="*/ 27 w 44"/>
                  <a:gd name="T43" fmla="*/ 52 h 80"/>
                  <a:gd name="T44" fmla="*/ 21 w 44"/>
                  <a:gd name="T45" fmla="*/ 5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80">
                    <a:moveTo>
                      <a:pt x="6" y="59"/>
                    </a:moveTo>
                    <a:cubicBezTo>
                      <a:pt x="6" y="61"/>
                      <a:pt x="14" y="74"/>
                      <a:pt x="14" y="75"/>
                    </a:cubicBezTo>
                    <a:cubicBezTo>
                      <a:pt x="15" y="76"/>
                      <a:pt x="25" y="76"/>
                      <a:pt x="25" y="76"/>
                    </a:cubicBezTo>
                    <a:cubicBezTo>
                      <a:pt x="25" y="76"/>
                      <a:pt x="26" y="76"/>
                      <a:pt x="29" y="77"/>
                    </a:cubicBezTo>
                    <a:cubicBezTo>
                      <a:pt x="32" y="79"/>
                      <a:pt x="37" y="80"/>
                      <a:pt x="38" y="80"/>
                    </a:cubicBezTo>
                    <a:cubicBezTo>
                      <a:pt x="39" y="79"/>
                      <a:pt x="39" y="77"/>
                      <a:pt x="39" y="77"/>
                    </a:cubicBezTo>
                    <a:cubicBezTo>
                      <a:pt x="39" y="77"/>
                      <a:pt x="41" y="77"/>
                      <a:pt x="43" y="76"/>
                    </a:cubicBezTo>
                    <a:cubicBezTo>
                      <a:pt x="44" y="76"/>
                      <a:pt x="43" y="74"/>
                      <a:pt x="43" y="74"/>
                    </a:cubicBezTo>
                    <a:cubicBezTo>
                      <a:pt x="42" y="69"/>
                      <a:pt x="31" y="70"/>
                      <a:pt x="31" y="70"/>
                    </a:cubicBezTo>
                    <a:cubicBezTo>
                      <a:pt x="30" y="70"/>
                      <a:pt x="26" y="67"/>
                      <a:pt x="26" y="67"/>
                    </a:cubicBezTo>
                    <a:cubicBezTo>
                      <a:pt x="26" y="67"/>
                      <a:pt x="27" y="67"/>
                      <a:pt x="33" y="64"/>
                    </a:cubicBezTo>
                    <a:cubicBezTo>
                      <a:pt x="38" y="61"/>
                      <a:pt x="38" y="58"/>
                      <a:pt x="38" y="56"/>
                    </a:cubicBezTo>
                    <a:cubicBezTo>
                      <a:pt x="37" y="54"/>
                      <a:pt x="34" y="34"/>
                      <a:pt x="34" y="32"/>
                    </a:cubicBezTo>
                    <a:cubicBezTo>
                      <a:pt x="33" y="30"/>
                      <a:pt x="29" y="0"/>
                      <a:pt x="29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0" y="33"/>
                      <a:pt x="0" y="37"/>
                    </a:cubicBezTo>
                    <a:cubicBezTo>
                      <a:pt x="1" y="40"/>
                      <a:pt x="1" y="48"/>
                      <a:pt x="0" y="52"/>
                    </a:cubicBezTo>
                    <a:cubicBezTo>
                      <a:pt x="0" y="55"/>
                      <a:pt x="5" y="58"/>
                      <a:pt x="6" y="59"/>
                    </a:cubicBezTo>
                    <a:close/>
                    <a:moveTo>
                      <a:pt x="21" y="57"/>
                    </a:moveTo>
                    <a:cubicBezTo>
                      <a:pt x="21" y="57"/>
                      <a:pt x="19" y="51"/>
                      <a:pt x="19" y="49"/>
                    </a:cubicBezTo>
                    <a:cubicBezTo>
                      <a:pt x="19" y="47"/>
                      <a:pt x="24" y="41"/>
                      <a:pt x="25" y="45"/>
                    </a:cubicBezTo>
                    <a:cubicBezTo>
                      <a:pt x="25" y="45"/>
                      <a:pt x="26" y="50"/>
                      <a:pt x="27" y="52"/>
                    </a:cubicBezTo>
                    <a:cubicBezTo>
                      <a:pt x="27" y="52"/>
                      <a:pt x="22" y="53"/>
                      <a:pt x="2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5" name="Freeform 226"/>
              <p:cNvSpPr>
                <a:spLocks/>
              </p:cNvSpPr>
              <p:nvPr/>
            </p:nvSpPr>
            <p:spPr bwMode="auto">
              <a:xfrm>
                <a:off x="633413" y="4922838"/>
                <a:ext cx="122238" cy="87312"/>
              </a:xfrm>
              <a:custGeom>
                <a:avLst/>
                <a:gdLst>
                  <a:gd name="T0" fmla="*/ 2 w 39"/>
                  <a:gd name="T1" fmla="*/ 0 h 28"/>
                  <a:gd name="T2" fmla="*/ 0 w 39"/>
                  <a:gd name="T3" fmla="*/ 24 h 28"/>
                  <a:gd name="T4" fmla="*/ 17 w 39"/>
                  <a:gd name="T5" fmla="*/ 24 h 28"/>
                  <a:gd name="T6" fmla="*/ 37 w 39"/>
                  <a:gd name="T7" fmla="*/ 28 h 28"/>
                  <a:gd name="T8" fmla="*/ 39 w 39"/>
                  <a:gd name="T9" fmla="*/ 1 h 28"/>
                  <a:gd name="T10" fmla="*/ 2 w 39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8">
                    <a:moveTo>
                      <a:pt x="2" y="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16" y="24"/>
                      <a:pt x="17" y="24"/>
                    </a:cubicBezTo>
                    <a:cubicBezTo>
                      <a:pt x="19" y="24"/>
                      <a:pt x="37" y="28"/>
                      <a:pt x="37" y="28"/>
                    </a:cubicBezTo>
                    <a:cubicBezTo>
                      <a:pt x="39" y="1"/>
                      <a:pt x="39" y="1"/>
                      <a:pt x="39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6" name="Freeform 227"/>
              <p:cNvSpPr>
                <a:spLocks/>
              </p:cNvSpPr>
              <p:nvPr/>
            </p:nvSpPr>
            <p:spPr bwMode="auto">
              <a:xfrm>
                <a:off x="623888" y="4054475"/>
                <a:ext cx="255588" cy="936625"/>
              </a:xfrm>
              <a:custGeom>
                <a:avLst/>
                <a:gdLst>
                  <a:gd name="T0" fmla="*/ 49 w 82"/>
                  <a:gd name="T1" fmla="*/ 3 h 302"/>
                  <a:gd name="T2" fmla="*/ 42 w 82"/>
                  <a:gd name="T3" fmla="*/ 9 h 302"/>
                  <a:gd name="T4" fmla="*/ 35 w 82"/>
                  <a:gd name="T5" fmla="*/ 63 h 302"/>
                  <a:gd name="T6" fmla="*/ 27 w 82"/>
                  <a:gd name="T7" fmla="*/ 78 h 302"/>
                  <a:gd name="T8" fmla="*/ 18 w 82"/>
                  <a:gd name="T9" fmla="*/ 128 h 302"/>
                  <a:gd name="T10" fmla="*/ 7 w 82"/>
                  <a:gd name="T11" fmla="*/ 215 h 302"/>
                  <a:gd name="T12" fmla="*/ 0 w 82"/>
                  <a:gd name="T13" fmla="*/ 297 h 302"/>
                  <a:gd name="T14" fmla="*/ 22 w 82"/>
                  <a:gd name="T15" fmla="*/ 296 h 302"/>
                  <a:gd name="T16" fmla="*/ 46 w 82"/>
                  <a:gd name="T17" fmla="*/ 302 h 302"/>
                  <a:gd name="T18" fmla="*/ 56 w 82"/>
                  <a:gd name="T19" fmla="*/ 215 h 302"/>
                  <a:gd name="T20" fmla="*/ 59 w 82"/>
                  <a:gd name="T21" fmla="*/ 189 h 302"/>
                  <a:gd name="T22" fmla="*/ 68 w 82"/>
                  <a:gd name="T23" fmla="*/ 151 h 302"/>
                  <a:gd name="T24" fmla="*/ 82 w 82"/>
                  <a:gd name="T25" fmla="*/ 94 h 302"/>
                  <a:gd name="T26" fmla="*/ 49 w 82"/>
                  <a:gd name="T27" fmla="*/ 3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302">
                    <a:moveTo>
                      <a:pt x="49" y="3"/>
                    </a:moveTo>
                    <a:cubicBezTo>
                      <a:pt x="49" y="3"/>
                      <a:pt x="45" y="0"/>
                      <a:pt x="42" y="9"/>
                    </a:cubicBezTo>
                    <a:cubicBezTo>
                      <a:pt x="39" y="19"/>
                      <a:pt x="35" y="63"/>
                      <a:pt x="35" y="63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78"/>
                      <a:pt x="21" y="117"/>
                      <a:pt x="18" y="128"/>
                    </a:cubicBezTo>
                    <a:cubicBezTo>
                      <a:pt x="14" y="140"/>
                      <a:pt x="9" y="197"/>
                      <a:pt x="7" y="215"/>
                    </a:cubicBezTo>
                    <a:cubicBezTo>
                      <a:pt x="5" y="233"/>
                      <a:pt x="0" y="297"/>
                      <a:pt x="0" y="297"/>
                    </a:cubicBezTo>
                    <a:cubicBezTo>
                      <a:pt x="0" y="297"/>
                      <a:pt x="12" y="295"/>
                      <a:pt x="22" y="296"/>
                    </a:cubicBezTo>
                    <a:cubicBezTo>
                      <a:pt x="32" y="297"/>
                      <a:pt x="46" y="302"/>
                      <a:pt x="46" y="302"/>
                    </a:cubicBezTo>
                    <a:cubicBezTo>
                      <a:pt x="46" y="302"/>
                      <a:pt x="55" y="222"/>
                      <a:pt x="56" y="215"/>
                    </a:cubicBezTo>
                    <a:cubicBezTo>
                      <a:pt x="57" y="207"/>
                      <a:pt x="59" y="189"/>
                      <a:pt x="59" y="189"/>
                    </a:cubicBezTo>
                    <a:cubicBezTo>
                      <a:pt x="59" y="189"/>
                      <a:pt x="66" y="159"/>
                      <a:pt x="68" y="151"/>
                    </a:cubicBezTo>
                    <a:cubicBezTo>
                      <a:pt x="69" y="142"/>
                      <a:pt x="82" y="94"/>
                      <a:pt x="82" y="94"/>
                    </a:cubicBezTo>
                    <a:cubicBezTo>
                      <a:pt x="82" y="94"/>
                      <a:pt x="72" y="55"/>
                      <a:pt x="4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7" name="Freeform 228"/>
              <p:cNvSpPr>
                <a:spLocks/>
              </p:cNvSpPr>
              <p:nvPr/>
            </p:nvSpPr>
            <p:spPr bwMode="auto">
              <a:xfrm>
                <a:off x="823913" y="3963988"/>
                <a:ext cx="549275" cy="568325"/>
              </a:xfrm>
              <a:custGeom>
                <a:avLst/>
                <a:gdLst>
                  <a:gd name="T0" fmla="*/ 88 w 176"/>
                  <a:gd name="T1" fmla="*/ 183 h 183"/>
                  <a:gd name="T2" fmla="*/ 0 w 176"/>
                  <a:gd name="T3" fmla="*/ 33 h 183"/>
                  <a:gd name="T4" fmla="*/ 62 w 176"/>
                  <a:gd name="T5" fmla="*/ 0 h 183"/>
                  <a:gd name="T6" fmla="*/ 88 w 176"/>
                  <a:gd name="T7" fmla="*/ 8 h 183"/>
                  <a:gd name="T8" fmla="*/ 114 w 176"/>
                  <a:gd name="T9" fmla="*/ 0 h 183"/>
                  <a:gd name="T10" fmla="*/ 176 w 176"/>
                  <a:gd name="T11" fmla="*/ 33 h 183"/>
                  <a:gd name="T12" fmla="*/ 88 w 176"/>
                  <a:gd name="T13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83">
                    <a:moveTo>
                      <a:pt x="88" y="183"/>
                    </a:moveTo>
                    <a:cubicBezTo>
                      <a:pt x="8" y="183"/>
                      <a:pt x="0" y="33"/>
                      <a:pt x="0" y="33"/>
                    </a:cubicBezTo>
                    <a:cubicBezTo>
                      <a:pt x="49" y="18"/>
                      <a:pt x="62" y="0"/>
                      <a:pt x="62" y="0"/>
                    </a:cubicBezTo>
                    <a:cubicBezTo>
                      <a:pt x="88" y="8"/>
                      <a:pt x="88" y="8"/>
                      <a:pt x="88" y="8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4" y="0"/>
                      <a:pt x="126" y="18"/>
                      <a:pt x="176" y="33"/>
                    </a:cubicBezTo>
                    <a:cubicBezTo>
                      <a:pt x="176" y="33"/>
                      <a:pt x="167" y="183"/>
                      <a:pt x="88" y="1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8" name="Freeform 229"/>
              <p:cNvSpPr>
                <a:spLocks/>
              </p:cNvSpPr>
              <p:nvPr/>
            </p:nvSpPr>
            <p:spPr bwMode="auto">
              <a:xfrm>
                <a:off x="1052513" y="3995738"/>
                <a:ext cx="90488" cy="65087"/>
              </a:xfrm>
              <a:custGeom>
                <a:avLst/>
                <a:gdLst>
                  <a:gd name="T0" fmla="*/ 15 w 29"/>
                  <a:gd name="T1" fmla="*/ 21 h 21"/>
                  <a:gd name="T2" fmla="*/ 8 w 29"/>
                  <a:gd name="T3" fmla="*/ 21 h 21"/>
                  <a:gd name="T4" fmla="*/ 0 w 29"/>
                  <a:gd name="T5" fmla="*/ 4 h 21"/>
                  <a:gd name="T6" fmla="*/ 15 w 29"/>
                  <a:gd name="T7" fmla="*/ 0 h 21"/>
                  <a:gd name="T8" fmla="*/ 29 w 29"/>
                  <a:gd name="T9" fmla="*/ 4 h 21"/>
                  <a:gd name="T10" fmla="*/ 21 w 29"/>
                  <a:gd name="T11" fmla="*/ 21 h 21"/>
                  <a:gd name="T12" fmla="*/ 15 w 29"/>
                  <a:gd name="T1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1">
                    <a:moveTo>
                      <a:pt x="15" y="21"/>
                    </a:moveTo>
                    <a:cubicBezTo>
                      <a:pt x="12" y="21"/>
                      <a:pt x="10" y="21"/>
                      <a:pt x="8" y="21"/>
                    </a:cubicBezTo>
                    <a:cubicBezTo>
                      <a:pt x="5" y="15"/>
                      <a:pt x="0" y="5"/>
                      <a:pt x="0" y="4"/>
                    </a:cubicBezTo>
                    <a:cubicBezTo>
                      <a:pt x="0" y="2"/>
                      <a:pt x="7" y="0"/>
                      <a:pt x="15" y="0"/>
                    </a:cubicBezTo>
                    <a:cubicBezTo>
                      <a:pt x="23" y="0"/>
                      <a:pt x="29" y="2"/>
                      <a:pt x="29" y="4"/>
                    </a:cubicBezTo>
                    <a:cubicBezTo>
                      <a:pt x="29" y="5"/>
                      <a:pt x="25" y="15"/>
                      <a:pt x="21" y="21"/>
                    </a:cubicBezTo>
                    <a:cubicBezTo>
                      <a:pt x="19" y="21"/>
                      <a:pt x="17" y="21"/>
                      <a:pt x="15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99" name="Freeform 230"/>
              <p:cNvSpPr>
                <a:spLocks/>
              </p:cNvSpPr>
              <p:nvPr/>
            </p:nvSpPr>
            <p:spPr bwMode="auto">
              <a:xfrm>
                <a:off x="1027113" y="4060825"/>
                <a:ext cx="139700" cy="763587"/>
              </a:xfrm>
              <a:custGeom>
                <a:avLst/>
                <a:gdLst>
                  <a:gd name="T0" fmla="*/ 8 w 45"/>
                  <a:gd name="T1" fmla="*/ 30 h 246"/>
                  <a:gd name="T2" fmla="*/ 16 w 45"/>
                  <a:gd name="T3" fmla="*/ 0 h 246"/>
                  <a:gd name="T4" fmla="*/ 23 w 45"/>
                  <a:gd name="T5" fmla="*/ 0 h 246"/>
                  <a:gd name="T6" fmla="*/ 29 w 45"/>
                  <a:gd name="T7" fmla="*/ 0 h 246"/>
                  <a:gd name="T8" fmla="*/ 29 w 45"/>
                  <a:gd name="T9" fmla="*/ 0 h 246"/>
                  <a:gd name="T10" fmla="*/ 29 w 45"/>
                  <a:gd name="T11" fmla="*/ 0 h 246"/>
                  <a:gd name="T12" fmla="*/ 37 w 45"/>
                  <a:gd name="T13" fmla="*/ 30 h 246"/>
                  <a:gd name="T14" fmla="*/ 45 w 45"/>
                  <a:gd name="T15" fmla="*/ 218 h 246"/>
                  <a:gd name="T16" fmla="*/ 23 w 45"/>
                  <a:gd name="T17" fmla="*/ 246 h 246"/>
                  <a:gd name="T18" fmla="*/ 0 w 45"/>
                  <a:gd name="T19" fmla="*/ 218 h 246"/>
                  <a:gd name="T20" fmla="*/ 8 w 45"/>
                  <a:gd name="T21" fmla="*/ 3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6">
                    <a:moveTo>
                      <a:pt x="8" y="30"/>
                    </a:moveTo>
                    <a:cubicBezTo>
                      <a:pt x="10" y="18"/>
                      <a:pt x="16" y="0"/>
                      <a:pt x="16" y="0"/>
                    </a:cubicBezTo>
                    <a:cubicBezTo>
                      <a:pt x="18" y="0"/>
                      <a:pt x="20" y="0"/>
                      <a:pt x="23" y="0"/>
                    </a:cubicBezTo>
                    <a:cubicBezTo>
                      <a:pt x="25" y="0"/>
                      <a:pt x="27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35" y="18"/>
                      <a:pt x="37" y="30"/>
                    </a:cubicBezTo>
                    <a:cubicBezTo>
                      <a:pt x="39" y="37"/>
                      <a:pt x="45" y="218"/>
                      <a:pt x="45" y="218"/>
                    </a:cubicBezTo>
                    <a:cubicBezTo>
                      <a:pt x="23" y="246"/>
                      <a:pt x="23" y="246"/>
                      <a:pt x="23" y="246"/>
                    </a:cubicBezTo>
                    <a:cubicBezTo>
                      <a:pt x="0" y="218"/>
                      <a:pt x="0" y="218"/>
                      <a:pt x="0" y="218"/>
                    </a:cubicBezTo>
                    <a:cubicBezTo>
                      <a:pt x="0" y="218"/>
                      <a:pt x="7" y="37"/>
                      <a:pt x="8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0" name="Freeform 231"/>
              <p:cNvSpPr>
                <a:spLocks/>
              </p:cNvSpPr>
              <p:nvPr/>
            </p:nvSpPr>
            <p:spPr bwMode="auto">
              <a:xfrm>
                <a:off x="1098551" y="3924300"/>
                <a:ext cx="100013" cy="169862"/>
              </a:xfrm>
              <a:custGeom>
                <a:avLst/>
                <a:gdLst>
                  <a:gd name="T0" fmla="*/ 0 w 32"/>
                  <a:gd name="T1" fmla="*/ 21 h 55"/>
                  <a:gd name="T2" fmla="*/ 24 w 32"/>
                  <a:gd name="T3" fmla="*/ 0 h 55"/>
                  <a:gd name="T4" fmla="*/ 31 w 32"/>
                  <a:gd name="T5" fmla="*/ 13 h 55"/>
                  <a:gd name="T6" fmla="*/ 19 w 32"/>
                  <a:gd name="T7" fmla="*/ 55 h 55"/>
                  <a:gd name="T8" fmla="*/ 6 w 32"/>
                  <a:gd name="T9" fmla="*/ 23 h 55"/>
                  <a:gd name="T10" fmla="*/ 0 w 32"/>
                  <a:gd name="T11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55">
                    <a:moveTo>
                      <a:pt x="0" y="21"/>
                    </a:moveTo>
                    <a:cubicBezTo>
                      <a:pt x="13" y="14"/>
                      <a:pt x="24" y="0"/>
                      <a:pt x="24" y="0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3"/>
                      <a:pt x="32" y="31"/>
                      <a:pt x="19" y="55"/>
                    </a:cubicBezTo>
                    <a:cubicBezTo>
                      <a:pt x="19" y="55"/>
                      <a:pt x="7" y="24"/>
                      <a:pt x="6" y="23"/>
                    </a:cubicBezTo>
                    <a:cubicBezTo>
                      <a:pt x="5" y="22"/>
                      <a:pt x="0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1" name="Freeform 232"/>
              <p:cNvSpPr>
                <a:spLocks/>
              </p:cNvSpPr>
              <p:nvPr/>
            </p:nvSpPr>
            <p:spPr bwMode="auto">
              <a:xfrm>
                <a:off x="998538" y="3924300"/>
                <a:ext cx="100013" cy="169862"/>
              </a:xfrm>
              <a:custGeom>
                <a:avLst/>
                <a:gdLst>
                  <a:gd name="T0" fmla="*/ 32 w 32"/>
                  <a:gd name="T1" fmla="*/ 21 h 55"/>
                  <a:gd name="T2" fmla="*/ 7 w 32"/>
                  <a:gd name="T3" fmla="*/ 0 h 55"/>
                  <a:gd name="T4" fmla="*/ 1 w 32"/>
                  <a:gd name="T5" fmla="*/ 13 h 55"/>
                  <a:gd name="T6" fmla="*/ 12 w 32"/>
                  <a:gd name="T7" fmla="*/ 55 h 55"/>
                  <a:gd name="T8" fmla="*/ 25 w 32"/>
                  <a:gd name="T9" fmla="*/ 23 h 55"/>
                  <a:gd name="T10" fmla="*/ 32 w 32"/>
                  <a:gd name="T11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55">
                    <a:moveTo>
                      <a:pt x="32" y="21"/>
                    </a:moveTo>
                    <a:cubicBezTo>
                      <a:pt x="18" y="14"/>
                      <a:pt x="7" y="0"/>
                      <a:pt x="7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0" y="31"/>
                      <a:pt x="12" y="55"/>
                    </a:cubicBezTo>
                    <a:cubicBezTo>
                      <a:pt x="12" y="55"/>
                      <a:pt x="25" y="24"/>
                      <a:pt x="25" y="23"/>
                    </a:cubicBezTo>
                    <a:cubicBezTo>
                      <a:pt x="26" y="22"/>
                      <a:pt x="32" y="21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2" name="Freeform 233"/>
              <p:cNvSpPr>
                <a:spLocks/>
              </p:cNvSpPr>
              <p:nvPr/>
            </p:nvSpPr>
            <p:spPr bwMode="auto">
              <a:xfrm>
                <a:off x="776288" y="3986213"/>
                <a:ext cx="641350" cy="1131887"/>
              </a:xfrm>
              <a:custGeom>
                <a:avLst/>
                <a:gdLst>
                  <a:gd name="T0" fmla="*/ 103 w 205"/>
                  <a:gd name="T1" fmla="*/ 273 h 365"/>
                  <a:gd name="T2" fmla="*/ 90 w 205"/>
                  <a:gd name="T3" fmla="*/ 339 h 365"/>
                  <a:gd name="T4" fmla="*/ 61 w 205"/>
                  <a:gd name="T5" fmla="*/ 365 h 365"/>
                  <a:gd name="T6" fmla="*/ 5 w 205"/>
                  <a:gd name="T7" fmla="*/ 355 h 365"/>
                  <a:gd name="T8" fmla="*/ 9 w 205"/>
                  <a:gd name="T9" fmla="*/ 302 h 365"/>
                  <a:gd name="T10" fmla="*/ 23 w 205"/>
                  <a:gd name="T11" fmla="*/ 212 h 365"/>
                  <a:gd name="T12" fmla="*/ 25 w 205"/>
                  <a:gd name="T13" fmla="*/ 135 h 365"/>
                  <a:gd name="T14" fmla="*/ 0 w 205"/>
                  <a:gd name="T15" fmla="*/ 25 h 365"/>
                  <a:gd name="T16" fmla="*/ 65 w 205"/>
                  <a:gd name="T17" fmla="*/ 0 h 365"/>
                  <a:gd name="T18" fmla="*/ 103 w 205"/>
                  <a:gd name="T19" fmla="*/ 137 h 365"/>
                  <a:gd name="T20" fmla="*/ 140 w 205"/>
                  <a:gd name="T21" fmla="*/ 0 h 365"/>
                  <a:gd name="T22" fmla="*/ 205 w 205"/>
                  <a:gd name="T23" fmla="*/ 25 h 365"/>
                  <a:gd name="T24" fmla="*/ 181 w 205"/>
                  <a:gd name="T25" fmla="*/ 135 h 365"/>
                  <a:gd name="T26" fmla="*/ 182 w 205"/>
                  <a:gd name="T27" fmla="*/ 212 h 365"/>
                  <a:gd name="T28" fmla="*/ 196 w 205"/>
                  <a:gd name="T29" fmla="*/ 302 h 365"/>
                  <a:gd name="T30" fmla="*/ 201 w 205"/>
                  <a:gd name="T31" fmla="*/ 355 h 365"/>
                  <a:gd name="T32" fmla="*/ 144 w 205"/>
                  <a:gd name="T33" fmla="*/ 365 h 365"/>
                  <a:gd name="T34" fmla="*/ 115 w 205"/>
                  <a:gd name="T35" fmla="*/ 339 h 365"/>
                  <a:gd name="T36" fmla="*/ 103 w 205"/>
                  <a:gd name="T37" fmla="*/ 273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5" h="365">
                    <a:moveTo>
                      <a:pt x="103" y="273"/>
                    </a:moveTo>
                    <a:cubicBezTo>
                      <a:pt x="103" y="273"/>
                      <a:pt x="95" y="322"/>
                      <a:pt x="90" y="339"/>
                    </a:cubicBezTo>
                    <a:cubicBezTo>
                      <a:pt x="83" y="364"/>
                      <a:pt x="61" y="365"/>
                      <a:pt x="61" y="365"/>
                    </a:cubicBezTo>
                    <a:cubicBezTo>
                      <a:pt x="21" y="362"/>
                      <a:pt x="5" y="355"/>
                      <a:pt x="5" y="355"/>
                    </a:cubicBezTo>
                    <a:cubicBezTo>
                      <a:pt x="5" y="355"/>
                      <a:pt x="7" y="331"/>
                      <a:pt x="9" y="302"/>
                    </a:cubicBezTo>
                    <a:cubicBezTo>
                      <a:pt x="11" y="272"/>
                      <a:pt x="21" y="227"/>
                      <a:pt x="23" y="212"/>
                    </a:cubicBezTo>
                    <a:cubicBezTo>
                      <a:pt x="26" y="197"/>
                      <a:pt x="25" y="135"/>
                      <a:pt x="25" y="135"/>
                    </a:cubicBezTo>
                    <a:cubicBezTo>
                      <a:pt x="10" y="85"/>
                      <a:pt x="0" y="25"/>
                      <a:pt x="0" y="25"/>
                    </a:cubicBezTo>
                    <a:cubicBezTo>
                      <a:pt x="19" y="20"/>
                      <a:pt x="65" y="0"/>
                      <a:pt x="65" y="0"/>
                    </a:cubicBezTo>
                    <a:cubicBezTo>
                      <a:pt x="65" y="0"/>
                      <a:pt x="56" y="62"/>
                      <a:pt x="103" y="137"/>
                    </a:cubicBezTo>
                    <a:cubicBezTo>
                      <a:pt x="150" y="62"/>
                      <a:pt x="140" y="0"/>
                      <a:pt x="140" y="0"/>
                    </a:cubicBezTo>
                    <a:cubicBezTo>
                      <a:pt x="140" y="0"/>
                      <a:pt x="186" y="20"/>
                      <a:pt x="205" y="25"/>
                    </a:cubicBezTo>
                    <a:cubicBezTo>
                      <a:pt x="205" y="25"/>
                      <a:pt x="195" y="85"/>
                      <a:pt x="181" y="135"/>
                    </a:cubicBezTo>
                    <a:cubicBezTo>
                      <a:pt x="181" y="135"/>
                      <a:pt x="180" y="197"/>
                      <a:pt x="182" y="212"/>
                    </a:cubicBezTo>
                    <a:cubicBezTo>
                      <a:pt x="185" y="227"/>
                      <a:pt x="194" y="272"/>
                      <a:pt x="196" y="302"/>
                    </a:cubicBezTo>
                    <a:cubicBezTo>
                      <a:pt x="198" y="331"/>
                      <a:pt x="201" y="355"/>
                      <a:pt x="201" y="355"/>
                    </a:cubicBezTo>
                    <a:cubicBezTo>
                      <a:pt x="201" y="355"/>
                      <a:pt x="185" y="362"/>
                      <a:pt x="144" y="365"/>
                    </a:cubicBezTo>
                    <a:cubicBezTo>
                      <a:pt x="144" y="365"/>
                      <a:pt x="122" y="364"/>
                      <a:pt x="115" y="339"/>
                    </a:cubicBezTo>
                    <a:cubicBezTo>
                      <a:pt x="110" y="322"/>
                      <a:pt x="103" y="273"/>
                      <a:pt x="103" y="2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3" name="Freeform 234"/>
              <p:cNvSpPr>
                <a:spLocks/>
              </p:cNvSpPr>
              <p:nvPr/>
            </p:nvSpPr>
            <p:spPr bwMode="auto">
              <a:xfrm>
                <a:off x="1098551" y="3952875"/>
                <a:ext cx="190500" cy="458787"/>
              </a:xfrm>
              <a:custGeom>
                <a:avLst/>
                <a:gdLst>
                  <a:gd name="T0" fmla="*/ 0 w 61"/>
                  <a:gd name="T1" fmla="*/ 148 h 148"/>
                  <a:gd name="T2" fmla="*/ 30 w 61"/>
                  <a:gd name="T3" fmla="*/ 0 h 148"/>
                  <a:gd name="T4" fmla="*/ 43 w 61"/>
                  <a:gd name="T5" fmla="*/ 10 h 148"/>
                  <a:gd name="T6" fmla="*/ 59 w 61"/>
                  <a:gd name="T7" fmla="*/ 28 h 148"/>
                  <a:gd name="T8" fmla="*/ 44 w 61"/>
                  <a:gd name="T9" fmla="*/ 32 h 148"/>
                  <a:gd name="T10" fmla="*/ 61 w 61"/>
                  <a:gd name="T11" fmla="*/ 38 h 148"/>
                  <a:gd name="T12" fmla="*/ 0 w 61"/>
                  <a:gd name="T13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48">
                    <a:moveTo>
                      <a:pt x="0" y="148"/>
                    </a:moveTo>
                    <a:cubicBezTo>
                      <a:pt x="29" y="79"/>
                      <a:pt x="30" y="0"/>
                      <a:pt x="30" y="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50" y="113"/>
                      <a:pt x="0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4" name="Freeform 235"/>
              <p:cNvSpPr>
                <a:spLocks/>
              </p:cNvSpPr>
              <p:nvPr/>
            </p:nvSpPr>
            <p:spPr bwMode="auto">
              <a:xfrm>
                <a:off x="908051" y="3952875"/>
                <a:ext cx="190500" cy="458787"/>
              </a:xfrm>
              <a:custGeom>
                <a:avLst/>
                <a:gdLst>
                  <a:gd name="T0" fmla="*/ 61 w 61"/>
                  <a:gd name="T1" fmla="*/ 148 h 148"/>
                  <a:gd name="T2" fmla="*/ 30 w 61"/>
                  <a:gd name="T3" fmla="*/ 0 h 148"/>
                  <a:gd name="T4" fmla="*/ 18 w 61"/>
                  <a:gd name="T5" fmla="*/ 10 h 148"/>
                  <a:gd name="T6" fmla="*/ 2 w 61"/>
                  <a:gd name="T7" fmla="*/ 28 h 148"/>
                  <a:gd name="T8" fmla="*/ 17 w 61"/>
                  <a:gd name="T9" fmla="*/ 32 h 148"/>
                  <a:gd name="T10" fmla="*/ 0 w 61"/>
                  <a:gd name="T11" fmla="*/ 38 h 148"/>
                  <a:gd name="T12" fmla="*/ 61 w 61"/>
                  <a:gd name="T13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48">
                    <a:moveTo>
                      <a:pt x="61" y="148"/>
                    </a:moveTo>
                    <a:cubicBezTo>
                      <a:pt x="32" y="79"/>
                      <a:pt x="30" y="0"/>
                      <a:pt x="30" y="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11" y="113"/>
                      <a:pt x="61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5" name="Oval 236"/>
              <p:cNvSpPr>
                <a:spLocks noChangeArrowheads="1"/>
              </p:cNvSpPr>
              <p:nvPr/>
            </p:nvSpPr>
            <p:spPr bwMode="auto">
              <a:xfrm>
                <a:off x="1079501" y="4427538"/>
                <a:ext cx="34925" cy="333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6" name="Oval 237"/>
              <p:cNvSpPr>
                <a:spLocks noChangeArrowheads="1"/>
              </p:cNvSpPr>
              <p:nvPr/>
            </p:nvSpPr>
            <p:spPr bwMode="auto">
              <a:xfrm>
                <a:off x="1079501" y="4584700"/>
                <a:ext cx="34925" cy="34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107" name="Oval 238"/>
              <p:cNvSpPr>
                <a:spLocks noChangeArrowheads="1"/>
              </p:cNvSpPr>
              <p:nvPr/>
            </p:nvSpPr>
            <p:spPr bwMode="auto">
              <a:xfrm>
                <a:off x="1079501" y="4740275"/>
                <a:ext cx="34925" cy="333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</p:grpSp>
      </p:grpSp>
      <p:sp>
        <p:nvSpPr>
          <p:cNvPr id="111" name="文本框 110"/>
          <p:cNvSpPr txBox="1"/>
          <p:nvPr/>
        </p:nvSpPr>
        <p:spPr>
          <a:xfrm>
            <a:off x="914252" y="2570954"/>
            <a:ext cx="151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rgbClr val="0174AB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能力目标</a:t>
            </a:r>
          </a:p>
        </p:txBody>
      </p:sp>
      <p:sp>
        <p:nvSpPr>
          <p:cNvPr id="114" name="矩形 113"/>
          <p:cNvSpPr/>
          <p:nvPr/>
        </p:nvSpPr>
        <p:spPr>
          <a:xfrm>
            <a:off x="3204763" y="1589640"/>
            <a:ext cx="5145927" cy="1015663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defTabSz="462916">
              <a:lnSpc>
                <a:spcPct val="150000"/>
              </a:lnSpc>
              <a:buClr>
                <a:srgbClr val="4F81BD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1.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能正确核算含佣价和净价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defTabSz="462916">
              <a:lnSpc>
                <a:spcPct val="150000"/>
              </a:lnSpc>
              <a:buClr>
                <a:srgbClr val="4F81BD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2.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能正确列出合同中的含佣单价的表示方法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59" name="Group 67"/>
          <p:cNvGrpSpPr/>
          <p:nvPr/>
        </p:nvGrpSpPr>
        <p:grpSpPr>
          <a:xfrm>
            <a:off x="964689" y="5575084"/>
            <a:ext cx="500116" cy="656281"/>
            <a:chOff x="2587624" y="-3175"/>
            <a:chExt cx="4133849" cy="7337425"/>
          </a:xfrm>
          <a:solidFill>
            <a:schemeClr val="bg1"/>
          </a:solidFill>
        </p:grpSpPr>
        <p:sp>
          <p:nvSpPr>
            <p:cNvPr id="60" name="Freeform 5"/>
            <p:cNvSpPr>
              <a:spLocks noEditPoints="1"/>
            </p:cNvSpPr>
            <p:nvPr/>
          </p:nvSpPr>
          <p:spPr bwMode="auto">
            <a:xfrm>
              <a:off x="2587624" y="3748088"/>
              <a:ext cx="1843086" cy="1541463"/>
            </a:xfrm>
            <a:custGeom>
              <a:avLst/>
              <a:gdLst/>
              <a:ahLst/>
              <a:cxnLst>
                <a:cxn ang="0">
                  <a:pos x="71" y="27"/>
                </a:cxn>
                <a:cxn ang="0">
                  <a:pos x="50" y="42"/>
                </a:cxn>
                <a:cxn ang="0">
                  <a:pos x="1" y="390"/>
                </a:cxn>
                <a:cxn ang="0">
                  <a:pos x="16" y="411"/>
                </a:cxn>
                <a:cxn ang="0">
                  <a:pos x="18" y="414"/>
                </a:cxn>
                <a:cxn ang="0">
                  <a:pos x="26" y="419"/>
                </a:cxn>
                <a:cxn ang="0">
                  <a:pos x="27" y="420"/>
                </a:cxn>
                <a:cxn ang="0">
                  <a:pos x="36" y="417"/>
                </a:cxn>
                <a:cxn ang="0">
                  <a:pos x="39" y="414"/>
                </a:cxn>
                <a:cxn ang="0">
                  <a:pos x="481" y="476"/>
                </a:cxn>
                <a:cxn ang="0">
                  <a:pos x="483" y="480"/>
                </a:cxn>
                <a:cxn ang="0">
                  <a:pos x="491" y="484"/>
                </a:cxn>
                <a:cxn ang="0">
                  <a:pos x="492" y="484"/>
                </a:cxn>
                <a:cxn ang="0">
                  <a:pos x="501" y="482"/>
                </a:cxn>
                <a:cxn ang="0">
                  <a:pos x="504" y="479"/>
                </a:cxn>
                <a:cxn ang="0">
                  <a:pos x="508" y="480"/>
                </a:cxn>
                <a:cxn ang="0">
                  <a:pos x="529" y="464"/>
                </a:cxn>
                <a:cxn ang="0">
                  <a:pos x="577" y="116"/>
                </a:cxn>
                <a:cxn ang="0">
                  <a:pos x="562" y="95"/>
                </a:cxn>
                <a:cxn ang="0">
                  <a:pos x="504" y="87"/>
                </a:cxn>
                <a:cxn ang="0">
                  <a:pos x="502" y="97"/>
                </a:cxn>
                <a:cxn ang="0">
                  <a:pos x="423" y="86"/>
                </a:cxn>
                <a:cxn ang="0">
                  <a:pos x="426" y="63"/>
                </a:cxn>
                <a:cxn ang="0">
                  <a:pos x="416" y="61"/>
                </a:cxn>
                <a:cxn ang="0">
                  <a:pos x="418" y="48"/>
                </a:cxn>
                <a:cxn ang="0">
                  <a:pos x="397" y="17"/>
                </a:cxn>
                <a:cxn ang="0">
                  <a:pos x="397" y="31"/>
                </a:cxn>
                <a:cxn ang="0">
                  <a:pos x="395" y="58"/>
                </a:cxn>
                <a:cxn ang="0">
                  <a:pos x="395" y="58"/>
                </a:cxn>
                <a:cxn ang="0">
                  <a:pos x="388" y="58"/>
                </a:cxn>
                <a:cxn ang="0">
                  <a:pos x="385" y="80"/>
                </a:cxn>
                <a:cxn ang="0">
                  <a:pos x="256" y="62"/>
                </a:cxn>
                <a:cxn ang="0">
                  <a:pos x="259" y="39"/>
                </a:cxn>
                <a:cxn ang="0">
                  <a:pos x="253" y="39"/>
                </a:cxn>
                <a:cxn ang="0">
                  <a:pos x="253" y="38"/>
                </a:cxn>
                <a:cxn ang="0">
                  <a:pos x="274" y="19"/>
                </a:cxn>
                <a:cxn ang="0">
                  <a:pos x="258" y="0"/>
                </a:cxn>
                <a:cxn ang="0">
                  <a:pos x="237" y="22"/>
                </a:cxn>
                <a:cxn ang="0">
                  <a:pos x="235" y="36"/>
                </a:cxn>
                <a:cxn ang="0">
                  <a:pos x="222" y="34"/>
                </a:cxn>
                <a:cxn ang="0">
                  <a:pos x="218" y="57"/>
                </a:cxn>
                <a:cxn ang="0">
                  <a:pos x="140" y="46"/>
                </a:cxn>
                <a:cxn ang="0">
                  <a:pos x="141" y="37"/>
                </a:cxn>
                <a:cxn ang="0">
                  <a:pos x="71" y="27"/>
                </a:cxn>
                <a:cxn ang="0">
                  <a:pos x="250" y="49"/>
                </a:cxn>
                <a:cxn ang="0">
                  <a:pos x="248" y="61"/>
                </a:cxn>
                <a:cxn ang="0">
                  <a:pos x="226" y="58"/>
                </a:cxn>
                <a:cxn ang="0">
                  <a:pos x="227" y="46"/>
                </a:cxn>
                <a:cxn ang="0">
                  <a:pos x="250" y="49"/>
                </a:cxn>
                <a:cxn ang="0">
                  <a:pos x="392" y="81"/>
                </a:cxn>
                <a:cxn ang="0">
                  <a:pos x="393" y="69"/>
                </a:cxn>
                <a:cxn ang="0">
                  <a:pos x="416" y="72"/>
                </a:cxn>
                <a:cxn ang="0">
                  <a:pos x="414" y="84"/>
                </a:cxn>
                <a:cxn ang="0">
                  <a:pos x="392" y="81"/>
                </a:cxn>
              </a:cxnLst>
              <a:rect l="0" t="0" r="r" b="b"/>
              <a:pathLst>
                <a:path w="579" h="485">
                  <a:moveTo>
                    <a:pt x="71" y="27"/>
                  </a:moveTo>
                  <a:cubicBezTo>
                    <a:pt x="59" y="25"/>
                    <a:pt x="52" y="30"/>
                    <a:pt x="50" y="42"/>
                  </a:cubicBezTo>
                  <a:cubicBezTo>
                    <a:pt x="1" y="390"/>
                    <a:pt x="1" y="390"/>
                    <a:pt x="1" y="390"/>
                  </a:cubicBezTo>
                  <a:cubicBezTo>
                    <a:pt x="0" y="402"/>
                    <a:pt x="5" y="409"/>
                    <a:pt x="16" y="411"/>
                  </a:cubicBezTo>
                  <a:cubicBezTo>
                    <a:pt x="17" y="412"/>
                    <a:pt x="17" y="413"/>
                    <a:pt x="18" y="414"/>
                  </a:cubicBezTo>
                  <a:cubicBezTo>
                    <a:pt x="20" y="417"/>
                    <a:pt x="23" y="419"/>
                    <a:pt x="26" y="419"/>
                  </a:cubicBezTo>
                  <a:cubicBezTo>
                    <a:pt x="27" y="420"/>
                    <a:pt x="27" y="420"/>
                    <a:pt x="27" y="420"/>
                  </a:cubicBezTo>
                  <a:cubicBezTo>
                    <a:pt x="30" y="420"/>
                    <a:pt x="33" y="419"/>
                    <a:pt x="36" y="417"/>
                  </a:cubicBezTo>
                  <a:cubicBezTo>
                    <a:pt x="37" y="416"/>
                    <a:pt x="38" y="415"/>
                    <a:pt x="39" y="414"/>
                  </a:cubicBezTo>
                  <a:cubicBezTo>
                    <a:pt x="481" y="476"/>
                    <a:pt x="481" y="476"/>
                    <a:pt x="481" y="476"/>
                  </a:cubicBezTo>
                  <a:cubicBezTo>
                    <a:pt x="482" y="477"/>
                    <a:pt x="483" y="478"/>
                    <a:pt x="483" y="480"/>
                  </a:cubicBezTo>
                  <a:cubicBezTo>
                    <a:pt x="485" y="482"/>
                    <a:pt x="488" y="484"/>
                    <a:pt x="491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6" y="485"/>
                    <a:pt x="499" y="484"/>
                    <a:pt x="501" y="482"/>
                  </a:cubicBezTo>
                  <a:cubicBezTo>
                    <a:pt x="502" y="481"/>
                    <a:pt x="503" y="480"/>
                    <a:pt x="504" y="479"/>
                  </a:cubicBezTo>
                  <a:cubicBezTo>
                    <a:pt x="508" y="480"/>
                    <a:pt x="508" y="480"/>
                    <a:pt x="508" y="480"/>
                  </a:cubicBezTo>
                  <a:cubicBezTo>
                    <a:pt x="520" y="482"/>
                    <a:pt x="527" y="476"/>
                    <a:pt x="529" y="464"/>
                  </a:cubicBezTo>
                  <a:cubicBezTo>
                    <a:pt x="577" y="116"/>
                    <a:pt x="577" y="116"/>
                    <a:pt x="577" y="116"/>
                  </a:cubicBezTo>
                  <a:cubicBezTo>
                    <a:pt x="579" y="104"/>
                    <a:pt x="574" y="97"/>
                    <a:pt x="562" y="95"/>
                  </a:cubicBezTo>
                  <a:cubicBezTo>
                    <a:pt x="504" y="87"/>
                    <a:pt x="504" y="87"/>
                    <a:pt x="504" y="87"/>
                  </a:cubicBezTo>
                  <a:cubicBezTo>
                    <a:pt x="502" y="97"/>
                    <a:pt x="502" y="97"/>
                    <a:pt x="502" y="97"/>
                  </a:cubicBezTo>
                  <a:cubicBezTo>
                    <a:pt x="423" y="86"/>
                    <a:pt x="423" y="86"/>
                    <a:pt x="423" y="86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8" y="48"/>
                    <a:pt x="418" y="48"/>
                    <a:pt x="418" y="48"/>
                  </a:cubicBezTo>
                  <a:cubicBezTo>
                    <a:pt x="420" y="33"/>
                    <a:pt x="413" y="23"/>
                    <a:pt x="397" y="17"/>
                  </a:cubicBezTo>
                  <a:cubicBezTo>
                    <a:pt x="397" y="31"/>
                    <a:pt x="397" y="31"/>
                    <a:pt x="397" y="31"/>
                  </a:cubicBezTo>
                  <a:cubicBezTo>
                    <a:pt x="398" y="35"/>
                    <a:pt x="398" y="44"/>
                    <a:pt x="395" y="58"/>
                  </a:cubicBezTo>
                  <a:cubicBezTo>
                    <a:pt x="395" y="58"/>
                    <a:pt x="395" y="58"/>
                    <a:pt x="395" y="58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5" y="80"/>
                    <a:pt x="385" y="80"/>
                    <a:pt x="385" y="80"/>
                  </a:cubicBezTo>
                  <a:cubicBezTo>
                    <a:pt x="256" y="62"/>
                    <a:pt x="256" y="62"/>
                    <a:pt x="256" y="62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8"/>
                    <a:pt x="253" y="38"/>
                    <a:pt x="253" y="38"/>
                  </a:cubicBezTo>
                  <a:cubicBezTo>
                    <a:pt x="255" y="22"/>
                    <a:pt x="262" y="16"/>
                    <a:pt x="274" y="19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46" y="2"/>
                    <a:pt x="239" y="10"/>
                    <a:pt x="237" y="22"/>
                  </a:cubicBezTo>
                  <a:cubicBezTo>
                    <a:pt x="235" y="36"/>
                    <a:pt x="235" y="36"/>
                    <a:pt x="235" y="36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140" y="46"/>
                    <a:pt x="140" y="46"/>
                    <a:pt x="140" y="46"/>
                  </a:cubicBezTo>
                  <a:cubicBezTo>
                    <a:pt x="141" y="37"/>
                    <a:pt x="141" y="37"/>
                    <a:pt x="141" y="37"/>
                  </a:cubicBezTo>
                  <a:lnTo>
                    <a:pt x="71" y="27"/>
                  </a:lnTo>
                  <a:close/>
                  <a:moveTo>
                    <a:pt x="250" y="49"/>
                  </a:moveTo>
                  <a:cubicBezTo>
                    <a:pt x="248" y="61"/>
                    <a:pt x="248" y="61"/>
                    <a:pt x="248" y="61"/>
                  </a:cubicBezTo>
                  <a:cubicBezTo>
                    <a:pt x="226" y="58"/>
                    <a:pt x="226" y="58"/>
                    <a:pt x="226" y="58"/>
                  </a:cubicBezTo>
                  <a:cubicBezTo>
                    <a:pt x="227" y="46"/>
                    <a:pt x="227" y="46"/>
                    <a:pt x="227" y="46"/>
                  </a:cubicBezTo>
                  <a:lnTo>
                    <a:pt x="250" y="49"/>
                  </a:lnTo>
                  <a:close/>
                  <a:moveTo>
                    <a:pt x="392" y="81"/>
                  </a:moveTo>
                  <a:cubicBezTo>
                    <a:pt x="393" y="69"/>
                    <a:pt x="393" y="69"/>
                    <a:pt x="393" y="69"/>
                  </a:cubicBezTo>
                  <a:cubicBezTo>
                    <a:pt x="416" y="72"/>
                    <a:pt x="416" y="72"/>
                    <a:pt x="416" y="72"/>
                  </a:cubicBezTo>
                  <a:cubicBezTo>
                    <a:pt x="414" y="84"/>
                    <a:pt x="414" y="84"/>
                    <a:pt x="414" y="84"/>
                  </a:cubicBezTo>
                  <a:lnTo>
                    <a:pt x="392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Times New Roman"/>
                <a:ea typeface="宋体"/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2771775" y="-3175"/>
              <a:ext cx="3949698" cy="7337425"/>
            </a:xfrm>
            <a:custGeom>
              <a:avLst/>
              <a:gdLst/>
              <a:ahLst/>
              <a:cxnLst>
                <a:cxn ang="0">
                  <a:pos x="743" y="97"/>
                </a:cxn>
                <a:cxn ang="0">
                  <a:pos x="724" y="161"/>
                </a:cxn>
                <a:cxn ang="0">
                  <a:pos x="707" y="220"/>
                </a:cxn>
                <a:cxn ang="0">
                  <a:pos x="716" y="247"/>
                </a:cxn>
                <a:cxn ang="0">
                  <a:pos x="711" y="273"/>
                </a:cxn>
                <a:cxn ang="0">
                  <a:pos x="767" y="327"/>
                </a:cxn>
                <a:cxn ang="0">
                  <a:pos x="722" y="448"/>
                </a:cxn>
                <a:cxn ang="0">
                  <a:pos x="686" y="682"/>
                </a:cxn>
                <a:cxn ang="0">
                  <a:pos x="672" y="751"/>
                </a:cxn>
                <a:cxn ang="0">
                  <a:pos x="618" y="794"/>
                </a:cxn>
                <a:cxn ang="0">
                  <a:pos x="416" y="742"/>
                </a:cxn>
                <a:cxn ang="0">
                  <a:pos x="348" y="503"/>
                </a:cxn>
                <a:cxn ang="0">
                  <a:pos x="306" y="304"/>
                </a:cxn>
                <a:cxn ang="0">
                  <a:pos x="324" y="273"/>
                </a:cxn>
                <a:cxn ang="0">
                  <a:pos x="326" y="228"/>
                </a:cxn>
                <a:cxn ang="0">
                  <a:pos x="332" y="144"/>
                </a:cxn>
                <a:cxn ang="0">
                  <a:pos x="343" y="83"/>
                </a:cxn>
                <a:cxn ang="0">
                  <a:pos x="251" y="3"/>
                </a:cxn>
                <a:cxn ang="0">
                  <a:pos x="143" y="16"/>
                </a:cxn>
                <a:cxn ang="0">
                  <a:pos x="81" y="167"/>
                </a:cxn>
                <a:cxn ang="0">
                  <a:pos x="110" y="263"/>
                </a:cxn>
                <a:cxn ang="0">
                  <a:pos x="67" y="361"/>
                </a:cxn>
                <a:cxn ang="0">
                  <a:pos x="82" y="1272"/>
                </a:cxn>
                <a:cxn ang="0">
                  <a:pos x="81" y="1602"/>
                </a:cxn>
                <a:cxn ang="0">
                  <a:pos x="63" y="2082"/>
                </a:cxn>
                <a:cxn ang="0">
                  <a:pos x="332" y="2304"/>
                </a:cxn>
                <a:cxn ang="0">
                  <a:pos x="456" y="2256"/>
                </a:cxn>
                <a:cxn ang="0">
                  <a:pos x="515" y="2197"/>
                </a:cxn>
                <a:cxn ang="0">
                  <a:pos x="332" y="2058"/>
                </a:cxn>
                <a:cxn ang="0">
                  <a:pos x="399" y="1616"/>
                </a:cxn>
                <a:cxn ang="0">
                  <a:pos x="447" y="1202"/>
                </a:cxn>
                <a:cxn ang="0">
                  <a:pos x="430" y="902"/>
                </a:cxn>
                <a:cxn ang="0">
                  <a:pos x="614" y="937"/>
                </a:cxn>
                <a:cxn ang="0">
                  <a:pos x="665" y="951"/>
                </a:cxn>
                <a:cxn ang="0">
                  <a:pos x="713" y="1283"/>
                </a:cxn>
                <a:cxn ang="0">
                  <a:pos x="819" y="1939"/>
                </a:cxn>
                <a:cxn ang="0">
                  <a:pos x="769" y="2111"/>
                </a:cxn>
                <a:cxn ang="0">
                  <a:pos x="609" y="2203"/>
                </a:cxn>
                <a:cxn ang="0">
                  <a:pos x="760" y="2240"/>
                </a:cxn>
                <a:cxn ang="0">
                  <a:pos x="832" y="2244"/>
                </a:cxn>
                <a:cxn ang="0">
                  <a:pos x="899" y="2289"/>
                </a:cxn>
                <a:cxn ang="0">
                  <a:pos x="1104" y="2214"/>
                </a:cxn>
                <a:cxn ang="0">
                  <a:pos x="1110" y="2066"/>
                </a:cxn>
                <a:cxn ang="0">
                  <a:pos x="1085" y="1626"/>
                </a:cxn>
                <a:cxn ang="0">
                  <a:pos x="1067" y="1328"/>
                </a:cxn>
                <a:cxn ang="0">
                  <a:pos x="1066" y="1271"/>
                </a:cxn>
                <a:cxn ang="0">
                  <a:pos x="1090" y="1202"/>
                </a:cxn>
                <a:cxn ang="0">
                  <a:pos x="1141" y="957"/>
                </a:cxn>
                <a:cxn ang="0">
                  <a:pos x="1225" y="717"/>
                </a:cxn>
                <a:cxn ang="0">
                  <a:pos x="1153" y="548"/>
                </a:cxn>
                <a:cxn ang="0">
                  <a:pos x="939" y="274"/>
                </a:cxn>
                <a:cxn ang="0">
                  <a:pos x="973" y="144"/>
                </a:cxn>
                <a:cxn ang="0">
                  <a:pos x="902" y="47"/>
                </a:cxn>
                <a:cxn ang="0">
                  <a:pos x="876" y="38"/>
                </a:cxn>
                <a:cxn ang="0">
                  <a:pos x="839" y="40"/>
                </a:cxn>
                <a:cxn ang="0">
                  <a:pos x="761" y="44"/>
                </a:cxn>
              </a:cxnLst>
              <a:rect l="0" t="0" r="r" b="b"/>
              <a:pathLst>
                <a:path w="1241" h="2308">
                  <a:moveTo>
                    <a:pt x="727" y="55"/>
                  </a:moveTo>
                  <a:cubicBezTo>
                    <a:pt x="728" y="65"/>
                    <a:pt x="728" y="65"/>
                    <a:pt x="728" y="65"/>
                  </a:cubicBezTo>
                  <a:cubicBezTo>
                    <a:pt x="729" y="72"/>
                    <a:pt x="729" y="72"/>
                    <a:pt x="729" y="72"/>
                  </a:cubicBezTo>
                  <a:cubicBezTo>
                    <a:pt x="734" y="82"/>
                    <a:pt x="734" y="82"/>
                    <a:pt x="734" y="82"/>
                  </a:cubicBezTo>
                  <a:cubicBezTo>
                    <a:pt x="739" y="83"/>
                    <a:pt x="739" y="83"/>
                    <a:pt x="739" y="83"/>
                  </a:cubicBezTo>
                  <a:cubicBezTo>
                    <a:pt x="742" y="91"/>
                    <a:pt x="742" y="91"/>
                    <a:pt x="742" y="91"/>
                  </a:cubicBezTo>
                  <a:cubicBezTo>
                    <a:pt x="743" y="97"/>
                    <a:pt x="743" y="97"/>
                    <a:pt x="743" y="97"/>
                  </a:cubicBezTo>
                  <a:cubicBezTo>
                    <a:pt x="741" y="101"/>
                    <a:pt x="741" y="101"/>
                    <a:pt x="741" y="101"/>
                  </a:cubicBezTo>
                  <a:cubicBezTo>
                    <a:pt x="735" y="107"/>
                    <a:pt x="735" y="107"/>
                    <a:pt x="735" y="107"/>
                  </a:cubicBezTo>
                  <a:cubicBezTo>
                    <a:pt x="721" y="137"/>
                    <a:pt x="721" y="137"/>
                    <a:pt x="721" y="137"/>
                  </a:cubicBezTo>
                  <a:cubicBezTo>
                    <a:pt x="719" y="145"/>
                    <a:pt x="719" y="145"/>
                    <a:pt x="719" y="145"/>
                  </a:cubicBezTo>
                  <a:cubicBezTo>
                    <a:pt x="719" y="148"/>
                    <a:pt x="719" y="148"/>
                    <a:pt x="719" y="148"/>
                  </a:cubicBezTo>
                  <a:cubicBezTo>
                    <a:pt x="724" y="157"/>
                    <a:pt x="724" y="157"/>
                    <a:pt x="724" y="157"/>
                  </a:cubicBezTo>
                  <a:cubicBezTo>
                    <a:pt x="724" y="161"/>
                    <a:pt x="724" y="161"/>
                    <a:pt x="724" y="161"/>
                  </a:cubicBezTo>
                  <a:cubicBezTo>
                    <a:pt x="722" y="167"/>
                    <a:pt x="722" y="167"/>
                    <a:pt x="722" y="167"/>
                  </a:cubicBezTo>
                  <a:cubicBezTo>
                    <a:pt x="718" y="176"/>
                    <a:pt x="718" y="176"/>
                    <a:pt x="718" y="176"/>
                  </a:cubicBezTo>
                  <a:cubicBezTo>
                    <a:pt x="695" y="204"/>
                    <a:pt x="695" y="204"/>
                    <a:pt x="695" y="204"/>
                  </a:cubicBezTo>
                  <a:cubicBezTo>
                    <a:pt x="694" y="208"/>
                    <a:pt x="694" y="208"/>
                    <a:pt x="694" y="208"/>
                  </a:cubicBezTo>
                  <a:cubicBezTo>
                    <a:pt x="695" y="211"/>
                    <a:pt x="695" y="211"/>
                    <a:pt x="695" y="211"/>
                  </a:cubicBezTo>
                  <a:cubicBezTo>
                    <a:pt x="700" y="217"/>
                    <a:pt x="700" y="217"/>
                    <a:pt x="700" y="217"/>
                  </a:cubicBezTo>
                  <a:cubicBezTo>
                    <a:pt x="707" y="220"/>
                    <a:pt x="707" y="220"/>
                    <a:pt x="707" y="220"/>
                  </a:cubicBezTo>
                  <a:cubicBezTo>
                    <a:pt x="714" y="224"/>
                    <a:pt x="714" y="224"/>
                    <a:pt x="714" y="224"/>
                  </a:cubicBezTo>
                  <a:cubicBezTo>
                    <a:pt x="714" y="230"/>
                    <a:pt x="714" y="230"/>
                    <a:pt x="714" y="230"/>
                  </a:cubicBezTo>
                  <a:cubicBezTo>
                    <a:pt x="711" y="234"/>
                    <a:pt x="711" y="234"/>
                    <a:pt x="711" y="234"/>
                  </a:cubicBezTo>
                  <a:cubicBezTo>
                    <a:pt x="709" y="237"/>
                    <a:pt x="709" y="237"/>
                    <a:pt x="709" y="237"/>
                  </a:cubicBezTo>
                  <a:cubicBezTo>
                    <a:pt x="709" y="241"/>
                    <a:pt x="709" y="241"/>
                    <a:pt x="709" y="241"/>
                  </a:cubicBezTo>
                  <a:cubicBezTo>
                    <a:pt x="712" y="244"/>
                    <a:pt x="712" y="244"/>
                    <a:pt x="712" y="244"/>
                  </a:cubicBezTo>
                  <a:cubicBezTo>
                    <a:pt x="716" y="247"/>
                    <a:pt x="716" y="247"/>
                    <a:pt x="716" y="247"/>
                  </a:cubicBezTo>
                  <a:cubicBezTo>
                    <a:pt x="716" y="252"/>
                    <a:pt x="716" y="252"/>
                    <a:pt x="716" y="252"/>
                  </a:cubicBezTo>
                  <a:cubicBezTo>
                    <a:pt x="713" y="257"/>
                    <a:pt x="713" y="257"/>
                    <a:pt x="713" y="257"/>
                  </a:cubicBezTo>
                  <a:cubicBezTo>
                    <a:pt x="709" y="259"/>
                    <a:pt x="709" y="259"/>
                    <a:pt x="709" y="259"/>
                  </a:cubicBezTo>
                  <a:cubicBezTo>
                    <a:pt x="706" y="263"/>
                    <a:pt x="706" y="263"/>
                    <a:pt x="706" y="263"/>
                  </a:cubicBezTo>
                  <a:cubicBezTo>
                    <a:pt x="706" y="267"/>
                    <a:pt x="706" y="267"/>
                    <a:pt x="706" y="267"/>
                  </a:cubicBezTo>
                  <a:cubicBezTo>
                    <a:pt x="709" y="269"/>
                    <a:pt x="709" y="269"/>
                    <a:pt x="709" y="269"/>
                  </a:cubicBezTo>
                  <a:cubicBezTo>
                    <a:pt x="711" y="273"/>
                    <a:pt x="711" y="273"/>
                    <a:pt x="711" y="273"/>
                  </a:cubicBezTo>
                  <a:cubicBezTo>
                    <a:pt x="711" y="281"/>
                    <a:pt x="711" y="281"/>
                    <a:pt x="711" y="281"/>
                  </a:cubicBezTo>
                  <a:cubicBezTo>
                    <a:pt x="707" y="286"/>
                    <a:pt x="707" y="286"/>
                    <a:pt x="707" y="286"/>
                  </a:cubicBezTo>
                  <a:cubicBezTo>
                    <a:pt x="705" y="295"/>
                    <a:pt x="705" y="295"/>
                    <a:pt x="705" y="295"/>
                  </a:cubicBezTo>
                  <a:cubicBezTo>
                    <a:pt x="707" y="304"/>
                    <a:pt x="707" y="304"/>
                    <a:pt x="707" y="304"/>
                  </a:cubicBezTo>
                  <a:cubicBezTo>
                    <a:pt x="717" y="312"/>
                    <a:pt x="717" y="312"/>
                    <a:pt x="717" y="312"/>
                  </a:cubicBezTo>
                  <a:cubicBezTo>
                    <a:pt x="750" y="319"/>
                    <a:pt x="750" y="319"/>
                    <a:pt x="750" y="319"/>
                  </a:cubicBezTo>
                  <a:cubicBezTo>
                    <a:pt x="767" y="327"/>
                    <a:pt x="767" y="327"/>
                    <a:pt x="767" y="327"/>
                  </a:cubicBezTo>
                  <a:cubicBezTo>
                    <a:pt x="789" y="344"/>
                    <a:pt x="789" y="344"/>
                    <a:pt x="789" y="344"/>
                  </a:cubicBezTo>
                  <a:cubicBezTo>
                    <a:pt x="799" y="356"/>
                    <a:pt x="799" y="356"/>
                    <a:pt x="799" y="356"/>
                  </a:cubicBezTo>
                  <a:cubicBezTo>
                    <a:pt x="799" y="370"/>
                    <a:pt x="799" y="370"/>
                    <a:pt x="799" y="370"/>
                  </a:cubicBezTo>
                  <a:cubicBezTo>
                    <a:pt x="795" y="386"/>
                    <a:pt x="795" y="386"/>
                    <a:pt x="795" y="386"/>
                  </a:cubicBezTo>
                  <a:cubicBezTo>
                    <a:pt x="788" y="397"/>
                    <a:pt x="788" y="397"/>
                    <a:pt x="788" y="397"/>
                  </a:cubicBezTo>
                  <a:cubicBezTo>
                    <a:pt x="744" y="428"/>
                    <a:pt x="744" y="428"/>
                    <a:pt x="744" y="428"/>
                  </a:cubicBezTo>
                  <a:cubicBezTo>
                    <a:pt x="722" y="448"/>
                    <a:pt x="722" y="448"/>
                    <a:pt x="722" y="448"/>
                  </a:cubicBezTo>
                  <a:cubicBezTo>
                    <a:pt x="707" y="471"/>
                    <a:pt x="707" y="471"/>
                    <a:pt x="707" y="471"/>
                  </a:cubicBezTo>
                  <a:cubicBezTo>
                    <a:pt x="701" y="496"/>
                    <a:pt x="701" y="496"/>
                    <a:pt x="701" y="496"/>
                  </a:cubicBezTo>
                  <a:cubicBezTo>
                    <a:pt x="696" y="542"/>
                    <a:pt x="696" y="542"/>
                    <a:pt x="696" y="542"/>
                  </a:cubicBezTo>
                  <a:cubicBezTo>
                    <a:pt x="695" y="621"/>
                    <a:pt x="695" y="621"/>
                    <a:pt x="695" y="621"/>
                  </a:cubicBezTo>
                  <a:cubicBezTo>
                    <a:pt x="692" y="632"/>
                    <a:pt x="692" y="632"/>
                    <a:pt x="692" y="632"/>
                  </a:cubicBezTo>
                  <a:cubicBezTo>
                    <a:pt x="687" y="643"/>
                    <a:pt x="687" y="643"/>
                    <a:pt x="687" y="643"/>
                  </a:cubicBezTo>
                  <a:cubicBezTo>
                    <a:pt x="686" y="682"/>
                    <a:pt x="686" y="682"/>
                    <a:pt x="686" y="682"/>
                  </a:cubicBezTo>
                  <a:cubicBezTo>
                    <a:pt x="687" y="690"/>
                    <a:pt x="687" y="690"/>
                    <a:pt x="687" y="690"/>
                  </a:cubicBezTo>
                  <a:cubicBezTo>
                    <a:pt x="683" y="716"/>
                    <a:pt x="683" y="716"/>
                    <a:pt x="683" y="716"/>
                  </a:cubicBezTo>
                  <a:cubicBezTo>
                    <a:pt x="687" y="726"/>
                    <a:pt x="687" y="726"/>
                    <a:pt x="687" y="726"/>
                  </a:cubicBezTo>
                  <a:cubicBezTo>
                    <a:pt x="687" y="727"/>
                    <a:pt x="688" y="729"/>
                    <a:pt x="690" y="733"/>
                  </a:cubicBezTo>
                  <a:cubicBezTo>
                    <a:pt x="690" y="734"/>
                    <a:pt x="688" y="736"/>
                    <a:pt x="686" y="738"/>
                  </a:cubicBezTo>
                  <a:cubicBezTo>
                    <a:pt x="680" y="743"/>
                    <a:pt x="676" y="746"/>
                    <a:pt x="675" y="746"/>
                  </a:cubicBezTo>
                  <a:cubicBezTo>
                    <a:pt x="674" y="747"/>
                    <a:pt x="673" y="748"/>
                    <a:pt x="672" y="751"/>
                  </a:cubicBezTo>
                  <a:cubicBezTo>
                    <a:pt x="672" y="752"/>
                    <a:pt x="672" y="753"/>
                    <a:pt x="671" y="754"/>
                  </a:cubicBezTo>
                  <a:cubicBezTo>
                    <a:pt x="650" y="782"/>
                    <a:pt x="650" y="782"/>
                    <a:pt x="650" y="782"/>
                  </a:cubicBezTo>
                  <a:cubicBezTo>
                    <a:pt x="644" y="792"/>
                    <a:pt x="644" y="792"/>
                    <a:pt x="644" y="792"/>
                  </a:cubicBezTo>
                  <a:cubicBezTo>
                    <a:pt x="641" y="807"/>
                    <a:pt x="641" y="807"/>
                    <a:pt x="641" y="807"/>
                  </a:cubicBezTo>
                  <a:cubicBezTo>
                    <a:pt x="627" y="812"/>
                    <a:pt x="627" y="812"/>
                    <a:pt x="627" y="812"/>
                  </a:cubicBezTo>
                  <a:cubicBezTo>
                    <a:pt x="624" y="804"/>
                    <a:pt x="624" y="804"/>
                    <a:pt x="624" y="804"/>
                  </a:cubicBezTo>
                  <a:cubicBezTo>
                    <a:pt x="618" y="794"/>
                    <a:pt x="618" y="794"/>
                    <a:pt x="618" y="794"/>
                  </a:cubicBezTo>
                  <a:cubicBezTo>
                    <a:pt x="614" y="791"/>
                    <a:pt x="609" y="789"/>
                    <a:pt x="602" y="790"/>
                  </a:cubicBezTo>
                  <a:cubicBezTo>
                    <a:pt x="568" y="804"/>
                    <a:pt x="568" y="804"/>
                    <a:pt x="568" y="804"/>
                  </a:cubicBezTo>
                  <a:cubicBezTo>
                    <a:pt x="557" y="804"/>
                    <a:pt x="557" y="804"/>
                    <a:pt x="557" y="804"/>
                  </a:cubicBezTo>
                  <a:cubicBezTo>
                    <a:pt x="474" y="771"/>
                    <a:pt x="474" y="771"/>
                    <a:pt x="474" y="771"/>
                  </a:cubicBezTo>
                  <a:cubicBezTo>
                    <a:pt x="464" y="769"/>
                    <a:pt x="464" y="769"/>
                    <a:pt x="464" y="769"/>
                  </a:cubicBezTo>
                  <a:cubicBezTo>
                    <a:pt x="449" y="769"/>
                    <a:pt x="449" y="769"/>
                    <a:pt x="449" y="769"/>
                  </a:cubicBezTo>
                  <a:cubicBezTo>
                    <a:pt x="416" y="742"/>
                    <a:pt x="416" y="742"/>
                    <a:pt x="416" y="742"/>
                  </a:cubicBezTo>
                  <a:cubicBezTo>
                    <a:pt x="413" y="736"/>
                    <a:pt x="411" y="733"/>
                    <a:pt x="410" y="732"/>
                  </a:cubicBezTo>
                  <a:cubicBezTo>
                    <a:pt x="409" y="732"/>
                    <a:pt x="409" y="730"/>
                    <a:pt x="409" y="727"/>
                  </a:cubicBezTo>
                  <a:cubicBezTo>
                    <a:pt x="410" y="722"/>
                    <a:pt x="410" y="722"/>
                    <a:pt x="410" y="722"/>
                  </a:cubicBezTo>
                  <a:cubicBezTo>
                    <a:pt x="416" y="697"/>
                    <a:pt x="416" y="697"/>
                    <a:pt x="416" y="697"/>
                  </a:cubicBezTo>
                  <a:cubicBezTo>
                    <a:pt x="417" y="674"/>
                    <a:pt x="417" y="674"/>
                    <a:pt x="417" y="674"/>
                  </a:cubicBezTo>
                  <a:cubicBezTo>
                    <a:pt x="393" y="578"/>
                    <a:pt x="393" y="578"/>
                    <a:pt x="393" y="578"/>
                  </a:cubicBezTo>
                  <a:cubicBezTo>
                    <a:pt x="348" y="503"/>
                    <a:pt x="348" y="503"/>
                    <a:pt x="348" y="503"/>
                  </a:cubicBezTo>
                  <a:cubicBezTo>
                    <a:pt x="255" y="384"/>
                    <a:pt x="255" y="384"/>
                    <a:pt x="255" y="384"/>
                  </a:cubicBezTo>
                  <a:cubicBezTo>
                    <a:pt x="252" y="375"/>
                    <a:pt x="252" y="375"/>
                    <a:pt x="252" y="375"/>
                  </a:cubicBezTo>
                  <a:cubicBezTo>
                    <a:pt x="253" y="370"/>
                    <a:pt x="253" y="370"/>
                    <a:pt x="253" y="370"/>
                  </a:cubicBezTo>
                  <a:cubicBezTo>
                    <a:pt x="281" y="329"/>
                    <a:pt x="281" y="329"/>
                    <a:pt x="281" y="329"/>
                  </a:cubicBezTo>
                  <a:cubicBezTo>
                    <a:pt x="278" y="327"/>
                    <a:pt x="278" y="327"/>
                    <a:pt x="278" y="327"/>
                  </a:cubicBezTo>
                  <a:cubicBezTo>
                    <a:pt x="279" y="317"/>
                    <a:pt x="279" y="317"/>
                    <a:pt x="279" y="317"/>
                  </a:cubicBezTo>
                  <a:cubicBezTo>
                    <a:pt x="306" y="304"/>
                    <a:pt x="306" y="304"/>
                    <a:pt x="306" y="304"/>
                  </a:cubicBezTo>
                  <a:cubicBezTo>
                    <a:pt x="311" y="304"/>
                    <a:pt x="311" y="304"/>
                    <a:pt x="311" y="304"/>
                  </a:cubicBezTo>
                  <a:cubicBezTo>
                    <a:pt x="318" y="303"/>
                    <a:pt x="318" y="303"/>
                    <a:pt x="318" y="303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9" y="292"/>
                    <a:pt x="329" y="292"/>
                    <a:pt x="329" y="292"/>
                  </a:cubicBezTo>
                  <a:cubicBezTo>
                    <a:pt x="330" y="286"/>
                    <a:pt x="330" y="286"/>
                    <a:pt x="330" y="286"/>
                  </a:cubicBezTo>
                  <a:cubicBezTo>
                    <a:pt x="328" y="280"/>
                    <a:pt x="328" y="280"/>
                    <a:pt x="328" y="280"/>
                  </a:cubicBezTo>
                  <a:cubicBezTo>
                    <a:pt x="324" y="273"/>
                    <a:pt x="324" y="273"/>
                    <a:pt x="324" y="273"/>
                  </a:cubicBezTo>
                  <a:cubicBezTo>
                    <a:pt x="324" y="267"/>
                    <a:pt x="324" y="267"/>
                    <a:pt x="324" y="267"/>
                  </a:cubicBezTo>
                  <a:cubicBezTo>
                    <a:pt x="324" y="260"/>
                    <a:pt x="324" y="260"/>
                    <a:pt x="324" y="260"/>
                  </a:cubicBezTo>
                  <a:cubicBezTo>
                    <a:pt x="324" y="253"/>
                    <a:pt x="324" y="253"/>
                    <a:pt x="324" y="253"/>
                  </a:cubicBezTo>
                  <a:cubicBezTo>
                    <a:pt x="318" y="250"/>
                    <a:pt x="318" y="250"/>
                    <a:pt x="318" y="250"/>
                  </a:cubicBezTo>
                  <a:cubicBezTo>
                    <a:pt x="318" y="241"/>
                    <a:pt x="318" y="241"/>
                    <a:pt x="318" y="241"/>
                  </a:cubicBezTo>
                  <a:cubicBezTo>
                    <a:pt x="320" y="232"/>
                    <a:pt x="320" y="232"/>
                    <a:pt x="320" y="232"/>
                  </a:cubicBezTo>
                  <a:cubicBezTo>
                    <a:pt x="326" y="228"/>
                    <a:pt x="326" y="228"/>
                    <a:pt x="326" y="228"/>
                  </a:cubicBezTo>
                  <a:cubicBezTo>
                    <a:pt x="335" y="212"/>
                    <a:pt x="335" y="212"/>
                    <a:pt x="335" y="212"/>
                  </a:cubicBezTo>
                  <a:cubicBezTo>
                    <a:pt x="348" y="211"/>
                    <a:pt x="348" y="211"/>
                    <a:pt x="348" y="211"/>
                  </a:cubicBezTo>
                  <a:cubicBezTo>
                    <a:pt x="354" y="207"/>
                    <a:pt x="354" y="207"/>
                    <a:pt x="354" y="207"/>
                  </a:cubicBezTo>
                  <a:cubicBezTo>
                    <a:pt x="354" y="200"/>
                    <a:pt x="354" y="200"/>
                    <a:pt x="354" y="200"/>
                  </a:cubicBezTo>
                  <a:cubicBezTo>
                    <a:pt x="329" y="159"/>
                    <a:pt x="329" y="159"/>
                    <a:pt x="329" y="159"/>
                  </a:cubicBezTo>
                  <a:cubicBezTo>
                    <a:pt x="329" y="152"/>
                    <a:pt x="329" y="152"/>
                    <a:pt x="329" y="152"/>
                  </a:cubicBezTo>
                  <a:cubicBezTo>
                    <a:pt x="332" y="144"/>
                    <a:pt x="332" y="144"/>
                    <a:pt x="332" y="144"/>
                  </a:cubicBezTo>
                  <a:cubicBezTo>
                    <a:pt x="332" y="137"/>
                    <a:pt x="332" y="137"/>
                    <a:pt x="332" y="137"/>
                  </a:cubicBezTo>
                  <a:cubicBezTo>
                    <a:pt x="324" y="103"/>
                    <a:pt x="324" y="103"/>
                    <a:pt x="324" y="103"/>
                  </a:cubicBezTo>
                  <a:cubicBezTo>
                    <a:pt x="323" y="90"/>
                    <a:pt x="323" y="90"/>
                    <a:pt x="323" y="90"/>
                  </a:cubicBezTo>
                  <a:cubicBezTo>
                    <a:pt x="326" y="85"/>
                    <a:pt x="326" y="85"/>
                    <a:pt x="326" y="85"/>
                  </a:cubicBezTo>
                  <a:cubicBezTo>
                    <a:pt x="333" y="85"/>
                    <a:pt x="333" y="85"/>
                    <a:pt x="333" y="85"/>
                  </a:cubicBezTo>
                  <a:cubicBezTo>
                    <a:pt x="336" y="83"/>
                    <a:pt x="336" y="83"/>
                    <a:pt x="336" y="83"/>
                  </a:cubicBezTo>
                  <a:cubicBezTo>
                    <a:pt x="343" y="83"/>
                    <a:pt x="343" y="83"/>
                    <a:pt x="343" y="83"/>
                  </a:cubicBezTo>
                  <a:cubicBezTo>
                    <a:pt x="350" y="75"/>
                    <a:pt x="350" y="75"/>
                    <a:pt x="350" y="75"/>
                  </a:cubicBezTo>
                  <a:cubicBezTo>
                    <a:pt x="351" y="67"/>
                    <a:pt x="351" y="67"/>
                    <a:pt x="351" y="67"/>
                  </a:cubicBezTo>
                  <a:cubicBezTo>
                    <a:pt x="348" y="57"/>
                    <a:pt x="348" y="57"/>
                    <a:pt x="348" y="57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278" y="9"/>
                    <a:pt x="278" y="9"/>
                    <a:pt x="278" y="9"/>
                  </a:cubicBezTo>
                  <a:cubicBezTo>
                    <a:pt x="251" y="3"/>
                    <a:pt x="251" y="3"/>
                    <a:pt x="251" y="3"/>
                  </a:cubicBezTo>
                  <a:cubicBezTo>
                    <a:pt x="246" y="6"/>
                    <a:pt x="246" y="6"/>
                    <a:pt x="246" y="6"/>
                  </a:cubicBezTo>
                  <a:cubicBezTo>
                    <a:pt x="237" y="7"/>
                    <a:pt x="237" y="7"/>
                    <a:pt x="237" y="7"/>
                  </a:cubicBezTo>
                  <a:cubicBezTo>
                    <a:pt x="234" y="6"/>
                    <a:pt x="234" y="6"/>
                    <a:pt x="234" y="6"/>
                  </a:cubicBezTo>
                  <a:cubicBezTo>
                    <a:pt x="221" y="5"/>
                    <a:pt x="221" y="5"/>
                    <a:pt x="221" y="5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43" y="16"/>
                    <a:pt x="143" y="16"/>
                    <a:pt x="143" y="1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27" y="21"/>
                    <a:pt x="127" y="21"/>
                    <a:pt x="127" y="21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82" y="170"/>
                    <a:pt x="81" y="174"/>
                    <a:pt x="80" y="181"/>
                  </a:cubicBezTo>
                  <a:cubicBezTo>
                    <a:pt x="86" y="199"/>
                    <a:pt x="86" y="199"/>
                    <a:pt x="86" y="199"/>
                  </a:cubicBezTo>
                  <a:cubicBezTo>
                    <a:pt x="100" y="222"/>
                    <a:pt x="100" y="222"/>
                    <a:pt x="100" y="222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6" y="242"/>
                    <a:pt x="106" y="242"/>
                    <a:pt x="106" y="242"/>
                  </a:cubicBezTo>
                  <a:cubicBezTo>
                    <a:pt x="110" y="251"/>
                    <a:pt x="110" y="251"/>
                    <a:pt x="110" y="251"/>
                  </a:cubicBezTo>
                  <a:cubicBezTo>
                    <a:pt x="110" y="263"/>
                    <a:pt x="110" y="263"/>
                    <a:pt x="110" y="263"/>
                  </a:cubicBezTo>
                  <a:cubicBezTo>
                    <a:pt x="100" y="264"/>
                    <a:pt x="100" y="264"/>
                    <a:pt x="100" y="264"/>
                  </a:cubicBezTo>
                  <a:cubicBezTo>
                    <a:pt x="86" y="292"/>
                    <a:pt x="86" y="292"/>
                    <a:pt x="86" y="292"/>
                  </a:cubicBezTo>
                  <a:cubicBezTo>
                    <a:pt x="90" y="301"/>
                    <a:pt x="90" y="301"/>
                    <a:pt x="90" y="301"/>
                  </a:cubicBezTo>
                  <a:cubicBezTo>
                    <a:pt x="90" y="303"/>
                    <a:pt x="90" y="305"/>
                    <a:pt x="89" y="307"/>
                  </a:cubicBezTo>
                  <a:cubicBezTo>
                    <a:pt x="71" y="343"/>
                    <a:pt x="71" y="343"/>
                    <a:pt x="71" y="343"/>
                  </a:cubicBezTo>
                  <a:cubicBezTo>
                    <a:pt x="71" y="351"/>
                    <a:pt x="71" y="351"/>
                    <a:pt x="71" y="351"/>
                  </a:cubicBezTo>
                  <a:cubicBezTo>
                    <a:pt x="67" y="361"/>
                    <a:pt x="67" y="361"/>
                    <a:pt x="67" y="361"/>
                  </a:cubicBezTo>
                  <a:cubicBezTo>
                    <a:pt x="50" y="379"/>
                    <a:pt x="50" y="379"/>
                    <a:pt x="50" y="379"/>
                  </a:cubicBezTo>
                  <a:cubicBezTo>
                    <a:pt x="6" y="538"/>
                    <a:pt x="0" y="702"/>
                    <a:pt x="31" y="872"/>
                  </a:cubicBezTo>
                  <a:cubicBezTo>
                    <a:pt x="31" y="876"/>
                    <a:pt x="31" y="876"/>
                    <a:pt x="31" y="876"/>
                  </a:cubicBezTo>
                  <a:cubicBezTo>
                    <a:pt x="10" y="1001"/>
                    <a:pt x="10" y="1125"/>
                    <a:pt x="31" y="1250"/>
                  </a:cubicBezTo>
                  <a:cubicBezTo>
                    <a:pt x="85" y="1250"/>
                    <a:pt x="85" y="1250"/>
                    <a:pt x="85" y="1250"/>
                  </a:cubicBezTo>
                  <a:cubicBezTo>
                    <a:pt x="85" y="1258"/>
                    <a:pt x="85" y="1258"/>
                    <a:pt x="85" y="1258"/>
                  </a:cubicBezTo>
                  <a:cubicBezTo>
                    <a:pt x="82" y="1272"/>
                    <a:pt x="82" y="1272"/>
                    <a:pt x="82" y="1272"/>
                  </a:cubicBezTo>
                  <a:cubicBezTo>
                    <a:pt x="86" y="1411"/>
                    <a:pt x="86" y="1411"/>
                    <a:pt x="86" y="1411"/>
                  </a:cubicBezTo>
                  <a:cubicBezTo>
                    <a:pt x="82" y="1490"/>
                    <a:pt x="82" y="1490"/>
                    <a:pt x="82" y="1490"/>
                  </a:cubicBezTo>
                  <a:cubicBezTo>
                    <a:pt x="84" y="1496"/>
                    <a:pt x="84" y="1496"/>
                    <a:pt x="84" y="1496"/>
                  </a:cubicBezTo>
                  <a:cubicBezTo>
                    <a:pt x="85" y="1500"/>
                    <a:pt x="85" y="1504"/>
                    <a:pt x="85" y="1508"/>
                  </a:cubicBezTo>
                  <a:cubicBezTo>
                    <a:pt x="85" y="1514"/>
                    <a:pt x="86" y="1516"/>
                    <a:pt x="88" y="1516"/>
                  </a:cubicBezTo>
                  <a:cubicBezTo>
                    <a:pt x="86" y="1580"/>
                    <a:pt x="86" y="1580"/>
                    <a:pt x="86" y="1580"/>
                  </a:cubicBezTo>
                  <a:cubicBezTo>
                    <a:pt x="81" y="1602"/>
                    <a:pt x="81" y="1602"/>
                    <a:pt x="81" y="1602"/>
                  </a:cubicBezTo>
                  <a:cubicBezTo>
                    <a:pt x="61" y="1654"/>
                    <a:pt x="61" y="1654"/>
                    <a:pt x="61" y="1654"/>
                  </a:cubicBezTo>
                  <a:cubicBezTo>
                    <a:pt x="43" y="1753"/>
                    <a:pt x="43" y="1753"/>
                    <a:pt x="43" y="1753"/>
                  </a:cubicBezTo>
                  <a:cubicBezTo>
                    <a:pt x="38" y="1978"/>
                    <a:pt x="38" y="1978"/>
                    <a:pt x="38" y="1978"/>
                  </a:cubicBezTo>
                  <a:cubicBezTo>
                    <a:pt x="45" y="2018"/>
                    <a:pt x="45" y="2018"/>
                    <a:pt x="45" y="2018"/>
                  </a:cubicBezTo>
                  <a:cubicBezTo>
                    <a:pt x="44" y="2034"/>
                    <a:pt x="44" y="2034"/>
                    <a:pt x="44" y="2034"/>
                  </a:cubicBezTo>
                  <a:cubicBezTo>
                    <a:pt x="61" y="2075"/>
                    <a:pt x="61" y="2075"/>
                    <a:pt x="61" y="2075"/>
                  </a:cubicBezTo>
                  <a:cubicBezTo>
                    <a:pt x="63" y="2082"/>
                    <a:pt x="63" y="2082"/>
                    <a:pt x="63" y="2082"/>
                  </a:cubicBezTo>
                  <a:cubicBezTo>
                    <a:pt x="64" y="2240"/>
                    <a:pt x="64" y="2240"/>
                    <a:pt x="64" y="2240"/>
                  </a:cubicBezTo>
                  <a:cubicBezTo>
                    <a:pt x="67" y="2252"/>
                    <a:pt x="67" y="2252"/>
                    <a:pt x="67" y="2252"/>
                  </a:cubicBezTo>
                  <a:cubicBezTo>
                    <a:pt x="65" y="2258"/>
                    <a:pt x="65" y="2258"/>
                    <a:pt x="65" y="2258"/>
                  </a:cubicBezTo>
                  <a:cubicBezTo>
                    <a:pt x="61" y="2263"/>
                    <a:pt x="61" y="2263"/>
                    <a:pt x="61" y="2263"/>
                  </a:cubicBezTo>
                  <a:cubicBezTo>
                    <a:pt x="64" y="2298"/>
                    <a:pt x="64" y="2298"/>
                    <a:pt x="64" y="2298"/>
                  </a:cubicBezTo>
                  <a:cubicBezTo>
                    <a:pt x="213" y="2308"/>
                    <a:pt x="213" y="2308"/>
                    <a:pt x="213" y="2308"/>
                  </a:cubicBezTo>
                  <a:cubicBezTo>
                    <a:pt x="332" y="2304"/>
                    <a:pt x="332" y="2304"/>
                    <a:pt x="332" y="2304"/>
                  </a:cubicBezTo>
                  <a:cubicBezTo>
                    <a:pt x="395" y="2290"/>
                    <a:pt x="395" y="2290"/>
                    <a:pt x="395" y="2290"/>
                  </a:cubicBezTo>
                  <a:cubicBezTo>
                    <a:pt x="401" y="2284"/>
                    <a:pt x="401" y="2284"/>
                    <a:pt x="401" y="2284"/>
                  </a:cubicBezTo>
                  <a:cubicBezTo>
                    <a:pt x="402" y="2278"/>
                    <a:pt x="402" y="2278"/>
                    <a:pt x="402" y="2278"/>
                  </a:cubicBezTo>
                  <a:cubicBezTo>
                    <a:pt x="399" y="2274"/>
                    <a:pt x="399" y="2274"/>
                    <a:pt x="399" y="2274"/>
                  </a:cubicBezTo>
                  <a:cubicBezTo>
                    <a:pt x="397" y="2264"/>
                    <a:pt x="397" y="2264"/>
                    <a:pt x="397" y="2264"/>
                  </a:cubicBezTo>
                  <a:cubicBezTo>
                    <a:pt x="413" y="2260"/>
                    <a:pt x="413" y="2260"/>
                    <a:pt x="413" y="2260"/>
                  </a:cubicBezTo>
                  <a:cubicBezTo>
                    <a:pt x="456" y="2256"/>
                    <a:pt x="456" y="2256"/>
                    <a:pt x="456" y="2256"/>
                  </a:cubicBezTo>
                  <a:cubicBezTo>
                    <a:pt x="528" y="2233"/>
                    <a:pt x="528" y="2233"/>
                    <a:pt x="528" y="2233"/>
                  </a:cubicBezTo>
                  <a:cubicBezTo>
                    <a:pt x="533" y="2230"/>
                    <a:pt x="533" y="2230"/>
                    <a:pt x="533" y="2230"/>
                  </a:cubicBezTo>
                  <a:cubicBezTo>
                    <a:pt x="533" y="2224"/>
                    <a:pt x="533" y="2224"/>
                    <a:pt x="533" y="2224"/>
                  </a:cubicBezTo>
                  <a:cubicBezTo>
                    <a:pt x="532" y="2220"/>
                    <a:pt x="532" y="2220"/>
                    <a:pt x="532" y="2220"/>
                  </a:cubicBezTo>
                  <a:cubicBezTo>
                    <a:pt x="527" y="2218"/>
                    <a:pt x="527" y="2218"/>
                    <a:pt x="527" y="2218"/>
                  </a:cubicBezTo>
                  <a:cubicBezTo>
                    <a:pt x="522" y="2206"/>
                    <a:pt x="522" y="2206"/>
                    <a:pt x="522" y="2206"/>
                  </a:cubicBezTo>
                  <a:cubicBezTo>
                    <a:pt x="515" y="2197"/>
                    <a:pt x="515" y="2197"/>
                    <a:pt x="515" y="2197"/>
                  </a:cubicBezTo>
                  <a:cubicBezTo>
                    <a:pt x="508" y="2194"/>
                    <a:pt x="508" y="2194"/>
                    <a:pt x="508" y="2194"/>
                  </a:cubicBezTo>
                  <a:cubicBezTo>
                    <a:pt x="449" y="2192"/>
                    <a:pt x="449" y="2192"/>
                    <a:pt x="449" y="2192"/>
                  </a:cubicBezTo>
                  <a:cubicBezTo>
                    <a:pt x="428" y="2185"/>
                    <a:pt x="428" y="2185"/>
                    <a:pt x="428" y="2185"/>
                  </a:cubicBezTo>
                  <a:cubicBezTo>
                    <a:pt x="413" y="2176"/>
                    <a:pt x="413" y="2176"/>
                    <a:pt x="413" y="2176"/>
                  </a:cubicBezTo>
                  <a:cubicBezTo>
                    <a:pt x="396" y="2160"/>
                    <a:pt x="396" y="2160"/>
                    <a:pt x="396" y="2160"/>
                  </a:cubicBezTo>
                  <a:cubicBezTo>
                    <a:pt x="378" y="2136"/>
                    <a:pt x="378" y="2136"/>
                    <a:pt x="378" y="2136"/>
                  </a:cubicBezTo>
                  <a:cubicBezTo>
                    <a:pt x="332" y="2058"/>
                    <a:pt x="332" y="2058"/>
                    <a:pt x="332" y="2058"/>
                  </a:cubicBezTo>
                  <a:cubicBezTo>
                    <a:pt x="330" y="2058"/>
                    <a:pt x="330" y="2058"/>
                    <a:pt x="330" y="2058"/>
                  </a:cubicBezTo>
                  <a:cubicBezTo>
                    <a:pt x="332" y="2054"/>
                    <a:pt x="332" y="2054"/>
                    <a:pt x="332" y="2054"/>
                  </a:cubicBezTo>
                  <a:cubicBezTo>
                    <a:pt x="337" y="2050"/>
                    <a:pt x="337" y="2050"/>
                    <a:pt x="337" y="2050"/>
                  </a:cubicBezTo>
                  <a:cubicBezTo>
                    <a:pt x="345" y="2040"/>
                    <a:pt x="345" y="2040"/>
                    <a:pt x="345" y="2040"/>
                  </a:cubicBezTo>
                  <a:cubicBezTo>
                    <a:pt x="352" y="2019"/>
                    <a:pt x="352" y="2019"/>
                    <a:pt x="352" y="2019"/>
                  </a:cubicBezTo>
                  <a:cubicBezTo>
                    <a:pt x="383" y="1794"/>
                    <a:pt x="383" y="1794"/>
                    <a:pt x="383" y="1794"/>
                  </a:cubicBezTo>
                  <a:cubicBezTo>
                    <a:pt x="399" y="1616"/>
                    <a:pt x="399" y="1616"/>
                    <a:pt x="399" y="1616"/>
                  </a:cubicBezTo>
                  <a:cubicBezTo>
                    <a:pt x="410" y="1363"/>
                    <a:pt x="410" y="1363"/>
                    <a:pt x="410" y="1363"/>
                  </a:cubicBezTo>
                  <a:cubicBezTo>
                    <a:pt x="416" y="1344"/>
                    <a:pt x="416" y="1344"/>
                    <a:pt x="416" y="1344"/>
                  </a:cubicBezTo>
                  <a:cubicBezTo>
                    <a:pt x="419" y="1248"/>
                    <a:pt x="419" y="1248"/>
                    <a:pt x="419" y="1248"/>
                  </a:cubicBezTo>
                  <a:cubicBezTo>
                    <a:pt x="424" y="1246"/>
                    <a:pt x="424" y="1246"/>
                    <a:pt x="424" y="1246"/>
                  </a:cubicBezTo>
                  <a:cubicBezTo>
                    <a:pt x="434" y="1236"/>
                    <a:pt x="434" y="1236"/>
                    <a:pt x="434" y="1236"/>
                  </a:cubicBezTo>
                  <a:cubicBezTo>
                    <a:pt x="442" y="1225"/>
                    <a:pt x="442" y="1225"/>
                    <a:pt x="442" y="1225"/>
                  </a:cubicBezTo>
                  <a:cubicBezTo>
                    <a:pt x="447" y="1202"/>
                    <a:pt x="447" y="1202"/>
                    <a:pt x="447" y="1202"/>
                  </a:cubicBezTo>
                  <a:cubicBezTo>
                    <a:pt x="449" y="1167"/>
                    <a:pt x="449" y="1167"/>
                    <a:pt x="449" y="1167"/>
                  </a:cubicBezTo>
                  <a:cubicBezTo>
                    <a:pt x="447" y="1123"/>
                    <a:pt x="447" y="1123"/>
                    <a:pt x="447" y="1123"/>
                  </a:cubicBezTo>
                  <a:cubicBezTo>
                    <a:pt x="439" y="1064"/>
                    <a:pt x="439" y="1064"/>
                    <a:pt x="439" y="1064"/>
                  </a:cubicBezTo>
                  <a:cubicBezTo>
                    <a:pt x="438" y="987"/>
                    <a:pt x="438" y="987"/>
                    <a:pt x="438" y="987"/>
                  </a:cubicBezTo>
                  <a:cubicBezTo>
                    <a:pt x="425" y="918"/>
                    <a:pt x="425" y="918"/>
                    <a:pt x="425" y="918"/>
                  </a:cubicBezTo>
                  <a:cubicBezTo>
                    <a:pt x="425" y="906"/>
                    <a:pt x="425" y="906"/>
                    <a:pt x="425" y="906"/>
                  </a:cubicBezTo>
                  <a:cubicBezTo>
                    <a:pt x="430" y="902"/>
                    <a:pt x="430" y="902"/>
                    <a:pt x="430" y="902"/>
                  </a:cubicBezTo>
                  <a:cubicBezTo>
                    <a:pt x="438" y="903"/>
                    <a:pt x="438" y="903"/>
                    <a:pt x="438" y="903"/>
                  </a:cubicBezTo>
                  <a:cubicBezTo>
                    <a:pt x="548" y="935"/>
                    <a:pt x="548" y="935"/>
                    <a:pt x="548" y="935"/>
                  </a:cubicBezTo>
                  <a:cubicBezTo>
                    <a:pt x="556" y="943"/>
                    <a:pt x="556" y="943"/>
                    <a:pt x="556" y="943"/>
                  </a:cubicBezTo>
                  <a:cubicBezTo>
                    <a:pt x="569" y="947"/>
                    <a:pt x="579" y="947"/>
                    <a:pt x="586" y="945"/>
                  </a:cubicBezTo>
                  <a:cubicBezTo>
                    <a:pt x="592" y="941"/>
                    <a:pt x="592" y="941"/>
                    <a:pt x="592" y="941"/>
                  </a:cubicBezTo>
                  <a:cubicBezTo>
                    <a:pt x="598" y="937"/>
                    <a:pt x="598" y="937"/>
                    <a:pt x="598" y="937"/>
                  </a:cubicBezTo>
                  <a:cubicBezTo>
                    <a:pt x="602" y="939"/>
                    <a:pt x="607" y="938"/>
                    <a:pt x="614" y="937"/>
                  </a:cubicBezTo>
                  <a:cubicBezTo>
                    <a:pt x="622" y="931"/>
                    <a:pt x="622" y="931"/>
                    <a:pt x="622" y="931"/>
                  </a:cubicBezTo>
                  <a:cubicBezTo>
                    <a:pt x="627" y="933"/>
                    <a:pt x="627" y="933"/>
                    <a:pt x="627" y="933"/>
                  </a:cubicBezTo>
                  <a:cubicBezTo>
                    <a:pt x="633" y="951"/>
                    <a:pt x="633" y="951"/>
                    <a:pt x="633" y="951"/>
                  </a:cubicBezTo>
                  <a:cubicBezTo>
                    <a:pt x="633" y="953"/>
                    <a:pt x="636" y="954"/>
                    <a:pt x="641" y="954"/>
                  </a:cubicBezTo>
                  <a:cubicBezTo>
                    <a:pt x="647" y="954"/>
                    <a:pt x="647" y="954"/>
                    <a:pt x="647" y="954"/>
                  </a:cubicBezTo>
                  <a:cubicBezTo>
                    <a:pt x="652" y="957"/>
                    <a:pt x="652" y="957"/>
                    <a:pt x="652" y="957"/>
                  </a:cubicBezTo>
                  <a:cubicBezTo>
                    <a:pt x="660" y="955"/>
                    <a:pt x="664" y="953"/>
                    <a:pt x="665" y="951"/>
                  </a:cubicBezTo>
                  <a:cubicBezTo>
                    <a:pt x="701" y="916"/>
                    <a:pt x="701" y="916"/>
                    <a:pt x="701" y="916"/>
                  </a:cubicBezTo>
                  <a:cubicBezTo>
                    <a:pt x="707" y="919"/>
                    <a:pt x="707" y="919"/>
                    <a:pt x="707" y="919"/>
                  </a:cubicBezTo>
                  <a:cubicBezTo>
                    <a:pt x="709" y="929"/>
                    <a:pt x="709" y="929"/>
                    <a:pt x="709" y="929"/>
                  </a:cubicBezTo>
                  <a:cubicBezTo>
                    <a:pt x="718" y="1116"/>
                    <a:pt x="718" y="1116"/>
                    <a:pt x="718" y="1116"/>
                  </a:cubicBezTo>
                  <a:cubicBezTo>
                    <a:pt x="705" y="1278"/>
                    <a:pt x="705" y="1278"/>
                    <a:pt x="705" y="1278"/>
                  </a:cubicBezTo>
                  <a:cubicBezTo>
                    <a:pt x="707" y="1283"/>
                    <a:pt x="707" y="1283"/>
                    <a:pt x="707" y="1283"/>
                  </a:cubicBezTo>
                  <a:cubicBezTo>
                    <a:pt x="707" y="1284"/>
                    <a:pt x="709" y="1284"/>
                    <a:pt x="713" y="1283"/>
                  </a:cubicBezTo>
                  <a:cubicBezTo>
                    <a:pt x="719" y="1278"/>
                    <a:pt x="719" y="1278"/>
                    <a:pt x="719" y="1278"/>
                  </a:cubicBezTo>
                  <a:cubicBezTo>
                    <a:pt x="725" y="1279"/>
                    <a:pt x="725" y="1279"/>
                    <a:pt x="725" y="1279"/>
                  </a:cubicBezTo>
                  <a:cubicBezTo>
                    <a:pt x="759" y="1577"/>
                    <a:pt x="759" y="1577"/>
                    <a:pt x="759" y="1577"/>
                  </a:cubicBezTo>
                  <a:cubicBezTo>
                    <a:pt x="804" y="1792"/>
                    <a:pt x="804" y="1792"/>
                    <a:pt x="804" y="1792"/>
                  </a:cubicBezTo>
                  <a:cubicBezTo>
                    <a:pt x="811" y="1880"/>
                    <a:pt x="811" y="1880"/>
                    <a:pt x="811" y="1880"/>
                  </a:cubicBezTo>
                  <a:cubicBezTo>
                    <a:pt x="811" y="1882"/>
                    <a:pt x="813" y="1899"/>
                    <a:pt x="815" y="1931"/>
                  </a:cubicBezTo>
                  <a:cubicBezTo>
                    <a:pt x="816" y="1932"/>
                    <a:pt x="817" y="1935"/>
                    <a:pt x="819" y="1939"/>
                  </a:cubicBezTo>
                  <a:cubicBezTo>
                    <a:pt x="819" y="1940"/>
                    <a:pt x="820" y="1944"/>
                    <a:pt x="820" y="1950"/>
                  </a:cubicBezTo>
                  <a:cubicBezTo>
                    <a:pt x="820" y="1951"/>
                    <a:pt x="820" y="1954"/>
                    <a:pt x="821" y="1957"/>
                  </a:cubicBezTo>
                  <a:cubicBezTo>
                    <a:pt x="821" y="1960"/>
                    <a:pt x="820" y="1964"/>
                    <a:pt x="819" y="1966"/>
                  </a:cubicBezTo>
                  <a:cubicBezTo>
                    <a:pt x="816" y="1970"/>
                    <a:pt x="815" y="1974"/>
                    <a:pt x="815" y="1978"/>
                  </a:cubicBezTo>
                  <a:cubicBezTo>
                    <a:pt x="815" y="1998"/>
                    <a:pt x="815" y="1998"/>
                    <a:pt x="815" y="1998"/>
                  </a:cubicBezTo>
                  <a:cubicBezTo>
                    <a:pt x="775" y="2088"/>
                    <a:pt x="775" y="2088"/>
                    <a:pt x="775" y="2088"/>
                  </a:cubicBezTo>
                  <a:cubicBezTo>
                    <a:pt x="769" y="2111"/>
                    <a:pt x="769" y="2111"/>
                    <a:pt x="769" y="2111"/>
                  </a:cubicBezTo>
                  <a:cubicBezTo>
                    <a:pt x="744" y="2144"/>
                    <a:pt x="744" y="2144"/>
                    <a:pt x="744" y="2144"/>
                  </a:cubicBezTo>
                  <a:cubicBezTo>
                    <a:pt x="738" y="2146"/>
                    <a:pt x="738" y="2146"/>
                    <a:pt x="738" y="2146"/>
                  </a:cubicBezTo>
                  <a:cubicBezTo>
                    <a:pt x="716" y="2165"/>
                    <a:pt x="716" y="2165"/>
                    <a:pt x="716" y="2165"/>
                  </a:cubicBezTo>
                  <a:cubicBezTo>
                    <a:pt x="694" y="2180"/>
                    <a:pt x="694" y="2180"/>
                    <a:pt x="694" y="2180"/>
                  </a:cubicBezTo>
                  <a:cubicBezTo>
                    <a:pt x="628" y="2189"/>
                    <a:pt x="628" y="2189"/>
                    <a:pt x="628" y="2189"/>
                  </a:cubicBezTo>
                  <a:cubicBezTo>
                    <a:pt x="616" y="2196"/>
                    <a:pt x="616" y="2196"/>
                    <a:pt x="616" y="2196"/>
                  </a:cubicBezTo>
                  <a:cubicBezTo>
                    <a:pt x="609" y="2203"/>
                    <a:pt x="609" y="2203"/>
                    <a:pt x="609" y="2203"/>
                  </a:cubicBezTo>
                  <a:cubicBezTo>
                    <a:pt x="605" y="2215"/>
                    <a:pt x="605" y="2215"/>
                    <a:pt x="605" y="2215"/>
                  </a:cubicBezTo>
                  <a:cubicBezTo>
                    <a:pt x="605" y="2220"/>
                    <a:pt x="605" y="2220"/>
                    <a:pt x="605" y="2220"/>
                  </a:cubicBezTo>
                  <a:cubicBezTo>
                    <a:pt x="614" y="2224"/>
                    <a:pt x="614" y="2224"/>
                    <a:pt x="614" y="2224"/>
                  </a:cubicBezTo>
                  <a:cubicBezTo>
                    <a:pt x="628" y="2229"/>
                    <a:pt x="628" y="2229"/>
                    <a:pt x="628" y="2229"/>
                  </a:cubicBezTo>
                  <a:cubicBezTo>
                    <a:pt x="667" y="2239"/>
                    <a:pt x="667" y="2239"/>
                    <a:pt x="667" y="2239"/>
                  </a:cubicBezTo>
                  <a:cubicBezTo>
                    <a:pt x="731" y="2242"/>
                    <a:pt x="731" y="2242"/>
                    <a:pt x="731" y="2242"/>
                  </a:cubicBezTo>
                  <a:cubicBezTo>
                    <a:pt x="760" y="2240"/>
                    <a:pt x="760" y="2240"/>
                    <a:pt x="760" y="2240"/>
                  </a:cubicBezTo>
                  <a:cubicBezTo>
                    <a:pt x="810" y="2221"/>
                    <a:pt x="810" y="2221"/>
                    <a:pt x="810" y="2221"/>
                  </a:cubicBezTo>
                  <a:cubicBezTo>
                    <a:pt x="828" y="2217"/>
                    <a:pt x="828" y="2217"/>
                    <a:pt x="828" y="2217"/>
                  </a:cubicBezTo>
                  <a:cubicBezTo>
                    <a:pt x="832" y="2218"/>
                    <a:pt x="832" y="2218"/>
                    <a:pt x="832" y="2218"/>
                  </a:cubicBezTo>
                  <a:cubicBezTo>
                    <a:pt x="836" y="2225"/>
                    <a:pt x="836" y="2225"/>
                    <a:pt x="836" y="2225"/>
                  </a:cubicBezTo>
                  <a:cubicBezTo>
                    <a:pt x="838" y="2231"/>
                    <a:pt x="838" y="2231"/>
                    <a:pt x="838" y="2231"/>
                  </a:cubicBezTo>
                  <a:cubicBezTo>
                    <a:pt x="836" y="2240"/>
                    <a:pt x="836" y="2240"/>
                    <a:pt x="836" y="2240"/>
                  </a:cubicBezTo>
                  <a:cubicBezTo>
                    <a:pt x="836" y="2241"/>
                    <a:pt x="835" y="2242"/>
                    <a:pt x="832" y="2244"/>
                  </a:cubicBezTo>
                  <a:cubicBezTo>
                    <a:pt x="822" y="2253"/>
                    <a:pt x="822" y="2253"/>
                    <a:pt x="822" y="2253"/>
                  </a:cubicBezTo>
                  <a:cubicBezTo>
                    <a:pt x="815" y="2261"/>
                    <a:pt x="815" y="2261"/>
                    <a:pt x="815" y="2261"/>
                  </a:cubicBezTo>
                  <a:cubicBezTo>
                    <a:pt x="814" y="2267"/>
                    <a:pt x="814" y="2267"/>
                    <a:pt x="814" y="2267"/>
                  </a:cubicBezTo>
                  <a:cubicBezTo>
                    <a:pt x="815" y="2276"/>
                    <a:pt x="815" y="2276"/>
                    <a:pt x="815" y="2276"/>
                  </a:cubicBezTo>
                  <a:cubicBezTo>
                    <a:pt x="821" y="2284"/>
                    <a:pt x="821" y="2284"/>
                    <a:pt x="821" y="2284"/>
                  </a:cubicBezTo>
                  <a:cubicBezTo>
                    <a:pt x="832" y="2288"/>
                    <a:pt x="832" y="2288"/>
                    <a:pt x="832" y="2288"/>
                  </a:cubicBezTo>
                  <a:cubicBezTo>
                    <a:pt x="899" y="2289"/>
                    <a:pt x="899" y="2289"/>
                    <a:pt x="899" y="2289"/>
                  </a:cubicBezTo>
                  <a:cubicBezTo>
                    <a:pt x="1045" y="2274"/>
                    <a:pt x="1045" y="2274"/>
                    <a:pt x="1045" y="2274"/>
                  </a:cubicBezTo>
                  <a:cubicBezTo>
                    <a:pt x="1079" y="2266"/>
                    <a:pt x="1079" y="2266"/>
                    <a:pt x="1079" y="2266"/>
                  </a:cubicBezTo>
                  <a:cubicBezTo>
                    <a:pt x="1104" y="2254"/>
                    <a:pt x="1104" y="2254"/>
                    <a:pt x="1104" y="2254"/>
                  </a:cubicBezTo>
                  <a:cubicBezTo>
                    <a:pt x="1102" y="2232"/>
                    <a:pt x="1102" y="2232"/>
                    <a:pt x="1102" y="2232"/>
                  </a:cubicBezTo>
                  <a:cubicBezTo>
                    <a:pt x="1100" y="2224"/>
                    <a:pt x="1100" y="2224"/>
                    <a:pt x="1100" y="2224"/>
                  </a:cubicBezTo>
                  <a:cubicBezTo>
                    <a:pt x="1102" y="2221"/>
                    <a:pt x="1102" y="2221"/>
                    <a:pt x="1102" y="2221"/>
                  </a:cubicBezTo>
                  <a:cubicBezTo>
                    <a:pt x="1104" y="2214"/>
                    <a:pt x="1104" y="2214"/>
                    <a:pt x="1104" y="2214"/>
                  </a:cubicBezTo>
                  <a:cubicBezTo>
                    <a:pt x="1104" y="2200"/>
                    <a:pt x="1104" y="2200"/>
                    <a:pt x="1104" y="2200"/>
                  </a:cubicBezTo>
                  <a:cubicBezTo>
                    <a:pt x="1100" y="2180"/>
                    <a:pt x="1100" y="2180"/>
                    <a:pt x="1100" y="2180"/>
                  </a:cubicBezTo>
                  <a:cubicBezTo>
                    <a:pt x="1100" y="2165"/>
                    <a:pt x="1100" y="2165"/>
                    <a:pt x="1100" y="2165"/>
                  </a:cubicBezTo>
                  <a:cubicBezTo>
                    <a:pt x="1113" y="2125"/>
                    <a:pt x="1113" y="2125"/>
                    <a:pt x="1113" y="2125"/>
                  </a:cubicBezTo>
                  <a:cubicBezTo>
                    <a:pt x="1115" y="2106"/>
                    <a:pt x="1115" y="2106"/>
                    <a:pt x="1115" y="2106"/>
                  </a:cubicBezTo>
                  <a:cubicBezTo>
                    <a:pt x="1114" y="2082"/>
                    <a:pt x="1114" y="2082"/>
                    <a:pt x="1114" y="2082"/>
                  </a:cubicBezTo>
                  <a:cubicBezTo>
                    <a:pt x="1110" y="2066"/>
                    <a:pt x="1110" y="2066"/>
                    <a:pt x="1110" y="2066"/>
                  </a:cubicBezTo>
                  <a:cubicBezTo>
                    <a:pt x="1092" y="2038"/>
                    <a:pt x="1092" y="2038"/>
                    <a:pt x="1092" y="2038"/>
                  </a:cubicBezTo>
                  <a:cubicBezTo>
                    <a:pt x="1088" y="2026"/>
                    <a:pt x="1088" y="2026"/>
                    <a:pt x="1088" y="2026"/>
                  </a:cubicBezTo>
                  <a:cubicBezTo>
                    <a:pt x="1089" y="2019"/>
                    <a:pt x="1090" y="2016"/>
                    <a:pt x="1090" y="2014"/>
                  </a:cubicBezTo>
                  <a:cubicBezTo>
                    <a:pt x="1097" y="1998"/>
                    <a:pt x="1097" y="1998"/>
                    <a:pt x="1097" y="1998"/>
                  </a:cubicBezTo>
                  <a:cubicBezTo>
                    <a:pt x="1099" y="1928"/>
                    <a:pt x="1099" y="1928"/>
                    <a:pt x="1099" y="1928"/>
                  </a:cubicBezTo>
                  <a:cubicBezTo>
                    <a:pt x="1083" y="1684"/>
                    <a:pt x="1083" y="1684"/>
                    <a:pt x="1083" y="1684"/>
                  </a:cubicBezTo>
                  <a:cubicBezTo>
                    <a:pt x="1085" y="1626"/>
                    <a:pt x="1085" y="1626"/>
                    <a:pt x="1085" y="1626"/>
                  </a:cubicBezTo>
                  <a:cubicBezTo>
                    <a:pt x="1079" y="1560"/>
                    <a:pt x="1079" y="1560"/>
                    <a:pt x="1079" y="1560"/>
                  </a:cubicBezTo>
                  <a:cubicBezTo>
                    <a:pt x="1074" y="1536"/>
                    <a:pt x="1074" y="1536"/>
                    <a:pt x="1074" y="1536"/>
                  </a:cubicBezTo>
                  <a:cubicBezTo>
                    <a:pt x="1074" y="1527"/>
                    <a:pt x="1074" y="1527"/>
                    <a:pt x="1074" y="1527"/>
                  </a:cubicBezTo>
                  <a:cubicBezTo>
                    <a:pt x="1082" y="1428"/>
                    <a:pt x="1082" y="1428"/>
                    <a:pt x="1082" y="1428"/>
                  </a:cubicBezTo>
                  <a:cubicBezTo>
                    <a:pt x="1079" y="1398"/>
                    <a:pt x="1079" y="1398"/>
                    <a:pt x="1079" y="1398"/>
                  </a:cubicBezTo>
                  <a:cubicBezTo>
                    <a:pt x="1067" y="1347"/>
                    <a:pt x="1067" y="1347"/>
                    <a:pt x="1067" y="1347"/>
                  </a:cubicBezTo>
                  <a:cubicBezTo>
                    <a:pt x="1067" y="1328"/>
                    <a:pt x="1067" y="1328"/>
                    <a:pt x="1067" y="1328"/>
                  </a:cubicBezTo>
                  <a:cubicBezTo>
                    <a:pt x="1068" y="1323"/>
                    <a:pt x="1068" y="1323"/>
                    <a:pt x="1068" y="1323"/>
                  </a:cubicBezTo>
                  <a:cubicBezTo>
                    <a:pt x="1068" y="1318"/>
                    <a:pt x="1066" y="1314"/>
                    <a:pt x="1065" y="1311"/>
                  </a:cubicBezTo>
                  <a:cubicBezTo>
                    <a:pt x="1064" y="1309"/>
                    <a:pt x="1064" y="1308"/>
                    <a:pt x="1064" y="1308"/>
                  </a:cubicBezTo>
                  <a:cubicBezTo>
                    <a:pt x="1064" y="1307"/>
                    <a:pt x="1064" y="1306"/>
                    <a:pt x="1064" y="1305"/>
                  </a:cubicBezTo>
                  <a:cubicBezTo>
                    <a:pt x="1064" y="1292"/>
                    <a:pt x="1064" y="1292"/>
                    <a:pt x="1064" y="1292"/>
                  </a:cubicBezTo>
                  <a:cubicBezTo>
                    <a:pt x="1064" y="1285"/>
                    <a:pt x="1065" y="1280"/>
                    <a:pt x="1066" y="1276"/>
                  </a:cubicBezTo>
                  <a:cubicBezTo>
                    <a:pt x="1066" y="1274"/>
                    <a:pt x="1066" y="1273"/>
                    <a:pt x="1066" y="1271"/>
                  </a:cubicBezTo>
                  <a:cubicBezTo>
                    <a:pt x="1067" y="1264"/>
                    <a:pt x="1067" y="1264"/>
                    <a:pt x="1067" y="1264"/>
                  </a:cubicBezTo>
                  <a:cubicBezTo>
                    <a:pt x="1067" y="1263"/>
                    <a:pt x="1067" y="1261"/>
                    <a:pt x="1068" y="1259"/>
                  </a:cubicBezTo>
                  <a:cubicBezTo>
                    <a:pt x="1070" y="1255"/>
                    <a:pt x="1070" y="1255"/>
                    <a:pt x="1070" y="1255"/>
                  </a:cubicBezTo>
                  <a:cubicBezTo>
                    <a:pt x="1070" y="1247"/>
                    <a:pt x="1070" y="1247"/>
                    <a:pt x="1070" y="1247"/>
                  </a:cubicBezTo>
                  <a:cubicBezTo>
                    <a:pt x="1070" y="1243"/>
                    <a:pt x="1071" y="1240"/>
                    <a:pt x="1072" y="1239"/>
                  </a:cubicBezTo>
                  <a:cubicBezTo>
                    <a:pt x="1088" y="1217"/>
                    <a:pt x="1088" y="1217"/>
                    <a:pt x="1088" y="1217"/>
                  </a:cubicBezTo>
                  <a:cubicBezTo>
                    <a:pt x="1090" y="1202"/>
                    <a:pt x="1090" y="1202"/>
                    <a:pt x="1090" y="1202"/>
                  </a:cubicBezTo>
                  <a:cubicBezTo>
                    <a:pt x="1095" y="1182"/>
                    <a:pt x="1095" y="1182"/>
                    <a:pt x="1095" y="1182"/>
                  </a:cubicBezTo>
                  <a:cubicBezTo>
                    <a:pt x="1109" y="1152"/>
                    <a:pt x="1109" y="1152"/>
                    <a:pt x="1109" y="1152"/>
                  </a:cubicBezTo>
                  <a:cubicBezTo>
                    <a:pt x="1114" y="1120"/>
                    <a:pt x="1114" y="1120"/>
                    <a:pt x="1114" y="1120"/>
                  </a:cubicBezTo>
                  <a:cubicBezTo>
                    <a:pt x="1137" y="1034"/>
                    <a:pt x="1137" y="1034"/>
                    <a:pt x="1137" y="1034"/>
                  </a:cubicBezTo>
                  <a:cubicBezTo>
                    <a:pt x="1134" y="1017"/>
                    <a:pt x="1134" y="1017"/>
                    <a:pt x="1134" y="1017"/>
                  </a:cubicBezTo>
                  <a:cubicBezTo>
                    <a:pt x="1123" y="995"/>
                    <a:pt x="1123" y="995"/>
                    <a:pt x="1123" y="995"/>
                  </a:cubicBezTo>
                  <a:cubicBezTo>
                    <a:pt x="1141" y="957"/>
                    <a:pt x="1141" y="957"/>
                    <a:pt x="1141" y="957"/>
                  </a:cubicBezTo>
                  <a:cubicBezTo>
                    <a:pt x="1159" y="942"/>
                    <a:pt x="1159" y="942"/>
                    <a:pt x="1159" y="942"/>
                  </a:cubicBezTo>
                  <a:cubicBezTo>
                    <a:pt x="1212" y="870"/>
                    <a:pt x="1212" y="870"/>
                    <a:pt x="1212" y="870"/>
                  </a:cubicBezTo>
                  <a:cubicBezTo>
                    <a:pt x="1234" y="824"/>
                    <a:pt x="1234" y="824"/>
                    <a:pt x="1234" y="824"/>
                  </a:cubicBezTo>
                  <a:cubicBezTo>
                    <a:pt x="1241" y="797"/>
                    <a:pt x="1241" y="797"/>
                    <a:pt x="1241" y="797"/>
                  </a:cubicBezTo>
                  <a:cubicBezTo>
                    <a:pt x="1239" y="776"/>
                    <a:pt x="1239" y="776"/>
                    <a:pt x="1239" y="776"/>
                  </a:cubicBezTo>
                  <a:cubicBezTo>
                    <a:pt x="1231" y="752"/>
                    <a:pt x="1231" y="752"/>
                    <a:pt x="1231" y="752"/>
                  </a:cubicBezTo>
                  <a:cubicBezTo>
                    <a:pt x="1225" y="717"/>
                    <a:pt x="1225" y="717"/>
                    <a:pt x="1225" y="717"/>
                  </a:cubicBezTo>
                  <a:cubicBezTo>
                    <a:pt x="1213" y="680"/>
                    <a:pt x="1213" y="680"/>
                    <a:pt x="1213" y="680"/>
                  </a:cubicBezTo>
                  <a:cubicBezTo>
                    <a:pt x="1172" y="608"/>
                    <a:pt x="1172" y="608"/>
                    <a:pt x="1172" y="608"/>
                  </a:cubicBezTo>
                  <a:cubicBezTo>
                    <a:pt x="1173" y="597"/>
                    <a:pt x="1173" y="597"/>
                    <a:pt x="1173" y="597"/>
                  </a:cubicBezTo>
                  <a:cubicBezTo>
                    <a:pt x="1168" y="582"/>
                    <a:pt x="1168" y="582"/>
                    <a:pt x="1168" y="582"/>
                  </a:cubicBezTo>
                  <a:cubicBezTo>
                    <a:pt x="1159" y="569"/>
                    <a:pt x="1159" y="569"/>
                    <a:pt x="1159" y="569"/>
                  </a:cubicBezTo>
                  <a:cubicBezTo>
                    <a:pt x="1156" y="559"/>
                    <a:pt x="1156" y="559"/>
                    <a:pt x="1156" y="559"/>
                  </a:cubicBezTo>
                  <a:cubicBezTo>
                    <a:pt x="1153" y="548"/>
                    <a:pt x="1153" y="548"/>
                    <a:pt x="1153" y="548"/>
                  </a:cubicBezTo>
                  <a:cubicBezTo>
                    <a:pt x="1125" y="478"/>
                    <a:pt x="1125" y="478"/>
                    <a:pt x="1125" y="478"/>
                  </a:cubicBezTo>
                  <a:cubicBezTo>
                    <a:pt x="1106" y="451"/>
                    <a:pt x="1106" y="451"/>
                    <a:pt x="1106" y="451"/>
                  </a:cubicBezTo>
                  <a:cubicBezTo>
                    <a:pt x="963" y="345"/>
                    <a:pt x="963" y="345"/>
                    <a:pt x="963" y="345"/>
                  </a:cubicBezTo>
                  <a:cubicBezTo>
                    <a:pt x="939" y="301"/>
                    <a:pt x="939" y="301"/>
                    <a:pt x="939" y="301"/>
                  </a:cubicBezTo>
                  <a:cubicBezTo>
                    <a:pt x="932" y="295"/>
                    <a:pt x="932" y="295"/>
                    <a:pt x="932" y="295"/>
                  </a:cubicBezTo>
                  <a:cubicBezTo>
                    <a:pt x="929" y="290"/>
                    <a:pt x="929" y="290"/>
                    <a:pt x="929" y="290"/>
                  </a:cubicBezTo>
                  <a:cubicBezTo>
                    <a:pt x="939" y="274"/>
                    <a:pt x="939" y="274"/>
                    <a:pt x="939" y="274"/>
                  </a:cubicBezTo>
                  <a:cubicBezTo>
                    <a:pt x="945" y="268"/>
                    <a:pt x="945" y="268"/>
                    <a:pt x="945" y="268"/>
                  </a:cubicBezTo>
                  <a:cubicBezTo>
                    <a:pt x="950" y="267"/>
                    <a:pt x="950" y="267"/>
                    <a:pt x="950" y="267"/>
                  </a:cubicBezTo>
                  <a:cubicBezTo>
                    <a:pt x="951" y="256"/>
                    <a:pt x="951" y="256"/>
                    <a:pt x="951" y="256"/>
                  </a:cubicBezTo>
                  <a:cubicBezTo>
                    <a:pt x="965" y="229"/>
                    <a:pt x="965" y="229"/>
                    <a:pt x="965" y="229"/>
                  </a:cubicBezTo>
                  <a:cubicBezTo>
                    <a:pt x="978" y="181"/>
                    <a:pt x="978" y="181"/>
                    <a:pt x="978" y="181"/>
                  </a:cubicBezTo>
                  <a:cubicBezTo>
                    <a:pt x="977" y="163"/>
                    <a:pt x="977" y="163"/>
                    <a:pt x="977" y="163"/>
                  </a:cubicBezTo>
                  <a:cubicBezTo>
                    <a:pt x="973" y="144"/>
                    <a:pt x="973" y="144"/>
                    <a:pt x="973" y="144"/>
                  </a:cubicBezTo>
                  <a:cubicBezTo>
                    <a:pt x="972" y="131"/>
                    <a:pt x="972" y="131"/>
                    <a:pt x="972" y="131"/>
                  </a:cubicBezTo>
                  <a:cubicBezTo>
                    <a:pt x="967" y="103"/>
                    <a:pt x="967" y="103"/>
                    <a:pt x="967" y="103"/>
                  </a:cubicBezTo>
                  <a:cubicBezTo>
                    <a:pt x="959" y="88"/>
                    <a:pt x="959" y="88"/>
                    <a:pt x="959" y="88"/>
                  </a:cubicBezTo>
                  <a:cubicBezTo>
                    <a:pt x="945" y="72"/>
                    <a:pt x="945" y="72"/>
                    <a:pt x="945" y="72"/>
                  </a:cubicBezTo>
                  <a:cubicBezTo>
                    <a:pt x="913" y="59"/>
                    <a:pt x="913" y="59"/>
                    <a:pt x="913" y="59"/>
                  </a:cubicBezTo>
                  <a:cubicBezTo>
                    <a:pt x="910" y="55"/>
                    <a:pt x="908" y="53"/>
                    <a:pt x="907" y="52"/>
                  </a:cubicBezTo>
                  <a:cubicBezTo>
                    <a:pt x="902" y="47"/>
                    <a:pt x="902" y="47"/>
                    <a:pt x="902" y="47"/>
                  </a:cubicBezTo>
                  <a:cubicBezTo>
                    <a:pt x="901" y="45"/>
                    <a:pt x="899" y="45"/>
                    <a:pt x="898" y="45"/>
                  </a:cubicBezTo>
                  <a:cubicBezTo>
                    <a:pt x="896" y="47"/>
                    <a:pt x="895" y="48"/>
                    <a:pt x="894" y="48"/>
                  </a:cubicBezTo>
                  <a:cubicBezTo>
                    <a:pt x="893" y="48"/>
                    <a:pt x="892" y="47"/>
                    <a:pt x="890" y="45"/>
                  </a:cubicBezTo>
                  <a:cubicBezTo>
                    <a:pt x="887" y="42"/>
                    <a:pt x="885" y="41"/>
                    <a:pt x="884" y="40"/>
                  </a:cubicBezTo>
                  <a:cubicBezTo>
                    <a:pt x="881" y="39"/>
                    <a:pt x="881" y="39"/>
                    <a:pt x="881" y="39"/>
                  </a:cubicBezTo>
                  <a:cubicBezTo>
                    <a:pt x="881" y="39"/>
                    <a:pt x="881" y="38"/>
                    <a:pt x="880" y="38"/>
                  </a:cubicBezTo>
                  <a:cubicBezTo>
                    <a:pt x="879" y="37"/>
                    <a:pt x="878" y="37"/>
                    <a:pt x="876" y="38"/>
                  </a:cubicBezTo>
                  <a:cubicBezTo>
                    <a:pt x="873" y="39"/>
                    <a:pt x="873" y="39"/>
                    <a:pt x="873" y="39"/>
                  </a:cubicBezTo>
                  <a:cubicBezTo>
                    <a:pt x="867" y="40"/>
                    <a:pt x="867" y="40"/>
                    <a:pt x="867" y="40"/>
                  </a:cubicBezTo>
                  <a:cubicBezTo>
                    <a:pt x="858" y="38"/>
                    <a:pt x="858" y="38"/>
                    <a:pt x="858" y="38"/>
                  </a:cubicBezTo>
                  <a:cubicBezTo>
                    <a:pt x="853" y="37"/>
                    <a:pt x="853" y="37"/>
                    <a:pt x="853" y="37"/>
                  </a:cubicBezTo>
                  <a:cubicBezTo>
                    <a:pt x="850" y="39"/>
                    <a:pt x="850" y="39"/>
                    <a:pt x="850" y="39"/>
                  </a:cubicBezTo>
                  <a:cubicBezTo>
                    <a:pt x="848" y="41"/>
                    <a:pt x="846" y="41"/>
                    <a:pt x="844" y="38"/>
                  </a:cubicBezTo>
                  <a:cubicBezTo>
                    <a:pt x="839" y="40"/>
                    <a:pt x="839" y="40"/>
                    <a:pt x="839" y="40"/>
                  </a:cubicBezTo>
                  <a:cubicBezTo>
                    <a:pt x="820" y="39"/>
                    <a:pt x="820" y="39"/>
                    <a:pt x="820" y="39"/>
                  </a:cubicBezTo>
                  <a:cubicBezTo>
                    <a:pt x="800" y="40"/>
                    <a:pt x="800" y="40"/>
                    <a:pt x="800" y="40"/>
                  </a:cubicBezTo>
                  <a:cubicBezTo>
                    <a:pt x="792" y="42"/>
                    <a:pt x="787" y="43"/>
                    <a:pt x="785" y="43"/>
                  </a:cubicBezTo>
                  <a:cubicBezTo>
                    <a:pt x="772" y="43"/>
                    <a:pt x="772" y="43"/>
                    <a:pt x="772" y="43"/>
                  </a:cubicBezTo>
                  <a:cubicBezTo>
                    <a:pt x="772" y="43"/>
                    <a:pt x="772" y="42"/>
                    <a:pt x="771" y="41"/>
                  </a:cubicBezTo>
                  <a:cubicBezTo>
                    <a:pt x="767" y="43"/>
                    <a:pt x="767" y="43"/>
                    <a:pt x="767" y="43"/>
                  </a:cubicBezTo>
                  <a:cubicBezTo>
                    <a:pt x="764" y="44"/>
                    <a:pt x="762" y="44"/>
                    <a:pt x="761" y="44"/>
                  </a:cubicBezTo>
                  <a:cubicBezTo>
                    <a:pt x="747" y="45"/>
                    <a:pt x="747" y="45"/>
                    <a:pt x="747" y="45"/>
                  </a:cubicBezTo>
                  <a:cubicBezTo>
                    <a:pt x="734" y="49"/>
                    <a:pt x="734" y="49"/>
                    <a:pt x="734" y="49"/>
                  </a:cubicBezTo>
                  <a:lnTo>
                    <a:pt x="727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Times New Roman"/>
                <a:ea typeface="宋体"/>
              </a:endParaRPr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5314951" y="954088"/>
              <a:ext cx="446087" cy="1163637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69"/>
                </a:cxn>
                <a:cxn ang="0">
                  <a:pos x="42" y="366"/>
                </a:cxn>
                <a:cxn ang="0">
                  <a:pos x="140" y="0"/>
                </a:cxn>
              </a:cxnLst>
              <a:rect l="0" t="0" r="r" b="b"/>
              <a:pathLst>
                <a:path w="140" h="366">
                  <a:moveTo>
                    <a:pt x="140" y="0"/>
                  </a:moveTo>
                  <a:cubicBezTo>
                    <a:pt x="93" y="45"/>
                    <a:pt x="46" y="68"/>
                    <a:pt x="0" y="69"/>
                  </a:cubicBezTo>
                  <a:cubicBezTo>
                    <a:pt x="42" y="366"/>
                    <a:pt x="42" y="366"/>
                    <a:pt x="42" y="366"/>
                  </a:cubicBezTo>
                  <a:cubicBezTo>
                    <a:pt x="49" y="244"/>
                    <a:pt x="81" y="122"/>
                    <a:pt x="14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Times New Roman"/>
                <a:ea typeface="宋体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005324" y="3647901"/>
            <a:ext cx="1251349" cy="1332481"/>
            <a:chOff x="3045251" y="2518854"/>
            <a:chExt cx="1800225" cy="1800225"/>
          </a:xfrm>
        </p:grpSpPr>
        <p:sp>
          <p:nvSpPr>
            <p:cNvPr id="51" name="椭圆 50"/>
            <p:cNvSpPr/>
            <p:nvPr/>
          </p:nvSpPr>
          <p:spPr bwMode="auto">
            <a:xfrm>
              <a:off x="3045251" y="2518854"/>
              <a:ext cx="1800225" cy="1800225"/>
            </a:xfrm>
            <a:prstGeom prst="ellipse">
              <a:avLst/>
            </a:prstGeom>
            <a:solidFill>
              <a:srgbClr val="21A3D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9"/>
            <p:cNvSpPr>
              <a:spLocks noEditPoints="1"/>
            </p:cNvSpPr>
            <p:nvPr/>
          </p:nvSpPr>
          <p:spPr bwMode="auto">
            <a:xfrm>
              <a:off x="3453672" y="2816040"/>
              <a:ext cx="1171826" cy="908811"/>
            </a:xfrm>
            <a:custGeom>
              <a:avLst/>
              <a:gdLst>
                <a:gd name="T0" fmla="*/ 55 w 77"/>
                <a:gd name="T1" fmla="*/ 14 h 59"/>
                <a:gd name="T2" fmla="*/ 4 w 77"/>
                <a:gd name="T3" fmla="*/ 18 h 59"/>
                <a:gd name="T4" fmla="*/ 65 w 77"/>
                <a:gd name="T5" fmla="*/ 55 h 59"/>
                <a:gd name="T6" fmla="*/ 67 w 77"/>
                <a:gd name="T7" fmla="*/ 34 h 59"/>
                <a:gd name="T8" fmla="*/ 68 w 77"/>
                <a:gd name="T9" fmla="*/ 32 h 59"/>
                <a:gd name="T10" fmla="*/ 68 w 77"/>
                <a:gd name="T11" fmla="*/ 31 h 59"/>
                <a:gd name="T12" fmla="*/ 68 w 77"/>
                <a:gd name="T13" fmla="*/ 59 h 59"/>
                <a:gd name="T14" fmla="*/ 2 w 77"/>
                <a:gd name="T15" fmla="*/ 59 h 59"/>
                <a:gd name="T16" fmla="*/ 0 w 77"/>
                <a:gd name="T17" fmla="*/ 57 h 59"/>
                <a:gd name="T18" fmla="*/ 0 w 77"/>
                <a:gd name="T19" fmla="*/ 14 h 59"/>
                <a:gd name="T20" fmla="*/ 10 w 77"/>
                <a:gd name="T21" fmla="*/ 38 h 59"/>
                <a:gd name="T22" fmla="*/ 29 w 77"/>
                <a:gd name="T23" fmla="*/ 41 h 59"/>
                <a:gd name="T24" fmla="*/ 10 w 77"/>
                <a:gd name="T25" fmla="*/ 38 h 59"/>
                <a:gd name="T26" fmla="*/ 10 w 77"/>
                <a:gd name="T27" fmla="*/ 33 h 59"/>
                <a:gd name="T28" fmla="*/ 43 w 77"/>
                <a:gd name="T29" fmla="*/ 30 h 59"/>
                <a:gd name="T30" fmla="*/ 10 w 77"/>
                <a:gd name="T31" fmla="*/ 22 h 59"/>
                <a:gd name="T32" fmla="*/ 43 w 77"/>
                <a:gd name="T33" fmla="*/ 25 h 59"/>
                <a:gd name="T34" fmla="*/ 10 w 77"/>
                <a:gd name="T35" fmla="*/ 22 h 59"/>
                <a:gd name="T36" fmla="*/ 71 w 77"/>
                <a:gd name="T37" fmla="*/ 9 h 59"/>
                <a:gd name="T38" fmla="*/ 67 w 77"/>
                <a:gd name="T39" fmla="*/ 25 h 59"/>
                <a:gd name="T40" fmla="*/ 70 w 77"/>
                <a:gd name="T41" fmla="*/ 24 h 59"/>
                <a:gd name="T42" fmla="*/ 76 w 77"/>
                <a:gd name="T43" fmla="*/ 10 h 59"/>
                <a:gd name="T44" fmla="*/ 75 w 77"/>
                <a:gd name="T45" fmla="*/ 8 h 59"/>
                <a:gd name="T46" fmla="*/ 61 w 77"/>
                <a:gd name="T47" fmla="*/ 9 h 59"/>
                <a:gd name="T48" fmla="*/ 65 w 77"/>
                <a:gd name="T49" fmla="*/ 29 h 59"/>
                <a:gd name="T50" fmla="*/ 52 w 77"/>
                <a:gd name="T51" fmla="*/ 40 h 59"/>
                <a:gd name="T52" fmla="*/ 50 w 77"/>
                <a:gd name="T53" fmla="*/ 49 h 59"/>
                <a:gd name="T54" fmla="*/ 53 w 77"/>
                <a:gd name="T55" fmla="*/ 45 h 59"/>
                <a:gd name="T56" fmla="*/ 54 w 77"/>
                <a:gd name="T57" fmla="*/ 43 h 59"/>
                <a:gd name="T58" fmla="*/ 54 w 77"/>
                <a:gd name="T59" fmla="*/ 46 h 59"/>
                <a:gd name="T60" fmla="*/ 53 w 77"/>
                <a:gd name="T61" fmla="*/ 50 h 59"/>
                <a:gd name="T62" fmla="*/ 59 w 77"/>
                <a:gd name="T63" fmla="*/ 42 h 59"/>
                <a:gd name="T64" fmla="*/ 64 w 77"/>
                <a:gd name="T65" fmla="*/ 30 h 59"/>
                <a:gd name="T66" fmla="*/ 51 w 77"/>
                <a:gd name="T67" fmla="*/ 38 h 59"/>
                <a:gd name="T68" fmla="*/ 64 w 77"/>
                <a:gd name="T69" fmla="*/ 30 h 59"/>
                <a:gd name="T70" fmla="*/ 24 w 77"/>
                <a:gd name="T71" fmla="*/ 52 h 59"/>
                <a:gd name="T72" fmla="*/ 29 w 77"/>
                <a:gd name="T73" fmla="*/ 48 h 59"/>
                <a:gd name="T74" fmla="*/ 30 w 77"/>
                <a:gd name="T75" fmla="*/ 52 h 59"/>
                <a:gd name="T76" fmla="*/ 37 w 77"/>
                <a:gd name="T77" fmla="*/ 50 h 59"/>
                <a:gd name="T78" fmla="*/ 40 w 77"/>
                <a:gd name="T79" fmla="*/ 51 h 59"/>
                <a:gd name="T80" fmla="*/ 40 w 77"/>
                <a:gd name="T81" fmla="*/ 51 h 59"/>
                <a:gd name="T82" fmla="*/ 40 w 77"/>
                <a:gd name="T83" fmla="*/ 54 h 59"/>
                <a:gd name="T84" fmla="*/ 46 w 77"/>
                <a:gd name="T85" fmla="*/ 55 h 59"/>
                <a:gd name="T86" fmla="*/ 43 w 77"/>
                <a:gd name="T87" fmla="*/ 52 h 59"/>
                <a:gd name="T88" fmla="*/ 43 w 77"/>
                <a:gd name="T89" fmla="*/ 52 h 59"/>
                <a:gd name="T90" fmla="*/ 42 w 77"/>
                <a:gd name="T91" fmla="*/ 48 h 59"/>
                <a:gd name="T92" fmla="*/ 39 w 77"/>
                <a:gd name="T93" fmla="*/ 49 h 59"/>
                <a:gd name="T94" fmla="*/ 31 w 77"/>
                <a:gd name="T95" fmla="*/ 49 h 59"/>
                <a:gd name="T96" fmla="*/ 23 w 77"/>
                <a:gd name="T97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" h="59">
                  <a:moveTo>
                    <a:pt x="2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6"/>
                    <a:pt x="54" y="17"/>
                    <a:pt x="5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38"/>
                    <a:pt x="66" y="36"/>
                    <a:pt x="67" y="34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  <a:moveTo>
                    <a:pt x="10" y="38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10" y="38"/>
                    <a:pt x="10" y="38"/>
                    <a:pt x="10" y="38"/>
                  </a:cubicBezTo>
                  <a:close/>
                  <a:moveTo>
                    <a:pt x="10" y="30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10" y="30"/>
                    <a:pt x="10" y="30"/>
                    <a:pt x="10" y="30"/>
                  </a:cubicBezTo>
                  <a:close/>
                  <a:moveTo>
                    <a:pt x="10" y="22"/>
                  </a:moveTo>
                  <a:cubicBezTo>
                    <a:pt x="10" y="25"/>
                    <a:pt x="10" y="25"/>
                    <a:pt x="10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10" y="22"/>
                    <a:pt x="10" y="22"/>
                    <a:pt x="10" y="22"/>
                  </a:cubicBezTo>
                  <a:close/>
                  <a:moveTo>
                    <a:pt x="70" y="12"/>
                  </a:moveTo>
                  <a:cubicBezTo>
                    <a:pt x="71" y="11"/>
                    <a:pt x="71" y="10"/>
                    <a:pt x="71" y="9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2" y="13"/>
                    <a:pt x="67" y="24"/>
                    <a:pt x="67" y="25"/>
                  </a:cubicBezTo>
                  <a:cubicBezTo>
                    <a:pt x="68" y="27"/>
                    <a:pt x="69" y="27"/>
                    <a:pt x="69" y="27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69" y="24"/>
                    <a:pt x="69" y="24"/>
                  </a:cubicBezTo>
                  <a:cubicBezTo>
                    <a:pt x="69" y="24"/>
                    <a:pt x="76" y="10"/>
                    <a:pt x="76" y="1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1" y="0"/>
                    <a:pt x="65" y="0"/>
                    <a:pt x="61" y="9"/>
                  </a:cubicBezTo>
                  <a:cubicBezTo>
                    <a:pt x="59" y="15"/>
                    <a:pt x="57" y="20"/>
                    <a:pt x="55" y="25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7" y="23"/>
                    <a:pt x="69" y="18"/>
                    <a:pt x="70" y="12"/>
                  </a:cubicBezTo>
                  <a:close/>
                  <a:moveTo>
                    <a:pt x="52" y="40"/>
                  </a:moveTo>
                  <a:cubicBezTo>
                    <a:pt x="49" y="42"/>
                    <a:pt x="49" y="42"/>
                    <a:pt x="49" y="42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2" y="45"/>
                    <a:pt x="52" y="44"/>
                    <a:pt x="52" y="44"/>
                  </a:cubicBezTo>
                  <a:cubicBezTo>
                    <a:pt x="53" y="43"/>
                    <a:pt x="54" y="42"/>
                    <a:pt x="54" y="43"/>
                  </a:cubicBezTo>
                  <a:cubicBezTo>
                    <a:pt x="55" y="43"/>
                    <a:pt x="55" y="44"/>
                    <a:pt x="55" y="45"/>
                  </a:cubicBezTo>
                  <a:cubicBezTo>
                    <a:pt x="55" y="45"/>
                    <a:pt x="54" y="46"/>
                    <a:pt x="54" y="46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2" y="40"/>
                    <a:pt x="52" y="40"/>
                    <a:pt x="52" y="40"/>
                  </a:cubicBezTo>
                  <a:close/>
                  <a:moveTo>
                    <a:pt x="64" y="30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4" y="31"/>
                    <a:pt x="53" y="34"/>
                    <a:pt x="51" y="38"/>
                  </a:cubicBezTo>
                  <a:cubicBezTo>
                    <a:pt x="54" y="39"/>
                    <a:pt x="57" y="40"/>
                    <a:pt x="59" y="41"/>
                  </a:cubicBezTo>
                  <a:cubicBezTo>
                    <a:pt x="61" y="38"/>
                    <a:pt x="63" y="34"/>
                    <a:pt x="64" y="30"/>
                  </a:cubicBezTo>
                  <a:close/>
                  <a:moveTo>
                    <a:pt x="23" y="50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30" y="46"/>
                    <a:pt x="30" y="47"/>
                  </a:cubicBezTo>
                  <a:cubicBezTo>
                    <a:pt x="30" y="47"/>
                    <a:pt x="30" y="47"/>
                    <a:pt x="29" y="48"/>
                  </a:cubicBezTo>
                  <a:cubicBezTo>
                    <a:pt x="28" y="49"/>
                    <a:pt x="28" y="49"/>
                    <a:pt x="28" y="50"/>
                  </a:cubicBezTo>
                  <a:cubicBezTo>
                    <a:pt x="28" y="51"/>
                    <a:pt x="28" y="52"/>
                    <a:pt x="30" y="52"/>
                  </a:cubicBezTo>
                  <a:cubicBezTo>
                    <a:pt x="32" y="52"/>
                    <a:pt x="33" y="51"/>
                    <a:pt x="34" y="51"/>
                  </a:cubicBezTo>
                  <a:cubicBezTo>
                    <a:pt x="35" y="51"/>
                    <a:pt x="36" y="50"/>
                    <a:pt x="37" y="50"/>
                  </a:cubicBezTo>
                  <a:cubicBezTo>
                    <a:pt x="37" y="51"/>
                    <a:pt x="37" y="51"/>
                    <a:pt x="38" y="51"/>
                  </a:cubicBezTo>
                  <a:cubicBezTo>
                    <a:pt x="38" y="51"/>
                    <a:pt x="39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2"/>
                    <a:pt x="40" y="53"/>
                    <a:pt x="40" y="54"/>
                  </a:cubicBezTo>
                  <a:cubicBezTo>
                    <a:pt x="40" y="55"/>
                    <a:pt x="41" y="55"/>
                    <a:pt x="42" y="55"/>
                  </a:cubicBezTo>
                  <a:cubicBezTo>
                    <a:pt x="43" y="54"/>
                    <a:pt x="46" y="55"/>
                    <a:pt x="46" y="55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52"/>
                    <a:pt x="44" y="52"/>
                    <a:pt x="43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3" y="49"/>
                    <a:pt x="43" y="48"/>
                    <a:pt x="42" y="48"/>
                  </a:cubicBezTo>
                  <a:cubicBezTo>
                    <a:pt x="41" y="48"/>
                    <a:pt x="40" y="48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7" y="47"/>
                    <a:pt x="35" y="48"/>
                    <a:pt x="33" y="49"/>
                  </a:cubicBezTo>
                  <a:cubicBezTo>
                    <a:pt x="33" y="49"/>
                    <a:pt x="32" y="49"/>
                    <a:pt x="31" y="49"/>
                  </a:cubicBezTo>
                  <a:cubicBezTo>
                    <a:pt x="32" y="48"/>
                    <a:pt x="33" y="48"/>
                    <a:pt x="33" y="47"/>
                  </a:cubicBezTo>
                  <a:cubicBezTo>
                    <a:pt x="33" y="42"/>
                    <a:pt x="23" y="50"/>
                    <a:pt x="23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930756" y="4980383"/>
            <a:ext cx="1325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0174AB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知识目标</a:t>
            </a:r>
            <a:endParaRPr lang="zh-CN" altLang="en-US" sz="2000" b="1" dirty="0">
              <a:solidFill>
                <a:srgbClr val="0174AB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993123" y="3867871"/>
            <a:ext cx="6022088" cy="1477328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defTabSz="385763">
              <a:lnSpc>
                <a:spcPct val="150000"/>
              </a:lnSpc>
              <a:buClr>
                <a:schemeClr val="accent1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1.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掌握佣金的核算方法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defTabSz="385763">
              <a:lnSpc>
                <a:spcPct val="150000"/>
              </a:lnSpc>
              <a:buClr>
                <a:schemeClr val="accent1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2.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掌握含佣价和净价的核算方法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defTabSz="385763">
              <a:lnSpc>
                <a:spcPct val="150000"/>
              </a:lnSpc>
              <a:buClr>
                <a:schemeClr val="accent1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3.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掌握含佣价的单价表示方法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3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4" grpId="0" animBg="1"/>
      <p:bldP spid="53" grpId="0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本框 51"/>
          <p:cNvSpPr txBox="1"/>
          <p:nvPr/>
        </p:nvSpPr>
        <p:spPr>
          <a:xfrm>
            <a:off x="861494" y="4298057"/>
            <a:ext cx="154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 smtClean="0">
                <a:solidFill>
                  <a:srgbClr val="0174AB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素质目标</a:t>
            </a:r>
            <a:endParaRPr lang="zh-CN" altLang="en-US" b="1" dirty="0">
              <a:solidFill>
                <a:srgbClr val="0174AB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444922" y="1686841"/>
            <a:ext cx="8610773" cy="3785652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1.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语言能力：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具有较高的英语水平，具有与国外客户进行顺畅交流的能力；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2.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沟通能力：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不断提高自己的语言表达和沟通能力，与国内相关业务往来方进行有效沟通；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3.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学习能力：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不断学习外贸领域新知识、新案例、国际贸易惯例新规定或新的国际贸易惯例等，通过不同的途径获取商务信息包括产品信息、客户信息、政策信息等能力；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4. 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调研、分析、决策能力：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具有调研国内和国际市场，对数据进行分析和归纳的能力，对贸易纠纷、突发事件等做出正确的分析判断和决策能力；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5. 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高效严谨、耐心细致、责任心强、吃苦耐劳；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6.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具有良好的团队合作精神，在工作岗位上正确处理上下级关系和同事间关系；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7.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具有市场竞争意识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38605" y="2601689"/>
            <a:ext cx="1590952" cy="1443892"/>
            <a:chOff x="55634" y="4416659"/>
            <a:chExt cx="859945" cy="836081"/>
          </a:xfrm>
        </p:grpSpPr>
        <p:sp>
          <p:nvSpPr>
            <p:cNvPr id="50" name="任意多边形 49"/>
            <p:cNvSpPr>
              <a:spLocks noChangeAspect="1"/>
            </p:cNvSpPr>
            <p:nvPr/>
          </p:nvSpPr>
          <p:spPr>
            <a:xfrm>
              <a:off x="55634" y="4416659"/>
              <a:ext cx="859945" cy="836081"/>
            </a:xfrm>
            <a:custGeom>
              <a:avLst/>
              <a:gdLst>
                <a:gd name="connsiteX0" fmla="*/ 0 w 1007417"/>
                <a:gd name="connsiteY0" fmla="*/ 503709 h 1007417"/>
                <a:gd name="connsiteX1" fmla="*/ 503709 w 1007417"/>
                <a:gd name="connsiteY1" fmla="*/ 0 h 1007417"/>
                <a:gd name="connsiteX2" fmla="*/ 1007418 w 1007417"/>
                <a:gd name="connsiteY2" fmla="*/ 503709 h 1007417"/>
                <a:gd name="connsiteX3" fmla="*/ 503709 w 1007417"/>
                <a:gd name="connsiteY3" fmla="*/ 1007418 h 1007417"/>
                <a:gd name="connsiteX4" fmla="*/ 0 w 1007417"/>
                <a:gd name="connsiteY4" fmla="*/ 503709 h 100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417" h="1007417">
                  <a:moveTo>
                    <a:pt x="0" y="503709"/>
                  </a:moveTo>
                  <a:cubicBezTo>
                    <a:pt x="0" y="225518"/>
                    <a:pt x="225518" y="0"/>
                    <a:pt x="503709" y="0"/>
                  </a:cubicBezTo>
                  <a:cubicBezTo>
                    <a:pt x="781900" y="0"/>
                    <a:pt x="1007418" y="225518"/>
                    <a:pt x="1007418" y="503709"/>
                  </a:cubicBezTo>
                  <a:cubicBezTo>
                    <a:pt x="1007418" y="781900"/>
                    <a:pt x="781900" y="1007418"/>
                    <a:pt x="503709" y="1007418"/>
                  </a:cubicBezTo>
                  <a:cubicBezTo>
                    <a:pt x="225518" y="1007418"/>
                    <a:pt x="0" y="781900"/>
                    <a:pt x="0" y="503709"/>
                  </a:cubicBezTo>
                  <a:close/>
                </a:path>
              </a:pathLst>
            </a:custGeom>
            <a:solidFill>
              <a:srgbClr val="21A3D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0568" tIns="210568" rIns="210568" bIns="210568" numCol="1" spcCol="1270" anchor="ctr" anchorCtr="0">
              <a:noAutofit/>
            </a:bodyPr>
            <a:lstStyle/>
            <a:p>
              <a:pPr algn="ctr" defTabSz="1173480" fontAlgn="auto">
                <a:lnSpc>
                  <a:spcPct val="90000"/>
                </a:lnSpc>
                <a:spcAft>
                  <a:spcPct val="35000"/>
                </a:spcAft>
              </a:pPr>
              <a:endParaRPr lang="zh-CN" altLang="en-US" sz="2640">
                <a:solidFill>
                  <a:prstClr val="white"/>
                </a:solidFill>
              </a:endParaRPr>
            </a:p>
          </p:txBody>
        </p:sp>
        <p:grpSp>
          <p:nvGrpSpPr>
            <p:cNvPr id="59" name="Group 67"/>
            <p:cNvGrpSpPr/>
            <p:nvPr/>
          </p:nvGrpSpPr>
          <p:grpSpPr>
            <a:xfrm>
              <a:off x="295907" y="4645903"/>
              <a:ext cx="416763" cy="546901"/>
              <a:chOff x="2587624" y="-3175"/>
              <a:chExt cx="4133849" cy="7337425"/>
            </a:xfrm>
            <a:solidFill>
              <a:schemeClr val="bg1"/>
            </a:solidFill>
          </p:grpSpPr>
          <p:sp>
            <p:nvSpPr>
              <p:cNvPr id="60" name="Freeform 5"/>
              <p:cNvSpPr>
                <a:spLocks noEditPoints="1"/>
              </p:cNvSpPr>
              <p:nvPr/>
            </p:nvSpPr>
            <p:spPr bwMode="auto">
              <a:xfrm>
                <a:off x="2587624" y="3748088"/>
                <a:ext cx="1843086" cy="1541463"/>
              </a:xfrm>
              <a:custGeom>
                <a:avLst/>
                <a:gdLst/>
                <a:ahLst/>
                <a:cxnLst>
                  <a:cxn ang="0">
                    <a:pos x="71" y="27"/>
                  </a:cxn>
                  <a:cxn ang="0">
                    <a:pos x="50" y="42"/>
                  </a:cxn>
                  <a:cxn ang="0">
                    <a:pos x="1" y="390"/>
                  </a:cxn>
                  <a:cxn ang="0">
                    <a:pos x="16" y="411"/>
                  </a:cxn>
                  <a:cxn ang="0">
                    <a:pos x="18" y="414"/>
                  </a:cxn>
                  <a:cxn ang="0">
                    <a:pos x="26" y="419"/>
                  </a:cxn>
                  <a:cxn ang="0">
                    <a:pos x="27" y="420"/>
                  </a:cxn>
                  <a:cxn ang="0">
                    <a:pos x="36" y="417"/>
                  </a:cxn>
                  <a:cxn ang="0">
                    <a:pos x="39" y="414"/>
                  </a:cxn>
                  <a:cxn ang="0">
                    <a:pos x="481" y="476"/>
                  </a:cxn>
                  <a:cxn ang="0">
                    <a:pos x="483" y="480"/>
                  </a:cxn>
                  <a:cxn ang="0">
                    <a:pos x="491" y="484"/>
                  </a:cxn>
                  <a:cxn ang="0">
                    <a:pos x="492" y="484"/>
                  </a:cxn>
                  <a:cxn ang="0">
                    <a:pos x="501" y="482"/>
                  </a:cxn>
                  <a:cxn ang="0">
                    <a:pos x="504" y="479"/>
                  </a:cxn>
                  <a:cxn ang="0">
                    <a:pos x="508" y="480"/>
                  </a:cxn>
                  <a:cxn ang="0">
                    <a:pos x="529" y="464"/>
                  </a:cxn>
                  <a:cxn ang="0">
                    <a:pos x="577" y="116"/>
                  </a:cxn>
                  <a:cxn ang="0">
                    <a:pos x="562" y="95"/>
                  </a:cxn>
                  <a:cxn ang="0">
                    <a:pos x="504" y="87"/>
                  </a:cxn>
                  <a:cxn ang="0">
                    <a:pos x="502" y="97"/>
                  </a:cxn>
                  <a:cxn ang="0">
                    <a:pos x="423" y="86"/>
                  </a:cxn>
                  <a:cxn ang="0">
                    <a:pos x="426" y="63"/>
                  </a:cxn>
                  <a:cxn ang="0">
                    <a:pos x="416" y="61"/>
                  </a:cxn>
                  <a:cxn ang="0">
                    <a:pos x="418" y="48"/>
                  </a:cxn>
                  <a:cxn ang="0">
                    <a:pos x="397" y="17"/>
                  </a:cxn>
                  <a:cxn ang="0">
                    <a:pos x="397" y="31"/>
                  </a:cxn>
                  <a:cxn ang="0">
                    <a:pos x="395" y="58"/>
                  </a:cxn>
                  <a:cxn ang="0">
                    <a:pos x="395" y="58"/>
                  </a:cxn>
                  <a:cxn ang="0">
                    <a:pos x="388" y="58"/>
                  </a:cxn>
                  <a:cxn ang="0">
                    <a:pos x="385" y="80"/>
                  </a:cxn>
                  <a:cxn ang="0">
                    <a:pos x="256" y="62"/>
                  </a:cxn>
                  <a:cxn ang="0">
                    <a:pos x="259" y="39"/>
                  </a:cxn>
                  <a:cxn ang="0">
                    <a:pos x="253" y="39"/>
                  </a:cxn>
                  <a:cxn ang="0">
                    <a:pos x="253" y="38"/>
                  </a:cxn>
                  <a:cxn ang="0">
                    <a:pos x="274" y="19"/>
                  </a:cxn>
                  <a:cxn ang="0">
                    <a:pos x="258" y="0"/>
                  </a:cxn>
                  <a:cxn ang="0">
                    <a:pos x="237" y="22"/>
                  </a:cxn>
                  <a:cxn ang="0">
                    <a:pos x="235" y="36"/>
                  </a:cxn>
                  <a:cxn ang="0">
                    <a:pos x="222" y="34"/>
                  </a:cxn>
                  <a:cxn ang="0">
                    <a:pos x="218" y="57"/>
                  </a:cxn>
                  <a:cxn ang="0">
                    <a:pos x="140" y="46"/>
                  </a:cxn>
                  <a:cxn ang="0">
                    <a:pos x="141" y="37"/>
                  </a:cxn>
                  <a:cxn ang="0">
                    <a:pos x="71" y="27"/>
                  </a:cxn>
                  <a:cxn ang="0">
                    <a:pos x="250" y="49"/>
                  </a:cxn>
                  <a:cxn ang="0">
                    <a:pos x="248" y="61"/>
                  </a:cxn>
                  <a:cxn ang="0">
                    <a:pos x="226" y="58"/>
                  </a:cxn>
                  <a:cxn ang="0">
                    <a:pos x="227" y="46"/>
                  </a:cxn>
                  <a:cxn ang="0">
                    <a:pos x="250" y="49"/>
                  </a:cxn>
                  <a:cxn ang="0">
                    <a:pos x="392" y="81"/>
                  </a:cxn>
                  <a:cxn ang="0">
                    <a:pos x="393" y="69"/>
                  </a:cxn>
                  <a:cxn ang="0">
                    <a:pos x="416" y="72"/>
                  </a:cxn>
                  <a:cxn ang="0">
                    <a:pos x="414" y="84"/>
                  </a:cxn>
                  <a:cxn ang="0">
                    <a:pos x="392" y="81"/>
                  </a:cxn>
                </a:cxnLst>
                <a:rect l="0" t="0" r="r" b="b"/>
                <a:pathLst>
                  <a:path w="579" h="485">
                    <a:moveTo>
                      <a:pt x="71" y="27"/>
                    </a:moveTo>
                    <a:cubicBezTo>
                      <a:pt x="59" y="25"/>
                      <a:pt x="52" y="30"/>
                      <a:pt x="50" y="42"/>
                    </a:cubicBezTo>
                    <a:cubicBezTo>
                      <a:pt x="1" y="390"/>
                      <a:pt x="1" y="390"/>
                      <a:pt x="1" y="390"/>
                    </a:cubicBezTo>
                    <a:cubicBezTo>
                      <a:pt x="0" y="402"/>
                      <a:pt x="5" y="409"/>
                      <a:pt x="16" y="411"/>
                    </a:cubicBezTo>
                    <a:cubicBezTo>
                      <a:pt x="17" y="412"/>
                      <a:pt x="17" y="413"/>
                      <a:pt x="18" y="414"/>
                    </a:cubicBezTo>
                    <a:cubicBezTo>
                      <a:pt x="20" y="417"/>
                      <a:pt x="23" y="419"/>
                      <a:pt x="26" y="419"/>
                    </a:cubicBezTo>
                    <a:cubicBezTo>
                      <a:pt x="27" y="420"/>
                      <a:pt x="27" y="420"/>
                      <a:pt x="27" y="420"/>
                    </a:cubicBezTo>
                    <a:cubicBezTo>
                      <a:pt x="30" y="420"/>
                      <a:pt x="33" y="419"/>
                      <a:pt x="36" y="417"/>
                    </a:cubicBezTo>
                    <a:cubicBezTo>
                      <a:pt x="37" y="416"/>
                      <a:pt x="38" y="415"/>
                      <a:pt x="39" y="414"/>
                    </a:cubicBezTo>
                    <a:cubicBezTo>
                      <a:pt x="481" y="476"/>
                      <a:pt x="481" y="476"/>
                      <a:pt x="481" y="476"/>
                    </a:cubicBezTo>
                    <a:cubicBezTo>
                      <a:pt x="482" y="477"/>
                      <a:pt x="483" y="478"/>
                      <a:pt x="483" y="480"/>
                    </a:cubicBezTo>
                    <a:cubicBezTo>
                      <a:pt x="485" y="482"/>
                      <a:pt x="488" y="484"/>
                      <a:pt x="491" y="484"/>
                    </a:cubicBezTo>
                    <a:cubicBezTo>
                      <a:pt x="492" y="484"/>
                      <a:pt x="492" y="484"/>
                      <a:pt x="492" y="484"/>
                    </a:cubicBezTo>
                    <a:cubicBezTo>
                      <a:pt x="496" y="485"/>
                      <a:pt x="499" y="484"/>
                      <a:pt x="501" y="482"/>
                    </a:cubicBezTo>
                    <a:cubicBezTo>
                      <a:pt x="502" y="481"/>
                      <a:pt x="503" y="480"/>
                      <a:pt x="504" y="479"/>
                    </a:cubicBezTo>
                    <a:cubicBezTo>
                      <a:pt x="508" y="480"/>
                      <a:pt x="508" y="480"/>
                      <a:pt x="508" y="480"/>
                    </a:cubicBezTo>
                    <a:cubicBezTo>
                      <a:pt x="520" y="482"/>
                      <a:pt x="527" y="476"/>
                      <a:pt x="529" y="464"/>
                    </a:cubicBezTo>
                    <a:cubicBezTo>
                      <a:pt x="577" y="116"/>
                      <a:pt x="577" y="116"/>
                      <a:pt x="577" y="116"/>
                    </a:cubicBezTo>
                    <a:cubicBezTo>
                      <a:pt x="579" y="104"/>
                      <a:pt x="574" y="97"/>
                      <a:pt x="562" y="95"/>
                    </a:cubicBezTo>
                    <a:cubicBezTo>
                      <a:pt x="504" y="87"/>
                      <a:pt x="504" y="87"/>
                      <a:pt x="504" y="87"/>
                    </a:cubicBezTo>
                    <a:cubicBezTo>
                      <a:pt x="502" y="97"/>
                      <a:pt x="502" y="97"/>
                      <a:pt x="502" y="97"/>
                    </a:cubicBezTo>
                    <a:cubicBezTo>
                      <a:pt x="423" y="86"/>
                      <a:pt x="423" y="86"/>
                      <a:pt x="423" y="86"/>
                    </a:cubicBezTo>
                    <a:cubicBezTo>
                      <a:pt x="426" y="63"/>
                      <a:pt x="426" y="63"/>
                      <a:pt x="426" y="63"/>
                    </a:cubicBezTo>
                    <a:cubicBezTo>
                      <a:pt x="416" y="61"/>
                      <a:pt x="416" y="61"/>
                      <a:pt x="416" y="61"/>
                    </a:cubicBezTo>
                    <a:cubicBezTo>
                      <a:pt x="418" y="48"/>
                      <a:pt x="418" y="48"/>
                      <a:pt x="418" y="48"/>
                    </a:cubicBezTo>
                    <a:cubicBezTo>
                      <a:pt x="420" y="33"/>
                      <a:pt x="413" y="23"/>
                      <a:pt x="397" y="17"/>
                    </a:cubicBezTo>
                    <a:cubicBezTo>
                      <a:pt x="397" y="31"/>
                      <a:pt x="397" y="31"/>
                      <a:pt x="397" y="31"/>
                    </a:cubicBezTo>
                    <a:cubicBezTo>
                      <a:pt x="398" y="35"/>
                      <a:pt x="398" y="44"/>
                      <a:pt x="395" y="58"/>
                    </a:cubicBezTo>
                    <a:cubicBezTo>
                      <a:pt x="395" y="58"/>
                      <a:pt x="395" y="58"/>
                      <a:pt x="395" y="58"/>
                    </a:cubicBezTo>
                    <a:cubicBezTo>
                      <a:pt x="388" y="58"/>
                      <a:pt x="388" y="58"/>
                      <a:pt x="388" y="58"/>
                    </a:cubicBezTo>
                    <a:cubicBezTo>
                      <a:pt x="385" y="80"/>
                      <a:pt x="385" y="80"/>
                      <a:pt x="385" y="80"/>
                    </a:cubicBezTo>
                    <a:cubicBezTo>
                      <a:pt x="256" y="62"/>
                      <a:pt x="256" y="62"/>
                      <a:pt x="256" y="62"/>
                    </a:cubicBezTo>
                    <a:cubicBezTo>
                      <a:pt x="259" y="39"/>
                      <a:pt x="259" y="39"/>
                      <a:pt x="259" y="39"/>
                    </a:cubicBezTo>
                    <a:cubicBezTo>
                      <a:pt x="253" y="39"/>
                      <a:pt x="253" y="39"/>
                      <a:pt x="253" y="39"/>
                    </a:cubicBezTo>
                    <a:cubicBezTo>
                      <a:pt x="253" y="38"/>
                      <a:pt x="253" y="38"/>
                      <a:pt x="253" y="38"/>
                    </a:cubicBezTo>
                    <a:cubicBezTo>
                      <a:pt x="255" y="22"/>
                      <a:pt x="262" y="16"/>
                      <a:pt x="274" y="19"/>
                    </a:cubicBezTo>
                    <a:cubicBezTo>
                      <a:pt x="258" y="0"/>
                      <a:pt x="258" y="0"/>
                      <a:pt x="258" y="0"/>
                    </a:cubicBezTo>
                    <a:cubicBezTo>
                      <a:pt x="246" y="2"/>
                      <a:pt x="239" y="10"/>
                      <a:pt x="237" y="22"/>
                    </a:cubicBezTo>
                    <a:cubicBezTo>
                      <a:pt x="235" y="36"/>
                      <a:pt x="235" y="36"/>
                      <a:pt x="235" y="36"/>
                    </a:cubicBezTo>
                    <a:cubicBezTo>
                      <a:pt x="222" y="34"/>
                      <a:pt x="222" y="34"/>
                      <a:pt x="222" y="34"/>
                    </a:cubicBezTo>
                    <a:cubicBezTo>
                      <a:pt x="218" y="57"/>
                      <a:pt x="218" y="57"/>
                      <a:pt x="218" y="57"/>
                    </a:cubicBezTo>
                    <a:cubicBezTo>
                      <a:pt x="140" y="46"/>
                      <a:pt x="140" y="46"/>
                      <a:pt x="140" y="46"/>
                    </a:cubicBezTo>
                    <a:cubicBezTo>
                      <a:pt x="141" y="37"/>
                      <a:pt x="141" y="37"/>
                      <a:pt x="141" y="37"/>
                    </a:cubicBezTo>
                    <a:lnTo>
                      <a:pt x="71" y="27"/>
                    </a:lnTo>
                    <a:close/>
                    <a:moveTo>
                      <a:pt x="250" y="49"/>
                    </a:moveTo>
                    <a:cubicBezTo>
                      <a:pt x="248" y="61"/>
                      <a:pt x="248" y="61"/>
                      <a:pt x="248" y="61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7" y="46"/>
                      <a:pt x="227" y="46"/>
                      <a:pt x="227" y="46"/>
                    </a:cubicBezTo>
                    <a:lnTo>
                      <a:pt x="250" y="49"/>
                    </a:lnTo>
                    <a:close/>
                    <a:moveTo>
                      <a:pt x="392" y="81"/>
                    </a:moveTo>
                    <a:cubicBezTo>
                      <a:pt x="393" y="69"/>
                      <a:pt x="393" y="69"/>
                      <a:pt x="393" y="69"/>
                    </a:cubicBezTo>
                    <a:cubicBezTo>
                      <a:pt x="416" y="72"/>
                      <a:pt x="416" y="72"/>
                      <a:pt x="416" y="72"/>
                    </a:cubicBezTo>
                    <a:cubicBezTo>
                      <a:pt x="414" y="84"/>
                      <a:pt x="414" y="84"/>
                      <a:pt x="414" y="84"/>
                    </a:cubicBezTo>
                    <a:lnTo>
                      <a:pt x="392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61" name="Freeform 8"/>
              <p:cNvSpPr>
                <a:spLocks/>
              </p:cNvSpPr>
              <p:nvPr/>
            </p:nvSpPr>
            <p:spPr bwMode="auto">
              <a:xfrm>
                <a:off x="2771775" y="-3175"/>
                <a:ext cx="3949698" cy="7337425"/>
              </a:xfrm>
              <a:custGeom>
                <a:avLst/>
                <a:gdLst/>
                <a:ahLst/>
                <a:cxnLst>
                  <a:cxn ang="0">
                    <a:pos x="743" y="97"/>
                  </a:cxn>
                  <a:cxn ang="0">
                    <a:pos x="724" y="161"/>
                  </a:cxn>
                  <a:cxn ang="0">
                    <a:pos x="707" y="220"/>
                  </a:cxn>
                  <a:cxn ang="0">
                    <a:pos x="716" y="247"/>
                  </a:cxn>
                  <a:cxn ang="0">
                    <a:pos x="711" y="273"/>
                  </a:cxn>
                  <a:cxn ang="0">
                    <a:pos x="767" y="327"/>
                  </a:cxn>
                  <a:cxn ang="0">
                    <a:pos x="722" y="448"/>
                  </a:cxn>
                  <a:cxn ang="0">
                    <a:pos x="686" y="682"/>
                  </a:cxn>
                  <a:cxn ang="0">
                    <a:pos x="672" y="751"/>
                  </a:cxn>
                  <a:cxn ang="0">
                    <a:pos x="618" y="794"/>
                  </a:cxn>
                  <a:cxn ang="0">
                    <a:pos x="416" y="742"/>
                  </a:cxn>
                  <a:cxn ang="0">
                    <a:pos x="348" y="503"/>
                  </a:cxn>
                  <a:cxn ang="0">
                    <a:pos x="306" y="304"/>
                  </a:cxn>
                  <a:cxn ang="0">
                    <a:pos x="324" y="273"/>
                  </a:cxn>
                  <a:cxn ang="0">
                    <a:pos x="326" y="228"/>
                  </a:cxn>
                  <a:cxn ang="0">
                    <a:pos x="332" y="144"/>
                  </a:cxn>
                  <a:cxn ang="0">
                    <a:pos x="343" y="83"/>
                  </a:cxn>
                  <a:cxn ang="0">
                    <a:pos x="251" y="3"/>
                  </a:cxn>
                  <a:cxn ang="0">
                    <a:pos x="143" y="16"/>
                  </a:cxn>
                  <a:cxn ang="0">
                    <a:pos x="81" y="167"/>
                  </a:cxn>
                  <a:cxn ang="0">
                    <a:pos x="110" y="263"/>
                  </a:cxn>
                  <a:cxn ang="0">
                    <a:pos x="67" y="361"/>
                  </a:cxn>
                  <a:cxn ang="0">
                    <a:pos x="82" y="1272"/>
                  </a:cxn>
                  <a:cxn ang="0">
                    <a:pos x="81" y="1602"/>
                  </a:cxn>
                  <a:cxn ang="0">
                    <a:pos x="63" y="2082"/>
                  </a:cxn>
                  <a:cxn ang="0">
                    <a:pos x="332" y="2304"/>
                  </a:cxn>
                  <a:cxn ang="0">
                    <a:pos x="456" y="2256"/>
                  </a:cxn>
                  <a:cxn ang="0">
                    <a:pos x="515" y="2197"/>
                  </a:cxn>
                  <a:cxn ang="0">
                    <a:pos x="332" y="2058"/>
                  </a:cxn>
                  <a:cxn ang="0">
                    <a:pos x="399" y="1616"/>
                  </a:cxn>
                  <a:cxn ang="0">
                    <a:pos x="447" y="1202"/>
                  </a:cxn>
                  <a:cxn ang="0">
                    <a:pos x="430" y="902"/>
                  </a:cxn>
                  <a:cxn ang="0">
                    <a:pos x="614" y="937"/>
                  </a:cxn>
                  <a:cxn ang="0">
                    <a:pos x="665" y="951"/>
                  </a:cxn>
                  <a:cxn ang="0">
                    <a:pos x="713" y="1283"/>
                  </a:cxn>
                  <a:cxn ang="0">
                    <a:pos x="819" y="1939"/>
                  </a:cxn>
                  <a:cxn ang="0">
                    <a:pos x="769" y="2111"/>
                  </a:cxn>
                  <a:cxn ang="0">
                    <a:pos x="609" y="2203"/>
                  </a:cxn>
                  <a:cxn ang="0">
                    <a:pos x="760" y="2240"/>
                  </a:cxn>
                  <a:cxn ang="0">
                    <a:pos x="832" y="2244"/>
                  </a:cxn>
                  <a:cxn ang="0">
                    <a:pos x="899" y="2289"/>
                  </a:cxn>
                  <a:cxn ang="0">
                    <a:pos x="1104" y="2214"/>
                  </a:cxn>
                  <a:cxn ang="0">
                    <a:pos x="1110" y="2066"/>
                  </a:cxn>
                  <a:cxn ang="0">
                    <a:pos x="1085" y="1626"/>
                  </a:cxn>
                  <a:cxn ang="0">
                    <a:pos x="1067" y="1328"/>
                  </a:cxn>
                  <a:cxn ang="0">
                    <a:pos x="1066" y="1271"/>
                  </a:cxn>
                  <a:cxn ang="0">
                    <a:pos x="1090" y="1202"/>
                  </a:cxn>
                  <a:cxn ang="0">
                    <a:pos x="1141" y="957"/>
                  </a:cxn>
                  <a:cxn ang="0">
                    <a:pos x="1225" y="717"/>
                  </a:cxn>
                  <a:cxn ang="0">
                    <a:pos x="1153" y="548"/>
                  </a:cxn>
                  <a:cxn ang="0">
                    <a:pos x="939" y="274"/>
                  </a:cxn>
                  <a:cxn ang="0">
                    <a:pos x="973" y="144"/>
                  </a:cxn>
                  <a:cxn ang="0">
                    <a:pos x="902" y="47"/>
                  </a:cxn>
                  <a:cxn ang="0">
                    <a:pos x="876" y="38"/>
                  </a:cxn>
                  <a:cxn ang="0">
                    <a:pos x="839" y="40"/>
                  </a:cxn>
                  <a:cxn ang="0">
                    <a:pos x="761" y="44"/>
                  </a:cxn>
                </a:cxnLst>
                <a:rect l="0" t="0" r="r" b="b"/>
                <a:pathLst>
                  <a:path w="1241" h="2308">
                    <a:moveTo>
                      <a:pt x="727" y="55"/>
                    </a:moveTo>
                    <a:cubicBezTo>
                      <a:pt x="728" y="65"/>
                      <a:pt x="728" y="65"/>
                      <a:pt x="728" y="65"/>
                    </a:cubicBezTo>
                    <a:cubicBezTo>
                      <a:pt x="729" y="72"/>
                      <a:pt x="729" y="72"/>
                      <a:pt x="729" y="72"/>
                    </a:cubicBezTo>
                    <a:cubicBezTo>
                      <a:pt x="734" y="82"/>
                      <a:pt x="734" y="82"/>
                      <a:pt x="734" y="82"/>
                    </a:cubicBezTo>
                    <a:cubicBezTo>
                      <a:pt x="739" y="83"/>
                      <a:pt x="739" y="83"/>
                      <a:pt x="739" y="83"/>
                    </a:cubicBezTo>
                    <a:cubicBezTo>
                      <a:pt x="742" y="91"/>
                      <a:pt x="742" y="91"/>
                      <a:pt x="742" y="91"/>
                    </a:cubicBezTo>
                    <a:cubicBezTo>
                      <a:pt x="743" y="97"/>
                      <a:pt x="743" y="97"/>
                      <a:pt x="743" y="97"/>
                    </a:cubicBezTo>
                    <a:cubicBezTo>
                      <a:pt x="741" y="101"/>
                      <a:pt x="741" y="101"/>
                      <a:pt x="741" y="101"/>
                    </a:cubicBezTo>
                    <a:cubicBezTo>
                      <a:pt x="735" y="107"/>
                      <a:pt x="735" y="107"/>
                      <a:pt x="735" y="107"/>
                    </a:cubicBezTo>
                    <a:cubicBezTo>
                      <a:pt x="721" y="137"/>
                      <a:pt x="721" y="137"/>
                      <a:pt x="721" y="137"/>
                    </a:cubicBezTo>
                    <a:cubicBezTo>
                      <a:pt x="719" y="145"/>
                      <a:pt x="719" y="145"/>
                      <a:pt x="719" y="145"/>
                    </a:cubicBezTo>
                    <a:cubicBezTo>
                      <a:pt x="719" y="148"/>
                      <a:pt x="719" y="148"/>
                      <a:pt x="719" y="148"/>
                    </a:cubicBezTo>
                    <a:cubicBezTo>
                      <a:pt x="724" y="157"/>
                      <a:pt x="724" y="157"/>
                      <a:pt x="724" y="157"/>
                    </a:cubicBezTo>
                    <a:cubicBezTo>
                      <a:pt x="724" y="161"/>
                      <a:pt x="724" y="161"/>
                      <a:pt x="724" y="161"/>
                    </a:cubicBezTo>
                    <a:cubicBezTo>
                      <a:pt x="722" y="167"/>
                      <a:pt x="722" y="167"/>
                      <a:pt x="722" y="167"/>
                    </a:cubicBezTo>
                    <a:cubicBezTo>
                      <a:pt x="718" y="176"/>
                      <a:pt x="718" y="176"/>
                      <a:pt x="718" y="176"/>
                    </a:cubicBezTo>
                    <a:cubicBezTo>
                      <a:pt x="695" y="204"/>
                      <a:pt x="695" y="204"/>
                      <a:pt x="695" y="204"/>
                    </a:cubicBezTo>
                    <a:cubicBezTo>
                      <a:pt x="694" y="208"/>
                      <a:pt x="694" y="208"/>
                      <a:pt x="694" y="208"/>
                    </a:cubicBezTo>
                    <a:cubicBezTo>
                      <a:pt x="695" y="211"/>
                      <a:pt x="695" y="211"/>
                      <a:pt x="695" y="211"/>
                    </a:cubicBezTo>
                    <a:cubicBezTo>
                      <a:pt x="700" y="217"/>
                      <a:pt x="700" y="217"/>
                      <a:pt x="700" y="217"/>
                    </a:cubicBezTo>
                    <a:cubicBezTo>
                      <a:pt x="707" y="220"/>
                      <a:pt x="707" y="220"/>
                      <a:pt x="707" y="220"/>
                    </a:cubicBezTo>
                    <a:cubicBezTo>
                      <a:pt x="714" y="224"/>
                      <a:pt x="714" y="224"/>
                      <a:pt x="714" y="224"/>
                    </a:cubicBezTo>
                    <a:cubicBezTo>
                      <a:pt x="714" y="230"/>
                      <a:pt x="714" y="230"/>
                      <a:pt x="714" y="230"/>
                    </a:cubicBezTo>
                    <a:cubicBezTo>
                      <a:pt x="711" y="234"/>
                      <a:pt x="711" y="234"/>
                      <a:pt x="711" y="234"/>
                    </a:cubicBezTo>
                    <a:cubicBezTo>
                      <a:pt x="709" y="237"/>
                      <a:pt x="709" y="237"/>
                      <a:pt x="709" y="237"/>
                    </a:cubicBezTo>
                    <a:cubicBezTo>
                      <a:pt x="709" y="241"/>
                      <a:pt x="709" y="241"/>
                      <a:pt x="709" y="241"/>
                    </a:cubicBezTo>
                    <a:cubicBezTo>
                      <a:pt x="712" y="244"/>
                      <a:pt x="712" y="244"/>
                      <a:pt x="712" y="244"/>
                    </a:cubicBezTo>
                    <a:cubicBezTo>
                      <a:pt x="716" y="247"/>
                      <a:pt x="716" y="247"/>
                      <a:pt x="716" y="247"/>
                    </a:cubicBezTo>
                    <a:cubicBezTo>
                      <a:pt x="716" y="252"/>
                      <a:pt x="716" y="252"/>
                      <a:pt x="716" y="252"/>
                    </a:cubicBezTo>
                    <a:cubicBezTo>
                      <a:pt x="713" y="257"/>
                      <a:pt x="713" y="257"/>
                      <a:pt x="713" y="257"/>
                    </a:cubicBezTo>
                    <a:cubicBezTo>
                      <a:pt x="709" y="259"/>
                      <a:pt x="709" y="259"/>
                      <a:pt x="709" y="259"/>
                    </a:cubicBezTo>
                    <a:cubicBezTo>
                      <a:pt x="706" y="263"/>
                      <a:pt x="706" y="263"/>
                      <a:pt x="706" y="263"/>
                    </a:cubicBezTo>
                    <a:cubicBezTo>
                      <a:pt x="706" y="267"/>
                      <a:pt x="706" y="267"/>
                      <a:pt x="706" y="267"/>
                    </a:cubicBezTo>
                    <a:cubicBezTo>
                      <a:pt x="709" y="269"/>
                      <a:pt x="709" y="269"/>
                      <a:pt x="709" y="269"/>
                    </a:cubicBezTo>
                    <a:cubicBezTo>
                      <a:pt x="711" y="273"/>
                      <a:pt x="711" y="273"/>
                      <a:pt x="711" y="273"/>
                    </a:cubicBezTo>
                    <a:cubicBezTo>
                      <a:pt x="711" y="281"/>
                      <a:pt x="711" y="281"/>
                      <a:pt x="711" y="281"/>
                    </a:cubicBezTo>
                    <a:cubicBezTo>
                      <a:pt x="707" y="286"/>
                      <a:pt x="707" y="286"/>
                      <a:pt x="707" y="286"/>
                    </a:cubicBezTo>
                    <a:cubicBezTo>
                      <a:pt x="705" y="295"/>
                      <a:pt x="705" y="295"/>
                      <a:pt x="705" y="295"/>
                    </a:cubicBezTo>
                    <a:cubicBezTo>
                      <a:pt x="707" y="304"/>
                      <a:pt x="707" y="304"/>
                      <a:pt x="707" y="304"/>
                    </a:cubicBezTo>
                    <a:cubicBezTo>
                      <a:pt x="717" y="312"/>
                      <a:pt x="717" y="312"/>
                      <a:pt x="717" y="312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7" y="327"/>
                      <a:pt x="767" y="327"/>
                      <a:pt x="767" y="327"/>
                    </a:cubicBezTo>
                    <a:cubicBezTo>
                      <a:pt x="789" y="344"/>
                      <a:pt x="789" y="344"/>
                      <a:pt x="789" y="344"/>
                    </a:cubicBezTo>
                    <a:cubicBezTo>
                      <a:pt x="799" y="356"/>
                      <a:pt x="799" y="356"/>
                      <a:pt x="799" y="356"/>
                    </a:cubicBezTo>
                    <a:cubicBezTo>
                      <a:pt x="799" y="370"/>
                      <a:pt x="799" y="370"/>
                      <a:pt x="799" y="370"/>
                    </a:cubicBezTo>
                    <a:cubicBezTo>
                      <a:pt x="795" y="386"/>
                      <a:pt x="795" y="386"/>
                      <a:pt x="795" y="386"/>
                    </a:cubicBezTo>
                    <a:cubicBezTo>
                      <a:pt x="788" y="397"/>
                      <a:pt x="788" y="397"/>
                      <a:pt x="788" y="397"/>
                    </a:cubicBezTo>
                    <a:cubicBezTo>
                      <a:pt x="744" y="428"/>
                      <a:pt x="744" y="428"/>
                      <a:pt x="744" y="428"/>
                    </a:cubicBezTo>
                    <a:cubicBezTo>
                      <a:pt x="722" y="448"/>
                      <a:pt x="722" y="448"/>
                      <a:pt x="722" y="448"/>
                    </a:cubicBezTo>
                    <a:cubicBezTo>
                      <a:pt x="707" y="471"/>
                      <a:pt x="707" y="471"/>
                      <a:pt x="707" y="471"/>
                    </a:cubicBezTo>
                    <a:cubicBezTo>
                      <a:pt x="701" y="496"/>
                      <a:pt x="701" y="496"/>
                      <a:pt x="701" y="496"/>
                    </a:cubicBezTo>
                    <a:cubicBezTo>
                      <a:pt x="696" y="542"/>
                      <a:pt x="696" y="542"/>
                      <a:pt x="696" y="542"/>
                    </a:cubicBezTo>
                    <a:cubicBezTo>
                      <a:pt x="695" y="621"/>
                      <a:pt x="695" y="621"/>
                      <a:pt x="695" y="621"/>
                    </a:cubicBezTo>
                    <a:cubicBezTo>
                      <a:pt x="692" y="632"/>
                      <a:pt x="692" y="632"/>
                      <a:pt x="692" y="632"/>
                    </a:cubicBezTo>
                    <a:cubicBezTo>
                      <a:pt x="687" y="643"/>
                      <a:pt x="687" y="643"/>
                      <a:pt x="687" y="643"/>
                    </a:cubicBezTo>
                    <a:cubicBezTo>
                      <a:pt x="686" y="682"/>
                      <a:pt x="686" y="682"/>
                      <a:pt x="686" y="682"/>
                    </a:cubicBezTo>
                    <a:cubicBezTo>
                      <a:pt x="687" y="690"/>
                      <a:pt x="687" y="690"/>
                      <a:pt x="687" y="690"/>
                    </a:cubicBezTo>
                    <a:cubicBezTo>
                      <a:pt x="683" y="716"/>
                      <a:pt x="683" y="716"/>
                      <a:pt x="683" y="716"/>
                    </a:cubicBezTo>
                    <a:cubicBezTo>
                      <a:pt x="687" y="726"/>
                      <a:pt x="687" y="726"/>
                      <a:pt x="687" y="726"/>
                    </a:cubicBezTo>
                    <a:cubicBezTo>
                      <a:pt x="687" y="727"/>
                      <a:pt x="688" y="729"/>
                      <a:pt x="690" y="733"/>
                    </a:cubicBezTo>
                    <a:cubicBezTo>
                      <a:pt x="690" y="734"/>
                      <a:pt x="688" y="736"/>
                      <a:pt x="686" y="738"/>
                    </a:cubicBezTo>
                    <a:cubicBezTo>
                      <a:pt x="680" y="743"/>
                      <a:pt x="676" y="746"/>
                      <a:pt x="675" y="746"/>
                    </a:cubicBezTo>
                    <a:cubicBezTo>
                      <a:pt x="674" y="747"/>
                      <a:pt x="673" y="748"/>
                      <a:pt x="672" y="751"/>
                    </a:cubicBezTo>
                    <a:cubicBezTo>
                      <a:pt x="672" y="752"/>
                      <a:pt x="672" y="753"/>
                      <a:pt x="671" y="754"/>
                    </a:cubicBezTo>
                    <a:cubicBezTo>
                      <a:pt x="650" y="782"/>
                      <a:pt x="650" y="782"/>
                      <a:pt x="650" y="782"/>
                    </a:cubicBezTo>
                    <a:cubicBezTo>
                      <a:pt x="644" y="792"/>
                      <a:pt x="644" y="792"/>
                      <a:pt x="644" y="792"/>
                    </a:cubicBezTo>
                    <a:cubicBezTo>
                      <a:pt x="641" y="807"/>
                      <a:pt x="641" y="807"/>
                      <a:pt x="641" y="807"/>
                    </a:cubicBezTo>
                    <a:cubicBezTo>
                      <a:pt x="627" y="812"/>
                      <a:pt x="627" y="812"/>
                      <a:pt x="627" y="812"/>
                    </a:cubicBezTo>
                    <a:cubicBezTo>
                      <a:pt x="624" y="804"/>
                      <a:pt x="624" y="804"/>
                      <a:pt x="624" y="804"/>
                    </a:cubicBezTo>
                    <a:cubicBezTo>
                      <a:pt x="618" y="794"/>
                      <a:pt x="618" y="794"/>
                      <a:pt x="618" y="794"/>
                    </a:cubicBezTo>
                    <a:cubicBezTo>
                      <a:pt x="614" y="791"/>
                      <a:pt x="609" y="789"/>
                      <a:pt x="602" y="790"/>
                    </a:cubicBezTo>
                    <a:cubicBezTo>
                      <a:pt x="568" y="804"/>
                      <a:pt x="568" y="804"/>
                      <a:pt x="568" y="804"/>
                    </a:cubicBezTo>
                    <a:cubicBezTo>
                      <a:pt x="557" y="804"/>
                      <a:pt x="557" y="804"/>
                      <a:pt x="557" y="804"/>
                    </a:cubicBezTo>
                    <a:cubicBezTo>
                      <a:pt x="474" y="771"/>
                      <a:pt x="474" y="771"/>
                      <a:pt x="474" y="771"/>
                    </a:cubicBezTo>
                    <a:cubicBezTo>
                      <a:pt x="464" y="769"/>
                      <a:pt x="464" y="769"/>
                      <a:pt x="464" y="769"/>
                    </a:cubicBezTo>
                    <a:cubicBezTo>
                      <a:pt x="449" y="769"/>
                      <a:pt x="449" y="769"/>
                      <a:pt x="449" y="769"/>
                    </a:cubicBezTo>
                    <a:cubicBezTo>
                      <a:pt x="416" y="742"/>
                      <a:pt x="416" y="742"/>
                      <a:pt x="416" y="742"/>
                    </a:cubicBezTo>
                    <a:cubicBezTo>
                      <a:pt x="413" y="736"/>
                      <a:pt x="411" y="733"/>
                      <a:pt x="410" y="732"/>
                    </a:cubicBezTo>
                    <a:cubicBezTo>
                      <a:pt x="409" y="732"/>
                      <a:pt x="409" y="730"/>
                      <a:pt x="409" y="727"/>
                    </a:cubicBezTo>
                    <a:cubicBezTo>
                      <a:pt x="410" y="722"/>
                      <a:pt x="410" y="722"/>
                      <a:pt x="410" y="722"/>
                    </a:cubicBezTo>
                    <a:cubicBezTo>
                      <a:pt x="416" y="697"/>
                      <a:pt x="416" y="697"/>
                      <a:pt x="416" y="697"/>
                    </a:cubicBezTo>
                    <a:cubicBezTo>
                      <a:pt x="417" y="674"/>
                      <a:pt x="417" y="674"/>
                      <a:pt x="417" y="674"/>
                    </a:cubicBezTo>
                    <a:cubicBezTo>
                      <a:pt x="393" y="578"/>
                      <a:pt x="393" y="578"/>
                      <a:pt x="393" y="578"/>
                    </a:cubicBezTo>
                    <a:cubicBezTo>
                      <a:pt x="348" y="503"/>
                      <a:pt x="348" y="503"/>
                      <a:pt x="348" y="503"/>
                    </a:cubicBezTo>
                    <a:cubicBezTo>
                      <a:pt x="255" y="384"/>
                      <a:pt x="255" y="384"/>
                      <a:pt x="255" y="384"/>
                    </a:cubicBezTo>
                    <a:cubicBezTo>
                      <a:pt x="252" y="375"/>
                      <a:pt x="252" y="375"/>
                      <a:pt x="252" y="375"/>
                    </a:cubicBezTo>
                    <a:cubicBezTo>
                      <a:pt x="253" y="370"/>
                      <a:pt x="253" y="370"/>
                      <a:pt x="253" y="370"/>
                    </a:cubicBezTo>
                    <a:cubicBezTo>
                      <a:pt x="281" y="329"/>
                      <a:pt x="281" y="329"/>
                      <a:pt x="281" y="329"/>
                    </a:cubicBezTo>
                    <a:cubicBezTo>
                      <a:pt x="278" y="327"/>
                      <a:pt x="278" y="327"/>
                      <a:pt x="278" y="327"/>
                    </a:cubicBezTo>
                    <a:cubicBezTo>
                      <a:pt x="279" y="317"/>
                      <a:pt x="279" y="317"/>
                      <a:pt x="279" y="317"/>
                    </a:cubicBezTo>
                    <a:cubicBezTo>
                      <a:pt x="306" y="304"/>
                      <a:pt x="306" y="304"/>
                      <a:pt x="306" y="304"/>
                    </a:cubicBezTo>
                    <a:cubicBezTo>
                      <a:pt x="311" y="304"/>
                      <a:pt x="311" y="304"/>
                      <a:pt x="311" y="304"/>
                    </a:cubicBezTo>
                    <a:cubicBezTo>
                      <a:pt x="318" y="303"/>
                      <a:pt x="318" y="303"/>
                      <a:pt x="318" y="303"/>
                    </a:cubicBezTo>
                    <a:cubicBezTo>
                      <a:pt x="324" y="298"/>
                      <a:pt x="324" y="298"/>
                      <a:pt x="324" y="298"/>
                    </a:cubicBezTo>
                    <a:cubicBezTo>
                      <a:pt x="329" y="292"/>
                      <a:pt x="329" y="292"/>
                      <a:pt x="329" y="292"/>
                    </a:cubicBezTo>
                    <a:cubicBezTo>
                      <a:pt x="330" y="286"/>
                      <a:pt x="330" y="286"/>
                      <a:pt x="330" y="286"/>
                    </a:cubicBezTo>
                    <a:cubicBezTo>
                      <a:pt x="328" y="280"/>
                      <a:pt x="328" y="280"/>
                      <a:pt x="328" y="280"/>
                    </a:cubicBezTo>
                    <a:cubicBezTo>
                      <a:pt x="324" y="273"/>
                      <a:pt x="324" y="273"/>
                      <a:pt x="324" y="273"/>
                    </a:cubicBezTo>
                    <a:cubicBezTo>
                      <a:pt x="324" y="267"/>
                      <a:pt x="324" y="267"/>
                      <a:pt x="324" y="267"/>
                    </a:cubicBezTo>
                    <a:cubicBezTo>
                      <a:pt x="324" y="260"/>
                      <a:pt x="324" y="260"/>
                      <a:pt x="324" y="260"/>
                    </a:cubicBezTo>
                    <a:cubicBezTo>
                      <a:pt x="324" y="253"/>
                      <a:pt x="324" y="253"/>
                      <a:pt x="324" y="253"/>
                    </a:cubicBezTo>
                    <a:cubicBezTo>
                      <a:pt x="318" y="250"/>
                      <a:pt x="318" y="250"/>
                      <a:pt x="318" y="250"/>
                    </a:cubicBezTo>
                    <a:cubicBezTo>
                      <a:pt x="318" y="241"/>
                      <a:pt x="318" y="241"/>
                      <a:pt x="318" y="241"/>
                    </a:cubicBezTo>
                    <a:cubicBezTo>
                      <a:pt x="320" y="232"/>
                      <a:pt x="320" y="232"/>
                      <a:pt x="320" y="232"/>
                    </a:cubicBezTo>
                    <a:cubicBezTo>
                      <a:pt x="326" y="228"/>
                      <a:pt x="326" y="228"/>
                      <a:pt x="326" y="228"/>
                    </a:cubicBezTo>
                    <a:cubicBezTo>
                      <a:pt x="335" y="212"/>
                      <a:pt x="335" y="212"/>
                      <a:pt x="335" y="212"/>
                    </a:cubicBezTo>
                    <a:cubicBezTo>
                      <a:pt x="348" y="211"/>
                      <a:pt x="348" y="211"/>
                      <a:pt x="348" y="211"/>
                    </a:cubicBezTo>
                    <a:cubicBezTo>
                      <a:pt x="354" y="207"/>
                      <a:pt x="354" y="207"/>
                      <a:pt x="354" y="207"/>
                    </a:cubicBezTo>
                    <a:cubicBezTo>
                      <a:pt x="354" y="200"/>
                      <a:pt x="354" y="200"/>
                      <a:pt x="354" y="200"/>
                    </a:cubicBezTo>
                    <a:cubicBezTo>
                      <a:pt x="329" y="159"/>
                      <a:pt x="329" y="159"/>
                      <a:pt x="329" y="159"/>
                    </a:cubicBezTo>
                    <a:cubicBezTo>
                      <a:pt x="329" y="152"/>
                      <a:pt x="329" y="152"/>
                      <a:pt x="329" y="152"/>
                    </a:cubicBezTo>
                    <a:cubicBezTo>
                      <a:pt x="332" y="144"/>
                      <a:pt x="332" y="144"/>
                      <a:pt x="332" y="144"/>
                    </a:cubicBezTo>
                    <a:cubicBezTo>
                      <a:pt x="332" y="137"/>
                      <a:pt x="332" y="137"/>
                      <a:pt x="332" y="137"/>
                    </a:cubicBezTo>
                    <a:cubicBezTo>
                      <a:pt x="324" y="103"/>
                      <a:pt x="324" y="103"/>
                      <a:pt x="324" y="103"/>
                    </a:cubicBezTo>
                    <a:cubicBezTo>
                      <a:pt x="323" y="90"/>
                      <a:pt x="323" y="90"/>
                      <a:pt x="323" y="90"/>
                    </a:cubicBezTo>
                    <a:cubicBezTo>
                      <a:pt x="326" y="85"/>
                      <a:pt x="326" y="85"/>
                      <a:pt x="326" y="85"/>
                    </a:cubicBezTo>
                    <a:cubicBezTo>
                      <a:pt x="333" y="85"/>
                      <a:pt x="333" y="85"/>
                      <a:pt x="333" y="85"/>
                    </a:cubicBezTo>
                    <a:cubicBezTo>
                      <a:pt x="336" y="83"/>
                      <a:pt x="336" y="83"/>
                      <a:pt x="336" y="83"/>
                    </a:cubicBezTo>
                    <a:cubicBezTo>
                      <a:pt x="343" y="83"/>
                      <a:pt x="343" y="83"/>
                      <a:pt x="343" y="83"/>
                    </a:cubicBezTo>
                    <a:cubicBezTo>
                      <a:pt x="350" y="75"/>
                      <a:pt x="350" y="75"/>
                      <a:pt x="350" y="75"/>
                    </a:cubicBezTo>
                    <a:cubicBezTo>
                      <a:pt x="351" y="67"/>
                      <a:pt x="351" y="67"/>
                      <a:pt x="351" y="67"/>
                    </a:cubicBezTo>
                    <a:cubicBezTo>
                      <a:pt x="348" y="57"/>
                      <a:pt x="348" y="57"/>
                      <a:pt x="348" y="57"/>
                    </a:cubicBezTo>
                    <a:cubicBezTo>
                      <a:pt x="339" y="44"/>
                      <a:pt x="339" y="44"/>
                      <a:pt x="339" y="44"/>
                    </a:cubicBezTo>
                    <a:cubicBezTo>
                      <a:pt x="326" y="30"/>
                      <a:pt x="326" y="30"/>
                      <a:pt x="326" y="30"/>
                    </a:cubicBezTo>
                    <a:cubicBezTo>
                      <a:pt x="278" y="9"/>
                      <a:pt x="278" y="9"/>
                      <a:pt x="278" y="9"/>
                    </a:cubicBezTo>
                    <a:cubicBezTo>
                      <a:pt x="251" y="3"/>
                      <a:pt x="251" y="3"/>
                      <a:pt x="251" y="3"/>
                    </a:cubicBezTo>
                    <a:cubicBezTo>
                      <a:pt x="246" y="6"/>
                      <a:pt x="246" y="6"/>
                      <a:pt x="246" y="6"/>
                    </a:cubicBezTo>
                    <a:cubicBezTo>
                      <a:pt x="237" y="7"/>
                      <a:pt x="237" y="7"/>
                      <a:pt x="237" y="7"/>
                    </a:cubicBezTo>
                    <a:cubicBezTo>
                      <a:pt x="234" y="6"/>
                      <a:pt x="234" y="6"/>
                      <a:pt x="234" y="6"/>
                    </a:cubicBezTo>
                    <a:cubicBezTo>
                      <a:pt x="221" y="5"/>
                      <a:pt x="221" y="5"/>
                      <a:pt x="221" y="5"/>
                    </a:cubicBezTo>
                    <a:cubicBezTo>
                      <a:pt x="171" y="6"/>
                      <a:pt x="171" y="6"/>
                      <a:pt x="171" y="6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43" y="16"/>
                      <a:pt x="143" y="16"/>
                      <a:pt x="143" y="16"/>
                    </a:cubicBezTo>
                    <a:cubicBezTo>
                      <a:pt x="132" y="26"/>
                      <a:pt x="132" y="26"/>
                      <a:pt x="132" y="26"/>
                    </a:cubicBezTo>
                    <a:cubicBezTo>
                      <a:pt x="127" y="21"/>
                      <a:pt x="127" y="21"/>
                      <a:pt x="127" y="21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85" y="79"/>
                      <a:pt x="85" y="79"/>
                      <a:pt x="85" y="79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77" y="127"/>
                      <a:pt x="77" y="127"/>
                      <a:pt x="77" y="12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2" y="170"/>
                      <a:pt x="81" y="174"/>
                      <a:pt x="80" y="181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100" y="222"/>
                      <a:pt x="100" y="222"/>
                      <a:pt x="100" y="222"/>
                    </a:cubicBezTo>
                    <a:cubicBezTo>
                      <a:pt x="104" y="231"/>
                      <a:pt x="104" y="231"/>
                      <a:pt x="104" y="231"/>
                    </a:cubicBezTo>
                    <a:cubicBezTo>
                      <a:pt x="106" y="242"/>
                      <a:pt x="106" y="242"/>
                      <a:pt x="106" y="242"/>
                    </a:cubicBezTo>
                    <a:cubicBezTo>
                      <a:pt x="110" y="251"/>
                      <a:pt x="110" y="251"/>
                      <a:pt x="110" y="251"/>
                    </a:cubicBezTo>
                    <a:cubicBezTo>
                      <a:pt x="110" y="263"/>
                      <a:pt x="110" y="263"/>
                      <a:pt x="110" y="263"/>
                    </a:cubicBezTo>
                    <a:cubicBezTo>
                      <a:pt x="100" y="264"/>
                      <a:pt x="100" y="264"/>
                      <a:pt x="100" y="264"/>
                    </a:cubicBezTo>
                    <a:cubicBezTo>
                      <a:pt x="86" y="292"/>
                      <a:pt x="86" y="292"/>
                      <a:pt x="86" y="292"/>
                    </a:cubicBezTo>
                    <a:cubicBezTo>
                      <a:pt x="90" y="301"/>
                      <a:pt x="90" y="301"/>
                      <a:pt x="90" y="301"/>
                    </a:cubicBezTo>
                    <a:cubicBezTo>
                      <a:pt x="90" y="303"/>
                      <a:pt x="90" y="305"/>
                      <a:pt x="89" y="307"/>
                    </a:cubicBezTo>
                    <a:cubicBezTo>
                      <a:pt x="71" y="343"/>
                      <a:pt x="71" y="343"/>
                      <a:pt x="71" y="343"/>
                    </a:cubicBezTo>
                    <a:cubicBezTo>
                      <a:pt x="71" y="351"/>
                      <a:pt x="71" y="351"/>
                      <a:pt x="71" y="351"/>
                    </a:cubicBezTo>
                    <a:cubicBezTo>
                      <a:pt x="67" y="361"/>
                      <a:pt x="67" y="361"/>
                      <a:pt x="67" y="361"/>
                    </a:cubicBezTo>
                    <a:cubicBezTo>
                      <a:pt x="50" y="379"/>
                      <a:pt x="50" y="379"/>
                      <a:pt x="50" y="379"/>
                    </a:cubicBezTo>
                    <a:cubicBezTo>
                      <a:pt x="6" y="538"/>
                      <a:pt x="0" y="702"/>
                      <a:pt x="31" y="872"/>
                    </a:cubicBezTo>
                    <a:cubicBezTo>
                      <a:pt x="31" y="876"/>
                      <a:pt x="31" y="876"/>
                      <a:pt x="31" y="876"/>
                    </a:cubicBezTo>
                    <a:cubicBezTo>
                      <a:pt x="10" y="1001"/>
                      <a:pt x="10" y="1125"/>
                      <a:pt x="31" y="1250"/>
                    </a:cubicBezTo>
                    <a:cubicBezTo>
                      <a:pt x="85" y="1250"/>
                      <a:pt x="85" y="1250"/>
                      <a:pt x="85" y="1250"/>
                    </a:cubicBezTo>
                    <a:cubicBezTo>
                      <a:pt x="85" y="1258"/>
                      <a:pt x="85" y="1258"/>
                      <a:pt x="85" y="1258"/>
                    </a:cubicBezTo>
                    <a:cubicBezTo>
                      <a:pt x="82" y="1272"/>
                      <a:pt x="82" y="1272"/>
                      <a:pt x="82" y="1272"/>
                    </a:cubicBezTo>
                    <a:cubicBezTo>
                      <a:pt x="86" y="1411"/>
                      <a:pt x="86" y="1411"/>
                      <a:pt x="86" y="1411"/>
                    </a:cubicBezTo>
                    <a:cubicBezTo>
                      <a:pt x="82" y="1490"/>
                      <a:pt x="82" y="1490"/>
                      <a:pt x="82" y="1490"/>
                    </a:cubicBezTo>
                    <a:cubicBezTo>
                      <a:pt x="84" y="1496"/>
                      <a:pt x="84" y="1496"/>
                      <a:pt x="84" y="1496"/>
                    </a:cubicBezTo>
                    <a:cubicBezTo>
                      <a:pt x="85" y="1500"/>
                      <a:pt x="85" y="1504"/>
                      <a:pt x="85" y="1508"/>
                    </a:cubicBezTo>
                    <a:cubicBezTo>
                      <a:pt x="85" y="1514"/>
                      <a:pt x="86" y="1516"/>
                      <a:pt x="88" y="1516"/>
                    </a:cubicBezTo>
                    <a:cubicBezTo>
                      <a:pt x="86" y="1580"/>
                      <a:pt x="86" y="1580"/>
                      <a:pt x="86" y="1580"/>
                    </a:cubicBezTo>
                    <a:cubicBezTo>
                      <a:pt x="81" y="1602"/>
                      <a:pt x="81" y="1602"/>
                      <a:pt x="81" y="1602"/>
                    </a:cubicBezTo>
                    <a:cubicBezTo>
                      <a:pt x="61" y="1654"/>
                      <a:pt x="61" y="1654"/>
                      <a:pt x="61" y="1654"/>
                    </a:cubicBezTo>
                    <a:cubicBezTo>
                      <a:pt x="43" y="1753"/>
                      <a:pt x="43" y="1753"/>
                      <a:pt x="43" y="1753"/>
                    </a:cubicBezTo>
                    <a:cubicBezTo>
                      <a:pt x="38" y="1978"/>
                      <a:pt x="38" y="1978"/>
                      <a:pt x="38" y="1978"/>
                    </a:cubicBezTo>
                    <a:cubicBezTo>
                      <a:pt x="45" y="2018"/>
                      <a:pt x="45" y="2018"/>
                      <a:pt x="45" y="2018"/>
                    </a:cubicBezTo>
                    <a:cubicBezTo>
                      <a:pt x="44" y="2034"/>
                      <a:pt x="44" y="2034"/>
                      <a:pt x="44" y="2034"/>
                    </a:cubicBezTo>
                    <a:cubicBezTo>
                      <a:pt x="61" y="2075"/>
                      <a:pt x="61" y="2075"/>
                      <a:pt x="61" y="2075"/>
                    </a:cubicBezTo>
                    <a:cubicBezTo>
                      <a:pt x="63" y="2082"/>
                      <a:pt x="63" y="2082"/>
                      <a:pt x="63" y="2082"/>
                    </a:cubicBezTo>
                    <a:cubicBezTo>
                      <a:pt x="64" y="2240"/>
                      <a:pt x="64" y="2240"/>
                      <a:pt x="64" y="2240"/>
                    </a:cubicBezTo>
                    <a:cubicBezTo>
                      <a:pt x="67" y="2252"/>
                      <a:pt x="67" y="2252"/>
                      <a:pt x="67" y="2252"/>
                    </a:cubicBezTo>
                    <a:cubicBezTo>
                      <a:pt x="65" y="2258"/>
                      <a:pt x="65" y="2258"/>
                      <a:pt x="65" y="2258"/>
                    </a:cubicBezTo>
                    <a:cubicBezTo>
                      <a:pt x="61" y="2263"/>
                      <a:pt x="61" y="2263"/>
                      <a:pt x="61" y="2263"/>
                    </a:cubicBezTo>
                    <a:cubicBezTo>
                      <a:pt x="64" y="2298"/>
                      <a:pt x="64" y="2298"/>
                      <a:pt x="64" y="2298"/>
                    </a:cubicBezTo>
                    <a:cubicBezTo>
                      <a:pt x="213" y="2308"/>
                      <a:pt x="213" y="2308"/>
                      <a:pt x="213" y="2308"/>
                    </a:cubicBezTo>
                    <a:cubicBezTo>
                      <a:pt x="332" y="2304"/>
                      <a:pt x="332" y="2304"/>
                      <a:pt x="332" y="2304"/>
                    </a:cubicBezTo>
                    <a:cubicBezTo>
                      <a:pt x="395" y="2290"/>
                      <a:pt x="395" y="2290"/>
                      <a:pt x="395" y="2290"/>
                    </a:cubicBezTo>
                    <a:cubicBezTo>
                      <a:pt x="401" y="2284"/>
                      <a:pt x="401" y="2284"/>
                      <a:pt x="401" y="2284"/>
                    </a:cubicBezTo>
                    <a:cubicBezTo>
                      <a:pt x="402" y="2278"/>
                      <a:pt x="402" y="2278"/>
                      <a:pt x="402" y="2278"/>
                    </a:cubicBezTo>
                    <a:cubicBezTo>
                      <a:pt x="399" y="2274"/>
                      <a:pt x="399" y="2274"/>
                      <a:pt x="399" y="2274"/>
                    </a:cubicBezTo>
                    <a:cubicBezTo>
                      <a:pt x="397" y="2264"/>
                      <a:pt x="397" y="2264"/>
                      <a:pt x="397" y="2264"/>
                    </a:cubicBezTo>
                    <a:cubicBezTo>
                      <a:pt x="413" y="2260"/>
                      <a:pt x="413" y="2260"/>
                      <a:pt x="413" y="2260"/>
                    </a:cubicBezTo>
                    <a:cubicBezTo>
                      <a:pt x="456" y="2256"/>
                      <a:pt x="456" y="2256"/>
                      <a:pt x="456" y="2256"/>
                    </a:cubicBezTo>
                    <a:cubicBezTo>
                      <a:pt x="528" y="2233"/>
                      <a:pt x="528" y="2233"/>
                      <a:pt x="528" y="2233"/>
                    </a:cubicBezTo>
                    <a:cubicBezTo>
                      <a:pt x="533" y="2230"/>
                      <a:pt x="533" y="2230"/>
                      <a:pt x="533" y="2230"/>
                    </a:cubicBezTo>
                    <a:cubicBezTo>
                      <a:pt x="533" y="2224"/>
                      <a:pt x="533" y="2224"/>
                      <a:pt x="533" y="2224"/>
                    </a:cubicBezTo>
                    <a:cubicBezTo>
                      <a:pt x="532" y="2220"/>
                      <a:pt x="532" y="2220"/>
                      <a:pt x="532" y="2220"/>
                    </a:cubicBezTo>
                    <a:cubicBezTo>
                      <a:pt x="527" y="2218"/>
                      <a:pt x="527" y="2218"/>
                      <a:pt x="527" y="2218"/>
                    </a:cubicBezTo>
                    <a:cubicBezTo>
                      <a:pt x="522" y="2206"/>
                      <a:pt x="522" y="2206"/>
                      <a:pt x="522" y="2206"/>
                    </a:cubicBezTo>
                    <a:cubicBezTo>
                      <a:pt x="515" y="2197"/>
                      <a:pt x="515" y="2197"/>
                      <a:pt x="515" y="2197"/>
                    </a:cubicBezTo>
                    <a:cubicBezTo>
                      <a:pt x="508" y="2194"/>
                      <a:pt x="508" y="2194"/>
                      <a:pt x="508" y="2194"/>
                    </a:cubicBezTo>
                    <a:cubicBezTo>
                      <a:pt x="449" y="2192"/>
                      <a:pt x="449" y="2192"/>
                      <a:pt x="449" y="2192"/>
                    </a:cubicBezTo>
                    <a:cubicBezTo>
                      <a:pt x="428" y="2185"/>
                      <a:pt x="428" y="2185"/>
                      <a:pt x="428" y="2185"/>
                    </a:cubicBezTo>
                    <a:cubicBezTo>
                      <a:pt x="413" y="2176"/>
                      <a:pt x="413" y="2176"/>
                      <a:pt x="413" y="2176"/>
                    </a:cubicBezTo>
                    <a:cubicBezTo>
                      <a:pt x="396" y="2160"/>
                      <a:pt x="396" y="2160"/>
                      <a:pt x="396" y="2160"/>
                    </a:cubicBezTo>
                    <a:cubicBezTo>
                      <a:pt x="378" y="2136"/>
                      <a:pt x="378" y="2136"/>
                      <a:pt x="378" y="2136"/>
                    </a:cubicBezTo>
                    <a:cubicBezTo>
                      <a:pt x="332" y="2058"/>
                      <a:pt x="332" y="2058"/>
                      <a:pt x="332" y="2058"/>
                    </a:cubicBezTo>
                    <a:cubicBezTo>
                      <a:pt x="330" y="2058"/>
                      <a:pt x="330" y="2058"/>
                      <a:pt x="330" y="2058"/>
                    </a:cubicBezTo>
                    <a:cubicBezTo>
                      <a:pt x="332" y="2054"/>
                      <a:pt x="332" y="2054"/>
                      <a:pt x="332" y="2054"/>
                    </a:cubicBezTo>
                    <a:cubicBezTo>
                      <a:pt x="337" y="2050"/>
                      <a:pt x="337" y="2050"/>
                      <a:pt x="337" y="2050"/>
                    </a:cubicBezTo>
                    <a:cubicBezTo>
                      <a:pt x="345" y="2040"/>
                      <a:pt x="345" y="2040"/>
                      <a:pt x="345" y="2040"/>
                    </a:cubicBezTo>
                    <a:cubicBezTo>
                      <a:pt x="352" y="2019"/>
                      <a:pt x="352" y="2019"/>
                      <a:pt x="352" y="2019"/>
                    </a:cubicBezTo>
                    <a:cubicBezTo>
                      <a:pt x="383" y="1794"/>
                      <a:pt x="383" y="1794"/>
                      <a:pt x="383" y="1794"/>
                    </a:cubicBezTo>
                    <a:cubicBezTo>
                      <a:pt x="399" y="1616"/>
                      <a:pt x="399" y="1616"/>
                      <a:pt x="399" y="1616"/>
                    </a:cubicBezTo>
                    <a:cubicBezTo>
                      <a:pt x="410" y="1363"/>
                      <a:pt x="410" y="1363"/>
                      <a:pt x="410" y="1363"/>
                    </a:cubicBezTo>
                    <a:cubicBezTo>
                      <a:pt x="416" y="1344"/>
                      <a:pt x="416" y="1344"/>
                      <a:pt x="416" y="1344"/>
                    </a:cubicBezTo>
                    <a:cubicBezTo>
                      <a:pt x="419" y="1248"/>
                      <a:pt x="419" y="1248"/>
                      <a:pt x="419" y="1248"/>
                    </a:cubicBezTo>
                    <a:cubicBezTo>
                      <a:pt x="424" y="1246"/>
                      <a:pt x="424" y="1246"/>
                      <a:pt x="424" y="1246"/>
                    </a:cubicBezTo>
                    <a:cubicBezTo>
                      <a:pt x="434" y="1236"/>
                      <a:pt x="434" y="1236"/>
                      <a:pt x="434" y="1236"/>
                    </a:cubicBezTo>
                    <a:cubicBezTo>
                      <a:pt x="442" y="1225"/>
                      <a:pt x="442" y="1225"/>
                      <a:pt x="442" y="1225"/>
                    </a:cubicBezTo>
                    <a:cubicBezTo>
                      <a:pt x="447" y="1202"/>
                      <a:pt x="447" y="1202"/>
                      <a:pt x="447" y="1202"/>
                    </a:cubicBezTo>
                    <a:cubicBezTo>
                      <a:pt x="449" y="1167"/>
                      <a:pt x="449" y="1167"/>
                      <a:pt x="449" y="1167"/>
                    </a:cubicBezTo>
                    <a:cubicBezTo>
                      <a:pt x="447" y="1123"/>
                      <a:pt x="447" y="1123"/>
                      <a:pt x="447" y="1123"/>
                    </a:cubicBezTo>
                    <a:cubicBezTo>
                      <a:pt x="439" y="1064"/>
                      <a:pt x="439" y="1064"/>
                      <a:pt x="439" y="1064"/>
                    </a:cubicBezTo>
                    <a:cubicBezTo>
                      <a:pt x="438" y="987"/>
                      <a:pt x="438" y="987"/>
                      <a:pt x="438" y="987"/>
                    </a:cubicBezTo>
                    <a:cubicBezTo>
                      <a:pt x="425" y="918"/>
                      <a:pt x="425" y="918"/>
                      <a:pt x="425" y="918"/>
                    </a:cubicBezTo>
                    <a:cubicBezTo>
                      <a:pt x="425" y="906"/>
                      <a:pt x="425" y="906"/>
                      <a:pt x="425" y="906"/>
                    </a:cubicBezTo>
                    <a:cubicBezTo>
                      <a:pt x="430" y="902"/>
                      <a:pt x="430" y="902"/>
                      <a:pt x="430" y="902"/>
                    </a:cubicBezTo>
                    <a:cubicBezTo>
                      <a:pt x="438" y="903"/>
                      <a:pt x="438" y="903"/>
                      <a:pt x="438" y="903"/>
                    </a:cubicBezTo>
                    <a:cubicBezTo>
                      <a:pt x="548" y="935"/>
                      <a:pt x="548" y="935"/>
                      <a:pt x="548" y="935"/>
                    </a:cubicBezTo>
                    <a:cubicBezTo>
                      <a:pt x="556" y="943"/>
                      <a:pt x="556" y="943"/>
                      <a:pt x="556" y="943"/>
                    </a:cubicBezTo>
                    <a:cubicBezTo>
                      <a:pt x="569" y="947"/>
                      <a:pt x="579" y="947"/>
                      <a:pt x="586" y="945"/>
                    </a:cubicBezTo>
                    <a:cubicBezTo>
                      <a:pt x="592" y="941"/>
                      <a:pt x="592" y="941"/>
                      <a:pt x="592" y="941"/>
                    </a:cubicBezTo>
                    <a:cubicBezTo>
                      <a:pt x="598" y="937"/>
                      <a:pt x="598" y="937"/>
                      <a:pt x="598" y="937"/>
                    </a:cubicBezTo>
                    <a:cubicBezTo>
                      <a:pt x="602" y="939"/>
                      <a:pt x="607" y="938"/>
                      <a:pt x="614" y="937"/>
                    </a:cubicBezTo>
                    <a:cubicBezTo>
                      <a:pt x="622" y="931"/>
                      <a:pt x="622" y="931"/>
                      <a:pt x="622" y="931"/>
                    </a:cubicBezTo>
                    <a:cubicBezTo>
                      <a:pt x="627" y="933"/>
                      <a:pt x="627" y="933"/>
                      <a:pt x="627" y="933"/>
                    </a:cubicBezTo>
                    <a:cubicBezTo>
                      <a:pt x="633" y="951"/>
                      <a:pt x="633" y="951"/>
                      <a:pt x="633" y="951"/>
                    </a:cubicBezTo>
                    <a:cubicBezTo>
                      <a:pt x="633" y="953"/>
                      <a:pt x="636" y="954"/>
                      <a:pt x="641" y="954"/>
                    </a:cubicBezTo>
                    <a:cubicBezTo>
                      <a:pt x="647" y="954"/>
                      <a:pt x="647" y="954"/>
                      <a:pt x="647" y="954"/>
                    </a:cubicBezTo>
                    <a:cubicBezTo>
                      <a:pt x="652" y="957"/>
                      <a:pt x="652" y="957"/>
                      <a:pt x="652" y="957"/>
                    </a:cubicBezTo>
                    <a:cubicBezTo>
                      <a:pt x="660" y="955"/>
                      <a:pt x="664" y="953"/>
                      <a:pt x="665" y="951"/>
                    </a:cubicBezTo>
                    <a:cubicBezTo>
                      <a:pt x="701" y="916"/>
                      <a:pt x="701" y="916"/>
                      <a:pt x="701" y="916"/>
                    </a:cubicBezTo>
                    <a:cubicBezTo>
                      <a:pt x="707" y="919"/>
                      <a:pt x="707" y="919"/>
                      <a:pt x="707" y="919"/>
                    </a:cubicBezTo>
                    <a:cubicBezTo>
                      <a:pt x="709" y="929"/>
                      <a:pt x="709" y="929"/>
                      <a:pt x="709" y="929"/>
                    </a:cubicBezTo>
                    <a:cubicBezTo>
                      <a:pt x="718" y="1116"/>
                      <a:pt x="718" y="1116"/>
                      <a:pt x="718" y="1116"/>
                    </a:cubicBezTo>
                    <a:cubicBezTo>
                      <a:pt x="705" y="1278"/>
                      <a:pt x="705" y="1278"/>
                      <a:pt x="705" y="1278"/>
                    </a:cubicBezTo>
                    <a:cubicBezTo>
                      <a:pt x="707" y="1283"/>
                      <a:pt x="707" y="1283"/>
                      <a:pt x="707" y="1283"/>
                    </a:cubicBezTo>
                    <a:cubicBezTo>
                      <a:pt x="707" y="1284"/>
                      <a:pt x="709" y="1284"/>
                      <a:pt x="713" y="1283"/>
                    </a:cubicBezTo>
                    <a:cubicBezTo>
                      <a:pt x="719" y="1278"/>
                      <a:pt x="719" y="1278"/>
                      <a:pt x="719" y="1278"/>
                    </a:cubicBezTo>
                    <a:cubicBezTo>
                      <a:pt x="725" y="1279"/>
                      <a:pt x="725" y="1279"/>
                      <a:pt x="725" y="1279"/>
                    </a:cubicBezTo>
                    <a:cubicBezTo>
                      <a:pt x="759" y="1577"/>
                      <a:pt x="759" y="1577"/>
                      <a:pt x="759" y="1577"/>
                    </a:cubicBezTo>
                    <a:cubicBezTo>
                      <a:pt x="804" y="1792"/>
                      <a:pt x="804" y="1792"/>
                      <a:pt x="804" y="1792"/>
                    </a:cubicBezTo>
                    <a:cubicBezTo>
                      <a:pt x="811" y="1880"/>
                      <a:pt x="811" y="1880"/>
                      <a:pt x="811" y="1880"/>
                    </a:cubicBezTo>
                    <a:cubicBezTo>
                      <a:pt x="811" y="1882"/>
                      <a:pt x="813" y="1899"/>
                      <a:pt x="815" y="1931"/>
                    </a:cubicBezTo>
                    <a:cubicBezTo>
                      <a:pt x="816" y="1932"/>
                      <a:pt x="817" y="1935"/>
                      <a:pt x="819" y="1939"/>
                    </a:cubicBezTo>
                    <a:cubicBezTo>
                      <a:pt x="819" y="1940"/>
                      <a:pt x="820" y="1944"/>
                      <a:pt x="820" y="1950"/>
                    </a:cubicBezTo>
                    <a:cubicBezTo>
                      <a:pt x="820" y="1951"/>
                      <a:pt x="820" y="1954"/>
                      <a:pt x="821" y="1957"/>
                    </a:cubicBezTo>
                    <a:cubicBezTo>
                      <a:pt x="821" y="1960"/>
                      <a:pt x="820" y="1964"/>
                      <a:pt x="819" y="1966"/>
                    </a:cubicBezTo>
                    <a:cubicBezTo>
                      <a:pt x="816" y="1970"/>
                      <a:pt x="815" y="1974"/>
                      <a:pt x="815" y="1978"/>
                    </a:cubicBezTo>
                    <a:cubicBezTo>
                      <a:pt x="815" y="1998"/>
                      <a:pt x="815" y="1998"/>
                      <a:pt x="815" y="1998"/>
                    </a:cubicBezTo>
                    <a:cubicBezTo>
                      <a:pt x="775" y="2088"/>
                      <a:pt x="775" y="2088"/>
                      <a:pt x="775" y="2088"/>
                    </a:cubicBezTo>
                    <a:cubicBezTo>
                      <a:pt x="769" y="2111"/>
                      <a:pt x="769" y="2111"/>
                      <a:pt x="769" y="2111"/>
                    </a:cubicBezTo>
                    <a:cubicBezTo>
                      <a:pt x="744" y="2144"/>
                      <a:pt x="744" y="2144"/>
                      <a:pt x="744" y="2144"/>
                    </a:cubicBezTo>
                    <a:cubicBezTo>
                      <a:pt x="738" y="2146"/>
                      <a:pt x="738" y="2146"/>
                      <a:pt x="738" y="2146"/>
                    </a:cubicBezTo>
                    <a:cubicBezTo>
                      <a:pt x="716" y="2165"/>
                      <a:pt x="716" y="2165"/>
                      <a:pt x="716" y="2165"/>
                    </a:cubicBezTo>
                    <a:cubicBezTo>
                      <a:pt x="694" y="2180"/>
                      <a:pt x="694" y="2180"/>
                      <a:pt x="694" y="2180"/>
                    </a:cubicBezTo>
                    <a:cubicBezTo>
                      <a:pt x="628" y="2189"/>
                      <a:pt x="628" y="2189"/>
                      <a:pt x="628" y="2189"/>
                    </a:cubicBezTo>
                    <a:cubicBezTo>
                      <a:pt x="616" y="2196"/>
                      <a:pt x="616" y="2196"/>
                      <a:pt x="616" y="2196"/>
                    </a:cubicBezTo>
                    <a:cubicBezTo>
                      <a:pt x="609" y="2203"/>
                      <a:pt x="609" y="2203"/>
                      <a:pt x="609" y="2203"/>
                    </a:cubicBezTo>
                    <a:cubicBezTo>
                      <a:pt x="605" y="2215"/>
                      <a:pt x="605" y="2215"/>
                      <a:pt x="605" y="2215"/>
                    </a:cubicBezTo>
                    <a:cubicBezTo>
                      <a:pt x="605" y="2220"/>
                      <a:pt x="605" y="2220"/>
                      <a:pt x="605" y="2220"/>
                    </a:cubicBezTo>
                    <a:cubicBezTo>
                      <a:pt x="614" y="2224"/>
                      <a:pt x="614" y="2224"/>
                      <a:pt x="614" y="2224"/>
                    </a:cubicBezTo>
                    <a:cubicBezTo>
                      <a:pt x="628" y="2229"/>
                      <a:pt x="628" y="2229"/>
                      <a:pt x="628" y="2229"/>
                    </a:cubicBezTo>
                    <a:cubicBezTo>
                      <a:pt x="667" y="2239"/>
                      <a:pt x="667" y="2239"/>
                      <a:pt x="667" y="2239"/>
                    </a:cubicBezTo>
                    <a:cubicBezTo>
                      <a:pt x="731" y="2242"/>
                      <a:pt x="731" y="2242"/>
                      <a:pt x="731" y="2242"/>
                    </a:cubicBezTo>
                    <a:cubicBezTo>
                      <a:pt x="760" y="2240"/>
                      <a:pt x="760" y="2240"/>
                      <a:pt x="760" y="2240"/>
                    </a:cubicBezTo>
                    <a:cubicBezTo>
                      <a:pt x="810" y="2221"/>
                      <a:pt x="810" y="2221"/>
                      <a:pt x="810" y="2221"/>
                    </a:cubicBezTo>
                    <a:cubicBezTo>
                      <a:pt x="828" y="2217"/>
                      <a:pt x="828" y="2217"/>
                      <a:pt x="828" y="2217"/>
                    </a:cubicBezTo>
                    <a:cubicBezTo>
                      <a:pt x="832" y="2218"/>
                      <a:pt x="832" y="2218"/>
                      <a:pt x="832" y="2218"/>
                    </a:cubicBezTo>
                    <a:cubicBezTo>
                      <a:pt x="836" y="2225"/>
                      <a:pt x="836" y="2225"/>
                      <a:pt x="836" y="2225"/>
                    </a:cubicBezTo>
                    <a:cubicBezTo>
                      <a:pt x="838" y="2231"/>
                      <a:pt x="838" y="2231"/>
                      <a:pt x="838" y="2231"/>
                    </a:cubicBezTo>
                    <a:cubicBezTo>
                      <a:pt x="836" y="2240"/>
                      <a:pt x="836" y="2240"/>
                      <a:pt x="836" y="2240"/>
                    </a:cubicBezTo>
                    <a:cubicBezTo>
                      <a:pt x="836" y="2241"/>
                      <a:pt x="835" y="2242"/>
                      <a:pt x="832" y="2244"/>
                    </a:cubicBezTo>
                    <a:cubicBezTo>
                      <a:pt x="822" y="2253"/>
                      <a:pt x="822" y="2253"/>
                      <a:pt x="822" y="2253"/>
                    </a:cubicBezTo>
                    <a:cubicBezTo>
                      <a:pt x="815" y="2261"/>
                      <a:pt x="815" y="2261"/>
                      <a:pt x="815" y="2261"/>
                    </a:cubicBezTo>
                    <a:cubicBezTo>
                      <a:pt x="814" y="2267"/>
                      <a:pt x="814" y="2267"/>
                      <a:pt x="814" y="2267"/>
                    </a:cubicBezTo>
                    <a:cubicBezTo>
                      <a:pt x="815" y="2276"/>
                      <a:pt x="815" y="2276"/>
                      <a:pt x="815" y="2276"/>
                    </a:cubicBezTo>
                    <a:cubicBezTo>
                      <a:pt x="821" y="2284"/>
                      <a:pt x="821" y="2284"/>
                      <a:pt x="821" y="2284"/>
                    </a:cubicBezTo>
                    <a:cubicBezTo>
                      <a:pt x="832" y="2288"/>
                      <a:pt x="832" y="2288"/>
                      <a:pt x="832" y="2288"/>
                    </a:cubicBezTo>
                    <a:cubicBezTo>
                      <a:pt x="899" y="2289"/>
                      <a:pt x="899" y="2289"/>
                      <a:pt x="899" y="2289"/>
                    </a:cubicBezTo>
                    <a:cubicBezTo>
                      <a:pt x="1045" y="2274"/>
                      <a:pt x="1045" y="2274"/>
                      <a:pt x="1045" y="2274"/>
                    </a:cubicBezTo>
                    <a:cubicBezTo>
                      <a:pt x="1079" y="2266"/>
                      <a:pt x="1079" y="2266"/>
                      <a:pt x="1079" y="2266"/>
                    </a:cubicBezTo>
                    <a:cubicBezTo>
                      <a:pt x="1104" y="2254"/>
                      <a:pt x="1104" y="2254"/>
                      <a:pt x="1104" y="2254"/>
                    </a:cubicBezTo>
                    <a:cubicBezTo>
                      <a:pt x="1102" y="2232"/>
                      <a:pt x="1102" y="2232"/>
                      <a:pt x="1102" y="2232"/>
                    </a:cubicBezTo>
                    <a:cubicBezTo>
                      <a:pt x="1100" y="2224"/>
                      <a:pt x="1100" y="2224"/>
                      <a:pt x="1100" y="2224"/>
                    </a:cubicBezTo>
                    <a:cubicBezTo>
                      <a:pt x="1102" y="2221"/>
                      <a:pt x="1102" y="2221"/>
                      <a:pt x="1102" y="2221"/>
                    </a:cubicBezTo>
                    <a:cubicBezTo>
                      <a:pt x="1104" y="2214"/>
                      <a:pt x="1104" y="2214"/>
                      <a:pt x="1104" y="2214"/>
                    </a:cubicBezTo>
                    <a:cubicBezTo>
                      <a:pt x="1104" y="2200"/>
                      <a:pt x="1104" y="2200"/>
                      <a:pt x="1104" y="2200"/>
                    </a:cubicBezTo>
                    <a:cubicBezTo>
                      <a:pt x="1100" y="2180"/>
                      <a:pt x="1100" y="2180"/>
                      <a:pt x="1100" y="2180"/>
                    </a:cubicBezTo>
                    <a:cubicBezTo>
                      <a:pt x="1100" y="2165"/>
                      <a:pt x="1100" y="2165"/>
                      <a:pt x="1100" y="2165"/>
                    </a:cubicBezTo>
                    <a:cubicBezTo>
                      <a:pt x="1113" y="2125"/>
                      <a:pt x="1113" y="2125"/>
                      <a:pt x="1113" y="2125"/>
                    </a:cubicBezTo>
                    <a:cubicBezTo>
                      <a:pt x="1115" y="2106"/>
                      <a:pt x="1115" y="2106"/>
                      <a:pt x="1115" y="2106"/>
                    </a:cubicBezTo>
                    <a:cubicBezTo>
                      <a:pt x="1114" y="2082"/>
                      <a:pt x="1114" y="2082"/>
                      <a:pt x="1114" y="2082"/>
                    </a:cubicBezTo>
                    <a:cubicBezTo>
                      <a:pt x="1110" y="2066"/>
                      <a:pt x="1110" y="2066"/>
                      <a:pt x="1110" y="2066"/>
                    </a:cubicBezTo>
                    <a:cubicBezTo>
                      <a:pt x="1092" y="2038"/>
                      <a:pt x="1092" y="2038"/>
                      <a:pt x="1092" y="2038"/>
                    </a:cubicBezTo>
                    <a:cubicBezTo>
                      <a:pt x="1088" y="2026"/>
                      <a:pt x="1088" y="2026"/>
                      <a:pt x="1088" y="2026"/>
                    </a:cubicBezTo>
                    <a:cubicBezTo>
                      <a:pt x="1089" y="2019"/>
                      <a:pt x="1090" y="2016"/>
                      <a:pt x="1090" y="2014"/>
                    </a:cubicBezTo>
                    <a:cubicBezTo>
                      <a:pt x="1097" y="1998"/>
                      <a:pt x="1097" y="1998"/>
                      <a:pt x="1097" y="1998"/>
                    </a:cubicBezTo>
                    <a:cubicBezTo>
                      <a:pt x="1099" y="1928"/>
                      <a:pt x="1099" y="1928"/>
                      <a:pt x="1099" y="1928"/>
                    </a:cubicBezTo>
                    <a:cubicBezTo>
                      <a:pt x="1083" y="1684"/>
                      <a:pt x="1083" y="1684"/>
                      <a:pt x="1083" y="1684"/>
                    </a:cubicBezTo>
                    <a:cubicBezTo>
                      <a:pt x="1085" y="1626"/>
                      <a:pt x="1085" y="1626"/>
                      <a:pt x="1085" y="1626"/>
                    </a:cubicBezTo>
                    <a:cubicBezTo>
                      <a:pt x="1079" y="1560"/>
                      <a:pt x="1079" y="1560"/>
                      <a:pt x="1079" y="1560"/>
                    </a:cubicBezTo>
                    <a:cubicBezTo>
                      <a:pt x="1074" y="1536"/>
                      <a:pt x="1074" y="1536"/>
                      <a:pt x="1074" y="1536"/>
                    </a:cubicBezTo>
                    <a:cubicBezTo>
                      <a:pt x="1074" y="1527"/>
                      <a:pt x="1074" y="1527"/>
                      <a:pt x="1074" y="1527"/>
                    </a:cubicBezTo>
                    <a:cubicBezTo>
                      <a:pt x="1082" y="1428"/>
                      <a:pt x="1082" y="1428"/>
                      <a:pt x="1082" y="1428"/>
                    </a:cubicBezTo>
                    <a:cubicBezTo>
                      <a:pt x="1079" y="1398"/>
                      <a:pt x="1079" y="1398"/>
                      <a:pt x="1079" y="1398"/>
                    </a:cubicBezTo>
                    <a:cubicBezTo>
                      <a:pt x="1067" y="1347"/>
                      <a:pt x="1067" y="1347"/>
                      <a:pt x="1067" y="1347"/>
                    </a:cubicBezTo>
                    <a:cubicBezTo>
                      <a:pt x="1067" y="1328"/>
                      <a:pt x="1067" y="1328"/>
                      <a:pt x="1067" y="1328"/>
                    </a:cubicBezTo>
                    <a:cubicBezTo>
                      <a:pt x="1068" y="1323"/>
                      <a:pt x="1068" y="1323"/>
                      <a:pt x="1068" y="1323"/>
                    </a:cubicBezTo>
                    <a:cubicBezTo>
                      <a:pt x="1068" y="1318"/>
                      <a:pt x="1066" y="1314"/>
                      <a:pt x="1065" y="1311"/>
                    </a:cubicBezTo>
                    <a:cubicBezTo>
                      <a:pt x="1064" y="1309"/>
                      <a:pt x="1064" y="1308"/>
                      <a:pt x="1064" y="1308"/>
                    </a:cubicBezTo>
                    <a:cubicBezTo>
                      <a:pt x="1064" y="1307"/>
                      <a:pt x="1064" y="1306"/>
                      <a:pt x="1064" y="1305"/>
                    </a:cubicBezTo>
                    <a:cubicBezTo>
                      <a:pt x="1064" y="1292"/>
                      <a:pt x="1064" y="1292"/>
                      <a:pt x="1064" y="1292"/>
                    </a:cubicBezTo>
                    <a:cubicBezTo>
                      <a:pt x="1064" y="1285"/>
                      <a:pt x="1065" y="1280"/>
                      <a:pt x="1066" y="1276"/>
                    </a:cubicBezTo>
                    <a:cubicBezTo>
                      <a:pt x="1066" y="1274"/>
                      <a:pt x="1066" y="1273"/>
                      <a:pt x="1066" y="1271"/>
                    </a:cubicBezTo>
                    <a:cubicBezTo>
                      <a:pt x="1067" y="1264"/>
                      <a:pt x="1067" y="1264"/>
                      <a:pt x="1067" y="1264"/>
                    </a:cubicBezTo>
                    <a:cubicBezTo>
                      <a:pt x="1067" y="1263"/>
                      <a:pt x="1067" y="1261"/>
                      <a:pt x="1068" y="1259"/>
                    </a:cubicBezTo>
                    <a:cubicBezTo>
                      <a:pt x="1070" y="1255"/>
                      <a:pt x="1070" y="1255"/>
                      <a:pt x="1070" y="1255"/>
                    </a:cubicBezTo>
                    <a:cubicBezTo>
                      <a:pt x="1070" y="1247"/>
                      <a:pt x="1070" y="1247"/>
                      <a:pt x="1070" y="1247"/>
                    </a:cubicBezTo>
                    <a:cubicBezTo>
                      <a:pt x="1070" y="1243"/>
                      <a:pt x="1071" y="1240"/>
                      <a:pt x="1072" y="1239"/>
                    </a:cubicBezTo>
                    <a:cubicBezTo>
                      <a:pt x="1088" y="1217"/>
                      <a:pt x="1088" y="1217"/>
                      <a:pt x="1088" y="1217"/>
                    </a:cubicBezTo>
                    <a:cubicBezTo>
                      <a:pt x="1090" y="1202"/>
                      <a:pt x="1090" y="1202"/>
                      <a:pt x="1090" y="1202"/>
                    </a:cubicBezTo>
                    <a:cubicBezTo>
                      <a:pt x="1095" y="1182"/>
                      <a:pt x="1095" y="1182"/>
                      <a:pt x="1095" y="1182"/>
                    </a:cubicBezTo>
                    <a:cubicBezTo>
                      <a:pt x="1109" y="1152"/>
                      <a:pt x="1109" y="1152"/>
                      <a:pt x="1109" y="1152"/>
                    </a:cubicBezTo>
                    <a:cubicBezTo>
                      <a:pt x="1114" y="1120"/>
                      <a:pt x="1114" y="1120"/>
                      <a:pt x="1114" y="1120"/>
                    </a:cubicBezTo>
                    <a:cubicBezTo>
                      <a:pt x="1137" y="1034"/>
                      <a:pt x="1137" y="1034"/>
                      <a:pt x="1137" y="1034"/>
                    </a:cubicBezTo>
                    <a:cubicBezTo>
                      <a:pt x="1134" y="1017"/>
                      <a:pt x="1134" y="1017"/>
                      <a:pt x="1134" y="1017"/>
                    </a:cubicBezTo>
                    <a:cubicBezTo>
                      <a:pt x="1123" y="995"/>
                      <a:pt x="1123" y="995"/>
                      <a:pt x="1123" y="995"/>
                    </a:cubicBezTo>
                    <a:cubicBezTo>
                      <a:pt x="1141" y="957"/>
                      <a:pt x="1141" y="957"/>
                      <a:pt x="1141" y="957"/>
                    </a:cubicBezTo>
                    <a:cubicBezTo>
                      <a:pt x="1159" y="942"/>
                      <a:pt x="1159" y="942"/>
                      <a:pt x="1159" y="942"/>
                    </a:cubicBezTo>
                    <a:cubicBezTo>
                      <a:pt x="1212" y="870"/>
                      <a:pt x="1212" y="870"/>
                      <a:pt x="1212" y="870"/>
                    </a:cubicBezTo>
                    <a:cubicBezTo>
                      <a:pt x="1234" y="824"/>
                      <a:pt x="1234" y="824"/>
                      <a:pt x="1234" y="824"/>
                    </a:cubicBezTo>
                    <a:cubicBezTo>
                      <a:pt x="1241" y="797"/>
                      <a:pt x="1241" y="797"/>
                      <a:pt x="1241" y="797"/>
                    </a:cubicBezTo>
                    <a:cubicBezTo>
                      <a:pt x="1239" y="776"/>
                      <a:pt x="1239" y="776"/>
                      <a:pt x="1239" y="776"/>
                    </a:cubicBezTo>
                    <a:cubicBezTo>
                      <a:pt x="1231" y="752"/>
                      <a:pt x="1231" y="752"/>
                      <a:pt x="1231" y="752"/>
                    </a:cubicBezTo>
                    <a:cubicBezTo>
                      <a:pt x="1225" y="717"/>
                      <a:pt x="1225" y="717"/>
                      <a:pt x="1225" y="717"/>
                    </a:cubicBezTo>
                    <a:cubicBezTo>
                      <a:pt x="1213" y="680"/>
                      <a:pt x="1213" y="680"/>
                      <a:pt x="1213" y="680"/>
                    </a:cubicBezTo>
                    <a:cubicBezTo>
                      <a:pt x="1172" y="608"/>
                      <a:pt x="1172" y="608"/>
                      <a:pt x="1172" y="608"/>
                    </a:cubicBezTo>
                    <a:cubicBezTo>
                      <a:pt x="1173" y="597"/>
                      <a:pt x="1173" y="597"/>
                      <a:pt x="1173" y="597"/>
                    </a:cubicBezTo>
                    <a:cubicBezTo>
                      <a:pt x="1168" y="582"/>
                      <a:pt x="1168" y="582"/>
                      <a:pt x="1168" y="582"/>
                    </a:cubicBezTo>
                    <a:cubicBezTo>
                      <a:pt x="1159" y="569"/>
                      <a:pt x="1159" y="569"/>
                      <a:pt x="1159" y="569"/>
                    </a:cubicBezTo>
                    <a:cubicBezTo>
                      <a:pt x="1156" y="559"/>
                      <a:pt x="1156" y="559"/>
                      <a:pt x="1156" y="559"/>
                    </a:cubicBezTo>
                    <a:cubicBezTo>
                      <a:pt x="1153" y="548"/>
                      <a:pt x="1153" y="548"/>
                      <a:pt x="1153" y="548"/>
                    </a:cubicBezTo>
                    <a:cubicBezTo>
                      <a:pt x="1125" y="478"/>
                      <a:pt x="1125" y="478"/>
                      <a:pt x="1125" y="478"/>
                    </a:cubicBezTo>
                    <a:cubicBezTo>
                      <a:pt x="1106" y="451"/>
                      <a:pt x="1106" y="451"/>
                      <a:pt x="1106" y="451"/>
                    </a:cubicBezTo>
                    <a:cubicBezTo>
                      <a:pt x="963" y="345"/>
                      <a:pt x="963" y="345"/>
                      <a:pt x="963" y="345"/>
                    </a:cubicBezTo>
                    <a:cubicBezTo>
                      <a:pt x="939" y="301"/>
                      <a:pt x="939" y="301"/>
                      <a:pt x="939" y="301"/>
                    </a:cubicBezTo>
                    <a:cubicBezTo>
                      <a:pt x="932" y="295"/>
                      <a:pt x="932" y="295"/>
                      <a:pt x="932" y="295"/>
                    </a:cubicBezTo>
                    <a:cubicBezTo>
                      <a:pt x="929" y="290"/>
                      <a:pt x="929" y="290"/>
                      <a:pt x="929" y="290"/>
                    </a:cubicBezTo>
                    <a:cubicBezTo>
                      <a:pt x="939" y="274"/>
                      <a:pt x="939" y="274"/>
                      <a:pt x="939" y="274"/>
                    </a:cubicBezTo>
                    <a:cubicBezTo>
                      <a:pt x="945" y="268"/>
                      <a:pt x="945" y="268"/>
                      <a:pt x="945" y="268"/>
                    </a:cubicBezTo>
                    <a:cubicBezTo>
                      <a:pt x="950" y="267"/>
                      <a:pt x="950" y="267"/>
                      <a:pt x="950" y="267"/>
                    </a:cubicBezTo>
                    <a:cubicBezTo>
                      <a:pt x="951" y="256"/>
                      <a:pt x="951" y="256"/>
                      <a:pt x="951" y="256"/>
                    </a:cubicBezTo>
                    <a:cubicBezTo>
                      <a:pt x="965" y="229"/>
                      <a:pt x="965" y="229"/>
                      <a:pt x="965" y="229"/>
                    </a:cubicBezTo>
                    <a:cubicBezTo>
                      <a:pt x="978" y="181"/>
                      <a:pt x="978" y="181"/>
                      <a:pt x="978" y="181"/>
                    </a:cubicBezTo>
                    <a:cubicBezTo>
                      <a:pt x="977" y="163"/>
                      <a:pt x="977" y="163"/>
                      <a:pt x="977" y="163"/>
                    </a:cubicBezTo>
                    <a:cubicBezTo>
                      <a:pt x="973" y="144"/>
                      <a:pt x="973" y="144"/>
                      <a:pt x="973" y="144"/>
                    </a:cubicBezTo>
                    <a:cubicBezTo>
                      <a:pt x="972" y="131"/>
                      <a:pt x="972" y="131"/>
                      <a:pt x="972" y="131"/>
                    </a:cubicBezTo>
                    <a:cubicBezTo>
                      <a:pt x="967" y="103"/>
                      <a:pt x="967" y="103"/>
                      <a:pt x="967" y="103"/>
                    </a:cubicBezTo>
                    <a:cubicBezTo>
                      <a:pt x="959" y="88"/>
                      <a:pt x="959" y="88"/>
                      <a:pt x="959" y="88"/>
                    </a:cubicBezTo>
                    <a:cubicBezTo>
                      <a:pt x="945" y="72"/>
                      <a:pt x="945" y="72"/>
                      <a:pt x="945" y="72"/>
                    </a:cubicBezTo>
                    <a:cubicBezTo>
                      <a:pt x="913" y="59"/>
                      <a:pt x="913" y="59"/>
                      <a:pt x="913" y="59"/>
                    </a:cubicBezTo>
                    <a:cubicBezTo>
                      <a:pt x="910" y="55"/>
                      <a:pt x="908" y="53"/>
                      <a:pt x="907" y="52"/>
                    </a:cubicBezTo>
                    <a:cubicBezTo>
                      <a:pt x="902" y="47"/>
                      <a:pt x="902" y="47"/>
                      <a:pt x="902" y="47"/>
                    </a:cubicBezTo>
                    <a:cubicBezTo>
                      <a:pt x="901" y="45"/>
                      <a:pt x="899" y="45"/>
                      <a:pt x="898" y="45"/>
                    </a:cubicBezTo>
                    <a:cubicBezTo>
                      <a:pt x="896" y="47"/>
                      <a:pt x="895" y="48"/>
                      <a:pt x="894" y="48"/>
                    </a:cubicBezTo>
                    <a:cubicBezTo>
                      <a:pt x="893" y="48"/>
                      <a:pt x="892" y="47"/>
                      <a:pt x="890" y="45"/>
                    </a:cubicBezTo>
                    <a:cubicBezTo>
                      <a:pt x="887" y="42"/>
                      <a:pt x="885" y="41"/>
                      <a:pt x="884" y="40"/>
                    </a:cubicBezTo>
                    <a:cubicBezTo>
                      <a:pt x="881" y="39"/>
                      <a:pt x="881" y="39"/>
                      <a:pt x="881" y="39"/>
                    </a:cubicBezTo>
                    <a:cubicBezTo>
                      <a:pt x="881" y="39"/>
                      <a:pt x="881" y="38"/>
                      <a:pt x="880" y="38"/>
                    </a:cubicBezTo>
                    <a:cubicBezTo>
                      <a:pt x="879" y="37"/>
                      <a:pt x="878" y="37"/>
                      <a:pt x="876" y="38"/>
                    </a:cubicBezTo>
                    <a:cubicBezTo>
                      <a:pt x="873" y="39"/>
                      <a:pt x="873" y="39"/>
                      <a:pt x="873" y="39"/>
                    </a:cubicBezTo>
                    <a:cubicBezTo>
                      <a:pt x="867" y="40"/>
                      <a:pt x="867" y="40"/>
                      <a:pt x="867" y="40"/>
                    </a:cubicBezTo>
                    <a:cubicBezTo>
                      <a:pt x="858" y="38"/>
                      <a:pt x="858" y="38"/>
                      <a:pt x="858" y="38"/>
                    </a:cubicBezTo>
                    <a:cubicBezTo>
                      <a:pt x="853" y="37"/>
                      <a:pt x="853" y="37"/>
                      <a:pt x="853" y="37"/>
                    </a:cubicBezTo>
                    <a:cubicBezTo>
                      <a:pt x="850" y="39"/>
                      <a:pt x="850" y="39"/>
                      <a:pt x="850" y="39"/>
                    </a:cubicBezTo>
                    <a:cubicBezTo>
                      <a:pt x="848" y="41"/>
                      <a:pt x="846" y="41"/>
                      <a:pt x="844" y="38"/>
                    </a:cubicBezTo>
                    <a:cubicBezTo>
                      <a:pt x="839" y="40"/>
                      <a:pt x="839" y="40"/>
                      <a:pt x="839" y="40"/>
                    </a:cubicBezTo>
                    <a:cubicBezTo>
                      <a:pt x="820" y="39"/>
                      <a:pt x="820" y="39"/>
                      <a:pt x="820" y="39"/>
                    </a:cubicBezTo>
                    <a:cubicBezTo>
                      <a:pt x="800" y="40"/>
                      <a:pt x="800" y="40"/>
                      <a:pt x="800" y="40"/>
                    </a:cubicBezTo>
                    <a:cubicBezTo>
                      <a:pt x="792" y="42"/>
                      <a:pt x="787" y="43"/>
                      <a:pt x="785" y="43"/>
                    </a:cubicBezTo>
                    <a:cubicBezTo>
                      <a:pt x="772" y="43"/>
                      <a:pt x="772" y="43"/>
                      <a:pt x="772" y="43"/>
                    </a:cubicBezTo>
                    <a:cubicBezTo>
                      <a:pt x="772" y="43"/>
                      <a:pt x="772" y="42"/>
                      <a:pt x="771" y="41"/>
                    </a:cubicBezTo>
                    <a:cubicBezTo>
                      <a:pt x="767" y="43"/>
                      <a:pt x="767" y="43"/>
                      <a:pt x="767" y="43"/>
                    </a:cubicBezTo>
                    <a:cubicBezTo>
                      <a:pt x="764" y="44"/>
                      <a:pt x="762" y="44"/>
                      <a:pt x="761" y="44"/>
                    </a:cubicBezTo>
                    <a:cubicBezTo>
                      <a:pt x="747" y="45"/>
                      <a:pt x="747" y="45"/>
                      <a:pt x="747" y="45"/>
                    </a:cubicBezTo>
                    <a:cubicBezTo>
                      <a:pt x="734" y="49"/>
                      <a:pt x="734" y="49"/>
                      <a:pt x="734" y="49"/>
                    </a:cubicBezTo>
                    <a:lnTo>
                      <a:pt x="727" y="5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62" name="Freeform 9"/>
              <p:cNvSpPr>
                <a:spLocks/>
              </p:cNvSpPr>
              <p:nvPr/>
            </p:nvSpPr>
            <p:spPr bwMode="auto">
              <a:xfrm>
                <a:off x="5314951" y="954088"/>
                <a:ext cx="446087" cy="1163637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0" y="69"/>
                  </a:cxn>
                  <a:cxn ang="0">
                    <a:pos x="42" y="366"/>
                  </a:cxn>
                  <a:cxn ang="0">
                    <a:pos x="140" y="0"/>
                  </a:cxn>
                </a:cxnLst>
                <a:rect l="0" t="0" r="r" b="b"/>
                <a:pathLst>
                  <a:path w="140" h="366">
                    <a:moveTo>
                      <a:pt x="140" y="0"/>
                    </a:moveTo>
                    <a:cubicBezTo>
                      <a:pt x="93" y="45"/>
                      <a:pt x="46" y="68"/>
                      <a:pt x="0" y="69"/>
                    </a:cubicBezTo>
                    <a:cubicBezTo>
                      <a:pt x="42" y="366"/>
                      <a:pt x="42" y="366"/>
                      <a:pt x="42" y="366"/>
                    </a:cubicBezTo>
                    <a:cubicBezTo>
                      <a:pt x="49" y="244"/>
                      <a:pt x="81" y="122"/>
                      <a:pt x="14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733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 务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9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3"/>
    </mc:Choice>
    <mc:Fallback xmlns="">
      <p:transition spd="slow" advTm="2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306219" y="1851228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2" name="Oval 497"/>
            <p:cNvSpPr>
              <a:spLocks noChangeArrowheads="1"/>
            </p:cNvSpPr>
            <p:nvPr/>
          </p:nvSpPr>
          <p:spPr bwMode="auto">
            <a:xfrm>
              <a:off x="4716686" y="2003264"/>
              <a:ext cx="164147" cy="165162"/>
            </a:xfrm>
            <a:prstGeom prst="ellipse">
              <a:avLst/>
            </a:prstGeom>
            <a:solidFill>
              <a:srgbClr val="E6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689360" y="1594100"/>
            <a:ext cx="3901626" cy="4185161"/>
            <a:chOff x="6116713" y="1131590"/>
            <a:chExt cx="2800783" cy="28855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116713" y="1194837"/>
              <a:ext cx="2800783" cy="2822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 中文）：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日照金果贸易贸易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公司名称（英文）：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 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GOLDEN NUT TRADE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CO., LTD.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公司地址（中文）：山东省日照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市潍坊路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号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 Weifang Road, </a:t>
              </a:r>
              <a:r>
                <a:rPr lang="en-US" altLang="zh-CN" sz="19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city, Shandong, China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金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果贸易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有限公司成立于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2002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年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主要经营花生、南瓜子、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葵花子、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大蒜、生姜、核桃、芝麻等农产品的进出口业务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3931849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98559" y="763405"/>
            <a:ext cx="43039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prstClr val="black"/>
                </a:solidFill>
              </a:rPr>
              <a:t>日照</a:t>
            </a:r>
            <a:r>
              <a:rPr lang="zh-CN" altLang="en-US" sz="2800" dirty="0">
                <a:solidFill>
                  <a:prstClr val="black"/>
                </a:solidFill>
              </a:rPr>
              <a:t>金</a:t>
            </a:r>
            <a:r>
              <a:rPr lang="zh-CN" altLang="en-US" sz="2800" dirty="0" smtClean="0">
                <a:solidFill>
                  <a:prstClr val="black"/>
                </a:solidFill>
              </a:rPr>
              <a:t>果贸易有限公司</a:t>
            </a:r>
            <a:r>
              <a:rPr lang="en-US" altLang="zh-CN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RIZHAO GOLDEN NUT TRADE CO., LTD.</a:t>
            </a:r>
            <a:endParaRPr lang="zh-CN" alt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3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870"/>
    </mc:Choice>
    <mc:Fallback xmlns="">
      <p:transition advTm="1187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10776</TotalTime>
  <Words>1816</Words>
  <Application>Microsoft Office PowerPoint</Application>
  <PresentationFormat>宽屏</PresentationFormat>
  <Paragraphs>207</Paragraphs>
  <Slides>38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8" baseType="lpstr">
      <vt:lpstr>宋体</vt:lpstr>
      <vt:lpstr>微软雅黑</vt:lpstr>
      <vt:lpstr>Arial</vt:lpstr>
      <vt:lpstr>Broadway</vt:lpstr>
      <vt:lpstr>Calibri</vt:lpstr>
      <vt:lpstr>Calibri Light</vt:lpstr>
      <vt:lpstr>Impact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任务描述</vt:lpstr>
      <vt:lpstr>任务描述</vt:lpstr>
      <vt:lpstr>PowerPoint 演示文稿</vt:lpstr>
      <vt:lpstr>任务描述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任务描述</vt:lpstr>
      <vt:lpstr>任务描述</vt:lpstr>
      <vt:lpstr>任务描述</vt:lpstr>
      <vt:lpstr>PowerPoint 演示文稿</vt:lpstr>
      <vt:lpstr>任务描述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hj</dc:creator>
  <cp:lastModifiedBy>hj</cp:lastModifiedBy>
  <cp:revision>1363</cp:revision>
  <dcterms:created xsi:type="dcterms:W3CDTF">2015-05-05T08:02:14Z</dcterms:created>
  <dcterms:modified xsi:type="dcterms:W3CDTF">2016-11-02T03:28:15Z</dcterms:modified>
</cp:coreProperties>
</file>