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90" r:id="rId3"/>
  </p:sldMasterIdLst>
  <p:notesMasterIdLst>
    <p:notesMasterId r:id="rId55"/>
  </p:notesMasterIdLst>
  <p:sldIdLst>
    <p:sldId id="504" r:id="rId4"/>
    <p:sldId id="505" r:id="rId5"/>
    <p:sldId id="506" r:id="rId6"/>
    <p:sldId id="507" r:id="rId7"/>
    <p:sldId id="508" r:id="rId8"/>
    <p:sldId id="476" r:id="rId9"/>
    <p:sldId id="509" r:id="rId10"/>
    <p:sldId id="510" r:id="rId11"/>
    <p:sldId id="511" r:id="rId12"/>
    <p:sldId id="512" r:id="rId13"/>
    <p:sldId id="513" r:id="rId14"/>
    <p:sldId id="514" r:id="rId15"/>
    <p:sldId id="392" r:id="rId16"/>
    <p:sldId id="515" r:id="rId17"/>
    <p:sldId id="482" r:id="rId18"/>
    <p:sldId id="443" r:id="rId19"/>
    <p:sldId id="444" r:id="rId20"/>
    <p:sldId id="442" r:id="rId21"/>
    <p:sldId id="445" r:id="rId22"/>
    <p:sldId id="447" r:id="rId23"/>
    <p:sldId id="516" r:id="rId24"/>
    <p:sldId id="485" r:id="rId25"/>
    <p:sldId id="486" r:id="rId26"/>
    <p:sldId id="453" r:id="rId27"/>
    <p:sldId id="517" r:id="rId28"/>
    <p:sldId id="519" r:id="rId29"/>
    <p:sldId id="446" r:id="rId30"/>
    <p:sldId id="489" r:id="rId31"/>
    <p:sldId id="491" r:id="rId32"/>
    <p:sldId id="488" r:id="rId33"/>
    <p:sldId id="490" r:id="rId34"/>
    <p:sldId id="520" r:id="rId35"/>
    <p:sldId id="456" r:id="rId36"/>
    <p:sldId id="461" r:id="rId37"/>
    <p:sldId id="463" r:id="rId38"/>
    <p:sldId id="470" r:id="rId39"/>
    <p:sldId id="525" r:id="rId40"/>
    <p:sldId id="521" r:id="rId41"/>
    <p:sldId id="522" r:id="rId42"/>
    <p:sldId id="523" r:id="rId43"/>
    <p:sldId id="524" r:id="rId44"/>
    <p:sldId id="437" r:id="rId45"/>
    <p:sldId id="526" r:id="rId46"/>
    <p:sldId id="464" r:id="rId47"/>
    <p:sldId id="527" r:id="rId48"/>
    <p:sldId id="468" r:id="rId49"/>
    <p:sldId id="503" r:id="rId50"/>
    <p:sldId id="528" r:id="rId51"/>
    <p:sldId id="529" r:id="rId52"/>
    <p:sldId id="373" r:id="rId53"/>
    <p:sldId id="310" r:id="rId5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6794"/>
    <a:srgbClr val="5B925B"/>
    <a:srgbClr val="E65C5D"/>
    <a:srgbClr val="000000"/>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4F92F-AD70-4F5F-8297-CD02442A24E5}" type="datetimeFigureOut">
              <a:rPr lang="zh-CN" altLang="en-US" smtClean="0"/>
              <a:t>2016/10/31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D95D8-4E31-4F6D-B80F-859AD32282BB}" type="slidenum">
              <a:rPr lang="zh-CN" altLang="en-US" smtClean="0"/>
              <a:t>‹#›</a:t>
            </a:fld>
            <a:endParaRPr lang="zh-CN" altLang="en-US"/>
          </a:p>
        </p:txBody>
      </p:sp>
    </p:spTree>
    <p:extLst>
      <p:ext uri="{BB962C8B-B14F-4D97-AF65-F5344CB8AC3E}">
        <p14:creationId xmlns:p14="http://schemas.microsoft.com/office/powerpoint/2010/main" val="204775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幻灯片图像占位符 1"/>
          <p:cNvSpPr>
            <a:spLocks noGrp="1" noRot="1" noChangeAspect="1"/>
          </p:cNvSpPr>
          <p:nvPr>
            <p:ph type="sldImg"/>
          </p:nvPr>
        </p:nvSpPr>
        <p:spPr bwMode="auto">
          <a:noFill/>
          <a:ln>
            <a:solidFill>
              <a:srgbClr val="000000"/>
            </a:solidFill>
            <a:miter lim="800000"/>
            <a:headEnd/>
            <a:tailEnd/>
          </a:ln>
        </p:spPr>
      </p:sp>
      <p:sp>
        <p:nvSpPr>
          <p:cNvPr id="13107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84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E4594D-4CCB-4FAD-99D4-783C7AFD4178}" type="slidenum">
              <a:rPr lang="zh-CN" altLang="en-US">
                <a:solidFill>
                  <a:prstClr val="black"/>
                </a:solidFill>
              </a:rPr>
              <a:pPr fontAlgn="base">
                <a:spcBef>
                  <a:spcPct val="0"/>
                </a:spcBef>
                <a:spcAft>
                  <a:spcPct val="0"/>
                </a:spcAft>
                <a:defRPr/>
              </a:pPr>
              <a:t>1</a:t>
            </a:fld>
            <a:endParaRPr lang="en-US" altLang="zh-CN">
              <a:solidFill>
                <a:prstClr val="black"/>
              </a:solidFill>
            </a:endParaRPr>
          </a:p>
        </p:txBody>
      </p:sp>
    </p:spTree>
    <p:extLst>
      <p:ext uri="{BB962C8B-B14F-4D97-AF65-F5344CB8AC3E}">
        <p14:creationId xmlns:p14="http://schemas.microsoft.com/office/powerpoint/2010/main" val="2505757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pPr eaLnBrk="1" fontAlgn="base" hangingPunct="1">
                <a:spcBef>
                  <a:spcPct val="0"/>
                </a:spcBef>
                <a:spcAft>
                  <a:spcPct val="0"/>
                </a:spcAft>
              </a:pPr>
              <a:t>42</a:t>
            </a:fld>
            <a:endParaRPr lang="zh-CN" altLang="en-US" sz="1200" smtClean="0"/>
          </a:p>
        </p:txBody>
      </p:sp>
    </p:spTree>
    <p:extLst>
      <p:ext uri="{BB962C8B-B14F-4D97-AF65-F5344CB8AC3E}">
        <p14:creationId xmlns:p14="http://schemas.microsoft.com/office/powerpoint/2010/main" val="465372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幻灯片图像占位符 1"/>
          <p:cNvSpPr>
            <a:spLocks noGrp="1" noRot="1" noChangeAspect="1"/>
          </p:cNvSpPr>
          <p:nvPr>
            <p:ph type="sldImg"/>
          </p:nvPr>
        </p:nvSpPr>
        <p:spPr bwMode="auto">
          <a:noFill/>
          <a:ln>
            <a:solidFill>
              <a:srgbClr val="000000"/>
            </a:solidFill>
            <a:miter lim="800000"/>
            <a:headEnd/>
            <a:tailEnd/>
          </a:ln>
        </p:spPr>
      </p:sp>
      <p:sp>
        <p:nvSpPr>
          <p:cNvPr id="13107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84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E4594D-4CCB-4FAD-99D4-783C7AFD4178}" type="slidenum">
              <a:rPr lang="zh-CN" altLang="en-US">
                <a:solidFill>
                  <a:prstClr val="black"/>
                </a:solidFill>
              </a:rPr>
              <a:pPr fontAlgn="base">
                <a:spcBef>
                  <a:spcPct val="0"/>
                </a:spcBef>
                <a:spcAft>
                  <a:spcPct val="0"/>
                </a:spcAft>
                <a:defRPr/>
              </a:pPr>
              <a:t>2</a:t>
            </a:fld>
            <a:endParaRPr lang="en-US" altLang="zh-CN">
              <a:solidFill>
                <a:prstClr val="black"/>
              </a:solidFill>
            </a:endParaRPr>
          </a:p>
        </p:txBody>
      </p:sp>
    </p:spTree>
    <p:extLst>
      <p:ext uri="{BB962C8B-B14F-4D97-AF65-F5344CB8AC3E}">
        <p14:creationId xmlns:p14="http://schemas.microsoft.com/office/powerpoint/2010/main" val="2923647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幻灯片图像占位符 1"/>
          <p:cNvSpPr>
            <a:spLocks noGrp="1" noRot="1" noChangeAspect="1"/>
          </p:cNvSpPr>
          <p:nvPr>
            <p:ph type="sldImg"/>
          </p:nvPr>
        </p:nvSpPr>
        <p:spPr bwMode="auto">
          <a:noFill/>
          <a:ln>
            <a:solidFill>
              <a:srgbClr val="000000"/>
            </a:solidFill>
            <a:miter lim="800000"/>
            <a:headEnd/>
            <a:tailEnd/>
          </a:ln>
        </p:spPr>
      </p:sp>
      <p:sp>
        <p:nvSpPr>
          <p:cNvPr id="13107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84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E4594D-4CCB-4FAD-99D4-783C7AFD4178}" type="slidenum">
              <a:rPr lang="zh-CN" altLang="en-US">
                <a:solidFill>
                  <a:prstClr val="black"/>
                </a:solidFill>
              </a:rPr>
              <a:pPr fontAlgn="base">
                <a:spcBef>
                  <a:spcPct val="0"/>
                </a:spcBef>
                <a:spcAft>
                  <a:spcPct val="0"/>
                </a:spcAft>
                <a:defRPr/>
              </a:pPr>
              <a:t>3</a:t>
            </a:fld>
            <a:endParaRPr lang="en-US" altLang="zh-CN">
              <a:solidFill>
                <a:prstClr val="black"/>
              </a:solidFill>
            </a:endParaRPr>
          </a:p>
        </p:txBody>
      </p:sp>
    </p:spTree>
    <p:extLst>
      <p:ext uri="{BB962C8B-B14F-4D97-AF65-F5344CB8AC3E}">
        <p14:creationId xmlns:p14="http://schemas.microsoft.com/office/powerpoint/2010/main" val="369353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3D95D8-4E31-4F6D-B80F-859AD32282BB}"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2956376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solidFill>
                  <a:prstClr val="black"/>
                </a:solidFill>
              </a:rPr>
              <a:pPr eaLnBrk="1" fontAlgn="base" hangingPunct="1">
                <a:spcBef>
                  <a:spcPct val="0"/>
                </a:spcBef>
                <a:spcAft>
                  <a:spcPct val="0"/>
                </a:spcAft>
              </a:pPr>
              <a:t>11</a:t>
            </a:fld>
            <a:endParaRPr lang="zh-CN" altLang="en-US" sz="1200" smtClean="0">
              <a:solidFill>
                <a:prstClr val="black"/>
              </a:solidFill>
            </a:endParaRPr>
          </a:p>
        </p:txBody>
      </p:sp>
    </p:spTree>
    <p:extLst>
      <p:ext uri="{BB962C8B-B14F-4D97-AF65-F5344CB8AC3E}">
        <p14:creationId xmlns:p14="http://schemas.microsoft.com/office/powerpoint/2010/main" val="3346047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solidFill>
                  <a:prstClr val="black"/>
                </a:solidFill>
              </a:rPr>
              <a:pPr eaLnBrk="1" fontAlgn="base" hangingPunct="1">
                <a:spcBef>
                  <a:spcPct val="0"/>
                </a:spcBef>
                <a:spcAft>
                  <a:spcPct val="0"/>
                </a:spcAft>
              </a:pPr>
              <a:t>12</a:t>
            </a:fld>
            <a:endParaRPr lang="zh-CN" altLang="en-US" sz="1200" smtClean="0">
              <a:solidFill>
                <a:prstClr val="black"/>
              </a:solidFill>
            </a:endParaRPr>
          </a:p>
        </p:txBody>
      </p:sp>
    </p:spTree>
    <p:extLst>
      <p:ext uri="{BB962C8B-B14F-4D97-AF65-F5344CB8AC3E}">
        <p14:creationId xmlns:p14="http://schemas.microsoft.com/office/powerpoint/2010/main" val="2426450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pPr eaLnBrk="1" fontAlgn="base" hangingPunct="1">
                <a:spcBef>
                  <a:spcPct val="0"/>
                </a:spcBef>
                <a:spcAft>
                  <a:spcPct val="0"/>
                </a:spcAft>
              </a:pPr>
              <a:t>13</a:t>
            </a:fld>
            <a:endParaRPr lang="zh-CN" altLang="en-US" sz="1200" smtClean="0"/>
          </a:p>
        </p:txBody>
      </p:sp>
    </p:spTree>
    <p:extLst>
      <p:ext uri="{BB962C8B-B14F-4D97-AF65-F5344CB8AC3E}">
        <p14:creationId xmlns:p14="http://schemas.microsoft.com/office/powerpoint/2010/main" val="3952732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solidFill>
                  <a:prstClr val="black"/>
                </a:solidFill>
              </a:rPr>
              <a:pPr eaLnBrk="1" fontAlgn="base" hangingPunct="1">
                <a:spcBef>
                  <a:spcPct val="0"/>
                </a:spcBef>
                <a:spcAft>
                  <a:spcPct val="0"/>
                </a:spcAft>
              </a:pPr>
              <a:t>40</a:t>
            </a:fld>
            <a:endParaRPr lang="zh-CN" altLang="en-US" sz="1200" smtClean="0">
              <a:solidFill>
                <a:prstClr val="black"/>
              </a:solidFill>
            </a:endParaRPr>
          </a:p>
        </p:txBody>
      </p:sp>
    </p:spTree>
    <p:extLst>
      <p:ext uri="{BB962C8B-B14F-4D97-AF65-F5344CB8AC3E}">
        <p14:creationId xmlns:p14="http://schemas.microsoft.com/office/powerpoint/2010/main" val="3417730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solidFill>
                  <a:prstClr val="black"/>
                </a:solidFill>
              </a:rPr>
              <a:pPr eaLnBrk="1" fontAlgn="base" hangingPunct="1">
                <a:spcBef>
                  <a:spcPct val="0"/>
                </a:spcBef>
                <a:spcAft>
                  <a:spcPct val="0"/>
                </a:spcAft>
              </a:pPr>
              <a:t>41</a:t>
            </a:fld>
            <a:endParaRPr lang="zh-CN" altLang="en-US" sz="1200" smtClean="0">
              <a:solidFill>
                <a:prstClr val="black"/>
              </a:solidFill>
            </a:endParaRPr>
          </a:p>
        </p:txBody>
      </p:sp>
    </p:spTree>
    <p:extLst>
      <p:ext uri="{BB962C8B-B14F-4D97-AF65-F5344CB8AC3E}">
        <p14:creationId xmlns:p14="http://schemas.microsoft.com/office/powerpoint/2010/main" val="192114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2016/10/31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2016/10/31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2016/10/31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lvl1pPr>
              <a:defRPr/>
            </a:lvl1pPr>
          </a:lstStyle>
          <a:p>
            <a:endParaRPr lang="zh-CN" altLang="zh-CN"/>
          </a:p>
        </p:txBody>
      </p:sp>
      <p:sp>
        <p:nvSpPr>
          <p:cNvPr id="4" name="页脚占位符 3"/>
          <p:cNvSpPr>
            <a:spLocks noGrp="1"/>
          </p:cNvSpPr>
          <p:nvPr>
            <p:ph type="ftr" sz="quarter" idx="11"/>
          </p:nvPr>
        </p:nvSpPr>
        <p:spPr>
          <a:xfrm>
            <a:off x="4038600" y="6356350"/>
            <a:ext cx="41148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0"/>
            <a:ext cx="2743200" cy="365125"/>
          </a:xfrm>
        </p:spPr>
        <p:txBody>
          <a:bodyPr/>
          <a:lstStyle>
            <a:lvl1pPr>
              <a:defRPr/>
            </a:lvl1pPr>
          </a:lstStyle>
          <a:p>
            <a:fld id="{3D7268BD-409F-4CE8-AA72-6E3125B326F5}"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629923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a:xfrm>
            <a:off x="609600" y="1600201"/>
            <a:ext cx="10972800" cy="4525963"/>
          </a:xfrm>
        </p:spPr>
        <p:txBody>
          <a:bodyPr/>
          <a:lstStyle/>
          <a:p>
            <a:pPr lvl="0"/>
            <a:endParaRPr lang="zh-CN" altLang="en-US" noProof="0" smtClean="0"/>
          </a:p>
        </p:txBody>
      </p:sp>
    </p:spTree>
    <p:extLst>
      <p:ext uri="{BB962C8B-B14F-4D97-AF65-F5344CB8AC3E}">
        <p14:creationId xmlns:p14="http://schemas.microsoft.com/office/powerpoint/2010/main" val="1197732639"/>
      </p:ext>
    </p:extLst>
  </p:cSld>
  <p:clrMapOvr>
    <a:masterClrMapping/>
  </p:clrMapOvr>
  <p:transition>
    <p:diamon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9"/>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1147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9589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4"/>
            <a:ext cx="10363200" cy="1362076"/>
          </a:xfrm>
        </p:spPr>
        <p:txBody>
          <a:bodyPr anchor="t"/>
          <a:lstStyle>
            <a:lvl1pPr algn="l">
              <a:defRPr sz="48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39252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98375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6" y="1535113"/>
            <a:ext cx="5389033"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zh-CN" altLang="en-US" smtClean="0"/>
              <a:t>单击此处编辑母版文本样式</a:t>
            </a:r>
          </a:p>
        </p:txBody>
      </p:sp>
      <p:sp>
        <p:nvSpPr>
          <p:cNvPr id="6" name="内容占位符 5"/>
          <p:cNvSpPr>
            <a:spLocks noGrp="1"/>
          </p:cNvSpPr>
          <p:nvPr>
            <p:ph sz="quarter" idx="4"/>
          </p:nvPr>
        </p:nvSpPr>
        <p:spPr>
          <a:xfrm>
            <a:off x="6193376"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03798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730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2016/10/31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7315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4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4"/>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4"/>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0231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2"/>
            <a:ext cx="7315200" cy="566740"/>
          </a:xfrm>
        </p:spPr>
        <p:txBody>
          <a:bodyPr anchor="b"/>
          <a:lstStyle>
            <a:lvl1pPr algn="l">
              <a:defRPr sz="24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zh-CN" altLang="en-US"/>
          </a:p>
        </p:txBody>
      </p:sp>
      <p:sp>
        <p:nvSpPr>
          <p:cNvPr id="4" name="文本占位符 3"/>
          <p:cNvSpPr>
            <a:spLocks noGrp="1"/>
          </p:cNvSpPr>
          <p:nvPr>
            <p:ph type="body" sz="half" idx="2"/>
          </p:nvPr>
        </p:nvSpPr>
        <p:spPr>
          <a:xfrm>
            <a:off x="2389717" y="5367341"/>
            <a:ext cx="7315200" cy="8048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54511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76633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6976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55653" y="252415"/>
            <a:ext cx="10678583" cy="757237"/>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55653" y="1206500"/>
            <a:ext cx="10678583" cy="5254625"/>
          </a:xfrm>
        </p:spPr>
        <p:txBody>
          <a:bodyPr/>
          <a:lstStyle/>
          <a:p>
            <a:endParaRPr lang="zh-CN" altLang="en-US"/>
          </a:p>
        </p:txBody>
      </p:sp>
      <p:sp>
        <p:nvSpPr>
          <p:cNvPr id="4" name="日期占位符 3"/>
          <p:cNvSpPr>
            <a:spLocks noGrp="1"/>
          </p:cNvSpPr>
          <p:nvPr>
            <p:ph type="dt" sz="half" idx="10"/>
          </p:nvPr>
        </p:nvSpPr>
        <p:spPr>
          <a:xfrm>
            <a:off x="838200" y="6356352"/>
            <a:ext cx="2743200" cy="365125"/>
          </a:xfrm>
        </p:spPr>
        <p:txBody>
          <a:bodyPr/>
          <a:lstStyle>
            <a:lvl1pPr>
              <a:defRPr/>
            </a:lvl1pPr>
          </a:lstStyle>
          <a:p>
            <a:endParaRPr lang="en-US" altLang="zh-CN">
              <a:solidFill>
                <a:prstClr val="black">
                  <a:tint val="75000"/>
                </a:prstClr>
              </a:solidFill>
            </a:endParaRPr>
          </a:p>
        </p:txBody>
      </p:sp>
      <p:sp>
        <p:nvSpPr>
          <p:cNvPr id="5" name="页脚占位符 4"/>
          <p:cNvSpPr>
            <a:spLocks noGrp="1"/>
          </p:cNvSpPr>
          <p:nvPr>
            <p:ph type="ftr" sz="quarter" idx="11"/>
          </p:nvPr>
        </p:nvSpPr>
        <p:spPr>
          <a:xfrm>
            <a:off x="4038600" y="6356352"/>
            <a:ext cx="4114800" cy="365125"/>
          </a:xfrm>
        </p:spPr>
        <p:txBody>
          <a:bodyPr/>
          <a:lstStyle>
            <a:lvl1pPr>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2"/>
            <a:ext cx="2743200" cy="365125"/>
          </a:xfrm>
        </p:spPr>
        <p:txBody>
          <a:bodyPr/>
          <a:lstStyle>
            <a:lvl1pPr>
              <a:defRPr/>
            </a:lvl1pPr>
          </a:lstStyle>
          <a:p>
            <a:fld id="{1630B58A-7C20-4793-BD57-CC95C5110B23}" type="slidenum">
              <a:rPr lang="zh-CN" altLang="en-US">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517081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userDrawn="1"/>
        </p:nvSpPr>
        <p:spPr>
          <a:xfrm>
            <a:off x="815414" y="0"/>
            <a:ext cx="1056117" cy="1028734"/>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标题占位符 1"/>
          <p:cNvSpPr>
            <a:spLocks noGrp="1"/>
          </p:cNvSpPr>
          <p:nvPr>
            <p:ph type="title" hasCustomPrompt="1"/>
          </p:nvPr>
        </p:nvSpPr>
        <p:spPr>
          <a:xfrm>
            <a:off x="2145770" y="164640"/>
            <a:ext cx="9614859" cy="768085"/>
          </a:xfrm>
          <a:prstGeom prst="rect">
            <a:avLst/>
          </a:prstGeom>
        </p:spPr>
        <p:txBody>
          <a:bodyPr vert="horz" lIns="91440" tIns="45720" rIns="91440" bIns="45720" rtlCol="0" anchor="ctr">
            <a:normAutofit/>
          </a:bodyPr>
          <a:lstStyle>
            <a:lvl1pPr algn="l">
              <a:defRPr>
                <a:solidFill>
                  <a:schemeClr val="tx1">
                    <a:lumMod val="65000"/>
                    <a:lumOff val="35000"/>
                  </a:schemeClr>
                </a:solidFill>
              </a:defRPr>
            </a:lvl1pPr>
          </a:lstStyle>
          <a:p>
            <a:r>
              <a:rPr lang="en-US" altLang="zh-CN" dirty="0" smtClean="0"/>
              <a:t>1.0 </a:t>
            </a:r>
            <a:r>
              <a:rPr lang="zh-CN" altLang="en-US" dirty="0" smtClean="0"/>
              <a:t>请输入标题</a:t>
            </a:r>
            <a:endParaRPr lang="zh-CN" altLang="en-US" dirty="0"/>
          </a:p>
        </p:txBody>
      </p:sp>
    </p:spTree>
    <p:extLst>
      <p:ext uri="{BB962C8B-B14F-4D97-AF65-F5344CB8AC3E}">
        <p14:creationId xmlns:p14="http://schemas.microsoft.com/office/powerpoint/2010/main" val="372797369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标题占位符 1"/>
          <p:cNvSpPr>
            <a:spLocks noGrp="1"/>
          </p:cNvSpPr>
          <p:nvPr>
            <p:ph type="title" hasCustomPrompt="1"/>
          </p:nvPr>
        </p:nvSpPr>
        <p:spPr>
          <a:xfrm>
            <a:off x="2145770" y="164640"/>
            <a:ext cx="9614859" cy="768085"/>
          </a:xfrm>
          <a:prstGeom prst="rect">
            <a:avLst/>
          </a:prstGeom>
        </p:spPr>
        <p:txBody>
          <a:bodyPr vert="horz" lIns="91440" tIns="45720" rIns="91440" bIns="45720" rtlCol="0" anchor="ctr">
            <a:normAutofit/>
          </a:bodyPr>
          <a:lstStyle>
            <a:lvl1pPr algn="l">
              <a:defRPr>
                <a:solidFill>
                  <a:schemeClr val="tx1">
                    <a:lumMod val="65000"/>
                    <a:lumOff val="35000"/>
                  </a:schemeClr>
                </a:solidFill>
              </a:defRPr>
            </a:lvl1pPr>
          </a:lstStyle>
          <a:p>
            <a:r>
              <a:rPr lang="en-US" altLang="zh-CN" dirty="0" smtClean="0"/>
              <a:t>3.0 </a:t>
            </a:r>
            <a:r>
              <a:rPr lang="zh-CN" altLang="en-US" dirty="0" smtClean="0"/>
              <a:t>请输入标题</a:t>
            </a:r>
            <a:endParaRPr lang="zh-CN" altLang="en-US" dirty="0"/>
          </a:p>
        </p:txBody>
      </p:sp>
    </p:spTree>
    <p:extLst>
      <p:ext uri="{BB962C8B-B14F-4D97-AF65-F5344CB8AC3E}">
        <p14:creationId xmlns:p14="http://schemas.microsoft.com/office/powerpoint/2010/main" val="56319685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197600" y="1600201"/>
            <a:ext cx="53848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6197600" y="3938589"/>
            <a:ext cx="53848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609600" y="6243638"/>
            <a:ext cx="2844800" cy="477838"/>
          </a:xfrm>
        </p:spPr>
        <p:txBody>
          <a:bodyPr/>
          <a:lstStyle>
            <a:lvl1pPr>
              <a:defRPr/>
            </a:lvl1pPr>
          </a:lstStyle>
          <a:p>
            <a:pPr>
              <a:defRPr/>
            </a:pPr>
            <a:endParaRPr lang="en-US" altLang="zh-CN">
              <a:solidFill>
                <a:srgbClr val="FFFFFF"/>
              </a:solidFill>
            </a:endParaRPr>
          </a:p>
        </p:txBody>
      </p:sp>
      <p:sp>
        <p:nvSpPr>
          <p:cNvPr id="7" name="页脚占位符 6"/>
          <p:cNvSpPr>
            <a:spLocks noGrp="1"/>
          </p:cNvSpPr>
          <p:nvPr>
            <p:ph type="ftr" sz="quarter" idx="11"/>
          </p:nvPr>
        </p:nvSpPr>
        <p:spPr>
          <a:xfrm>
            <a:off x="4165600" y="6243638"/>
            <a:ext cx="3860800" cy="477838"/>
          </a:xfrm>
        </p:spPr>
        <p:txBody>
          <a:bodyPr/>
          <a:lstStyle>
            <a:lvl1pPr>
              <a:defRPr/>
            </a:lvl1pPr>
          </a:lstStyle>
          <a:p>
            <a:pPr>
              <a:defRPr/>
            </a:pPr>
            <a:endParaRPr lang="en-US" altLang="zh-CN">
              <a:solidFill>
                <a:srgbClr val="FFFFFF"/>
              </a:solidFill>
            </a:endParaRPr>
          </a:p>
        </p:txBody>
      </p:sp>
      <p:sp>
        <p:nvSpPr>
          <p:cNvPr id="8" name="灯片编号占位符 7"/>
          <p:cNvSpPr>
            <a:spLocks noGrp="1"/>
          </p:cNvSpPr>
          <p:nvPr>
            <p:ph type="sldNum" sz="quarter" idx="12"/>
          </p:nvPr>
        </p:nvSpPr>
        <p:spPr>
          <a:xfrm>
            <a:off x="8737600" y="6243638"/>
            <a:ext cx="2844800" cy="477838"/>
          </a:xfrm>
        </p:spPr>
        <p:txBody>
          <a:bodyPr/>
          <a:lstStyle>
            <a:lvl1pPr>
              <a:defRPr/>
            </a:lvl1pPr>
          </a:lstStyle>
          <a:p>
            <a:pPr>
              <a:defRPr/>
            </a:pPr>
            <a:fld id="{DE72F87E-4F20-4D4F-B3C4-7679E5C14B5B}"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074848487"/>
      </p:ext>
    </p:extLst>
  </p:cSld>
  <p:clrMapOvr>
    <a:masterClrMapping/>
  </p:clrMapOvr>
  <p:transition>
    <p:sndAc>
      <p:stSnd>
        <p:snd r:embed="rId1" name="type.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81278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2016/10/31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7147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5600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42319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81587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1727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14690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908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9726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34057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6680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2016/10/31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33081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66836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2016/10/31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2016/10/31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2016/10/31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2016/10/31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2016/10/31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2016/10/31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530820CF-B880-4189-942D-D702A7CBA730}"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421651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prstClr val="black">
                    <a:tint val="75000"/>
                  </a:prstClr>
                </a:solidFill>
              </a:rPr>
              <a:pPr/>
              <a:t>2016/10/31</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387474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图片 3"/>
          <p:cNvPicPr>
            <a:picLocks noChangeAspect="1"/>
          </p:cNvPicPr>
          <p:nvPr/>
        </p:nvPicPr>
        <p:blipFill>
          <a:blip r:embed="rId3"/>
          <a:srcRect/>
          <a:stretch>
            <a:fillRect/>
          </a:stretch>
        </p:blipFill>
        <p:spPr bwMode="auto">
          <a:xfrm>
            <a:off x="488950" y="0"/>
            <a:ext cx="11191875" cy="7981950"/>
          </a:xfrm>
          <a:prstGeom prst="rect">
            <a:avLst/>
          </a:prstGeom>
          <a:noFill/>
          <a:ln w="9525">
            <a:noFill/>
            <a:miter lim="800000"/>
            <a:headEnd/>
            <a:tailEnd/>
          </a:ln>
        </p:spPr>
      </p:pic>
      <p:sp>
        <p:nvSpPr>
          <p:cNvPr id="3" name="矩形 2"/>
          <p:cNvSpPr/>
          <p:nvPr/>
        </p:nvSpPr>
        <p:spPr>
          <a:xfrm>
            <a:off x="0" y="0"/>
            <a:ext cx="12192000" cy="88392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 name="矩形 4"/>
          <p:cNvSpPr/>
          <p:nvPr/>
        </p:nvSpPr>
        <p:spPr>
          <a:xfrm>
            <a:off x="1052513" y="2820988"/>
            <a:ext cx="10066337" cy="2160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a:spLocks noChangeArrowheads="1"/>
          </p:cNvSpPr>
          <p:nvPr/>
        </p:nvSpPr>
        <p:spPr bwMode="auto">
          <a:xfrm>
            <a:off x="1457325" y="3011488"/>
            <a:ext cx="7239000" cy="708025"/>
          </a:xfrm>
          <a:prstGeom prst="rect">
            <a:avLst/>
          </a:prstGeom>
          <a:noFill/>
          <a:ln w="9525">
            <a:noFill/>
            <a:miter lim="800000"/>
            <a:headEnd/>
            <a:tailEnd/>
          </a:ln>
        </p:spPr>
        <p:txBody>
          <a:bodyPr>
            <a:spAutoFit/>
          </a:bodyPr>
          <a:lstStyle/>
          <a:p>
            <a:pPr algn="r"/>
            <a:r>
              <a:rPr lang="zh-CN" altLang="en-US" sz="4000" b="1">
                <a:solidFill>
                  <a:prstClr val="white"/>
                </a:solidFill>
                <a:ea typeface="微软雅黑" pitchFamily="34" charset="-122"/>
                <a:sym typeface="Arial" charset="0"/>
              </a:rPr>
              <a:t>进出口业务操作</a:t>
            </a:r>
          </a:p>
        </p:txBody>
      </p:sp>
      <p:cxnSp>
        <p:nvCxnSpPr>
          <p:cNvPr id="7" name="直接连接符 6"/>
          <p:cNvCxnSpPr/>
          <p:nvPr/>
        </p:nvCxnSpPr>
        <p:spPr>
          <a:xfrm>
            <a:off x="4103688" y="3730625"/>
            <a:ext cx="62531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extLst/>
          </a:blip>
          <a:stretch>
            <a:fillRect/>
          </a:stretch>
        </p:blipFill>
        <p:spPr>
          <a:xfrm>
            <a:off x="1679908" y="2800618"/>
            <a:ext cx="2095500" cy="2095500"/>
          </a:xfrm>
          <a:prstGeom prst="rect">
            <a:avLst/>
          </a:prstGeom>
          <a:effectLst>
            <a:softEdge rad="12700"/>
          </a:effectLst>
        </p:spPr>
      </p:pic>
      <p:sp>
        <p:nvSpPr>
          <p:cNvPr id="8" name="文本框 7"/>
          <p:cNvSpPr txBox="1">
            <a:spLocks noChangeArrowheads="1"/>
          </p:cNvSpPr>
          <p:nvPr/>
        </p:nvSpPr>
        <p:spPr bwMode="auto">
          <a:xfrm>
            <a:off x="7735888" y="4471988"/>
            <a:ext cx="3157537" cy="369887"/>
          </a:xfrm>
          <a:prstGeom prst="rect">
            <a:avLst/>
          </a:prstGeom>
          <a:noFill/>
          <a:ln w="9525">
            <a:noFill/>
            <a:miter lim="800000"/>
            <a:headEnd/>
            <a:tailEnd/>
          </a:ln>
        </p:spPr>
        <p:txBody>
          <a:bodyPr>
            <a:spAutoFit/>
          </a:bodyPr>
          <a:lstStyle/>
          <a:p>
            <a:pPr algn="r"/>
            <a:r>
              <a:rPr lang="zh-CN" altLang="en-US">
                <a:solidFill>
                  <a:prstClr val="white"/>
                </a:solidFill>
                <a:ea typeface="微软雅黑" pitchFamily="34" charset="-122"/>
                <a:sym typeface="Arial" charset="0"/>
              </a:rPr>
              <a:t>进出口业务操作课程团队</a:t>
            </a:r>
          </a:p>
        </p:txBody>
      </p:sp>
      <p:sp>
        <p:nvSpPr>
          <p:cNvPr id="17416" name="文本框 10"/>
          <p:cNvSpPr txBox="1">
            <a:spLocks noChangeArrowheads="1"/>
          </p:cNvSpPr>
          <p:nvPr/>
        </p:nvSpPr>
        <p:spPr bwMode="auto">
          <a:xfrm>
            <a:off x="4403725" y="3886200"/>
            <a:ext cx="5486400" cy="461665"/>
          </a:xfrm>
          <a:prstGeom prst="rect">
            <a:avLst/>
          </a:prstGeom>
          <a:noFill/>
          <a:ln w="9525">
            <a:noFill/>
            <a:miter lim="800000"/>
            <a:headEnd/>
            <a:tailEnd/>
          </a:ln>
        </p:spPr>
        <p:txBody>
          <a:bodyPr>
            <a:spAutoFit/>
          </a:bodyPr>
          <a:lstStyle/>
          <a:p>
            <a:pPr algn="ctr"/>
            <a:r>
              <a:rPr lang="en-US" altLang="zh-CN" sz="2400" dirty="0" smtClean="0">
                <a:solidFill>
                  <a:prstClr val="white"/>
                </a:solidFill>
                <a:ea typeface="微软雅黑" pitchFamily="34" charset="-122"/>
                <a:sym typeface="Arial" charset="0"/>
              </a:rPr>
              <a:t>1 </a:t>
            </a:r>
            <a:r>
              <a:rPr lang="zh-CN" altLang="en-US" sz="2400" dirty="0" smtClean="0">
                <a:solidFill>
                  <a:prstClr val="white"/>
                </a:solidFill>
                <a:ea typeface="微软雅黑" pitchFamily="34" charset="-122"/>
                <a:sym typeface="Arial" charset="0"/>
              </a:rPr>
              <a:t>交易前准备与交易磋商</a:t>
            </a:r>
            <a:endParaRPr lang="zh-CN" altLang="en-US" sz="2400" dirty="0">
              <a:solidFill>
                <a:prstClr val="white"/>
              </a:solidFill>
              <a:ea typeface="微软雅黑" pitchFamily="34" charset="-122"/>
              <a:sym typeface="Arial" charset="0"/>
            </a:endParaRPr>
          </a:p>
        </p:txBody>
      </p:sp>
    </p:spTree>
    <p:extLst>
      <p:ext uri="{BB962C8B-B14F-4D97-AF65-F5344CB8AC3E}">
        <p14:creationId xmlns:p14="http://schemas.microsoft.com/office/powerpoint/2010/main" val="36953820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7416"/>
                                        </p:tgtEl>
                                        <p:attrNameLst>
                                          <p:attrName>style.visibility</p:attrName>
                                        </p:attrNameLst>
                                      </p:cBhvr>
                                      <p:to>
                                        <p:strVal val="visible"/>
                                      </p:to>
                                    </p:set>
                                    <p:animEffect transition="in" filter="wipe(left)">
                                      <p:cBhvr>
                                        <p:cTn id="24"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74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251886" y="1661375"/>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5" name="Oval 500"/>
            <p:cNvSpPr>
              <a:spLocks noChangeArrowheads="1"/>
            </p:cNvSpPr>
            <p:nvPr/>
          </p:nvSpPr>
          <p:spPr bwMode="auto">
            <a:xfrm>
              <a:off x="4990521" y="2272750"/>
              <a:ext cx="139322" cy="118634"/>
            </a:xfrm>
            <a:prstGeom prst="ellipse">
              <a:avLst/>
            </a:prstGeom>
            <a:solidFill>
              <a:srgbClr val="D98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grpSp>
        <p:nvGrpSpPr>
          <p:cNvPr id="188" name="组合 187"/>
          <p:cNvGrpSpPr/>
          <p:nvPr/>
        </p:nvGrpSpPr>
        <p:grpSpPr>
          <a:xfrm>
            <a:off x="7844793" y="1661375"/>
            <a:ext cx="3650392" cy="3968211"/>
            <a:chOff x="6260490" y="1131590"/>
            <a:chExt cx="2700111" cy="3928473"/>
          </a:xfrm>
        </p:grpSpPr>
        <p:sp>
          <p:nvSpPr>
            <p:cNvPr id="189" name="矩形 1"/>
            <p:cNvSpPr>
              <a:spLocks noChangeArrowheads="1"/>
            </p:cNvSpPr>
            <p:nvPr/>
          </p:nvSpPr>
          <p:spPr bwMode="auto">
            <a:xfrm>
              <a:off x="6260490" y="1479756"/>
              <a:ext cx="2700111" cy="335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900" dirty="0">
                  <a:solidFill>
                    <a:prstClr val="black"/>
                  </a:solidFill>
                  <a:latin typeface="Times New Roman" panose="02020603050405020304" pitchFamily="18" charset="0"/>
                  <a:cs typeface="Times New Roman" panose="02020603050405020304" pitchFamily="18" charset="0"/>
                </a:rPr>
                <a:t>公司名称（英文）</a:t>
              </a:r>
              <a:r>
                <a:rPr lang="zh-CN" altLang="en-US" sz="1900" dirty="0" smtClean="0">
                  <a:solidFill>
                    <a:prstClr val="black"/>
                  </a:solidFill>
                  <a:latin typeface="Times New Roman" panose="02020603050405020304" pitchFamily="18" charset="0"/>
                  <a:cs typeface="Times New Roman" panose="02020603050405020304" pitchFamily="18" charset="0"/>
                </a:rPr>
                <a:t>：</a:t>
              </a:r>
              <a:r>
                <a:rPr lang="en-US" altLang="zh-CN" sz="1900" dirty="0" smtClean="0">
                  <a:solidFill>
                    <a:prstClr val="black"/>
                  </a:solidFill>
                  <a:latin typeface="Times New Roman" panose="02020603050405020304" pitchFamily="18" charset="0"/>
                  <a:cs typeface="Times New Roman" panose="02020603050405020304" pitchFamily="18" charset="0"/>
                </a:rPr>
                <a:t>HONGCHING </a:t>
              </a:r>
              <a:r>
                <a:rPr lang="en-US" altLang="zh-CN" sz="1900" dirty="0">
                  <a:solidFill>
                    <a:prstClr val="black"/>
                  </a:solidFill>
                  <a:latin typeface="Times New Roman" panose="02020603050405020304" pitchFamily="18" charset="0"/>
                  <a:cs typeface="Times New Roman" panose="02020603050405020304" pitchFamily="18" charset="0"/>
                </a:rPr>
                <a:t>AGRICULTURAL PRODUCTS TRADE CO</a:t>
              </a:r>
              <a:r>
                <a:rPr lang="en-US" altLang="zh-CN" sz="1900" dirty="0" smtClean="0">
                  <a:solidFill>
                    <a:prstClr val="black"/>
                  </a:solidFill>
                  <a:latin typeface="Times New Roman" panose="02020603050405020304" pitchFamily="18" charset="0"/>
                  <a:cs typeface="Times New Roman" panose="02020603050405020304" pitchFamily="18" charset="0"/>
                </a:rPr>
                <a:t>. </a:t>
              </a:r>
              <a:endParaRPr lang="en-US" altLang="zh-CN" sz="1900" dirty="0">
                <a:solidFill>
                  <a:prstClr val="black"/>
                </a:solidFill>
                <a:latin typeface="Times New Roman" panose="02020603050405020304" pitchFamily="18" charset="0"/>
                <a:cs typeface="Times New Roman" panose="02020603050405020304" pitchFamily="18" charset="0"/>
              </a:endParaRPr>
            </a:p>
            <a:p>
              <a:r>
                <a:rPr lang="zh-CN" altLang="en-US" sz="1900" dirty="0">
                  <a:solidFill>
                    <a:prstClr val="black"/>
                  </a:solidFill>
                  <a:latin typeface="Times New Roman" panose="02020603050405020304" pitchFamily="18" charset="0"/>
                  <a:cs typeface="Times New Roman" panose="02020603050405020304" pitchFamily="18" charset="0"/>
                </a:rPr>
                <a:t>公司地址（英文）</a:t>
              </a:r>
              <a:r>
                <a:rPr lang="zh-CN" altLang="en-US" sz="1900" dirty="0" smtClean="0">
                  <a:solidFill>
                    <a:prstClr val="black"/>
                  </a:solidFill>
                  <a:latin typeface="Times New Roman" panose="02020603050405020304" pitchFamily="18" charset="0"/>
                  <a:cs typeface="Times New Roman" panose="02020603050405020304" pitchFamily="18" charset="0"/>
                </a:rPr>
                <a:t>：</a:t>
              </a:r>
              <a:r>
                <a:rPr lang="en-US" altLang="zh-CN" sz="1900" dirty="0" smtClean="0">
                  <a:solidFill>
                    <a:prstClr val="black"/>
                  </a:solidFill>
                  <a:latin typeface="Times New Roman" panose="02020603050405020304" pitchFamily="18" charset="0"/>
                  <a:cs typeface="Times New Roman" panose="02020603050405020304" pitchFamily="18" charset="0"/>
                </a:rPr>
                <a:t>NO.23, LANE 476, LUNMEI ROAD, CHANGHUA CITY, TAIWAN</a:t>
              </a:r>
              <a:endParaRPr lang="en-US" altLang="zh-CN" sz="1900" dirty="0">
                <a:solidFill>
                  <a:prstClr val="black"/>
                </a:solidFill>
                <a:latin typeface="Times New Roman" panose="02020603050405020304" pitchFamily="18" charset="0"/>
                <a:cs typeface="Times New Roman" panose="02020603050405020304" pitchFamily="18" charset="0"/>
              </a:endParaRPr>
            </a:p>
            <a:p>
              <a:pPr>
                <a:lnSpc>
                  <a:spcPts val="3000"/>
                </a:lnSpc>
              </a:pPr>
              <a:r>
                <a:rPr lang="zh-CN" altLang="en-US" sz="1900" dirty="0">
                  <a:solidFill>
                    <a:prstClr val="black"/>
                  </a:solidFill>
                  <a:latin typeface="Times New Roman" panose="02020603050405020304" pitchFamily="18" charset="0"/>
                  <a:cs typeface="Times New Roman" panose="02020603050405020304" pitchFamily="18" charset="0"/>
                </a:rPr>
                <a:t>公司介绍</a:t>
              </a:r>
              <a:r>
                <a:rPr lang="zh-CN" altLang="en-US" sz="1900" dirty="0" smtClean="0">
                  <a:solidFill>
                    <a:prstClr val="black"/>
                  </a:solidFill>
                  <a:latin typeface="Times New Roman" panose="02020603050405020304" pitchFamily="18" charset="0"/>
                  <a:cs typeface="Times New Roman" panose="02020603050405020304" pitchFamily="18" charset="0"/>
                </a:rPr>
                <a:t>：</a:t>
              </a:r>
              <a:r>
                <a:rPr lang="en-US" altLang="zh-CN" sz="1900" dirty="0" smtClean="0">
                  <a:solidFill>
                    <a:prstClr val="black"/>
                  </a:solidFill>
                  <a:latin typeface="Times New Roman" panose="02020603050405020304" pitchFamily="18" charset="0"/>
                  <a:cs typeface="Times New Roman" panose="02020603050405020304" pitchFamily="18" charset="0"/>
                </a:rPr>
                <a:t>HONGCHING </a:t>
              </a:r>
              <a:r>
                <a:rPr lang="en-US" altLang="zh-CN" sz="1900" dirty="0">
                  <a:solidFill>
                    <a:prstClr val="black"/>
                  </a:solidFill>
                  <a:latin typeface="Times New Roman" panose="02020603050405020304" pitchFamily="18" charset="0"/>
                  <a:cs typeface="Times New Roman" panose="02020603050405020304" pitchFamily="18" charset="0"/>
                </a:rPr>
                <a:t>AGRICULTURAL PRODUCTS TRADE CO. </a:t>
              </a:r>
              <a:r>
                <a:rPr lang="zh-CN" altLang="en-US" sz="1900" dirty="0" smtClean="0">
                  <a:solidFill>
                    <a:prstClr val="black"/>
                  </a:solidFill>
                  <a:latin typeface="Times New Roman" panose="02020603050405020304" pitchFamily="18" charset="0"/>
                  <a:cs typeface="Times New Roman" panose="02020603050405020304" pitchFamily="18" charset="0"/>
                </a:rPr>
                <a:t>主要从事农产品</a:t>
              </a:r>
              <a:r>
                <a:rPr lang="zh-CN" altLang="en-US" sz="1900" dirty="0">
                  <a:solidFill>
                    <a:prstClr val="black"/>
                  </a:solidFill>
                  <a:latin typeface="Times New Roman" panose="02020603050405020304" pitchFamily="18" charset="0"/>
                  <a:cs typeface="Times New Roman" panose="02020603050405020304" pitchFamily="18" charset="0"/>
                </a:rPr>
                <a:t>的</a:t>
              </a:r>
              <a:r>
                <a:rPr lang="zh-CN" altLang="en-US" sz="1900" dirty="0" smtClean="0">
                  <a:solidFill>
                    <a:prstClr val="black"/>
                  </a:solidFill>
                  <a:latin typeface="Times New Roman" panose="02020603050405020304" pitchFamily="18" charset="0"/>
                  <a:cs typeface="Times New Roman" panose="02020603050405020304" pitchFamily="18" charset="0"/>
                </a:rPr>
                <a:t>进出口业务。</a:t>
              </a:r>
              <a:endParaRPr lang="zh-CN" altLang="en-US" sz="1900" dirty="0">
                <a:solidFill>
                  <a:prstClr val="black"/>
                </a:solidFill>
                <a:latin typeface="Times New Roman" panose="02020603050405020304" pitchFamily="18" charset="0"/>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14401" y="5046193"/>
              <a:ext cx="2592288" cy="1387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587565" y="767488"/>
            <a:ext cx="4252104" cy="800219"/>
          </a:xfrm>
          <a:prstGeom prst="rect">
            <a:avLst/>
          </a:prstGeom>
          <a:noFill/>
        </p:spPr>
        <p:txBody>
          <a:bodyPr wrap="square" rtlCol="0">
            <a:spAutoFit/>
          </a:bodyPr>
          <a:lstStyle/>
          <a:p>
            <a:r>
              <a:rPr lang="en-US" altLang="zh-CN" sz="2300" dirty="0">
                <a:solidFill>
                  <a:prstClr val="black"/>
                </a:solidFill>
                <a:latin typeface="Times New Roman" panose="02020603050405020304" pitchFamily="18" charset="0"/>
                <a:cs typeface="Times New Roman" panose="02020603050405020304" pitchFamily="18" charset="0"/>
              </a:rPr>
              <a:t>H</a:t>
            </a:r>
            <a:r>
              <a:rPr lang="en-US" altLang="zh-CN" sz="2300" dirty="0" smtClean="0">
                <a:solidFill>
                  <a:prstClr val="black"/>
                </a:solidFill>
                <a:latin typeface="Times New Roman" panose="02020603050405020304" pitchFamily="18" charset="0"/>
                <a:cs typeface="Times New Roman" panose="02020603050405020304" pitchFamily="18" charset="0"/>
              </a:rPr>
              <a:t>ONGCHING AGRICULTURAL </a:t>
            </a:r>
            <a:r>
              <a:rPr lang="en-US" altLang="zh-CN" sz="2300" dirty="0">
                <a:solidFill>
                  <a:prstClr val="black"/>
                </a:solidFill>
                <a:latin typeface="Times New Roman" panose="02020603050405020304" pitchFamily="18" charset="0"/>
                <a:cs typeface="Times New Roman" panose="02020603050405020304" pitchFamily="18" charset="0"/>
              </a:rPr>
              <a:t>PRODUCTS TRADE CO.</a:t>
            </a:r>
          </a:p>
        </p:txBody>
      </p:sp>
    </p:spTree>
    <p:extLst>
      <p:ext uri="{BB962C8B-B14F-4D97-AF65-F5344CB8AC3E}">
        <p14:creationId xmlns:p14="http://schemas.microsoft.com/office/powerpoint/2010/main" val="886529976"/>
      </p:ext>
    </p:extLst>
  </p:cSld>
  <p:clrMapOvr>
    <a:masterClrMapping/>
  </p:clrMapOvr>
  <mc:AlternateContent xmlns:mc="http://schemas.openxmlformats.org/markup-compatibility/2006" xmlns:p14="http://schemas.microsoft.com/office/powerpoint/2010/main">
    <mc:Choice Requires="p14">
      <p:transition p14:dur="10" advTm="6366"/>
    </mc:Choice>
    <mc:Fallback xmlns="">
      <p:transition advTm="636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52493" y="1316639"/>
            <a:ext cx="6198609" cy="44550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prstClr val="black">
                  <a:lumMod val="85000"/>
                  <a:lumOff val="15000"/>
                </a:prst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967230"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514363" y="1316639"/>
            <a:ext cx="5705341" cy="3908955"/>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日照金果贸易有限公司业务员鲁平在广交会上结识了台湾</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H</a:t>
            </a:r>
            <a:r>
              <a:rPr lang="en-US" altLang="zh-CN"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ONGCHING AGRICULTURAL PRODUCTS TRADE CO.</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客商李志源先生。由于当时他事务繁忙，仅留下名片，称日后再联系。交易会结束后，鲁平返回日照。随之向李志源先生发去电子邮件，详细介绍了本公司的业务范围，并表示愿意与其公司建立良好的业务关系。</a:t>
            </a:r>
            <a:endParaRPr lang="en-US" altLang="zh-CN"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grpSp>
        <p:nvGrpSpPr>
          <p:cNvPr id="11" name="组合 50"/>
          <p:cNvGrpSpPr>
            <a:grpSpLocks/>
          </p:cNvGrpSpPr>
          <p:nvPr/>
        </p:nvGrpSpPr>
        <p:grpSpPr bwMode="auto">
          <a:xfrm>
            <a:off x="145505" y="94325"/>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1403321152"/>
      </p:ext>
    </p:extLst>
  </p:cSld>
  <p:clrMapOvr>
    <a:masterClrMapping/>
  </p:clrMapOvr>
  <mc:AlternateContent xmlns:mc="http://schemas.openxmlformats.org/markup-compatibility/2006" xmlns:p14="http://schemas.microsoft.com/office/powerpoint/2010/main">
    <mc:Choice Requires="p14">
      <p:transition p14:dur="10" advTm="27908"/>
    </mc:Choice>
    <mc:Fallback xmlns="">
      <p:transition advTm="2790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62658" y="1352282"/>
            <a:ext cx="6293477" cy="40053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prstClr val="black">
                  <a:lumMod val="85000"/>
                  <a:lumOff val="15000"/>
                </a:prst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889956"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4962658" y="1980595"/>
            <a:ext cx="6151807" cy="2031325"/>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100" b="1" dirty="0">
                <a:solidFill>
                  <a:prstClr val="black"/>
                </a:solidFill>
                <a:latin typeface="Times New Roman" panose="02020603050405020304" pitchFamily="18" charset="0"/>
                <a:cs typeface="Times New Roman" panose="02020603050405020304" pitchFamily="18" charset="0"/>
              </a:rPr>
              <a:t>李志源收到</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日照金果贸易</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有限公司</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业务员鲁平的</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建交信函后</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，写来询盘信函，对</a:t>
            </a:r>
            <a:r>
              <a:rPr lang="en-US" altLang="zh-CN"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14CM</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以上的白瓜子</a:t>
            </a:r>
            <a:r>
              <a:rPr lang="zh-CN" altLang="en-US" sz="2100" b="1" dirty="0" smtClean="0">
                <a:solidFill>
                  <a:prstClr val="black"/>
                </a:solidFill>
                <a:latin typeface="Times New Roman" panose="02020603050405020304" pitchFamily="18" charset="0"/>
                <a:cs typeface="Times New Roman" panose="02020603050405020304" pitchFamily="18" charset="0"/>
              </a:rPr>
              <a:t>非常</a:t>
            </a:r>
            <a:r>
              <a:rPr lang="zh-CN" altLang="en-US" sz="2100" b="1" dirty="0">
                <a:solidFill>
                  <a:prstClr val="black"/>
                </a:solidFill>
                <a:latin typeface="Times New Roman" panose="02020603050405020304" pitchFamily="18" charset="0"/>
                <a:cs typeface="Times New Roman" panose="02020603050405020304" pitchFamily="18" charset="0"/>
              </a:rPr>
              <a:t>感兴趣，要求分别报</a:t>
            </a:r>
            <a:r>
              <a:rPr lang="en-US" altLang="zh-CN" sz="2100" b="1" dirty="0">
                <a:solidFill>
                  <a:prstClr val="black"/>
                </a:solidFill>
                <a:latin typeface="Times New Roman" panose="02020603050405020304" pitchFamily="18" charset="0"/>
                <a:cs typeface="Times New Roman" panose="02020603050405020304" pitchFamily="18" charset="0"/>
              </a:rPr>
              <a:t>CIF </a:t>
            </a:r>
            <a:r>
              <a:rPr lang="en-US" altLang="zh-CN" sz="2100" b="1" dirty="0" smtClean="0">
                <a:solidFill>
                  <a:prstClr val="black"/>
                </a:solidFill>
                <a:latin typeface="Times New Roman" panose="02020603050405020304" pitchFamily="18" charset="0"/>
                <a:cs typeface="Times New Roman" panose="02020603050405020304" pitchFamily="18" charset="0"/>
              </a:rPr>
              <a:t>KAOHSIUNG; CFR KAOHSIUNG </a:t>
            </a:r>
            <a:r>
              <a:rPr lang="zh-CN" altLang="en-US" sz="2100" b="1" dirty="0" smtClean="0">
                <a:solidFill>
                  <a:prstClr val="black"/>
                </a:solidFill>
                <a:latin typeface="Times New Roman" panose="02020603050405020304" pitchFamily="18" charset="0"/>
                <a:cs typeface="Times New Roman" panose="02020603050405020304" pitchFamily="18" charset="0"/>
              </a:rPr>
              <a:t>和 </a:t>
            </a:r>
            <a:r>
              <a:rPr lang="en-US" altLang="zh-CN" sz="2100" b="1" dirty="0" smtClean="0">
                <a:solidFill>
                  <a:prstClr val="black"/>
                </a:solidFill>
                <a:latin typeface="Times New Roman" panose="02020603050405020304" pitchFamily="18" charset="0"/>
                <a:cs typeface="Times New Roman" panose="02020603050405020304" pitchFamily="18" charset="0"/>
              </a:rPr>
              <a:t>FOB</a:t>
            </a:r>
            <a:r>
              <a:rPr lang="zh-CN" altLang="en-US" sz="2100" b="1" dirty="0">
                <a:solidFill>
                  <a:prstClr val="black"/>
                </a:solidFill>
                <a:latin typeface="Times New Roman" panose="02020603050405020304" pitchFamily="18" charset="0"/>
                <a:cs typeface="Times New Roman" panose="02020603050405020304" pitchFamily="18" charset="0"/>
              </a:rPr>
              <a:t>价格</a:t>
            </a:r>
            <a:r>
              <a:rPr lang="zh-CN" altLang="en-US" sz="2100" b="1" dirty="0" smtClean="0">
                <a:solidFill>
                  <a:prstClr val="black"/>
                </a:solidFill>
                <a:latin typeface="Times New Roman" panose="02020603050405020304" pitchFamily="18" charset="0"/>
                <a:cs typeface="Times New Roman" panose="02020603050405020304" pitchFamily="18" charset="0"/>
              </a:rPr>
              <a:t>。</a:t>
            </a:r>
            <a:endPar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grpSp>
        <p:nvGrpSpPr>
          <p:cNvPr id="11" name="组合 50"/>
          <p:cNvGrpSpPr>
            <a:grpSpLocks/>
          </p:cNvGrpSpPr>
          <p:nvPr/>
        </p:nvGrpSpPr>
        <p:grpSpPr bwMode="auto">
          <a:xfrm>
            <a:off x="207583" y="128964"/>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986755" y="128964"/>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1330288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65689" y="1587095"/>
            <a:ext cx="6241962" cy="42470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schemeClr val="tx1">
                  <a:lumMod val="85000"/>
                  <a:lumOff val="15000"/>
                </a:scheme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889956"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252492" y="1587095"/>
            <a:ext cx="5746065" cy="4131900"/>
          </a:xfrm>
          <a:prstGeom prst="rect">
            <a:avLst/>
          </a:prstGeom>
          <a:noFill/>
        </p:spPr>
        <p:txBody>
          <a:bodyPr wrap="square" rtlCol="0">
            <a:spAutoFit/>
          </a:bodyPr>
          <a:lstStyle/>
          <a:p>
            <a:pPr marL="285750" indent="-285750" algn="just">
              <a:lnSpc>
                <a:spcPts val="3500"/>
              </a:lnSpc>
              <a:buFont typeface="Wingdings" panose="05000000000000000000" pitchFamily="2" charset="2"/>
              <a:buChar char="l"/>
            </a:pPr>
            <a:r>
              <a:rPr lang="zh-CN" altLang="en-US" sz="2100" b="1" dirty="0" smtClean="0">
                <a:latin typeface="Times New Roman" panose="02020603050405020304" pitchFamily="18" charset="0"/>
                <a:cs typeface="Times New Roman" panose="02020603050405020304" pitchFamily="18" charset="0"/>
              </a:rPr>
              <a:t>鲁平根据</a:t>
            </a:r>
            <a:r>
              <a:rPr lang="zh-CN" altLang="en-US" sz="2100" b="1" dirty="0">
                <a:latin typeface="Times New Roman" panose="02020603050405020304" pitchFamily="18" charset="0"/>
                <a:cs typeface="Times New Roman" panose="02020603050405020304" pitchFamily="18" charset="0"/>
              </a:rPr>
              <a:t>货物成本、有关费用和预期利润计算出口价格，进行报价</a:t>
            </a:r>
            <a:r>
              <a:rPr lang="zh-CN" altLang="en-US" sz="2100" b="1" dirty="0" smtClean="0">
                <a:latin typeface="Times New Roman" panose="02020603050405020304" pitchFamily="18" charset="0"/>
                <a:cs typeface="Times New Roman" panose="02020603050405020304" pitchFamily="18" charset="0"/>
              </a:rPr>
              <a:t>。</a:t>
            </a:r>
            <a:endParaRPr lang="en-US" altLang="zh-CN" sz="2100" b="1" dirty="0" smtClean="0">
              <a:latin typeface="Times New Roman" panose="02020603050405020304" pitchFamily="18" charset="0"/>
              <a:cs typeface="Times New Roman" panose="02020603050405020304" pitchFamily="18" charset="0"/>
            </a:endParaRPr>
          </a:p>
          <a:p>
            <a:pPr marL="285750" indent="-285750" algn="just">
              <a:lnSpc>
                <a:spcPts val="3500"/>
              </a:lnSpc>
              <a:buFont typeface="Wingdings" panose="05000000000000000000" pitchFamily="2" charset="2"/>
              <a:buChar char="l"/>
            </a:pPr>
            <a:r>
              <a:rPr lang="zh-CN" altLang="en-US" sz="2100" b="1" dirty="0">
                <a:latin typeface="Times New Roman" panose="02020603050405020304" pitchFamily="18" charset="0"/>
                <a:cs typeface="Times New Roman" panose="02020603050405020304" pitchFamily="18" charset="0"/>
              </a:rPr>
              <a:t>鲁平经过核算，打算报一个</a:t>
            </a:r>
            <a:r>
              <a:rPr lang="en-US" altLang="zh-CN" sz="2100" b="1" dirty="0">
                <a:latin typeface="Times New Roman" panose="02020603050405020304" pitchFamily="18" charset="0"/>
                <a:cs typeface="Times New Roman" panose="02020603050405020304" pitchFamily="18" charset="0"/>
              </a:rPr>
              <a:t>20</a:t>
            </a:r>
            <a:r>
              <a:rPr lang="zh-CN" altLang="en-US" sz="2100" b="1" dirty="0">
                <a:latin typeface="Times New Roman" panose="02020603050405020304" pitchFamily="18" charset="0"/>
                <a:cs typeface="Times New Roman" panose="02020603050405020304" pitchFamily="18" charset="0"/>
              </a:rPr>
              <a:t>英尺集装箱的货物</a:t>
            </a:r>
            <a:r>
              <a:rPr lang="en-US" altLang="zh-CN" sz="2100" b="1" dirty="0">
                <a:latin typeface="Times New Roman" panose="02020603050405020304" pitchFamily="18" charset="0"/>
                <a:cs typeface="Times New Roman" panose="02020603050405020304" pitchFamily="18" charset="0"/>
              </a:rPr>
              <a:t>12</a:t>
            </a:r>
            <a:r>
              <a:rPr lang="zh-CN" altLang="en-US" sz="2100" b="1" dirty="0" smtClean="0">
                <a:latin typeface="Times New Roman" panose="02020603050405020304" pitchFamily="18" charset="0"/>
                <a:cs typeface="Times New Roman" panose="02020603050405020304" pitchFamily="18" charset="0"/>
              </a:rPr>
              <a:t>吨。</a:t>
            </a:r>
            <a:r>
              <a:rPr lang="zh-CN" altLang="en-US" sz="2100" b="1" dirty="0">
                <a:latin typeface="Times New Roman" panose="02020603050405020304" pitchFamily="18" charset="0"/>
                <a:cs typeface="Times New Roman" panose="02020603050405020304" pitchFamily="18" charset="0"/>
              </a:rPr>
              <a:t>鲁平已经核算完实际成本（每吨</a:t>
            </a:r>
            <a:r>
              <a:rPr lang="en-US" altLang="zh-CN" sz="2100" b="1" dirty="0">
                <a:latin typeface="Times New Roman" panose="02020603050405020304" pitchFamily="18" charset="0"/>
                <a:cs typeface="Times New Roman" panose="02020603050405020304" pitchFamily="18" charset="0"/>
              </a:rPr>
              <a:t>18049.38</a:t>
            </a:r>
            <a:r>
              <a:rPr lang="zh-CN" altLang="en-US" sz="2100" b="1" dirty="0">
                <a:latin typeface="Times New Roman" panose="02020603050405020304" pitchFamily="18" charset="0"/>
                <a:cs typeface="Times New Roman" panose="02020603050405020304" pitchFamily="18" charset="0"/>
              </a:rPr>
              <a:t>元</a:t>
            </a:r>
            <a:r>
              <a:rPr lang="zh-CN" altLang="en-US" sz="2100" b="1" dirty="0" smtClean="0">
                <a:latin typeface="Times New Roman" panose="02020603050405020304" pitchFamily="18" charset="0"/>
                <a:cs typeface="Times New Roman" panose="02020603050405020304" pitchFamily="18" charset="0"/>
              </a:rPr>
              <a:t>）。</a:t>
            </a:r>
            <a:endParaRPr lang="en-US" altLang="zh-CN" sz="2100" b="1" dirty="0" smtClean="0">
              <a:latin typeface="Times New Roman" panose="02020603050405020304" pitchFamily="18" charset="0"/>
              <a:cs typeface="Times New Roman" panose="02020603050405020304" pitchFamily="18" charset="0"/>
            </a:endParaRPr>
          </a:p>
          <a:p>
            <a:pPr marL="285750" indent="-285750" algn="just">
              <a:lnSpc>
                <a:spcPts val="3500"/>
              </a:lnSpc>
              <a:buFont typeface="Wingdings" panose="05000000000000000000" pitchFamily="2" charset="2"/>
              <a:buChar char="l"/>
            </a:pP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任务：鲁平对外报</a:t>
            </a:r>
            <a:r>
              <a:rPr lang="en-US" altLang="zh-CN" sz="2100" b="1" dirty="0" smtClean="0">
                <a:latin typeface="Times New Roman" panose="02020603050405020304" pitchFamily="18" charset="0"/>
                <a:cs typeface="Times New Roman" panose="02020603050405020304" pitchFamily="18" charset="0"/>
                <a:sym typeface="Arial" panose="020B0604020202020204" pitchFamily="34" charset="0"/>
              </a:rPr>
              <a:t>CFR</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价、</a:t>
            </a:r>
            <a:r>
              <a:rPr lang="en-US" altLang="zh-CN" sz="2100" b="1" dirty="0" smtClean="0">
                <a:latin typeface="Times New Roman" panose="02020603050405020304" pitchFamily="18" charset="0"/>
                <a:cs typeface="Times New Roman" panose="02020603050405020304" pitchFamily="18" charset="0"/>
                <a:sym typeface="Arial" panose="020B0604020202020204" pitchFamily="34" charset="0"/>
              </a:rPr>
              <a:t>CIF</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价，要根据货物情况核算每吨分摊的海运费。如果只出口</a:t>
            </a:r>
            <a:r>
              <a:rPr lang="en-US" altLang="zh-CN" sz="2100" b="1" dirty="0" smtClean="0">
                <a:latin typeface="Times New Roman" panose="02020603050405020304" pitchFamily="18" charset="0"/>
                <a:cs typeface="Times New Roman" panose="02020603050405020304" pitchFamily="18" charset="0"/>
                <a:sym typeface="Arial" panose="020B0604020202020204" pitchFamily="34" charset="0"/>
              </a:rPr>
              <a:t>6</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吨（</a:t>
            </a:r>
            <a:r>
              <a:rPr lang="en-US" altLang="zh-CN" sz="2100" b="1" dirty="0" smtClean="0">
                <a:latin typeface="Times New Roman" panose="02020603050405020304" pitchFamily="18" charset="0"/>
                <a:cs typeface="Times New Roman" panose="02020603050405020304" pitchFamily="18" charset="0"/>
                <a:sym typeface="Arial" panose="020B0604020202020204" pitchFamily="34" charset="0"/>
              </a:rPr>
              <a:t>200</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袋）货物的情况下，核算每吨分摊的海运费。</a:t>
            </a:r>
            <a:endParaRPr lang="en-US" altLang="zh-CN" sz="2100" b="1" dirty="0">
              <a:latin typeface="Times New Roman" panose="02020603050405020304" pitchFamily="18" charset="0"/>
              <a:cs typeface="Times New Roman" panose="02020603050405020304" pitchFamily="18" charset="0"/>
              <a:sym typeface="Arial" panose="020B0604020202020204" pitchFamily="34" charset="0"/>
            </a:endParaRPr>
          </a:p>
        </p:txBody>
      </p:sp>
      <p:grpSp>
        <p:nvGrpSpPr>
          <p:cNvPr id="11" name="组合 50"/>
          <p:cNvGrpSpPr>
            <a:grpSpLocks/>
          </p:cNvGrpSpPr>
          <p:nvPr/>
        </p:nvGrpSpPr>
        <p:grpSpPr bwMode="auto">
          <a:xfrm>
            <a:off x="173328" y="292112"/>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952500" y="292112"/>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3382365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a:r>
              <a:rPr lang="zh-CN" altLang="en-US" sz="8800" dirty="0" smtClean="0">
                <a:solidFill>
                  <a:srgbClr val="00B0F0"/>
                </a:solidFill>
                <a:latin typeface="微软雅黑" panose="020B0503020204020204" pitchFamily="34" charset="-122"/>
                <a:ea typeface="微软雅黑" panose="020B0503020204020204" pitchFamily="34" charset="-122"/>
              </a:rPr>
              <a:t>知识点</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ustDataLst>
      <p:tags r:id="rId1"/>
    </p:custDataLst>
    <p:extLst>
      <p:ext uri="{BB962C8B-B14F-4D97-AF65-F5344CB8AC3E}">
        <p14:creationId xmlns:p14="http://schemas.microsoft.com/office/powerpoint/2010/main" val="3635614125"/>
      </p:ext>
    </p:extLst>
  </p:cSld>
  <p:clrMapOvr>
    <a:masterClrMapping/>
  </p:clrMapOvr>
  <mc:AlternateContent xmlns:mc="http://schemas.openxmlformats.org/markup-compatibility/2006" xmlns:p14="http://schemas.microsoft.com/office/powerpoint/2010/main">
    <mc:Choice Requires="p14">
      <p:transition spd="slow" p14:dur="2000" advTm="3275"/>
    </mc:Choice>
    <mc:Fallback xmlns="">
      <p:transition spd="slow" advTm="32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矩形 44"/>
          <p:cNvSpPr>
            <a:spLocks noChangeArrowheads="1"/>
          </p:cNvSpPr>
          <p:nvPr/>
        </p:nvSpPr>
        <p:spPr bwMode="auto">
          <a:xfrm>
            <a:off x="1328049" y="1451629"/>
            <a:ext cx="6345251" cy="400110"/>
          </a:xfrm>
          <a:prstGeom prst="rect">
            <a:avLst/>
          </a:prstGeom>
          <a:noFill/>
          <a:ln>
            <a:solidFill>
              <a:schemeClr val="accent1"/>
            </a:solidFill>
          </a:ln>
          <a:extLst/>
        </p:spPr>
        <p:txBody>
          <a:bodyPr wrap="square">
            <a:spAutoFit/>
          </a:bodyPr>
          <a:lstStyle>
            <a:lvl1pPr>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just">
              <a:spcAft>
                <a:spcPts val="800"/>
              </a:spcAft>
            </a:pPr>
            <a:r>
              <a:rPr lang="zh-CN" altLang="en-US" sz="2000" dirty="0" smtClean="0">
                <a:latin typeface="宋体" panose="02010600030101010101" pitchFamily="2" charset="-122"/>
                <a:sym typeface="Calibri" panose="020F0502020204030204" pitchFamily="34" charset="0"/>
              </a:rPr>
              <a:t>班轮运费</a:t>
            </a:r>
            <a:r>
              <a:rPr lang="en-US" altLang="zh-CN" sz="2000" dirty="0" smtClean="0">
                <a:latin typeface="宋体" panose="02010600030101010101" pitchFamily="2" charset="-122"/>
                <a:sym typeface="Calibri" panose="020F0502020204030204" pitchFamily="34" charset="0"/>
              </a:rPr>
              <a:t>=</a:t>
            </a:r>
            <a:r>
              <a:rPr lang="zh-CN" altLang="en-US" sz="2000" dirty="0" smtClean="0">
                <a:latin typeface="宋体" panose="02010600030101010101" pitchFamily="2" charset="-122"/>
                <a:sym typeface="Calibri" panose="020F0502020204030204" pitchFamily="34" charset="0"/>
              </a:rPr>
              <a:t>基本运费</a:t>
            </a:r>
            <a:r>
              <a:rPr lang="en-US" altLang="zh-CN" sz="2000" dirty="0" smtClean="0">
                <a:latin typeface="宋体" panose="02010600030101010101" pitchFamily="2" charset="-122"/>
                <a:sym typeface="Calibri" panose="020F0502020204030204" pitchFamily="34" charset="0"/>
              </a:rPr>
              <a:t>+</a:t>
            </a:r>
            <a:r>
              <a:rPr lang="zh-CN" altLang="en-US" sz="2000" dirty="0" smtClean="0">
                <a:latin typeface="宋体" panose="02010600030101010101" pitchFamily="2" charset="-122"/>
                <a:sym typeface="Calibri" panose="020F0502020204030204" pitchFamily="34" charset="0"/>
              </a:rPr>
              <a:t>附加费</a:t>
            </a:r>
            <a:endParaRPr lang="zh-CN" altLang="en-US" sz="2000" dirty="0">
              <a:latin typeface="宋体" panose="02010600030101010101" pitchFamily="2" charset="-122"/>
              <a:sym typeface="Calibri" panose="020F0502020204030204" pitchFamily="34" charset="0"/>
            </a:endParaRPr>
          </a:p>
        </p:txBody>
      </p:sp>
      <p:grpSp>
        <p:nvGrpSpPr>
          <p:cNvPr id="15" name="组合 50"/>
          <p:cNvGrpSpPr>
            <a:grpSpLocks/>
          </p:cNvGrpSpPr>
          <p:nvPr/>
        </p:nvGrpSpPr>
        <p:grpSpPr bwMode="auto">
          <a:xfrm>
            <a:off x="245772" y="198724"/>
            <a:ext cx="603250" cy="552450"/>
            <a:chOff x="0" y="0"/>
            <a:chExt cx="737947" cy="676838"/>
          </a:xfrm>
        </p:grpSpPr>
        <p:sp>
          <p:nvSpPr>
            <p:cNvPr id="16"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7"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1"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5"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件杂货海运费的核算</a:t>
            </a:r>
            <a:endParaRPr lang="zh-CN" altLang="zh-CN" sz="2400" b="1" dirty="0" smtClean="0">
              <a:solidFill>
                <a:prstClr val="black"/>
              </a:solidFill>
            </a:endParaRPr>
          </a:p>
        </p:txBody>
      </p:sp>
      <p:sp>
        <p:nvSpPr>
          <p:cNvPr id="28" name="文本框 27"/>
          <p:cNvSpPr txBox="1"/>
          <p:nvPr/>
        </p:nvSpPr>
        <p:spPr>
          <a:xfrm>
            <a:off x="3112768" y="2828419"/>
            <a:ext cx="6763485" cy="444997"/>
          </a:xfrm>
          <a:prstGeom prst="rect">
            <a:avLst/>
          </a:prstGeom>
          <a:noFill/>
          <a:ln>
            <a:solidFill>
              <a:schemeClr val="accent1"/>
            </a:solidFill>
          </a:ln>
        </p:spPr>
        <p:txBody>
          <a:bodyPr wrap="square" rtlCol="0">
            <a:spAutoFit/>
          </a:bodyPr>
          <a:lstStyle/>
          <a:p>
            <a:r>
              <a:rPr lang="zh-CN" altLang="en-US" sz="2000" dirty="0" smtClean="0">
                <a:solidFill>
                  <a:prstClr val="black"/>
                </a:solidFill>
              </a:rPr>
              <a:t>单项费率运价表：按每项货物列出基本费率。</a:t>
            </a:r>
            <a:r>
              <a:rPr lang="en-US" altLang="zh-CN" sz="2000" dirty="0" smtClean="0">
                <a:solidFill>
                  <a:prstClr val="black"/>
                </a:solidFill>
              </a:rPr>
              <a:t> </a:t>
            </a:r>
            <a:endParaRPr lang="zh-CN" altLang="en-US" sz="2000" dirty="0">
              <a:solidFill>
                <a:prstClr val="black"/>
              </a:solidFill>
            </a:endParaRPr>
          </a:p>
        </p:txBody>
      </p:sp>
      <p:sp>
        <p:nvSpPr>
          <p:cNvPr id="29" name="文本框 28"/>
          <p:cNvSpPr txBox="1"/>
          <p:nvPr/>
        </p:nvSpPr>
        <p:spPr>
          <a:xfrm>
            <a:off x="3112768" y="3804260"/>
            <a:ext cx="6763485" cy="1129607"/>
          </a:xfrm>
          <a:prstGeom prst="rect">
            <a:avLst/>
          </a:prstGeom>
          <a:noFill/>
          <a:ln>
            <a:solidFill>
              <a:schemeClr val="accent1"/>
            </a:solidFill>
          </a:ln>
        </p:spPr>
        <p:txBody>
          <a:bodyPr wrap="square" rtlCol="0">
            <a:spAutoFit/>
          </a:bodyPr>
          <a:lstStyle/>
          <a:p>
            <a:r>
              <a:rPr lang="zh-CN" altLang="en-US" sz="2000" dirty="0" smtClean="0">
                <a:solidFill>
                  <a:prstClr val="black"/>
                </a:solidFill>
              </a:rPr>
              <a:t>等级费率运价表：将承运货物分为若干等级（一般分为</a:t>
            </a:r>
            <a:r>
              <a:rPr lang="en-US" altLang="zh-CN" sz="2000" dirty="0" smtClean="0">
                <a:solidFill>
                  <a:prstClr val="black"/>
                </a:solidFill>
              </a:rPr>
              <a:t>20</a:t>
            </a:r>
            <a:r>
              <a:rPr lang="zh-CN" altLang="en-US" sz="2000" dirty="0" smtClean="0">
                <a:solidFill>
                  <a:prstClr val="black"/>
                </a:solidFill>
              </a:rPr>
              <a:t>个等级），每个等级货物有一个基本费率，第一等级费率最低，第二十级货物，费率最高。</a:t>
            </a:r>
            <a:r>
              <a:rPr lang="en-US" altLang="zh-CN" sz="2000" dirty="0" smtClean="0">
                <a:solidFill>
                  <a:prstClr val="black"/>
                </a:solidFill>
              </a:rPr>
              <a:t> </a:t>
            </a:r>
            <a:endParaRPr lang="zh-CN" altLang="en-US" sz="2000" dirty="0">
              <a:solidFill>
                <a:prstClr val="black"/>
              </a:solidFill>
            </a:endParaRPr>
          </a:p>
        </p:txBody>
      </p:sp>
      <p:sp>
        <p:nvSpPr>
          <p:cNvPr id="4" name="文本框 3"/>
          <p:cNvSpPr txBox="1"/>
          <p:nvPr/>
        </p:nvSpPr>
        <p:spPr>
          <a:xfrm>
            <a:off x="1299881" y="3509619"/>
            <a:ext cx="1364204" cy="369332"/>
          </a:xfrm>
          <a:prstGeom prst="rect">
            <a:avLst/>
          </a:prstGeom>
          <a:noFill/>
          <a:ln>
            <a:solidFill>
              <a:schemeClr val="accent1"/>
            </a:solidFill>
          </a:ln>
        </p:spPr>
        <p:txBody>
          <a:bodyPr wrap="square" rtlCol="0">
            <a:spAutoFit/>
          </a:bodyPr>
          <a:lstStyle/>
          <a:p>
            <a:r>
              <a:rPr lang="zh-CN" altLang="en-US" dirty="0" smtClean="0"/>
              <a:t>基本费率</a:t>
            </a:r>
            <a:endParaRPr lang="zh-CN" altLang="en-US" dirty="0"/>
          </a:p>
        </p:txBody>
      </p:sp>
      <p:sp>
        <p:nvSpPr>
          <p:cNvPr id="5" name="左大括号 4"/>
          <p:cNvSpPr/>
          <p:nvPr/>
        </p:nvSpPr>
        <p:spPr>
          <a:xfrm>
            <a:off x="2861642" y="3050917"/>
            <a:ext cx="251126" cy="13181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8" name="左箭头 7"/>
          <p:cNvSpPr/>
          <p:nvPr/>
        </p:nvSpPr>
        <p:spPr>
          <a:xfrm>
            <a:off x="10024348" y="4230344"/>
            <a:ext cx="618186" cy="27743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1048036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28" grpId="0" animBg="1"/>
      <p:bldP spid="29" grpId="0" animBg="1"/>
      <p:bldP spid="4" grpId="0" animBg="1"/>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txBox="1">
            <a:spLocks noChangeArrowheads="1"/>
          </p:cNvSpPr>
          <p:nvPr/>
        </p:nvSpPr>
        <p:spPr bwMode="auto">
          <a:xfrm>
            <a:off x="1631951" y="333375"/>
            <a:ext cx="73580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800" b="1" u="sng" dirty="0">
                <a:solidFill>
                  <a:schemeClr val="bg1"/>
                </a:solidFill>
                <a:latin typeface="宋体" panose="02010600030101010101" pitchFamily="2" charset="-122"/>
              </a:rPr>
              <a:t>子任务1：制定货物的名称和品质条款</a:t>
            </a:r>
          </a:p>
        </p:txBody>
      </p:sp>
      <p:sp>
        <p:nvSpPr>
          <p:cNvPr id="21509" name="TextBox 25"/>
          <p:cNvSpPr txBox="1">
            <a:spLocks noChangeArrowheads="1"/>
          </p:cNvSpPr>
          <p:nvPr/>
        </p:nvSpPr>
        <p:spPr bwMode="auto">
          <a:xfrm>
            <a:off x="1952625" y="1571625"/>
            <a:ext cx="7500938"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900">
                <a:solidFill>
                  <a:schemeClr val="bg1"/>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1900" b="1">
                <a:solidFill>
                  <a:schemeClr val="bg1"/>
                </a:solidFill>
                <a:latin typeface="Times New Roman" panose="02020603050405020304" pitchFamily="18" charset="0"/>
                <a:cs typeface="Times New Roman" panose="02020603050405020304" pitchFamily="18" charset="0"/>
              </a:rPr>
              <a:t>　　</a:t>
            </a:r>
          </a:p>
        </p:txBody>
      </p:sp>
      <p:graphicFrame>
        <p:nvGraphicFramePr>
          <p:cNvPr id="21520" name="Group 16"/>
          <p:cNvGraphicFramePr>
            <a:graphicFrameLocks noGrp="1"/>
          </p:cNvGraphicFramePr>
          <p:nvPr>
            <p:extLst>
              <p:ext uri="{D42A27DB-BD31-4B8C-83A1-F6EECF244321}">
                <p14:modId xmlns:p14="http://schemas.microsoft.com/office/powerpoint/2010/main" val="2722800"/>
              </p:ext>
            </p:extLst>
          </p:nvPr>
        </p:nvGraphicFramePr>
        <p:xfrm>
          <a:off x="978795" y="973872"/>
          <a:ext cx="9878095" cy="5621632"/>
        </p:xfrm>
        <a:graphic>
          <a:graphicData uri="http://schemas.openxmlformats.org/drawingml/2006/table">
            <a:tbl>
              <a:tblPr/>
              <a:tblGrid>
                <a:gridCol w="3953813"/>
                <a:gridCol w="5924282"/>
              </a:tblGrid>
              <a:tr h="381000">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计收标准</a:t>
                      </a: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说明</a:t>
                      </a: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780539">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2022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46662">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6671">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62884">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63650">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1549" name="Text Box 45"/>
          <p:cNvSpPr txBox="1">
            <a:spLocks noChangeArrowheads="1"/>
          </p:cNvSpPr>
          <p:nvPr/>
        </p:nvSpPr>
        <p:spPr bwMode="auto">
          <a:xfrm>
            <a:off x="5310982" y="1440094"/>
            <a:ext cx="516434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900" dirty="0" smtClean="0">
                <a:latin typeface="Times New Roman" panose="02020603050405020304" pitchFamily="18" charset="0"/>
                <a:cs typeface="Times New Roman" panose="02020603050405020304" pitchFamily="18" charset="0"/>
              </a:rPr>
              <a:t>按毛重计收，运价表内用“</a:t>
            </a:r>
            <a:r>
              <a:rPr lang="en-US" altLang="zh-CN" sz="1900" dirty="0" smtClean="0">
                <a:latin typeface="Times New Roman" panose="02020603050405020304" pitchFamily="18" charset="0"/>
                <a:cs typeface="Times New Roman" panose="02020603050405020304" pitchFamily="18" charset="0"/>
              </a:rPr>
              <a:t>W”</a:t>
            </a:r>
            <a:r>
              <a:rPr lang="zh-CN" altLang="en-US" sz="1900" dirty="0" smtClean="0">
                <a:latin typeface="Times New Roman" panose="02020603050405020304" pitchFamily="18" charset="0"/>
                <a:cs typeface="Times New Roman" panose="02020603050405020304" pitchFamily="18" charset="0"/>
              </a:rPr>
              <a:t>表示</a:t>
            </a:r>
            <a:endParaRPr lang="zh-CN" altLang="en-US" sz="1900" dirty="0">
              <a:latin typeface="Times New Roman" panose="02020603050405020304" pitchFamily="18" charset="0"/>
              <a:cs typeface="Times New Roman" panose="02020603050405020304" pitchFamily="18" charset="0"/>
            </a:endParaRPr>
          </a:p>
        </p:txBody>
      </p:sp>
      <p:sp>
        <p:nvSpPr>
          <p:cNvPr id="21550" name="Text Box 46"/>
          <p:cNvSpPr txBox="1">
            <a:spLocks noChangeArrowheads="1"/>
          </p:cNvSpPr>
          <p:nvPr/>
        </p:nvSpPr>
        <p:spPr bwMode="auto">
          <a:xfrm>
            <a:off x="1608139" y="1510967"/>
            <a:ext cx="207521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900" dirty="0" smtClean="0">
                <a:latin typeface="Times New Roman" panose="02020603050405020304" pitchFamily="18" charset="0"/>
                <a:cs typeface="Times New Roman" panose="02020603050405020304" pitchFamily="18" charset="0"/>
              </a:rPr>
              <a:t>按货物重量吨（</a:t>
            </a:r>
            <a:r>
              <a:rPr lang="en-US" altLang="zh-CN" sz="1900" dirty="0" smtClean="0">
                <a:latin typeface="Times New Roman" panose="02020603050405020304" pitchFamily="18" charset="0"/>
                <a:cs typeface="Times New Roman" panose="02020603050405020304" pitchFamily="18" charset="0"/>
              </a:rPr>
              <a:t>Weight Ton)</a:t>
            </a:r>
            <a:endParaRPr lang="zh-CN" altLang="en-US" sz="1900" dirty="0">
              <a:latin typeface="Times New Roman" panose="02020603050405020304" pitchFamily="18" charset="0"/>
              <a:cs typeface="Times New Roman" panose="02020603050405020304" pitchFamily="18" charset="0"/>
            </a:endParaRPr>
          </a:p>
        </p:txBody>
      </p:sp>
      <p:sp>
        <p:nvSpPr>
          <p:cNvPr id="21551" name="Text Box 47"/>
          <p:cNvSpPr txBox="1">
            <a:spLocks noChangeArrowheads="1"/>
          </p:cNvSpPr>
          <p:nvPr/>
        </p:nvSpPr>
        <p:spPr bwMode="auto">
          <a:xfrm>
            <a:off x="4944658" y="2272255"/>
            <a:ext cx="531053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900" dirty="0" smtClean="0">
                <a:latin typeface="Times New Roman" panose="02020603050405020304" pitchFamily="18" charset="0"/>
                <a:cs typeface="Times New Roman" panose="02020603050405020304" pitchFamily="18" charset="0"/>
              </a:rPr>
              <a:t>按体积计收，运价表内用“</a:t>
            </a:r>
            <a:r>
              <a:rPr lang="en-US" altLang="zh-CN" sz="1900" dirty="0" smtClean="0">
                <a:latin typeface="Times New Roman" panose="02020603050405020304" pitchFamily="18" charset="0"/>
                <a:cs typeface="Times New Roman" panose="02020603050405020304" pitchFamily="18" charset="0"/>
              </a:rPr>
              <a:t>M</a:t>
            </a:r>
            <a:r>
              <a:rPr lang="zh-CN" altLang="en-US" sz="1900" dirty="0" smtClean="0">
                <a:latin typeface="Times New Roman" panose="02020603050405020304" pitchFamily="18" charset="0"/>
                <a:cs typeface="Times New Roman" panose="02020603050405020304" pitchFamily="18" charset="0"/>
              </a:rPr>
              <a:t>”表示，重量吨和尺码吨统称为运费吨（</a:t>
            </a:r>
            <a:r>
              <a:rPr lang="en-US" altLang="zh-CN" sz="1900" dirty="0" smtClean="0">
                <a:latin typeface="Times New Roman" panose="02020603050405020304" pitchFamily="18" charset="0"/>
                <a:cs typeface="Times New Roman" panose="02020603050405020304" pitchFamily="18" charset="0"/>
              </a:rPr>
              <a:t>Freight Ton</a:t>
            </a:r>
            <a:r>
              <a:rPr lang="zh-CN" altLang="en-US" sz="1900" dirty="0" smtClean="0">
                <a:latin typeface="Times New Roman" panose="02020603050405020304" pitchFamily="18" charset="0"/>
                <a:cs typeface="Times New Roman" panose="02020603050405020304" pitchFamily="18" charset="0"/>
              </a:rPr>
              <a:t>）</a:t>
            </a:r>
            <a:endParaRPr lang="zh-CN" altLang="en-US" sz="1900" dirty="0">
              <a:latin typeface="Times New Roman" panose="02020603050405020304" pitchFamily="18" charset="0"/>
              <a:cs typeface="Times New Roman" panose="02020603050405020304" pitchFamily="18" charset="0"/>
            </a:endParaRPr>
          </a:p>
        </p:txBody>
      </p:sp>
      <p:sp>
        <p:nvSpPr>
          <p:cNvPr id="21553" name="Text Box 49"/>
          <p:cNvSpPr txBox="1">
            <a:spLocks noChangeArrowheads="1"/>
          </p:cNvSpPr>
          <p:nvPr/>
        </p:nvSpPr>
        <p:spPr bwMode="auto">
          <a:xfrm>
            <a:off x="1260128" y="2312817"/>
            <a:ext cx="2380355"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900" dirty="0" smtClean="0">
                <a:latin typeface="Times New Roman" panose="02020603050405020304" pitchFamily="18" charset="0"/>
                <a:cs typeface="Times New Roman" panose="02020603050405020304" pitchFamily="18" charset="0"/>
              </a:rPr>
              <a:t>按货物尺码吨</a:t>
            </a:r>
            <a:endParaRPr lang="en-US" altLang="zh-CN" sz="1900" dirty="0" smtClean="0">
              <a:latin typeface="Times New Roman" panose="02020603050405020304" pitchFamily="18" charset="0"/>
              <a:cs typeface="Times New Roman" panose="02020603050405020304" pitchFamily="18" charset="0"/>
            </a:endParaRPr>
          </a:p>
          <a:p>
            <a:pPr algn="ctr" eaLnBrk="1" hangingPunct="1">
              <a:spcBef>
                <a:spcPct val="0"/>
              </a:spcBef>
              <a:buFont typeface="Arial" panose="020B0604020202020204" pitchFamily="34" charset="0"/>
              <a:buNone/>
            </a:pPr>
            <a:r>
              <a:rPr lang="zh-CN" altLang="en-US" sz="1900" dirty="0" smtClean="0">
                <a:latin typeface="Times New Roman" panose="02020603050405020304" pitchFamily="18" charset="0"/>
                <a:cs typeface="Times New Roman" panose="02020603050405020304" pitchFamily="18" charset="0"/>
              </a:rPr>
              <a:t>（</a:t>
            </a:r>
            <a:r>
              <a:rPr lang="en-US" altLang="zh-CN" sz="1900" dirty="0" smtClean="0">
                <a:latin typeface="Times New Roman" panose="02020603050405020304" pitchFamily="18" charset="0"/>
                <a:cs typeface="Times New Roman" panose="02020603050405020304" pitchFamily="18" charset="0"/>
              </a:rPr>
              <a:t>Measurement Ton</a:t>
            </a:r>
            <a:r>
              <a:rPr lang="zh-CN" altLang="en-US" sz="1900" dirty="0" smtClean="0">
                <a:latin typeface="Times New Roman" panose="02020603050405020304" pitchFamily="18" charset="0"/>
                <a:cs typeface="Times New Roman" panose="02020603050405020304" pitchFamily="18" charset="0"/>
              </a:rPr>
              <a:t>）</a:t>
            </a:r>
            <a:endParaRPr lang="zh-CN" altLang="en-US" sz="1900" dirty="0">
              <a:latin typeface="Times New Roman" panose="02020603050405020304" pitchFamily="18" charset="0"/>
              <a:cs typeface="Times New Roman" panose="02020603050405020304" pitchFamily="18" charset="0"/>
            </a:endParaRPr>
          </a:p>
        </p:txBody>
      </p:sp>
      <p:sp>
        <p:nvSpPr>
          <p:cNvPr id="21554" name="Text Box 50"/>
          <p:cNvSpPr txBox="1">
            <a:spLocks noChangeArrowheads="1"/>
          </p:cNvSpPr>
          <p:nvPr/>
        </p:nvSpPr>
        <p:spPr bwMode="auto">
          <a:xfrm>
            <a:off x="5049198" y="2951670"/>
            <a:ext cx="5482339"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900" dirty="0" smtClean="0">
                <a:latin typeface="Times New Roman" panose="02020603050405020304" pitchFamily="18" charset="0"/>
                <a:cs typeface="Times New Roman" panose="02020603050405020304" pitchFamily="18" charset="0"/>
              </a:rPr>
              <a:t>船方可凭货物的重量或体积取收费较高的计收运费，运价表内用“</a:t>
            </a:r>
            <a:r>
              <a:rPr lang="en-US" altLang="zh-CN" sz="1900" dirty="0" smtClean="0">
                <a:latin typeface="Times New Roman" panose="02020603050405020304" pitchFamily="18" charset="0"/>
                <a:cs typeface="Times New Roman" panose="02020603050405020304" pitchFamily="18" charset="0"/>
              </a:rPr>
              <a:t>W/M</a:t>
            </a:r>
            <a:r>
              <a:rPr lang="zh-CN" altLang="en-US" sz="1900" dirty="0" smtClean="0">
                <a:latin typeface="Times New Roman" panose="02020603050405020304" pitchFamily="18" charset="0"/>
                <a:cs typeface="Times New Roman" panose="02020603050405020304" pitchFamily="18" charset="0"/>
              </a:rPr>
              <a:t>”</a:t>
            </a:r>
            <a:r>
              <a:rPr lang="zh-CN" altLang="en-US" sz="1800" dirty="0" smtClean="0">
                <a:latin typeface="Times New Roman" panose="02020603050405020304" pitchFamily="18" charset="0"/>
                <a:cs typeface="Times New Roman" panose="02020603050405020304" pitchFamily="18" charset="0"/>
              </a:rPr>
              <a:t>（体积核算成立方米；毛重为吨）</a:t>
            </a:r>
            <a:endParaRPr lang="zh-CN" altLang="zh-CN" sz="1800" dirty="0">
              <a:latin typeface="Times New Roman" panose="02020603050405020304" pitchFamily="18" charset="0"/>
              <a:cs typeface="Times New Roman" panose="02020603050405020304" pitchFamily="18" charset="0"/>
            </a:endParaRPr>
          </a:p>
        </p:txBody>
      </p:sp>
      <p:sp>
        <p:nvSpPr>
          <p:cNvPr id="21556" name="Text Box 52"/>
          <p:cNvSpPr txBox="1">
            <a:spLocks noChangeArrowheads="1"/>
          </p:cNvSpPr>
          <p:nvPr/>
        </p:nvSpPr>
        <p:spPr bwMode="auto">
          <a:xfrm>
            <a:off x="1294460" y="3100596"/>
            <a:ext cx="292981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900" dirty="0" smtClean="0">
                <a:latin typeface="Times New Roman" panose="02020603050405020304" pitchFamily="18" charset="0"/>
                <a:cs typeface="Times New Roman" panose="02020603050405020304" pitchFamily="18" charset="0"/>
              </a:rPr>
              <a:t>按毛重或体积计收</a:t>
            </a:r>
            <a:endParaRPr lang="zh-CN" altLang="en-US" sz="1900" dirty="0">
              <a:latin typeface="Times New Roman" panose="02020603050405020304" pitchFamily="18" charset="0"/>
              <a:cs typeface="Times New Roman" panose="02020603050405020304" pitchFamily="18" charset="0"/>
            </a:endParaRPr>
          </a:p>
        </p:txBody>
      </p:sp>
      <p:sp>
        <p:nvSpPr>
          <p:cNvPr id="21559" name="Text Box 55"/>
          <p:cNvSpPr txBox="1">
            <a:spLocks noChangeArrowheads="1"/>
          </p:cNvSpPr>
          <p:nvPr/>
        </p:nvSpPr>
        <p:spPr bwMode="auto">
          <a:xfrm>
            <a:off x="978795" y="4569592"/>
            <a:ext cx="361896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900" dirty="0" smtClean="0">
                <a:latin typeface="Times New Roman" panose="02020603050405020304" pitchFamily="18" charset="0"/>
                <a:cs typeface="Times New Roman" panose="02020603050405020304" pitchFamily="18" charset="0"/>
              </a:rPr>
              <a:t>按货物重量、体积或价值三者从高计收</a:t>
            </a:r>
            <a:endParaRPr lang="zh-CN" altLang="en-US" sz="1900" dirty="0">
              <a:latin typeface="Times New Roman" panose="02020603050405020304" pitchFamily="18" charset="0"/>
              <a:cs typeface="Times New Roman" panose="02020603050405020304" pitchFamily="18" charset="0"/>
            </a:endParaRPr>
          </a:p>
        </p:txBody>
      </p:sp>
      <p:sp>
        <p:nvSpPr>
          <p:cNvPr id="21561" name="Text Box 57"/>
          <p:cNvSpPr txBox="1">
            <a:spLocks noChangeArrowheads="1"/>
          </p:cNvSpPr>
          <p:nvPr/>
        </p:nvSpPr>
        <p:spPr bwMode="auto">
          <a:xfrm>
            <a:off x="5032568" y="3810099"/>
            <a:ext cx="55156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1900" dirty="0">
                <a:latin typeface="Times New Roman" panose="02020603050405020304" pitchFamily="18" charset="0"/>
                <a:cs typeface="Times New Roman" panose="02020603050405020304" pitchFamily="18" charset="0"/>
              </a:rPr>
              <a:t> </a:t>
            </a:r>
            <a:r>
              <a:rPr lang="zh-CN" altLang="en-US" sz="1900" dirty="0" smtClean="0">
                <a:latin typeface="Times New Roman" panose="02020603050405020304" pitchFamily="18" charset="0"/>
                <a:cs typeface="Times New Roman" panose="02020603050405020304" pitchFamily="18" charset="0"/>
              </a:rPr>
              <a:t>运价表中用</a:t>
            </a:r>
            <a:r>
              <a:rPr lang="en-US" altLang="zh-CN" sz="1900" dirty="0">
                <a:latin typeface="Times New Roman" panose="02020603050405020304" pitchFamily="18" charset="0"/>
                <a:cs typeface="Times New Roman" panose="02020603050405020304" pitchFamily="18" charset="0"/>
              </a:rPr>
              <a:t> </a:t>
            </a:r>
            <a:r>
              <a:rPr lang="en-US" altLang="zh-CN" sz="1900" dirty="0" smtClean="0">
                <a:latin typeface="Times New Roman" panose="02020603050405020304" pitchFamily="18" charset="0"/>
                <a:cs typeface="Times New Roman" panose="02020603050405020304" pitchFamily="18" charset="0"/>
              </a:rPr>
              <a:t>“AD. Val.” </a:t>
            </a:r>
            <a:r>
              <a:rPr lang="zh-CN" altLang="en-US" sz="1900" dirty="0" smtClean="0">
                <a:latin typeface="Times New Roman" panose="02020603050405020304" pitchFamily="18" charset="0"/>
                <a:cs typeface="Times New Roman" panose="02020603050405020304" pitchFamily="18" charset="0"/>
              </a:rPr>
              <a:t>或</a:t>
            </a:r>
            <a:r>
              <a:rPr lang="en-US" altLang="zh-CN" sz="1900" dirty="0" smtClean="0">
                <a:latin typeface="Times New Roman" panose="02020603050405020304" pitchFamily="18" charset="0"/>
                <a:cs typeface="Times New Roman" panose="02020603050405020304" pitchFamily="18" charset="0"/>
              </a:rPr>
              <a:t> “A. V.”  </a:t>
            </a:r>
            <a:r>
              <a:rPr lang="zh-CN" altLang="en-US" sz="1900" dirty="0" smtClean="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ad </a:t>
            </a:r>
            <a:r>
              <a:rPr lang="en-US" altLang="zh-CN" sz="2000" dirty="0" smtClean="0">
                <a:latin typeface="Times New Roman" panose="02020603050405020304" pitchFamily="18" charset="0"/>
                <a:cs typeface="Times New Roman" panose="02020603050405020304" pitchFamily="18" charset="0"/>
              </a:rPr>
              <a:t>valorem</a:t>
            </a:r>
            <a:r>
              <a:rPr lang="zh-CN" altLang="en-US" sz="2000" dirty="0" smtClean="0"/>
              <a:t>）</a:t>
            </a:r>
            <a:endParaRPr lang="zh-CN" altLang="en-US" sz="1900" dirty="0">
              <a:latin typeface="Times New Roman" panose="02020603050405020304" pitchFamily="18" charset="0"/>
              <a:cs typeface="Times New Roman" panose="02020603050405020304" pitchFamily="18" charset="0"/>
            </a:endParaRPr>
          </a:p>
        </p:txBody>
      </p:sp>
      <p:sp>
        <p:nvSpPr>
          <p:cNvPr id="21562" name="Text Box 58"/>
          <p:cNvSpPr txBox="1">
            <a:spLocks noChangeArrowheads="1"/>
          </p:cNvSpPr>
          <p:nvPr/>
        </p:nvSpPr>
        <p:spPr bwMode="auto">
          <a:xfrm>
            <a:off x="1260128" y="3965320"/>
            <a:ext cx="264197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900" dirty="0" smtClean="0">
                <a:latin typeface="Times New Roman" panose="02020603050405020304" pitchFamily="18" charset="0"/>
                <a:cs typeface="Times New Roman" panose="02020603050405020304" pitchFamily="18" charset="0"/>
              </a:rPr>
              <a:t>按商品的</a:t>
            </a:r>
            <a:r>
              <a:rPr lang="en-US" altLang="zh-CN" sz="1900" dirty="0" smtClean="0">
                <a:latin typeface="Times New Roman" panose="02020603050405020304" pitchFamily="18" charset="0"/>
                <a:cs typeface="Times New Roman" panose="02020603050405020304" pitchFamily="18" charset="0"/>
              </a:rPr>
              <a:t>FOB</a:t>
            </a:r>
            <a:r>
              <a:rPr lang="zh-CN" altLang="en-US" sz="1900" dirty="0" smtClean="0">
                <a:latin typeface="Times New Roman" panose="02020603050405020304" pitchFamily="18" charset="0"/>
                <a:cs typeface="Times New Roman" panose="02020603050405020304" pitchFamily="18" charset="0"/>
              </a:rPr>
              <a:t>总值计收</a:t>
            </a:r>
            <a:endParaRPr lang="zh-CN" altLang="en-US" sz="1900" dirty="0">
              <a:latin typeface="Times New Roman" panose="02020603050405020304" pitchFamily="18" charset="0"/>
              <a:cs typeface="Times New Roman" panose="02020603050405020304" pitchFamily="18" charset="0"/>
            </a:endParaRPr>
          </a:p>
        </p:txBody>
      </p:sp>
      <p:sp>
        <p:nvSpPr>
          <p:cNvPr id="21563" name="Text Box 59"/>
          <p:cNvSpPr txBox="1">
            <a:spLocks noChangeArrowheads="1"/>
          </p:cNvSpPr>
          <p:nvPr/>
        </p:nvSpPr>
        <p:spPr bwMode="auto">
          <a:xfrm>
            <a:off x="5032568" y="4519643"/>
            <a:ext cx="6840537"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900" dirty="0" smtClean="0">
                <a:latin typeface="Arial" panose="020B0604020202020204" pitchFamily="34" charset="0"/>
              </a:rPr>
              <a:t>运价表内用</a:t>
            </a:r>
            <a:r>
              <a:rPr lang="zh-CN" altLang="en-US" sz="1900" dirty="0" smtClean="0">
                <a:latin typeface="Times New Roman" panose="02020603050405020304" pitchFamily="18" charset="0"/>
                <a:cs typeface="Times New Roman" panose="02020603050405020304" pitchFamily="18" charset="0"/>
              </a:rPr>
              <a:t>“</a:t>
            </a:r>
            <a:r>
              <a:rPr lang="en-US" altLang="zh-CN" sz="1900" dirty="0" smtClean="0">
                <a:latin typeface="Times New Roman" panose="02020603050405020304" pitchFamily="18" charset="0"/>
                <a:cs typeface="Times New Roman" panose="02020603050405020304" pitchFamily="18" charset="0"/>
              </a:rPr>
              <a:t>W/M or  A.V.</a:t>
            </a:r>
            <a:r>
              <a:rPr lang="zh-CN" altLang="en-US" sz="1900" dirty="0" smtClean="0">
                <a:latin typeface="Times New Roman" panose="02020603050405020304" pitchFamily="18" charset="0"/>
                <a:cs typeface="Times New Roman" panose="02020603050405020304" pitchFamily="18" charset="0"/>
              </a:rPr>
              <a:t>”</a:t>
            </a:r>
            <a:endParaRPr lang="zh-CN" altLang="en-US" sz="1900" dirty="0">
              <a:latin typeface="Times New Roman" panose="02020603050405020304" pitchFamily="18" charset="0"/>
              <a:cs typeface="Times New Roman" panose="02020603050405020304" pitchFamily="18" charset="0"/>
            </a:endParaRPr>
          </a:p>
        </p:txBody>
      </p:sp>
      <p:sp>
        <p:nvSpPr>
          <p:cNvPr id="11" name="Text Box 60"/>
          <p:cNvSpPr txBox="1">
            <a:spLocks noChangeArrowheads="1"/>
          </p:cNvSpPr>
          <p:nvPr/>
        </p:nvSpPr>
        <p:spPr bwMode="auto">
          <a:xfrm>
            <a:off x="3289301" y="6673851"/>
            <a:ext cx="3598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zh-CN" sz="1800">
              <a:latin typeface="Arial" panose="020B0604020202020204" pitchFamily="34" charset="0"/>
            </a:endParaRPr>
          </a:p>
        </p:txBody>
      </p:sp>
      <p:sp>
        <p:nvSpPr>
          <p:cNvPr id="21568" name="Text Box 64"/>
          <p:cNvSpPr txBox="1">
            <a:spLocks noChangeArrowheads="1"/>
          </p:cNvSpPr>
          <p:nvPr/>
        </p:nvSpPr>
        <p:spPr bwMode="auto">
          <a:xfrm>
            <a:off x="5088732" y="5391419"/>
            <a:ext cx="639127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1900" dirty="0">
                <a:latin typeface="Arial" panose="020B0604020202020204" pitchFamily="34" charset="0"/>
              </a:rPr>
              <a:t>运价表内用</a:t>
            </a:r>
            <a:r>
              <a:rPr lang="zh-CN" altLang="en-US" sz="1900" dirty="0">
                <a:latin typeface="Times New Roman" panose="02020603050405020304" pitchFamily="18" charset="0"/>
                <a:cs typeface="Times New Roman" panose="02020603050405020304" pitchFamily="18" charset="0"/>
              </a:rPr>
              <a:t>“</a:t>
            </a:r>
            <a:r>
              <a:rPr lang="en-US" altLang="zh-CN" sz="1900" dirty="0">
                <a:latin typeface="Times New Roman" panose="02020603050405020304" pitchFamily="18" charset="0"/>
                <a:cs typeface="Times New Roman" panose="02020603050405020304" pitchFamily="18" charset="0"/>
              </a:rPr>
              <a:t>W/M plus</a:t>
            </a:r>
            <a:r>
              <a:rPr lang="en-US" altLang="zh-CN" sz="1900" dirty="0" smtClean="0">
                <a:latin typeface="Times New Roman" panose="02020603050405020304" pitchFamily="18" charset="0"/>
                <a:cs typeface="Times New Roman" panose="02020603050405020304" pitchFamily="18" charset="0"/>
              </a:rPr>
              <a:t>  </a:t>
            </a:r>
            <a:r>
              <a:rPr lang="en-US" altLang="zh-CN" sz="1900" dirty="0">
                <a:latin typeface="Times New Roman" panose="02020603050405020304" pitchFamily="18" charset="0"/>
                <a:cs typeface="Times New Roman" panose="02020603050405020304" pitchFamily="18" charset="0"/>
              </a:rPr>
              <a:t>A.V.</a:t>
            </a:r>
            <a:r>
              <a:rPr lang="zh-CN" altLang="en-US" sz="1900" dirty="0">
                <a:latin typeface="Times New Roman" panose="02020603050405020304" pitchFamily="18" charset="0"/>
                <a:cs typeface="Times New Roman" panose="02020603050405020304" pitchFamily="18" charset="0"/>
              </a:rPr>
              <a:t>”</a:t>
            </a:r>
          </a:p>
        </p:txBody>
      </p:sp>
      <p:sp>
        <p:nvSpPr>
          <p:cNvPr id="27" name="Text Box 55"/>
          <p:cNvSpPr txBox="1">
            <a:spLocks noChangeArrowheads="1"/>
          </p:cNvSpPr>
          <p:nvPr/>
        </p:nvSpPr>
        <p:spPr bwMode="auto">
          <a:xfrm>
            <a:off x="1098697" y="5466251"/>
            <a:ext cx="3870133"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900" dirty="0" smtClean="0">
                <a:latin typeface="Times New Roman" panose="02020603050405020304" pitchFamily="18" charset="0"/>
                <a:cs typeface="Times New Roman" panose="02020603050405020304" pitchFamily="18" charset="0"/>
              </a:rPr>
              <a:t>船方先按货物重量、体积中较高的一种计收运费，再另收一定百分比的从价运费</a:t>
            </a:r>
            <a:endParaRPr lang="zh-CN" altLang="en-US" sz="1900" dirty="0">
              <a:latin typeface="Times New Roman" panose="02020603050405020304" pitchFamily="18" charset="0"/>
              <a:cs typeface="Times New Roman" panose="02020603050405020304" pitchFamily="18" charset="0"/>
            </a:endParaRPr>
          </a:p>
        </p:txBody>
      </p:sp>
      <p:grpSp>
        <p:nvGrpSpPr>
          <p:cNvPr id="19" name="组合 50"/>
          <p:cNvGrpSpPr>
            <a:grpSpLocks/>
          </p:cNvGrpSpPr>
          <p:nvPr/>
        </p:nvGrpSpPr>
        <p:grpSpPr bwMode="auto">
          <a:xfrm>
            <a:off x="245772" y="198724"/>
            <a:ext cx="603250" cy="552450"/>
            <a:chOff x="0" y="0"/>
            <a:chExt cx="737947" cy="676838"/>
          </a:xfrm>
        </p:grpSpPr>
        <p:sp>
          <p:nvSpPr>
            <p:cNvPr id="20"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1"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2"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3"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基本运费的计收标准</a:t>
            </a:r>
            <a:endParaRPr lang="zh-CN" altLang="zh-CN" sz="2400" b="1" dirty="0" smtClean="0">
              <a:solidFill>
                <a:prstClr val="black"/>
              </a:solidFill>
            </a:endParaRPr>
          </a:p>
        </p:txBody>
      </p:sp>
    </p:spTree>
    <p:extLst>
      <p:ext uri="{BB962C8B-B14F-4D97-AF65-F5344CB8AC3E}">
        <p14:creationId xmlns:p14="http://schemas.microsoft.com/office/powerpoint/2010/main" val="851360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50"/>
                                        </p:tgtEl>
                                        <p:attrNameLst>
                                          <p:attrName>style.visibility</p:attrName>
                                        </p:attrNameLst>
                                      </p:cBhvr>
                                      <p:to>
                                        <p:strVal val="visible"/>
                                      </p:to>
                                    </p:set>
                                    <p:anim calcmode="lin" valueType="num">
                                      <p:cBhvr additive="base">
                                        <p:cTn id="7" dur="500" fill="hold"/>
                                        <p:tgtEl>
                                          <p:spTgt spid="21550"/>
                                        </p:tgtEl>
                                        <p:attrNameLst>
                                          <p:attrName>ppt_x</p:attrName>
                                        </p:attrNameLst>
                                      </p:cBhvr>
                                      <p:tavLst>
                                        <p:tav tm="0">
                                          <p:val>
                                            <p:strVal val="#ppt_x"/>
                                          </p:val>
                                        </p:tav>
                                        <p:tav tm="100000">
                                          <p:val>
                                            <p:strVal val="#ppt_x"/>
                                          </p:val>
                                        </p:tav>
                                      </p:tavLst>
                                    </p:anim>
                                    <p:anim calcmode="lin" valueType="num">
                                      <p:cBhvr additive="base">
                                        <p:cTn id="8" dur="500" fill="hold"/>
                                        <p:tgtEl>
                                          <p:spTgt spid="215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49"/>
                                        </p:tgtEl>
                                        <p:attrNameLst>
                                          <p:attrName>style.visibility</p:attrName>
                                        </p:attrNameLst>
                                      </p:cBhvr>
                                      <p:to>
                                        <p:strVal val="visible"/>
                                      </p:to>
                                    </p:set>
                                    <p:anim calcmode="lin" valueType="num">
                                      <p:cBhvr additive="base">
                                        <p:cTn id="13" dur="500" fill="hold"/>
                                        <p:tgtEl>
                                          <p:spTgt spid="21549"/>
                                        </p:tgtEl>
                                        <p:attrNameLst>
                                          <p:attrName>ppt_x</p:attrName>
                                        </p:attrNameLst>
                                      </p:cBhvr>
                                      <p:tavLst>
                                        <p:tav tm="0">
                                          <p:val>
                                            <p:strVal val="#ppt_x"/>
                                          </p:val>
                                        </p:tav>
                                        <p:tav tm="100000">
                                          <p:val>
                                            <p:strVal val="#ppt_x"/>
                                          </p:val>
                                        </p:tav>
                                      </p:tavLst>
                                    </p:anim>
                                    <p:anim calcmode="lin" valueType="num">
                                      <p:cBhvr additive="base">
                                        <p:cTn id="14" dur="500" fill="hold"/>
                                        <p:tgtEl>
                                          <p:spTgt spid="215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53"/>
                                        </p:tgtEl>
                                        <p:attrNameLst>
                                          <p:attrName>style.visibility</p:attrName>
                                        </p:attrNameLst>
                                      </p:cBhvr>
                                      <p:to>
                                        <p:strVal val="visible"/>
                                      </p:to>
                                    </p:set>
                                    <p:anim calcmode="lin" valueType="num">
                                      <p:cBhvr additive="base">
                                        <p:cTn id="19" dur="500" fill="hold"/>
                                        <p:tgtEl>
                                          <p:spTgt spid="21553"/>
                                        </p:tgtEl>
                                        <p:attrNameLst>
                                          <p:attrName>ppt_x</p:attrName>
                                        </p:attrNameLst>
                                      </p:cBhvr>
                                      <p:tavLst>
                                        <p:tav tm="0">
                                          <p:val>
                                            <p:strVal val="#ppt_x"/>
                                          </p:val>
                                        </p:tav>
                                        <p:tav tm="100000">
                                          <p:val>
                                            <p:strVal val="#ppt_x"/>
                                          </p:val>
                                        </p:tav>
                                      </p:tavLst>
                                    </p:anim>
                                    <p:anim calcmode="lin" valueType="num">
                                      <p:cBhvr additive="base">
                                        <p:cTn id="20" dur="500" fill="hold"/>
                                        <p:tgtEl>
                                          <p:spTgt spid="2155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51"/>
                                        </p:tgtEl>
                                        <p:attrNameLst>
                                          <p:attrName>style.visibility</p:attrName>
                                        </p:attrNameLst>
                                      </p:cBhvr>
                                      <p:to>
                                        <p:strVal val="visible"/>
                                      </p:to>
                                    </p:set>
                                    <p:anim calcmode="lin" valueType="num">
                                      <p:cBhvr additive="base">
                                        <p:cTn id="25" dur="500" fill="hold"/>
                                        <p:tgtEl>
                                          <p:spTgt spid="21551"/>
                                        </p:tgtEl>
                                        <p:attrNameLst>
                                          <p:attrName>ppt_x</p:attrName>
                                        </p:attrNameLst>
                                      </p:cBhvr>
                                      <p:tavLst>
                                        <p:tav tm="0">
                                          <p:val>
                                            <p:strVal val="#ppt_x"/>
                                          </p:val>
                                        </p:tav>
                                        <p:tav tm="100000">
                                          <p:val>
                                            <p:strVal val="#ppt_x"/>
                                          </p:val>
                                        </p:tav>
                                      </p:tavLst>
                                    </p:anim>
                                    <p:anim calcmode="lin" valueType="num">
                                      <p:cBhvr additive="base">
                                        <p:cTn id="26" dur="500" fill="hold"/>
                                        <p:tgtEl>
                                          <p:spTgt spid="215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56"/>
                                        </p:tgtEl>
                                        <p:attrNameLst>
                                          <p:attrName>style.visibility</p:attrName>
                                        </p:attrNameLst>
                                      </p:cBhvr>
                                      <p:to>
                                        <p:strVal val="visible"/>
                                      </p:to>
                                    </p:set>
                                    <p:anim calcmode="lin" valueType="num">
                                      <p:cBhvr additive="base">
                                        <p:cTn id="31" dur="500" fill="hold"/>
                                        <p:tgtEl>
                                          <p:spTgt spid="21556"/>
                                        </p:tgtEl>
                                        <p:attrNameLst>
                                          <p:attrName>ppt_x</p:attrName>
                                        </p:attrNameLst>
                                      </p:cBhvr>
                                      <p:tavLst>
                                        <p:tav tm="0">
                                          <p:val>
                                            <p:strVal val="#ppt_x"/>
                                          </p:val>
                                        </p:tav>
                                        <p:tav tm="100000">
                                          <p:val>
                                            <p:strVal val="#ppt_x"/>
                                          </p:val>
                                        </p:tav>
                                      </p:tavLst>
                                    </p:anim>
                                    <p:anim calcmode="lin" valueType="num">
                                      <p:cBhvr additive="base">
                                        <p:cTn id="32" dur="500" fill="hold"/>
                                        <p:tgtEl>
                                          <p:spTgt spid="2155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54"/>
                                        </p:tgtEl>
                                        <p:attrNameLst>
                                          <p:attrName>style.visibility</p:attrName>
                                        </p:attrNameLst>
                                      </p:cBhvr>
                                      <p:to>
                                        <p:strVal val="visible"/>
                                      </p:to>
                                    </p:set>
                                    <p:anim calcmode="lin" valueType="num">
                                      <p:cBhvr additive="base">
                                        <p:cTn id="37" dur="500" fill="hold"/>
                                        <p:tgtEl>
                                          <p:spTgt spid="21554"/>
                                        </p:tgtEl>
                                        <p:attrNameLst>
                                          <p:attrName>ppt_x</p:attrName>
                                        </p:attrNameLst>
                                      </p:cBhvr>
                                      <p:tavLst>
                                        <p:tav tm="0">
                                          <p:val>
                                            <p:strVal val="#ppt_x"/>
                                          </p:val>
                                        </p:tav>
                                        <p:tav tm="100000">
                                          <p:val>
                                            <p:strVal val="#ppt_x"/>
                                          </p:val>
                                        </p:tav>
                                      </p:tavLst>
                                    </p:anim>
                                    <p:anim calcmode="lin" valueType="num">
                                      <p:cBhvr additive="base">
                                        <p:cTn id="38" dur="500" fill="hold"/>
                                        <p:tgtEl>
                                          <p:spTgt spid="2155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562"/>
                                        </p:tgtEl>
                                        <p:attrNameLst>
                                          <p:attrName>style.visibility</p:attrName>
                                        </p:attrNameLst>
                                      </p:cBhvr>
                                      <p:to>
                                        <p:strVal val="visible"/>
                                      </p:to>
                                    </p:set>
                                    <p:anim calcmode="lin" valueType="num">
                                      <p:cBhvr additive="base">
                                        <p:cTn id="43" dur="500" fill="hold"/>
                                        <p:tgtEl>
                                          <p:spTgt spid="21562"/>
                                        </p:tgtEl>
                                        <p:attrNameLst>
                                          <p:attrName>ppt_x</p:attrName>
                                        </p:attrNameLst>
                                      </p:cBhvr>
                                      <p:tavLst>
                                        <p:tav tm="0">
                                          <p:val>
                                            <p:strVal val="#ppt_x"/>
                                          </p:val>
                                        </p:tav>
                                        <p:tav tm="100000">
                                          <p:val>
                                            <p:strVal val="#ppt_x"/>
                                          </p:val>
                                        </p:tav>
                                      </p:tavLst>
                                    </p:anim>
                                    <p:anim calcmode="lin" valueType="num">
                                      <p:cBhvr additive="base">
                                        <p:cTn id="44" dur="500" fill="hold"/>
                                        <p:tgtEl>
                                          <p:spTgt spid="2156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561"/>
                                        </p:tgtEl>
                                        <p:attrNameLst>
                                          <p:attrName>style.visibility</p:attrName>
                                        </p:attrNameLst>
                                      </p:cBhvr>
                                      <p:to>
                                        <p:strVal val="visible"/>
                                      </p:to>
                                    </p:set>
                                    <p:anim calcmode="lin" valueType="num">
                                      <p:cBhvr additive="base">
                                        <p:cTn id="49" dur="500" fill="hold"/>
                                        <p:tgtEl>
                                          <p:spTgt spid="21561"/>
                                        </p:tgtEl>
                                        <p:attrNameLst>
                                          <p:attrName>ppt_x</p:attrName>
                                        </p:attrNameLst>
                                      </p:cBhvr>
                                      <p:tavLst>
                                        <p:tav tm="0">
                                          <p:val>
                                            <p:strVal val="#ppt_x"/>
                                          </p:val>
                                        </p:tav>
                                        <p:tav tm="100000">
                                          <p:val>
                                            <p:strVal val="#ppt_x"/>
                                          </p:val>
                                        </p:tav>
                                      </p:tavLst>
                                    </p:anim>
                                    <p:anim calcmode="lin" valueType="num">
                                      <p:cBhvr additive="base">
                                        <p:cTn id="50" dur="500" fill="hold"/>
                                        <p:tgtEl>
                                          <p:spTgt spid="2156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559"/>
                                        </p:tgtEl>
                                        <p:attrNameLst>
                                          <p:attrName>style.visibility</p:attrName>
                                        </p:attrNameLst>
                                      </p:cBhvr>
                                      <p:to>
                                        <p:strVal val="visible"/>
                                      </p:to>
                                    </p:set>
                                    <p:anim calcmode="lin" valueType="num">
                                      <p:cBhvr additive="base">
                                        <p:cTn id="55" dur="500" fill="hold"/>
                                        <p:tgtEl>
                                          <p:spTgt spid="21559"/>
                                        </p:tgtEl>
                                        <p:attrNameLst>
                                          <p:attrName>ppt_x</p:attrName>
                                        </p:attrNameLst>
                                      </p:cBhvr>
                                      <p:tavLst>
                                        <p:tav tm="0">
                                          <p:val>
                                            <p:strVal val="#ppt_x"/>
                                          </p:val>
                                        </p:tav>
                                        <p:tav tm="100000">
                                          <p:val>
                                            <p:strVal val="#ppt_x"/>
                                          </p:val>
                                        </p:tav>
                                      </p:tavLst>
                                    </p:anim>
                                    <p:anim calcmode="lin" valueType="num">
                                      <p:cBhvr additive="base">
                                        <p:cTn id="56" dur="500" fill="hold"/>
                                        <p:tgtEl>
                                          <p:spTgt spid="2155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563"/>
                                        </p:tgtEl>
                                        <p:attrNameLst>
                                          <p:attrName>style.visibility</p:attrName>
                                        </p:attrNameLst>
                                      </p:cBhvr>
                                      <p:to>
                                        <p:strVal val="visible"/>
                                      </p:to>
                                    </p:set>
                                    <p:anim calcmode="lin" valueType="num">
                                      <p:cBhvr additive="base">
                                        <p:cTn id="61" dur="500" fill="hold"/>
                                        <p:tgtEl>
                                          <p:spTgt spid="21563"/>
                                        </p:tgtEl>
                                        <p:attrNameLst>
                                          <p:attrName>ppt_x</p:attrName>
                                        </p:attrNameLst>
                                      </p:cBhvr>
                                      <p:tavLst>
                                        <p:tav tm="0">
                                          <p:val>
                                            <p:strVal val="#ppt_x"/>
                                          </p:val>
                                        </p:tav>
                                        <p:tav tm="100000">
                                          <p:val>
                                            <p:strVal val="#ppt_x"/>
                                          </p:val>
                                        </p:tav>
                                      </p:tavLst>
                                    </p:anim>
                                    <p:anim calcmode="lin" valueType="num">
                                      <p:cBhvr additive="base">
                                        <p:cTn id="62" dur="500" fill="hold"/>
                                        <p:tgtEl>
                                          <p:spTgt spid="2156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568"/>
                                        </p:tgtEl>
                                        <p:attrNameLst>
                                          <p:attrName>style.visibility</p:attrName>
                                        </p:attrNameLst>
                                      </p:cBhvr>
                                      <p:to>
                                        <p:strVal val="visible"/>
                                      </p:to>
                                    </p:set>
                                    <p:anim calcmode="lin" valueType="num">
                                      <p:cBhvr additive="base">
                                        <p:cTn id="73" dur="500" fill="hold"/>
                                        <p:tgtEl>
                                          <p:spTgt spid="21568"/>
                                        </p:tgtEl>
                                        <p:attrNameLst>
                                          <p:attrName>ppt_x</p:attrName>
                                        </p:attrNameLst>
                                      </p:cBhvr>
                                      <p:tavLst>
                                        <p:tav tm="0">
                                          <p:val>
                                            <p:strVal val="#ppt_x"/>
                                          </p:val>
                                        </p:tav>
                                        <p:tav tm="100000">
                                          <p:val>
                                            <p:strVal val="#ppt_x"/>
                                          </p:val>
                                        </p:tav>
                                      </p:tavLst>
                                    </p:anim>
                                    <p:anim calcmode="lin" valueType="num">
                                      <p:cBhvr additive="base">
                                        <p:cTn id="74" dur="500" fill="hold"/>
                                        <p:tgtEl>
                                          <p:spTgt spid="215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9" grpId="0"/>
      <p:bldP spid="21550" grpId="0"/>
      <p:bldP spid="21551" grpId="0"/>
      <p:bldP spid="21553" grpId="0"/>
      <p:bldP spid="21554" grpId="0"/>
      <p:bldP spid="21556" grpId="0"/>
      <p:bldP spid="21559" grpId="0"/>
      <p:bldP spid="21561" grpId="0"/>
      <p:bldP spid="21562" grpId="0"/>
      <p:bldP spid="21563" grpId="0"/>
      <p:bldP spid="21568"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25"/>
          <p:cNvSpPr txBox="1">
            <a:spLocks noChangeArrowheads="1"/>
          </p:cNvSpPr>
          <p:nvPr/>
        </p:nvSpPr>
        <p:spPr bwMode="auto">
          <a:xfrm>
            <a:off x="1952625" y="1571625"/>
            <a:ext cx="750093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2200">
                <a:solidFill>
                  <a:schemeClr val="bg1"/>
                </a:solidFill>
                <a:latin typeface="黑体" panose="02010609060101010101" pitchFamily="49" charset="-122"/>
                <a:ea typeface="黑体" panose="02010609060101010101" pitchFamily="49" charset="-122"/>
              </a:rPr>
              <a:t>　</a:t>
            </a:r>
            <a:r>
              <a:rPr lang="zh-CN" altLang="en-US" sz="1800" b="1">
                <a:solidFill>
                  <a:schemeClr val="bg1"/>
                </a:solidFill>
                <a:latin typeface="Arial" panose="020B0604020202020204" pitchFamily="34" charset="0"/>
              </a:rPr>
              <a:t>　　</a:t>
            </a:r>
          </a:p>
        </p:txBody>
      </p:sp>
      <p:graphicFrame>
        <p:nvGraphicFramePr>
          <p:cNvPr id="21520" name="Group 16"/>
          <p:cNvGraphicFramePr>
            <a:graphicFrameLocks noGrp="1"/>
          </p:cNvGraphicFramePr>
          <p:nvPr>
            <p:extLst>
              <p:ext uri="{D42A27DB-BD31-4B8C-83A1-F6EECF244321}">
                <p14:modId xmlns:p14="http://schemas.microsoft.com/office/powerpoint/2010/main" val="777278321"/>
              </p:ext>
            </p:extLst>
          </p:nvPr>
        </p:nvGraphicFramePr>
        <p:xfrm>
          <a:off x="940158" y="1285406"/>
          <a:ext cx="9762186" cy="4666027"/>
        </p:xfrm>
        <a:graphic>
          <a:graphicData uri="http://schemas.openxmlformats.org/drawingml/2006/table">
            <a:tbl>
              <a:tblPr/>
              <a:tblGrid>
                <a:gridCol w="3691048"/>
                <a:gridCol w="6071138"/>
              </a:tblGrid>
              <a:tr h="344809">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计收标准</a:t>
                      </a: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说明</a:t>
                      </a: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70639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04315">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131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2843">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80919">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1938">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1549" name="Text Box 45"/>
          <p:cNvSpPr txBox="1">
            <a:spLocks noChangeArrowheads="1"/>
          </p:cNvSpPr>
          <p:nvPr/>
        </p:nvSpPr>
        <p:spPr bwMode="auto">
          <a:xfrm>
            <a:off x="5164243" y="1827174"/>
            <a:ext cx="516434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1900" dirty="0">
                <a:latin typeface="Times New Roman" panose="02020603050405020304" pitchFamily="18" charset="0"/>
                <a:cs typeface="Times New Roman" panose="02020603050405020304" pitchFamily="18" charset="0"/>
              </a:rPr>
              <a:t>如卡车按辆，活牲畜按头。</a:t>
            </a:r>
            <a:endParaRPr lang="zh-CN" altLang="en-US" sz="1900" dirty="0">
              <a:latin typeface="Arial" panose="020B0604020202020204" pitchFamily="34" charset="0"/>
            </a:endParaRPr>
          </a:p>
        </p:txBody>
      </p:sp>
      <p:sp>
        <p:nvSpPr>
          <p:cNvPr id="21550" name="Text Box 46"/>
          <p:cNvSpPr txBox="1">
            <a:spLocks noChangeArrowheads="1"/>
          </p:cNvSpPr>
          <p:nvPr/>
        </p:nvSpPr>
        <p:spPr bwMode="auto">
          <a:xfrm>
            <a:off x="1598937" y="1788939"/>
            <a:ext cx="231652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1900" dirty="0">
                <a:latin typeface="Arial" panose="020B0604020202020204" pitchFamily="34" charset="0"/>
              </a:rPr>
              <a:t>按货物的件数</a:t>
            </a:r>
            <a:r>
              <a:rPr lang="zh-CN" altLang="en-US" sz="1900" dirty="0" smtClean="0">
                <a:latin typeface="Arial" panose="020B0604020202020204" pitchFamily="34" charset="0"/>
              </a:rPr>
              <a:t>计收</a:t>
            </a:r>
            <a:endParaRPr lang="zh-CN" altLang="en-US" sz="1900" dirty="0">
              <a:latin typeface="Times New Roman" panose="02020603050405020304" pitchFamily="18" charset="0"/>
              <a:cs typeface="Times New Roman" panose="02020603050405020304" pitchFamily="18" charset="0"/>
            </a:endParaRPr>
          </a:p>
        </p:txBody>
      </p:sp>
      <p:sp>
        <p:nvSpPr>
          <p:cNvPr id="21551" name="Text Box 47"/>
          <p:cNvSpPr txBox="1">
            <a:spLocks noChangeArrowheads="1"/>
          </p:cNvSpPr>
          <p:nvPr/>
        </p:nvSpPr>
        <p:spPr bwMode="auto">
          <a:xfrm>
            <a:off x="4944657" y="2415108"/>
            <a:ext cx="5603511"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900" dirty="0" smtClean="0">
                <a:latin typeface="Times New Roman" panose="02020603050405020304" pitchFamily="18" charset="0"/>
                <a:cs typeface="Times New Roman" panose="02020603050405020304" pitchFamily="18" charset="0"/>
              </a:rPr>
              <a:t>有些班轮公司对承运一些大宗货物（如粮谷、豆类、矿石、煤炭等）采用由船货双方临时议定运价的办法。“</a:t>
            </a:r>
            <a:r>
              <a:rPr lang="en-US" altLang="zh-CN" sz="1900" dirty="0" smtClean="0">
                <a:latin typeface="Times New Roman" panose="02020603050405020304" pitchFamily="18" charset="0"/>
                <a:cs typeface="Times New Roman" panose="02020603050405020304" pitchFamily="18" charset="0"/>
              </a:rPr>
              <a:t>open</a:t>
            </a:r>
            <a:r>
              <a:rPr lang="zh-CN" altLang="en-US" sz="1900" dirty="0" smtClean="0">
                <a:latin typeface="Times New Roman" panose="02020603050405020304" pitchFamily="18" charset="0"/>
                <a:cs typeface="Times New Roman" panose="02020603050405020304" pitchFamily="18" charset="0"/>
              </a:rPr>
              <a:t>”</a:t>
            </a:r>
            <a:endParaRPr lang="zh-CN" altLang="en-US" sz="1900" dirty="0">
              <a:latin typeface="Times New Roman" panose="02020603050405020304" pitchFamily="18" charset="0"/>
              <a:cs typeface="Times New Roman" panose="02020603050405020304" pitchFamily="18" charset="0"/>
            </a:endParaRPr>
          </a:p>
        </p:txBody>
      </p:sp>
      <p:sp>
        <p:nvSpPr>
          <p:cNvPr id="21553" name="Text Box 49"/>
          <p:cNvSpPr txBox="1">
            <a:spLocks noChangeArrowheads="1"/>
          </p:cNvSpPr>
          <p:nvPr/>
        </p:nvSpPr>
        <p:spPr bwMode="auto">
          <a:xfrm>
            <a:off x="1293801" y="2529647"/>
            <a:ext cx="2380355" cy="3847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None/>
            </a:pPr>
            <a:r>
              <a:rPr lang="zh-CN" altLang="en-US" sz="1900" dirty="0">
                <a:latin typeface="Arial" panose="020B0604020202020204" pitchFamily="34" charset="0"/>
              </a:rPr>
              <a:t>按议价计收</a:t>
            </a:r>
          </a:p>
        </p:txBody>
      </p:sp>
      <p:sp>
        <p:nvSpPr>
          <p:cNvPr id="11" name="Text Box 60"/>
          <p:cNvSpPr txBox="1">
            <a:spLocks noChangeArrowheads="1"/>
          </p:cNvSpPr>
          <p:nvPr/>
        </p:nvSpPr>
        <p:spPr bwMode="auto">
          <a:xfrm>
            <a:off x="3289301" y="6673851"/>
            <a:ext cx="3598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zh-CN" sz="1800">
              <a:latin typeface="Arial" panose="020B0604020202020204" pitchFamily="34" charset="0"/>
            </a:endParaRPr>
          </a:p>
        </p:txBody>
      </p:sp>
      <p:grpSp>
        <p:nvGrpSpPr>
          <p:cNvPr id="12" name="组合 50"/>
          <p:cNvGrpSpPr>
            <a:grpSpLocks/>
          </p:cNvGrpSpPr>
          <p:nvPr/>
        </p:nvGrpSpPr>
        <p:grpSpPr bwMode="auto">
          <a:xfrm>
            <a:off x="245772" y="198724"/>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基本运费的计收标准</a:t>
            </a:r>
            <a:endParaRPr lang="zh-CN" altLang="zh-CN" sz="2400" b="1" dirty="0" smtClean="0">
              <a:solidFill>
                <a:prstClr val="black"/>
              </a:solidFill>
            </a:endParaRPr>
          </a:p>
        </p:txBody>
      </p:sp>
    </p:spTree>
    <p:extLst>
      <p:ext uri="{BB962C8B-B14F-4D97-AF65-F5344CB8AC3E}">
        <p14:creationId xmlns:p14="http://schemas.microsoft.com/office/powerpoint/2010/main" val="672579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50"/>
                                        </p:tgtEl>
                                        <p:attrNameLst>
                                          <p:attrName>style.visibility</p:attrName>
                                        </p:attrNameLst>
                                      </p:cBhvr>
                                      <p:to>
                                        <p:strVal val="visible"/>
                                      </p:to>
                                    </p:set>
                                    <p:anim calcmode="lin" valueType="num">
                                      <p:cBhvr additive="base">
                                        <p:cTn id="7" dur="500" fill="hold"/>
                                        <p:tgtEl>
                                          <p:spTgt spid="21550"/>
                                        </p:tgtEl>
                                        <p:attrNameLst>
                                          <p:attrName>ppt_x</p:attrName>
                                        </p:attrNameLst>
                                      </p:cBhvr>
                                      <p:tavLst>
                                        <p:tav tm="0">
                                          <p:val>
                                            <p:strVal val="#ppt_x"/>
                                          </p:val>
                                        </p:tav>
                                        <p:tav tm="100000">
                                          <p:val>
                                            <p:strVal val="#ppt_x"/>
                                          </p:val>
                                        </p:tav>
                                      </p:tavLst>
                                    </p:anim>
                                    <p:anim calcmode="lin" valueType="num">
                                      <p:cBhvr additive="base">
                                        <p:cTn id="8" dur="500" fill="hold"/>
                                        <p:tgtEl>
                                          <p:spTgt spid="215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49"/>
                                        </p:tgtEl>
                                        <p:attrNameLst>
                                          <p:attrName>style.visibility</p:attrName>
                                        </p:attrNameLst>
                                      </p:cBhvr>
                                      <p:to>
                                        <p:strVal val="visible"/>
                                      </p:to>
                                    </p:set>
                                    <p:anim calcmode="lin" valueType="num">
                                      <p:cBhvr additive="base">
                                        <p:cTn id="13" dur="500" fill="hold"/>
                                        <p:tgtEl>
                                          <p:spTgt spid="21549"/>
                                        </p:tgtEl>
                                        <p:attrNameLst>
                                          <p:attrName>ppt_x</p:attrName>
                                        </p:attrNameLst>
                                      </p:cBhvr>
                                      <p:tavLst>
                                        <p:tav tm="0">
                                          <p:val>
                                            <p:strVal val="#ppt_x"/>
                                          </p:val>
                                        </p:tav>
                                        <p:tav tm="100000">
                                          <p:val>
                                            <p:strVal val="#ppt_x"/>
                                          </p:val>
                                        </p:tav>
                                      </p:tavLst>
                                    </p:anim>
                                    <p:anim calcmode="lin" valueType="num">
                                      <p:cBhvr additive="base">
                                        <p:cTn id="14" dur="500" fill="hold"/>
                                        <p:tgtEl>
                                          <p:spTgt spid="215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53"/>
                                        </p:tgtEl>
                                        <p:attrNameLst>
                                          <p:attrName>style.visibility</p:attrName>
                                        </p:attrNameLst>
                                      </p:cBhvr>
                                      <p:to>
                                        <p:strVal val="visible"/>
                                      </p:to>
                                    </p:set>
                                    <p:anim calcmode="lin" valueType="num">
                                      <p:cBhvr additive="base">
                                        <p:cTn id="19" dur="500" fill="hold"/>
                                        <p:tgtEl>
                                          <p:spTgt spid="21553"/>
                                        </p:tgtEl>
                                        <p:attrNameLst>
                                          <p:attrName>ppt_x</p:attrName>
                                        </p:attrNameLst>
                                      </p:cBhvr>
                                      <p:tavLst>
                                        <p:tav tm="0">
                                          <p:val>
                                            <p:strVal val="#ppt_x"/>
                                          </p:val>
                                        </p:tav>
                                        <p:tav tm="100000">
                                          <p:val>
                                            <p:strVal val="#ppt_x"/>
                                          </p:val>
                                        </p:tav>
                                      </p:tavLst>
                                    </p:anim>
                                    <p:anim calcmode="lin" valueType="num">
                                      <p:cBhvr additive="base">
                                        <p:cTn id="20" dur="500" fill="hold"/>
                                        <p:tgtEl>
                                          <p:spTgt spid="2155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51"/>
                                        </p:tgtEl>
                                        <p:attrNameLst>
                                          <p:attrName>style.visibility</p:attrName>
                                        </p:attrNameLst>
                                      </p:cBhvr>
                                      <p:to>
                                        <p:strVal val="visible"/>
                                      </p:to>
                                    </p:set>
                                    <p:anim calcmode="lin" valueType="num">
                                      <p:cBhvr additive="base">
                                        <p:cTn id="25" dur="500" fill="hold"/>
                                        <p:tgtEl>
                                          <p:spTgt spid="21551"/>
                                        </p:tgtEl>
                                        <p:attrNameLst>
                                          <p:attrName>ppt_x</p:attrName>
                                        </p:attrNameLst>
                                      </p:cBhvr>
                                      <p:tavLst>
                                        <p:tav tm="0">
                                          <p:val>
                                            <p:strVal val="#ppt_x"/>
                                          </p:val>
                                        </p:tav>
                                        <p:tav tm="100000">
                                          <p:val>
                                            <p:strVal val="#ppt_x"/>
                                          </p:val>
                                        </p:tav>
                                      </p:tavLst>
                                    </p:anim>
                                    <p:anim calcmode="lin" valueType="num">
                                      <p:cBhvr additive="base">
                                        <p:cTn id="26" dur="500" fill="hold"/>
                                        <p:tgtEl>
                                          <p:spTgt spid="215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9" grpId="0"/>
      <p:bldP spid="21550" grpId="0"/>
      <p:bldP spid="21551" grpId="0"/>
      <p:bldP spid="215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867103" y="953036"/>
            <a:ext cx="5014767" cy="4152932"/>
          </a:xfrm>
          <a:prstGeom prst="rect">
            <a:avLst/>
          </a:prstGeom>
          <a:noFill/>
          <a:ln>
            <a:solidFill>
              <a:schemeClr val="accent1"/>
            </a:solidFill>
          </a:ln>
        </p:spPr>
        <p:txBody>
          <a:bodyPr wrap="square" rtlCol="0">
            <a:spAutoFit/>
          </a:bodyPr>
          <a:lstStyle/>
          <a:p>
            <a:pPr>
              <a:lnSpc>
                <a:spcPts val="2900"/>
              </a:lnSpc>
            </a:pPr>
            <a:r>
              <a:rPr lang="zh-CN" altLang="en-US" sz="2000" dirty="0"/>
              <a:t>① 超重附加费。 </a:t>
            </a:r>
          </a:p>
          <a:p>
            <a:pPr>
              <a:lnSpc>
                <a:spcPts val="2900"/>
              </a:lnSpc>
            </a:pPr>
            <a:r>
              <a:rPr lang="zh-CN" altLang="en-US" sz="2000" dirty="0"/>
              <a:t>② 超长附加费。 </a:t>
            </a:r>
          </a:p>
          <a:p>
            <a:pPr>
              <a:lnSpc>
                <a:spcPts val="2900"/>
              </a:lnSpc>
            </a:pPr>
            <a:r>
              <a:rPr lang="zh-CN" altLang="en-US" sz="2000" dirty="0"/>
              <a:t>③ 转船附加费。 </a:t>
            </a:r>
          </a:p>
          <a:p>
            <a:pPr>
              <a:lnSpc>
                <a:spcPts val="2900"/>
              </a:lnSpc>
            </a:pPr>
            <a:r>
              <a:rPr lang="zh-CN" altLang="en-US" sz="2000" dirty="0"/>
              <a:t>④ 燃油附加费。 </a:t>
            </a:r>
          </a:p>
          <a:p>
            <a:pPr>
              <a:lnSpc>
                <a:spcPts val="2900"/>
              </a:lnSpc>
            </a:pPr>
            <a:r>
              <a:rPr lang="zh-CN" altLang="en-US" sz="2000" dirty="0"/>
              <a:t>⑤ 直航附加费。 </a:t>
            </a:r>
          </a:p>
          <a:p>
            <a:pPr>
              <a:lnSpc>
                <a:spcPts val="2900"/>
              </a:lnSpc>
            </a:pPr>
            <a:r>
              <a:rPr lang="zh-CN" altLang="en-US" sz="2000" dirty="0"/>
              <a:t>⑥ 港口附加费。 </a:t>
            </a:r>
          </a:p>
          <a:p>
            <a:pPr>
              <a:lnSpc>
                <a:spcPts val="2900"/>
              </a:lnSpc>
            </a:pPr>
            <a:r>
              <a:rPr lang="zh-CN" altLang="en-US" sz="2000" dirty="0"/>
              <a:t>⑦ 港口拥挤附加费。 </a:t>
            </a:r>
          </a:p>
          <a:p>
            <a:pPr>
              <a:lnSpc>
                <a:spcPts val="2900"/>
              </a:lnSpc>
            </a:pPr>
            <a:r>
              <a:rPr lang="zh-CN" altLang="en-US" sz="2000" dirty="0"/>
              <a:t>⑧ 选港附加费。</a:t>
            </a:r>
          </a:p>
          <a:p>
            <a:pPr>
              <a:lnSpc>
                <a:spcPts val="2900"/>
              </a:lnSpc>
            </a:pPr>
            <a:r>
              <a:rPr lang="zh-CN" altLang="en-US" sz="2000" dirty="0"/>
              <a:t>⑨ 变更卸货港附加费。 </a:t>
            </a:r>
          </a:p>
          <a:p>
            <a:pPr>
              <a:lnSpc>
                <a:spcPts val="2900"/>
              </a:lnSpc>
            </a:pPr>
            <a:r>
              <a:rPr lang="zh-CN" altLang="en-US" sz="2000" dirty="0"/>
              <a:t>⑩ 绕航附加费。</a:t>
            </a:r>
          </a:p>
          <a:p>
            <a:pPr>
              <a:lnSpc>
                <a:spcPts val="2900"/>
              </a:lnSpc>
            </a:pPr>
            <a:r>
              <a:rPr lang="zh-CN" altLang="en-US" sz="2000" dirty="0"/>
              <a:t>⑪货币贬值</a:t>
            </a:r>
            <a:r>
              <a:rPr lang="zh-CN" altLang="en-US" sz="2000" dirty="0" smtClean="0"/>
              <a:t>附加费</a:t>
            </a:r>
            <a:endParaRPr lang="zh-CN" altLang="en-US" sz="2000" dirty="0"/>
          </a:p>
        </p:txBody>
      </p:sp>
      <p:sp>
        <p:nvSpPr>
          <p:cNvPr id="2" name="文本框 1"/>
          <p:cNvSpPr txBox="1"/>
          <p:nvPr/>
        </p:nvSpPr>
        <p:spPr>
          <a:xfrm>
            <a:off x="2047741" y="5447764"/>
            <a:ext cx="8100811" cy="400110"/>
          </a:xfrm>
          <a:prstGeom prst="rect">
            <a:avLst/>
          </a:prstGeom>
          <a:solidFill>
            <a:schemeClr val="accent1">
              <a:lumMod val="20000"/>
              <a:lumOff val="80000"/>
            </a:schemeClr>
          </a:solidFill>
        </p:spPr>
        <p:txBody>
          <a:bodyPr wrap="square" rtlCol="0">
            <a:spAutoFit/>
          </a:bodyPr>
          <a:lstStyle/>
          <a:p>
            <a:r>
              <a:rPr lang="zh-CN" altLang="en-US" sz="2000" dirty="0" smtClean="0"/>
              <a:t>附加费通常按照基本运费的百分比计收，或者以每运费吨若干金额计收。</a:t>
            </a:r>
            <a:endParaRPr lang="zh-CN" altLang="en-US" sz="2000" dirty="0"/>
          </a:p>
        </p:txBody>
      </p:sp>
      <p:grpSp>
        <p:nvGrpSpPr>
          <p:cNvPr id="5" name="组合 50"/>
          <p:cNvGrpSpPr>
            <a:grpSpLocks/>
          </p:cNvGrpSpPr>
          <p:nvPr/>
        </p:nvGrpSpPr>
        <p:grpSpPr bwMode="auto">
          <a:xfrm>
            <a:off x="245772" y="198724"/>
            <a:ext cx="603250" cy="552450"/>
            <a:chOff x="0" y="0"/>
            <a:chExt cx="737947" cy="676838"/>
          </a:xfrm>
        </p:grpSpPr>
        <p:sp>
          <p:nvSpPr>
            <p:cNvPr id="8"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9"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0"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1"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附加费的计收标准</a:t>
            </a:r>
            <a:endParaRPr lang="zh-CN" altLang="zh-CN" sz="2400" b="1" dirty="0" smtClean="0">
              <a:solidFill>
                <a:prstClr val="black"/>
              </a:solidFill>
            </a:endParaRPr>
          </a:p>
        </p:txBody>
      </p:sp>
    </p:spTree>
    <p:extLst>
      <p:ext uri="{BB962C8B-B14F-4D97-AF65-F5344CB8AC3E}">
        <p14:creationId xmlns:p14="http://schemas.microsoft.com/office/powerpoint/2010/main" val="189508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fade">
                                      <p:cBhvr>
                                        <p:cTn id="56" dur="1000"/>
                                        <p:tgtEl>
                                          <p:spTgt spid="7">
                                            <p:txEl>
                                              <p:pRg st="7" end="7"/>
                                            </p:txEl>
                                          </p:spTgt>
                                        </p:tgtEl>
                                      </p:cBhvr>
                                    </p:animEffect>
                                    <p:anim calcmode="lin" valueType="num">
                                      <p:cBhvr>
                                        <p:cTn id="5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fade">
                                      <p:cBhvr>
                                        <p:cTn id="63" dur="1000"/>
                                        <p:tgtEl>
                                          <p:spTgt spid="7">
                                            <p:txEl>
                                              <p:pRg st="8" end="8"/>
                                            </p:txEl>
                                          </p:spTgt>
                                        </p:tgtEl>
                                      </p:cBhvr>
                                    </p:animEffect>
                                    <p:anim calcmode="lin" valueType="num">
                                      <p:cBhvr>
                                        <p:cTn id="6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Effect transition="in" filter="fade">
                                      <p:cBhvr>
                                        <p:cTn id="70" dur="1000"/>
                                        <p:tgtEl>
                                          <p:spTgt spid="7">
                                            <p:txEl>
                                              <p:pRg st="9" end="9"/>
                                            </p:txEl>
                                          </p:spTgt>
                                        </p:tgtEl>
                                      </p:cBhvr>
                                    </p:animEffect>
                                    <p:anim calcmode="lin" valueType="num">
                                      <p:cBhvr>
                                        <p:cTn id="7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7">
                                            <p:txEl>
                                              <p:pRg st="10" end="10"/>
                                            </p:txEl>
                                          </p:spTgt>
                                        </p:tgtEl>
                                        <p:attrNameLst>
                                          <p:attrName>style.visibility</p:attrName>
                                        </p:attrNameLst>
                                      </p:cBhvr>
                                      <p:to>
                                        <p:strVal val="visible"/>
                                      </p:to>
                                    </p:set>
                                    <p:animEffect transition="in" filter="fade">
                                      <p:cBhvr>
                                        <p:cTn id="77" dur="1000"/>
                                        <p:tgtEl>
                                          <p:spTgt spid="7">
                                            <p:txEl>
                                              <p:pRg st="10" end="10"/>
                                            </p:txEl>
                                          </p:spTgt>
                                        </p:tgtEl>
                                      </p:cBhvr>
                                    </p:animEffect>
                                    <p:anim calcmode="lin" valueType="num">
                                      <p:cBhvr>
                                        <p:cTn id="78"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fade">
                                      <p:cBhvr>
                                        <p:cTn id="84" dur="1000"/>
                                        <p:tgtEl>
                                          <p:spTgt spid="2"/>
                                        </p:tgtEl>
                                      </p:cBhvr>
                                    </p:animEffect>
                                    <p:anim calcmode="lin" valueType="num">
                                      <p:cBhvr>
                                        <p:cTn id="85" dur="1000" fill="hold"/>
                                        <p:tgtEl>
                                          <p:spTgt spid="2"/>
                                        </p:tgtEl>
                                        <p:attrNameLst>
                                          <p:attrName>ppt_x</p:attrName>
                                        </p:attrNameLst>
                                      </p:cBhvr>
                                      <p:tavLst>
                                        <p:tav tm="0">
                                          <p:val>
                                            <p:strVal val="#ppt_x"/>
                                          </p:val>
                                        </p:tav>
                                        <p:tav tm="100000">
                                          <p:val>
                                            <p:strVal val="#ppt_x"/>
                                          </p:val>
                                        </p:tav>
                                      </p:tavLst>
                                    </p:anim>
                                    <p:anim calcmode="lin" valueType="num">
                                      <p:cBhvr>
                                        <p:cTn id="8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54550" y="2963938"/>
            <a:ext cx="6168981" cy="646331"/>
          </a:xfrm>
          <a:prstGeom prst="rect">
            <a:avLst/>
          </a:prstGeom>
          <a:noFill/>
          <a:ln>
            <a:solidFill>
              <a:schemeClr val="accent1"/>
            </a:solidFill>
          </a:ln>
        </p:spPr>
        <p:txBody>
          <a:bodyPr wrap="square" rtlCol="0">
            <a:spAutoFit/>
          </a:bodyPr>
          <a:lstStyle/>
          <a:p>
            <a:r>
              <a:rPr lang="zh-CN" altLang="en-US" dirty="0" smtClean="0"/>
              <a:t>先根据货物的英文名称从货物分级表中查出有关货物的计费等级及其计算标准。</a:t>
            </a:r>
            <a:endParaRPr lang="zh-CN" altLang="en-US" dirty="0"/>
          </a:p>
        </p:txBody>
      </p:sp>
      <p:sp>
        <p:nvSpPr>
          <p:cNvPr id="4" name="文本框 3"/>
          <p:cNvSpPr txBox="1"/>
          <p:nvPr/>
        </p:nvSpPr>
        <p:spPr>
          <a:xfrm>
            <a:off x="1352278" y="1869700"/>
            <a:ext cx="6838685" cy="400110"/>
          </a:xfrm>
          <a:prstGeom prst="rect">
            <a:avLst/>
          </a:prstGeom>
          <a:noFill/>
        </p:spPr>
        <p:txBody>
          <a:bodyPr wrap="square" rtlCol="0">
            <a:spAutoFit/>
          </a:bodyPr>
          <a:lstStyle/>
          <a:p>
            <a:r>
              <a:rPr lang="zh-CN" altLang="en-US" sz="2000" dirty="0" smtClean="0"/>
              <a:t>采用单项费率运价表的分别按照表列费率计算基本费率</a:t>
            </a:r>
            <a:endParaRPr lang="zh-CN" altLang="en-US" sz="2000" dirty="0"/>
          </a:p>
        </p:txBody>
      </p:sp>
      <p:sp>
        <p:nvSpPr>
          <p:cNvPr id="5" name="文本框 4"/>
          <p:cNvSpPr txBox="1"/>
          <p:nvPr/>
        </p:nvSpPr>
        <p:spPr>
          <a:xfrm>
            <a:off x="1352278" y="1314732"/>
            <a:ext cx="6168981" cy="400110"/>
          </a:xfrm>
          <a:prstGeom prst="rect">
            <a:avLst/>
          </a:prstGeom>
          <a:noFill/>
        </p:spPr>
        <p:txBody>
          <a:bodyPr wrap="square" rtlCol="0">
            <a:spAutoFit/>
          </a:bodyPr>
          <a:lstStyle/>
          <a:p>
            <a:r>
              <a:rPr lang="zh-CN" altLang="en-US" sz="2000" dirty="0" smtClean="0"/>
              <a:t>凡是采用临时议定运价的，由货方和船方协商确定</a:t>
            </a:r>
            <a:endParaRPr lang="zh-CN" altLang="en-US" sz="2000" dirty="0"/>
          </a:p>
        </p:txBody>
      </p:sp>
      <p:sp>
        <p:nvSpPr>
          <p:cNvPr id="7" name="文本框 6"/>
          <p:cNvSpPr txBox="1"/>
          <p:nvPr/>
        </p:nvSpPr>
        <p:spPr>
          <a:xfrm>
            <a:off x="1352278" y="2416819"/>
            <a:ext cx="6168981" cy="400110"/>
          </a:xfrm>
          <a:prstGeom prst="rect">
            <a:avLst/>
          </a:prstGeom>
          <a:solidFill>
            <a:schemeClr val="accent1">
              <a:lumMod val="20000"/>
              <a:lumOff val="80000"/>
            </a:schemeClr>
          </a:solidFill>
        </p:spPr>
        <p:txBody>
          <a:bodyPr wrap="square" rtlCol="0">
            <a:spAutoFit/>
          </a:bodyPr>
          <a:lstStyle/>
          <a:p>
            <a:r>
              <a:rPr lang="zh-CN" altLang="en-US" sz="2000" dirty="0" smtClean="0"/>
              <a:t>采用等级费率表的：</a:t>
            </a:r>
            <a:endParaRPr lang="en-US" altLang="zh-CN" sz="2000" dirty="0" smtClean="0"/>
          </a:p>
        </p:txBody>
      </p:sp>
      <p:sp>
        <p:nvSpPr>
          <p:cNvPr id="8" name="文本框 7"/>
          <p:cNvSpPr txBox="1"/>
          <p:nvPr/>
        </p:nvSpPr>
        <p:spPr>
          <a:xfrm>
            <a:off x="1854549" y="3935474"/>
            <a:ext cx="6168981" cy="369332"/>
          </a:xfrm>
          <a:prstGeom prst="rect">
            <a:avLst/>
          </a:prstGeom>
          <a:noFill/>
          <a:ln>
            <a:solidFill>
              <a:schemeClr val="accent1"/>
            </a:solidFill>
          </a:ln>
        </p:spPr>
        <p:txBody>
          <a:bodyPr wrap="square" rtlCol="0">
            <a:spAutoFit/>
          </a:bodyPr>
          <a:lstStyle/>
          <a:p>
            <a:r>
              <a:rPr lang="zh-CN" altLang="en-US" dirty="0" smtClean="0"/>
              <a:t>再从航线费率表中查出有关货物的基本费率</a:t>
            </a:r>
            <a:endParaRPr lang="zh-CN" altLang="en-US" dirty="0"/>
          </a:p>
        </p:txBody>
      </p:sp>
      <p:sp>
        <p:nvSpPr>
          <p:cNvPr id="9" name="文本框 8"/>
          <p:cNvSpPr txBox="1"/>
          <p:nvPr/>
        </p:nvSpPr>
        <p:spPr>
          <a:xfrm>
            <a:off x="1854548" y="5201606"/>
            <a:ext cx="6168981" cy="369332"/>
          </a:xfrm>
          <a:prstGeom prst="rect">
            <a:avLst/>
          </a:prstGeom>
          <a:noFill/>
          <a:ln>
            <a:solidFill>
              <a:schemeClr val="accent1"/>
            </a:solidFill>
          </a:ln>
        </p:spPr>
        <p:txBody>
          <a:bodyPr wrap="square" rtlCol="0">
            <a:spAutoFit/>
          </a:bodyPr>
          <a:lstStyle/>
          <a:p>
            <a:r>
              <a:rPr lang="zh-CN" altLang="en-US" dirty="0" smtClean="0"/>
              <a:t>得出单位运费（每重量吨或尺码吨的运费）</a:t>
            </a:r>
            <a:endParaRPr lang="zh-CN" altLang="en-US" dirty="0"/>
          </a:p>
        </p:txBody>
      </p:sp>
      <p:sp>
        <p:nvSpPr>
          <p:cNvPr id="10" name="文本框 9"/>
          <p:cNvSpPr txBox="1"/>
          <p:nvPr/>
        </p:nvSpPr>
        <p:spPr>
          <a:xfrm>
            <a:off x="1854547" y="4593188"/>
            <a:ext cx="6168981" cy="369332"/>
          </a:xfrm>
          <a:prstGeom prst="rect">
            <a:avLst/>
          </a:prstGeom>
          <a:noFill/>
          <a:ln>
            <a:solidFill>
              <a:schemeClr val="accent1"/>
            </a:solidFill>
          </a:ln>
        </p:spPr>
        <p:txBody>
          <a:bodyPr wrap="square" rtlCol="0">
            <a:spAutoFit/>
          </a:bodyPr>
          <a:lstStyle/>
          <a:p>
            <a:r>
              <a:rPr lang="zh-CN" altLang="en-US" dirty="0" smtClean="0"/>
              <a:t>最后加上附加费率</a:t>
            </a:r>
            <a:endParaRPr lang="zh-CN" altLang="en-US" dirty="0"/>
          </a:p>
        </p:txBody>
      </p:sp>
      <p:sp>
        <p:nvSpPr>
          <p:cNvPr id="11" name="文本框 10"/>
          <p:cNvSpPr txBox="1"/>
          <p:nvPr/>
        </p:nvSpPr>
        <p:spPr>
          <a:xfrm>
            <a:off x="1854547" y="5810280"/>
            <a:ext cx="6168981" cy="369332"/>
          </a:xfrm>
          <a:prstGeom prst="rect">
            <a:avLst/>
          </a:prstGeom>
          <a:noFill/>
          <a:ln>
            <a:solidFill>
              <a:srgbClr val="0070C0"/>
            </a:solidFill>
          </a:ln>
        </p:spPr>
        <p:txBody>
          <a:bodyPr wrap="square" rtlCol="0">
            <a:spAutoFit/>
          </a:bodyPr>
          <a:lstStyle/>
          <a:p>
            <a:r>
              <a:rPr lang="zh-CN" altLang="en-US" dirty="0" smtClean="0"/>
              <a:t>再乘以计费重量吨或尺码吨</a:t>
            </a:r>
            <a:endParaRPr lang="zh-CN" altLang="en-US" dirty="0"/>
          </a:p>
        </p:txBody>
      </p:sp>
      <p:sp>
        <p:nvSpPr>
          <p:cNvPr id="2" name="下箭头 1"/>
          <p:cNvSpPr/>
          <p:nvPr/>
        </p:nvSpPr>
        <p:spPr>
          <a:xfrm>
            <a:off x="4198513" y="3610269"/>
            <a:ext cx="471666" cy="32520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下箭头 11"/>
          <p:cNvSpPr/>
          <p:nvPr/>
        </p:nvSpPr>
        <p:spPr>
          <a:xfrm>
            <a:off x="4198513" y="4315877"/>
            <a:ext cx="471666" cy="32520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下箭头 12"/>
          <p:cNvSpPr/>
          <p:nvPr/>
        </p:nvSpPr>
        <p:spPr>
          <a:xfrm>
            <a:off x="4198513" y="4962264"/>
            <a:ext cx="471666" cy="32520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下箭头 13"/>
          <p:cNvSpPr/>
          <p:nvPr/>
        </p:nvSpPr>
        <p:spPr>
          <a:xfrm>
            <a:off x="4180782" y="5526555"/>
            <a:ext cx="471666" cy="32520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50"/>
          <p:cNvGrpSpPr>
            <a:grpSpLocks/>
          </p:cNvGrpSpPr>
          <p:nvPr/>
        </p:nvGrpSpPr>
        <p:grpSpPr bwMode="auto">
          <a:xfrm>
            <a:off x="245772" y="198724"/>
            <a:ext cx="603250" cy="552450"/>
            <a:chOff x="0" y="0"/>
            <a:chExt cx="737947" cy="676838"/>
          </a:xfrm>
        </p:grpSpPr>
        <p:sp>
          <p:nvSpPr>
            <p:cNvPr id="16"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7"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8"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9"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件杂货海运费的计算过程</a:t>
            </a:r>
            <a:endParaRPr lang="zh-CN" altLang="zh-CN" sz="2400" b="1" dirty="0" smtClean="0">
              <a:solidFill>
                <a:prstClr val="black"/>
              </a:solidFill>
            </a:endParaRPr>
          </a:p>
        </p:txBody>
      </p:sp>
    </p:spTree>
    <p:extLst>
      <p:ext uri="{BB962C8B-B14F-4D97-AF65-F5344CB8AC3E}">
        <p14:creationId xmlns:p14="http://schemas.microsoft.com/office/powerpoint/2010/main" val="3316846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1000"/>
                                        <p:tgtEl>
                                          <p:spTgt spid="9"/>
                                        </p:tgtEl>
                                      </p:cBhvr>
                                    </p:animEffect>
                                    <p:anim calcmode="lin" valueType="num">
                                      <p:cBhvr>
                                        <p:cTn id="65" dur="1000" fill="hold"/>
                                        <p:tgtEl>
                                          <p:spTgt spid="9"/>
                                        </p:tgtEl>
                                        <p:attrNameLst>
                                          <p:attrName>ppt_x</p:attrName>
                                        </p:attrNameLst>
                                      </p:cBhvr>
                                      <p:tavLst>
                                        <p:tav tm="0">
                                          <p:val>
                                            <p:strVal val="#ppt_x"/>
                                          </p:val>
                                        </p:tav>
                                        <p:tav tm="100000">
                                          <p:val>
                                            <p:strVal val="#ppt_x"/>
                                          </p:val>
                                        </p:tav>
                                      </p:tavLst>
                                    </p:anim>
                                    <p:anim calcmode="lin" valueType="num">
                                      <p:cBhvr>
                                        <p:cTn id="6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1000"/>
                                        <p:tgtEl>
                                          <p:spTgt spid="11"/>
                                        </p:tgtEl>
                                      </p:cBhvr>
                                    </p:animEffect>
                                    <p:anim calcmode="lin" valueType="num">
                                      <p:cBhvr>
                                        <p:cTn id="79" dur="1000" fill="hold"/>
                                        <p:tgtEl>
                                          <p:spTgt spid="11"/>
                                        </p:tgtEl>
                                        <p:attrNameLst>
                                          <p:attrName>ppt_x</p:attrName>
                                        </p:attrNameLst>
                                      </p:cBhvr>
                                      <p:tavLst>
                                        <p:tav tm="0">
                                          <p:val>
                                            <p:strVal val="#ppt_x"/>
                                          </p:val>
                                        </p:tav>
                                        <p:tav tm="100000">
                                          <p:val>
                                            <p:strVal val="#ppt_x"/>
                                          </p:val>
                                        </p:tav>
                                      </p:tavLst>
                                    </p:anim>
                                    <p:anim calcmode="lin" valueType="num">
                                      <p:cBhvr>
                                        <p:cTn id="8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animBg="1"/>
      <p:bldP spid="8" grpId="0" animBg="1"/>
      <p:bldP spid="9" grpId="0" animBg="1"/>
      <p:bldP spid="10" grpId="0" animBg="1"/>
      <p:bldP spid="11" grpId="0" animBg="1"/>
      <p:bldP spid="2"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图片 3"/>
          <p:cNvPicPr>
            <a:picLocks noChangeAspect="1"/>
          </p:cNvPicPr>
          <p:nvPr/>
        </p:nvPicPr>
        <p:blipFill>
          <a:blip r:embed="rId3"/>
          <a:srcRect/>
          <a:stretch>
            <a:fillRect/>
          </a:stretch>
        </p:blipFill>
        <p:spPr bwMode="auto">
          <a:xfrm>
            <a:off x="488950" y="0"/>
            <a:ext cx="11191875" cy="7981950"/>
          </a:xfrm>
          <a:prstGeom prst="rect">
            <a:avLst/>
          </a:prstGeom>
          <a:noFill/>
          <a:ln w="9525">
            <a:noFill/>
            <a:miter lim="800000"/>
            <a:headEnd/>
            <a:tailEnd/>
          </a:ln>
        </p:spPr>
      </p:pic>
      <p:sp>
        <p:nvSpPr>
          <p:cNvPr id="3" name="矩形 2"/>
          <p:cNvSpPr/>
          <p:nvPr/>
        </p:nvSpPr>
        <p:spPr>
          <a:xfrm>
            <a:off x="0" y="0"/>
            <a:ext cx="12192000" cy="88392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 name="矩形 4"/>
          <p:cNvSpPr/>
          <p:nvPr/>
        </p:nvSpPr>
        <p:spPr>
          <a:xfrm>
            <a:off x="1052513" y="2820988"/>
            <a:ext cx="10066337" cy="2160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a:spLocks noChangeArrowheads="1"/>
          </p:cNvSpPr>
          <p:nvPr/>
        </p:nvSpPr>
        <p:spPr bwMode="auto">
          <a:xfrm>
            <a:off x="1457325" y="3011488"/>
            <a:ext cx="7239000" cy="708025"/>
          </a:xfrm>
          <a:prstGeom prst="rect">
            <a:avLst/>
          </a:prstGeom>
          <a:noFill/>
          <a:ln w="9525">
            <a:noFill/>
            <a:miter lim="800000"/>
            <a:headEnd/>
            <a:tailEnd/>
          </a:ln>
        </p:spPr>
        <p:txBody>
          <a:bodyPr>
            <a:spAutoFit/>
          </a:bodyPr>
          <a:lstStyle/>
          <a:p>
            <a:pPr algn="r"/>
            <a:r>
              <a:rPr lang="zh-CN" altLang="en-US" sz="4000" b="1">
                <a:solidFill>
                  <a:prstClr val="white"/>
                </a:solidFill>
                <a:ea typeface="微软雅黑" pitchFamily="34" charset="-122"/>
                <a:sym typeface="Arial" charset="0"/>
              </a:rPr>
              <a:t>进出口业务操作</a:t>
            </a:r>
          </a:p>
        </p:txBody>
      </p:sp>
      <p:cxnSp>
        <p:nvCxnSpPr>
          <p:cNvPr id="7" name="直接连接符 6"/>
          <p:cNvCxnSpPr/>
          <p:nvPr/>
        </p:nvCxnSpPr>
        <p:spPr>
          <a:xfrm>
            <a:off x="4103688" y="3730625"/>
            <a:ext cx="62531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extLst/>
          </a:blip>
          <a:stretch>
            <a:fillRect/>
          </a:stretch>
        </p:blipFill>
        <p:spPr>
          <a:xfrm>
            <a:off x="1679908" y="2800618"/>
            <a:ext cx="2095500" cy="2095500"/>
          </a:xfrm>
          <a:prstGeom prst="rect">
            <a:avLst/>
          </a:prstGeom>
          <a:effectLst>
            <a:softEdge rad="12700"/>
          </a:effectLst>
        </p:spPr>
      </p:pic>
      <p:sp>
        <p:nvSpPr>
          <p:cNvPr id="8" name="文本框 7"/>
          <p:cNvSpPr txBox="1">
            <a:spLocks noChangeArrowheads="1"/>
          </p:cNvSpPr>
          <p:nvPr/>
        </p:nvSpPr>
        <p:spPr bwMode="auto">
          <a:xfrm>
            <a:off x="7735888" y="4471988"/>
            <a:ext cx="3157537" cy="369887"/>
          </a:xfrm>
          <a:prstGeom prst="rect">
            <a:avLst/>
          </a:prstGeom>
          <a:noFill/>
          <a:ln w="9525">
            <a:noFill/>
            <a:miter lim="800000"/>
            <a:headEnd/>
            <a:tailEnd/>
          </a:ln>
        </p:spPr>
        <p:txBody>
          <a:bodyPr>
            <a:spAutoFit/>
          </a:bodyPr>
          <a:lstStyle/>
          <a:p>
            <a:pPr algn="r"/>
            <a:r>
              <a:rPr lang="zh-CN" altLang="en-US">
                <a:solidFill>
                  <a:prstClr val="white"/>
                </a:solidFill>
                <a:ea typeface="微软雅黑" pitchFamily="34" charset="-122"/>
                <a:sym typeface="Arial" charset="0"/>
              </a:rPr>
              <a:t>进出口业务操作课程团队</a:t>
            </a:r>
          </a:p>
        </p:txBody>
      </p:sp>
      <p:sp>
        <p:nvSpPr>
          <p:cNvPr id="17416" name="文本框 10"/>
          <p:cNvSpPr txBox="1">
            <a:spLocks noChangeArrowheads="1"/>
          </p:cNvSpPr>
          <p:nvPr/>
        </p:nvSpPr>
        <p:spPr bwMode="auto">
          <a:xfrm>
            <a:off x="4403725" y="3886200"/>
            <a:ext cx="5486400" cy="461665"/>
          </a:xfrm>
          <a:prstGeom prst="rect">
            <a:avLst/>
          </a:prstGeom>
          <a:noFill/>
          <a:ln w="9525">
            <a:noFill/>
            <a:miter lim="800000"/>
            <a:headEnd/>
            <a:tailEnd/>
          </a:ln>
        </p:spPr>
        <p:txBody>
          <a:bodyPr>
            <a:spAutoFit/>
          </a:bodyPr>
          <a:lstStyle/>
          <a:p>
            <a:pPr algn="ctr"/>
            <a:r>
              <a:rPr lang="en-US" altLang="zh-CN" sz="2400" dirty="0" smtClean="0">
                <a:solidFill>
                  <a:prstClr val="white"/>
                </a:solidFill>
                <a:ea typeface="微软雅黑" pitchFamily="34" charset="-122"/>
                <a:sym typeface="Arial" charset="0"/>
              </a:rPr>
              <a:t>1-2 </a:t>
            </a:r>
            <a:r>
              <a:rPr lang="zh-CN" altLang="en-US" sz="2400" dirty="0" smtClean="0">
                <a:solidFill>
                  <a:prstClr val="white"/>
                </a:solidFill>
                <a:ea typeface="微软雅黑" pitchFamily="34" charset="-122"/>
                <a:sym typeface="Arial" charset="0"/>
              </a:rPr>
              <a:t>交易磋商</a:t>
            </a:r>
            <a:endParaRPr lang="zh-CN" altLang="en-US" sz="2400" dirty="0">
              <a:solidFill>
                <a:prstClr val="white"/>
              </a:solidFill>
              <a:ea typeface="微软雅黑" pitchFamily="34" charset="-122"/>
              <a:sym typeface="Arial" charset="0"/>
            </a:endParaRPr>
          </a:p>
        </p:txBody>
      </p:sp>
    </p:spTree>
    <p:extLst>
      <p:ext uri="{BB962C8B-B14F-4D97-AF65-F5344CB8AC3E}">
        <p14:creationId xmlns:p14="http://schemas.microsoft.com/office/powerpoint/2010/main" val="632735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7416"/>
                                        </p:tgtEl>
                                        <p:attrNameLst>
                                          <p:attrName>style.visibility</p:attrName>
                                        </p:attrNameLst>
                                      </p:cBhvr>
                                      <p:to>
                                        <p:strVal val="visible"/>
                                      </p:to>
                                    </p:set>
                                    <p:animEffect transition="in" filter="wipe(left)">
                                      <p:cBhvr>
                                        <p:cTn id="24"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74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7128" y="1226624"/>
            <a:ext cx="9775065" cy="4465325"/>
          </a:xfrm>
          <a:prstGeom prst="rect">
            <a:avLst/>
          </a:prstGeom>
          <a:noFill/>
          <a:ln>
            <a:solidFill>
              <a:srgbClr val="0070C0"/>
            </a:solidFill>
          </a:ln>
        </p:spPr>
        <p:txBody>
          <a:bodyPr wrap="square" rtlCol="0">
            <a:spAutoFit/>
          </a:bodyPr>
          <a:lstStyle/>
          <a:p>
            <a:pPr marL="342900" indent="-342900">
              <a:lnSpc>
                <a:spcPts val="3100"/>
              </a:lnSpc>
              <a:buFont typeface="Wingdings" panose="05000000000000000000" pitchFamily="2" charset="2"/>
              <a:buChar char="l"/>
            </a:pPr>
            <a:r>
              <a:rPr lang="zh-CN" altLang="en-US" sz="2000" dirty="0" smtClean="0">
                <a:latin typeface="Times New Roman" panose="02020603050405020304" pitchFamily="18" charset="0"/>
                <a:cs typeface="Times New Roman" panose="02020603050405020304" pitchFamily="18" charset="0"/>
              </a:rPr>
              <a:t>某企业出口柴油机一批，共</a:t>
            </a:r>
            <a:r>
              <a:rPr lang="en-US" altLang="zh-CN" sz="2000" dirty="0" smtClean="0">
                <a:latin typeface="Times New Roman" panose="02020603050405020304" pitchFamily="18" charset="0"/>
                <a:cs typeface="Times New Roman" panose="02020603050405020304" pitchFamily="18" charset="0"/>
              </a:rPr>
              <a:t>15</a:t>
            </a:r>
            <a:r>
              <a:rPr lang="zh-CN" altLang="en-US" sz="2000" dirty="0" smtClean="0">
                <a:latin typeface="Times New Roman" panose="02020603050405020304" pitchFamily="18" charset="0"/>
                <a:cs typeface="Times New Roman" panose="02020603050405020304" pitchFamily="18" charset="0"/>
              </a:rPr>
              <a:t>箱，总毛重为</a:t>
            </a:r>
            <a:r>
              <a:rPr lang="en-US" altLang="zh-CN" sz="2000" dirty="0" smtClean="0">
                <a:latin typeface="Times New Roman" panose="02020603050405020304" pitchFamily="18" charset="0"/>
                <a:cs typeface="Times New Roman" panose="02020603050405020304" pitchFamily="18" charset="0"/>
              </a:rPr>
              <a:t>6.65</a:t>
            </a:r>
            <a:r>
              <a:rPr lang="zh-CN" altLang="en-US" sz="2000" dirty="0" smtClean="0">
                <a:latin typeface="Times New Roman" panose="02020603050405020304" pitchFamily="18" charset="0"/>
                <a:cs typeface="Times New Roman" panose="02020603050405020304" pitchFamily="18" charset="0"/>
              </a:rPr>
              <a:t>公吨，总体积为</a:t>
            </a:r>
            <a:r>
              <a:rPr lang="en-US" altLang="zh-CN" sz="2000" dirty="0" smtClean="0">
                <a:latin typeface="Times New Roman" panose="02020603050405020304" pitchFamily="18" charset="0"/>
                <a:cs typeface="Times New Roman" panose="02020603050405020304" pitchFamily="18" charset="0"/>
              </a:rPr>
              <a:t>10.676</a:t>
            </a:r>
            <a:r>
              <a:rPr lang="zh-CN" altLang="en-US" sz="2000" dirty="0" smtClean="0">
                <a:latin typeface="Times New Roman" panose="02020603050405020304" pitchFamily="18" charset="0"/>
                <a:cs typeface="Times New Roman" panose="02020603050405020304" pitchFamily="18" charset="0"/>
              </a:rPr>
              <a:t>立方米。由青岛装中国远洋运输与（集团）公司轮船，运至苏丹港，计算应付船公司的运费有多少？</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3100"/>
              </a:lnSpc>
              <a:buFont typeface="Wingdings" panose="05000000000000000000" pitchFamily="2" charset="2"/>
              <a:buChar char="l"/>
            </a:pPr>
            <a:r>
              <a:rPr lang="zh-CN" altLang="en-US" sz="2000" dirty="0" smtClean="0">
                <a:latin typeface="Times New Roman" panose="02020603050405020304" pitchFamily="18" charset="0"/>
                <a:cs typeface="Times New Roman" panose="02020603050405020304" pitchFamily="18" charset="0"/>
              </a:rPr>
              <a:t>首先：按照柴油机的英文名称</a:t>
            </a:r>
            <a:r>
              <a:rPr lang="en-US" altLang="zh-CN" sz="2000" dirty="0" smtClean="0">
                <a:latin typeface="Times New Roman" panose="02020603050405020304" pitchFamily="18" charset="0"/>
                <a:cs typeface="Times New Roman" panose="02020603050405020304" pitchFamily="18" charset="0"/>
              </a:rPr>
              <a:t>diesel engine, </a:t>
            </a:r>
            <a:r>
              <a:rPr lang="zh-CN" altLang="en-US" sz="2000" dirty="0" smtClean="0">
                <a:latin typeface="Times New Roman" panose="02020603050405020304" pitchFamily="18" charset="0"/>
                <a:cs typeface="Times New Roman" panose="02020603050405020304" pitchFamily="18" charset="0"/>
              </a:rPr>
              <a:t>查阅货物分级表，柴油机</a:t>
            </a:r>
            <a:r>
              <a:rPr lang="zh-CN" altLang="en-US" sz="2000" dirty="0">
                <a:latin typeface="Times New Roman" panose="02020603050405020304" pitchFamily="18" charset="0"/>
                <a:cs typeface="Times New Roman" panose="02020603050405020304" pitchFamily="18" charset="0"/>
              </a:rPr>
              <a:t>属于</a:t>
            </a:r>
            <a:r>
              <a:rPr lang="en-US" altLang="zh-CN" sz="2000" dirty="0" smtClean="0">
                <a:latin typeface="Times New Roman" panose="02020603050405020304" pitchFamily="18" charset="0"/>
                <a:cs typeface="Times New Roman" panose="02020603050405020304" pitchFamily="18" charset="0"/>
              </a:rPr>
              <a:t>10</a:t>
            </a:r>
            <a:r>
              <a:rPr lang="zh-CN" altLang="en-US" sz="2000" dirty="0" smtClean="0">
                <a:latin typeface="Times New Roman" panose="02020603050405020304" pitchFamily="18" charset="0"/>
                <a:cs typeface="Times New Roman" panose="02020603050405020304" pitchFamily="18" charset="0"/>
              </a:rPr>
              <a:t>级货，计算标准为</a:t>
            </a:r>
            <a:r>
              <a:rPr lang="en-US" altLang="zh-CN" sz="2000" dirty="0" smtClean="0">
                <a:latin typeface="Times New Roman" panose="02020603050405020304" pitchFamily="18" charset="0"/>
                <a:cs typeface="Times New Roman" panose="02020603050405020304" pitchFamily="18" charset="0"/>
              </a:rPr>
              <a:t>W/M</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3100"/>
              </a:lnSpc>
              <a:buFont typeface="Wingdings" panose="05000000000000000000" pitchFamily="2" charset="2"/>
              <a:buChar char="l"/>
            </a:pPr>
            <a:r>
              <a:rPr lang="zh-CN" altLang="en-US" sz="2000" dirty="0" smtClean="0">
                <a:latin typeface="Times New Roman" panose="02020603050405020304" pitchFamily="18" charset="0"/>
                <a:cs typeface="Times New Roman" panose="02020603050405020304" pitchFamily="18" charset="0"/>
              </a:rPr>
              <a:t>然后从费率表中查出</a:t>
            </a:r>
            <a:r>
              <a:rPr lang="en-US" altLang="zh-CN" sz="2000" dirty="0" smtClean="0">
                <a:latin typeface="Times New Roman" panose="02020603050405020304" pitchFamily="18" charset="0"/>
                <a:cs typeface="Times New Roman" panose="02020603050405020304" pitchFamily="18" charset="0"/>
              </a:rPr>
              <a:t>10</a:t>
            </a:r>
            <a:r>
              <a:rPr lang="zh-CN" altLang="en-US" sz="2000" dirty="0" smtClean="0">
                <a:latin typeface="Times New Roman" panose="02020603050405020304" pitchFamily="18" charset="0"/>
                <a:cs typeface="Times New Roman" panose="02020603050405020304" pitchFamily="18" charset="0"/>
              </a:rPr>
              <a:t>级货从青岛运至苏丹港的费率为每运费吨</a:t>
            </a:r>
            <a:r>
              <a:rPr lang="en-US" altLang="zh-CN" sz="2000" dirty="0" smtClean="0">
                <a:latin typeface="Times New Roman" panose="02020603050405020304" pitchFamily="18" charset="0"/>
                <a:cs typeface="Times New Roman" panose="02020603050405020304" pitchFamily="18" charset="0"/>
              </a:rPr>
              <a:t>115</a:t>
            </a:r>
            <a:r>
              <a:rPr lang="zh-CN" altLang="en-US" sz="2000" dirty="0" smtClean="0">
                <a:latin typeface="Times New Roman" panose="02020603050405020304" pitchFamily="18" charset="0"/>
                <a:cs typeface="Times New Roman" panose="02020603050405020304" pitchFamily="18" charset="0"/>
              </a:rPr>
              <a:t>美元；</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3100"/>
              </a:lnSpc>
              <a:buFont typeface="Wingdings" panose="05000000000000000000" pitchFamily="2" charset="2"/>
              <a:buChar char="l"/>
            </a:pPr>
            <a:r>
              <a:rPr lang="zh-CN" altLang="en-US" sz="2000" dirty="0" smtClean="0">
                <a:latin typeface="Times New Roman" panose="02020603050405020304" pitchFamily="18" charset="0"/>
                <a:cs typeface="Times New Roman" panose="02020603050405020304" pitchFamily="18" charset="0"/>
              </a:rPr>
              <a:t>查附加费率表，了解到苏丹港要收港口拥挤附加费，费率为基本运费的</a:t>
            </a:r>
            <a:r>
              <a:rPr lang="en-US" altLang="zh-CN" sz="2000" dirty="0" smtClean="0">
                <a:latin typeface="Times New Roman" panose="02020603050405020304" pitchFamily="18" charset="0"/>
                <a:cs typeface="Times New Roman" panose="02020603050405020304" pitchFamily="18" charset="0"/>
              </a:rPr>
              <a:t>10%</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3100"/>
              </a:lnSpc>
              <a:buFont typeface="Wingdings" panose="05000000000000000000" pitchFamily="2" charset="2"/>
              <a:buChar char="l"/>
            </a:pPr>
            <a:r>
              <a:rPr lang="zh-CN" altLang="en-US" sz="2000" dirty="0" smtClean="0">
                <a:latin typeface="Times New Roman" panose="02020603050405020304" pitchFamily="18" charset="0"/>
                <a:cs typeface="Times New Roman" panose="02020603050405020304" pitchFamily="18" charset="0"/>
              </a:rPr>
              <a:t>该批货物的尺码吨（</a:t>
            </a:r>
            <a:r>
              <a:rPr lang="en-US" altLang="zh-CN" sz="2000" dirty="0" smtClean="0">
                <a:latin typeface="Times New Roman" panose="02020603050405020304" pitchFamily="18" charset="0"/>
                <a:cs typeface="Times New Roman" panose="02020603050405020304" pitchFamily="18" charset="0"/>
              </a:rPr>
              <a:t>10.676</a:t>
            </a:r>
            <a:r>
              <a:rPr lang="zh-CN" altLang="en-US" sz="2000" dirty="0" smtClean="0">
                <a:latin typeface="Times New Roman" panose="02020603050405020304" pitchFamily="18" charset="0"/>
                <a:cs typeface="Times New Roman" panose="02020603050405020304" pitchFamily="18" charset="0"/>
              </a:rPr>
              <a:t>运费吨）较重量吨（</a:t>
            </a:r>
            <a:r>
              <a:rPr lang="en-US" altLang="zh-CN" sz="2000" dirty="0">
                <a:latin typeface="Times New Roman" panose="02020603050405020304" pitchFamily="18" charset="0"/>
                <a:cs typeface="Times New Roman" panose="02020603050405020304" pitchFamily="18" charset="0"/>
              </a:rPr>
              <a:t>6</a:t>
            </a:r>
            <a:r>
              <a:rPr lang="en-US" altLang="zh-CN" sz="2000" dirty="0" smtClean="0">
                <a:latin typeface="Times New Roman" panose="02020603050405020304" pitchFamily="18" charset="0"/>
                <a:cs typeface="Times New Roman" panose="02020603050405020304" pitchFamily="18" charset="0"/>
              </a:rPr>
              <a:t>.65</a:t>
            </a:r>
            <a:r>
              <a:rPr lang="zh-CN" altLang="en-US" sz="2000" dirty="0" smtClean="0">
                <a:latin typeface="Times New Roman" panose="02020603050405020304" pitchFamily="18" charset="0"/>
                <a:cs typeface="Times New Roman" panose="02020603050405020304" pitchFamily="18" charset="0"/>
              </a:rPr>
              <a:t>运费吨）为高，而其计费标准为</a:t>
            </a:r>
            <a:r>
              <a:rPr lang="en-US" altLang="zh-CN" sz="2000" dirty="0" smtClean="0">
                <a:latin typeface="Times New Roman" panose="02020603050405020304" pitchFamily="18" charset="0"/>
                <a:cs typeface="Times New Roman" panose="02020603050405020304" pitchFamily="18" charset="0"/>
              </a:rPr>
              <a:t>W/M</a:t>
            </a:r>
            <a:r>
              <a:rPr lang="zh-CN" altLang="en-US" sz="2000" dirty="0" smtClean="0">
                <a:latin typeface="Times New Roman" panose="02020603050405020304" pitchFamily="18" charset="0"/>
                <a:cs typeface="Times New Roman" panose="02020603050405020304" pitchFamily="18" charset="0"/>
              </a:rPr>
              <a:t>，应按尺码吨计。</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3100"/>
              </a:lnSpc>
              <a:buFont typeface="Wingdings" panose="05000000000000000000" pitchFamily="2" charset="2"/>
              <a:buChar char="l"/>
            </a:pPr>
            <a:r>
              <a:rPr lang="zh-CN" altLang="en-US" sz="2000" dirty="0" smtClean="0">
                <a:latin typeface="Times New Roman" panose="02020603050405020304" pitchFamily="18" charset="0"/>
                <a:cs typeface="Times New Roman" panose="02020603050405020304" pitchFamily="18" charset="0"/>
              </a:rPr>
              <a:t>因此，该批货物每一运费吨的运价应为</a:t>
            </a:r>
            <a:r>
              <a:rPr lang="en-US" altLang="zh-CN" sz="2000" dirty="0" smtClean="0">
                <a:latin typeface="Times New Roman" panose="02020603050405020304" pitchFamily="18" charset="0"/>
                <a:cs typeface="Times New Roman" panose="02020603050405020304" pitchFamily="18" charset="0"/>
              </a:rPr>
              <a:t>115</a:t>
            </a:r>
            <a:r>
              <a:rPr lang="zh-CN" altLang="en-US" sz="2000" dirty="0" smtClean="0">
                <a:latin typeface="Times New Roman" panose="02020603050405020304" pitchFamily="18" charset="0"/>
                <a:cs typeface="Times New Roman" panose="02020603050405020304" pitchFamily="18" charset="0"/>
              </a:rPr>
              <a:t>美元</a:t>
            </a:r>
            <a:r>
              <a:rPr lang="en-US" altLang="zh-CN" sz="2000" dirty="0" smtClean="0">
                <a:latin typeface="Times New Roman" panose="02020603050405020304" pitchFamily="18" charset="0"/>
                <a:cs typeface="Times New Roman" panose="02020603050405020304" pitchFamily="18" charset="0"/>
              </a:rPr>
              <a:t>+115</a:t>
            </a:r>
            <a:r>
              <a:rPr lang="zh-CN" altLang="en-US" sz="2000" dirty="0" smtClean="0">
                <a:latin typeface="Times New Roman" panose="02020603050405020304" pitchFamily="18" charset="0"/>
                <a:cs typeface="Times New Roman" panose="02020603050405020304" pitchFamily="18" charset="0"/>
              </a:rPr>
              <a:t>美元</a:t>
            </a:r>
            <a:r>
              <a:rPr lang="en-US" altLang="zh-CN" sz="2000" dirty="0" smtClean="0">
                <a:latin typeface="Times New Roman" panose="02020603050405020304" pitchFamily="18" charset="0"/>
                <a:cs typeface="Times New Roman" panose="02020603050405020304" pitchFamily="18" charset="0"/>
              </a:rPr>
              <a:t>X10%=126.5</a:t>
            </a:r>
            <a:r>
              <a:rPr lang="zh-CN" altLang="en-US" sz="2000" dirty="0" smtClean="0">
                <a:latin typeface="Times New Roman" panose="02020603050405020304" pitchFamily="18" charset="0"/>
                <a:cs typeface="Times New Roman" panose="02020603050405020304" pitchFamily="18" charset="0"/>
              </a:rPr>
              <a:t>美元，共需支付总运费为</a:t>
            </a:r>
            <a:r>
              <a:rPr lang="en-US" altLang="zh-CN" sz="2000" dirty="0" smtClean="0">
                <a:latin typeface="Times New Roman" panose="02020603050405020304" pitchFamily="18" charset="0"/>
                <a:cs typeface="Times New Roman" panose="02020603050405020304" pitchFamily="18" charset="0"/>
              </a:rPr>
              <a:t>10.676X126.5=1350.514</a:t>
            </a:r>
            <a:r>
              <a:rPr lang="zh-CN" altLang="en-US" sz="2000" dirty="0" smtClean="0">
                <a:latin typeface="Times New Roman" panose="02020603050405020304" pitchFamily="18" charset="0"/>
                <a:cs typeface="Times New Roman" panose="02020603050405020304" pitchFamily="18" charset="0"/>
              </a:rPr>
              <a:t>美元。</a:t>
            </a:r>
            <a:endParaRPr lang="zh-CN" altLang="en-US" sz="2000" dirty="0">
              <a:latin typeface="Times New Roman" panose="02020603050405020304" pitchFamily="18" charset="0"/>
              <a:cs typeface="Times New Roman" panose="02020603050405020304" pitchFamily="18" charset="0"/>
            </a:endParaRPr>
          </a:p>
        </p:txBody>
      </p:sp>
      <p:grpSp>
        <p:nvGrpSpPr>
          <p:cNvPr id="4" name="组合 50"/>
          <p:cNvGrpSpPr>
            <a:grpSpLocks/>
          </p:cNvGrpSpPr>
          <p:nvPr/>
        </p:nvGrpSpPr>
        <p:grpSpPr bwMode="auto">
          <a:xfrm>
            <a:off x="245772" y="198724"/>
            <a:ext cx="603250" cy="552450"/>
            <a:chOff x="0" y="0"/>
            <a:chExt cx="737947" cy="676838"/>
          </a:xfrm>
        </p:grpSpPr>
        <p:sp>
          <p:nvSpPr>
            <p:cNvPr id="5"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6"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7"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8"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件杂货海运费的计算过程</a:t>
            </a:r>
            <a:endParaRPr lang="zh-CN" altLang="zh-CN" sz="2400" b="1" dirty="0" smtClean="0">
              <a:solidFill>
                <a:prstClr val="black"/>
              </a:solidFill>
            </a:endParaRPr>
          </a:p>
        </p:txBody>
      </p:sp>
    </p:spTree>
    <p:extLst>
      <p:ext uri="{BB962C8B-B14F-4D97-AF65-F5344CB8AC3E}">
        <p14:creationId xmlns:p14="http://schemas.microsoft.com/office/powerpoint/2010/main" val="34835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1284494" y="2159679"/>
            <a:ext cx="8683754" cy="1807014"/>
          </a:xfrm>
          <a:ln>
            <a:solidFill>
              <a:schemeClr val="accent1"/>
            </a:solidFill>
          </a:ln>
        </p:spPr>
        <p:txBody>
          <a:bodyPr>
            <a:noAutofit/>
          </a:bodyPr>
          <a:lstStyle/>
          <a:p>
            <a:pPr eaLnBrk="1" hangingPunct="1">
              <a:lnSpc>
                <a:spcPct val="150000"/>
              </a:lnSpc>
              <a:spcBef>
                <a:spcPts val="0"/>
              </a:spcBef>
              <a:buFont typeface="Wingdings" panose="05000000000000000000" pitchFamily="2" charset="2"/>
              <a:buChar char="l"/>
            </a:pPr>
            <a:r>
              <a:rPr lang="zh-CN" altLang="en-US" sz="2400" dirty="0" smtClean="0">
                <a:latin typeface="Times New Roman" panose="02020603050405020304" pitchFamily="18" charset="0"/>
                <a:cs typeface="Times New Roman" panose="02020603050405020304" pitchFamily="18" charset="0"/>
              </a:rPr>
              <a:t>上海</a:t>
            </a:r>
            <a:r>
              <a:rPr lang="zh-CN" altLang="en-US" sz="2400" dirty="0">
                <a:latin typeface="Times New Roman" panose="02020603050405020304" pitchFamily="18" charset="0"/>
                <a:cs typeface="Times New Roman" panose="02020603050405020304" pitchFamily="18" charset="0"/>
              </a:rPr>
              <a:t>运往肯尼亚蒙巴萨港口“门锁”（小五金）一批计</a:t>
            </a:r>
            <a:r>
              <a:rPr lang="en-US" altLang="zh-CN" sz="2400" dirty="0">
                <a:latin typeface="Times New Roman" panose="02020603050405020304" pitchFamily="18" charset="0"/>
                <a:cs typeface="Times New Roman" panose="02020603050405020304" pitchFamily="18" charset="0"/>
              </a:rPr>
              <a:t>100</a:t>
            </a:r>
            <a:r>
              <a:rPr lang="zh-CN" altLang="en-US" sz="2400" dirty="0">
                <a:latin typeface="Times New Roman" panose="02020603050405020304" pitchFamily="18" charset="0"/>
                <a:cs typeface="Times New Roman" panose="02020603050405020304" pitchFamily="18" charset="0"/>
              </a:rPr>
              <a:t>箱。每箱体积为</a:t>
            </a:r>
            <a:r>
              <a:rPr lang="en-US" altLang="zh-CN" sz="2400" dirty="0">
                <a:latin typeface="Times New Roman" panose="02020603050405020304" pitchFamily="18" charset="0"/>
                <a:cs typeface="Times New Roman" panose="02020603050405020304" pitchFamily="18" charset="0"/>
              </a:rPr>
              <a:t>20</a:t>
            </a:r>
            <a:r>
              <a:rPr lang="zh-CN" altLang="en-US" sz="2400" dirty="0" smtClean="0">
                <a:latin typeface="Times New Roman" panose="02020603050405020304" pitchFamily="18" charset="0"/>
                <a:cs typeface="Times New Roman" panose="02020603050405020304" pitchFamily="18" charset="0"/>
              </a:rPr>
              <a:t>厘米</a:t>
            </a:r>
            <a:r>
              <a:rPr lang="en-US" altLang="zh-CN" sz="2400" dirty="0" smtClean="0">
                <a:latin typeface="Times New Roman" panose="02020603050405020304" pitchFamily="18" charset="0"/>
                <a:cs typeface="Times New Roman" panose="02020603050405020304" pitchFamily="18" charset="0"/>
              </a:rPr>
              <a:t>*30</a:t>
            </a:r>
            <a:r>
              <a:rPr lang="zh-CN" altLang="en-US" sz="2400" dirty="0" smtClean="0">
                <a:latin typeface="Times New Roman" panose="02020603050405020304" pitchFamily="18" charset="0"/>
                <a:cs typeface="Times New Roman" panose="02020603050405020304" pitchFamily="18" charset="0"/>
              </a:rPr>
              <a:t>厘米</a:t>
            </a:r>
            <a:r>
              <a:rPr lang="en-US" altLang="zh-CN" sz="2400" dirty="0" smtClean="0">
                <a:latin typeface="Times New Roman" panose="02020603050405020304" pitchFamily="18" charset="0"/>
                <a:cs typeface="Times New Roman" panose="02020603050405020304" pitchFamily="18" charset="0"/>
              </a:rPr>
              <a:t>*40</a:t>
            </a:r>
            <a:r>
              <a:rPr lang="zh-CN" altLang="en-US" sz="2400" dirty="0">
                <a:latin typeface="Times New Roman" panose="02020603050405020304" pitchFamily="18" charset="0"/>
                <a:cs typeface="Times New Roman" panose="02020603050405020304" pitchFamily="18" charset="0"/>
              </a:rPr>
              <a:t>厘米。每箱重量为</a:t>
            </a:r>
            <a:r>
              <a:rPr lang="en-US" altLang="zh-CN" sz="2400" dirty="0">
                <a:latin typeface="Times New Roman" panose="02020603050405020304" pitchFamily="18" charset="0"/>
                <a:cs typeface="Times New Roman" panose="02020603050405020304" pitchFamily="18" charset="0"/>
              </a:rPr>
              <a:t>25</a:t>
            </a:r>
            <a:r>
              <a:rPr lang="zh-CN" altLang="en-US" sz="2400" dirty="0">
                <a:latin typeface="Times New Roman" panose="02020603050405020304" pitchFamily="18" charset="0"/>
                <a:cs typeface="Times New Roman" panose="02020603050405020304" pitchFamily="18" charset="0"/>
              </a:rPr>
              <a:t>公斤。当时燃油附加费为</a:t>
            </a:r>
            <a:r>
              <a:rPr lang="en-US" altLang="zh-CN" sz="2400" dirty="0">
                <a:latin typeface="Times New Roman" panose="02020603050405020304" pitchFamily="18" charset="0"/>
                <a:cs typeface="Times New Roman" panose="02020603050405020304" pitchFamily="18" charset="0"/>
              </a:rPr>
              <a:t>40%</a:t>
            </a:r>
            <a:r>
              <a:rPr lang="zh-CN" altLang="en-US" sz="2400" dirty="0">
                <a:latin typeface="Times New Roman" panose="02020603050405020304" pitchFamily="18" charset="0"/>
                <a:cs typeface="Times New Roman" panose="02020603050405020304" pitchFamily="18" charset="0"/>
              </a:rPr>
              <a:t>。蒙巴萨港口拥挤附加费为</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a:t>
            </a:r>
          </a:p>
        </p:txBody>
      </p:sp>
      <p:grpSp>
        <p:nvGrpSpPr>
          <p:cNvPr id="6" name="组合 50"/>
          <p:cNvGrpSpPr>
            <a:grpSpLocks/>
          </p:cNvGrpSpPr>
          <p:nvPr/>
        </p:nvGrpSpPr>
        <p:grpSpPr bwMode="auto">
          <a:xfrm>
            <a:off x="245772" y="198724"/>
            <a:ext cx="603250" cy="552450"/>
            <a:chOff x="0" y="0"/>
            <a:chExt cx="737947" cy="676838"/>
          </a:xfrm>
        </p:grpSpPr>
        <p:sp>
          <p:nvSpPr>
            <p:cNvPr id="7"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8"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9"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0"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件杂货海运费的计算业务案例</a:t>
            </a:r>
            <a:endParaRPr lang="zh-CN" altLang="zh-CN" sz="2400" b="1" dirty="0" smtClean="0">
              <a:solidFill>
                <a:prstClr val="black"/>
              </a:solidFill>
            </a:endParaRPr>
          </a:p>
        </p:txBody>
      </p:sp>
    </p:spTree>
    <p:extLst>
      <p:ext uri="{BB962C8B-B14F-4D97-AF65-F5344CB8AC3E}">
        <p14:creationId xmlns:p14="http://schemas.microsoft.com/office/powerpoint/2010/main" val="3353678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0"/>
          <p:cNvGrpSpPr>
            <a:grpSpLocks/>
          </p:cNvGrpSpPr>
          <p:nvPr/>
        </p:nvGrpSpPr>
        <p:grpSpPr bwMode="auto">
          <a:xfrm>
            <a:off x="245772" y="198724"/>
            <a:ext cx="603250" cy="552450"/>
            <a:chOff x="0" y="0"/>
            <a:chExt cx="737947" cy="676838"/>
          </a:xfrm>
        </p:grpSpPr>
        <p:sp>
          <p:nvSpPr>
            <p:cNvPr id="7"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8"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9"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0"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件杂货海运费的计算业务案例</a:t>
            </a:r>
            <a:endParaRPr lang="zh-CN" altLang="zh-CN" sz="2400" b="1" dirty="0" smtClean="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332488953"/>
              </p:ext>
            </p:extLst>
          </p:nvPr>
        </p:nvGraphicFramePr>
        <p:xfrm>
          <a:off x="1284494" y="2007554"/>
          <a:ext cx="8128000" cy="2682240"/>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pPr algn="ctr"/>
                      <a:r>
                        <a:rPr lang="zh-CN" altLang="en-US" sz="2000" dirty="0" smtClean="0">
                          <a:solidFill>
                            <a:schemeClr val="tx1"/>
                          </a:solidFill>
                          <a:latin typeface="Times New Roman" panose="02020603050405020304" pitchFamily="18" charset="0"/>
                          <a:cs typeface="Times New Roman" panose="02020603050405020304" pitchFamily="18" charset="0"/>
                        </a:rPr>
                        <a:t>货名</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000" dirty="0" smtClean="0">
                          <a:solidFill>
                            <a:schemeClr val="tx1"/>
                          </a:solidFill>
                          <a:latin typeface="Times New Roman" panose="02020603050405020304" pitchFamily="18" charset="0"/>
                          <a:cs typeface="Times New Roman" panose="02020603050405020304" pitchFamily="18" charset="0"/>
                        </a:rPr>
                        <a:t>计算标准</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000" dirty="0" smtClean="0">
                          <a:solidFill>
                            <a:schemeClr val="tx1"/>
                          </a:solidFill>
                          <a:latin typeface="Times New Roman" panose="02020603050405020304" pitchFamily="18" charset="0"/>
                          <a:cs typeface="Times New Roman" panose="02020603050405020304" pitchFamily="18" charset="0"/>
                        </a:rPr>
                        <a:t>等级</a:t>
                      </a:r>
                      <a:r>
                        <a:rPr lang="en-US" altLang="zh-CN" sz="2000" dirty="0" smtClean="0">
                          <a:solidFill>
                            <a:schemeClr val="tx1"/>
                          </a:solidFill>
                          <a:latin typeface="Times New Roman" panose="02020603050405020304" pitchFamily="18" charset="0"/>
                          <a:cs typeface="Times New Roman" panose="02020603050405020304" pitchFamily="18" charset="0"/>
                        </a:rPr>
                        <a:t>(CLA9SS)</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000" dirty="0" smtClean="0">
                          <a:solidFill>
                            <a:schemeClr val="tx1"/>
                          </a:solidFill>
                          <a:latin typeface="Times New Roman" panose="02020603050405020304" pitchFamily="18" charset="0"/>
                          <a:cs typeface="Times New Roman" panose="02020603050405020304" pitchFamily="18" charset="0"/>
                        </a:rPr>
                        <a:t>费率</a:t>
                      </a:r>
                      <a:r>
                        <a:rPr lang="en-US" altLang="zh-CN" sz="2000" dirty="0" smtClean="0">
                          <a:solidFill>
                            <a:schemeClr val="tx1"/>
                          </a:solidFill>
                          <a:latin typeface="Times New Roman" panose="02020603050405020304" pitchFamily="18" charset="0"/>
                          <a:cs typeface="Times New Roman" panose="02020603050405020304" pitchFamily="18" charset="0"/>
                        </a:rPr>
                        <a:t>(RATE)</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2000" dirty="0" smtClean="0">
                          <a:solidFill>
                            <a:schemeClr val="tx1"/>
                          </a:solidFill>
                          <a:latin typeface="Times New Roman" panose="02020603050405020304" pitchFamily="18" charset="0"/>
                          <a:cs typeface="Times New Roman" panose="02020603050405020304" pitchFamily="18" charset="0"/>
                        </a:rPr>
                        <a:t>农业机械</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W/M</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9</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404.00</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2000" dirty="0" smtClean="0">
                          <a:solidFill>
                            <a:schemeClr val="tx1"/>
                          </a:solidFill>
                          <a:latin typeface="Times New Roman" panose="02020603050405020304" pitchFamily="18" charset="0"/>
                          <a:cs typeface="Times New Roman" panose="02020603050405020304" pitchFamily="18" charset="0"/>
                        </a:rPr>
                        <a:t>棉布及棉织品</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M</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10</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443.00</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2000" dirty="0" smtClean="0">
                          <a:solidFill>
                            <a:schemeClr val="tx1"/>
                          </a:solidFill>
                          <a:latin typeface="Times New Roman" panose="02020603050405020304" pitchFamily="18" charset="0"/>
                          <a:cs typeface="Times New Roman" panose="02020603050405020304" pitchFamily="18" charset="0"/>
                        </a:rPr>
                        <a:t>小五金及工具</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solidFill>
                            <a:schemeClr val="tx1"/>
                          </a:solidFill>
                          <a:latin typeface="Times New Roman" panose="02020603050405020304" pitchFamily="18" charset="0"/>
                          <a:cs typeface="Times New Roman" panose="02020603050405020304" pitchFamily="18" charset="0"/>
                        </a:rPr>
                        <a:t>W/M</a:t>
                      </a:r>
                      <a:endParaRPr lang="zh-CN" altLang="en-US" sz="2000" dirty="0" smtClean="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10</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443.00</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2000" dirty="0" smtClean="0">
                          <a:solidFill>
                            <a:schemeClr val="tx1"/>
                          </a:solidFill>
                          <a:latin typeface="Times New Roman" panose="02020603050405020304" pitchFamily="18" charset="0"/>
                          <a:cs typeface="Times New Roman" panose="02020603050405020304" pitchFamily="18" charset="0"/>
                        </a:rPr>
                        <a:t>玩具</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W</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20</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1120.00</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gridSpan="4">
                  <a:txBody>
                    <a:bodyPr/>
                    <a:lstStyle/>
                    <a:p>
                      <a:pPr algn="l"/>
                      <a:r>
                        <a:rPr lang="zh-CN" altLang="en-US" sz="2000" dirty="0" smtClean="0">
                          <a:solidFill>
                            <a:schemeClr val="tx1"/>
                          </a:solidFill>
                          <a:latin typeface="Times New Roman" panose="02020603050405020304" pitchFamily="18" charset="0"/>
                          <a:cs typeface="Times New Roman" panose="02020603050405020304" pitchFamily="18" charset="0"/>
                        </a:rPr>
                        <a:t>基本港口：路易港（毛里求斯）、达累斯萨拉姆（坦桑尼亚）、蒙巴萨（肯尼亚）等</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CN" altLang="en-US" sz="2000" dirty="0">
                        <a:latin typeface="Times New Roman" panose="02020603050405020304" pitchFamily="18" charset="0"/>
                        <a:cs typeface="Times New Roman" panose="02020603050405020304" pitchFamily="18" charset="0"/>
                      </a:endParaRPr>
                    </a:p>
                  </a:txBody>
                  <a:tcPr/>
                </a:tc>
                <a:tc hMerge="1">
                  <a:txBody>
                    <a:bodyPr/>
                    <a:lstStyle/>
                    <a:p>
                      <a:pPr algn="ctr"/>
                      <a:endParaRPr lang="zh-CN" altLang="en-US" sz="2000" dirty="0">
                        <a:latin typeface="Times New Roman" panose="02020603050405020304" pitchFamily="18" charset="0"/>
                        <a:cs typeface="Times New Roman" panose="02020603050405020304" pitchFamily="18" charset="0"/>
                      </a:endParaRPr>
                    </a:p>
                  </a:txBody>
                  <a:tcPr/>
                </a:tc>
                <a:tc hMerge="1">
                  <a:txBody>
                    <a:bodyPr/>
                    <a:lstStyle/>
                    <a:p>
                      <a:pPr algn="ctr"/>
                      <a:endParaRPr lang="zh-CN" altLang="en-US" sz="2000" dirty="0">
                        <a:latin typeface="Times New Roman" panose="02020603050405020304" pitchFamily="18" charset="0"/>
                        <a:cs typeface="Times New Roman" panose="02020603050405020304" pitchFamily="18" charset="0"/>
                      </a:endParaRPr>
                    </a:p>
                  </a:txBody>
                  <a:tcPr/>
                </a:tc>
              </a:tr>
            </a:tbl>
          </a:graphicData>
        </a:graphic>
      </p:graphicFrame>
      <p:sp>
        <p:nvSpPr>
          <p:cNvPr id="3" name="文本框 2"/>
          <p:cNvSpPr txBox="1"/>
          <p:nvPr/>
        </p:nvSpPr>
        <p:spPr>
          <a:xfrm>
            <a:off x="1284494" y="1432160"/>
            <a:ext cx="4330695" cy="400110"/>
          </a:xfrm>
          <a:prstGeom prst="rect">
            <a:avLst/>
          </a:prstGeom>
          <a:noFill/>
        </p:spPr>
        <p:txBody>
          <a:bodyPr wrap="square" rtlCol="0">
            <a:spAutoFit/>
          </a:bodyPr>
          <a:lstStyle/>
          <a:p>
            <a:r>
              <a:rPr lang="zh-CN" altLang="en-US" sz="2000" dirty="0" smtClean="0"/>
              <a:t>中国</a:t>
            </a:r>
            <a:r>
              <a:rPr lang="en-US" altLang="zh-CN" sz="2000" dirty="0" smtClean="0"/>
              <a:t>-</a:t>
            </a:r>
            <a:r>
              <a:rPr lang="zh-CN" altLang="en-US" sz="2000" dirty="0" smtClean="0"/>
              <a:t>东非航线等级费率表（美元）</a:t>
            </a:r>
            <a:endParaRPr lang="zh-CN" altLang="en-US" sz="2000" dirty="0"/>
          </a:p>
        </p:txBody>
      </p:sp>
    </p:spTree>
    <p:extLst>
      <p:ext uri="{BB962C8B-B14F-4D97-AF65-F5344CB8AC3E}">
        <p14:creationId xmlns:p14="http://schemas.microsoft.com/office/powerpoint/2010/main" val="1765931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1128422" y="929425"/>
            <a:ext cx="8969064" cy="5535770"/>
          </a:xfrm>
          <a:solidFill>
            <a:schemeClr val="bg1"/>
          </a:solidFill>
          <a:ln>
            <a:solidFill>
              <a:schemeClr val="accent1"/>
            </a:solidFill>
          </a:ln>
        </p:spPr>
        <p:txBody>
          <a:bodyPr>
            <a:noAutofit/>
          </a:bodyPr>
          <a:lstStyle/>
          <a:p>
            <a:pPr marL="0" indent="0" eaLnBrk="1" hangingPunct="1">
              <a:lnSpc>
                <a:spcPts val="3000"/>
              </a:lnSpc>
              <a:spcBef>
                <a:spcPts val="0"/>
              </a:spcBef>
              <a:buNone/>
            </a:pPr>
            <a:r>
              <a:rPr lang="zh-CN" altLang="en-US" sz="2200" dirty="0" smtClean="0">
                <a:solidFill>
                  <a:srgbClr val="993300"/>
                </a:solidFill>
                <a:latin typeface="Times New Roman" panose="02020603050405020304" pitchFamily="18" charset="0"/>
                <a:cs typeface="Times New Roman" panose="02020603050405020304" pitchFamily="18" charset="0"/>
              </a:rPr>
              <a:t>计算过程：</a:t>
            </a:r>
            <a:endParaRPr lang="en-US" altLang="zh-CN" sz="2200" dirty="0" smtClean="0">
              <a:solidFill>
                <a:srgbClr val="993300"/>
              </a:solidFill>
              <a:latin typeface="Times New Roman" panose="02020603050405020304" pitchFamily="18" charset="0"/>
              <a:cs typeface="Times New Roman" panose="02020603050405020304" pitchFamily="18" charset="0"/>
            </a:endParaRPr>
          </a:p>
          <a:p>
            <a:pPr marL="0" indent="0" eaLnBrk="1" hangingPunct="1">
              <a:lnSpc>
                <a:spcPts val="3000"/>
              </a:lnSpc>
              <a:spcBef>
                <a:spcPts val="0"/>
              </a:spcBef>
              <a:buNone/>
            </a:pPr>
            <a:r>
              <a:rPr lang="en-US" altLang="zh-CN" sz="2200" dirty="0" smtClean="0">
                <a:solidFill>
                  <a:srgbClr val="993300"/>
                </a:solidFill>
                <a:latin typeface="Times New Roman" panose="02020603050405020304" pitchFamily="18" charset="0"/>
                <a:cs typeface="Times New Roman" panose="02020603050405020304" pitchFamily="18" charset="0"/>
              </a:rPr>
              <a:t>(</a:t>
            </a:r>
            <a:r>
              <a:rPr lang="en-US" altLang="zh-CN" sz="2200" dirty="0">
                <a:solidFill>
                  <a:srgbClr val="993300"/>
                </a:solidFill>
                <a:latin typeface="Times New Roman" panose="02020603050405020304" pitchFamily="18" charset="0"/>
                <a:cs typeface="Times New Roman" panose="02020603050405020304" pitchFamily="18" charset="0"/>
              </a:rPr>
              <a:t>1)</a:t>
            </a:r>
            <a:r>
              <a:rPr lang="zh-CN" altLang="en-US" sz="2200" dirty="0">
                <a:solidFill>
                  <a:srgbClr val="993300"/>
                </a:solidFill>
                <a:latin typeface="Times New Roman" panose="02020603050405020304" pitchFamily="18" charset="0"/>
                <a:cs typeface="Times New Roman" panose="02020603050405020304" pitchFamily="18" charset="0"/>
              </a:rPr>
              <a:t>查阅货物分级表</a:t>
            </a:r>
            <a:r>
              <a:rPr lang="zh-CN" altLang="en-US" sz="2200" dirty="0" smtClean="0">
                <a:latin typeface="Times New Roman" panose="02020603050405020304" pitchFamily="18" charset="0"/>
                <a:cs typeface="Times New Roman" panose="02020603050405020304" pitchFamily="18" charset="0"/>
              </a:rPr>
              <a:t>。</a:t>
            </a:r>
            <a:endParaRPr lang="en-US" altLang="zh-CN" sz="2200" dirty="0" smtClean="0">
              <a:latin typeface="Times New Roman" panose="02020603050405020304" pitchFamily="18" charset="0"/>
              <a:cs typeface="Times New Roman" panose="02020603050405020304" pitchFamily="18" charset="0"/>
            </a:endParaRPr>
          </a:p>
          <a:p>
            <a:pPr marL="0" indent="0" eaLnBrk="1" hangingPunct="1">
              <a:lnSpc>
                <a:spcPts val="3000"/>
              </a:lnSpc>
              <a:spcBef>
                <a:spcPts val="0"/>
              </a:spcBef>
              <a:buNone/>
            </a:pPr>
            <a:r>
              <a:rPr lang="zh-CN" altLang="en-US" sz="2200" dirty="0" smtClean="0">
                <a:latin typeface="Times New Roman" panose="02020603050405020304" pitchFamily="18" charset="0"/>
                <a:cs typeface="Times New Roman" panose="02020603050405020304" pitchFamily="18" charset="0"/>
              </a:rPr>
              <a:t>门锁</a:t>
            </a:r>
            <a:r>
              <a:rPr lang="zh-CN" altLang="en-US" sz="2200" dirty="0">
                <a:latin typeface="Times New Roman" panose="02020603050405020304" pitchFamily="18" charset="0"/>
                <a:cs typeface="Times New Roman" panose="02020603050405020304" pitchFamily="18" charset="0"/>
              </a:rPr>
              <a:t>属于小五金类，其计收标准为</a:t>
            </a:r>
            <a:r>
              <a:rPr lang="en-US" altLang="zh-CN" sz="2200" dirty="0">
                <a:latin typeface="Times New Roman" panose="02020603050405020304" pitchFamily="18" charset="0"/>
                <a:cs typeface="Times New Roman" panose="02020603050405020304" pitchFamily="18" charset="0"/>
              </a:rPr>
              <a:t>W/M</a:t>
            </a:r>
            <a:r>
              <a:rPr lang="zh-CN" altLang="en-US" sz="2200" dirty="0">
                <a:latin typeface="Times New Roman" panose="02020603050405020304" pitchFamily="18" charset="0"/>
                <a:cs typeface="Times New Roman" panose="02020603050405020304" pitchFamily="18" charset="0"/>
              </a:rPr>
              <a:t>，等级为</a:t>
            </a:r>
            <a:r>
              <a:rPr lang="en-US" altLang="zh-CN" sz="2200" dirty="0">
                <a:latin typeface="Times New Roman" panose="02020603050405020304" pitchFamily="18" charset="0"/>
                <a:cs typeface="Times New Roman" panose="02020603050405020304" pitchFamily="18" charset="0"/>
              </a:rPr>
              <a:t>10</a:t>
            </a:r>
            <a:r>
              <a:rPr lang="zh-CN" altLang="en-US" sz="2200" dirty="0">
                <a:latin typeface="Times New Roman" panose="02020603050405020304" pitchFamily="18" charset="0"/>
                <a:cs typeface="Times New Roman" panose="02020603050405020304" pitchFamily="18" charset="0"/>
              </a:rPr>
              <a:t>级。 </a:t>
            </a:r>
          </a:p>
          <a:p>
            <a:pPr marL="0" indent="0" eaLnBrk="1" hangingPunct="1">
              <a:lnSpc>
                <a:spcPts val="3000"/>
              </a:lnSpc>
              <a:spcBef>
                <a:spcPts val="0"/>
              </a:spcBef>
              <a:buNone/>
            </a:pPr>
            <a:r>
              <a:rPr lang="en-US" altLang="zh-CN" sz="2200" dirty="0">
                <a:solidFill>
                  <a:srgbClr val="993300"/>
                </a:solidFill>
                <a:latin typeface="Times New Roman" panose="02020603050405020304" pitchFamily="18" charset="0"/>
                <a:cs typeface="Times New Roman" panose="02020603050405020304" pitchFamily="18" charset="0"/>
              </a:rPr>
              <a:t>(2)</a:t>
            </a:r>
            <a:r>
              <a:rPr lang="zh-CN" altLang="en-US" sz="2200" dirty="0">
                <a:solidFill>
                  <a:srgbClr val="993300"/>
                </a:solidFill>
                <a:latin typeface="Times New Roman" panose="02020603050405020304" pitchFamily="18" charset="0"/>
                <a:cs typeface="Times New Roman" panose="02020603050405020304" pitchFamily="18" charset="0"/>
              </a:rPr>
              <a:t>计算货物的体积和重量。</a:t>
            </a:r>
            <a:r>
              <a:rPr lang="zh-CN" altLang="en-US" sz="2200" dirty="0">
                <a:latin typeface="Times New Roman" panose="02020603050405020304" pitchFamily="18" charset="0"/>
                <a:cs typeface="Times New Roman" panose="02020603050405020304" pitchFamily="18" charset="0"/>
              </a:rPr>
              <a:t> </a:t>
            </a:r>
          </a:p>
          <a:p>
            <a:pPr marL="0" indent="0" eaLnBrk="1" hangingPunct="1">
              <a:lnSpc>
                <a:spcPts val="3000"/>
              </a:lnSpc>
              <a:spcBef>
                <a:spcPts val="0"/>
              </a:spcBef>
              <a:buNone/>
            </a:pPr>
            <a:r>
              <a:rPr lang="en-US" altLang="zh-CN" sz="2200" dirty="0">
                <a:latin typeface="Times New Roman" panose="02020603050405020304" pitchFamily="18" charset="0"/>
                <a:cs typeface="Times New Roman" panose="02020603050405020304" pitchFamily="18" charset="0"/>
              </a:rPr>
              <a:t>100</a:t>
            </a:r>
            <a:r>
              <a:rPr lang="zh-CN" altLang="en-US" sz="2200" dirty="0">
                <a:latin typeface="Times New Roman" panose="02020603050405020304" pitchFamily="18" charset="0"/>
                <a:cs typeface="Times New Roman" panose="02020603050405020304" pitchFamily="18" charset="0"/>
              </a:rPr>
              <a:t>箱的体积为：（</a:t>
            </a:r>
            <a:r>
              <a:rPr lang="en-US" altLang="zh-CN" sz="2200" dirty="0">
                <a:latin typeface="Times New Roman" panose="02020603050405020304" pitchFamily="18" charset="0"/>
                <a:cs typeface="Times New Roman" panose="02020603050405020304" pitchFamily="18" charset="0"/>
              </a:rPr>
              <a:t>0.20</a:t>
            </a:r>
            <a:r>
              <a:rPr lang="zh-CN" altLang="en-US" sz="2200" dirty="0">
                <a:latin typeface="Times New Roman" panose="02020603050405020304" pitchFamily="18" charset="0"/>
                <a:cs typeface="Times New Roman" panose="02020603050405020304" pitchFamily="18" charset="0"/>
              </a:rPr>
              <a:t>米</a:t>
            </a:r>
            <a:r>
              <a:rPr lang="en-US" altLang="zh-CN" sz="2200" dirty="0">
                <a:latin typeface="Times New Roman" panose="02020603050405020304" pitchFamily="18" charset="0"/>
                <a:cs typeface="Times New Roman" panose="02020603050405020304" pitchFamily="18" charset="0"/>
              </a:rPr>
              <a:t>×0.30</a:t>
            </a:r>
            <a:r>
              <a:rPr lang="zh-CN" altLang="en-US" sz="2200" dirty="0">
                <a:latin typeface="Times New Roman" panose="02020603050405020304" pitchFamily="18" charset="0"/>
                <a:cs typeface="Times New Roman" panose="02020603050405020304" pitchFamily="18" charset="0"/>
              </a:rPr>
              <a:t>米</a:t>
            </a:r>
            <a:r>
              <a:rPr lang="en-US" altLang="zh-CN" sz="2200" dirty="0">
                <a:latin typeface="Times New Roman" panose="02020603050405020304" pitchFamily="18" charset="0"/>
                <a:cs typeface="Times New Roman" panose="02020603050405020304" pitchFamily="18" charset="0"/>
              </a:rPr>
              <a:t>×0.40</a:t>
            </a:r>
            <a:r>
              <a:rPr lang="zh-CN" altLang="en-US" sz="2200" dirty="0">
                <a:latin typeface="Times New Roman" panose="02020603050405020304" pitchFamily="18" charset="0"/>
                <a:cs typeface="Times New Roman" panose="02020603050405020304" pitchFamily="18" charset="0"/>
              </a:rPr>
              <a:t>米）</a:t>
            </a:r>
            <a:r>
              <a:rPr lang="en-US" altLang="zh-CN" sz="2200" dirty="0">
                <a:latin typeface="Times New Roman" panose="02020603050405020304" pitchFamily="18" charset="0"/>
                <a:cs typeface="Times New Roman" panose="02020603050405020304" pitchFamily="18" charset="0"/>
              </a:rPr>
              <a:t>×100</a:t>
            </a:r>
            <a:r>
              <a:rPr lang="zh-CN" altLang="en-US" sz="2200" dirty="0">
                <a:latin typeface="Times New Roman" panose="02020603050405020304" pitchFamily="18" charset="0"/>
                <a:cs typeface="Times New Roman" panose="02020603050405020304" pitchFamily="18" charset="0"/>
              </a:rPr>
              <a:t>箱</a:t>
            </a:r>
            <a:r>
              <a:rPr lang="en-US" altLang="zh-CN" sz="2200" dirty="0">
                <a:latin typeface="Times New Roman" panose="02020603050405020304" pitchFamily="18" charset="0"/>
                <a:cs typeface="Times New Roman" panose="02020603050405020304" pitchFamily="18" charset="0"/>
              </a:rPr>
              <a:t>=2.4</a:t>
            </a:r>
            <a:r>
              <a:rPr lang="zh-CN" altLang="en-US" sz="2200" dirty="0">
                <a:latin typeface="Times New Roman" panose="02020603050405020304" pitchFamily="18" charset="0"/>
                <a:cs typeface="Times New Roman" panose="02020603050405020304" pitchFamily="18" charset="0"/>
              </a:rPr>
              <a:t>（立方米）。 </a:t>
            </a:r>
          </a:p>
          <a:p>
            <a:pPr marL="0" indent="0" eaLnBrk="1" hangingPunct="1">
              <a:lnSpc>
                <a:spcPts val="3000"/>
              </a:lnSpc>
              <a:spcBef>
                <a:spcPts val="0"/>
              </a:spcBef>
              <a:buNone/>
            </a:pPr>
            <a:r>
              <a:rPr lang="en-US" altLang="zh-CN" sz="2200" dirty="0">
                <a:latin typeface="Times New Roman" panose="02020603050405020304" pitchFamily="18" charset="0"/>
                <a:cs typeface="Times New Roman" panose="02020603050405020304" pitchFamily="18" charset="0"/>
              </a:rPr>
              <a:t>100</a:t>
            </a:r>
            <a:r>
              <a:rPr lang="zh-CN" altLang="en-US" sz="2200" dirty="0">
                <a:latin typeface="Times New Roman" panose="02020603050405020304" pitchFamily="18" charset="0"/>
                <a:cs typeface="Times New Roman" panose="02020603050405020304" pitchFamily="18" charset="0"/>
              </a:rPr>
              <a:t>箱的重量为：</a:t>
            </a:r>
            <a:r>
              <a:rPr lang="en-US" altLang="zh-CN" sz="2200" dirty="0">
                <a:latin typeface="Times New Roman" panose="02020603050405020304" pitchFamily="18" charset="0"/>
                <a:cs typeface="Times New Roman" panose="02020603050405020304" pitchFamily="18" charset="0"/>
              </a:rPr>
              <a:t>25</a:t>
            </a:r>
            <a:r>
              <a:rPr lang="zh-CN" altLang="en-US" sz="2200" dirty="0">
                <a:latin typeface="Times New Roman" panose="02020603050405020304" pitchFamily="18" charset="0"/>
                <a:cs typeface="Times New Roman" panose="02020603050405020304" pitchFamily="18" charset="0"/>
              </a:rPr>
              <a:t>公斤</a:t>
            </a:r>
            <a:r>
              <a:rPr lang="en-US" altLang="zh-CN" sz="2200" dirty="0">
                <a:latin typeface="Times New Roman" panose="02020603050405020304" pitchFamily="18" charset="0"/>
                <a:cs typeface="Times New Roman" panose="02020603050405020304" pitchFamily="18" charset="0"/>
              </a:rPr>
              <a:t>×100</a:t>
            </a:r>
            <a:r>
              <a:rPr lang="zh-CN" altLang="en-US" sz="2200" dirty="0">
                <a:latin typeface="Times New Roman" panose="02020603050405020304" pitchFamily="18" charset="0"/>
                <a:cs typeface="Times New Roman" panose="02020603050405020304" pitchFamily="18" charset="0"/>
              </a:rPr>
              <a:t>箱</a:t>
            </a:r>
            <a:r>
              <a:rPr lang="en-US" altLang="zh-CN" sz="2200" dirty="0">
                <a:latin typeface="Times New Roman" panose="02020603050405020304" pitchFamily="18" charset="0"/>
                <a:cs typeface="Times New Roman" panose="02020603050405020304" pitchFamily="18" charset="0"/>
              </a:rPr>
              <a:t>=2.5</a:t>
            </a:r>
            <a:r>
              <a:rPr lang="zh-CN" altLang="en-US" sz="2200" dirty="0">
                <a:latin typeface="Times New Roman" panose="02020603050405020304" pitchFamily="18" charset="0"/>
                <a:cs typeface="Times New Roman" panose="02020603050405020304" pitchFamily="18" charset="0"/>
              </a:rPr>
              <a:t>（公吨）。 </a:t>
            </a:r>
          </a:p>
          <a:p>
            <a:pPr marL="0" indent="0" eaLnBrk="1" hangingPunct="1">
              <a:lnSpc>
                <a:spcPts val="3000"/>
              </a:lnSpc>
              <a:spcBef>
                <a:spcPts val="0"/>
              </a:spcBef>
              <a:buNone/>
            </a:pPr>
            <a:r>
              <a:rPr lang="zh-CN" altLang="en-US" sz="2200" dirty="0">
                <a:latin typeface="Times New Roman" panose="02020603050405020304" pitchFamily="18" charset="0"/>
                <a:cs typeface="Times New Roman" panose="02020603050405020304" pitchFamily="18" charset="0"/>
              </a:rPr>
              <a:t>由于</a:t>
            </a:r>
            <a:r>
              <a:rPr lang="en-US" altLang="zh-CN" sz="2200" dirty="0">
                <a:latin typeface="Times New Roman" panose="02020603050405020304" pitchFamily="18" charset="0"/>
                <a:cs typeface="Times New Roman" panose="02020603050405020304" pitchFamily="18" charset="0"/>
              </a:rPr>
              <a:t>2.4</a:t>
            </a:r>
            <a:r>
              <a:rPr lang="zh-CN" altLang="en-US" sz="2200" dirty="0">
                <a:latin typeface="Times New Roman" panose="02020603050405020304" pitchFamily="18" charset="0"/>
                <a:cs typeface="Times New Roman" panose="02020603050405020304" pitchFamily="18" charset="0"/>
              </a:rPr>
              <a:t>立方米的计费吨小于</a:t>
            </a:r>
            <a:r>
              <a:rPr lang="en-US" altLang="zh-CN" sz="2200" dirty="0">
                <a:latin typeface="Times New Roman" panose="02020603050405020304" pitchFamily="18" charset="0"/>
                <a:cs typeface="Times New Roman" panose="02020603050405020304" pitchFamily="18" charset="0"/>
              </a:rPr>
              <a:t>2.5</a:t>
            </a:r>
            <a:r>
              <a:rPr lang="zh-CN" altLang="en-US" sz="2200" dirty="0">
                <a:latin typeface="Times New Roman" panose="02020603050405020304" pitchFamily="18" charset="0"/>
                <a:cs typeface="Times New Roman" panose="02020603050405020304" pitchFamily="18" charset="0"/>
              </a:rPr>
              <a:t>吨，因此</a:t>
            </a:r>
            <a:r>
              <a:rPr lang="zh-CN" altLang="en-US" sz="2200" dirty="0">
                <a:solidFill>
                  <a:srgbClr val="FF0000"/>
                </a:solidFill>
                <a:latin typeface="Times New Roman" panose="02020603050405020304" pitchFamily="18" charset="0"/>
                <a:cs typeface="Times New Roman" panose="02020603050405020304" pitchFamily="18" charset="0"/>
              </a:rPr>
              <a:t>计收标准为重量</a:t>
            </a:r>
            <a:r>
              <a:rPr lang="zh-CN" altLang="en-US" sz="2200" dirty="0">
                <a:latin typeface="Times New Roman" panose="02020603050405020304" pitchFamily="18" charset="0"/>
                <a:cs typeface="Times New Roman" panose="02020603050405020304" pitchFamily="18" charset="0"/>
              </a:rPr>
              <a:t>。 </a:t>
            </a:r>
          </a:p>
          <a:p>
            <a:pPr marL="0" indent="0" eaLnBrk="1" hangingPunct="1">
              <a:lnSpc>
                <a:spcPts val="3000"/>
              </a:lnSpc>
              <a:spcBef>
                <a:spcPts val="0"/>
              </a:spcBef>
              <a:buNone/>
            </a:pPr>
            <a:r>
              <a:rPr lang="en-US" altLang="zh-CN" sz="2200" dirty="0">
                <a:solidFill>
                  <a:srgbClr val="993300"/>
                </a:solidFill>
                <a:latin typeface="Times New Roman" panose="02020603050405020304" pitchFamily="18" charset="0"/>
                <a:cs typeface="Times New Roman" panose="02020603050405020304" pitchFamily="18" charset="0"/>
              </a:rPr>
              <a:t>(3)</a:t>
            </a:r>
            <a:r>
              <a:rPr lang="zh-CN" altLang="en-US" sz="2200" dirty="0">
                <a:solidFill>
                  <a:srgbClr val="993300"/>
                </a:solidFill>
                <a:latin typeface="Times New Roman" panose="02020603050405020304" pitchFamily="18" charset="0"/>
                <a:cs typeface="Times New Roman" panose="02020603050405020304" pitchFamily="18" charset="0"/>
              </a:rPr>
              <a:t>查阅“中国</a:t>
            </a:r>
            <a:r>
              <a:rPr lang="en-US" altLang="zh-CN" sz="2200" dirty="0">
                <a:solidFill>
                  <a:srgbClr val="993300"/>
                </a:solidFill>
                <a:latin typeface="Times New Roman" panose="02020603050405020304" pitchFamily="18" charset="0"/>
                <a:cs typeface="Times New Roman" panose="02020603050405020304" pitchFamily="18" charset="0"/>
              </a:rPr>
              <a:t>-</a:t>
            </a:r>
            <a:r>
              <a:rPr lang="zh-CN" altLang="en-US" sz="2200" dirty="0">
                <a:solidFill>
                  <a:srgbClr val="993300"/>
                </a:solidFill>
                <a:latin typeface="Times New Roman" panose="02020603050405020304" pitchFamily="18" charset="0"/>
                <a:cs typeface="Times New Roman" panose="02020603050405020304" pitchFamily="18" charset="0"/>
              </a:rPr>
              <a:t>东非航线等级费率表”，</a:t>
            </a:r>
            <a:r>
              <a:rPr lang="en-US" altLang="zh-CN" sz="2200" dirty="0">
                <a:latin typeface="Times New Roman" panose="02020603050405020304" pitchFamily="18" charset="0"/>
                <a:cs typeface="Times New Roman" panose="02020603050405020304" pitchFamily="18" charset="0"/>
              </a:rPr>
              <a:t>10</a:t>
            </a:r>
            <a:r>
              <a:rPr lang="zh-CN" altLang="en-US" sz="2200" dirty="0">
                <a:latin typeface="Times New Roman" panose="02020603050405020304" pitchFamily="18" charset="0"/>
                <a:cs typeface="Times New Roman" panose="02020603050405020304" pitchFamily="18" charset="0"/>
              </a:rPr>
              <a:t>级费率为</a:t>
            </a:r>
            <a:r>
              <a:rPr lang="en-US" altLang="zh-CN" sz="2200" dirty="0">
                <a:latin typeface="Times New Roman" panose="02020603050405020304" pitchFamily="18" charset="0"/>
                <a:cs typeface="Times New Roman" panose="02020603050405020304" pitchFamily="18" charset="0"/>
              </a:rPr>
              <a:t>443</a:t>
            </a:r>
            <a:r>
              <a:rPr lang="zh-CN" altLang="en-US" sz="2200" dirty="0" smtClean="0">
                <a:latin typeface="Times New Roman" panose="02020603050405020304" pitchFamily="18" charset="0"/>
                <a:cs typeface="Times New Roman" panose="02020603050405020304" pitchFamily="18" charset="0"/>
              </a:rPr>
              <a:t>港元</a:t>
            </a:r>
            <a:endParaRPr lang="en-US" altLang="zh-CN" sz="2200" dirty="0" smtClean="0">
              <a:latin typeface="Times New Roman" panose="02020603050405020304" pitchFamily="18" charset="0"/>
              <a:cs typeface="Times New Roman" panose="02020603050405020304" pitchFamily="18" charset="0"/>
            </a:endParaRPr>
          </a:p>
          <a:p>
            <a:pPr marL="0" indent="0" eaLnBrk="1" hangingPunct="1">
              <a:lnSpc>
                <a:spcPts val="3000"/>
              </a:lnSpc>
              <a:spcBef>
                <a:spcPts val="0"/>
              </a:spcBef>
              <a:buNone/>
            </a:pPr>
            <a:r>
              <a:rPr lang="en-US" altLang="zh-CN" sz="2200" dirty="0" smtClean="0">
                <a:solidFill>
                  <a:srgbClr val="993300"/>
                </a:solidFill>
                <a:latin typeface="Times New Roman" panose="02020603050405020304" pitchFamily="18" charset="0"/>
                <a:cs typeface="Times New Roman" panose="02020603050405020304" pitchFamily="18" charset="0"/>
              </a:rPr>
              <a:t>(</a:t>
            </a:r>
            <a:r>
              <a:rPr lang="en-US" altLang="zh-CN" sz="2200" dirty="0">
                <a:solidFill>
                  <a:srgbClr val="993300"/>
                </a:solidFill>
                <a:latin typeface="Times New Roman" panose="02020603050405020304" pitchFamily="18" charset="0"/>
                <a:cs typeface="Times New Roman" panose="02020603050405020304" pitchFamily="18" charset="0"/>
              </a:rPr>
              <a:t>4)</a:t>
            </a:r>
            <a:r>
              <a:rPr lang="zh-CN" altLang="en-US" sz="2200" dirty="0">
                <a:solidFill>
                  <a:srgbClr val="993300"/>
                </a:solidFill>
                <a:latin typeface="Times New Roman" panose="02020603050405020304" pitchFamily="18" charset="0"/>
                <a:cs typeface="Times New Roman" panose="02020603050405020304" pitchFamily="18" charset="0"/>
              </a:rPr>
              <a:t>附加运费为：</a:t>
            </a:r>
            <a:r>
              <a:rPr lang="zh-CN" altLang="en-US" sz="2200" dirty="0">
                <a:latin typeface="Times New Roman" panose="02020603050405020304" pitchFamily="18" charset="0"/>
                <a:cs typeface="Times New Roman" panose="02020603050405020304" pitchFamily="18" charset="0"/>
              </a:rPr>
              <a:t> </a:t>
            </a:r>
          </a:p>
          <a:p>
            <a:pPr marL="0" indent="0">
              <a:lnSpc>
                <a:spcPts val="3000"/>
              </a:lnSpc>
              <a:spcBef>
                <a:spcPts val="0"/>
              </a:spcBef>
              <a:buNone/>
            </a:pPr>
            <a:r>
              <a:rPr lang="en-US" altLang="zh-CN" sz="2200" dirty="0" smtClean="0">
                <a:latin typeface="Times New Roman" panose="02020603050405020304" pitchFamily="18" charset="0"/>
                <a:cs typeface="Times New Roman" panose="02020603050405020304" pitchFamily="18" charset="0"/>
              </a:rPr>
              <a:t>443×40%+443×10%=221.5</a:t>
            </a:r>
            <a:r>
              <a:rPr lang="zh-CN" altLang="en-US" sz="2200" dirty="0" smtClean="0">
                <a:latin typeface="Times New Roman" panose="02020603050405020304" pitchFamily="18" charset="0"/>
                <a:cs typeface="Times New Roman" panose="02020603050405020304" pitchFamily="18" charset="0"/>
              </a:rPr>
              <a:t>（港元）</a:t>
            </a:r>
            <a:endParaRPr lang="en-US" altLang="zh-CN" sz="2200" dirty="0">
              <a:latin typeface="Times New Roman" panose="02020603050405020304" pitchFamily="18" charset="0"/>
              <a:cs typeface="Times New Roman" panose="02020603050405020304" pitchFamily="18" charset="0"/>
            </a:endParaRPr>
          </a:p>
          <a:p>
            <a:pPr marL="0" indent="0">
              <a:lnSpc>
                <a:spcPts val="3000"/>
              </a:lnSpc>
              <a:spcBef>
                <a:spcPts val="0"/>
              </a:spcBef>
              <a:buNone/>
            </a:pPr>
            <a:r>
              <a:rPr lang="en-US" altLang="zh-CN" sz="2200" dirty="0">
                <a:solidFill>
                  <a:srgbClr val="993300"/>
                </a:solidFill>
                <a:latin typeface="Times New Roman" panose="02020603050405020304" pitchFamily="18" charset="0"/>
                <a:cs typeface="Times New Roman" panose="02020603050405020304" pitchFamily="18" charset="0"/>
              </a:rPr>
              <a:t>(5)</a:t>
            </a:r>
            <a:r>
              <a:rPr lang="zh-CN" altLang="en-US" sz="2200" dirty="0">
                <a:solidFill>
                  <a:srgbClr val="993300"/>
                </a:solidFill>
                <a:latin typeface="Times New Roman" panose="02020603050405020304" pitchFamily="18" charset="0"/>
                <a:cs typeface="Times New Roman" panose="02020603050405020304" pitchFamily="18" charset="0"/>
              </a:rPr>
              <a:t>每运费吨的海运费：</a:t>
            </a:r>
            <a:endParaRPr lang="en-US" altLang="zh-CN" sz="2200" dirty="0">
              <a:solidFill>
                <a:srgbClr val="993300"/>
              </a:solidFill>
              <a:latin typeface="Times New Roman" panose="02020603050405020304" pitchFamily="18" charset="0"/>
              <a:cs typeface="Times New Roman" panose="02020603050405020304" pitchFamily="18" charset="0"/>
            </a:endParaRPr>
          </a:p>
          <a:p>
            <a:pPr marL="0" indent="0">
              <a:lnSpc>
                <a:spcPts val="3000"/>
              </a:lnSpc>
              <a:spcBef>
                <a:spcPts val="0"/>
              </a:spcBef>
              <a:buNone/>
            </a:pPr>
            <a:r>
              <a:rPr lang="en-US" altLang="zh-CN" sz="2200" dirty="0">
                <a:latin typeface="Times New Roman" panose="02020603050405020304" pitchFamily="18" charset="0"/>
                <a:cs typeface="Times New Roman" panose="02020603050405020304" pitchFamily="18" charset="0"/>
              </a:rPr>
              <a:t>443 +443×40%+443×10%=664.5</a:t>
            </a:r>
            <a:r>
              <a:rPr lang="zh-CN" altLang="en-US" sz="2200" dirty="0">
                <a:latin typeface="Times New Roman" panose="02020603050405020304" pitchFamily="18" charset="0"/>
                <a:cs typeface="Times New Roman" panose="02020603050405020304" pitchFamily="18" charset="0"/>
              </a:rPr>
              <a:t>（港元</a:t>
            </a:r>
            <a:r>
              <a:rPr lang="zh-CN" altLang="en-US" sz="2200" dirty="0" smtClean="0">
                <a:latin typeface="Times New Roman" panose="02020603050405020304" pitchFamily="18" charset="0"/>
                <a:cs typeface="Times New Roman" panose="02020603050405020304" pitchFamily="18" charset="0"/>
              </a:rPr>
              <a:t>）</a:t>
            </a:r>
            <a:endParaRPr lang="en-US" altLang="zh-CN" sz="2200" dirty="0">
              <a:latin typeface="Times New Roman" panose="02020603050405020304" pitchFamily="18" charset="0"/>
              <a:cs typeface="Times New Roman" panose="02020603050405020304" pitchFamily="18" charset="0"/>
            </a:endParaRPr>
          </a:p>
          <a:p>
            <a:pPr marL="0" indent="0">
              <a:lnSpc>
                <a:spcPts val="3000"/>
              </a:lnSpc>
              <a:spcBef>
                <a:spcPts val="0"/>
              </a:spcBef>
              <a:buNone/>
            </a:pPr>
            <a:r>
              <a:rPr lang="en-US" altLang="zh-CN" sz="2200" dirty="0" smtClean="0">
                <a:solidFill>
                  <a:srgbClr val="993300"/>
                </a:solidFill>
                <a:latin typeface="Times New Roman" panose="02020603050405020304" pitchFamily="18" charset="0"/>
                <a:cs typeface="Times New Roman" panose="02020603050405020304" pitchFamily="18" charset="0"/>
              </a:rPr>
              <a:t>(6)</a:t>
            </a:r>
            <a:r>
              <a:rPr lang="zh-CN" altLang="en-US" sz="2200" dirty="0">
                <a:solidFill>
                  <a:srgbClr val="993300"/>
                </a:solidFill>
                <a:latin typeface="Times New Roman" panose="02020603050405020304" pitchFamily="18" charset="0"/>
                <a:cs typeface="Times New Roman" panose="02020603050405020304" pitchFamily="18" charset="0"/>
              </a:rPr>
              <a:t>上海运往肯尼亚蒙巴萨港</a:t>
            </a:r>
            <a:r>
              <a:rPr lang="en-US" altLang="zh-CN" sz="2200" dirty="0">
                <a:solidFill>
                  <a:srgbClr val="993300"/>
                </a:solidFill>
                <a:latin typeface="Times New Roman" panose="02020603050405020304" pitchFamily="18" charset="0"/>
                <a:cs typeface="Times New Roman" panose="02020603050405020304" pitchFamily="18" charset="0"/>
              </a:rPr>
              <a:t>100</a:t>
            </a:r>
            <a:r>
              <a:rPr lang="zh-CN" altLang="en-US" sz="2200" dirty="0">
                <a:solidFill>
                  <a:srgbClr val="993300"/>
                </a:solidFill>
                <a:latin typeface="Times New Roman" panose="02020603050405020304" pitchFamily="18" charset="0"/>
                <a:cs typeface="Times New Roman" panose="02020603050405020304" pitchFamily="18" charset="0"/>
              </a:rPr>
              <a:t>箱门锁，其应付运费为： </a:t>
            </a:r>
          </a:p>
          <a:p>
            <a:pPr marL="0" indent="0">
              <a:lnSpc>
                <a:spcPts val="3000"/>
              </a:lnSpc>
              <a:spcBef>
                <a:spcPts val="0"/>
              </a:spcBef>
              <a:buNone/>
            </a:pPr>
            <a:r>
              <a:rPr lang="en-US" altLang="zh-CN" sz="2200" dirty="0" smtClean="0">
                <a:latin typeface="Times New Roman" panose="02020603050405020304" pitchFamily="18" charset="0"/>
                <a:cs typeface="Times New Roman" panose="02020603050405020304" pitchFamily="18" charset="0"/>
              </a:rPr>
              <a:t>664.5×2.5 </a:t>
            </a:r>
            <a:r>
              <a:rPr lang="en-US" altLang="zh-CN" sz="2200" dirty="0">
                <a:latin typeface="Times New Roman" panose="02020603050405020304" pitchFamily="18" charset="0"/>
                <a:cs typeface="Times New Roman" panose="02020603050405020304" pitchFamily="18" charset="0"/>
              </a:rPr>
              <a:t>=1,661.25</a:t>
            </a:r>
            <a:r>
              <a:rPr lang="zh-CN" altLang="en-US" sz="2200" dirty="0">
                <a:latin typeface="Times New Roman" panose="02020603050405020304" pitchFamily="18" charset="0"/>
                <a:cs typeface="Times New Roman" panose="02020603050405020304" pitchFamily="18" charset="0"/>
              </a:rPr>
              <a:t>（港元）</a:t>
            </a:r>
          </a:p>
        </p:txBody>
      </p:sp>
      <p:grpSp>
        <p:nvGrpSpPr>
          <p:cNvPr id="5" name="组合 50"/>
          <p:cNvGrpSpPr>
            <a:grpSpLocks/>
          </p:cNvGrpSpPr>
          <p:nvPr/>
        </p:nvGrpSpPr>
        <p:grpSpPr bwMode="auto">
          <a:xfrm>
            <a:off x="245772" y="198724"/>
            <a:ext cx="603250" cy="552450"/>
            <a:chOff x="0" y="0"/>
            <a:chExt cx="737947" cy="676838"/>
          </a:xfrm>
        </p:grpSpPr>
        <p:sp>
          <p:nvSpPr>
            <p:cNvPr id="6"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7"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8"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9"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件杂货海运费的计算业务案例一</a:t>
            </a:r>
            <a:endParaRPr lang="zh-CN" altLang="zh-CN" sz="2400" b="1" dirty="0" smtClean="0">
              <a:solidFill>
                <a:prstClr val="black"/>
              </a:solidFill>
            </a:endParaRPr>
          </a:p>
        </p:txBody>
      </p:sp>
    </p:spTree>
    <p:extLst>
      <p:ext uri="{BB962C8B-B14F-4D97-AF65-F5344CB8AC3E}">
        <p14:creationId xmlns:p14="http://schemas.microsoft.com/office/powerpoint/2010/main" val="212143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wipe(down)">
                                      <p:cBhvr>
                                        <p:cTn id="7" dur="500"/>
                                        <p:tgtEl>
                                          <p:spTgt spid="184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wipe(down)">
                                      <p:cBhvr>
                                        <p:cTn id="12" dur="500"/>
                                        <p:tgtEl>
                                          <p:spTgt spid="18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wipe(down)">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wipe(down)">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wipe(down)">
                                      <p:cBhvr>
                                        <p:cTn id="27" dur="500"/>
                                        <p:tgtEl>
                                          <p:spTgt spid="18435">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8435">
                                            <p:txEl>
                                              <p:pRg st="5" end="5"/>
                                            </p:txEl>
                                          </p:spTgt>
                                        </p:tgtEl>
                                        <p:attrNameLst>
                                          <p:attrName>style.visibility</p:attrName>
                                        </p:attrNameLst>
                                      </p:cBhvr>
                                      <p:to>
                                        <p:strVal val="visible"/>
                                      </p:to>
                                    </p:set>
                                    <p:animEffect transition="in" filter="wipe(down)">
                                      <p:cBhvr>
                                        <p:cTn id="30" dur="500"/>
                                        <p:tgtEl>
                                          <p:spTgt spid="1843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8435">
                                            <p:txEl>
                                              <p:pRg st="6" end="6"/>
                                            </p:txEl>
                                          </p:spTgt>
                                        </p:tgtEl>
                                        <p:attrNameLst>
                                          <p:attrName>style.visibility</p:attrName>
                                        </p:attrNameLst>
                                      </p:cBhvr>
                                      <p:to>
                                        <p:strVal val="visible"/>
                                      </p:to>
                                    </p:set>
                                    <p:animEffect transition="in" filter="wipe(down)">
                                      <p:cBhvr>
                                        <p:cTn id="35" dur="500"/>
                                        <p:tgtEl>
                                          <p:spTgt spid="1843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8435">
                                            <p:txEl>
                                              <p:pRg st="7" end="7"/>
                                            </p:txEl>
                                          </p:spTgt>
                                        </p:tgtEl>
                                        <p:attrNameLst>
                                          <p:attrName>style.visibility</p:attrName>
                                        </p:attrNameLst>
                                      </p:cBhvr>
                                      <p:to>
                                        <p:strVal val="visible"/>
                                      </p:to>
                                    </p:set>
                                    <p:animEffect transition="in" filter="wipe(down)">
                                      <p:cBhvr>
                                        <p:cTn id="40" dur="500"/>
                                        <p:tgtEl>
                                          <p:spTgt spid="18435">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8435">
                                            <p:txEl>
                                              <p:pRg st="8" end="8"/>
                                            </p:txEl>
                                          </p:spTgt>
                                        </p:tgtEl>
                                        <p:attrNameLst>
                                          <p:attrName>style.visibility</p:attrName>
                                        </p:attrNameLst>
                                      </p:cBhvr>
                                      <p:to>
                                        <p:strVal val="visible"/>
                                      </p:to>
                                    </p:set>
                                    <p:animEffect transition="in" filter="wipe(down)">
                                      <p:cBhvr>
                                        <p:cTn id="45" dur="500"/>
                                        <p:tgtEl>
                                          <p:spTgt spid="18435">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8435">
                                            <p:txEl>
                                              <p:pRg st="9" end="9"/>
                                            </p:txEl>
                                          </p:spTgt>
                                        </p:tgtEl>
                                        <p:attrNameLst>
                                          <p:attrName>style.visibility</p:attrName>
                                        </p:attrNameLst>
                                      </p:cBhvr>
                                      <p:to>
                                        <p:strVal val="visible"/>
                                      </p:to>
                                    </p:set>
                                    <p:animEffect transition="in" filter="wipe(down)">
                                      <p:cBhvr>
                                        <p:cTn id="50" dur="500"/>
                                        <p:tgtEl>
                                          <p:spTgt spid="18435">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8435">
                                            <p:txEl>
                                              <p:pRg st="10" end="10"/>
                                            </p:txEl>
                                          </p:spTgt>
                                        </p:tgtEl>
                                        <p:attrNameLst>
                                          <p:attrName>style.visibility</p:attrName>
                                        </p:attrNameLst>
                                      </p:cBhvr>
                                      <p:to>
                                        <p:strVal val="visible"/>
                                      </p:to>
                                    </p:set>
                                    <p:animEffect transition="in" filter="wipe(down)">
                                      <p:cBhvr>
                                        <p:cTn id="55" dur="500"/>
                                        <p:tgtEl>
                                          <p:spTgt spid="18435">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8435">
                                            <p:txEl>
                                              <p:pRg st="11" end="11"/>
                                            </p:txEl>
                                          </p:spTgt>
                                        </p:tgtEl>
                                        <p:attrNameLst>
                                          <p:attrName>style.visibility</p:attrName>
                                        </p:attrNameLst>
                                      </p:cBhvr>
                                      <p:to>
                                        <p:strVal val="visible"/>
                                      </p:to>
                                    </p:set>
                                    <p:animEffect transition="in" filter="wipe(down)">
                                      <p:cBhvr>
                                        <p:cTn id="60" dur="500"/>
                                        <p:tgtEl>
                                          <p:spTgt spid="18435">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8435">
                                            <p:txEl>
                                              <p:pRg st="12" end="12"/>
                                            </p:txEl>
                                          </p:spTgt>
                                        </p:tgtEl>
                                        <p:attrNameLst>
                                          <p:attrName>style.visibility</p:attrName>
                                        </p:attrNameLst>
                                      </p:cBhvr>
                                      <p:to>
                                        <p:strVal val="visible"/>
                                      </p:to>
                                    </p:set>
                                    <p:animEffect transition="in" filter="wipe(down)">
                                      <p:cBhvr>
                                        <p:cTn id="65" dur="500"/>
                                        <p:tgtEl>
                                          <p:spTgt spid="18435">
                                            <p:txEl>
                                              <p:pRg st="12" end="1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8435">
                                            <p:txEl>
                                              <p:pRg st="13" end="13"/>
                                            </p:txEl>
                                          </p:spTgt>
                                        </p:tgtEl>
                                        <p:attrNameLst>
                                          <p:attrName>style.visibility</p:attrName>
                                        </p:attrNameLst>
                                      </p:cBhvr>
                                      <p:to>
                                        <p:strVal val="visible"/>
                                      </p:to>
                                    </p:set>
                                    <p:animEffect transition="in" filter="wipe(down)">
                                      <p:cBhvr>
                                        <p:cTn id="70" dur="500"/>
                                        <p:tgtEl>
                                          <p:spTgt spid="1843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38270" y="1907711"/>
            <a:ext cx="9775065" cy="2862322"/>
          </a:xfrm>
          <a:prstGeom prst="rect">
            <a:avLst/>
          </a:prstGeom>
          <a:noFill/>
          <a:ln>
            <a:solidFill>
              <a:schemeClr val="accent1"/>
            </a:solidFill>
          </a:ln>
        </p:spPr>
        <p:txBody>
          <a:bodyPr wrap="square" rtlCol="0">
            <a:spAutoFit/>
          </a:bodyPr>
          <a:lstStyle/>
          <a:p>
            <a:pPr marL="342900" indent="-342900">
              <a:lnSpc>
                <a:spcPct val="150000"/>
              </a:lnSpc>
              <a:buFont typeface="Wingdings" panose="05000000000000000000" pitchFamily="2" charset="2"/>
              <a:buChar char="l"/>
            </a:pPr>
            <a:r>
              <a:rPr lang="zh-CN" altLang="en-US" sz="2400" dirty="0" smtClean="0">
                <a:latin typeface="Times New Roman" panose="02020603050405020304" pitchFamily="18" charset="0"/>
                <a:cs typeface="Times New Roman" panose="02020603050405020304" pitchFamily="18" charset="0"/>
              </a:rPr>
              <a:t>某公司</a:t>
            </a:r>
            <a:r>
              <a:rPr lang="zh-CN" altLang="en-US" sz="2400" dirty="0">
                <a:latin typeface="Times New Roman" panose="02020603050405020304" pitchFamily="18" charset="0"/>
                <a:cs typeface="Times New Roman" panose="02020603050405020304" pitchFamily="18" charset="0"/>
              </a:rPr>
              <a:t>出口</a:t>
            </a:r>
            <a:r>
              <a:rPr lang="en-US" altLang="zh-CN" sz="2400" dirty="0">
                <a:latin typeface="Times New Roman" panose="02020603050405020304" pitchFamily="18" charset="0"/>
                <a:cs typeface="Times New Roman" panose="02020603050405020304" pitchFamily="18" charset="0"/>
              </a:rPr>
              <a:t>6000</a:t>
            </a:r>
            <a:r>
              <a:rPr lang="zh-CN" altLang="en-US" sz="2400" dirty="0" smtClean="0">
                <a:latin typeface="Times New Roman" panose="02020603050405020304" pitchFamily="18" charset="0"/>
                <a:cs typeface="Times New Roman" panose="02020603050405020304" pitchFamily="18" charset="0"/>
              </a:rPr>
              <a:t>筒“白象”牌油漆上海至</a:t>
            </a:r>
            <a:r>
              <a:rPr lang="zh-CN" altLang="en-US" sz="2400" dirty="0">
                <a:latin typeface="Times New Roman" panose="02020603050405020304" pitchFamily="18" charset="0"/>
                <a:cs typeface="Times New Roman" panose="02020603050405020304" pitchFamily="18" charset="0"/>
              </a:rPr>
              <a:t>澳大利亚的墨尔本。每</a:t>
            </a:r>
            <a:r>
              <a:rPr lang="en-US" altLang="zh-CN" sz="2400" dirty="0">
                <a:latin typeface="Times New Roman" panose="02020603050405020304" pitchFamily="18" charset="0"/>
                <a:cs typeface="Times New Roman" panose="02020603050405020304" pitchFamily="18" charset="0"/>
              </a:rPr>
              <a:t>12</a:t>
            </a:r>
            <a:r>
              <a:rPr lang="zh-CN" altLang="en-US" sz="2400" dirty="0">
                <a:latin typeface="Times New Roman" panose="02020603050405020304" pitchFamily="18" charset="0"/>
                <a:cs typeface="Times New Roman" panose="02020603050405020304" pitchFamily="18" charset="0"/>
              </a:rPr>
              <a:t>筒装一纸箱，纸箱尺码为</a:t>
            </a:r>
            <a:r>
              <a:rPr lang="en-US" altLang="zh-CN" sz="2400" dirty="0" smtClean="0">
                <a:latin typeface="Times New Roman" panose="02020603050405020304" pitchFamily="18" charset="0"/>
                <a:cs typeface="Times New Roman" panose="02020603050405020304" pitchFamily="18" charset="0"/>
              </a:rPr>
              <a:t>30cm*40cm*20cm</a:t>
            </a:r>
            <a:r>
              <a:rPr lang="zh-CN" altLang="en-US" sz="2400" dirty="0" smtClean="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毛重</a:t>
            </a:r>
            <a:r>
              <a:rPr lang="en-US" altLang="zh-CN" sz="2400" dirty="0">
                <a:latin typeface="Times New Roman" panose="02020603050405020304" pitchFamily="18" charset="0"/>
                <a:cs typeface="Times New Roman" panose="02020603050405020304" pitchFamily="18" charset="0"/>
              </a:rPr>
              <a:t>60</a:t>
            </a:r>
            <a:r>
              <a:rPr lang="zh-CN" altLang="en-US" sz="2400" dirty="0">
                <a:latin typeface="Times New Roman" panose="02020603050405020304" pitchFamily="18" charset="0"/>
                <a:cs typeface="Times New Roman" panose="02020603050405020304" pitchFamily="18" charset="0"/>
              </a:rPr>
              <a:t>公斤，净重</a:t>
            </a:r>
            <a:r>
              <a:rPr lang="en-US" altLang="zh-CN" sz="2400" dirty="0">
                <a:latin typeface="Times New Roman" panose="02020603050405020304" pitchFamily="18" charset="0"/>
                <a:cs typeface="Times New Roman" panose="02020603050405020304" pitchFamily="18" charset="0"/>
              </a:rPr>
              <a:t>58</a:t>
            </a:r>
            <a:r>
              <a:rPr lang="zh-CN" altLang="en-US" sz="2400" dirty="0">
                <a:latin typeface="Times New Roman" panose="02020603050405020304" pitchFamily="18" charset="0"/>
                <a:cs typeface="Times New Roman" panose="02020603050405020304" pitchFamily="18" charset="0"/>
              </a:rPr>
              <a:t>公斤</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求</a:t>
            </a:r>
            <a:r>
              <a:rPr lang="en-US" altLang="zh-CN" sz="2400" dirty="0">
                <a:latin typeface="Times New Roman" panose="02020603050405020304" pitchFamily="18" charset="0"/>
                <a:cs typeface="Times New Roman" panose="02020603050405020304" pitchFamily="18" charset="0"/>
              </a:rPr>
              <a:t>6000</a:t>
            </a:r>
            <a:r>
              <a:rPr lang="zh-CN" altLang="en-US" sz="2400" dirty="0">
                <a:latin typeface="Times New Roman" panose="02020603050405020304" pitchFamily="18" charset="0"/>
                <a:cs typeface="Times New Roman" panose="02020603050405020304" pitchFamily="18" charset="0"/>
              </a:rPr>
              <a:t>筒油漆的总运费为多少美元？（注：油漆的等级为</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级，计费标准为</a:t>
            </a:r>
            <a:r>
              <a:rPr lang="en-US" altLang="zh-CN" sz="2400" dirty="0">
                <a:latin typeface="Times New Roman" panose="02020603050405020304" pitchFamily="18" charset="0"/>
                <a:cs typeface="Times New Roman" panose="02020603050405020304" pitchFamily="18" charset="0"/>
              </a:rPr>
              <a:t>W/M</a:t>
            </a:r>
            <a:r>
              <a:rPr lang="zh-CN" altLang="en-US" sz="2400" dirty="0">
                <a:latin typeface="Times New Roman" panose="02020603050405020304" pitchFamily="18" charset="0"/>
                <a:cs typeface="Times New Roman" panose="02020603050405020304" pitchFamily="18" charset="0"/>
              </a:rPr>
              <a:t>；上海至墨尔本</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级货的散货运费为</a:t>
            </a:r>
            <a:r>
              <a:rPr lang="en-US" altLang="zh-CN" sz="2400" dirty="0">
                <a:latin typeface="Times New Roman" panose="02020603050405020304" pitchFamily="18" charset="0"/>
                <a:cs typeface="Times New Roman" panose="02020603050405020304" pitchFamily="18" charset="0"/>
              </a:rPr>
              <a:t>66</a:t>
            </a:r>
            <a:r>
              <a:rPr lang="zh-CN" altLang="en-US" sz="2400" dirty="0" smtClean="0">
                <a:latin typeface="Times New Roman" panose="02020603050405020304" pitchFamily="18" charset="0"/>
                <a:cs typeface="Times New Roman" panose="02020603050405020304" pitchFamily="18" charset="0"/>
              </a:rPr>
              <a:t>美元</a:t>
            </a:r>
            <a:r>
              <a:rPr lang="en-US" altLang="zh-CN" sz="2400" dirty="0" smtClean="0">
                <a:latin typeface="Times New Roman" panose="02020603050405020304" pitchFamily="18" charset="0"/>
                <a:cs typeface="Times New Roman" panose="02020603050405020304" pitchFamily="18" charset="0"/>
              </a:rPr>
              <a:t>/</a:t>
            </a:r>
            <a:r>
              <a:rPr lang="zh-CN" altLang="en-US" sz="2400" dirty="0" smtClean="0">
                <a:latin typeface="Times New Roman" panose="02020603050405020304" pitchFamily="18" charset="0"/>
                <a:cs typeface="Times New Roman" panose="02020603050405020304" pitchFamily="18" charset="0"/>
              </a:rPr>
              <a:t>运费吨（</a:t>
            </a:r>
            <a:r>
              <a:rPr lang="en-US" altLang="zh-CN" sz="2400" dirty="0" smtClean="0">
                <a:latin typeface="Times New Roman" panose="02020603050405020304" pitchFamily="18" charset="0"/>
                <a:cs typeface="Times New Roman" panose="02020603050405020304" pitchFamily="18" charset="0"/>
              </a:rPr>
              <a:t>FT</a:t>
            </a:r>
            <a:r>
              <a:rPr lang="zh-CN" altLang="en-US" sz="2400" dirty="0" smtClean="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并加收燃油附加费</a:t>
            </a:r>
            <a:r>
              <a:rPr lang="en-US" altLang="zh-CN" sz="2400" dirty="0" smtClean="0">
                <a:latin typeface="Times New Roman" panose="02020603050405020304" pitchFamily="18" charset="0"/>
                <a:cs typeface="Times New Roman" panose="02020603050405020304" pitchFamily="18" charset="0"/>
              </a:rPr>
              <a:t>20%</a:t>
            </a:r>
            <a:r>
              <a:rPr lang="zh-CN" altLang="en-US" sz="2400" dirty="0" smtClean="0">
                <a:latin typeface="Times New Roman" panose="02020603050405020304" pitchFamily="18" charset="0"/>
                <a:cs typeface="Times New Roman" panose="02020603050405020304" pitchFamily="18" charset="0"/>
              </a:rPr>
              <a:t>。计算总运费。）</a:t>
            </a:r>
            <a:endParaRPr lang="zh-CN" altLang="en-US" sz="2400" dirty="0">
              <a:latin typeface="Times New Roman" panose="02020603050405020304" pitchFamily="18" charset="0"/>
              <a:cs typeface="Times New Roman" panose="02020603050405020304" pitchFamily="18" charset="0"/>
            </a:endParaRPr>
          </a:p>
        </p:txBody>
      </p:sp>
      <p:grpSp>
        <p:nvGrpSpPr>
          <p:cNvPr id="6" name="组合 50"/>
          <p:cNvGrpSpPr>
            <a:grpSpLocks/>
          </p:cNvGrpSpPr>
          <p:nvPr/>
        </p:nvGrpSpPr>
        <p:grpSpPr bwMode="auto">
          <a:xfrm>
            <a:off x="245772" y="198724"/>
            <a:ext cx="603250" cy="552450"/>
            <a:chOff x="0" y="0"/>
            <a:chExt cx="737947" cy="676838"/>
          </a:xfrm>
        </p:grpSpPr>
        <p:sp>
          <p:nvSpPr>
            <p:cNvPr id="7"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8"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9"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0"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件杂货海运费的计算业务案例</a:t>
            </a:r>
            <a:endParaRPr lang="zh-CN" altLang="zh-CN" sz="2400" b="1" dirty="0" smtClean="0">
              <a:solidFill>
                <a:prstClr val="black"/>
              </a:solidFill>
            </a:endParaRPr>
          </a:p>
        </p:txBody>
      </p:sp>
    </p:spTree>
    <p:extLst>
      <p:ext uri="{BB962C8B-B14F-4D97-AF65-F5344CB8AC3E}">
        <p14:creationId xmlns:p14="http://schemas.microsoft.com/office/powerpoint/2010/main" val="1322368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28422" y="943560"/>
            <a:ext cx="8054215" cy="5602752"/>
          </a:xfrm>
          <a:prstGeom prst="rect">
            <a:avLst/>
          </a:prstGeom>
          <a:noFill/>
          <a:ln>
            <a:solidFill>
              <a:schemeClr val="accent1"/>
            </a:solidFill>
          </a:ln>
        </p:spPr>
        <p:txBody>
          <a:bodyPr wrap="square" rtlCol="0">
            <a:spAutoFit/>
          </a:bodyPr>
          <a:lstStyle/>
          <a:p>
            <a:pPr>
              <a:lnSpc>
                <a:spcPts val="2700"/>
              </a:lnSpc>
            </a:pPr>
            <a:r>
              <a:rPr lang="zh-CN" altLang="en-US" sz="2000" dirty="0" smtClean="0">
                <a:solidFill>
                  <a:prstClr val="black"/>
                </a:solidFill>
                <a:latin typeface="Times New Roman" panose="02020603050405020304" pitchFamily="18" charset="0"/>
                <a:cs typeface="Times New Roman" panose="02020603050405020304" pitchFamily="18" charset="0"/>
              </a:rPr>
              <a:t>计算过程：</a:t>
            </a:r>
            <a:endParaRPr lang="en-US" altLang="zh-CN" sz="2000" dirty="0" smtClean="0">
              <a:solidFill>
                <a:prstClr val="black"/>
              </a:solidFill>
              <a:latin typeface="Times New Roman" panose="02020603050405020304" pitchFamily="18" charset="0"/>
              <a:cs typeface="Times New Roman" panose="02020603050405020304" pitchFamily="18" charset="0"/>
            </a:endParaRPr>
          </a:p>
          <a:p>
            <a:pPr>
              <a:lnSpc>
                <a:spcPts val="2700"/>
              </a:lnSpc>
            </a:pPr>
            <a:r>
              <a:rPr lang="en-US" altLang="zh-CN" sz="2000" dirty="0">
                <a:solidFill>
                  <a:srgbClr val="993300"/>
                </a:solidFill>
                <a:latin typeface="Times New Roman" panose="02020603050405020304" pitchFamily="18" charset="0"/>
                <a:cs typeface="Times New Roman" panose="02020603050405020304" pitchFamily="18" charset="0"/>
              </a:rPr>
              <a:t>(1)</a:t>
            </a:r>
            <a:r>
              <a:rPr lang="zh-CN" altLang="en-US" sz="2000" dirty="0">
                <a:solidFill>
                  <a:srgbClr val="993300"/>
                </a:solidFill>
                <a:latin typeface="Times New Roman" panose="02020603050405020304" pitchFamily="18" charset="0"/>
                <a:cs typeface="Times New Roman" panose="02020603050405020304" pitchFamily="18" charset="0"/>
              </a:rPr>
              <a:t>查阅货物分级表</a:t>
            </a:r>
            <a:r>
              <a:rPr lang="zh-CN" altLang="en-US" sz="2000" dirty="0">
                <a:solidFill>
                  <a:prstClr val="black"/>
                </a:solidFill>
                <a:latin typeface="Times New Roman" panose="02020603050405020304" pitchFamily="18" charset="0"/>
                <a:cs typeface="Times New Roman" panose="02020603050405020304" pitchFamily="18" charset="0"/>
              </a:rPr>
              <a:t>。</a:t>
            </a:r>
            <a:endParaRPr lang="en-US" altLang="zh-CN" sz="2000" dirty="0">
              <a:solidFill>
                <a:prstClr val="black"/>
              </a:solidFill>
              <a:latin typeface="Times New Roman" panose="02020603050405020304" pitchFamily="18" charset="0"/>
              <a:cs typeface="Times New Roman" panose="02020603050405020304" pitchFamily="18" charset="0"/>
            </a:endParaRPr>
          </a:p>
          <a:p>
            <a:pPr>
              <a:lnSpc>
                <a:spcPts val="2700"/>
              </a:lnSpc>
            </a:pPr>
            <a:r>
              <a:rPr lang="zh-CN" altLang="zh-CN" sz="2000" dirty="0" smtClean="0">
                <a:solidFill>
                  <a:prstClr val="black"/>
                </a:solidFill>
                <a:latin typeface="Times New Roman" panose="02020603050405020304" pitchFamily="18" charset="0"/>
                <a:cs typeface="Times New Roman" panose="02020603050405020304" pitchFamily="18" charset="0"/>
              </a:rPr>
              <a:t>油漆</a:t>
            </a:r>
            <a:r>
              <a:rPr lang="zh-CN" altLang="zh-CN" sz="2000" dirty="0">
                <a:solidFill>
                  <a:prstClr val="black"/>
                </a:solidFill>
                <a:latin typeface="Times New Roman" panose="02020603050405020304" pitchFamily="18" charset="0"/>
                <a:cs typeface="Times New Roman" panose="02020603050405020304" pitchFamily="18" charset="0"/>
              </a:rPr>
              <a:t>的等级为</a:t>
            </a:r>
            <a:r>
              <a:rPr lang="en-US" altLang="zh-CN" sz="2000" dirty="0">
                <a:solidFill>
                  <a:prstClr val="black"/>
                </a:solidFill>
                <a:latin typeface="Times New Roman" panose="02020603050405020304" pitchFamily="18" charset="0"/>
                <a:cs typeface="Times New Roman" panose="02020603050405020304" pitchFamily="18" charset="0"/>
              </a:rPr>
              <a:t>10</a:t>
            </a:r>
            <a:r>
              <a:rPr lang="zh-CN" altLang="zh-CN" sz="2000" dirty="0">
                <a:solidFill>
                  <a:prstClr val="black"/>
                </a:solidFill>
                <a:latin typeface="Times New Roman" panose="02020603050405020304" pitchFamily="18" charset="0"/>
                <a:cs typeface="Times New Roman" panose="02020603050405020304" pitchFamily="18" charset="0"/>
              </a:rPr>
              <a:t>级，计费标准</a:t>
            </a:r>
            <a:r>
              <a:rPr lang="zh-CN" altLang="zh-CN" sz="2000" dirty="0" smtClean="0">
                <a:solidFill>
                  <a:prstClr val="black"/>
                </a:solidFill>
                <a:latin typeface="Times New Roman" panose="02020603050405020304" pitchFamily="18" charset="0"/>
                <a:cs typeface="Times New Roman" panose="02020603050405020304" pitchFamily="18" charset="0"/>
              </a:rPr>
              <a:t>为</a:t>
            </a:r>
            <a:r>
              <a:rPr lang="en-US" altLang="zh-CN" sz="2000" dirty="0" smtClean="0">
                <a:solidFill>
                  <a:prstClr val="black"/>
                </a:solidFill>
                <a:latin typeface="Times New Roman" panose="02020603050405020304" pitchFamily="18" charset="0"/>
                <a:cs typeface="Times New Roman" panose="02020603050405020304" pitchFamily="18" charset="0"/>
              </a:rPr>
              <a:t>W/M</a:t>
            </a:r>
            <a:r>
              <a:rPr lang="zh-CN" altLang="zh-CN" sz="2000" dirty="0" smtClean="0">
                <a:solidFill>
                  <a:prstClr val="black"/>
                </a:solidFill>
                <a:latin typeface="Times New Roman" panose="02020603050405020304" pitchFamily="18" charset="0"/>
                <a:cs typeface="Times New Roman" panose="02020603050405020304" pitchFamily="18" charset="0"/>
              </a:rPr>
              <a:t>；</a:t>
            </a:r>
            <a:endParaRPr lang="en-US" altLang="zh-CN" sz="2000" dirty="0" smtClean="0">
              <a:solidFill>
                <a:prstClr val="black"/>
              </a:solidFill>
              <a:latin typeface="Times New Roman" panose="02020603050405020304" pitchFamily="18" charset="0"/>
              <a:cs typeface="Times New Roman" panose="02020603050405020304" pitchFamily="18" charset="0"/>
            </a:endParaRPr>
          </a:p>
          <a:p>
            <a:pPr>
              <a:lnSpc>
                <a:spcPts val="2700"/>
              </a:lnSpc>
            </a:pPr>
            <a:r>
              <a:rPr lang="en-US" altLang="zh-CN" sz="2000" dirty="0">
                <a:solidFill>
                  <a:srgbClr val="993300"/>
                </a:solidFill>
                <a:latin typeface="Times New Roman" panose="02020603050405020304" pitchFamily="18" charset="0"/>
                <a:cs typeface="Times New Roman" panose="02020603050405020304" pitchFamily="18" charset="0"/>
              </a:rPr>
              <a:t>(2)</a:t>
            </a:r>
            <a:r>
              <a:rPr lang="zh-CN" altLang="en-US" sz="2000" dirty="0">
                <a:solidFill>
                  <a:srgbClr val="993300"/>
                </a:solidFill>
                <a:latin typeface="Times New Roman" panose="02020603050405020304" pitchFamily="18" charset="0"/>
                <a:cs typeface="Times New Roman" panose="02020603050405020304" pitchFamily="18" charset="0"/>
              </a:rPr>
              <a:t>计算货物的体积和重量。</a:t>
            </a:r>
            <a:r>
              <a:rPr lang="zh-CN" altLang="en-US" sz="2000" dirty="0">
                <a:latin typeface="Times New Roman" panose="02020603050405020304" pitchFamily="18" charset="0"/>
                <a:cs typeface="Times New Roman" panose="02020603050405020304" pitchFamily="18" charset="0"/>
              </a:rPr>
              <a:t> </a:t>
            </a:r>
          </a:p>
          <a:p>
            <a:pPr>
              <a:lnSpc>
                <a:spcPts val="2700"/>
              </a:lnSpc>
            </a:pPr>
            <a:r>
              <a:rPr lang="zh-CN" altLang="en-US" sz="2000" dirty="0" smtClean="0">
                <a:solidFill>
                  <a:prstClr val="black"/>
                </a:solidFill>
                <a:latin typeface="Times New Roman" panose="02020603050405020304" pitchFamily="18" charset="0"/>
                <a:cs typeface="Times New Roman" panose="02020603050405020304" pitchFamily="18" charset="0"/>
              </a:rPr>
              <a:t>货物的尺码吨：</a:t>
            </a:r>
            <a:r>
              <a:rPr lang="en-US" altLang="zh-CN" sz="2000" dirty="0" smtClean="0">
                <a:solidFill>
                  <a:prstClr val="black"/>
                </a:solidFill>
                <a:latin typeface="Times New Roman" panose="02020603050405020304" pitchFamily="18" charset="0"/>
                <a:cs typeface="Times New Roman" panose="02020603050405020304" pitchFamily="18" charset="0"/>
              </a:rPr>
              <a:t>0.3m×0.4m</a:t>
            </a:r>
            <a:r>
              <a:rPr lang="en-US" altLang="zh-CN" sz="2000" dirty="0">
                <a:solidFill>
                  <a:prstClr val="black"/>
                </a:solidFill>
                <a:latin typeface="Times New Roman" panose="02020603050405020304" pitchFamily="18" charset="0"/>
                <a:cs typeface="Times New Roman" panose="02020603050405020304" pitchFamily="18" charset="0"/>
              </a:rPr>
              <a:t>×</a:t>
            </a:r>
            <a:r>
              <a:rPr lang="en-US" altLang="zh-CN" sz="2000" dirty="0" smtClean="0">
                <a:solidFill>
                  <a:prstClr val="black"/>
                </a:solidFill>
                <a:latin typeface="Times New Roman" panose="02020603050405020304" pitchFamily="18" charset="0"/>
                <a:cs typeface="Times New Roman" panose="02020603050405020304" pitchFamily="18" charset="0"/>
              </a:rPr>
              <a:t>0.2m=0.024</a:t>
            </a:r>
            <a:r>
              <a:rPr lang="zh-CN" altLang="en-US" sz="2000" dirty="0" smtClean="0">
                <a:solidFill>
                  <a:prstClr val="black"/>
                </a:solidFill>
                <a:latin typeface="Times New Roman" panose="02020603050405020304" pitchFamily="18" charset="0"/>
                <a:cs typeface="Times New Roman" panose="02020603050405020304" pitchFamily="18" charset="0"/>
              </a:rPr>
              <a:t>立方米（每纸箱）</a:t>
            </a:r>
            <a:endParaRPr lang="en-US" altLang="zh-CN" sz="2000" dirty="0" smtClean="0">
              <a:solidFill>
                <a:prstClr val="black"/>
              </a:solidFill>
              <a:latin typeface="Times New Roman" panose="02020603050405020304" pitchFamily="18" charset="0"/>
              <a:cs typeface="Times New Roman" panose="02020603050405020304" pitchFamily="18" charset="0"/>
            </a:endParaRPr>
          </a:p>
          <a:p>
            <a:pPr>
              <a:lnSpc>
                <a:spcPts val="2700"/>
              </a:lnSpc>
            </a:pPr>
            <a:r>
              <a:rPr lang="zh-CN" altLang="en-US" sz="2000" dirty="0" smtClean="0">
                <a:solidFill>
                  <a:prstClr val="black"/>
                </a:solidFill>
                <a:latin typeface="Times New Roman" panose="02020603050405020304" pitchFamily="18" charset="0"/>
                <a:cs typeface="Times New Roman" panose="02020603050405020304" pitchFamily="18" charset="0"/>
              </a:rPr>
              <a:t>货物的重量吨：</a:t>
            </a:r>
            <a:r>
              <a:rPr lang="en-US" altLang="zh-CN" sz="2000" dirty="0" smtClean="0">
                <a:solidFill>
                  <a:prstClr val="black"/>
                </a:solidFill>
                <a:latin typeface="Times New Roman" panose="02020603050405020304" pitchFamily="18" charset="0"/>
                <a:cs typeface="Times New Roman" panose="02020603050405020304" pitchFamily="18" charset="0"/>
              </a:rPr>
              <a:t>0.06</a:t>
            </a:r>
            <a:r>
              <a:rPr lang="zh-CN" altLang="en-US" sz="2000" dirty="0" smtClean="0">
                <a:solidFill>
                  <a:prstClr val="black"/>
                </a:solidFill>
                <a:latin typeface="Times New Roman" panose="02020603050405020304" pitchFamily="18" charset="0"/>
                <a:cs typeface="Times New Roman" panose="02020603050405020304" pitchFamily="18" charset="0"/>
              </a:rPr>
              <a:t>吨（每纸箱）</a:t>
            </a:r>
            <a:r>
              <a:rPr lang="en-US" altLang="zh-CN" sz="2000" dirty="0" smtClean="0">
                <a:solidFill>
                  <a:prstClr val="black"/>
                </a:solidFill>
                <a:latin typeface="Times New Roman" panose="02020603050405020304" pitchFamily="18" charset="0"/>
                <a:cs typeface="Times New Roman" panose="02020603050405020304" pitchFamily="18" charset="0"/>
              </a:rPr>
              <a:t>,</a:t>
            </a:r>
          </a:p>
          <a:p>
            <a:pPr>
              <a:lnSpc>
                <a:spcPts val="2700"/>
              </a:lnSpc>
            </a:pPr>
            <a:r>
              <a:rPr lang="zh-CN" altLang="en-US" sz="2000" dirty="0" smtClean="0">
                <a:solidFill>
                  <a:prstClr val="black"/>
                </a:solidFill>
                <a:latin typeface="Times New Roman" panose="02020603050405020304" pitchFamily="18" charset="0"/>
                <a:cs typeface="Times New Roman" panose="02020603050405020304" pitchFamily="18" charset="0"/>
              </a:rPr>
              <a:t>因为</a:t>
            </a:r>
            <a:r>
              <a:rPr lang="en-US" altLang="zh-CN" sz="2000" dirty="0" smtClean="0">
                <a:solidFill>
                  <a:prstClr val="black"/>
                </a:solidFill>
                <a:latin typeface="Times New Roman" panose="02020603050405020304" pitchFamily="18" charset="0"/>
                <a:cs typeface="Times New Roman" panose="02020603050405020304" pitchFamily="18" charset="0"/>
              </a:rPr>
              <a:t>0.024</a:t>
            </a:r>
            <a:r>
              <a:rPr lang="zh-CN" altLang="en-US" sz="2000" dirty="0" smtClean="0">
                <a:solidFill>
                  <a:prstClr val="black"/>
                </a:solidFill>
                <a:latin typeface="Times New Roman" panose="02020603050405020304" pitchFamily="18" charset="0"/>
                <a:cs typeface="Times New Roman" panose="02020603050405020304" pitchFamily="18" charset="0"/>
              </a:rPr>
              <a:t>立方米</a:t>
            </a:r>
            <a:r>
              <a:rPr lang="en-US" altLang="zh-CN" sz="2000" dirty="0" smtClean="0">
                <a:solidFill>
                  <a:prstClr val="black"/>
                </a:solidFill>
                <a:latin typeface="Times New Roman" panose="02020603050405020304" pitchFamily="18" charset="0"/>
                <a:cs typeface="Times New Roman" panose="02020603050405020304" pitchFamily="18" charset="0"/>
              </a:rPr>
              <a:t>&lt;0.06</a:t>
            </a:r>
            <a:r>
              <a:rPr lang="zh-CN" altLang="en-US" sz="2000" dirty="0" smtClean="0">
                <a:solidFill>
                  <a:prstClr val="black"/>
                </a:solidFill>
                <a:latin typeface="Times New Roman" panose="02020603050405020304" pitchFamily="18" charset="0"/>
                <a:cs typeface="Times New Roman" panose="02020603050405020304" pitchFamily="18" charset="0"/>
              </a:rPr>
              <a:t>吨，</a:t>
            </a:r>
            <a:r>
              <a:rPr lang="zh-CN" altLang="zh-CN" sz="2000" dirty="0" smtClean="0">
                <a:solidFill>
                  <a:prstClr val="black"/>
                </a:solidFill>
                <a:latin typeface="Times New Roman" panose="02020603050405020304" pitchFamily="18" charset="0"/>
                <a:cs typeface="Times New Roman" panose="02020603050405020304" pitchFamily="18" charset="0"/>
              </a:rPr>
              <a:t>以</a:t>
            </a:r>
            <a:r>
              <a:rPr lang="zh-CN" altLang="zh-CN" sz="2000" dirty="0">
                <a:solidFill>
                  <a:prstClr val="black"/>
                </a:solidFill>
                <a:latin typeface="Times New Roman" panose="02020603050405020304" pitchFamily="18" charset="0"/>
                <a:cs typeface="Times New Roman" panose="02020603050405020304" pitchFamily="18" charset="0"/>
              </a:rPr>
              <a:t>重量作为计费标准</a:t>
            </a:r>
            <a:r>
              <a:rPr lang="en-US" altLang="zh-CN" sz="2000" dirty="0">
                <a:solidFill>
                  <a:prstClr val="black"/>
                </a:solidFill>
                <a:latin typeface="Times New Roman" panose="02020603050405020304" pitchFamily="18" charset="0"/>
                <a:cs typeface="Times New Roman" panose="02020603050405020304" pitchFamily="18" charset="0"/>
              </a:rPr>
              <a:t>     </a:t>
            </a:r>
            <a:endParaRPr lang="en-US" altLang="zh-CN" sz="2000" dirty="0" smtClean="0">
              <a:solidFill>
                <a:prstClr val="black"/>
              </a:solidFill>
              <a:latin typeface="Times New Roman" panose="02020603050405020304" pitchFamily="18" charset="0"/>
              <a:cs typeface="Times New Roman" panose="02020603050405020304" pitchFamily="18" charset="0"/>
            </a:endParaRPr>
          </a:p>
          <a:p>
            <a:pPr>
              <a:lnSpc>
                <a:spcPts val="2700"/>
              </a:lnSpc>
            </a:pPr>
            <a:r>
              <a:rPr lang="zh-CN" altLang="zh-CN" sz="2000" dirty="0" smtClean="0">
                <a:solidFill>
                  <a:prstClr val="black"/>
                </a:solidFill>
                <a:latin typeface="Times New Roman" panose="02020603050405020304" pitchFamily="18" charset="0"/>
                <a:cs typeface="Times New Roman" panose="02020603050405020304" pitchFamily="18" charset="0"/>
              </a:rPr>
              <a:t>总</a:t>
            </a:r>
            <a:r>
              <a:rPr lang="zh-CN" altLang="zh-CN" sz="2000" dirty="0">
                <a:solidFill>
                  <a:prstClr val="black"/>
                </a:solidFill>
                <a:latin typeface="Times New Roman" panose="02020603050405020304" pitchFamily="18" charset="0"/>
                <a:cs typeface="Times New Roman" panose="02020603050405020304" pitchFamily="18" charset="0"/>
              </a:rPr>
              <a:t>毛重为</a:t>
            </a:r>
            <a:r>
              <a:rPr lang="en-US" altLang="zh-CN" sz="2000" dirty="0">
                <a:solidFill>
                  <a:prstClr val="black"/>
                </a:solidFill>
                <a:latin typeface="Times New Roman" panose="02020603050405020304" pitchFamily="18" charset="0"/>
                <a:cs typeface="Times New Roman" panose="02020603050405020304" pitchFamily="18" charset="0"/>
              </a:rPr>
              <a:t> 0.06 × 6000/12 = 30</a:t>
            </a:r>
            <a:r>
              <a:rPr lang="zh-CN" altLang="zh-CN" sz="2000" dirty="0" smtClean="0">
                <a:solidFill>
                  <a:prstClr val="black"/>
                </a:solidFill>
                <a:latin typeface="Times New Roman" panose="02020603050405020304" pitchFamily="18" charset="0"/>
                <a:cs typeface="Times New Roman" panose="02020603050405020304" pitchFamily="18" charset="0"/>
              </a:rPr>
              <a:t>吨</a:t>
            </a:r>
            <a:r>
              <a:rPr lang="en-US" altLang="zh-CN" sz="2000" dirty="0" smtClean="0">
                <a:solidFill>
                  <a:prstClr val="black"/>
                </a:solidFill>
                <a:latin typeface="Times New Roman" panose="02020603050405020304" pitchFamily="18" charset="0"/>
                <a:cs typeface="Times New Roman" panose="02020603050405020304" pitchFamily="18" charset="0"/>
              </a:rPr>
              <a:t> </a:t>
            </a:r>
            <a:r>
              <a:rPr lang="zh-CN" altLang="en-US" sz="2000" dirty="0" smtClean="0">
                <a:solidFill>
                  <a:prstClr val="black"/>
                </a:solidFill>
                <a:latin typeface="Times New Roman" panose="02020603050405020304" pitchFamily="18" charset="0"/>
                <a:cs typeface="Times New Roman" panose="02020603050405020304" pitchFamily="18" charset="0"/>
              </a:rPr>
              <a:t>（</a:t>
            </a:r>
            <a:r>
              <a:rPr lang="en-US" altLang="zh-CN" sz="2000" dirty="0">
                <a:solidFill>
                  <a:prstClr val="black"/>
                </a:solidFill>
                <a:latin typeface="Times New Roman" panose="02020603050405020304" pitchFamily="18" charset="0"/>
                <a:cs typeface="Times New Roman" panose="02020603050405020304" pitchFamily="18" charset="0"/>
              </a:rPr>
              <a:t> </a:t>
            </a:r>
            <a:r>
              <a:rPr lang="en-US" altLang="zh-CN" sz="2000" dirty="0" smtClean="0">
                <a:solidFill>
                  <a:prstClr val="black"/>
                </a:solidFill>
                <a:latin typeface="Times New Roman" panose="02020603050405020304" pitchFamily="18" charset="0"/>
                <a:cs typeface="Times New Roman" panose="02020603050405020304" pitchFamily="18" charset="0"/>
              </a:rPr>
              <a:t>6000/12</a:t>
            </a:r>
            <a:r>
              <a:rPr lang="zh-CN" altLang="en-US" sz="2000" dirty="0" smtClean="0">
                <a:solidFill>
                  <a:prstClr val="black"/>
                </a:solidFill>
                <a:latin typeface="Times New Roman" panose="02020603050405020304" pitchFamily="18" charset="0"/>
                <a:cs typeface="Times New Roman" panose="02020603050405020304" pitchFamily="18" charset="0"/>
              </a:rPr>
              <a:t>为纸箱的数量）</a:t>
            </a:r>
            <a:endParaRPr lang="en-US" altLang="zh-CN" sz="2000" dirty="0" smtClean="0">
              <a:solidFill>
                <a:prstClr val="black"/>
              </a:solidFill>
              <a:latin typeface="Times New Roman" panose="02020603050405020304" pitchFamily="18" charset="0"/>
              <a:cs typeface="Times New Roman" panose="02020603050405020304" pitchFamily="18" charset="0"/>
            </a:endParaRPr>
          </a:p>
          <a:p>
            <a:pPr lvl="0">
              <a:lnSpc>
                <a:spcPts val="2700"/>
              </a:lnSpc>
            </a:pPr>
            <a:r>
              <a:rPr lang="en-US" altLang="zh-CN" sz="2200" dirty="0">
                <a:solidFill>
                  <a:srgbClr val="993300"/>
                </a:solidFill>
                <a:latin typeface="Times New Roman" panose="02020603050405020304" pitchFamily="18" charset="0"/>
                <a:cs typeface="Times New Roman" panose="02020603050405020304" pitchFamily="18" charset="0"/>
              </a:rPr>
              <a:t>(3)</a:t>
            </a:r>
            <a:r>
              <a:rPr lang="zh-CN" altLang="en-US" sz="2200" dirty="0">
                <a:solidFill>
                  <a:srgbClr val="993300"/>
                </a:solidFill>
                <a:latin typeface="Times New Roman" panose="02020603050405020304" pitchFamily="18" charset="0"/>
                <a:cs typeface="Times New Roman" panose="02020603050405020304" pitchFamily="18" charset="0"/>
              </a:rPr>
              <a:t>查阅“中国</a:t>
            </a:r>
            <a:r>
              <a:rPr lang="en-US" altLang="zh-CN" sz="2200" dirty="0">
                <a:solidFill>
                  <a:srgbClr val="993300"/>
                </a:solidFill>
                <a:latin typeface="Times New Roman" panose="02020603050405020304" pitchFamily="18" charset="0"/>
                <a:cs typeface="Times New Roman" panose="02020603050405020304" pitchFamily="18" charset="0"/>
              </a:rPr>
              <a:t>-</a:t>
            </a:r>
            <a:r>
              <a:rPr lang="zh-CN" altLang="en-US" sz="2200" dirty="0">
                <a:solidFill>
                  <a:srgbClr val="993300"/>
                </a:solidFill>
                <a:latin typeface="Times New Roman" panose="02020603050405020304" pitchFamily="18" charset="0"/>
                <a:cs typeface="Times New Roman" panose="02020603050405020304" pitchFamily="18" charset="0"/>
              </a:rPr>
              <a:t>东非航线等级费率表</a:t>
            </a:r>
            <a:r>
              <a:rPr lang="zh-CN" altLang="en-US" sz="2200" dirty="0" smtClean="0">
                <a:solidFill>
                  <a:srgbClr val="993300"/>
                </a:solidFill>
                <a:latin typeface="Times New Roman" panose="02020603050405020304" pitchFamily="18" charset="0"/>
                <a:cs typeface="Times New Roman" panose="02020603050405020304" pitchFamily="18" charset="0"/>
              </a:rPr>
              <a:t>”</a:t>
            </a:r>
            <a:endParaRPr lang="en-US" altLang="zh-CN" sz="2200" dirty="0" smtClean="0">
              <a:solidFill>
                <a:srgbClr val="993300"/>
              </a:solidFill>
              <a:latin typeface="Times New Roman" panose="02020603050405020304" pitchFamily="18" charset="0"/>
              <a:cs typeface="Times New Roman" panose="02020603050405020304" pitchFamily="18" charset="0"/>
            </a:endParaRPr>
          </a:p>
          <a:p>
            <a:pPr lvl="0">
              <a:lnSpc>
                <a:spcPts val="2700"/>
              </a:lnSpc>
            </a:pPr>
            <a:r>
              <a:rPr lang="zh-CN" altLang="zh-CN" sz="2400" dirty="0">
                <a:solidFill>
                  <a:prstClr val="black"/>
                </a:solidFill>
                <a:latin typeface="Times New Roman" panose="02020603050405020304" pitchFamily="18" charset="0"/>
                <a:cs typeface="Times New Roman" panose="02020603050405020304" pitchFamily="18" charset="0"/>
              </a:rPr>
              <a:t>上海至墨尔本</a:t>
            </a:r>
            <a:r>
              <a:rPr lang="en-US" altLang="zh-CN" sz="2400" dirty="0">
                <a:solidFill>
                  <a:prstClr val="black"/>
                </a:solidFill>
                <a:latin typeface="Times New Roman" panose="02020603050405020304" pitchFamily="18" charset="0"/>
                <a:cs typeface="Times New Roman" panose="02020603050405020304" pitchFamily="18" charset="0"/>
              </a:rPr>
              <a:t>10</a:t>
            </a:r>
            <a:r>
              <a:rPr lang="zh-CN" altLang="zh-CN" sz="2400" dirty="0">
                <a:solidFill>
                  <a:prstClr val="black"/>
                </a:solidFill>
                <a:latin typeface="Times New Roman" panose="02020603050405020304" pitchFamily="18" charset="0"/>
                <a:cs typeface="Times New Roman" panose="02020603050405020304" pitchFamily="18" charset="0"/>
              </a:rPr>
              <a:t>级货的散货运费为</a:t>
            </a:r>
            <a:r>
              <a:rPr lang="en-US" altLang="zh-CN" sz="2400" dirty="0">
                <a:solidFill>
                  <a:prstClr val="black"/>
                </a:solidFill>
                <a:latin typeface="Times New Roman" panose="02020603050405020304" pitchFamily="18" charset="0"/>
                <a:cs typeface="Times New Roman" panose="02020603050405020304" pitchFamily="18" charset="0"/>
              </a:rPr>
              <a:t>66</a:t>
            </a:r>
            <a:r>
              <a:rPr lang="zh-CN" altLang="zh-CN" sz="2400" dirty="0" smtClean="0">
                <a:solidFill>
                  <a:prstClr val="black"/>
                </a:solidFill>
                <a:latin typeface="Times New Roman" panose="02020603050405020304" pitchFamily="18" charset="0"/>
                <a:cs typeface="Times New Roman" panose="02020603050405020304" pitchFamily="18" charset="0"/>
              </a:rPr>
              <a:t>美元</a:t>
            </a:r>
            <a:endParaRPr lang="en-US" altLang="zh-CN" sz="2400" dirty="0" smtClean="0">
              <a:solidFill>
                <a:prstClr val="black"/>
              </a:solidFill>
              <a:latin typeface="Times New Roman" panose="02020603050405020304" pitchFamily="18" charset="0"/>
              <a:cs typeface="Times New Roman" panose="02020603050405020304" pitchFamily="18" charset="0"/>
            </a:endParaRPr>
          </a:p>
          <a:p>
            <a:pPr lvl="0">
              <a:lnSpc>
                <a:spcPts val="2700"/>
              </a:lnSpc>
            </a:pPr>
            <a:r>
              <a:rPr lang="zh-CN" altLang="en-US" sz="2400" dirty="0" smtClean="0">
                <a:solidFill>
                  <a:prstClr val="black"/>
                </a:solidFill>
                <a:latin typeface="Times New Roman" panose="02020603050405020304" pitchFamily="18" charset="0"/>
                <a:cs typeface="Times New Roman" panose="02020603050405020304" pitchFamily="18" charset="0"/>
              </a:rPr>
              <a:t> </a:t>
            </a:r>
            <a:r>
              <a:rPr lang="en-US" altLang="zh-CN" sz="2200" dirty="0" smtClean="0">
                <a:solidFill>
                  <a:srgbClr val="993300"/>
                </a:solidFill>
                <a:latin typeface="Times New Roman" panose="02020603050405020304" pitchFamily="18" charset="0"/>
                <a:cs typeface="Times New Roman" panose="02020603050405020304" pitchFamily="18" charset="0"/>
              </a:rPr>
              <a:t>(</a:t>
            </a:r>
            <a:r>
              <a:rPr lang="en-US" altLang="zh-CN" sz="2200" dirty="0">
                <a:solidFill>
                  <a:srgbClr val="993300"/>
                </a:solidFill>
                <a:latin typeface="Times New Roman" panose="02020603050405020304" pitchFamily="18" charset="0"/>
                <a:cs typeface="Times New Roman" panose="02020603050405020304" pitchFamily="18" charset="0"/>
              </a:rPr>
              <a:t>4)</a:t>
            </a:r>
            <a:r>
              <a:rPr lang="zh-CN" altLang="en-US" sz="2200" dirty="0">
                <a:solidFill>
                  <a:srgbClr val="993300"/>
                </a:solidFill>
                <a:latin typeface="Times New Roman" panose="02020603050405020304" pitchFamily="18" charset="0"/>
                <a:cs typeface="Times New Roman" panose="02020603050405020304" pitchFamily="18" charset="0"/>
              </a:rPr>
              <a:t>附加运费为：</a:t>
            </a:r>
            <a:r>
              <a:rPr lang="zh-CN" altLang="en-US" sz="2200" dirty="0">
                <a:solidFill>
                  <a:prstClr val="black"/>
                </a:solidFill>
                <a:latin typeface="Times New Roman" panose="02020603050405020304" pitchFamily="18" charset="0"/>
                <a:cs typeface="Times New Roman" panose="02020603050405020304" pitchFamily="18" charset="0"/>
              </a:rPr>
              <a:t> </a:t>
            </a:r>
          </a:p>
          <a:p>
            <a:pPr>
              <a:lnSpc>
                <a:spcPts val="2700"/>
              </a:lnSpc>
            </a:pPr>
            <a:r>
              <a:rPr lang="en-US" altLang="zh-CN" sz="2000" dirty="0">
                <a:solidFill>
                  <a:prstClr val="black"/>
                </a:solidFill>
                <a:latin typeface="Times New Roman" panose="02020603050405020304" pitchFamily="18" charset="0"/>
                <a:cs typeface="Times New Roman" panose="02020603050405020304" pitchFamily="18" charset="0"/>
              </a:rPr>
              <a:t> </a:t>
            </a:r>
            <a:r>
              <a:rPr lang="zh-CN" altLang="en-US" sz="2000" dirty="0" smtClean="0">
                <a:solidFill>
                  <a:prstClr val="black"/>
                </a:solidFill>
                <a:latin typeface="Times New Roman" panose="02020603050405020304" pitchFamily="18" charset="0"/>
                <a:cs typeface="Times New Roman" panose="02020603050405020304" pitchFamily="18" charset="0"/>
              </a:rPr>
              <a:t>加收</a:t>
            </a:r>
            <a:r>
              <a:rPr lang="en-US" altLang="zh-CN" sz="2000" dirty="0" smtClean="0">
                <a:solidFill>
                  <a:prstClr val="black"/>
                </a:solidFill>
                <a:latin typeface="Times New Roman" panose="02020603050405020304" pitchFamily="18" charset="0"/>
                <a:cs typeface="Times New Roman" panose="02020603050405020304" pitchFamily="18" charset="0"/>
              </a:rPr>
              <a:t>20%</a:t>
            </a:r>
            <a:r>
              <a:rPr lang="zh-CN" altLang="en-US" sz="2000" dirty="0" smtClean="0">
                <a:solidFill>
                  <a:prstClr val="black"/>
                </a:solidFill>
                <a:latin typeface="Times New Roman" panose="02020603050405020304" pitchFamily="18" charset="0"/>
                <a:cs typeface="Times New Roman" panose="02020603050405020304" pitchFamily="18" charset="0"/>
              </a:rPr>
              <a:t>燃油附加费</a:t>
            </a:r>
            <a:r>
              <a:rPr lang="zh-CN" altLang="zh-CN" sz="2000" dirty="0" smtClean="0">
                <a:solidFill>
                  <a:prstClr val="black"/>
                </a:solidFill>
                <a:latin typeface="Times New Roman" panose="02020603050405020304" pitchFamily="18" charset="0"/>
                <a:cs typeface="Times New Roman" panose="02020603050405020304" pitchFamily="18" charset="0"/>
              </a:rPr>
              <a:t>；</a:t>
            </a:r>
            <a:endParaRPr lang="en-US" altLang="zh-CN" sz="2000" dirty="0" smtClean="0">
              <a:solidFill>
                <a:prstClr val="black"/>
              </a:solidFill>
              <a:latin typeface="Times New Roman" panose="02020603050405020304" pitchFamily="18" charset="0"/>
              <a:cs typeface="Times New Roman" panose="02020603050405020304" pitchFamily="18" charset="0"/>
            </a:endParaRPr>
          </a:p>
          <a:p>
            <a:pPr>
              <a:lnSpc>
                <a:spcPts val="2700"/>
              </a:lnSpc>
            </a:pPr>
            <a:r>
              <a:rPr lang="en-US" altLang="zh-CN" sz="2000" dirty="0">
                <a:solidFill>
                  <a:srgbClr val="993300"/>
                </a:solidFill>
                <a:latin typeface="Times New Roman" panose="02020603050405020304" pitchFamily="18" charset="0"/>
                <a:cs typeface="Times New Roman" panose="02020603050405020304" pitchFamily="18" charset="0"/>
              </a:rPr>
              <a:t>(5)</a:t>
            </a:r>
            <a:r>
              <a:rPr lang="zh-CN" altLang="en-US" sz="2000" dirty="0">
                <a:solidFill>
                  <a:srgbClr val="993300"/>
                </a:solidFill>
                <a:latin typeface="Times New Roman" panose="02020603050405020304" pitchFamily="18" charset="0"/>
                <a:cs typeface="Times New Roman" panose="02020603050405020304" pitchFamily="18" charset="0"/>
              </a:rPr>
              <a:t>每运费吨的海运费：</a:t>
            </a:r>
            <a:endParaRPr lang="en-US" altLang="zh-CN" sz="2000" dirty="0">
              <a:solidFill>
                <a:srgbClr val="993300"/>
              </a:solidFill>
              <a:latin typeface="Times New Roman" panose="02020603050405020304" pitchFamily="18" charset="0"/>
              <a:cs typeface="Times New Roman" panose="02020603050405020304" pitchFamily="18" charset="0"/>
            </a:endParaRPr>
          </a:p>
          <a:p>
            <a:pPr>
              <a:lnSpc>
                <a:spcPts val="2700"/>
              </a:lnSpc>
            </a:pPr>
            <a:r>
              <a:rPr lang="en-US" altLang="zh-CN" sz="2000" dirty="0" smtClean="0">
                <a:solidFill>
                  <a:prstClr val="black"/>
                </a:solidFill>
                <a:latin typeface="Times New Roman" panose="02020603050405020304" pitchFamily="18" charset="0"/>
                <a:cs typeface="Times New Roman" panose="02020603050405020304" pitchFamily="18" charset="0"/>
              </a:rPr>
              <a:t>66+66×20%=79.2</a:t>
            </a:r>
            <a:r>
              <a:rPr lang="zh-CN" altLang="en-US" sz="2000" dirty="0" smtClean="0">
                <a:solidFill>
                  <a:prstClr val="black"/>
                </a:solidFill>
                <a:latin typeface="Times New Roman" panose="02020603050405020304" pitchFamily="18" charset="0"/>
                <a:cs typeface="Times New Roman" panose="02020603050405020304" pitchFamily="18" charset="0"/>
              </a:rPr>
              <a:t>美元</a:t>
            </a:r>
            <a:endParaRPr lang="en-US" altLang="zh-CN" sz="2000" dirty="0" smtClean="0">
              <a:solidFill>
                <a:prstClr val="black"/>
              </a:solidFill>
              <a:latin typeface="Times New Roman" panose="02020603050405020304" pitchFamily="18" charset="0"/>
              <a:cs typeface="Times New Roman" panose="02020603050405020304" pitchFamily="18" charset="0"/>
            </a:endParaRPr>
          </a:p>
          <a:p>
            <a:pPr>
              <a:lnSpc>
                <a:spcPts val="2700"/>
              </a:lnSpc>
            </a:pPr>
            <a:r>
              <a:rPr lang="en-US" altLang="zh-CN" sz="2000" dirty="0" smtClean="0">
                <a:solidFill>
                  <a:srgbClr val="993300"/>
                </a:solidFill>
                <a:latin typeface="Times New Roman" panose="02020603050405020304" pitchFamily="18" charset="0"/>
                <a:cs typeface="Times New Roman" panose="02020603050405020304" pitchFamily="18" charset="0"/>
              </a:rPr>
              <a:t>(6)</a:t>
            </a:r>
            <a:r>
              <a:rPr lang="zh-CN" altLang="en-US" sz="2000" dirty="0" smtClean="0">
                <a:solidFill>
                  <a:srgbClr val="993300"/>
                </a:solidFill>
                <a:latin typeface="Times New Roman" panose="02020603050405020304" pitchFamily="18" charset="0"/>
                <a:cs typeface="Times New Roman" panose="02020603050405020304" pitchFamily="18" charset="0"/>
              </a:rPr>
              <a:t>上海</a:t>
            </a:r>
            <a:r>
              <a:rPr lang="zh-CN" altLang="en-US" sz="2000" dirty="0">
                <a:solidFill>
                  <a:srgbClr val="993300"/>
                </a:solidFill>
                <a:latin typeface="Times New Roman" panose="02020603050405020304" pitchFamily="18" charset="0"/>
                <a:cs typeface="Times New Roman" panose="02020603050405020304" pitchFamily="18" charset="0"/>
              </a:rPr>
              <a:t>至</a:t>
            </a:r>
            <a:r>
              <a:rPr lang="zh-CN" altLang="en-US" sz="2000" dirty="0" smtClean="0">
                <a:solidFill>
                  <a:srgbClr val="993300"/>
                </a:solidFill>
                <a:latin typeface="Times New Roman" panose="02020603050405020304" pitchFamily="18" charset="0"/>
                <a:cs typeface="Times New Roman" panose="02020603050405020304" pitchFamily="18" charset="0"/>
              </a:rPr>
              <a:t>澳大利亚墨尔本的总运费为</a:t>
            </a:r>
            <a:r>
              <a:rPr lang="zh-CN" altLang="en-US" sz="2000" dirty="0">
                <a:solidFill>
                  <a:srgbClr val="993300"/>
                </a:solidFill>
                <a:latin typeface="Times New Roman" panose="02020603050405020304" pitchFamily="18" charset="0"/>
                <a:cs typeface="Times New Roman" panose="02020603050405020304" pitchFamily="18" charset="0"/>
              </a:rPr>
              <a:t>： </a:t>
            </a:r>
          </a:p>
          <a:p>
            <a:pPr>
              <a:lnSpc>
                <a:spcPts val="2700"/>
              </a:lnSpc>
            </a:pPr>
            <a:r>
              <a:rPr lang="en-US" altLang="zh-CN" sz="2000" dirty="0" smtClean="0">
                <a:solidFill>
                  <a:prstClr val="black"/>
                </a:solidFill>
                <a:latin typeface="Times New Roman" panose="02020603050405020304" pitchFamily="18" charset="0"/>
                <a:cs typeface="Times New Roman" panose="02020603050405020304" pitchFamily="18" charset="0"/>
              </a:rPr>
              <a:t>79.2</a:t>
            </a:r>
            <a:r>
              <a:rPr lang="en-US" altLang="zh-CN" sz="2000" dirty="0">
                <a:solidFill>
                  <a:prstClr val="black"/>
                </a:solidFill>
                <a:latin typeface="Times New Roman" panose="02020603050405020304" pitchFamily="18" charset="0"/>
                <a:cs typeface="Times New Roman" panose="02020603050405020304" pitchFamily="18" charset="0"/>
              </a:rPr>
              <a:t> × </a:t>
            </a:r>
            <a:r>
              <a:rPr lang="en-US" altLang="zh-CN" sz="2000" dirty="0" smtClean="0">
                <a:solidFill>
                  <a:prstClr val="black"/>
                </a:solidFill>
                <a:latin typeface="Times New Roman" panose="02020603050405020304" pitchFamily="18" charset="0"/>
                <a:cs typeface="Times New Roman" panose="02020603050405020304" pitchFamily="18" charset="0"/>
              </a:rPr>
              <a:t>30</a:t>
            </a:r>
            <a:r>
              <a:rPr lang="en-US" altLang="zh-CN" sz="2000" dirty="0">
                <a:solidFill>
                  <a:prstClr val="black"/>
                </a:solidFill>
                <a:latin typeface="Times New Roman" panose="02020603050405020304" pitchFamily="18" charset="0"/>
                <a:cs typeface="Times New Roman" panose="02020603050405020304" pitchFamily="18" charset="0"/>
              </a:rPr>
              <a:t> = </a:t>
            </a:r>
            <a:r>
              <a:rPr lang="en-US" altLang="zh-CN" sz="2000" dirty="0" smtClean="0">
                <a:solidFill>
                  <a:prstClr val="black"/>
                </a:solidFill>
                <a:latin typeface="Times New Roman" panose="02020603050405020304" pitchFamily="18" charset="0"/>
                <a:cs typeface="Times New Roman" panose="02020603050405020304" pitchFamily="18" charset="0"/>
              </a:rPr>
              <a:t>2376</a:t>
            </a:r>
            <a:r>
              <a:rPr lang="zh-CN" altLang="zh-CN" sz="2000" dirty="0" smtClean="0">
                <a:solidFill>
                  <a:prstClr val="black"/>
                </a:solidFill>
                <a:latin typeface="Times New Roman" panose="02020603050405020304" pitchFamily="18" charset="0"/>
                <a:cs typeface="Times New Roman" panose="02020603050405020304" pitchFamily="18" charset="0"/>
              </a:rPr>
              <a:t>美元</a:t>
            </a:r>
            <a:endParaRPr lang="zh-CN" altLang="zh-CN" sz="2000" dirty="0">
              <a:solidFill>
                <a:prstClr val="black"/>
              </a:solidFill>
              <a:latin typeface="Times New Roman" panose="02020603050405020304" pitchFamily="18" charset="0"/>
              <a:cs typeface="Times New Roman" panose="02020603050405020304" pitchFamily="18" charset="0"/>
            </a:endParaRPr>
          </a:p>
        </p:txBody>
      </p:sp>
      <p:grpSp>
        <p:nvGrpSpPr>
          <p:cNvPr id="6" name="组合 50"/>
          <p:cNvGrpSpPr>
            <a:grpSpLocks/>
          </p:cNvGrpSpPr>
          <p:nvPr/>
        </p:nvGrpSpPr>
        <p:grpSpPr bwMode="auto">
          <a:xfrm>
            <a:off x="245772" y="198724"/>
            <a:ext cx="603250" cy="552450"/>
            <a:chOff x="0" y="0"/>
            <a:chExt cx="737947" cy="676838"/>
          </a:xfrm>
        </p:grpSpPr>
        <p:sp>
          <p:nvSpPr>
            <p:cNvPr id="7"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8"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9"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0"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件杂货海运费的计算业务案例二</a:t>
            </a:r>
            <a:endParaRPr lang="zh-CN" altLang="zh-CN" sz="2400" b="1" dirty="0" smtClean="0">
              <a:solidFill>
                <a:prstClr val="black"/>
              </a:solidFill>
            </a:endParaRPr>
          </a:p>
        </p:txBody>
      </p:sp>
    </p:spTree>
    <p:extLst>
      <p:ext uri="{BB962C8B-B14F-4D97-AF65-F5344CB8AC3E}">
        <p14:creationId xmlns:p14="http://schemas.microsoft.com/office/powerpoint/2010/main" val="27845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a:r>
              <a:rPr lang="zh-CN" altLang="en-US" sz="8800" dirty="0" smtClean="0">
                <a:solidFill>
                  <a:srgbClr val="00B0F0"/>
                </a:solidFill>
                <a:latin typeface="微软雅黑" panose="020B0503020204020204" pitchFamily="34" charset="-122"/>
                <a:ea typeface="微软雅黑" panose="020B0503020204020204" pitchFamily="34" charset="-122"/>
              </a:rPr>
              <a:t>知识点</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ustDataLst>
      <p:tags r:id="rId1"/>
    </p:custDataLst>
    <p:extLst>
      <p:ext uri="{BB962C8B-B14F-4D97-AF65-F5344CB8AC3E}">
        <p14:creationId xmlns:p14="http://schemas.microsoft.com/office/powerpoint/2010/main" val="1409393347"/>
      </p:ext>
    </p:extLst>
  </p:cSld>
  <p:clrMapOvr>
    <a:masterClrMapping/>
  </p:clrMapOvr>
  <mc:AlternateContent xmlns:mc="http://schemas.openxmlformats.org/markup-compatibility/2006" xmlns:p14="http://schemas.microsoft.com/office/powerpoint/2010/main">
    <mc:Choice Requires="p14">
      <p:transition spd="slow" p14:dur="2000" advTm="3275"/>
    </mc:Choice>
    <mc:Fallback xmlns="">
      <p:transition spd="slow" advTm="32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8795" y="1171978"/>
            <a:ext cx="9775064" cy="4708981"/>
          </a:xfrm>
          <a:prstGeom prst="rect">
            <a:avLst/>
          </a:prstGeom>
          <a:noFill/>
          <a:ln>
            <a:solidFill>
              <a:schemeClr val="accent1"/>
            </a:solidFill>
          </a:ln>
        </p:spPr>
        <p:txBody>
          <a:bodyPr wrap="square" rtlCol="0">
            <a:spAutoFit/>
          </a:bodyPr>
          <a:lstStyle/>
          <a:p>
            <a:pPr marL="342900" indent="-342900">
              <a:lnSpc>
                <a:spcPts val="3000"/>
              </a:lnSpc>
              <a:buFont typeface="Wingdings" panose="05000000000000000000" pitchFamily="2" charset="2"/>
              <a:buChar char="l"/>
            </a:pPr>
            <a:r>
              <a:rPr lang="zh-CN" altLang="en-US" sz="2000" dirty="0" smtClean="0">
                <a:latin typeface="Times New Roman" panose="02020603050405020304" pitchFamily="18" charset="0"/>
                <a:cs typeface="Times New Roman" panose="02020603050405020304" pitchFamily="18" charset="0"/>
              </a:rPr>
              <a:t>包</a:t>
            </a:r>
            <a:r>
              <a:rPr lang="zh-CN" altLang="en-US" sz="2000" dirty="0">
                <a:latin typeface="Times New Roman" panose="02020603050405020304" pitchFamily="18" charset="0"/>
                <a:cs typeface="Times New Roman" panose="02020603050405020304" pitchFamily="18" charset="0"/>
              </a:rPr>
              <a:t>箱费率（</a:t>
            </a:r>
            <a:r>
              <a:rPr lang="en-US" altLang="zh-CN" sz="2000" dirty="0">
                <a:latin typeface="Times New Roman" panose="02020603050405020304" pitchFamily="18" charset="0"/>
                <a:cs typeface="Times New Roman" panose="02020603050405020304" pitchFamily="18" charset="0"/>
              </a:rPr>
              <a:t>BOX RATE</a:t>
            </a:r>
            <a:r>
              <a:rPr lang="zh-CN" altLang="en-US" sz="2000" dirty="0">
                <a:latin typeface="Times New Roman" panose="02020603050405020304" pitchFamily="18" charset="0"/>
                <a:cs typeface="Times New Roman" panose="02020603050405020304" pitchFamily="18" charset="0"/>
              </a:rPr>
              <a:t>）：这种费率以每个集装箱为计费单位</a:t>
            </a:r>
            <a:r>
              <a:rPr lang="zh-CN" altLang="en-US" sz="2000" dirty="0" smtClean="0">
                <a:latin typeface="Times New Roman" panose="02020603050405020304" pitchFamily="18" charset="0"/>
                <a:cs typeface="Times New Roman" panose="02020603050405020304" pitchFamily="18" charset="0"/>
              </a:rPr>
              <a:t>，常见</a:t>
            </a:r>
            <a:r>
              <a:rPr lang="zh-CN" altLang="en-US" sz="2000" dirty="0">
                <a:latin typeface="Times New Roman" panose="02020603050405020304" pitchFamily="18" charset="0"/>
                <a:cs typeface="Times New Roman" panose="02020603050405020304" pitchFamily="18" charset="0"/>
              </a:rPr>
              <a:t>的包箱费率有以下三种表现形式：</a:t>
            </a:r>
          </a:p>
          <a:p>
            <a:pPr marL="342900" indent="-342900">
              <a:lnSpc>
                <a:spcPts val="3000"/>
              </a:lnSpc>
              <a:buFont typeface="Wingdings" panose="05000000000000000000" pitchFamily="2" charset="2"/>
              <a:buChar char="Ø"/>
            </a:pPr>
            <a:r>
              <a:rPr lang="en-US" altLang="zh-CN" sz="2000" dirty="0" smtClean="0">
                <a:latin typeface="Times New Roman" panose="02020603050405020304" pitchFamily="18" charset="0"/>
                <a:cs typeface="Times New Roman" panose="02020603050405020304" pitchFamily="18" charset="0"/>
              </a:rPr>
              <a:t>FAK </a:t>
            </a:r>
            <a:r>
              <a:rPr lang="zh-CN" altLang="en-US" sz="2000" dirty="0">
                <a:latin typeface="Times New Roman" panose="02020603050405020304" pitchFamily="18" charset="0"/>
                <a:cs typeface="Times New Roman" panose="02020603050405020304" pitchFamily="18" charset="0"/>
              </a:rPr>
              <a:t>包箱费率（</a:t>
            </a:r>
            <a:r>
              <a:rPr lang="en-US" altLang="zh-CN" sz="2000" dirty="0">
                <a:latin typeface="Times New Roman" panose="02020603050405020304" pitchFamily="18" charset="0"/>
                <a:cs typeface="Times New Roman" panose="02020603050405020304" pitchFamily="18" charset="0"/>
              </a:rPr>
              <a:t>FREIGHT FOR ALL KINDS</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即对每一集装箱不细分箱内货类，不计货量（在重要限额之内）统一收取的运价。 </a:t>
            </a:r>
            <a:endParaRPr lang="en-US" altLang="zh-CN" sz="2000" dirty="0" smtClean="0">
              <a:latin typeface="Times New Roman" panose="02020603050405020304" pitchFamily="18" charset="0"/>
              <a:cs typeface="Times New Roman" panose="02020603050405020304" pitchFamily="18" charset="0"/>
            </a:endParaRPr>
          </a:p>
          <a:p>
            <a:pPr>
              <a:lnSpc>
                <a:spcPts val="3000"/>
              </a:lnSpc>
            </a:pPr>
            <a:r>
              <a:rPr lang="en-US" altLang="zh-CN" sz="2000" b="1" dirty="0" smtClean="0">
                <a:solidFill>
                  <a:srgbClr val="7030A0"/>
                </a:solidFill>
                <a:latin typeface="Times New Roman" panose="02020603050405020304" pitchFamily="18" charset="0"/>
                <a:cs typeface="Times New Roman" panose="02020603050405020304" pitchFamily="18" charset="0"/>
              </a:rPr>
              <a:t>     </a:t>
            </a:r>
            <a:r>
              <a:rPr lang="zh-CN" altLang="en-US" sz="2000" b="1" dirty="0" smtClean="0">
                <a:solidFill>
                  <a:srgbClr val="7030A0"/>
                </a:solidFill>
                <a:latin typeface="Times New Roman" panose="02020603050405020304" pitchFamily="18" charset="0"/>
                <a:cs typeface="Times New Roman" panose="02020603050405020304" pitchFamily="18" charset="0"/>
              </a:rPr>
              <a:t>注：采用</a:t>
            </a:r>
            <a:r>
              <a:rPr lang="zh-CN" altLang="en-US" sz="2000" b="1" dirty="0">
                <a:solidFill>
                  <a:srgbClr val="7030A0"/>
                </a:solidFill>
                <a:latin typeface="Times New Roman" panose="02020603050405020304" pitchFamily="18" charset="0"/>
                <a:cs typeface="Times New Roman" panose="02020603050405020304" pitchFamily="18" charset="0"/>
              </a:rPr>
              <a:t>这种费率时货物仅分普通货物、半危险货物、危险货物和冷藏货物４类。不同类的货物，不同</a:t>
            </a:r>
            <a:r>
              <a:rPr lang="zh-CN" altLang="en-US" sz="2000" b="1" dirty="0" smtClean="0">
                <a:solidFill>
                  <a:srgbClr val="7030A0"/>
                </a:solidFill>
                <a:latin typeface="Times New Roman" panose="02020603050405020304" pitchFamily="18" charset="0"/>
                <a:cs typeface="Times New Roman" panose="02020603050405020304" pitchFamily="18" charset="0"/>
              </a:rPr>
              <a:t>尺寸</a:t>
            </a:r>
            <a:r>
              <a:rPr lang="en-US" altLang="zh-CN" sz="2000" b="1" dirty="0" smtClean="0">
                <a:solidFill>
                  <a:srgbClr val="7030A0"/>
                </a:solidFill>
                <a:latin typeface="Times New Roman" panose="02020603050405020304" pitchFamily="18" charset="0"/>
                <a:cs typeface="Times New Roman" panose="02020603050405020304" pitchFamily="18" charset="0"/>
              </a:rPr>
              <a:t>(20ft</a:t>
            </a:r>
            <a:r>
              <a:rPr lang="zh-CN" altLang="en-US" sz="2000" b="1" dirty="0" smtClean="0">
                <a:solidFill>
                  <a:srgbClr val="7030A0"/>
                </a:solidFill>
                <a:latin typeface="Times New Roman" panose="02020603050405020304" pitchFamily="18" charset="0"/>
                <a:cs typeface="Times New Roman" panose="02020603050405020304" pitchFamily="18" charset="0"/>
              </a:rPr>
              <a:t>／</a:t>
            </a:r>
            <a:r>
              <a:rPr lang="en-US" altLang="zh-CN" sz="2000" b="1" dirty="0" smtClean="0">
                <a:solidFill>
                  <a:srgbClr val="7030A0"/>
                </a:solidFill>
                <a:latin typeface="Times New Roman" panose="02020603050405020304" pitchFamily="18" charset="0"/>
                <a:cs typeface="Times New Roman" panose="02020603050405020304" pitchFamily="18" charset="0"/>
              </a:rPr>
              <a:t>40ft)</a:t>
            </a:r>
            <a:r>
              <a:rPr lang="zh-CN" altLang="en-US" sz="2000" b="1" dirty="0" smtClean="0">
                <a:solidFill>
                  <a:srgbClr val="7030A0"/>
                </a:solidFill>
                <a:latin typeface="Times New Roman" panose="02020603050405020304" pitchFamily="18" charset="0"/>
                <a:cs typeface="Times New Roman" panose="02020603050405020304" pitchFamily="18" charset="0"/>
              </a:rPr>
              <a:t>的</a:t>
            </a:r>
            <a:r>
              <a:rPr lang="zh-CN" altLang="en-US" sz="2000" b="1" dirty="0">
                <a:solidFill>
                  <a:srgbClr val="7030A0"/>
                </a:solidFill>
                <a:latin typeface="Times New Roman" panose="02020603050405020304" pitchFamily="18" charset="0"/>
                <a:cs typeface="Times New Roman" panose="02020603050405020304" pitchFamily="18" charset="0"/>
              </a:rPr>
              <a:t>集装箱费率不同</a:t>
            </a:r>
            <a:r>
              <a:rPr lang="zh-CN" altLang="en-US" sz="2000" b="1" dirty="0" smtClean="0">
                <a:solidFill>
                  <a:srgbClr val="7030A0"/>
                </a:solidFill>
                <a:latin typeface="Times New Roman" panose="02020603050405020304" pitchFamily="18" charset="0"/>
                <a:cs typeface="Times New Roman" panose="02020603050405020304" pitchFamily="18" charset="0"/>
              </a:rPr>
              <a:t>。</a:t>
            </a:r>
            <a:endParaRPr lang="zh-CN" altLang="en-US" sz="2000" b="1" dirty="0">
              <a:solidFill>
                <a:srgbClr val="7030A0"/>
              </a:solidFill>
              <a:latin typeface="Times New Roman" panose="02020603050405020304" pitchFamily="18" charset="0"/>
              <a:cs typeface="Times New Roman" panose="02020603050405020304" pitchFamily="18" charset="0"/>
            </a:endParaRPr>
          </a:p>
          <a:p>
            <a:pPr marL="342900" indent="-342900">
              <a:lnSpc>
                <a:spcPts val="3000"/>
              </a:lnSpc>
              <a:buFont typeface="Wingdings" panose="05000000000000000000" pitchFamily="2" charset="2"/>
              <a:buChar char="Ø"/>
            </a:pPr>
            <a:r>
              <a:rPr lang="en-US" altLang="zh-CN" sz="2000" dirty="0" smtClean="0">
                <a:latin typeface="Times New Roman" panose="02020603050405020304" pitchFamily="18" charset="0"/>
                <a:cs typeface="Times New Roman" panose="02020603050405020304" pitchFamily="18" charset="0"/>
              </a:rPr>
              <a:t>FCS </a:t>
            </a:r>
            <a:r>
              <a:rPr lang="zh-CN" altLang="en-US" sz="2000" dirty="0">
                <a:latin typeface="Times New Roman" panose="02020603050405020304" pitchFamily="18" charset="0"/>
                <a:cs typeface="Times New Roman" panose="02020603050405020304" pitchFamily="18" charset="0"/>
              </a:rPr>
              <a:t>包箱费率（</a:t>
            </a:r>
            <a:r>
              <a:rPr lang="en-US" altLang="zh-CN" sz="2000" dirty="0">
                <a:latin typeface="Times New Roman" panose="02020603050405020304" pitchFamily="18" charset="0"/>
                <a:cs typeface="Times New Roman" panose="02020603050405020304" pitchFamily="18" charset="0"/>
              </a:rPr>
              <a:t>FREIGHT FOR CLASS</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按不同货物等级制定的包箱</a:t>
            </a:r>
            <a:r>
              <a:rPr lang="zh-CN" altLang="en-US" sz="2000" dirty="0" smtClean="0">
                <a:latin typeface="Times New Roman" panose="02020603050405020304" pitchFamily="18" charset="0"/>
                <a:cs typeface="Times New Roman" panose="02020603050405020304" pitchFamily="18" charset="0"/>
              </a:rPr>
              <a:t>费率。</a:t>
            </a:r>
            <a:endParaRPr lang="en-US" altLang="zh-CN" sz="2000" dirty="0" smtClean="0">
              <a:latin typeface="Times New Roman" panose="02020603050405020304" pitchFamily="18" charset="0"/>
              <a:cs typeface="Times New Roman" panose="02020603050405020304" pitchFamily="18" charset="0"/>
            </a:endParaRPr>
          </a:p>
          <a:p>
            <a:pPr>
              <a:lnSpc>
                <a:spcPts val="3000"/>
              </a:lnSpc>
            </a:pP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集装箱</a:t>
            </a:r>
            <a:r>
              <a:rPr lang="zh-CN" altLang="en-US" sz="2000" dirty="0">
                <a:latin typeface="Times New Roman" panose="02020603050405020304" pitchFamily="18" charset="0"/>
                <a:cs typeface="Times New Roman" panose="02020603050405020304" pitchFamily="18" charset="0"/>
              </a:rPr>
              <a:t>普通货物的等级划分与杂货运输分法一样，仍是</a:t>
            </a:r>
            <a:r>
              <a:rPr lang="en-US" altLang="zh-CN" sz="2000" dirty="0">
                <a:latin typeface="Times New Roman" panose="02020603050405020304" pitchFamily="18" charset="0"/>
                <a:cs typeface="Times New Roman" panose="02020603050405020304" pitchFamily="18" charset="0"/>
              </a:rPr>
              <a:t>1-20</a:t>
            </a:r>
            <a:r>
              <a:rPr lang="zh-CN" altLang="en-US" sz="2000" dirty="0" smtClean="0">
                <a:latin typeface="Times New Roman" panose="02020603050405020304" pitchFamily="18" charset="0"/>
                <a:cs typeface="Times New Roman" panose="02020603050405020304" pitchFamily="18" charset="0"/>
              </a:rPr>
              <a:t>级。</a:t>
            </a:r>
            <a:endParaRPr lang="en-US" altLang="zh-CN" sz="2000" dirty="0" smtClean="0">
              <a:latin typeface="Times New Roman" panose="02020603050405020304" pitchFamily="18" charset="0"/>
              <a:cs typeface="Times New Roman" panose="02020603050405020304" pitchFamily="18" charset="0"/>
            </a:endParaRPr>
          </a:p>
          <a:p>
            <a:pPr>
              <a:lnSpc>
                <a:spcPts val="3000"/>
              </a:lnSpc>
            </a:pP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拼箱</a:t>
            </a:r>
            <a:r>
              <a:rPr lang="zh-CN" altLang="en-US" sz="2000" dirty="0">
                <a:latin typeface="Times New Roman" panose="02020603050405020304" pitchFamily="18" charset="0"/>
                <a:cs typeface="Times New Roman" panose="02020603050405020304" pitchFamily="18" charset="0"/>
              </a:rPr>
              <a:t>货运费</a:t>
            </a:r>
            <a:r>
              <a:rPr lang="zh-CN" altLang="en-US" sz="2000" dirty="0" smtClean="0">
                <a:latin typeface="Times New Roman" panose="02020603050405020304" pitchFamily="18" charset="0"/>
                <a:cs typeface="Times New Roman" panose="02020603050405020304" pitchFamily="18" charset="0"/>
              </a:rPr>
              <a:t>计算等同于件杂货运费计算。</a:t>
            </a:r>
            <a:endParaRPr lang="zh-CN" altLang="en-US" sz="2000" dirty="0">
              <a:latin typeface="Times New Roman" panose="02020603050405020304" pitchFamily="18" charset="0"/>
              <a:cs typeface="Times New Roman" panose="02020603050405020304" pitchFamily="18" charset="0"/>
            </a:endParaRPr>
          </a:p>
          <a:p>
            <a:pPr marL="342900" indent="-342900">
              <a:lnSpc>
                <a:spcPts val="3000"/>
              </a:lnSpc>
              <a:buFont typeface="Wingdings" panose="05000000000000000000" pitchFamily="2" charset="2"/>
              <a:buChar char="Ø"/>
            </a:pPr>
            <a:r>
              <a:rPr lang="en-US" altLang="zh-CN" sz="2000" dirty="0" smtClean="0">
                <a:latin typeface="Times New Roman" panose="02020603050405020304" pitchFamily="18" charset="0"/>
                <a:cs typeface="Times New Roman" panose="02020603050405020304" pitchFamily="18" charset="0"/>
              </a:rPr>
              <a:t>FCB </a:t>
            </a:r>
            <a:r>
              <a:rPr lang="zh-CN" altLang="en-US" sz="2000" dirty="0">
                <a:latin typeface="Times New Roman" panose="02020603050405020304" pitchFamily="18" charset="0"/>
                <a:cs typeface="Times New Roman" panose="02020603050405020304" pitchFamily="18" charset="0"/>
              </a:rPr>
              <a:t>包箱费率（</a:t>
            </a:r>
            <a:r>
              <a:rPr lang="en-US" altLang="zh-CN" sz="2000" dirty="0">
                <a:latin typeface="Times New Roman" panose="02020603050405020304" pitchFamily="18" charset="0"/>
                <a:cs typeface="Times New Roman" panose="02020603050405020304" pitchFamily="18" charset="0"/>
              </a:rPr>
              <a:t>FREIGHT FOR CLASS &amp;</a:t>
            </a:r>
            <a:r>
              <a:rPr lang="en-US" altLang="zh-CN" sz="2000" dirty="0" smtClean="0">
                <a:latin typeface="Times New Roman" panose="02020603050405020304" pitchFamily="18" charset="0"/>
                <a:cs typeface="Times New Roman" panose="02020603050405020304" pitchFamily="18" charset="0"/>
              </a:rPr>
              <a:t>BASIS</a:t>
            </a:r>
            <a:r>
              <a:rPr lang="zh-CN" altLang="en-US" sz="2000" dirty="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既按等级又按计算标准</a:t>
            </a:r>
            <a:r>
              <a:rPr lang="zh-CN" altLang="en-US" sz="2000" dirty="0">
                <a:latin typeface="Times New Roman" panose="02020603050405020304" pitchFamily="18" charset="0"/>
                <a:cs typeface="Times New Roman" panose="02020603050405020304" pitchFamily="18" charset="0"/>
              </a:rPr>
              <a:t>制订的费率</a:t>
            </a:r>
            <a:r>
              <a:rPr lang="zh-CN" altLang="en-US" sz="2000" dirty="0" smtClean="0">
                <a:latin typeface="Times New Roman" panose="02020603050405020304" pitchFamily="18" charset="0"/>
                <a:cs typeface="Times New Roman" panose="02020603050405020304" pitchFamily="18" charset="0"/>
              </a:rPr>
              <a:t>。例如</a:t>
            </a:r>
            <a:r>
              <a:rPr lang="en-US" altLang="zh-CN" sz="2000" dirty="0" smtClean="0"/>
              <a:t>8~10</a:t>
            </a:r>
            <a:r>
              <a:rPr lang="zh-CN" altLang="en-US" sz="2000" dirty="0"/>
              <a:t>级，</a:t>
            </a:r>
            <a:r>
              <a:rPr lang="en-US" altLang="zh-CN" sz="2000" dirty="0"/>
              <a:t>CY/CY</a:t>
            </a:r>
            <a:r>
              <a:rPr lang="zh-CN" altLang="en-US" sz="2000" dirty="0"/>
              <a:t>交接方式，</a:t>
            </a:r>
            <a:r>
              <a:rPr lang="en-US" altLang="zh-CN" sz="2000" dirty="0"/>
              <a:t>20</a:t>
            </a:r>
            <a:r>
              <a:rPr lang="zh-CN" altLang="en-US" sz="2000" dirty="0"/>
              <a:t>英尺集装箱货物如按</a:t>
            </a:r>
            <a:r>
              <a:rPr lang="zh-CN" altLang="en-US" sz="2000" dirty="0" smtClean="0"/>
              <a:t>重量计费</a:t>
            </a:r>
            <a:r>
              <a:rPr lang="zh-CN" altLang="en-US" sz="2000" dirty="0"/>
              <a:t>为</a:t>
            </a:r>
            <a:r>
              <a:rPr lang="en-US" altLang="zh-CN" sz="2000" dirty="0"/>
              <a:t>1500</a:t>
            </a:r>
            <a:r>
              <a:rPr lang="zh-CN" altLang="en-US" sz="2000" dirty="0"/>
              <a:t>美元，如按尺码计费则为</a:t>
            </a:r>
            <a:r>
              <a:rPr lang="en-US" altLang="zh-CN" sz="2000" dirty="0"/>
              <a:t>1450</a:t>
            </a:r>
            <a:r>
              <a:rPr lang="zh-CN" altLang="en-US" sz="2000" dirty="0"/>
              <a:t>美元。</a:t>
            </a:r>
            <a:endParaRPr lang="zh-CN" altLang="en-US" sz="2000" dirty="0">
              <a:latin typeface="Times New Roman" panose="02020603050405020304" pitchFamily="18" charset="0"/>
              <a:cs typeface="Times New Roman" panose="02020603050405020304" pitchFamily="18" charset="0"/>
            </a:endParaRPr>
          </a:p>
        </p:txBody>
      </p:sp>
      <p:sp>
        <p:nvSpPr>
          <p:cNvPr id="3" name="标题 1"/>
          <p:cNvSpPr txBox="1">
            <a:spLocks noChangeArrowheads="1"/>
          </p:cNvSpPr>
          <p:nvPr/>
        </p:nvSpPr>
        <p:spPr>
          <a:xfrm>
            <a:off x="445841" y="1568272"/>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zh-CN" sz="2667" b="1" dirty="0">
              <a:solidFill>
                <a:srgbClr val="005374"/>
              </a:solidFill>
              <a:latin typeface="Calibri" panose="020F0502020204030204" pitchFamily="34" charset="0"/>
              <a:ea typeface="微软雅黑" panose="020B0503020204020204" pitchFamily="34" charset="-122"/>
              <a:cs typeface="+mn-cs"/>
            </a:endParaRPr>
          </a:p>
        </p:txBody>
      </p:sp>
      <p:grpSp>
        <p:nvGrpSpPr>
          <p:cNvPr id="4" name="组合 50"/>
          <p:cNvGrpSpPr>
            <a:grpSpLocks/>
          </p:cNvGrpSpPr>
          <p:nvPr/>
        </p:nvGrpSpPr>
        <p:grpSpPr bwMode="auto">
          <a:xfrm>
            <a:off x="245772" y="198724"/>
            <a:ext cx="603250" cy="552450"/>
            <a:chOff x="0" y="0"/>
            <a:chExt cx="737947" cy="676838"/>
          </a:xfrm>
        </p:grpSpPr>
        <p:sp>
          <p:nvSpPr>
            <p:cNvPr id="5"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6"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7"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8"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prstClr val="black"/>
                </a:solidFill>
              </a:rPr>
              <a:t>集装箱货运费的计算</a:t>
            </a:r>
          </a:p>
        </p:txBody>
      </p:sp>
    </p:spTree>
    <p:extLst>
      <p:ext uri="{BB962C8B-B14F-4D97-AF65-F5344CB8AC3E}">
        <p14:creationId xmlns:p14="http://schemas.microsoft.com/office/powerpoint/2010/main" val="383536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500"/>
                                        <p:tgtEl>
                                          <p:spTgt spid="2">
                                            <p:txEl>
                                              <p:pRg st="4" end="4"/>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wipe(left)">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wipe(left)">
                                      <p:cBhvr>
                                        <p:cTn id="3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8421" y="1339403"/>
            <a:ext cx="8530733" cy="4324261"/>
          </a:xfrm>
          <a:prstGeom prst="rect">
            <a:avLst/>
          </a:prstGeom>
          <a:noFill/>
          <a:ln>
            <a:solidFill>
              <a:schemeClr val="accent1"/>
            </a:solidFill>
          </a:ln>
        </p:spPr>
        <p:txBody>
          <a:bodyPr wrap="square" rtlCol="0">
            <a:spAutoFit/>
          </a:bodyPr>
          <a:lstStyle/>
          <a:p>
            <a:pPr>
              <a:lnSpc>
                <a:spcPts val="3000"/>
              </a:lnSpc>
            </a:pPr>
            <a:r>
              <a:rPr lang="zh-CN" altLang="en-US" sz="2000" dirty="0" smtClean="0">
                <a:latin typeface="Times New Roman" panose="02020603050405020304" pitchFamily="18" charset="0"/>
                <a:cs typeface="Times New Roman" panose="02020603050405020304" pitchFamily="18" charset="0"/>
              </a:rPr>
              <a:t>吉林</a:t>
            </a:r>
            <a:r>
              <a:rPr lang="zh-CN" altLang="zh-CN" sz="2000" dirty="0" smtClean="0">
                <a:latin typeface="Times New Roman" panose="02020603050405020304" pitchFamily="18" charset="0"/>
                <a:cs typeface="Times New Roman" panose="02020603050405020304" pitchFamily="18" charset="0"/>
              </a:rPr>
              <a:t>某公司出口</a:t>
            </a:r>
            <a:r>
              <a:rPr lang="zh-CN" altLang="en-US" sz="2000" dirty="0" smtClean="0">
                <a:latin typeface="Times New Roman" panose="02020603050405020304" pitchFamily="18" charset="0"/>
                <a:cs typeface="Times New Roman" panose="02020603050405020304" pitchFamily="18" charset="0"/>
              </a:rPr>
              <a:t>安全靴和骑兵靴。</a:t>
            </a:r>
            <a:endParaRPr lang="en-US" altLang="zh-CN" sz="2000" dirty="0" smtClean="0">
              <a:latin typeface="Times New Roman" panose="02020603050405020304" pitchFamily="18" charset="0"/>
              <a:cs typeface="Times New Roman" panose="02020603050405020304" pitchFamily="18" charset="0"/>
            </a:endParaRPr>
          </a:p>
          <a:p>
            <a:pPr>
              <a:lnSpc>
                <a:spcPts val="3000"/>
              </a:lnSpc>
            </a:pPr>
            <a:r>
              <a:rPr lang="zh-CN" altLang="en-US" sz="2000" dirty="0" smtClean="0">
                <a:latin typeface="Times New Roman" panose="02020603050405020304" pitchFamily="18" charset="0"/>
                <a:cs typeface="Times New Roman" panose="02020603050405020304" pitchFamily="18" charset="0"/>
              </a:rPr>
              <a:t>包装：每箱装</a:t>
            </a:r>
            <a:r>
              <a:rPr lang="en-US" altLang="zh-CN" sz="2000" dirty="0" smtClean="0">
                <a:latin typeface="Times New Roman" panose="02020603050405020304" pitchFamily="18" charset="0"/>
                <a:cs typeface="Times New Roman" panose="02020603050405020304" pitchFamily="18" charset="0"/>
              </a:rPr>
              <a:t>12</a:t>
            </a:r>
            <a:r>
              <a:rPr lang="zh-CN" altLang="en-US" sz="2000" dirty="0" smtClean="0">
                <a:latin typeface="Times New Roman" panose="02020603050405020304" pitchFamily="18" charset="0"/>
                <a:cs typeface="Times New Roman" panose="02020603050405020304" pitchFamily="18" charset="0"/>
              </a:rPr>
              <a:t>双；</a:t>
            </a:r>
            <a:endParaRPr lang="en-US" altLang="zh-CN" sz="2000" dirty="0" smtClean="0">
              <a:latin typeface="Times New Roman" panose="02020603050405020304" pitchFamily="18" charset="0"/>
              <a:cs typeface="Times New Roman" panose="02020603050405020304" pitchFamily="18" charset="0"/>
            </a:endParaRPr>
          </a:p>
          <a:p>
            <a:pPr>
              <a:lnSpc>
                <a:spcPts val="3000"/>
              </a:lnSpc>
            </a:pPr>
            <a:r>
              <a:rPr lang="zh-CN" altLang="en-US" sz="2000" dirty="0" smtClean="0">
                <a:latin typeface="Times New Roman" panose="02020603050405020304" pitchFamily="18" charset="0"/>
                <a:cs typeface="Times New Roman" panose="02020603050405020304" pitchFamily="18" charset="0"/>
              </a:rPr>
              <a:t>安全靴</a:t>
            </a:r>
            <a:endParaRPr lang="en-US" altLang="zh-CN" sz="2000" dirty="0" smtClean="0">
              <a:latin typeface="Times New Roman" panose="02020603050405020304" pitchFamily="18" charset="0"/>
              <a:cs typeface="Times New Roman" panose="02020603050405020304" pitchFamily="18" charset="0"/>
            </a:endParaRPr>
          </a:p>
          <a:p>
            <a:pPr>
              <a:lnSpc>
                <a:spcPts val="3000"/>
              </a:lnSpc>
            </a:pPr>
            <a:r>
              <a:rPr lang="zh-CN" altLang="en-US" sz="2000" dirty="0" smtClean="0">
                <a:latin typeface="Times New Roman" panose="02020603050405020304" pitchFamily="18" charset="0"/>
                <a:cs typeface="Times New Roman" panose="02020603050405020304" pitchFamily="18" charset="0"/>
              </a:rPr>
              <a:t>纸箱的体积：</a:t>
            </a:r>
            <a:r>
              <a:rPr lang="en-US" altLang="zh-CN" sz="2000" dirty="0" smtClean="0">
                <a:latin typeface="Times New Roman" panose="02020603050405020304" pitchFamily="18" charset="0"/>
                <a:cs typeface="Times New Roman" panose="02020603050405020304" pitchFamily="18" charset="0"/>
              </a:rPr>
              <a:t>50</a:t>
            </a:r>
            <a:r>
              <a:rPr lang="zh-CN" altLang="en-US" sz="2000" dirty="0" smtClean="0">
                <a:latin typeface="Times New Roman" panose="02020603050405020304" pitchFamily="18" charset="0"/>
                <a:cs typeface="Times New Roman" panose="02020603050405020304" pitchFamily="18" charset="0"/>
              </a:rPr>
              <a:t>厘米*</a:t>
            </a:r>
            <a:r>
              <a:rPr lang="en-US" altLang="zh-CN" sz="2000" dirty="0" smtClean="0">
                <a:latin typeface="Times New Roman" panose="02020603050405020304" pitchFamily="18" charset="0"/>
                <a:cs typeface="Times New Roman" panose="02020603050405020304" pitchFamily="18" charset="0"/>
              </a:rPr>
              <a:t>35</a:t>
            </a:r>
            <a:r>
              <a:rPr lang="zh-CN" altLang="en-US" sz="2000" dirty="0" smtClean="0">
                <a:latin typeface="Times New Roman" panose="02020603050405020304" pitchFamily="18" charset="0"/>
                <a:cs typeface="Times New Roman" panose="02020603050405020304" pitchFamily="18" charset="0"/>
              </a:rPr>
              <a:t>厘米*</a:t>
            </a:r>
            <a:r>
              <a:rPr lang="en-US" altLang="zh-CN" sz="2000" dirty="0" smtClean="0">
                <a:latin typeface="Times New Roman" panose="02020603050405020304" pitchFamily="18" charset="0"/>
                <a:cs typeface="Times New Roman" panose="02020603050405020304" pitchFamily="18" charset="0"/>
              </a:rPr>
              <a:t>78</a:t>
            </a:r>
            <a:r>
              <a:rPr lang="zh-CN" altLang="en-US" sz="2000" dirty="0" smtClean="0">
                <a:latin typeface="Times New Roman" panose="02020603050405020304" pitchFamily="18" charset="0"/>
                <a:cs typeface="Times New Roman" panose="02020603050405020304" pitchFamily="18" charset="0"/>
              </a:rPr>
              <a:t>厘米</a:t>
            </a:r>
            <a:r>
              <a:rPr lang="en-US" altLang="zh-CN" sz="2000" dirty="0" smtClean="0">
                <a:latin typeface="Times New Roman" panose="02020603050405020304" pitchFamily="18" charset="0"/>
                <a:cs typeface="Times New Roman" panose="02020603050405020304" pitchFamily="18" charset="0"/>
              </a:rPr>
              <a:t>=0.1365</a:t>
            </a:r>
            <a:r>
              <a:rPr lang="zh-CN" altLang="en-US" sz="2000" dirty="0" smtClean="0">
                <a:latin typeface="Times New Roman" panose="02020603050405020304" pitchFamily="18" charset="0"/>
                <a:cs typeface="Times New Roman" panose="02020603050405020304" pitchFamily="18" charset="0"/>
              </a:rPr>
              <a:t>立方米；</a:t>
            </a:r>
            <a:endParaRPr lang="en-US" altLang="zh-CN" sz="2000" dirty="0" smtClean="0">
              <a:latin typeface="Times New Roman" panose="02020603050405020304" pitchFamily="18" charset="0"/>
              <a:cs typeface="Times New Roman" panose="02020603050405020304" pitchFamily="18" charset="0"/>
            </a:endParaRPr>
          </a:p>
          <a:p>
            <a:pPr>
              <a:lnSpc>
                <a:spcPts val="3000"/>
              </a:lnSpc>
            </a:pPr>
            <a:r>
              <a:rPr lang="zh-CN" altLang="en-US" sz="2000" dirty="0" smtClean="0">
                <a:latin typeface="Times New Roman" panose="02020603050405020304" pitchFamily="18" charset="0"/>
                <a:cs typeface="Times New Roman" panose="02020603050405020304" pitchFamily="18" charset="0"/>
              </a:rPr>
              <a:t>每箱的毛</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净重：</a:t>
            </a:r>
            <a:r>
              <a:rPr lang="en-US" altLang="zh-CN" sz="2000" dirty="0" smtClean="0">
                <a:latin typeface="Times New Roman" panose="02020603050405020304" pitchFamily="18" charset="0"/>
                <a:cs typeface="Times New Roman" panose="02020603050405020304" pitchFamily="18" charset="0"/>
              </a:rPr>
              <a:t>27kg/21.6kg</a:t>
            </a:r>
          </a:p>
          <a:p>
            <a:pPr>
              <a:lnSpc>
                <a:spcPts val="3000"/>
              </a:lnSpc>
            </a:pPr>
            <a:r>
              <a:rPr lang="zh-CN" altLang="en-US" sz="2000" dirty="0">
                <a:latin typeface="Times New Roman" panose="02020603050405020304" pitchFamily="18" charset="0"/>
                <a:cs typeface="Times New Roman" panose="02020603050405020304" pitchFamily="18" charset="0"/>
              </a:rPr>
              <a:t>安全靴出口</a:t>
            </a:r>
            <a:r>
              <a:rPr lang="en-US" altLang="zh-CN" sz="2000" dirty="0">
                <a:latin typeface="Times New Roman" panose="02020603050405020304" pitchFamily="18" charset="0"/>
                <a:cs typeface="Times New Roman" panose="02020603050405020304" pitchFamily="18" charset="0"/>
              </a:rPr>
              <a:t>2208</a:t>
            </a:r>
            <a:r>
              <a:rPr lang="zh-CN" altLang="en-US" sz="2000" dirty="0">
                <a:latin typeface="Times New Roman" panose="02020603050405020304" pitchFamily="18" charset="0"/>
                <a:cs typeface="Times New Roman" panose="02020603050405020304" pitchFamily="18" charset="0"/>
              </a:rPr>
              <a:t>双，装入一个</a:t>
            </a:r>
            <a:r>
              <a:rPr lang="en-US" altLang="zh-CN" sz="2000" dirty="0">
                <a:latin typeface="Times New Roman" panose="02020603050405020304" pitchFamily="18" charset="0"/>
                <a:cs typeface="Times New Roman" panose="02020603050405020304" pitchFamily="18" charset="0"/>
              </a:rPr>
              <a:t>20</a:t>
            </a:r>
            <a:r>
              <a:rPr lang="zh-CN" altLang="en-US" sz="2000" dirty="0">
                <a:latin typeface="Times New Roman" panose="02020603050405020304" pitchFamily="18" charset="0"/>
                <a:cs typeface="Times New Roman" panose="02020603050405020304" pitchFamily="18" charset="0"/>
              </a:rPr>
              <a:t>英尺的整集装箱；</a:t>
            </a:r>
            <a:endParaRPr lang="en-US" altLang="zh-CN" sz="2000" dirty="0">
              <a:latin typeface="Times New Roman" panose="02020603050405020304" pitchFamily="18" charset="0"/>
              <a:cs typeface="Times New Roman" panose="02020603050405020304" pitchFamily="18" charset="0"/>
            </a:endParaRPr>
          </a:p>
          <a:p>
            <a:pPr>
              <a:lnSpc>
                <a:spcPts val="3000"/>
              </a:lnSpc>
            </a:pPr>
            <a:r>
              <a:rPr lang="zh-CN" altLang="en-US" sz="2000" dirty="0" smtClean="0">
                <a:latin typeface="Times New Roman" panose="02020603050405020304" pitchFamily="18" charset="0"/>
                <a:cs typeface="Times New Roman" panose="02020603050405020304" pitchFamily="18" charset="0"/>
              </a:rPr>
              <a:t>骑兵靴</a:t>
            </a:r>
            <a:endParaRPr lang="en-US" altLang="zh-CN" sz="2000" dirty="0" smtClean="0">
              <a:latin typeface="Times New Roman" panose="02020603050405020304" pitchFamily="18" charset="0"/>
              <a:cs typeface="Times New Roman" panose="02020603050405020304" pitchFamily="18" charset="0"/>
            </a:endParaRPr>
          </a:p>
          <a:p>
            <a:pPr>
              <a:lnSpc>
                <a:spcPts val="3000"/>
              </a:lnSpc>
            </a:pPr>
            <a:r>
              <a:rPr lang="zh-CN" altLang="en-US" sz="2000" dirty="0" smtClean="0">
                <a:latin typeface="Times New Roman" panose="02020603050405020304" pitchFamily="18" charset="0"/>
                <a:cs typeface="Times New Roman" panose="02020603050405020304" pitchFamily="18" charset="0"/>
              </a:rPr>
              <a:t>纸箱的体积：</a:t>
            </a:r>
            <a:r>
              <a:rPr lang="en-US" altLang="zh-CN" sz="2000" dirty="0" smtClean="0">
                <a:latin typeface="Times New Roman" panose="02020603050405020304" pitchFamily="18" charset="0"/>
                <a:cs typeface="Times New Roman" panose="02020603050405020304" pitchFamily="18" charset="0"/>
              </a:rPr>
              <a:t>50</a:t>
            </a:r>
            <a:r>
              <a:rPr lang="zh-CN" altLang="en-US" sz="2000" dirty="0" smtClean="0">
                <a:latin typeface="Times New Roman" panose="02020603050405020304" pitchFamily="18" charset="0"/>
                <a:cs typeface="Times New Roman" panose="02020603050405020304" pitchFamily="18" charset="0"/>
              </a:rPr>
              <a:t>厘米*</a:t>
            </a:r>
            <a:r>
              <a:rPr lang="en-US" altLang="zh-CN" sz="2000" dirty="0" smtClean="0">
                <a:latin typeface="Times New Roman" panose="02020603050405020304" pitchFamily="18" charset="0"/>
                <a:cs typeface="Times New Roman" panose="02020603050405020304" pitchFamily="18" charset="0"/>
              </a:rPr>
              <a:t>38</a:t>
            </a:r>
            <a:r>
              <a:rPr lang="zh-CN" altLang="en-US" sz="2000" dirty="0" smtClean="0">
                <a:latin typeface="Times New Roman" panose="02020603050405020304" pitchFamily="18" charset="0"/>
                <a:cs typeface="Times New Roman" panose="02020603050405020304" pitchFamily="18" charset="0"/>
              </a:rPr>
              <a:t>厘米*</a:t>
            </a:r>
            <a:r>
              <a:rPr lang="en-US" altLang="zh-CN" sz="2000" dirty="0" smtClean="0">
                <a:latin typeface="Times New Roman" panose="02020603050405020304" pitchFamily="18" charset="0"/>
                <a:cs typeface="Times New Roman" panose="02020603050405020304" pitchFamily="18" charset="0"/>
              </a:rPr>
              <a:t>78</a:t>
            </a:r>
            <a:r>
              <a:rPr lang="zh-CN" altLang="en-US" sz="2000" dirty="0" smtClean="0">
                <a:latin typeface="Times New Roman" panose="02020603050405020304" pitchFamily="18" charset="0"/>
                <a:cs typeface="Times New Roman" panose="02020603050405020304" pitchFamily="18" charset="0"/>
              </a:rPr>
              <a:t>厘米</a:t>
            </a:r>
            <a:r>
              <a:rPr lang="en-US" altLang="zh-CN" sz="2000" dirty="0" smtClean="0">
                <a:latin typeface="Times New Roman" panose="02020603050405020304" pitchFamily="18" charset="0"/>
                <a:cs typeface="Times New Roman" panose="02020603050405020304" pitchFamily="18" charset="0"/>
              </a:rPr>
              <a:t>=0.1482</a:t>
            </a:r>
            <a:r>
              <a:rPr lang="zh-CN" altLang="en-US" sz="2000" dirty="0" smtClean="0">
                <a:latin typeface="Times New Roman" panose="02020603050405020304" pitchFamily="18" charset="0"/>
                <a:cs typeface="Times New Roman" panose="02020603050405020304" pitchFamily="18" charset="0"/>
              </a:rPr>
              <a:t>立方米；</a:t>
            </a:r>
            <a:endParaRPr lang="en-US" altLang="zh-CN" sz="2000" dirty="0" smtClean="0">
              <a:latin typeface="Times New Roman" panose="02020603050405020304" pitchFamily="18" charset="0"/>
              <a:cs typeface="Times New Roman" panose="02020603050405020304" pitchFamily="18" charset="0"/>
            </a:endParaRPr>
          </a:p>
          <a:p>
            <a:pPr>
              <a:lnSpc>
                <a:spcPts val="3000"/>
              </a:lnSpc>
            </a:pPr>
            <a:r>
              <a:rPr lang="zh-CN" altLang="en-US" sz="2000" dirty="0" smtClean="0">
                <a:latin typeface="Times New Roman" panose="02020603050405020304" pitchFamily="18" charset="0"/>
                <a:cs typeface="Times New Roman" panose="02020603050405020304" pitchFamily="18" charset="0"/>
              </a:rPr>
              <a:t>每箱的毛</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净重：</a:t>
            </a:r>
            <a:r>
              <a:rPr lang="en-US" altLang="zh-CN" sz="2000" dirty="0" smtClean="0">
                <a:latin typeface="Times New Roman" panose="02020603050405020304" pitchFamily="18" charset="0"/>
                <a:cs typeface="Times New Roman" panose="02020603050405020304" pitchFamily="18" charset="0"/>
              </a:rPr>
              <a:t>29kg/23.6kg</a:t>
            </a:r>
          </a:p>
          <a:p>
            <a:pPr>
              <a:lnSpc>
                <a:spcPts val="3000"/>
              </a:lnSpc>
            </a:pPr>
            <a:r>
              <a:rPr lang="zh-CN" altLang="en-US" sz="2000" dirty="0" smtClean="0">
                <a:latin typeface="Times New Roman" panose="02020603050405020304" pitchFamily="18" charset="0"/>
                <a:cs typeface="Times New Roman" panose="02020603050405020304" pitchFamily="18" charset="0"/>
              </a:rPr>
              <a:t>骑兵靴出口</a:t>
            </a:r>
            <a:r>
              <a:rPr lang="en-US" altLang="zh-CN" sz="2000" dirty="0" smtClean="0">
                <a:latin typeface="Times New Roman" panose="02020603050405020304" pitchFamily="18" charset="0"/>
                <a:cs typeface="Times New Roman" panose="02020603050405020304" pitchFamily="18" charset="0"/>
              </a:rPr>
              <a:t>1008</a:t>
            </a:r>
            <a:r>
              <a:rPr lang="zh-CN" altLang="en-US" sz="2000" dirty="0" smtClean="0">
                <a:latin typeface="Times New Roman" panose="02020603050405020304" pitchFamily="18" charset="0"/>
                <a:cs typeface="Times New Roman" panose="02020603050405020304" pitchFamily="18" charset="0"/>
              </a:rPr>
              <a:t>双，拼箱装</a:t>
            </a:r>
            <a:endParaRPr lang="en-US" altLang="zh-CN" sz="2000" dirty="0" smtClean="0">
              <a:latin typeface="Times New Roman" panose="02020603050405020304" pitchFamily="18" charset="0"/>
              <a:cs typeface="Times New Roman" panose="02020603050405020304" pitchFamily="18" charset="0"/>
            </a:endParaRPr>
          </a:p>
          <a:p>
            <a:pPr>
              <a:lnSpc>
                <a:spcPts val="3000"/>
              </a:lnSpc>
            </a:pPr>
            <a:r>
              <a:rPr lang="zh-CN" altLang="en-US" sz="2000" dirty="0" smtClean="0">
                <a:latin typeface="Times New Roman" panose="02020603050405020304" pitchFamily="18" charset="0"/>
                <a:cs typeface="Times New Roman" panose="02020603050405020304" pitchFamily="18" charset="0"/>
              </a:rPr>
              <a:t>从大连港到巴林（</a:t>
            </a:r>
            <a:r>
              <a:rPr lang="en-US" altLang="zh-CN" sz="2000" dirty="0" smtClean="0">
                <a:latin typeface="Times New Roman" panose="02020603050405020304" pitchFamily="18" charset="0"/>
                <a:cs typeface="Times New Roman" panose="02020603050405020304" pitchFamily="18" charset="0"/>
              </a:rPr>
              <a:t>Bahrain</a:t>
            </a:r>
            <a:r>
              <a:rPr lang="zh-CN" altLang="en-US" sz="2000" dirty="0" smtClean="0">
                <a:latin typeface="Times New Roman" panose="02020603050405020304" pitchFamily="18" charset="0"/>
                <a:cs typeface="Times New Roman" panose="02020603050405020304" pitchFamily="18" charset="0"/>
              </a:rPr>
              <a:t>）</a:t>
            </a:r>
            <a:r>
              <a:rPr lang="zh-CN"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计算总运费和每双鞋分摊的海运费。</a:t>
            </a:r>
            <a:endParaRPr lang="en-US" altLang="zh-CN" sz="2000" dirty="0" smtClean="0">
              <a:latin typeface="Times New Roman" panose="02020603050405020304" pitchFamily="18" charset="0"/>
              <a:cs typeface="Times New Roman" panose="02020603050405020304" pitchFamily="18" charset="0"/>
            </a:endParaRPr>
          </a:p>
        </p:txBody>
      </p:sp>
      <p:sp>
        <p:nvSpPr>
          <p:cNvPr id="4" name="文本框 3"/>
          <p:cNvSpPr txBox="1"/>
          <p:nvPr/>
        </p:nvSpPr>
        <p:spPr>
          <a:xfrm>
            <a:off x="3915177" y="7261721"/>
            <a:ext cx="1777285" cy="695459"/>
          </a:xfrm>
          <a:prstGeom prst="rect">
            <a:avLst/>
          </a:prstGeom>
          <a:noFill/>
        </p:spPr>
        <p:txBody>
          <a:bodyPr wrap="square" rtlCol="0">
            <a:spAutoFit/>
          </a:bodyPr>
          <a:lstStyle/>
          <a:p>
            <a:endParaRPr lang="zh-CN" altLang="en-US" dirty="0"/>
          </a:p>
        </p:txBody>
      </p:sp>
      <p:grpSp>
        <p:nvGrpSpPr>
          <p:cNvPr id="7" name="组合 50"/>
          <p:cNvGrpSpPr>
            <a:grpSpLocks/>
          </p:cNvGrpSpPr>
          <p:nvPr/>
        </p:nvGrpSpPr>
        <p:grpSpPr bwMode="auto">
          <a:xfrm>
            <a:off x="245772" y="198724"/>
            <a:ext cx="603250" cy="552450"/>
            <a:chOff x="0" y="0"/>
            <a:chExt cx="737947" cy="676838"/>
          </a:xfrm>
        </p:grpSpPr>
        <p:sp>
          <p:nvSpPr>
            <p:cNvPr id="8"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9"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0"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1"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prstClr val="black"/>
                </a:solidFill>
              </a:rPr>
              <a:t>集装箱货运费的</a:t>
            </a:r>
            <a:r>
              <a:rPr lang="zh-CN" altLang="en-US" sz="2400" b="1" dirty="0" smtClean="0">
                <a:solidFill>
                  <a:prstClr val="black"/>
                </a:solidFill>
              </a:rPr>
              <a:t>计算业务案例</a:t>
            </a:r>
            <a:endParaRPr lang="zh-CN" altLang="en-US" sz="2400" b="1" dirty="0">
              <a:solidFill>
                <a:prstClr val="black"/>
              </a:solidFill>
            </a:endParaRPr>
          </a:p>
        </p:txBody>
      </p:sp>
    </p:spTree>
    <p:extLst>
      <p:ext uri="{BB962C8B-B14F-4D97-AF65-F5344CB8AC3E}">
        <p14:creationId xmlns:p14="http://schemas.microsoft.com/office/powerpoint/2010/main" val="26971507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15177" y="7261721"/>
            <a:ext cx="1777285" cy="695459"/>
          </a:xfrm>
          <a:prstGeom prst="rect">
            <a:avLst/>
          </a:prstGeom>
          <a:noFill/>
        </p:spPr>
        <p:txBody>
          <a:bodyPr wrap="square" rtlCol="0">
            <a:spAutoFit/>
          </a:bodyPr>
          <a:lstStyle/>
          <a:p>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1628260535"/>
              </p:ext>
            </p:extLst>
          </p:nvPr>
        </p:nvGraphicFramePr>
        <p:xfrm>
          <a:off x="1628461" y="2605442"/>
          <a:ext cx="7966300" cy="3124839"/>
        </p:xfrm>
        <a:graphic>
          <a:graphicData uri="http://schemas.openxmlformats.org/drawingml/2006/table">
            <a:tbl>
              <a:tblPr firstRow="1" bandRow="1">
                <a:tableStyleId>{5C22544A-7EE6-4342-B048-85BDC9FD1C3A}</a:tableStyleId>
              </a:tblPr>
              <a:tblGrid>
                <a:gridCol w="2454142"/>
                <a:gridCol w="3657600"/>
                <a:gridCol w="1854558"/>
              </a:tblGrid>
              <a:tr h="389768">
                <a:tc>
                  <a:txBody>
                    <a:bodyPr/>
                    <a:lstStyle/>
                    <a:p>
                      <a:pPr algn="ctr"/>
                      <a:r>
                        <a:rPr lang="zh-CN" altLang="en-US" sz="2000" dirty="0" smtClean="0">
                          <a:solidFill>
                            <a:schemeClr val="tx1"/>
                          </a:solidFill>
                        </a:rPr>
                        <a:t>货名</a:t>
                      </a:r>
                      <a:endParaRPr lang="zh-CN" alt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commodity</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000" dirty="0" smtClean="0">
                          <a:solidFill>
                            <a:schemeClr val="tx1"/>
                          </a:solidFill>
                          <a:latin typeface="Times New Roman" panose="02020603050405020304" pitchFamily="18" charset="0"/>
                          <a:cs typeface="Times New Roman" panose="02020603050405020304" pitchFamily="18" charset="0"/>
                        </a:rPr>
                        <a:t>等级</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5859">
                <a:tc>
                  <a:txBody>
                    <a:bodyPr/>
                    <a:lstStyle/>
                    <a:p>
                      <a:pPr marL="0" marR="0" algn="ctr" defTabSz="914400" rtl="0" eaLnBrk="1" latinLnBrk="0" hangingPunct="1">
                        <a:spcBef>
                          <a:spcPts val="0"/>
                        </a:spcBef>
                        <a:spcAft>
                          <a:spcPts val="0"/>
                        </a:spcAft>
                      </a:pPr>
                      <a:r>
                        <a:rPr lang="zh-CN" altLang="en-US" sz="2000" kern="1200" dirty="0">
                          <a:solidFill>
                            <a:schemeClr val="tx1"/>
                          </a:solidFill>
                          <a:latin typeface="+mn-lt"/>
                          <a:ea typeface="+mn-ea"/>
                          <a:cs typeface="+mn-cs"/>
                        </a:rPr>
                        <a:t>皮革及制品</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2000" kern="1200" dirty="0">
                          <a:solidFill>
                            <a:schemeClr val="tx1"/>
                          </a:solidFill>
                          <a:latin typeface="Times New Roman" panose="02020603050405020304" pitchFamily="18" charset="0"/>
                          <a:ea typeface="+mn-ea"/>
                          <a:cs typeface="Times New Roman" panose="02020603050405020304" pitchFamily="18" charset="0"/>
                        </a:rPr>
                        <a:t>LEATHER &amp; LEATHER GOODS</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altLang="zh-CN" sz="2000" kern="1200">
                          <a:solidFill>
                            <a:schemeClr val="tx1"/>
                          </a:solidFill>
                          <a:latin typeface="Times New Roman" panose="02020603050405020304" pitchFamily="18" charset="0"/>
                          <a:ea typeface="+mn-ea"/>
                          <a:cs typeface="Times New Roman" panose="02020603050405020304" pitchFamily="18" charset="0"/>
                        </a:rPr>
                        <a:t>12</a:t>
                      </a:r>
                      <a:endParaRPr lang="zh-CN" altLang="en-US" sz="2000" kern="1200">
                        <a:solidFill>
                          <a:schemeClr val="tx1"/>
                        </a:solidFill>
                        <a:latin typeface="Times New Roman" panose="02020603050405020304" pitchFamily="18" charset="0"/>
                        <a:ea typeface="+mn-ea"/>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5859">
                <a:tc>
                  <a:txBody>
                    <a:bodyPr/>
                    <a:lstStyle/>
                    <a:p>
                      <a:pPr marL="0" marR="0" algn="ctr" defTabSz="914400" rtl="0" eaLnBrk="1" latinLnBrk="0" hangingPunct="1">
                        <a:spcBef>
                          <a:spcPts val="0"/>
                        </a:spcBef>
                        <a:spcAft>
                          <a:spcPts val="0"/>
                        </a:spcAft>
                      </a:pPr>
                      <a:r>
                        <a:rPr lang="zh-CN" altLang="en-US" sz="2000" kern="1200" dirty="0">
                          <a:solidFill>
                            <a:schemeClr val="tx1"/>
                          </a:solidFill>
                          <a:latin typeface="+mn-lt"/>
                          <a:ea typeface="+mn-ea"/>
                          <a:cs typeface="+mn-cs"/>
                        </a:rPr>
                        <a:t>缝纫机及另件</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2000" kern="1200" dirty="0">
                          <a:solidFill>
                            <a:schemeClr val="tx1"/>
                          </a:solidFill>
                          <a:latin typeface="Times New Roman" panose="02020603050405020304" pitchFamily="18" charset="0"/>
                          <a:ea typeface="+mn-ea"/>
                          <a:cs typeface="Times New Roman" panose="02020603050405020304" pitchFamily="18" charset="0"/>
                        </a:rPr>
                        <a:t>MACHINE SEWING &amp; PARTS</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altLang="zh-CN" sz="2000" kern="1200" dirty="0">
                          <a:solidFill>
                            <a:schemeClr val="tx1"/>
                          </a:solidFill>
                          <a:latin typeface="Times New Roman" panose="02020603050405020304" pitchFamily="18" charset="0"/>
                          <a:ea typeface="+mn-ea"/>
                          <a:cs typeface="Times New Roman" panose="02020603050405020304" pitchFamily="18" charset="0"/>
                        </a:rPr>
                        <a:t>9</a:t>
                      </a:r>
                      <a:endParaRPr lang="zh-CN" altLang="en-US" sz="2000" kern="1200" dirty="0">
                        <a:solidFill>
                          <a:schemeClr val="tx1"/>
                        </a:solidFill>
                        <a:latin typeface="Times New Roman" panose="02020603050405020304" pitchFamily="18" charset="0"/>
                        <a:ea typeface="+mn-ea"/>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9768">
                <a:tc>
                  <a:txBody>
                    <a:bodyPr/>
                    <a:lstStyle/>
                    <a:p>
                      <a:pPr algn="ctr"/>
                      <a:r>
                        <a:rPr lang="zh-CN" altLang="en-US" sz="2000" dirty="0" smtClean="0">
                          <a:solidFill>
                            <a:schemeClr val="tx1"/>
                          </a:solidFill>
                        </a:rPr>
                        <a:t>未列名鞋</a:t>
                      </a:r>
                      <a:endParaRPr lang="zh-CN" alt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kern="1200" dirty="0" smtClean="0">
                          <a:solidFill>
                            <a:schemeClr val="tx1"/>
                          </a:solidFill>
                          <a:latin typeface="Times New Roman" panose="02020603050405020304" pitchFamily="18" charset="0"/>
                          <a:ea typeface="+mn-ea"/>
                          <a:cs typeface="Times New Roman" panose="02020603050405020304" pitchFamily="18" charset="0"/>
                        </a:rPr>
                        <a:t>FOOTWEAR N.O.E.</a:t>
                      </a:r>
                      <a:endParaRPr lang="en-US" altLang="zh-CN" sz="20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altLang="zh-CN" sz="2000" kern="1200" dirty="0" smtClean="0">
                          <a:solidFill>
                            <a:schemeClr val="tx1"/>
                          </a:solidFill>
                          <a:latin typeface="Times New Roman" panose="02020603050405020304" pitchFamily="18" charset="0"/>
                          <a:ea typeface="+mn-ea"/>
                          <a:cs typeface="Times New Roman" panose="02020603050405020304" pitchFamily="18" charset="0"/>
                        </a:rPr>
                        <a:t>9</a:t>
                      </a:r>
                      <a:endParaRPr lang="zh-CN" altLang="en-US" sz="20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4782">
                <a:tc>
                  <a:txBody>
                    <a:bodyPr/>
                    <a:lstStyle/>
                    <a:p>
                      <a:pPr marL="0" marR="0" algn="ctr" defTabSz="914400" rtl="0" eaLnBrk="1" latinLnBrk="0" hangingPunct="1">
                        <a:spcBef>
                          <a:spcPts val="0"/>
                        </a:spcBef>
                        <a:spcAft>
                          <a:spcPts val="0"/>
                        </a:spcAft>
                      </a:pPr>
                      <a:r>
                        <a:rPr lang="zh-CN" altLang="en-US" sz="2000" kern="1200" dirty="0">
                          <a:solidFill>
                            <a:schemeClr val="tx1"/>
                          </a:solidFill>
                          <a:latin typeface="+mn-lt"/>
                          <a:ea typeface="+mn-ea"/>
                          <a:cs typeface="+mn-cs"/>
                        </a:rPr>
                        <a:t>皮手套</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2000" kern="1200" dirty="0">
                          <a:solidFill>
                            <a:schemeClr val="tx1"/>
                          </a:solidFill>
                          <a:latin typeface="Times New Roman" panose="02020603050405020304" pitchFamily="18" charset="0"/>
                          <a:ea typeface="+mn-ea"/>
                          <a:cs typeface="Times New Roman" panose="02020603050405020304" pitchFamily="18" charset="0"/>
                        </a:rPr>
                        <a:t>GLOVES LEATHER</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altLang="zh-CN" sz="2000" kern="1200" dirty="0">
                          <a:solidFill>
                            <a:schemeClr val="tx1"/>
                          </a:solidFill>
                          <a:latin typeface="Times New Roman" panose="02020603050405020304" pitchFamily="18" charset="0"/>
                          <a:ea typeface="+mn-ea"/>
                          <a:cs typeface="Times New Roman" panose="02020603050405020304" pitchFamily="18" charset="0"/>
                        </a:rPr>
                        <a:t>12</a:t>
                      </a:r>
                      <a:endParaRPr lang="zh-CN" altLang="en-US" sz="2000" kern="1200" dirty="0">
                        <a:solidFill>
                          <a:schemeClr val="tx1"/>
                        </a:solidFill>
                        <a:latin typeface="Times New Roman" panose="02020603050405020304" pitchFamily="18" charset="0"/>
                        <a:ea typeface="+mn-ea"/>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5859">
                <a:tc>
                  <a:txBody>
                    <a:bodyPr/>
                    <a:lstStyle/>
                    <a:p>
                      <a:pPr marL="0" marR="0" algn="ctr" defTabSz="914400" rtl="0" eaLnBrk="1" latinLnBrk="0" hangingPunct="1">
                        <a:spcBef>
                          <a:spcPts val="0"/>
                        </a:spcBef>
                        <a:spcAft>
                          <a:spcPts val="0"/>
                        </a:spcAft>
                      </a:pPr>
                      <a:r>
                        <a:rPr lang="zh-CN" altLang="en-US" sz="2000" kern="1200" dirty="0">
                          <a:solidFill>
                            <a:schemeClr val="tx1"/>
                          </a:solidFill>
                          <a:latin typeface="+mn-lt"/>
                          <a:ea typeface="+mn-ea"/>
                          <a:cs typeface="+mn-cs"/>
                        </a:rPr>
                        <a:t>小五金及工具</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2000" kern="1200" dirty="0">
                          <a:solidFill>
                            <a:schemeClr val="tx1"/>
                          </a:solidFill>
                          <a:latin typeface="Times New Roman" panose="02020603050405020304" pitchFamily="18" charset="0"/>
                          <a:ea typeface="+mn-ea"/>
                          <a:cs typeface="Times New Roman" panose="02020603050405020304" pitchFamily="18" charset="0"/>
                        </a:rPr>
                        <a:t>HARDWARE &amp; TOOLS,N.O.E.</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altLang="zh-CN" sz="2000" kern="1200" dirty="0">
                          <a:solidFill>
                            <a:schemeClr val="tx1"/>
                          </a:solidFill>
                          <a:latin typeface="Times New Roman" panose="02020603050405020304" pitchFamily="18" charset="0"/>
                          <a:ea typeface="+mn-ea"/>
                          <a:cs typeface="Times New Roman" panose="02020603050405020304" pitchFamily="18" charset="0"/>
                        </a:rPr>
                        <a:t>10</a:t>
                      </a:r>
                      <a:endParaRPr lang="zh-CN" altLang="en-US" sz="2000" kern="1200" dirty="0">
                        <a:solidFill>
                          <a:schemeClr val="tx1"/>
                        </a:solidFill>
                        <a:latin typeface="Times New Roman" panose="02020603050405020304" pitchFamily="18" charset="0"/>
                        <a:ea typeface="+mn-ea"/>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文本框 7"/>
          <p:cNvSpPr txBox="1"/>
          <p:nvPr/>
        </p:nvSpPr>
        <p:spPr>
          <a:xfrm>
            <a:off x="4174343" y="1866921"/>
            <a:ext cx="2356834" cy="461665"/>
          </a:xfrm>
          <a:prstGeom prst="rect">
            <a:avLst/>
          </a:prstGeom>
          <a:noFill/>
        </p:spPr>
        <p:txBody>
          <a:bodyPr wrap="square" rtlCol="0">
            <a:spAutoFit/>
          </a:bodyPr>
          <a:lstStyle/>
          <a:p>
            <a:r>
              <a:rPr lang="zh-CN" altLang="en-US" sz="2400" u="sng" dirty="0" smtClean="0">
                <a:solidFill>
                  <a:srgbClr val="0070C0"/>
                </a:solidFill>
              </a:rPr>
              <a:t>常用商品等级</a:t>
            </a:r>
            <a:endParaRPr lang="zh-CN" altLang="en-US" sz="2400" u="sng" dirty="0">
              <a:solidFill>
                <a:srgbClr val="0070C0"/>
              </a:solidFill>
            </a:endParaRPr>
          </a:p>
        </p:txBody>
      </p:sp>
      <p:grpSp>
        <p:nvGrpSpPr>
          <p:cNvPr id="9" name="组合 50"/>
          <p:cNvGrpSpPr>
            <a:grpSpLocks/>
          </p:cNvGrpSpPr>
          <p:nvPr/>
        </p:nvGrpSpPr>
        <p:grpSpPr bwMode="auto">
          <a:xfrm>
            <a:off x="245772" y="198724"/>
            <a:ext cx="603250" cy="552450"/>
            <a:chOff x="0" y="0"/>
            <a:chExt cx="737947" cy="676838"/>
          </a:xfrm>
        </p:grpSpPr>
        <p:sp>
          <p:nvSpPr>
            <p:cNvPr id="10"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1"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2"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3"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prstClr val="black"/>
                </a:solidFill>
              </a:rPr>
              <a:t>集装箱货运费的</a:t>
            </a:r>
            <a:r>
              <a:rPr lang="zh-CN" altLang="en-US" sz="2400" b="1" dirty="0" smtClean="0">
                <a:solidFill>
                  <a:prstClr val="black"/>
                </a:solidFill>
              </a:rPr>
              <a:t>计算业务案例</a:t>
            </a:r>
            <a:endParaRPr lang="zh-CN" altLang="en-US" sz="2400" b="1" dirty="0">
              <a:solidFill>
                <a:prstClr val="black"/>
              </a:solidFill>
            </a:endParaRPr>
          </a:p>
        </p:txBody>
      </p:sp>
    </p:spTree>
    <p:extLst>
      <p:ext uri="{BB962C8B-B14F-4D97-AF65-F5344CB8AC3E}">
        <p14:creationId xmlns:p14="http://schemas.microsoft.com/office/powerpoint/2010/main" val="310290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图片 3"/>
          <p:cNvPicPr>
            <a:picLocks noChangeAspect="1"/>
          </p:cNvPicPr>
          <p:nvPr/>
        </p:nvPicPr>
        <p:blipFill>
          <a:blip r:embed="rId3"/>
          <a:srcRect/>
          <a:stretch>
            <a:fillRect/>
          </a:stretch>
        </p:blipFill>
        <p:spPr bwMode="auto">
          <a:xfrm>
            <a:off x="488950" y="0"/>
            <a:ext cx="11191875" cy="7981950"/>
          </a:xfrm>
          <a:prstGeom prst="rect">
            <a:avLst/>
          </a:prstGeom>
          <a:noFill/>
          <a:ln w="9525">
            <a:noFill/>
            <a:miter lim="800000"/>
            <a:headEnd/>
            <a:tailEnd/>
          </a:ln>
        </p:spPr>
      </p:pic>
      <p:sp>
        <p:nvSpPr>
          <p:cNvPr id="3" name="矩形 2"/>
          <p:cNvSpPr/>
          <p:nvPr/>
        </p:nvSpPr>
        <p:spPr>
          <a:xfrm>
            <a:off x="0" y="0"/>
            <a:ext cx="12192000" cy="88392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 name="矩形 4"/>
          <p:cNvSpPr/>
          <p:nvPr/>
        </p:nvSpPr>
        <p:spPr>
          <a:xfrm>
            <a:off x="1052513" y="2820988"/>
            <a:ext cx="10066337" cy="2160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a:spLocks noChangeArrowheads="1"/>
          </p:cNvSpPr>
          <p:nvPr/>
        </p:nvSpPr>
        <p:spPr bwMode="auto">
          <a:xfrm>
            <a:off x="1457325" y="3011488"/>
            <a:ext cx="7239000" cy="708025"/>
          </a:xfrm>
          <a:prstGeom prst="rect">
            <a:avLst/>
          </a:prstGeom>
          <a:noFill/>
          <a:ln w="9525">
            <a:noFill/>
            <a:miter lim="800000"/>
            <a:headEnd/>
            <a:tailEnd/>
          </a:ln>
        </p:spPr>
        <p:txBody>
          <a:bodyPr>
            <a:spAutoFit/>
          </a:bodyPr>
          <a:lstStyle/>
          <a:p>
            <a:pPr algn="r"/>
            <a:r>
              <a:rPr lang="zh-CN" altLang="en-US" sz="4000" b="1">
                <a:solidFill>
                  <a:prstClr val="white"/>
                </a:solidFill>
                <a:ea typeface="微软雅黑" pitchFamily="34" charset="-122"/>
                <a:sym typeface="Arial" charset="0"/>
              </a:rPr>
              <a:t>进出口业务操作</a:t>
            </a:r>
          </a:p>
        </p:txBody>
      </p:sp>
      <p:cxnSp>
        <p:nvCxnSpPr>
          <p:cNvPr id="7" name="直接连接符 6"/>
          <p:cNvCxnSpPr/>
          <p:nvPr/>
        </p:nvCxnSpPr>
        <p:spPr>
          <a:xfrm>
            <a:off x="4103688" y="3730625"/>
            <a:ext cx="62531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extLst/>
          </a:blip>
          <a:stretch>
            <a:fillRect/>
          </a:stretch>
        </p:blipFill>
        <p:spPr>
          <a:xfrm>
            <a:off x="1679908" y="2800618"/>
            <a:ext cx="2095500" cy="2095500"/>
          </a:xfrm>
          <a:prstGeom prst="rect">
            <a:avLst/>
          </a:prstGeom>
          <a:effectLst>
            <a:softEdge rad="12700"/>
          </a:effectLst>
        </p:spPr>
      </p:pic>
      <p:sp>
        <p:nvSpPr>
          <p:cNvPr id="8" name="文本框 7"/>
          <p:cNvSpPr txBox="1">
            <a:spLocks noChangeArrowheads="1"/>
          </p:cNvSpPr>
          <p:nvPr/>
        </p:nvSpPr>
        <p:spPr bwMode="auto">
          <a:xfrm>
            <a:off x="7735888" y="4471988"/>
            <a:ext cx="3157537" cy="369887"/>
          </a:xfrm>
          <a:prstGeom prst="rect">
            <a:avLst/>
          </a:prstGeom>
          <a:noFill/>
          <a:ln w="9525">
            <a:noFill/>
            <a:miter lim="800000"/>
            <a:headEnd/>
            <a:tailEnd/>
          </a:ln>
        </p:spPr>
        <p:txBody>
          <a:bodyPr>
            <a:spAutoFit/>
          </a:bodyPr>
          <a:lstStyle/>
          <a:p>
            <a:pPr algn="r"/>
            <a:r>
              <a:rPr lang="zh-CN" altLang="en-US">
                <a:solidFill>
                  <a:prstClr val="white"/>
                </a:solidFill>
                <a:ea typeface="微软雅黑" pitchFamily="34" charset="-122"/>
                <a:sym typeface="Arial" charset="0"/>
              </a:rPr>
              <a:t>进出口业务操作课程团队</a:t>
            </a:r>
          </a:p>
        </p:txBody>
      </p:sp>
      <p:sp>
        <p:nvSpPr>
          <p:cNvPr id="17416" name="文本框 10"/>
          <p:cNvSpPr txBox="1">
            <a:spLocks noChangeArrowheads="1"/>
          </p:cNvSpPr>
          <p:nvPr/>
        </p:nvSpPr>
        <p:spPr bwMode="auto">
          <a:xfrm>
            <a:off x="4403725" y="3886200"/>
            <a:ext cx="5486400" cy="461665"/>
          </a:xfrm>
          <a:prstGeom prst="rect">
            <a:avLst/>
          </a:prstGeom>
          <a:noFill/>
          <a:ln w="9525">
            <a:noFill/>
            <a:miter lim="800000"/>
            <a:headEnd/>
            <a:tailEnd/>
          </a:ln>
        </p:spPr>
        <p:txBody>
          <a:bodyPr>
            <a:spAutoFit/>
          </a:bodyPr>
          <a:lstStyle/>
          <a:p>
            <a:pPr algn="ctr"/>
            <a:r>
              <a:rPr lang="en-US" altLang="zh-CN" sz="2400" dirty="0" smtClean="0">
                <a:solidFill>
                  <a:prstClr val="white"/>
                </a:solidFill>
                <a:ea typeface="微软雅黑" pitchFamily="34" charset="-122"/>
                <a:sym typeface="Arial" charset="0"/>
              </a:rPr>
              <a:t>1-2-2 </a:t>
            </a:r>
            <a:r>
              <a:rPr lang="zh-CN" altLang="en-US" sz="2400" dirty="0" smtClean="0">
                <a:solidFill>
                  <a:prstClr val="white"/>
                </a:solidFill>
                <a:ea typeface="微软雅黑" pitchFamily="34" charset="-122"/>
                <a:sym typeface="Arial" charset="0"/>
              </a:rPr>
              <a:t>对外报价</a:t>
            </a:r>
            <a:endParaRPr lang="zh-CN" altLang="en-US" sz="2400" dirty="0">
              <a:solidFill>
                <a:prstClr val="white"/>
              </a:solidFill>
              <a:ea typeface="微软雅黑" pitchFamily="34" charset="-122"/>
              <a:sym typeface="Arial" charset="0"/>
            </a:endParaRPr>
          </a:p>
        </p:txBody>
      </p:sp>
    </p:spTree>
    <p:extLst>
      <p:ext uri="{BB962C8B-B14F-4D97-AF65-F5344CB8AC3E}">
        <p14:creationId xmlns:p14="http://schemas.microsoft.com/office/powerpoint/2010/main" val="684061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7416"/>
                                        </p:tgtEl>
                                        <p:attrNameLst>
                                          <p:attrName>style.visibility</p:attrName>
                                        </p:attrNameLst>
                                      </p:cBhvr>
                                      <p:to>
                                        <p:strVal val="visible"/>
                                      </p:to>
                                    </p:set>
                                    <p:animEffect transition="in" filter="wipe(left)">
                                      <p:cBhvr>
                                        <p:cTn id="24"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74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3" name="Group 3"/>
          <p:cNvGraphicFramePr>
            <a:graphicFrameLocks noGrp="1"/>
          </p:cNvGraphicFramePr>
          <p:nvPr>
            <p:ph idx="4294967295"/>
            <p:extLst>
              <p:ext uri="{D42A27DB-BD31-4B8C-83A1-F6EECF244321}">
                <p14:modId xmlns:p14="http://schemas.microsoft.com/office/powerpoint/2010/main" val="3526710487"/>
              </p:ext>
            </p:extLst>
          </p:nvPr>
        </p:nvGraphicFramePr>
        <p:xfrm>
          <a:off x="1390920" y="1339406"/>
          <a:ext cx="8382000" cy="5023924"/>
        </p:xfrm>
        <a:graphic>
          <a:graphicData uri="http://schemas.openxmlformats.org/drawingml/2006/table">
            <a:tbl>
              <a:tblPr/>
              <a:tblGrid>
                <a:gridCol w="3200400"/>
                <a:gridCol w="1914525"/>
                <a:gridCol w="1755775"/>
                <a:gridCol w="1511300"/>
              </a:tblGrid>
              <a:tr h="399129">
                <a:tc>
                  <a:txBody>
                    <a:bodyPr/>
                    <a:lstStyle/>
                    <a:p>
                      <a:pPr marL="0" marR="0" lvl="0" indent="0" algn="ctr" defTabSz="914400" rtl="0" eaLnBrk="0" fontAlgn="base" latinLnBrk="0" hangingPunct="0">
                        <a:lnSpc>
                          <a:spcPct val="120000"/>
                        </a:lnSpc>
                        <a:spcBef>
                          <a:spcPct val="0"/>
                        </a:spcBef>
                        <a:spcAft>
                          <a:spcPct val="0"/>
                        </a:spcAft>
                        <a:buClrTx/>
                        <a:buSzTx/>
                        <a:buFont typeface="Arial" pitchFamily="34" charset="0"/>
                        <a:buNone/>
                      </a:pPr>
                      <a:r>
                        <a:rPr kumimoji="0" lang="zh-CN" altLang="en-US"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rPr>
                        <a:t>大连</a:t>
                      </a:r>
                      <a:r>
                        <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rPr>
                        <a:t>——</a:t>
                      </a:r>
                      <a:r>
                        <a:rPr kumimoji="0" lang="zh-CN" altLang="en-US"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rPr>
                        <a:t>波斯湾</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20000"/>
                        </a:lnSpc>
                        <a:spcBef>
                          <a:spcPct val="0"/>
                        </a:spcBef>
                        <a:spcAft>
                          <a:spcPct val="0"/>
                        </a:spcAft>
                        <a:buClrTx/>
                        <a:buSzTx/>
                        <a:buFont typeface="Arial" pitchFamily="34" charset="0"/>
                        <a:buNone/>
                      </a:pP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0" fontAlgn="base" latinLnBrk="0" hangingPunct="0">
                        <a:lnSpc>
                          <a:spcPct val="120000"/>
                        </a:lnSpc>
                        <a:spcBef>
                          <a:spcPct val="0"/>
                        </a:spcBef>
                        <a:spcAft>
                          <a:spcPct val="0"/>
                        </a:spcAft>
                        <a:buClrTx/>
                        <a:buSzTx/>
                        <a:buFont typeface="Arial" pitchFamily="34" charset="0"/>
                        <a:buNone/>
                      </a:pP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r>
              <a:tr h="684255">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20000"/>
                        </a:lnSpc>
                        <a:spcBef>
                          <a:spcPct val="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等级</a:t>
                      </a:r>
                      <a:endParaRPr kumimoji="0" lang="zh-CN" altLang="en-US"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20000"/>
                        </a:lnSpc>
                        <a:spcBef>
                          <a:spcPct val="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a:t>
                      </a: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CLASS</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20000"/>
                        </a:lnSpc>
                        <a:spcBef>
                          <a:spcPct val="0"/>
                        </a:spcBef>
                        <a:spcAft>
                          <a:spcPct val="0"/>
                        </a:spcAft>
                        <a:buClrTx/>
                        <a:buSzTx/>
                        <a:buFont typeface="Arial" pitchFamily="34" charset="0"/>
                        <a:buNone/>
                      </a:pPr>
                      <a:r>
                        <a:rPr kumimoji="0" lang="en-US" altLang="zh-CN" sz="1800" b="1" i="0" u="none" strike="noStrike" cap="none" normalizeH="0" baseline="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LCL</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20000"/>
                        </a:lnSpc>
                        <a:spcBef>
                          <a:spcPct val="0"/>
                        </a:spcBef>
                        <a:spcAft>
                          <a:spcPct val="0"/>
                        </a:spcAft>
                        <a:buClrTx/>
                        <a:buSzTx/>
                        <a:buFont typeface="Arial" pitchFamily="34" charset="0"/>
                        <a:buNone/>
                      </a:pPr>
                      <a:r>
                        <a:rPr kumimoji="0" lang="en-US" altLang="zh-CN" sz="1800" b="1" i="0" u="none" strike="noStrike" cap="none" normalizeH="0" baseline="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W</a:t>
                      </a:r>
                      <a:r>
                        <a:rPr kumimoji="0" lang="zh-CN" altLang="en-US" sz="1800" b="1" i="0" u="none" strike="noStrike" cap="none" normalizeH="0" baseline="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a:t>
                      </a:r>
                      <a:r>
                        <a:rPr kumimoji="0" lang="en-US" altLang="zh-CN" sz="1800" b="1" i="0" u="none" strike="noStrike" cap="none" normalizeH="0" baseline="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M</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20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FCL</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l" defTabSz="914400" rtl="0" eaLnBrk="0" fontAlgn="base" latinLnBrk="0" hangingPunct="0">
                        <a:lnSpc>
                          <a:spcPct val="120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20’           /              40’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CN"/>
                    </a:p>
                  </a:txBody>
                  <a:tcPr/>
                </a:tc>
              </a:tr>
              <a:tr h="2685322">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a:t>
                      </a: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1—7</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8—13</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14—20</a:t>
                      </a: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冷冻货</a:t>
                      </a:r>
                      <a:endPar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一般化工品</a:t>
                      </a: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a:t>
                      </a: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危险品</a:t>
                      </a:r>
                      <a:endPar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a:t>
                      </a: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60.00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62.00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64.00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endPar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63.00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1400.00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1500.00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1550.00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2890.00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1500.00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1800.00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2400.00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2450.00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2600.00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3750.00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2450.00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3600.00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073748">
                <a:tc gridSpan="4">
                  <a:txBody>
                    <a:bodyPr/>
                    <a:lstStyle/>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下列港口加收集装箱支线附加费：大连、青岛</a:t>
                      </a:r>
                      <a:endPar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USD50/20’  USD90/40’  USD3/FT</a:t>
                      </a: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a:t>
                      </a: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LCL</a:t>
                      </a: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a:t>
                      </a:r>
                      <a:endPar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45000"/>
                        </a:lnSpc>
                        <a:spcBef>
                          <a:spcPct val="0"/>
                        </a:spcBef>
                        <a:spcAft>
                          <a:spcPct val="0"/>
                        </a:spcAft>
                        <a:buClrTx/>
                        <a:buSzTx/>
                        <a:buFont typeface="Arial" pitchFamily="34" charset="0"/>
                        <a:buNone/>
                      </a:pP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45000"/>
                        </a:lnSpc>
                        <a:spcBef>
                          <a:spcPct val="0"/>
                        </a:spcBef>
                        <a:spcAft>
                          <a:spcPct val="0"/>
                        </a:spcAft>
                        <a:buClrTx/>
                        <a:buSzTx/>
                        <a:buFont typeface="Arial" pitchFamily="34" charset="0"/>
                        <a:buNone/>
                      </a:pP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45000"/>
                        </a:lnSpc>
                        <a:spcBef>
                          <a:spcPct val="0"/>
                        </a:spcBef>
                        <a:spcAft>
                          <a:spcPct val="0"/>
                        </a:spcAft>
                        <a:buClrTx/>
                        <a:buSzTx/>
                        <a:buFont typeface="Arial" pitchFamily="34" charset="0"/>
                        <a:buNone/>
                      </a:pP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3" name="组合 50"/>
          <p:cNvGrpSpPr>
            <a:grpSpLocks/>
          </p:cNvGrpSpPr>
          <p:nvPr/>
        </p:nvGrpSpPr>
        <p:grpSpPr bwMode="auto">
          <a:xfrm>
            <a:off x="245772" y="198724"/>
            <a:ext cx="603250" cy="552450"/>
            <a:chOff x="0" y="0"/>
            <a:chExt cx="737947" cy="676838"/>
          </a:xfrm>
        </p:grpSpPr>
        <p:sp>
          <p:nvSpPr>
            <p:cNvPr id="4"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5"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6"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7"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prstClr val="black"/>
                </a:solidFill>
              </a:rPr>
              <a:t>集装箱货运费的</a:t>
            </a:r>
            <a:r>
              <a:rPr lang="zh-CN" altLang="en-US" sz="2400" b="1" dirty="0" smtClean="0">
                <a:solidFill>
                  <a:prstClr val="black"/>
                </a:solidFill>
              </a:rPr>
              <a:t>计算业务案例</a:t>
            </a:r>
            <a:endParaRPr lang="zh-CN" altLang="en-US" sz="2400" b="1" dirty="0">
              <a:solidFill>
                <a:prstClr val="black"/>
              </a:solidFill>
            </a:endParaRPr>
          </a:p>
        </p:txBody>
      </p:sp>
    </p:spTree>
    <p:extLst>
      <p:ext uri="{BB962C8B-B14F-4D97-AF65-F5344CB8AC3E}">
        <p14:creationId xmlns:p14="http://schemas.microsoft.com/office/powerpoint/2010/main" val="2697350341"/>
      </p:ext>
    </p:extLst>
  </p:cSld>
  <p:clrMapOvr>
    <a:masterClrMapping/>
  </p:clrMapOvr>
  <p:transition>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91673" y="1223494"/>
            <a:ext cx="9414456" cy="5092291"/>
          </a:xfrm>
          <a:prstGeom prst="rect">
            <a:avLst/>
          </a:prstGeom>
          <a:noFill/>
          <a:ln>
            <a:solidFill>
              <a:schemeClr val="accent1"/>
            </a:solidFill>
          </a:ln>
        </p:spPr>
        <p:txBody>
          <a:bodyPr wrap="square" rtlCol="0">
            <a:spAutoFit/>
          </a:bodyPr>
          <a:lstStyle/>
          <a:p>
            <a:pPr>
              <a:lnSpc>
                <a:spcPts val="2800"/>
              </a:lnSpc>
            </a:pPr>
            <a:r>
              <a:rPr lang="zh-CN" altLang="en-US" sz="2000" dirty="0" smtClean="0"/>
              <a:t>计算过程：</a:t>
            </a:r>
            <a:endParaRPr lang="en-US" altLang="zh-CN" sz="2000" dirty="0" smtClean="0"/>
          </a:p>
          <a:p>
            <a:pPr>
              <a:lnSpc>
                <a:spcPts val="2800"/>
              </a:lnSpc>
            </a:pPr>
            <a:r>
              <a:rPr lang="zh-CN" altLang="en-US" sz="2000" b="1" dirty="0" smtClean="0"/>
              <a:t>安全靴的海运费：</a:t>
            </a:r>
            <a:endParaRPr lang="en-US" altLang="zh-CN" sz="2000" b="1" dirty="0" smtClean="0"/>
          </a:p>
          <a:p>
            <a:pPr>
              <a:lnSpc>
                <a:spcPts val="2800"/>
              </a:lnSpc>
            </a:pPr>
            <a:r>
              <a:rPr lang="zh-CN" altLang="en-US" sz="2000" dirty="0" smtClean="0"/>
              <a:t>查得：安全靴</a:t>
            </a:r>
            <a:r>
              <a:rPr lang="en-US" altLang="zh-CN" sz="2000" dirty="0" smtClean="0"/>
              <a:t>9</a:t>
            </a:r>
            <a:r>
              <a:rPr lang="zh-CN" altLang="en-US" sz="2000" dirty="0" smtClean="0"/>
              <a:t>级，大连</a:t>
            </a:r>
            <a:r>
              <a:rPr lang="en-US" altLang="zh-CN" sz="2000" dirty="0" smtClean="0"/>
              <a:t>——</a:t>
            </a:r>
            <a:r>
              <a:rPr lang="zh-CN" altLang="en-US" sz="2000" dirty="0" smtClean="0"/>
              <a:t>巴林港，</a:t>
            </a:r>
            <a:r>
              <a:rPr lang="en-US" altLang="zh-CN" sz="2000" dirty="0" smtClean="0"/>
              <a:t>20</a:t>
            </a:r>
            <a:r>
              <a:rPr lang="zh-CN" altLang="en-US" sz="2000" dirty="0" smtClean="0"/>
              <a:t>英尺集装箱包箱费率：</a:t>
            </a:r>
            <a:r>
              <a:rPr lang="en-US" altLang="zh-CN" sz="2000" dirty="0" smtClean="0"/>
              <a:t>1500</a:t>
            </a:r>
            <a:r>
              <a:rPr lang="zh-CN" altLang="en-US" sz="2000" dirty="0" smtClean="0"/>
              <a:t>美元，支线附加费</a:t>
            </a:r>
            <a:r>
              <a:rPr lang="en-US" altLang="zh-CN" sz="2000" dirty="0" smtClean="0"/>
              <a:t>50</a:t>
            </a:r>
            <a:r>
              <a:rPr lang="zh-CN" altLang="en-US" sz="2000" dirty="0" smtClean="0"/>
              <a:t>美元。</a:t>
            </a:r>
            <a:endParaRPr lang="en-US" altLang="zh-CN" sz="2000" dirty="0" smtClean="0"/>
          </a:p>
          <a:p>
            <a:pPr>
              <a:lnSpc>
                <a:spcPts val="2800"/>
              </a:lnSpc>
            </a:pPr>
            <a:r>
              <a:rPr lang="zh-CN" altLang="en-US" sz="2000" dirty="0" smtClean="0"/>
              <a:t>合计：</a:t>
            </a:r>
            <a:r>
              <a:rPr lang="en-US" altLang="zh-CN" sz="2000" dirty="0" smtClean="0"/>
              <a:t>1550</a:t>
            </a:r>
            <a:r>
              <a:rPr lang="zh-CN" altLang="en-US" sz="2000" dirty="0" smtClean="0"/>
              <a:t>美元</a:t>
            </a:r>
            <a:r>
              <a:rPr lang="en-US" altLang="zh-CN" sz="2000" dirty="0" smtClean="0"/>
              <a:t>/20’</a:t>
            </a:r>
            <a:r>
              <a:rPr lang="zh-CN" altLang="en-US" sz="2000" dirty="0" smtClean="0"/>
              <a:t>，每双鞋分摊的海运费：</a:t>
            </a:r>
            <a:r>
              <a:rPr lang="en-US" altLang="zh-CN" sz="2000" dirty="0" smtClean="0"/>
              <a:t>1550/2208=0.702</a:t>
            </a:r>
            <a:r>
              <a:rPr lang="zh-CN" altLang="en-US" sz="2000" dirty="0" smtClean="0"/>
              <a:t>美元</a:t>
            </a:r>
            <a:r>
              <a:rPr lang="en-US" altLang="zh-CN" sz="2000" dirty="0" smtClean="0"/>
              <a:t>/</a:t>
            </a:r>
            <a:r>
              <a:rPr lang="zh-CN" altLang="en-US" sz="2000" dirty="0" smtClean="0"/>
              <a:t>双。</a:t>
            </a:r>
            <a:endParaRPr lang="en-US" altLang="zh-CN" sz="2000" dirty="0" smtClean="0"/>
          </a:p>
          <a:p>
            <a:pPr>
              <a:lnSpc>
                <a:spcPts val="2800"/>
              </a:lnSpc>
            </a:pPr>
            <a:r>
              <a:rPr lang="zh-CN" altLang="en-US" sz="2000" b="1" dirty="0" smtClean="0"/>
              <a:t>骑兵靴的海运费：</a:t>
            </a:r>
            <a:endParaRPr lang="en-US" altLang="zh-CN" sz="2000" b="1" dirty="0" smtClean="0"/>
          </a:p>
          <a:p>
            <a:pPr>
              <a:lnSpc>
                <a:spcPts val="2800"/>
              </a:lnSpc>
            </a:pPr>
            <a:r>
              <a:rPr lang="zh-CN" altLang="en-US" sz="2000" dirty="0" smtClean="0"/>
              <a:t>查得：骑兵靴</a:t>
            </a:r>
            <a:r>
              <a:rPr lang="en-US" altLang="zh-CN" sz="2000" dirty="0" smtClean="0"/>
              <a:t>9</a:t>
            </a:r>
            <a:r>
              <a:rPr lang="zh-CN" altLang="en-US" sz="2000" dirty="0" smtClean="0"/>
              <a:t>级，运费计收标准：</a:t>
            </a:r>
            <a:r>
              <a:rPr lang="en-US" altLang="zh-CN" sz="2000" dirty="0" smtClean="0"/>
              <a:t>W/M</a:t>
            </a:r>
          </a:p>
          <a:p>
            <a:pPr>
              <a:lnSpc>
                <a:spcPts val="2800"/>
              </a:lnSpc>
            </a:pPr>
            <a:r>
              <a:rPr lang="zh-CN" altLang="en-US" sz="2000" dirty="0" smtClean="0"/>
              <a:t>一个纸箱的体积：</a:t>
            </a:r>
            <a:r>
              <a:rPr lang="en-US" altLang="zh-CN" sz="2000" dirty="0">
                <a:latin typeface="Times New Roman" panose="02020603050405020304" pitchFamily="18" charset="0"/>
                <a:cs typeface="Times New Roman" panose="02020603050405020304" pitchFamily="18" charset="0"/>
              </a:rPr>
              <a:t> 0.1482</a:t>
            </a:r>
            <a:r>
              <a:rPr lang="zh-CN" altLang="en-US" sz="2000" dirty="0" smtClean="0">
                <a:latin typeface="Times New Roman" panose="02020603050405020304" pitchFamily="18" charset="0"/>
                <a:cs typeface="Times New Roman" panose="02020603050405020304" pitchFamily="18" charset="0"/>
              </a:rPr>
              <a:t>立方米，一个纸箱的毛重：</a:t>
            </a:r>
            <a:r>
              <a:rPr lang="en-US" altLang="zh-CN" sz="2000" dirty="0" smtClean="0">
                <a:latin typeface="Times New Roman" panose="02020603050405020304" pitchFamily="18" charset="0"/>
                <a:cs typeface="Times New Roman" panose="02020603050405020304" pitchFamily="18" charset="0"/>
              </a:rPr>
              <a:t>0.029</a:t>
            </a:r>
            <a:r>
              <a:rPr lang="zh-CN" altLang="en-US" sz="2000" dirty="0" smtClean="0">
                <a:latin typeface="Times New Roman" panose="02020603050405020304" pitchFamily="18" charset="0"/>
                <a:cs typeface="Times New Roman" panose="02020603050405020304" pitchFamily="18" charset="0"/>
              </a:rPr>
              <a:t>吨（</a:t>
            </a:r>
            <a:r>
              <a:rPr lang="en-US" altLang="zh-CN" sz="2000" dirty="0" smtClean="0">
                <a:latin typeface="Times New Roman" panose="02020603050405020304" pitchFamily="18" charset="0"/>
                <a:cs typeface="Times New Roman" panose="02020603050405020304" pitchFamily="18" charset="0"/>
              </a:rPr>
              <a:t>29kg</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a:lnSpc>
                <a:spcPts val="2800"/>
              </a:lnSpc>
            </a:pPr>
            <a:r>
              <a:rPr lang="zh-CN" altLang="en-US" sz="2000" dirty="0" smtClean="0">
                <a:latin typeface="Times New Roman" panose="02020603050405020304" pitchFamily="18" charset="0"/>
                <a:cs typeface="Times New Roman" panose="02020603050405020304" pitchFamily="18" charset="0"/>
              </a:rPr>
              <a:t>故采用</a:t>
            </a:r>
            <a:r>
              <a:rPr lang="zh-CN" altLang="en-US" sz="2000" dirty="0">
                <a:latin typeface="Times New Roman" panose="02020603050405020304" pitchFamily="18" charset="0"/>
                <a:cs typeface="Times New Roman" panose="02020603050405020304" pitchFamily="18" charset="0"/>
              </a:rPr>
              <a:t>尺码</a:t>
            </a:r>
            <a:r>
              <a:rPr lang="zh-CN" altLang="en-US" sz="2000" dirty="0" smtClean="0">
                <a:latin typeface="Times New Roman" panose="02020603050405020304" pitchFamily="18" charset="0"/>
                <a:cs typeface="Times New Roman" panose="02020603050405020304" pitchFamily="18" charset="0"/>
              </a:rPr>
              <a:t>吨</a:t>
            </a:r>
            <a:endParaRPr lang="en-US" altLang="zh-CN" sz="2000" dirty="0" smtClean="0">
              <a:latin typeface="Times New Roman" panose="02020603050405020304" pitchFamily="18" charset="0"/>
              <a:cs typeface="Times New Roman" panose="02020603050405020304" pitchFamily="18" charset="0"/>
            </a:endParaRPr>
          </a:p>
          <a:p>
            <a:pPr>
              <a:lnSpc>
                <a:spcPts val="2800"/>
              </a:lnSpc>
            </a:pPr>
            <a:r>
              <a:rPr lang="zh-CN" altLang="en-US" sz="2000" dirty="0" smtClean="0">
                <a:latin typeface="Times New Roman" panose="02020603050405020304" pitchFamily="18" charset="0"/>
                <a:cs typeface="Times New Roman" panose="02020603050405020304" pitchFamily="18" charset="0"/>
              </a:rPr>
              <a:t>基本运费：</a:t>
            </a:r>
            <a:r>
              <a:rPr lang="en-US" altLang="zh-CN" sz="2000" dirty="0" smtClean="0">
                <a:latin typeface="Times New Roman" panose="02020603050405020304" pitchFamily="18" charset="0"/>
                <a:cs typeface="Times New Roman" panose="02020603050405020304" pitchFamily="18" charset="0"/>
              </a:rPr>
              <a:t>62</a:t>
            </a:r>
            <a:r>
              <a:rPr lang="zh-CN" altLang="en-US" sz="2000" dirty="0" smtClean="0">
                <a:latin typeface="Times New Roman" panose="02020603050405020304" pitchFamily="18" charset="0"/>
                <a:cs typeface="Times New Roman" panose="02020603050405020304" pitchFamily="18" charset="0"/>
              </a:rPr>
              <a:t>美元</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立方米</a:t>
            </a:r>
            <a:endParaRPr lang="en-US" altLang="zh-CN" sz="2000" dirty="0" smtClean="0">
              <a:latin typeface="Times New Roman" panose="02020603050405020304" pitchFamily="18" charset="0"/>
              <a:cs typeface="Times New Roman" panose="02020603050405020304" pitchFamily="18" charset="0"/>
            </a:endParaRPr>
          </a:p>
          <a:p>
            <a:pPr>
              <a:lnSpc>
                <a:spcPts val="2800"/>
              </a:lnSpc>
            </a:pPr>
            <a:r>
              <a:rPr lang="zh-CN" altLang="en-US" sz="2000" dirty="0" smtClean="0">
                <a:latin typeface="Times New Roman" panose="02020603050405020304" pitchFamily="18" charset="0"/>
                <a:cs typeface="Times New Roman" panose="02020603050405020304" pitchFamily="18" charset="0"/>
              </a:rPr>
              <a:t>支线附加费：</a:t>
            </a:r>
            <a:r>
              <a:rPr lang="en-US" altLang="zh-CN" sz="2000" dirty="0" smtClean="0">
                <a:latin typeface="Times New Roman" panose="02020603050405020304" pitchFamily="18" charset="0"/>
                <a:cs typeface="Times New Roman" panose="02020603050405020304" pitchFamily="18" charset="0"/>
              </a:rPr>
              <a:t>3</a:t>
            </a:r>
            <a:r>
              <a:rPr lang="zh-CN" altLang="en-US" sz="2000" dirty="0" smtClean="0">
                <a:latin typeface="Times New Roman" panose="02020603050405020304" pitchFamily="18" charset="0"/>
                <a:cs typeface="Times New Roman" panose="02020603050405020304" pitchFamily="18" charset="0"/>
              </a:rPr>
              <a:t>美元</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立方米</a:t>
            </a:r>
            <a:endParaRPr lang="en-US" altLang="zh-CN" sz="2000" dirty="0" smtClean="0">
              <a:latin typeface="Times New Roman" panose="02020603050405020304" pitchFamily="18" charset="0"/>
              <a:cs typeface="Times New Roman" panose="02020603050405020304" pitchFamily="18" charset="0"/>
            </a:endParaRPr>
          </a:p>
          <a:p>
            <a:pPr>
              <a:lnSpc>
                <a:spcPts val="2800"/>
              </a:lnSpc>
            </a:pPr>
            <a:r>
              <a:rPr lang="zh-CN" altLang="en-US" sz="2000" dirty="0" smtClean="0">
                <a:latin typeface="Times New Roman" panose="02020603050405020304" pitchFamily="18" charset="0"/>
                <a:cs typeface="Times New Roman" panose="02020603050405020304" pitchFamily="18" charset="0"/>
              </a:rPr>
              <a:t>每立方米的海运费：</a:t>
            </a:r>
            <a:r>
              <a:rPr lang="en-US" altLang="zh-CN" sz="2000" dirty="0" smtClean="0">
                <a:latin typeface="Times New Roman" panose="02020603050405020304" pitchFamily="18" charset="0"/>
                <a:cs typeface="Times New Roman" panose="02020603050405020304" pitchFamily="18" charset="0"/>
              </a:rPr>
              <a:t>65</a:t>
            </a:r>
            <a:r>
              <a:rPr lang="zh-CN" altLang="en-US" sz="2000" dirty="0" smtClean="0">
                <a:latin typeface="Times New Roman" panose="02020603050405020304" pitchFamily="18" charset="0"/>
                <a:cs typeface="Times New Roman" panose="02020603050405020304" pitchFamily="18" charset="0"/>
              </a:rPr>
              <a:t>美元（</a:t>
            </a:r>
            <a:r>
              <a:rPr lang="en-US" altLang="zh-CN" sz="2000" dirty="0" smtClean="0">
                <a:latin typeface="Times New Roman" panose="02020603050405020304" pitchFamily="18" charset="0"/>
                <a:cs typeface="Times New Roman" panose="02020603050405020304" pitchFamily="18" charset="0"/>
              </a:rPr>
              <a:t>62+3</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a:lnSpc>
                <a:spcPts val="2800"/>
              </a:lnSpc>
            </a:pPr>
            <a:r>
              <a:rPr lang="zh-CN" altLang="en-US" sz="2000" dirty="0">
                <a:latin typeface="Times New Roman" panose="02020603050405020304" pitchFamily="18" charset="0"/>
                <a:cs typeface="Times New Roman" panose="02020603050405020304" pitchFamily="18" charset="0"/>
              </a:rPr>
              <a:t>每</a:t>
            </a:r>
            <a:r>
              <a:rPr lang="zh-CN" altLang="en-US" sz="2000" dirty="0" smtClean="0">
                <a:latin typeface="Times New Roman" panose="02020603050405020304" pitchFamily="18" charset="0"/>
                <a:cs typeface="Times New Roman" panose="02020603050405020304" pitchFamily="18" charset="0"/>
              </a:rPr>
              <a:t>箱运费</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箱体积*每立方米运费</a:t>
            </a:r>
            <a:r>
              <a:rPr lang="en-US" altLang="zh-CN" sz="2000" dirty="0" smtClean="0">
                <a:latin typeface="Times New Roman" panose="02020603050405020304" pitchFamily="18" charset="0"/>
                <a:cs typeface="Times New Roman" panose="02020603050405020304" pitchFamily="18" charset="0"/>
              </a:rPr>
              <a:t>=0.1482</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65=9.633</a:t>
            </a:r>
            <a:r>
              <a:rPr lang="zh-CN" altLang="en-US" sz="2000" dirty="0" smtClean="0">
                <a:latin typeface="Times New Roman" panose="02020603050405020304" pitchFamily="18" charset="0"/>
                <a:cs typeface="Times New Roman" panose="02020603050405020304" pitchFamily="18" charset="0"/>
              </a:rPr>
              <a:t>美元</a:t>
            </a:r>
            <a:endParaRPr lang="en-US" altLang="zh-CN" sz="2000" dirty="0" smtClean="0">
              <a:latin typeface="Times New Roman" panose="02020603050405020304" pitchFamily="18" charset="0"/>
              <a:cs typeface="Times New Roman" panose="02020603050405020304" pitchFamily="18" charset="0"/>
            </a:endParaRPr>
          </a:p>
          <a:p>
            <a:pPr>
              <a:lnSpc>
                <a:spcPts val="2800"/>
              </a:lnSpc>
            </a:pPr>
            <a:r>
              <a:rPr lang="zh-CN" altLang="en-US" sz="2000" dirty="0">
                <a:latin typeface="Times New Roman" panose="02020603050405020304" pitchFamily="18" charset="0"/>
                <a:cs typeface="Times New Roman" panose="02020603050405020304" pitchFamily="18" charset="0"/>
              </a:rPr>
              <a:t>每双</a:t>
            </a:r>
            <a:r>
              <a:rPr lang="zh-CN" altLang="en-US" sz="2000" dirty="0" smtClean="0">
                <a:latin typeface="Times New Roman" panose="02020603050405020304" pitchFamily="18" charset="0"/>
                <a:cs typeface="Times New Roman" panose="02020603050405020304" pitchFamily="18" charset="0"/>
              </a:rPr>
              <a:t>鞋的运费：</a:t>
            </a:r>
            <a:r>
              <a:rPr lang="en-US" altLang="zh-CN" sz="2000" dirty="0" smtClean="0">
                <a:latin typeface="Times New Roman" panose="02020603050405020304" pitchFamily="18" charset="0"/>
                <a:cs typeface="Times New Roman" panose="02020603050405020304" pitchFamily="18" charset="0"/>
              </a:rPr>
              <a:t>9.633/12=0.8028</a:t>
            </a:r>
            <a:r>
              <a:rPr lang="zh-CN" altLang="en-US" sz="2000" dirty="0" smtClean="0">
                <a:latin typeface="Times New Roman" panose="02020603050405020304" pitchFamily="18" charset="0"/>
                <a:cs typeface="Times New Roman" panose="02020603050405020304" pitchFamily="18" charset="0"/>
              </a:rPr>
              <a:t>美元</a:t>
            </a:r>
            <a:endParaRPr lang="zh-CN" altLang="en-US" sz="2000" dirty="0"/>
          </a:p>
        </p:txBody>
      </p:sp>
      <p:grpSp>
        <p:nvGrpSpPr>
          <p:cNvPr id="3" name="组合 50"/>
          <p:cNvGrpSpPr>
            <a:grpSpLocks/>
          </p:cNvGrpSpPr>
          <p:nvPr/>
        </p:nvGrpSpPr>
        <p:grpSpPr bwMode="auto">
          <a:xfrm>
            <a:off x="245772" y="198724"/>
            <a:ext cx="603250" cy="552450"/>
            <a:chOff x="0" y="0"/>
            <a:chExt cx="737947" cy="676838"/>
          </a:xfrm>
        </p:grpSpPr>
        <p:sp>
          <p:nvSpPr>
            <p:cNvPr id="5"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6"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7"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8"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prstClr val="black"/>
                </a:solidFill>
              </a:rPr>
              <a:t>集装箱货运费的</a:t>
            </a:r>
            <a:r>
              <a:rPr lang="zh-CN" altLang="en-US" sz="2400" b="1" dirty="0" smtClean="0">
                <a:solidFill>
                  <a:prstClr val="black"/>
                </a:solidFill>
              </a:rPr>
              <a:t>计算业务案例</a:t>
            </a:r>
            <a:endParaRPr lang="zh-CN" altLang="en-US" sz="2400" b="1" dirty="0">
              <a:solidFill>
                <a:prstClr val="black"/>
              </a:solidFill>
            </a:endParaRPr>
          </a:p>
        </p:txBody>
      </p:sp>
    </p:spTree>
    <p:extLst>
      <p:ext uri="{BB962C8B-B14F-4D97-AF65-F5344CB8AC3E}">
        <p14:creationId xmlns:p14="http://schemas.microsoft.com/office/powerpoint/2010/main" val="3018777329"/>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wipe(left)">
                                      <p:cBhvr>
                                        <p:cTn id="40" dur="500"/>
                                        <p:tgtEl>
                                          <p:spTgt spid="4">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wipe(left)">
                                      <p:cBhvr>
                                        <p:cTn id="45" dur="500"/>
                                        <p:tgtEl>
                                          <p:spTgt spid="4">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Effect transition="in" filter="wipe(left)">
                                      <p:cBhvr>
                                        <p:cTn id="50" dur="500"/>
                                        <p:tgtEl>
                                          <p:spTgt spid="4">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Effect transition="in" filter="wipe(left)">
                                      <p:cBhvr>
                                        <p:cTn id="55" dur="500"/>
                                        <p:tgtEl>
                                          <p:spTgt spid="4">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4">
                                            <p:txEl>
                                              <p:pRg st="11" end="11"/>
                                            </p:txEl>
                                          </p:spTgt>
                                        </p:tgtEl>
                                        <p:attrNameLst>
                                          <p:attrName>style.visibility</p:attrName>
                                        </p:attrNameLst>
                                      </p:cBhvr>
                                      <p:to>
                                        <p:strVal val="visible"/>
                                      </p:to>
                                    </p:set>
                                    <p:animEffect transition="in" filter="wipe(left)">
                                      <p:cBhvr>
                                        <p:cTn id="60" dur="500"/>
                                        <p:tgtEl>
                                          <p:spTgt spid="4">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
                                            <p:txEl>
                                              <p:pRg st="12" end="12"/>
                                            </p:txEl>
                                          </p:spTgt>
                                        </p:tgtEl>
                                        <p:attrNameLst>
                                          <p:attrName>style.visibility</p:attrName>
                                        </p:attrNameLst>
                                      </p:cBhvr>
                                      <p:to>
                                        <p:strVal val="visible"/>
                                      </p:to>
                                    </p:set>
                                    <p:animEffect transition="in" filter="wipe(left)">
                                      <p:cBhvr>
                                        <p:cTn id="65"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a:r>
              <a:rPr lang="zh-CN" altLang="en-US" sz="8800" dirty="0" smtClean="0">
                <a:solidFill>
                  <a:srgbClr val="00B0F0"/>
                </a:solidFill>
                <a:latin typeface="微软雅黑" panose="020B0503020204020204" pitchFamily="34" charset="-122"/>
                <a:ea typeface="微软雅黑" panose="020B0503020204020204" pitchFamily="34" charset="-122"/>
              </a:rPr>
              <a:t>任务实施</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62324199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391207726"/>
              </p:ext>
            </p:extLst>
          </p:nvPr>
        </p:nvGraphicFramePr>
        <p:xfrm>
          <a:off x="1328049" y="1930494"/>
          <a:ext cx="8975144" cy="3286755"/>
        </p:xfrm>
        <a:graphic>
          <a:graphicData uri="http://schemas.openxmlformats.org/drawingml/2006/table">
            <a:tbl>
              <a:tblPr firstRow="1" bandRow="1">
                <a:tableStyleId>{5C22544A-7EE6-4342-B048-85BDC9FD1C3A}</a:tableStyleId>
              </a:tblPr>
              <a:tblGrid>
                <a:gridCol w="2600007"/>
                <a:gridCol w="6375137"/>
              </a:tblGrid>
              <a:tr h="268906">
                <a:tc>
                  <a:txBody>
                    <a:bodyPr/>
                    <a:lstStyle/>
                    <a:p>
                      <a:r>
                        <a:rPr lang="zh-CN" altLang="en-US" sz="2000" dirty="0" smtClean="0"/>
                        <a:t>货物</a:t>
                      </a:r>
                      <a:endParaRPr lang="zh-CN" altLang="en-US" sz="2000" dirty="0"/>
                    </a:p>
                  </a:txBody>
                  <a:tcPr/>
                </a:tc>
                <a:tc>
                  <a:txBody>
                    <a:bodyPr/>
                    <a:lstStyle/>
                    <a:p>
                      <a:r>
                        <a:rPr lang="zh-CN" altLang="en-US" sz="2000" dirty="0" smtClean="0"/>
                        <a:t>白瓜子，</a:t>
                      </a:r>
                      <a:r>
                        <a:rPr lang="en-US" altLang="zh-CN" sz="2000" dirty="0" smtClean="0"/>
                        <a:t>14</a:t>
                      </a:r>
                      <a:r>
                        <a:rPr lang="zh-CN" altLang="en-US" sz="2000" dirty="0" smtClean="0"/>
                        <a:t>厘米以上</a:t>
                      </a:r>
                      <a:endParaRPr lang="zh-CN" altLang="en-US" sz="2000" dirty="0"/>
                    </a:p>
                  </a:txBody>
                  <a:tcPr/>
                </a:tc>
              </a:tr>
              <a:tr h="268906">
                <a:tc>
                  <a:txBody>
                    <a:bodyPr/>
                    <a:lstStyle/>
                    <a:p>
                      <a:r>
                        <a:rPr lang="zh-CN" altLang="en-US" sz="2000" dirty="0" smtClean="0"/>
                        <a:t>包装</a:t>
                      </a:r>
                      <a:endParaRPr lang="zh-CN" altLang="en-US" sz="2000" dirty="0"/>
                    </a:p>
                  </a:txBody>
                  <a:tcPr/>
                </a:tc>
                <a:tc>
                  <a:txBody>
                    <a:bodyPr/>
                    <a:lstStyle/>
                    <a:p>
                      <a:r>
                        <a:rPr lang="en-US" altLang="zh-CN" sz="2000" dirty="0" smtClean="0"/>
                        <a:t>30</a:t>
                      </a:r>
                      <a:r>
                        <a:rPr lang="zh-CN" altLang="en-US" sz="2000" dirty="0" smtClean="0"/>
                        <a:t>公斤塑料编织袋，装满货物后体积：</a:t>
                      </a:r>
                      <a:r>
                        <a:rPr lang="en-US" altLang="zh-CN" sz="2000" dirty="0" smtClean="0"/>
                        <a:t>0.075</a:t>
                      </a:r>
                      <a:r>
                        <a:rPr lang="zh-CN" altLang="en-US" sz="2000" dirty="0" smtClean="0"/>
                        <a:t>立方米</a:t>
                      </a:r>
                      <a:endParaRPr lang="zh-CN" altLang="en-US" sz="2000" dirty="0"/>
                    </a:p>
                  </a:txBody>
                  <a:tcPr/>
                </a:tc>
              </a:tr>
              <a:tr h="268906">
                <a:tc>
                  <a:txBody>
                    <a:bodyPr/>
                    <a:lstStyle/>
                    <a:p>
                      <a:r>
                        <a:rPr lang="zh-CN" altLang="en-US" sz="2000" dirty="0" smtClean="0"/>
                        <a:t>每袋的毛净重</a:t>
                      </a:r>
                      <a:endParaRPr lang="zh-CN" altLang="en-US" sz="2000" dirty="0"/>
                    </a:p>
                  </a:txBody>
                  <a:tcPr/>
                </a:tc>
                <a:tc>
                  <a:txBody>
                    <a:bodyPr/>
                    <a:lstStyle/>
                    <a:p>
                      <a:r>
                        <a:rPr lang="zh-CN" altLang="en-US" sz="2000" dirty="0" smtClean="0"/>
                        <a:t>净重：</a:t>
                      </a:r>
                      <a:r>
                        <a:rPr lang="en-US" altLang="zh-CN" sz="2000" dirty="0" smtClean="0"/>
                        <a:t>30</a:t>
                      </a:r>
                      <a:r>
                        <a:rPr lang="zh-CN" altLang="en-US" sz="2000" dirty="0" smtClean="0"/>
                        <a:t>公斤</a:t>
                      </a:r>
                      <a:r>
                        <a:rPr lang="en-US" altLang="zh-CN" sz="2000" dirty="0" smtClean="0"/>
                        <a:t>/</a:t>
                      </a:r>
                      <a:r>
                        <a:rPr lang="zh-CN" altLang="en-US" sz="2000" dirty="0" smtClean="0"/>
                        <a:t>袋；毛重：</a:t>
                      </a:r>
                      <a:r>
                        <a:rPr lang="en-US" altLang="zh-CN" sz="2000" dirty="0" smtClean="0"/>
                        <a:t>30.1</a:t>
                      </a:r>
                      <a:r>
                        <a:rPr lang="zh-CN" altLang="en-US" sz="2000" dirty="0" smtClean="0"/>
                        <a:t>公斤</a:t>
                      </a:r>
                      <a:r>
                        <a:rPr lang="en-US" altLang="zh-CN" sz="2000" dirty="0" smtClean="0"/>
                        <a:t>/</a:t>
                      </a:r>
                      <a:r>
                        <a:rPr lang="zh-CN" altLang="en-US" sz="2000" dirty="0" smtClean="0"/>
                        <a:t>袋</a:t>
                      </a:r>
                      <a:endParaRPr lang="zh-CN" altLang="en-US" sz="2000" dirty="0"/>
                    </a:p>
                  </a:txBody>
                  <a:tcPr/>
                </a:tc>
              </a:tr>
              <a:tr h="268906">
                <a:tc>
                  <a:txBody>
                    <a:bodyPr/>
                    <a:lstStyle/>
                    <a:p>
                      <a:r>
                        <a:rPr lang="zh-CN" altLang="en-US" sz="2000" dirty="0" smtClean="0"/>
                        <a:t>供货价格</a:t>
                      </a:r>
                      <a:endParaRPr lang="zh-CN" altLang="en-US" sz="2000" dirty="0"/>
                    </a:p>
                  </a:txBody>
                  <a:tcPr/>
                </a:tc>
                <a:tc>
                  <a:txBody>
                    <a:bodyPr/>
                    <a:lstStyle/>
                    <a:p>
                      <a:r>
                        <a:rPr lang="zh-CN" altLang="en-US" sz="2000" dirty="0" smtClean="0"/>
                        <a:t>含增值税价格：</a:t>
                      </a:r>
                      <a:r>
                        <a:rPr lang="en-US" altLang="zh-CN" sz="2000" dirty="0" smtClean="0"/>
                        <a:t>18885</a:t>
                      </a:r>
                      <a:r>
                        <a:rPr lang="zh-CN" altLang="en-US" sz="2000" dirty="0" smtClean="0"/>
                        <a:t>元</a:t>
                      </a:r>
                      <a:r>
                        <a:rPr lang="en-US" altLang="zh-CN" sz="2000" dirty="0" smtClean="0"/>
                        <a:t>/</a:t>
                      </a:r>
                      <a:r>
                        <a:rPr lang="zh-CN" altLang="en-US" sz="2000" dirty="0" smtClean="0"/>
                        <a:t>吨，增值税率</a:t>
                      </a:r>
                      <a:r>
                        <a:rPr lang="en-US" altLang="zh-CN" sz="2000" dirty="0" smtClean="0"/>
                        <a:t>13%</a:t>
                      </a:r>
                      <a:r>
                        <a:rPr lang="zh-CN" altLang="en-US" sz="2000" dirty="0" smtClean="0"/>
                        <a:t>，</a:t>
                      </a:r>
                      <a:endParaRPr lang="zh-CN" altLang="en-US" sz="2000" dirty="0"/>
                    </a:p>
                  </a:txBody>
                  <a:tcPr/>
                </a:tc>
              </a:tr>
              <a:tr h="445176">
                <a:tc>
                  <a:txBody>
                    <a:bodyPr/>
                    <a:lstStyle/>
                    <a:p>
                      <a:r>
                        <a:rPr lang="zh-CN" altLang="en-US" sz="2000" dirty="0" smtClean="0"/>
                        <a:t>增值税率</a:t>
                      </a:r>
                      <a:endParaRPr lang="zh-CN" alt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solidFill>
                            <a:schemeClr val="tx1"/>
                          </a:solidFill>
                        </a:rPr>
                        <a:t>13%</a:t>
                      </a:r>
                      <a:endParaRPr lang="zh-CN" altLang="en-US" sz="2000" dirty="0" smtClean="0">
                        <a:solidFill>
                          <a:schemeClr val="tx1"/>
                        </a:solidFill>
                      </a:endParaRPr>
                    </a:p>
                  </a:txBody>
                  <a:tcPr/>
                </a:tc>
              </a:tr>
              <a:tr h="268906">
                <a:tc>
                  <a:txBody>
                    <a:bodyPr/>
                    <a:lstStyle/>
                    <a:p>
                      <a:r>
                        <a:rPr lang="zh-CN" altLang="en-US" sz="2000" dirty="0" smtClean="0"/>
                        <a:t>出口退税率</a:t>
                      </a:r>
                      <a:endParaRPr lang="zh-CN" alt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solidFill>
                            <a:schemeClr val="tx1"/>
                          </a:solidFill>
                        </a:rPr>
                        <a:t>5%</a:t>
                      </a:r>
                      <a:endParaRPr lang="zh-CN" altLang="en-US" sz="2000" dirty="0" smtClean="0">
                        <a:solidFill>
                          <a:schemeClr val="tx1"/>
                        </a:solidFill>
                      </a:endParaRPr>
                    </a:p>
                  </a:txBody>
                  <a:tcPr/>
                </a:tc>
              </a:tr>
              <a:tr h="464139">
                <a:tc>
                  <a:txBody>
                    <a:bodyPr/>
                    <a:lstStyle/>
                    <a:p>
                      <a:r>
                        <a:rPr lang="zh-CN" altLang="en-US" sz="2000" dirty="0" smtClean="0"/>
                        <a:t>交货期</a:t>
                      </a:r>
                      <a:endParaRPr lang="zh-CN" altLang="en-US" sz="2000" dirty="0"/>
                    </a:p>
                  </a:txBody>
                  <a:tcPr/>
                </a:tc>
                <a:tc>
                  <a:txBody>
                    <a:bodyPr/>
                    <a:lstStyle/>
                    <a:p>
                      <a:r>
                        <a:rPr lang="zh-CN" altLang="en-US" sz="2000" dirty="0" smtClean="0">
                          <a:solidFill>
                            <a:schemeClr val="tx1"/>
                          </a:solidFill>
                        </a:rPr>
                        <a:t>收到订单后</a:t>
                      </a:r>
                      <a:r>
                        <a:rPr lang="en-US" altLang="zh-CN" sz="2000" dirty="0" smtClean="0">
                          <a:solidFill>
                            <a:schemeClr val="tx1"/>
                          </a:solidFill>
                        </a:rPr>
                        <a:t>2</a:t>
                      </a:r>
                      <a:r>
                        <a:rPr lang="zh-CN" altLang="en-US" sz="2000" dirty="0" smtClean="0">
                          <a:solidFill>
                            <a:schemeClr val="tx1"/>
                          </a:solidFill>
                        </a:rPr>
                        <a:t>个月装运</a:t>
                      </a:r>
                      <a:endParaRPr lang="zh-CN" altLang="en-US" sz="2000" dirty="0">
                        <a:solidFill>
                          <a:schemeClr val="tx1"/>
                        </a:solidFill>
                      </a:endParaRPr>
                    </a:p>
                  </a:txBody>
                  <a:tcPr/>
                </a:tc>
              </a:tr>
              <a:tr h="268906">
                <a:tc>
                  <a:txBody>
                    <a:bodyPr/>
                    <a:lstStyle/>
                    <a:p>
                      <a:r>
                        <a:rPr lang="zh-CN" altLang="en-US" sz="2000" dirty="0" smtClean="0"/>
                        <a:t>支付方式和交货地点</a:t>
                      </a:r>
                      <a:endParaRPr lang="zh-CN" altLang="en-US" sz="2000" dirty="0"/>
                    </a:p>
                  </a:txBody>
                  <a:tcPr/>
                </a:tc>
                <a:tc>
                  <a:txBody>
                    <a:bodyPr/>
                    <a:lstStyle/>
                    <a:p>
                      <a:r>
                        <a:rPr lang="zh-CN" altLang="en-US" sz="2000" dirty="0" smtClean="0"/>
                        <a:t>生产前预付</a:t>
                      </a:r>
                      <a:r>
                        <a:rPr lang="en-US" altLang="zh-CN" sz="2000" dirty="0" smtClean="0"/>
                        <a:t>90%</a:t>
                      </a:r>
                      <a:r>
                        <a:rPr lang="zh-CN" altLang="en-US" sz="2000" dirty="0" smtClean="0"/>
                        <a:t>，交货后支付余款；工厂交货</a:t>
                      </a:r>
                      <a:endParaRPr lang="zh-CN" altLang="en-US" sz="2000" dirty="0"/>
                    </a:p>
                  </a:txBody>
                  <a:tcPr/>
                </a:tc>
              </a:tr>
            </a:tbl>
          </a:graphicData>
        </a:graphic>
      </p:graphicFrame>
      <p:grpSp>
        <p:nvGrpSpPr>
          <p:cNvPr id="4" name="组合 50"/>
          <p:cNvGrpSpPr>
            <a:grpSpLocks/>
          </p:cNvGrpSpPr>
          <p:nvPr/>
        </p:nvGrpSpPr>
        <p:grpSpPr bwMode="auto">
          <a:xfrm>
            <a:off x="245772" y="198724"/>
            <a:ext cx="603250" cy="552450"/>
            <a:chOff x="0" y="0"/>
            <a:chExt cx="737947" cy="676838"/>
          </a:xfrm>
        </p:grpSpPr>
        <p:sp>
          <p:nvSpPr>
            <p:cNvPr id="5"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6"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7"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8"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货物基本情况</a:t>
            </a:r>
            <a:endParaRPr lang="zh-CN" altLang="en-US" sz="2400" b="1" dirty="0">
              <a:solidFill>
                <a:prstClr val="black"/>
              </a:solidFill>
            </a:endParaRPr>
          </a:p>
        </p:txBody>
      </p:sp>
    </p:spTree>
    <p:extLst>
      <p:ext uri="{BB962C8B-B14F-4D97-AF65-F5344CB8AC3E}">
        <p14:creationId xmlns:p14="http://schemas.microsoft.com/office/powerpoint/2010/main" val="6699017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79711" y="1436815"/>
            <a:ext cx="7202925" cy="1536511"/>
          </a:xfrm>
          <a:prstGeom prst="rect">
            <a:avLst/>
          </a:prstGeom>
          <a:noFill/>
          <a:ln>
            <a:solidFill>
              <a:srgbClr val="0070C0"/>
            </a:solidFill>
          </a:ln>
        </p:spPr>
        <p:txBody>
          <a:bodyPr wrap="square" rtlCol="0">
            <a:spAutoFit/>
          </a:bodyPr>
          <a:lstStyle/>
          <a:p>
            <a:pPr>
              <a:lnSpc>
                <a:spcPct val="150000"/>
              </a:lnSpc>
            </a:pPr>
            <a:r>
              <a:rPr lang="zh-CN" altLang="en-US" sz="2200" dirty="0" smtClean="0">
                <a:latin typeface="+mn-ea"/>
              </a:rPr>
              <a:t>查询海运费：咨询货运代理公司青岛运往台湾高雄的海运费，不同的船公司，海运费不尽相同，取性价比相对较高的船公司的海运费为：</a:t>
            </a:r>
            <a:endParaRPr lang="en-US" altLang="zh-CN" sz="2200" dirty="0" smtClean="0">
              <a:latin typeface="+mn-ea"/>
            </a:endParaRPr>
          </a:p>
        </p:txBody>
      </p:sp>
      <p:sp>
        <p:nvSpPr>
          <p:cNvPr id="7" name="文本框 6"/>
          <p:cNvSpPr txBox="1"/>
          <p:nvPr/>
        </p:nvSpPr>
        <p:spPr>
          <a:xfrm>
            <a:off x="3200841" y="3398309"/>
            <a:ext cx="4760663" cy="2631490"/>
          </a:xfrm>
          <a:prstGeom prst="rect">
            <a:avLst/>
          </a:prstGeom>
          <a:noFill/>
          <a:ln>
            <a:solidFill>
              <a:srgbClr val="0070C0"/>
            </a:solidFill>
          </a:ln>
        </p:spPr>
        <p:txBody>
          <a:bodyPr wrap="square" rtlCol="0">
            <a:spAutoFit/>
          </a:bodyPr>
          <a:lstStyle/>
          <a:p>
            <a:pPr>
              <a:lnSpc>
                <a:spcPct val="150000"/>
              </a:lnSpc>
            </a:pPr>
            <a:r>
              <a:rPr lang="zh-CN" altLang="en-US" sz="2200" dirty="0">
                <a:latin typeface="Times New Roman" panose="02020603050405020304" pitchFamily="18" charset="0"/>
                <a:cs typeface="Times New Roman" panose="02020603050405020304" pitchFamily="18" charset="0"/>
              </a:rPr>
              <a:t>整</a:t>
            </a:r>
            <a:r>
              <a:rPr lang="zh-CN" altLang="en-US" sz="2200" dirty="0" smtClean="0">
                <a:latin typeface="Times New Roman" panose="02020603050405020304" pitchFamily="18" charset="0"/>
                <a:cs typeface="Times New Roman" panose="02020603050405020304" pitchFamily="18" charset="0"/>
              </a:rPr>
              <a:t>箱装：</a:t>
            </a:r>
            <a:r>
              <a:rPr lang="en-US" altLang="zh-CN" sz="2200" dirty="0" smtClean="0">
                <a:latin typeface="Times New Roman" panose="02020603050405020304" pitchFamily="18" charset="0"/>
                <a:cs typeface="Times New Roman" panose="02020603050405020304" pitchFamily="18" charset="0"/>
              </a:rPr>
              <a:t>USD200/20</a:t>
            </a:r>
            <a:r>
              <a:rPr lang="en-US" altLang="zh-CN" sz="2200" dirty="0">
                <a:latin typeface="Times New Roman" panose="02020603050405020304" pitchFamily="18" charset="0"/>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GP</a:t>
            </a:r>
          </a:p>
          <a:p>
            <a:pPr>
              <a:lnSpc>
                <a:spcPct val="150000"/>
              </a:lnSpc>
            </a:pPr>
            <a:r>
              <a:rPr lang="en-US" altLang="zh-CN" sz="2200" dirty="0" smtClean="0">
                <a:latin typeface="Times New Roman" panose="02020603050405020304" pitchFamily="18" charset="0"/>
                <a:cs typeface="Times New Roman" panose="02020603050405020304" pitchFamily="18" charset="0"/>
              </a:rPr>
              <a:t>                USD400/40’GP</a:t>
            </a:r>
          </a:p>
          <a:p>
            <a:pPr>
              <a:lnSpc>
                <a:spcPct val="150000"/>
              </a:lnSpc>
            </a:pPr>
            <a:r>
              <a:rPr lang="zh-CN" altLang="en-US" sz="2200" dirty="0" smtClean="0">
                <a:latin typeface="Times New Roman" panose="02020603050405020304" pitchFamily="18" charset="0"/>
                <a:cs typeface="Times New Roman" panose="02020603050405020304" pitchFamily="18" charset="0"/>
              </a:rPr>
              <a:t>拼箱装：</a:t>
            </a:r>
            <a:r>
              <a:rPr lang="en-US" altLang="zh-CN" sz="2200" dirty="0" smtClean="0">
                <a:latin typeface="Times New Roman" panose="02020603050405020304" pitchFamily="18" charset="0"/>
                <a:cs typeface="Times New Roman" panose="02020603050405020304" pitchFamily="18" charset="0"/>
              </a:rPr>
              <a:t>USD10/</a:t>
            </a:r>
            <a:r>
              <a:rPr lang="zh-CN" altLang="en-US" sz="2200" dirty="0" smtClean="0">
                <a:latin typeface="Times New Roman" panose="02020603050405020304" pitchFamily="18" charset="0"/>
                <a:cs typeface="Times New Roman" panose="02020603050405020304" pitchFamily="18" charset="0"/>
              </a:rPr>
              <a:t>运费吨（</a:t>
            </a:r>
            <a:r>
              <a:rPr lang="en-US" altLang="zh-CN" sz="2200" dirty="0" smtClean="0">
                <a:latin typeface="Times New Roman" panose="02020603050405020304" pitchFamily="18" charset="0"/>
                <a:cs typeface="Times New Roman" panose="02020603050405020304" pitchFamily="18" charset="0"/>
              </a:rPr>
              <a:t>FT</a:t>
            </a:r>
            <a:r>
              <a:rPr lang="zh-CN" altLang="en-US" sz="2200" dirty="0" smtClean="0">
                <a:latin typeface="Times New Roman" panose="02020603050405020304" pitchFamily="18" charset="0"/>
                <a:cs typeface="Times New Roman" panose="02020603050405020304" pitchFamily="18" charset="0"/>
              </a:rPr>
              <a:t>），计费标准</a:t>
            </a:r>
            <a:r>
              <a:rPr lang="en-US" altLang="zh-CN" sz="2200" dirty="0" smtClean="0">
                <a:latin typeface="Times New Roman" panose="02020603050405020304" pitchFamily="18" charset="0"/>
                <a:cs typeface="Times New Roman" panose="02020603050405020304" pitchFamily="18" charset="0"/>
              </a:rPr>
              <a:t>W/M</a:t>
            </a:r>
          </a:p>
          <a:p>
            <a:pPr>
              <a:lnSpc>
                <a:spcPct val="150000"/>
              </a:lnSpc>
            </a:pPr>
            <a:r>
              <a:rPr lang="zh-CN" altLang="en-US" sz="2200" dirty="0" smtClean="0">
                <a:latin typeface="Times New Roman" panose="02020603050405020304" pitchFamily="18" charset="0"/>
                <a:cs typeface="Times New Roman" panose="02020603050405020304" pitchFamily="18" charset="0"/>
              </a:rPr>
              <a:t>无附加费</a:t>
            </a:r>
            <a:endParaRPr lang="zh-CN" altLang="en-US" sz="2200" dirty="0">
              <a:latin typeface="Times New Roman" panose="02020603050405020304" pitchFamily="18" charset="0"/>
              <a:cs typeface="Times New Roman" panose="02020603050405020304" pitchFamily="18" charset="0"/>
            </a:endParaRPr>
          </a:p>
        </p:txBody>
      </p:sp>
      <p:grpSp>
        <p:nvGrpSpPr>
          <p:cNvPr id="5" name="组合 50"/>
          <p:cNvGrpSpPr>
            <a:grpSpLocks/>
          </p:cNvGrpSpPr>
          <p:nvPr/>
        </p:nvGrpSpPr>
        <p:grpSpPr bwMode="auto">
          <a:xfrm>
            <a:off x="245772" y="198724"/>
            <a:ext cx="603250" cy="552450"/>
            <a:chOff x="0" y="0"/>
            <a:chExt cx="737947" cy="676838"/>
          </a:xfrm>
        </p:grpSpPr>
        <p:sp>
          <p:nvSpPr>
            <p:cNvPr id="6"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8"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9"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0"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海运费查询</a:t>
            </a:r>
            <a:endParaRPr lang="zh-CN" altLang="en-US" sz="2400" b="1" dirty="0">
              <a:solidFill>
                <a:prstClr val="black"/>
              </a:solidFill>
            </a:endParaRPr>
          </a:p>
        </p:txBody>
      </p:sp>
    </p:spTree>
    <p:extLst>
      <p:ext uri="{BB962C8B-B14F-4D97-AF65-F5344CB8AC3E}">
        <p14:creationId xmlns:p14="http://schemas.microsoft.com/office/powerpoint/2010/main" val="1083526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AutoShape 18"/>
          <p:cNvSpPr>
            <a:spLocks noChangeArrowheads="1"/>
          </p:cNvSpPr>
          <p:nvPr/>
        </p:nvSpPr>
        <p:spPr bwMode="auto">
          <a:xfrm>
            <a:off x="1208001" y="1121089"/>
            <a:ext cx="9378433" cy="5343759"/>
          </a:xfrm>
          <a:prstGeom prst="roundRect">
            <a:avLst>
              <a:gd name="adj" fmla="val 4690"/>
            </a:avLst>
          </a:prstGeom>
          <a:noFill/>
          <a:ln w="3492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dirty="0"/>
          </a:p>
        </p:txBody>
      </p:sp>
      <p:sp>
        <p:nvSpPr>
          <p:cNvPr id="119" name="矩形 118"/>
          <p:cNvSpPr/>
          <p:nvPr/>
        </p:nvSpPr>
        <p:spPr>
          <a:xfrm>
            <a:off x="4301412" y="2992813"/>
            <a:ext cx="6094184" cy="836126"/>
          </a:xfrm>
          <a:prstGeom prst="rect">
            <a:avLst/>
          </a:prstGeom>
        </p:spPr>
        <p:txBody>
          <a:bodyPr wrap="square">
            <a:spAutoFit/>
          </a:bodyPr>
          <a:lstStyle/>
          <a:p>
            <a:pPr marL="342900" indent="-342900">
              <a:lnSpc>
                <a:spcPts val="2900"/>
              </a:lnSpc>
              <a:buFont typeface="Wingdings" panose="05000000000000000000" pitchFamily="2" charset="2"/>
              <a:buChar char="Ø"/>
            </a:pPr>
            <a:r>
              <a:rPr lang="zh-CN" altLang="en-US" sz="2000" dirty="0" smtClean="0">
                <a:latin typeface="Times New Roman" panose="02020603050405020304" pitchFamily="18" charset="0"/>
                <a:cs typeface="Times New Roman" panose="02020603050405020304" pitchFamily="18" charset="0"/>
              </a:rPr>
              <a:t>如果出口</a:t>
            </a:r>
            <a:r>
              <a:rPr lang="en-US" altLang="zh-CN" sz="2000" dirty="0" smtClean="0">
                <a:latin typeface="Times New Roman" panose="02020603050405020304" pitchFamily="18" charset="0"/>
                <a:cs typeface="Times New Roman" panose="02020603050405020304" pitchFamily="18" charset="0"/>
              </a:rPr>
              <a:t>12</a:t>
            </a:r>
            <a:r>
              <a:rPr lang="zh-CN" altLang="en-US" sz="2000" dirty="0" smtClean="0">
                <a:latin typeface="Times New Roman" panose="02020603050405020304" pitchFamily="18" charset="0"/>
                <a:cs typeface="Times New Roman" panose="02020603050405020304" pitchFamily="18" charset="0"/>
              </a:rPr>
              <a:t>吨，</a:t>
            </a:r>
            <a:r>
              <a:rPr lang="en-US" altLang="zh-CN" sz="2000" dirty="0" smtClean="0">
                <a:latin typeface="Times New Roman" panose="02020603050405020304" pitchFamily="18" charset="0"/>
                <a:cs typeface="Times New Roman" panose="02020603050405020304" pitchFamily="18" charset="0"/>
              </a:rPr>
              <a:t>400</a:t>
            </a:r>
            <a:r>
              <a:rPr lang="zh-CN" altLang="en-US" sz="2000" dirty="0" smtClean="0">
                <a:latin typeface="Times New Roman" panose="02020603050405020304" pitchFamily="18" charset="0"/>
                <a:cs typeface="Times New Roman" panose="02020603050405020304" pitchFamily="18" charset="0"/>
              </a:rPr>
              <a:t>袋，毛重</a:t>
            </a:r>
            <a:r>
              <a:rPr lang="en-US" altLang="zh-CN" sz="2000" dirty="0" smtClean="0">
                <a:latin typeface="Times New Roman" panose="02020603050405020304" pitchFamily="18" charset="0"/>
                <a:cs typeface="Times New Roman" panose="02020603050405020304" pitchFamily="18" charset="0"/>
              </a:rPr>
              <a:t>12040</a:t>
            </a:r>
            <a:r>
              <a:rPr lang="zh-CN" altLang="en-US" sz="2000" dirty="0" smtClean="0">
                <a:latin typeface="Times New Roman" panose="02020603050405020304" pitchFamily="18" charset="0"/>
                <a:cs typeface="Times New Roman" panose="02020603050405020304" pitchFamily="18" charset="0"/>
              </a:rPr>
              <a:t>公斤，净重</a:t>
            </a:r>
            <a:r>
              <a:rPr lang="en-US" altLang="zh-CN" sz="2000" dirty="0" smtClean="0">
                <a:latin typeface="Times New Roman" panose="02020603050405020304" pitchFamily="18" charset="0"/>
                <a:cs typeface="Times New Roman" panose="02020603050405020304" pitchFamily="18" charset="0"/>
              </a:rPr>
              <a:t>12000</a:t>
            </a:r>
            <a:r>
              <a:rPr lang="zh-CN" altLang="en-US" sz="2000" dirty="0" smtClean="0">
                <a:latin typeface="Times New Roman" panose="02020603050405020304" pitchFamily="18" charset="0"/>
                <a:cs typeface="Times New Roman" panose="02020603050405020304" pitchFamily="18" charset="0"/>
              </a:rPr>
              <a:t>公斤，按整箱计算。</a:t>
            </a:r>
            <a:endParaRPr lang="en-US" altLang="zh-CN" sz="2000" dirty="0" smtClean="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356" y="787293"/>
            <a:ext cx="3632064" cy="5541156"/>
          </a:xfrm>
          <a:prstGeom prst="rect">
            <a:avLst/>
          </a:prstGeom>
        </p:spPr>
      </p:pic>
      <p:sp>
        <p:nvSpPr>
          <p:cNvPr id="2" name="文本框 1"/>
          <p:cNvSpPr txBox="1"/>
          <p:nvPr/>
        </p:nvSpPr>
        <p:spPr>
          <a:xfrm>
            <a:off x="4301412" y="4104890"/>
            <a:ext cx="5151813" cy="707886"/>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smtClean="0">
                <a:latin typeface="Times New Roman" panose="02020603050405020304" pitchFamily="18" charset="0"/>
                <a:cs typeface="Times New Roman" panose="02020603050405020304" pitchFamily="18" charset="0"/>
              </a:rPr>
              <a:t>每个</a:t>
            </a:r>
            <a:r>
              <a:rPr lang="en-US" altLang="zh-CN" sz="2000" dirty="0" smtClean="0">
                <a:latin typeface="Times New Roman" panose="02020603050405020304" pitchFamily="18" charset="0"/>
                <a:cs typeface="Times New Roman" panose="02020603050405020304" pitchFamily="18" charset="0"/>
              </a:rPr>
              <a:t>20</a:t>
            </a:r>
            <a:r>
              <a:rPr lang="zh-CN" altLang="en-US" sz="2000" dirty="0" smtClean="0">
                <a:latin typeface="Times New Roman" panose="02020603050405020304" pitchFamily="18" charset="0"/>
                <a:cs typeface="Times New Roman" panose="02020603050405020304" pitchFamily="18" charset="0"/>
              </a:rPr>
              <a:t>英尺的普通集装箱的海运费为</a:t>
            </a:r>
            <a:r>
              <a:rPr lang="en-US" altLang="zh-CN" sz="2000" dirty="0" smtClean="0">
                <a:latin typeface="Times New Roman" panose="02020603050405020304" pitchFamily="18" charset="0"/>
                <a:cs typeface="Times New Roman" panose="02020603050405020304" pitchFamily="18" charset="0"/>
              </a:rPr>
              <a:t>USD200</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p:txBody>
      </p:sp>
      <p:sp>
        <p:nvSpPr>
          <p:cNvPr id="7" name="文本框 6"/>
          <p:cNvSpPr txBox="1"/>
          <p:nvPr/>
        </p:nvSpPr>
        <p:spPr>
          <a:xfrm>
            <a:off x="4301412" y="5009598"/>
            <a:ext cx="5151813"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smtClean="0">
                <a:latin typeface="Times New Roman" panose="02020603050405020304" pitchFamily="18" charset="0"/>
                <a:cs typeface="Times New Roman" panose="02020603050405020304" pitchFamily="18" charset="0"/>
              </a:rPr>
              <a:t>每吨的海运费：</a:t>
            </a:r>
            <a:r>
              <a:rPr lang="en-US" altLang="zh-CN" sz="2000" dirty="0" smtClean="0">
                <a:latin typeface="Times New Roman" panose="02020603050405020304" pitchFamily="18" charset="0"/>
                <a:cs typeface="Times New Roman" panose="02020603050405020304" pitchFamily="18" charset="0"/>
              </a:rPr>
              <a:t>200÷12</a:t>
            </a:r>
            <a:r>
              <a:rPr lang="zh-CN" altLang="en-US" sz="2000" dirty="0" smtClean="0">
                <a:latin typeface="Times New Roman" panose="02020603050405020304" pitchFamily="18" charset="0"/>
                <a:cs typeface="Times New Roman" panose="02020603050405020304" pitchFamily="18" charset="0"/>
              </a:rPr>
              <a:t>吨</a:t>
            </a:r>
            <a:r>
              <a:rPr lang="en-US" altLang="zh-CN" sz="2000" dirty="0" smtClean="0">
                <a:latin typeface="Times New Roman" panose="02020603050405020304" pitchFamily="18" charset="0"/>
                <a:cs typeface="Times New Roman" panose="02020603050405020304" pitchFamily="18" charset="0"/>
              </a:rPr>
              <a:t>=16.67</a:t>
            </a:r>
            <a:r>
              <a:rPr lang="zh-CN" altLang="en-US" sz="2000" dirty="0" smtClean="0">
                <a:latin typeface="Times New Roman" panose="02020603050405020304" pitchFamily="18" charset="0"/>
                <a:cs typeface="Times New Roman" panose="02020603050405020304" pitchFamily="18" charset="0"/>
              </a:rPr>
              <a:t>美元</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吨</a:t>
            </a:r>
            <a:endParaRPr lang="en-US" altLang="zh-CN" sz="2000" dirty="0" smtClean="0">
              <a:latin typeface="Times New Roman" panose="02020603050405020304" pitchFamily="18" charset="0"/>
              <a:cs typeface="Times New Roman" panose="02020603050405020304" pitchFamily="18" charset="0"/>
            </a:endParaRPr>
          </a:p>
        </p:txBody>
      </p:sp>
      <p:sp>
        <p:nvSpPr>
          <p:cNvPr id="3" name="矩形 2"/>
          <p:cNvSpPr/>
          <p:nvPr/>
        </p:nvSpPr>
        <p:spPr>
          <a:xfrm>
            <a:off x="3769217" y="1295082"/>
            <a:ext cx="6096000" cy="1383649"/>
          </a:xfrm>
          <a:prstGeom prst="rect">
            <a:avLst/>
          </a:prstGeom>
        </p:spPr>
        <p:txBody>
          <a:bodyPr>
            <a:spAutoFit/>
          </a:bodyPr>
          <a:lstStyle/>
          <a:p>
            <a:pPr marL="285750" indent="-285750" algn="just">
              <a:lnSpc>
                <a:spcPts val="3500"/>
              </a:lnSpc>
              <a:buFont typeface="Wingdings" panose="05000000000000000000" pitchFamily="2" charset="2"/>
              <a:buChar char="l"/>
            </a:pPr>
            <a:r>
              <a:rPr lang="zh-CN" altLang="en-US"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任务：鲁平对外报</a:t>
            </a:r>
            <a:r>
              <a:rPr lang="en-US" altLang="zh-CN"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CFR</a:t>
            </a:r>
            <a:r>
              <a:rPr lang="zh-CN" altLang="en-US"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价、</a:t>
            </a:r>
            <a:r>
              <a:rPr lang="en-US" altLang="zh-CN"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CIF</a:t>
            </a:r>
            <a:r>
              <a:rPr lang="zh-CN" altLang="en-US"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价，要根据货物情况核算每吨分摊的海运费。如果只出口</a:t>
            </a:r>
            <a:r>
              <a:rPr lang="en-US" altLang="zh-CN"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6</a:t>
            </a:r>
            <a:r>
              <a:rPr lang="zh-CN" altLang="en-US"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吨货物的情况下，核算每吨分摊的海运费。</a:t>
            </a:r>
            <a:endParaRPr lang="en-US" altLang="zh-CN"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116953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119">
                                            <p:txEl>
                                              <p:pRg st="0" end="0"/>
                                            </p:txEl>
                                          </p:spTgt>
                                        </p:tgtEl>
                                        <p:attrNameLst>
                                          <p:attrName>style.visibility</p:attrName>
                                        </p:attrNameLst>
                                      </p:cBhvr>
                                      <p:to>
                                        <p:strVal val="visible"/>
                                      </p:to>
                                    </p:set>
                                    <p:animEffect transition="in" filter="wipe(left)">
                                      <p:cBhvr>
                                        <p:cTn id="7" dur="500"/>
                                        <p:tgtEl>
                                          <p:spTgt spid="1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AutoShape 18"/>
          <p:cNvSpPr>
            <a:spLocks noChangeArrowheads="1"/>
          </p:cNvSpPr>
          <p:nvPr/>
        </p:nvSpPr>
        <p:spPr bwMode="auto">
          <a:xfrm>
            <a:off x="1208001" y="1121089"/>
            <a:ext cx="9378433" cy="5343759"/>
          </a:xfrm>
          <a:prstGeom prst="roundRect">
            <a:avLst>
              <a:gd name="adj" fmla="val 4690"/>
            </a:avLst>
          </a:prstGeom>
          <a:noFill/>
          <a:ln w="3492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48" y="872988"/>
            <a:ext cx="3632064" cy="5541156"/>
          </a:xfrm>
          <a:prstGeom prst="rect">
            <a:avLst/>
          </a:prstGeom>
        </p:spPr>
      </p:pic>
      <p:sp>
        <p:nvSpPr>
          <p:cNvPr id="7" name="文本框 6"/>
          <p:cNvSpPr txBox="1"/>
          <p:nvPr/>
        </p:nvSpPr>
        <p:spPr>
          <a:xfrm>
            <a:off x="3675712" y="1253334"/>
            <a:ext cx="6606472" cy="1528624"/>
          </a:xfrm>
          <a:prstGeom prst="rect">
            <a:avLst/>
          </a:prstGeom>
          <a:noFill/>
        </p:spPr>
        <p:txBody>
          <a:bodyPr wrap="square" rtlCol="0">
            <a:spAutoFit/>
          </a:bodyPr>
          <a:lstStyle/>
          <a:p>
            <a:pPr marL="342900" indent="-342900">
              <a:lnSpc>
                <a:spcPts val="2800"/>
              </a:lnSpc>
              <a:buFont typeface="Wingdings" panose="05000000000000000000" pitchFamily="2" charset="2"/>
              <a:buChar char="l"/>
            </a:pPr>
            <a:r>
              <a:rPr lang="zh-CN" altLang="en-US" sz="2000" b="1" dirty="0" smtClean="0">
                <a:solidFill>
                  <a:srgbClr val="0070C0"/>
                </a:solidFill>
                <a:latin typeface="Times New Roman" panose="02020603050405020304" pitchFamily="18" charset="0"/>
                <a:cs typeface="Times New Roman" panose="02020603050405020304" pitchFamily="18" charset="0"/>
              </a:rPr>
              <a:t>如果出口</a:t>
            </a:r>
            <a:r>
              <a:rPr lang="en-US" altLang="zh-CN" sz="2000" b="1" dirty="0" smtClean="0">
                <a:solidFill>
                  <a:srgbClr val="0070C0"/>
                </a:solidFill>
                <a:latin typeface="Times New Roman" panose="02020603050405020304" pitchFamily="18" charset="0"/>
                <a:cs typeface="Times New Roman" panose="02020603050405020304" pitchFamily="18" charset="0"/>
              </a:rPr>
              <a:t>6</a:t>
            </a:r>
            <a:r>
              <a:rPr lang="zh-CN" altLang="en-US" sz="2000" b="1" dirty="0" smtClean="0">
                <a:solidFill>
                  <a:srgbClr val="0070C0"/>
                </a:solidFill>
                <a:latin typeface="Times New Roman" panose="02020603050405020304" pitchFamily="18" charset="0"/>
                <a:cs typeface="Times New Roman" panose="02020603050405020304" pitchFamily="18" charset="0"/>
              </a:rPr>
              <a:t>吨，</a:t>
            </a:r>
            <a:r>
              <a:rPr lang="en-US" altLang="zh-CN" sz="2000" b="1" dirty="0" smtClean="0">
                <a:solidFill>
                  <a:srgbClr val="0070C0"/>
                </a:solidFill>
                <a:latin typeface="Times New Roman" panose="02020603050405020304" pitchFamily="18" charset="0"/>
                <a:cs typeface="Times New Roman" panose="02020603050405020304" pitchFamily="18" charset="0"/>
              </a:rPr>
              <a:t>200</a:t>
            </a:r>
            <a:r>
              <a:rPr lang="zh-CN" altLang="en-US" sz="2000" b="1" dirty="0" smtClean="0">
                <a:solidFill>
                  <a:srgbClr val="0070C0"/>
                </a:solidFill>
                <a:latin typeface="Times New Roman" panose="02020603050405020304" pitchFamily="18" charset="0"/>
                <a:cs typeface="Times New Roman" panose="02020603050405020304" pitchFamily="18" charset="0"/>
              </a:rPr>
              <a:t>袋货物，货物毛重为</a:t>
            </a:r>
            <a:r>
              <a:rPr lang="en-US" altLang="zh-CN" sz="2000" b="1" dirty="0" smtClean="0">
                <a:solidFill>
                  <a:srgbClr val="0070C0"/>
                </a:solidFill>
                <a:latin typeface="Times New Roman" panose="02020603050405020304" pitchFamily="18" charset="0"/>
                <a:cs typeface="Times New Roman" panose="02020603050405020304" pitchFamily="18" charset="0"/>
              </a:rPr>
              <a:t>6020</a:t>
            </a:r>
            <a:r>
              <a:rPr lang="zh-CN" altLang="en-US" sz="2000" b="1" dirty="0" smtClean="0">
                <a:solidFill>
                  <a:srgbClr val="0070C0"/>
                </a:solidFill>
                <a:latin typeface="Times New Roman" panose="02020603050405020304" pitchFamily="18" charset="0"/>
                <a:cs typeface="Times New Roman" panose="02020603050405020304" pitchFamily="18" charset="0"/>
              </a:rPr>
              <a:t>公斤，净重</a:t>
            </a:r>
            <a:r>
              <a:rPr lang="en-US" altLang="zh-CN" sz="2000" b="1" dirty="0" smtClean="0">
                <a:solidFill>
                  <a:srgbClr val="0070C0"/>
                </a:solidFill>
                <a:latin typeface="Times New Roman" panose="02020603050405020304" pitchFamily="18" charset="0"/>
                <a:cs typeface="Times New Roman" panose="02020603050405020304" pitchFamily="18" charset="0"/>
              </a:rPr>
              <a:t>6000</a:t>
            </a:r>
            <a:r>
              <a:rPr lang="zh-CN" altLang="en-US" sz="2000" b="1" dirty="0" smtClean="0">
                <a:solidFill>
                  <a:srgbClr val="0070C0"/>
                </a:solidFill>
                <a:latin typeface="Times New Roman" panose="02020603050405020304" pitchFamily="18" charset="0"/>
                <a:cs typeface="Times New Roman" panose="02020603050405020304" pitchFamily="18" charset="0"/>
              </a:rPr>
              <a:t>公斤，需要</a:t>
            </a:r>
            <a:r>
              <a:rPr lang="zh-CN" altLang="en-US" sz="2000" b="1" dirty="0">
                <a:solidFill>
                  <a:srgbClr val="0070C0"/>
                </a:solidFill>
                <a:latin typeface="Times New Roman" panose="02020603050405020304" pitchFamily="18" charset="0"/>
                <a:cs typeface="Times New Roman" panose="02020603050405020304" pitchFamily="18" charset="0"/>
              </a:rPr>
              <a:t>按照拼箱</a:t>
            </a:r>
            <a:r>
              <a:rPr lang="zh-CN" altLang="en-US" sz="2000" b="1" dirty="0" smtClean="0">
                <a:solidFill>
                  <a:srgbClr val="0070C0"/>
                </a:solidFill>
                <a:latin typeface="Times New Roman" panose="02020603050405020304" pitchFamily="18" charset="0"/>
                <a:cs typeface="Times New Roman" panose="02020603050405020304" pitchFamily="18" charset="0"/>
              </a:rPr>
              <a:t>计算海运费。咨询货运代理公司，查得拼箱运费为</a:t>
            </a:r>
            <a:r>
              <a:rPr lang="en-US" altLang="zh-CN" sz="2000" b="1" dirty="0" smtClean="0">
                <a:solidFill>
                  <a:srgbClr val="0070C0"/>
                </a:solidFill>
                <a:latin typeface="Times New Roman" panose="02020603050405020304" pitchFamily="18" charset="0"/>
                <a:cs typeface="Times New Roman" panose="02020603050405020304" pitchFamily="18" charset="0"/>
              </a:rPr>
              <a:t>10</a:t>
            </a:r>
            <a:r>
              <a:rPr lang="zh-CN" altLang="en-US" sz="2000" b="1" dirty="0" smtClean="0">
                <a:solidFill>
                  <a:srgbClr val="0070C0"/>
                </a:solidFill>
                <a:latin typeface="Times New Roman" panose="02020603050405020304" pitchFamily="18" charset="0"/>
                <a:cs typeface="Times New Roman" panose="02020603050405020304" pitchFamily="18" charset="0"/>
              </a:rPr>
              <a:t>美元</a:t>
            </a:r>
            <a:r>
              <a:rPr lang="en-US" altLang="zh-CN" sz="2000" b="1" dirty="0" smtClean="0">
                <a:solidFill>
                  <a:srgbClr val="0070C0"/>
                </a:solidFill>
                <a:latin typeface="Times New Roman" panose="02020603050405020304" pitchFamily="18" charset="0"/>
                <a:cs typeface="Times New Roman" panose="02020603050405020304" pitchFamily="18" charset="0"/>
              </a:rPr>
              <a:t>/</a:t>
            </a:r>
            <a:r>
              <a:rPr lang="zh-CN" altLang="en-US" sz="2000" b="1" dirty="0" smtClean="0">
                <a:solidFill>
                  <a:srgbClr val="0070C0"/>
                </a:solidFill>
                <a:latin typeface="Times New Roman" panose="02020603050405020304" pitchFamily="18" charset="0"/>
                <a:cs typeface="Times New Roman" panose="02020603050405020304" pitchFamily="18" charset="0"/>
              </a:rPr>
              <a:t>运费吨，无附加费，计费标准“</a:t>
            </a:r>
            <a:r>
              <a:rPr lang="en-US" altLang="zh-CN" sz="2000" b="1" dirty="0" smtClean="0">
                <a:solidFill>
                  <a:srgbClr val="0070C0"/>
                </a:solidFill>
                <a:latin typeface="Times New Roman" panose="02020603050405020304" pitchFamily="18" charset="0"/>
                <a:cs typeface="Times New Roman" panose="02020603050405020304" pitchFamily="18" charset="0"/>
              </a:rPr>
              <a:t>W/M</a:t>
            </a:r>
            <a:r>
              <a:rPr lang="zh-CN" altLang="en-US" sz="2000" b="1" dirty="0" smtClean="0">
                <a:solidFill>
                  <a:srgbClr val="0070C0"/>
                </a:solidFill>
                <a:latin typeface="Times New Roman" panose="02020603050405020304" pitchFamily="18" charset="0"/>
                <a:cs typeface="Times New Roman" panose="02020603050405020304" pitchFamily="18" charset="0"/>
              </a:rPr>
              <a:t>”。</a:t>
            </a:r>
            <a:endParaRPr lang="en-US" altLang="zh-CN" sz="2000" b="1" dirty="0" smtClean="0">
              <a:solidFill>
                <a:srgbClr val="0070C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3942314" y="2914203"/>
            <a:ext cx="5334281" cy="1887696"/>
          </a:xfrm>
          <a:prstGeom prst="rect">
            <a:avLst/>
          </a:prstGeom>
          <a:noFill/>
        </p:spPr>
        <p:txBody>
          <a:bodyPr wrap="square" rtlCol="0">
            <a:spAutoFit/>
          </a:bodyPr>
          <a:lstStyle/>
          <a:p>
            <a:pPr marL="342900" indent="-342900">
              <a:lnSpc>
                <a:spcPts val="2800"/>
              </a:lnSpc>
              <a:buFont typeface="Wingdings" panose="05000000000000000000" pitchFamily="2" charset="2"/>
              <a:buChar char="Ø"/>
            </a:pPr>
            <a:r>
              <a:rPr lang="zh-CN" altLang="en-US" sz="2000" dirty="0" smtClean="0">
                <a:solidFill>
                  <a:srgbClr val="0070C0"/>
                </a:solidFill>
                <a:latin typeface="+mn-ea"/>
              </a:rPr>
              <a:t>先比较体积和毛重</a:t>
            </a:r>
            <a:endParaRPr lang="en-US" altLang="zh-CN" sz="2000" dirty="0" smtClean="0">
              <a:solidFill>
                <a:srgbClr val="0070C0"/>
              </a:solidFill>
              <a:latin typeface="+mn-ea"/>
            </a:endParaRPr>
          </a:p>
          <a:p>
            <a:pPr>
              <a:lnSpc>
                <a:spcPts val="2800"/>
              </a:lnSpc>
            </a:pPr>
            <a:r>
              <a:rPr lang="zh-CN" altLang="en-US" sz="2000" dirty="0" smtClean="0">
                <a:latin typeface="+mn-ea"/>
              </a:rPr>
              <a:t>   每袋的体积：</a:t>
            </a:r>
            <a:r>
              <a:rPr lang="en-US" altLang="zh-CN" sz="2000" dirty="0" smtClean="0">
                <a:latin typeface="+mn-ea"/>
              </a:rPr>
              <a:t>0.075</a:t>
            </a:r>
            <a:r>
              <a:rPr lang="zh-CN" altLang="en-US" sz="2000" dirty="0" smtClean="0">
                <a:latin typeface="+mn-ea"/>
              </a:rPr>
              <a:t>立方米</a:t>
            </a:r>
            <a:endParaRPr lang="en-US" altLang="zh-CN" sz="2000" dirty="0" smtClean="0">
              <a:latin typeface="+mn-ea"/>
            </a:endParaRPr>
          </a:p>
          <a:p>
            <a:pPr>
              <a:lnSpc>
                <a:spcPts val="2800"/>
              </a:lnSpc>
            </a:pPr>
            <a:r>
              <a:rPr lang="zh-CN" altLang="en-US" sz="2000" dirty="0" smtClean="0">
                <a:latin typeface="+mn-ea"/>
              </a:rPr>
              <a:t>   每袋的毛重：</a:t>
            </a:r>
            <a:r>
              <a:rPr lang="en-US" altLang="zh-CN" sz="2000" dirty="0" smtClean="0">
                <a:latin typeface="+mn-ea"/>
              </a:rPr>
              <a:t>0.0301</a:t>
            </a:r>
            <a:r>
              <a:rPr lang="zh-CN" altLang="en-US" sz="2000" dirty="0" smtClean="0">
                <a:latin typeface="+mn-ea"/>
              </a:rPr>
              <a:t>吨</a:t>
            </a:r>
            <a:endParaRPr lang="en-US" altLang="zh-CN" sz="2000" dirty="0" smtClean="0">
              <a:latin typeface="+mn-ea"/>
            </a:endParaRPr>
          </a:p>
          <a:p>
            <a:pPr>
              <a:lnSpc>
                <a:spcPts val="2800"/>
              </a:lnSpc>
            </a:pPr>
            <a:r>
              <a:rPr lang="zh-CN" altLang="en-US" sz="2000" dirty="0" smtClean="0">
                <a:latin typeface="+mn-ea"/>
              </a:rPr>
              <a:t>   体积</a:t>
            </a:r>
            <a:r>
              <a:rPr lang="en-US" altLang="zh-CN" sz="2000" dirty="0" smtClean="0">
                <a:latin typeface="+mn-ea"/>
              </a:rPr>
              <a:t>&gt;</a:t>
            </a:r>
            <a:r>
              <a:rPr lang="zh-CN" altLang="en-US" sz="2000" dirty="0" smtClean="0">
                <a:latin typeface="+mn-ea"/>
              </a:rPr>
              <a:t>毛重</a:t>
            </a:r>
            <a:endParaRPr lang="en-US" altLang="zh-CN" sz="2000" dirty="0" smtClean="0">
              <a:latin typeface="+mn-ea"/>
            </a:endParaRPr>
          </a:p>
          <a:p>
            <a:pPr>
              <a:lnSpc>
                <a:spcPts val="2800"/>
              </a:lnSpc>
            </a:pPr>
            <a:r>
              <a:rPr lang="zh-CN" altLang="en-US" sz="2000" dirty="0" smtClean="0">
                <a:latin typeface="+mn-ea"/>
              </a:rPr>
              <a:t>   按照体积计算运费</a:t>
            </a:r>
            <a:endParaRPr lang="zh-CN" altLang="en-US" sz="2000" dirty="0">
              <a:latin typeface="+mn-ea"/>
            </a:endParaRPr>
          </a:p>
        </p:txBody>
      </p:sp>
      <p:sp>
        <p:nvSpPr>
          <p:cNvPr id="10" name="矩形 9"/>
          <p:cNvSpPr/>
          <p:nvPr/>
        </p:nvSpPr>
        <p:spPr>
          <a:xfrm>
            <a:off x="3942314" y="4934144"/>
            <a:ext cx="6094184" cy="810478"/>
          </a:xfrm>
          <a:prstGeom prst="rect">
            <a:avLst/>
          </a:prstGeom>
        </p:spPr>
        <p:txBody>
          <a:bodyPr wrap="square">
            <a:spAutoFit/>
          </a:bodyPr>
          <a:lstStyle/>
          <a:p>
            <a:pPr marL="342900" indent="-342900">
              <a:lnSpc>
                <a:spcPts val="2800"/>
              </a:lnSpc>
              <a:buFont typeface="Wingdings" panose="05000000000000000000" pitchFamily="2" charset="2"/>
              <a:buChar char="Ø"/>
            </a:pPr>
            <a:r>
              <a:rPr lang="zh-CN" altLang="en-US" sz="2000" dirty="0" smtClean="0">
                <a:solidFill>
                  <a:srgbClr val="0070C0"/>
                </a:solidFill>
                <a:latin typeface="Times New Roman" panose="02020603050405020304" pitchFamily="18" charset="0"/>
                <a:cs typeface="Times New Roman" panose="02020603050405020304" pitchFamily="18" charset="0"/>
              </a:rPr>
              <a:t>总的海运费为：</a:t>
            </a:r>
            <a:r>
              <a:rPr lang="en-US" altLang="zh-CN" sz="2000" dirty="0" smtClean="0">
                <a:latin typeface="Times New Roman" panose="02020603050405020304" pitchFamily="18" charset="0"/>
                <a:cs typeface="Times New Roman" panose="02020603050405020304" pitchFamily="18" charset="0"/>
              </a:rPr>
              <a:t>200×0.075×10=USD150</a:t>
            </a:r>
          </a:p>
          <a:p>
            <a:pPr marL="342900" indent="-342900">
              <a:lnSpc>
                <a:spcPts val="2800"/>
              </a:lnSpc>
              <a:buFont typeface="Wingdings" panose="05000000000000000000" pitchFamily="2" charset="2"/>
              <a:buChar char="Ø"/>
            </a:pPr>
            <a:r>
              <a:rPr lang="zh-CN" altLang="en-US" sz="2000" dirty="0" smtClean="0">
                <a:solidFill>
                  <a:srgbClr val="0070C0"/>
                </a:solidFill>
                <a:latin typeface="Times New Roman" panose="02020603050405020304" pitchFamily="18" charset="0"/>
                <a:cs typeface="Times New Roman" panose="02020603050405020304" pitchFamily="18" charset="0"/>
              </a:rPr>
              <a:t>每吨分摊的海运费</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150</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6</a:t>
            </a:r>
            <a:r>
              <a:rPr lang="zh-CN" altLang="en-US" sz="2000" dirty="0" smtClean="0">
                <a:latin typeface="Times New Roman" panose="02020603050405020304" pitchFamily="18" charset="0"/>
                <a:cs typeface="Times New Roman" panose="02020603050405020304" pitchFamily="18" charset="0"/>
              </a:rPr>
              <a:t>吨</a:t>
            </a:r>
            <a:r>
              <a:rPr lang="en-US" altLang="zh-CN" sz="2000" dirty="0" smtClean="0">
                <a:latin typeface="Times New Roman" panose="02020603050405020304" pitchFamily="18" charset="0"/>
                <a:cs typeface="Times New Roman" panose="02020603050405020304" pitchFamily="18" charset="0"/>
              </a:rPr>
              <a:t>=25</a:t>
            </a:r>
            <a:r>
              <a:rPr lang="zh-CN" altLang="en-US" sz="2000" dirty="0" smtClean="0">
                <a:latin typeface="Times New Roman" panose="02020603050405020304" pitchFamily="18" charset="0"/>
                <a:cs typeface="Times New Roman" panose="02020603050405020304" pitchFamily="18" charset="0"/>
              </a:rPr>
              <a:t>美元</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吨</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153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80992" y="2524068"/>
            <a:ext cx="5158384" cy="1323439"/>
          </a:xfrm>
          <a:prstGeom prst="rect">
            <a:avLst/>
          </a:prstGeom>
          <a:noFill/>
        </p:spPr>
        <p:txBody>
          <a:bodyPr wrap="square" rtlCol="0">
            <a:spAutoFit/>
          </a:bodyPr>
          <a:lstStyle/>
          <a:p>
            <a:pPr algn="ctr"/>
            <a:r>
              <a:rPr lang="zh-CN" altLang="en-US" sz="8000" dirty="0" smtClean="0">
                <a:solidFill>
                  <a:srgbClr val="00B0F0"/>
                </a:solidFill>
                <a:latin typeface="微软雅黑" panose="020B0503020204020204" pitchFamily="34" charset="-122"/>
                <a:ea typeface="微软雅黑" panose="020B0503020204020204" pitchFamily="34" charset="-122"/>
              </a:rPr>
              <a:t>拓展任务</a:t>
            </a:r>
            <a:endParaRPr lang="zh-CN" altLang="en-US" sz="80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ustDataLst>
      <p:tags r:id="rId1"/>
    </p:custDataLst>
    <p:extLst>
      <p:ext uri="{BB962C8B-B14F-4D97-AF65-F5344CB8AC3E}">
        <p14:creationId xmlns:p14="http://schemas.microsoft.com/office/powerpoint/2010/main" val="2491516092"/>
      </p:ext>
    </p:extLst>
  </p:cSld>
  <p:clrMapOvr>
    <a:masterClrMapping/>
  </p:clrMapOvr>
  <mc:AlternateContent xmlns:mc="http://schemas.openxmlformats.org/markup-compatibility/2006" xmlns:p14="http://schemas.microsoft.com/office/powerpoint/2010/main">
    <mc:Choice Requires="p14">
      <p:transition p14:dur="10" advTm="5798"/>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306219" y="1851228"/>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2" name="Oval 497"/>
            <p:cNvSpPr>
              <a:spLocks noChangeArrowheads="1"/>
            </p:cNvSpPr>
            <p:nvPr/>
          </p:nvSpPr>
          <p:spPr bwMode="auto">
            <a:xfrm>
              <a:off x="4716686" y="2003264"/>
              <a:ext cx="164147" cy="165162"/>
            </a:xfrm>
            <a:prstGeom prst="ellipse">
              <a:avLst/>
            </a:prstGeom>
            <a:solidFill>
              <a:srgbClr val="E65C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grpSp>
        <p:nvGrpSpPr>
          <p:cNvPr id="188" name="组合 187"/>
          <p:cNvGrpSpPr/>
          <p:nvPr/>
        </p:nvGrpSpPr>
        <p:grpSpPr>
          <a:xfrm>
            <a:off x="7689360" y="1594100"/>
            <a:ext cx="3901626" cy="4185161"/>
            <a:chOff x="6116713" y="1131590"/>
            <a:chExt cx="2800783" cy="2885573"/>
          </a:xfrm>
        </p:grpSpPr>
        <p:sp>
          <p:nvSpPr>
            <p:cNvPr id="189" name="矩形 1"/>
            <p:cNvSpPr>
              <a:spLocks noChangeArrowheads="1"/>
            </p:cNvSpPr>
            <p:nvPr/>
          </p:nvSpPr>
          <p:spPr bwMode="auto">
            <a:xfrm>
              <a:off x="6116713" y="1194837"/>
              <a:ext cx="2800783" cy="282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公司名称（ 中文）：</a:t>
              </a:r>
              <a:r>
                <a:rPr lang="zh-CN" altLang="en-US" sz="1900" dirty="0" smtClean="0">
                  <a:solidFill>
                    <a:prstClr val="black"/>
                  </a:solidFill>
                  <a:latin typeface="Times New Roman" panose="02020603050405020304" pitchFamily="18" charset="0"/>
                  <a:cs typeface="Times New Roman" panose="02020603050405020304" pitchFamily="18" charset="0"/>
                </a:rPr>
                <a:t>日照金果贸易贸易</a:t>
              </a:r>
              <a:r>
                <a:rPr lang="zh-CN" altLang="en-US" sz="1900" dirty="0">
                  <a:solidFill>
                    <a:prstClr val="black"/>
                  </a:solidFill>
                  <a:latin typeface="Times New Roman" panose="02020603050405020304" pitchFamily="18" charset="0"/>
                  <a:cs typeface="Times New Roman" panose="02020603050405020304" pitchFamily="18" charset="0"/>
                </a:rPr>
                <a:t>有限公司</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公司名称（英文）：</a:t>
              </a:r>
              <a:r>
                <a:rPr lang="en-US" altLang="zh-CN" sz="1900" dirty="0">
                  <a:solidFill>
                    <a:prstClr val="black"/>
                  </a:solidFill>
                  <a:latin typeface="Times New Roman" panose="02020603050405020304" pitchFamily="18" charset="0"/>
                  <a:cs typeface="Times New Roman" panose="02020603050405020304" pitchFamily="18" charset="0"/>
                </a:rPr>
                <a:t>RIZHAO </a:t>
              </a:r>
              <a:r>
                <a:rPr lang="en-US" altLang="zh-CN" sz="1900" dirty="0" smtClean="0">
                  <a:solidFill>
                    <a:prstClr val="black"/>
                  </a:solidFill>
                  <a:latin typeface="Times New Roman" panose="02020603050405020304" pitchFamily="18" charset="0"/>
                  <a:cs typeface="Times New Roman" panose="02020603050405020304" pitchFamily="18" charset="0"/>
                </a:rPr>
                <a:t>GOLDEN NUT TRADE </a:t>
              </a:r>
              <a:r>
                <a:rPr lang="en-US" altLang="zh-CN" sz="1900" dirty="0">
                  <a:solidFill>
                    <a:prstClr val="black"/>
                  </a:solidFill>
                  <a:latin typeface="Times New Roman" panose="02020603050405020304" pitchFamily="18" charset="0"/>
                  <a:cs typeface="Times New Roman" panose="02020603050405020304" pitchFamily="18" charset="0"/>
                </a:rPr>
                <a:t>CO., LTD.</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公司地址（中文）：山东省日照</a:t>
              </a:r>
              <a:r>
                <a:rPr lang="zh-CN" altLang="en-US" sz="1900" dirty="0" smtClean="0">
                  <a:solidFill>
                    <a:prstClr val="black"/>
                  </a:solidFill>
                  <a:latin typeface="Times New Roman" panose="02020603050405020304" pitchFamily="18" charset="0"/>
                  <a:cs typeface="Times New Roman" panose="02020603050405020304" pitchFamily="18" charset="0"/>
                </a:rPr>
                <a:t>市潍坊路</a:t>
              </a:r>
              <a:r>
                <a:rPr lang="en-US" altLang="zh-CN" sz="1900" dirty="0" smtClean="0">
                  <a:solidFill>
                    <a:prstClr val="black"/>
                  </a:solidFill>
                  <a:latin typeface="Times New Roman" panose="02020603050405020304" pitchFamily="18" charset="0"/>
                  <a:cs typeface="Times New Roman" panose="02020603050405020304" pitchFamily="18" charset="0"/>
                </a:rPr>
                <a:t>201</a:t>
              </a:r>
              <a:r>
                <a:rPr lang="zh-CN" altLang="en-US" sz="1900" dirty="0" smtClean="0">
                  <a:solidFill>
                    <a:prstClr val="black"/>
                  </a:solidFill>
                  <a:latin typeface="Times New Roman" panose="02020603050405020304" pitchFamily="18" charset="0"/>
                  <a:cs typeface="Times New Roman" panose="02020603050405020304" pitchFamily="18" charset="0"/>
                </a:rPr>
                <a:t>号</a:t>
              </a:r>
              <a:endParaRPr lang="zh-CN" altLang="en-US" sz="1900" dirty="0">
                <a:solidFill>
                  <a:prstClr val="black"/>
                </a:solidFill>
                <a:latin typeface="Times New Roman" panose="02020603050405020304" pitchFamily="18" charset="0"/>
                <a:cs typeface="Times New Roman" panose="02020603050405020304" pitchFamily="18" charset="0"/>
              </a:endParaRPr>
            </a:p>
            <a:p>
              <a:pPr algn="just">
                <a:lnSpc>
                  <a:spcPts val="2400"/>
                </a:lnSpc>
              </a:pPr>
              <a:r>
                <a:rPr lang="zh-CN" altLang="en-US" sz="1900" dirty="0" smtClean="0">
                  <a:solidFill>
                    <a:prstClr val="black"/>
                  </a:solidFill>
                  <a:latin typeface="Times New Roman" panose="02020603050405020304" pitchFamily="18" charset="0"/>
                  <a:cs typeface="Times New Roman" panose="02020603050405020304" pitchFamily="18" charset="0"/>
                </a:rPr>
                <a:t>公司</a:t>
              </a:r>
              <a:r>
                <a:rPr lang="zh-CN" altLang="en-US" sz="1900" dirty="0">
                  <a:solidFill>
                    <a:prstClr val="black"/>
                  </a:solidFill>
                  <a:latin typeface="Times New Roman" panose="02020603050405020304" pitchFamily="18" charset="0"/>
                  <a:cs typeface="Times New Roman" panose="02020603050405020304" pitchFamily="18" charset="0"/>
                </a:rPr>
                <a:t>地址（英文）：</a:t>
              </a:r>
              <a:r>
                <a:rPr lang="en-US" altLang="zh-CN" sz="1900" dirty="0" smtClean="0">
                  <a:solidFill>
                    <a:prstClr val="black"/>
                  </a:solidFill>
                  <a:latin typeface="Times New Roman" panose="02020603050405020304" pitchFamily="18" charset="0"/>
                  <a:cs typeface="Times New Roman" panose="02020603050405020304" pitchFamily="18" charset="0"/>
                </a:rPr>
                <a:t>201 Weifang Road, </a:t>
              </a:r>
              <a:r>
                <a:rPr lang="en-US" altLang="zh-CN" sz="1900" dirty="0" err="1">
                  <a:solidFill>
                    <a:prstClr val="black"/>
                  </a:solidFill>
                  <a:latin typeface="Times New Roman" panose="02020603050405020304" pitchFamily="18" charset="0"/>
                  <a:cs typeface="Times New Roman" panose="02020603050405020304" pitchFamily="18" charset="0"/>
                </a:rPr>
                <a:t>Rizhao</a:t>
              </a:r>
              <a:r>
                <a:rPr lang="en-US" altLang="zh-CN" sz="1900" dirty="0">
                  <a:solidFill>
                    <a:prstClr val="black"/>
                  </a:solidFill>
                  <a:latin typeface="Times New Roman" panose="02020603050405020304" pitchFamily="18" charset="0"/>
                  <a:cs typeface="Times New Roman" panose="02020603050405020304" pitchFamily="18" charset="0"/>
                </a:rPr>
                <a:t> city, Shandong, China</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公司介绍：</a:t>
              </a:r>
              <a:r>
                <a:rPr lang="zh-CN" altLang="en-US" sz="1900" dirty="0" smtClean="0">
                  <a:solidFill>
                    <a:prstClr val="black"/>
                  </a:solidFill>
                  <a:latin typeface="Times New Roman" panose="02020603050405020304" pitchFamily="18" charset="0"/>
                  <a:cs typeface="Times New Roman" panose="02020603050405020304" pitchFamily="18" charset="0"/>
                </a:rPr>
                <a:t>日照</a:t>
              </a:r>
              <a:r>
                <a:rPr lang="zh-CN" altLang="en-US" sz="1900" dirty="0">
                  <a:solidFill>
                    <a:prstClr val="black"/>
                  </a:solidFill>
                  <a:latin typeface="Times New Roman" panose="02020603050405020304" pitchFamily="18" charset="0"/>
                  <a:cs typeface="Times New Roman" panose="02020603050405020304" pitchFamily="18" charset="0"/>
                </a:rPr>
                <a:t>金</a:t>
              </a:r>
              <a:r>
                <a:rPr lang="zh-CN" altLang="en-US" sz="1900" dirty="0" smtClean="0">
                  <a:solidFill>
                    <a:prstClr val="black"/>
                  </a:solidFill>
                  <a:latin typeface="Times New Roman" panose="02020603050405020304" pitchFamily="18" charset="0"/>
                  <a:cs typeface="Times New Roman" panose="02020603050405020304" pitchFamily="18" charset="0"/>
                </a:rPr>
                <a:t>果贸易</a:t>
              </a:r>
              <a:r>
                <a:rPr lang="zh-CN" altLang="en-US" sz="1900" dirty="0">
                  <a:solidFill>
                    <a:prstClr val="black"/>
                  </a:solidFill>
                  <a:latin typeface="Times New Roman" panose="02020603050405020304" pitchFamily="18" charset="0"/>
                  <a:cs typeface="Times New Roman" panose="02020603050405020304" pitchFamily="18" charset="0"/>
                </a:rPr>
                <a:t>有限公司成立于</a:t>
              </a:r>
              <a:r>
                <a:rPr lang="en-US" altLang="zh-CN" sz="1900" dirty="0">
                  <a:solidFill>
                    <a:prstClr val="black"/>
                  </a:solidFill>
                  <a:latin typeface="Times New Roman" panose="02020603050405020304" pitchFamily="18" charset="0"/>
                  <a:cs typeface="Times New Roman" panose="02020603050405020304" pitchFamily="18" charset="0"/>
                </a:rPr>
                <a:t>2002</a:t>
              </a:r>
              <a:r>
                <a:rPr lang="zh-CN" altLang="en-US" sz="1900" dirty="0">
                  <a:solidFill>
                    <a:prstClr val="black"/>
                  </a:solidFill>
                  <a:latin typeface="Times New Roman" panose="02020603050405020304" pitchFamily="18" charset="0"/>
                  <a:cs typeface="Times New Roman" panose="02020603050405020304" pitchFamily="18" charset="0"/>
                </a:rPr>
                <a:t>年</a:t>
              </a:r>
              <a:r>
                <a:rPr lang="en-US" altLang="zh-CN" sz="1900" dirty="0">
                  <a:solidFill>
                    <a:prstClr val="black"/>
                  </a:solidFill>
                  <a:latin typeface="Times New Roman" panose="02020603050405020304" pitchFamily="18" charset="0"/>
                  <a:cs typeface="Times New Roman" panose="02020603050405020304" pitchFamily="18" charset="0"/>
                </a:rPr>
                <a:t>,</a:t>
              </a:r>
              <a:r>
                <a:rPr lang="zh-CN" altLang="en-US" sz="1900" dirty="0">
                  <a:solidFill>
                    <a:prstClr val="black"/>
                  </a:solidFill>
                  <a:latin typeface="Times New Roman" panose="02020603050405020304" pitchFamily="18" charset="0"/>
                  <a:cs typeface="Times New Roman" panose="02020603050405020304" pitchFamily="18" charset="0"/>
                </a:rPr>
                <a:t>主要经营花生、南瓜子、</a:t>
              </a:r>
              <a:r>
                <a:rPr lang="zh-CN" altLang="en-US" sz="1900" dirty="0" smtClean="0">
                  <a:solidFill>
                    <a:prstClr val="black"/>
                  </a:solidFill>
                  <a:latin typeface="Times New Roman" panose="02020603050405020304" pitchFamily="18" charset="0"/>
                  <a:cs typeface="Times New Roman" panose="02020603050405020304" pitchFamily="18" charset="0"/>
                </a:rPr>
                <a:t>葵花子、</a:t>
              </a:r>
              <a:r>
                <a:rPr lang="zh-CN" altLang="en-US" sz="1900" dirty="0">
                  <a:solidFill>
                    <a:prstClr val="black"/>
                  </a:solidFill>
                  <a:latin typeface="Times New Roman" panose="02020603050405020304" pitchFamily="18" charset="0"/>
                  <a:cs typeface="Times New Roman" panose="02020603050405020304" pitchFamily="18" charset="0"/>
                </a:rPr>
                <a:t>大蒜、生姜、核桃、芝麻等农产品的进出口业务</a:t>
              </a:r>
              <a:r>
                <a:rPr lang="zh-CN" altLang="en-US" sz="1900" dirty="0" smtClean="0">
                  <a:solidFill>
                    <a:prstClr val="black"/>
                  </a:solidFill>
                  <a:latin typeface="Times New Roman" panose="02020603050405020304" pitchFamily="18" charset="0"/>
                  <a:cs typeface="Times New Roman" panose="02020603050405020304" pitchFamily="18" charset="0"/>
                </a:rPr>
                <a:t>。</a:t>
              </a:r>
              <a:endParaRPr lang="zh-CN" altLang="en-US" sz="1900" dirty="0">
                <a:solidFill>
                  <a:prstClr val="black"/>
                </a:solidFill>
                <a:latin typeface="Times New Roman" panose="02020603050405020304" pitchFamily="18" charset="0"/>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00192" y="3931849"/>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598559" y="763405"/>
            <a:ext cx="4303974" cy="784830"/>
          </a:xfrm>
          <a:prstGeom prst="rect">
            <a:avLst/>
          </a:prstGeom>
          <a:noFill/>
        </p:spPr>
        <p:txBody>
          <a:bodyPr wrap="square" rtlCol="0">
            <a:spAutoFit/>
          </a:bodyPr>
          <a:lstStyle/>
          <a:p>
            <a:pPr algn="ctr"/>
            <a:r>
              <a:rPr lang="zh-CN" altLang="en-US" sz="2800" dirty="0" smtClean="0">
                <a:solidFill>
                  <a:prstClr val="black"/>
                </a:solidFill>
              </a:rPr>
              <a:t>日照</a:t>
            </a:r>
            <a:r>
              <a:rPr lang="zh-CN" altLang="en-US" sz="2800" dirty="0">
                <a:solidFill>
                  <a:prstClr val="black"/>
                </a:solidFill>
              </a:rPr>
              <a:t>金</a:t>
            </a:r>
            <a:r>
              <a:rPr lang="zh-CN" altLang="en-US" sz="2800" dirty="0" smtClean="0">
                <a:solidFill>
                  <a:prstClr val="black"/>
                </a:solidFill>
              </a:rPr>
              <a:t>果贸易有限公司</a:t>
            </a:r>
            <a:r>
              <a:rPr lang="en-US" altLang="zh-CN" sz="1700" dirty="0" smtClean="0">
                <a:solidFill>
                  <a:prstClr val="black"/>
                </a:solidFill>
                <a:latin typeface="Times New Roman" panose="02020603050405020304" pitchFamily="18" charset="0"/>
                <a:cs typeface="Times New Roman" panose="02020603050405020304" pitchFamily="18" charset="0"/>
              </a:rPr>
              <a:t>RIZHAO GOLDEN NUT TRADE CO., LTD.</a:t>
            </a:r>
            <a:endParaRPr lang="zh-CN" altLang="en-US" sz="17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0942135"/>
      </p:ext>
    </p:extLst>
  </p:cSld>
  <p:clrMapOvr>
    <a:masterClrMapping/>
  </p:clrMapOvr>
  <mc:AlternateContent xmlns:mc="http://schemas.openxmlformats.org/markup-compatibility/2006" xmlns:p14="http://schemas.microsoft.com/office/powerpoint/2010/main">
    <mc:Choice Requires="p14">
      <p:transition p14:dur="10" advTm="11870"/>
    </mc:Choice>
    <mc:Fallback xmlns="">
      <p:transition advTm="1187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277644" y="1791996"/>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sp>
          <p:nvSpPr>
            <p:cNvPr id="598" name="Oval 483"/>
            <p:cNvSpPr>
              <a:spLocks noChangeArrowheads="1"/>
            </p:cNvSpPr>
            <p:nvPr/>
          </p:nvSpPr>
          <p:spPr bwMode="auto">
            <a:xfrm>
              <a:off x="3289225" y="1877484"/>
              <a:ext cx="83088"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5" name="Oval 500"/>
            <p:cNvSpPr>
              <a:spLocks noChangeArrowheads="1"/>
            </p:cNvSpPr>
            <p:nvPr/>
          </p:nvSpPr>
          <p:spPr bwMode="auto">
            <a:xfrm>
              <a:off x="3719485" y="2292437"/>
              <a:ext cx="139322" cy="118634"/>
            </a:xfrm>
            <a:prstGeom prst="ellipse">
              <a:avLst/>
            </a:prstGeom>
            <a:solidFill>
              <a:srgbClr val="D98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grpSp>
        <p:nvGrpSpPr>
          <p:cNvPr id="188" name="组合 187"/>
          <p:cNvGrpSpPr/>
          <p:nvPr/>
        </p:nvGrpSpPr>
        <p:grpSpPr>
          <a:xfrm>
            <a:off x="7774551" y="1661375"/>
            <a:ext cx="3650392" cy="2909455"/>
            <a:chOff x="6208534" y="1131590"/>
            <a:chExt cx="2700111" cy="2880320"/>
          </a:xfrm>
        </p:grpSpPr>
        <p:sp>
          <p:nvSpPr>
            <p:cNvPr id="189" name="矩形 1"/>
            <p:cNvSpPr>
              <a:spLocks noChangeArrowheads="1"/>
            </p:cNvSpPr>
            <p:nvPr/>
          </p:nvSpPr>
          <p:spPr bwMode="auto">
            <a:xfrm>
              <a:off x="6208534" y="1357202"/>
              <a:ext cx="2700111" cy="228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prstClr val="black"/>
                  </a:solidFill>
                  <a:latin typeface="Times New Roman" panose="02020603050405020304" pitchFamily="18" charset="0"/>
                  <a:cs typeface="Times New Roman" panose="02020603050405020304" pitchFamily="18" charset="0"/>
                </a:rPr>
                <a:t>公司名称（英文）</a:t>
              </a:r>
              <a:r>
                <a:rPr lang="zh-CN" altLang="en-US" dirty="0" smtClean="0">
                  <a:solidFill>
                    <a:prstClr val="black"/>
                  </a:solidFill>
                  <a:latin typeface="Times New Roman" panose="02020603050405020304" pitchFamily="18" charset="0"/>
                  <a:cs typeface="Times New Roman" panose="02020603050405020304" pitchFamily="18" charset="0"/>
                </a:rPr>
                <a:t>：</a:t>
              </a:r>
              <a:r>
                <a:rPr lang="en-US" altLang="zh-CN" dirty="0">
                  <a:solidFill>
                    <a:prstClr val="black"/>
                  </a:solidFill>
                  <a:latin typeface="Times New Roman" panose="02020603050405020304" pitchFamily="18" charset="0"/>
                  <a:cs typeface="Times New Roman" panose="02020603050405020304" pitchFamily="18" charset="0"/>
                </a:rPr>
                <a:t>BAJA TRADING </a:t>
              </a:r>
              <a:r>
                <a:rPr lang="en-US" altLang="zh-CN" dirty="0" smtClean="0">
                  <a:solidFill>
                    <a:prstClr val="black"/>
                  </a:solidFill>
                  <a:latin typeface="Times New Roman" panose="02020603050405020304" pitchFamily="18" charset="0"/>
                  <a:cs typeface="Times New Roman" panose="02020603050405020304" pitchFamily="18" charset="0"/>
                </a:rPr>
                <a:t>EST</a:t>
              </a:r>
            </a:p>
            <a:p>
              <a:r>
                <a:rPr lang="zh-CN" altLang="en-US" dirty="0" smtClean="0">
                  <a:solidFill>
                    <a:prstClr val="black"/>
                  </a:solidFill>
                  <a:latin typeface="Times New Roman" panose="02020603050405020304" pitchFamily="18" charset="0"/>
                  <a:cs typeface="Times New Roman" panose="02020603050405020304" pitchFamily="18" charset="0"/>
                </a:rPr>
                <a:t>公司</a:t>
              </a:r>
              <a:r>
                <a:rPr lang="zh-CN" altLang="en-US" dirty="0">
                  <a:solidFill>
                    <a:prstClr val="black"/>
                  </a:solidFill>
                  <a:latin typeface="Times New Roman" panose="02020603050405020304" pitchFamily="18" charset="0"/>
                  <a:cs typeface="Times New Roman" panose="02020603050405020304" pitchFamily="18" charset="0"/>
                </a:rPr>
                <a:t>地址（英文）：</a:t>
              </a:r>
              <a:r>
                <a:rPr lang="en-US" altLang="zh-CN" dirty="0" err="1" smtClean="0">
                  <a:solidFill>
                    <a:prstClr val="black"/>
                  </a:solidFill>
                  <a:latin typeface="Times New Roman" panose="02020603050405020304" pitchFamily="18" charset="0"/>
                  <a:cs typeface="Times New Roman" panose="02020603050405020304" pitchFamily="18" charset="0"/>
                </a:rPr>
                <a:t>Siteen</a:t>
              </a:r>
              <a:r>
                <a:rPr lang="en-US" altLang="zh-CN" dirty="0" smtClean="0">
                  <a:solidFill>
                    <a:prstClr val="black"/>
                  </a:solidFill>
                  <a:latin typeface="Times New Roman" panose="02020603050405020304" pitchFamily="18" charset="0"/>
                  <a:cs typeface="Times New Roman" panose="02020603050405020304" pitchFamily="18" charset="0"/>
                </a:rPr>
                <a:t> Street, </a:t>
              </a:r>
              <a:r>
                <a:rPr lang="en-US" altLang="zh-CN" dirty="0" err="1" smtClean="0">
                  <a:solidFill>
                    <a:prstClr val="black"/>
                  </a:solidFill>
                  <a:latin typeface="Times New Roman" panose="02020603050405020304" pitchFamily="18" charset="0"/>
                  <a:cs typeface="Times New Roman" panose="02020603050405020304" pitchFamily="18" charset="0"/>
                </a:rPr>
                <a:t>Malaz</a:t>
              </a:r>
              <a:r>
                <a:rPr lang="en-US" altLang="zh-CN" dirty="0" smtClean="0">
                  <a:solidFill>
                    <a:prstClr val="black"/>
                  </a:solidFill>
                  <a:latin typeface="Times New Roman" panose="02020603050405020304" pitchFamily="18" charset="0"/>
                  <a:cs typeface="Times New Roman" panose="02020603050405020304" pitchFamily="18" charset="0"/>
                </a:rPr>
                <a:t>, </a:t>
              </a:r>
              <a:r>
                <a:rPr lang="en-US" altLang="zh-CN" dirty="0">
                  <a:solidFill>
                    <a:prstClr val="black"/>
                  </a:solidFill>
                  <a:latin typeface="Times New Roman" panose="02020603050405020304" pitchFamily="18" charset="0"/>
                  <a:cs typeface="Times New Roman" panose="02020603050405020304" pitchFamily="18" charset="0"/>
                </a:rPr>
                <a:t>P.O.# 101, </a:t>
              </a:r>
              <a:r>
                <a:rPr lang="en-US" altLang="zh-CN" dirty="0" err="1">
                  <a:solidFill>
                    <a:prstClr val="black"/>
                  </a:solidFill>
                  <a:latin typeface="Times New Roman" panose="02020603050405020304" pitchFamily="18" charset="0"/>
                  <a:cs typeface="Times New Roman" panose="02020603050405020304" pitchFamily="18" charset="0"/>
                </a:rPr>
                <a:t>Ar-Riyad</a:t>
              </a:r>
              <a:r>
                <a:rPr lang="en-US" altLang="zh-CN" dirty="0">
                  <a:solidFill>
                    <a:prstClr val="black"/>
                  </a:solidFill>
                  <a:latin typeface="Times New Roman" panose="02020603050405020304" pitchFamily="18" charset="0"/>
                  <a:cs typeface="Times New Roman" panose="02020603050405020304" pitchFamily="18" charset="0"/>
                </a:rPr>
                <a:t> - 116, </a:t>
              </a:r>
              <a:r>
                <a:rPr lang="en-US" altLang="zh-CN" dirty="0" smtClean="0">
                  <a:solidFill>
                    <a:prstClr val="black"/>
                  </a:solidFill>
                  <a:latin typeface="Times New Roman" panose="02020603050405020304" pitchFamily="18" charset="0"/>
                  <a:cs typeface="Times New Roman" panose="02020603050405020304" pitchFamily="18" charset="0"/>
                </a:rPr>
                <a:t>Riyadh</a:t>
              </a:r>
              <a:r>
                <a:rPr lang="zh-CN" altLang="en-US" dirty="0" smtClean="0">
                  <a:solidFill>
                    <a:prstClr val="black"/>
                  </a:solidFill>
                  <a:latin typeface="Times New Roman" panose="02020603050405020304" pitchFamily="18" charset="0"/>
                  <a:cs typeface="Times New Roman" panose="02020603050405020304" pitchFamily="18" charset="0"/>
                </a:rPr>
                <a:t>，</a:t>
              </a:r>
              <a:r>
                <a:rPr lang="en-US" altLang="zh-CN" dirty="0" smtClean="0">
                  <a:solidFill>
                    <a:prstClr val="black"/>
                  </a:solidFill>
                  <a:latin typeface="Times New Roman" panose="02020603050405020304" pitchFamily="18" charset="0"/>
                  <a:cs typeface="Times New Roman" panose="02020603050405020304" pitchFamily="18" charset="0"/>
                </a:rPr>
                <a:t> Saudi </a:t>
              </a:r>
              <a:r>
                <a:rPr lang="en-US" altLang="zh-CN" dirty="0">
                  <a:solidFill>
                    <a:prstClr val="black"/>
                  </a:solidFill>
                  <a:latin typeface="Times New Roman" panose="02020603050405020304" pitchFamily="18" charset="0"/>
                  <a:cs typeface="Times New Roman" panose="02020603050405020304" pitchFamily="18" charset="0"/>
                </a:rPr>
                <a:t>Arabia</a:t>
              </a:r>
            </a:p>
            <a:p>
              <a:r>
                <a:rPr lang="zh-CN" altLang="en-US" dirty="0">
                  <a:solidFill>
                    <a:prstClr val="black"/>
                  </a:solidFill>
                  <a:latin typeface="Times New Roman" panose="02020603050405020304" pitchFamily="18" charset="0"/>
                  <a:cs typeface="Times New Roman" panose="02020603050405020304" pitchFamily="18" charset="0"/>
                </a:rPr>
                <a:t>公司介绍</a:t>
              </a:r>
              <a:r>
                <a:rPr lang="zh-CN" altLang="en-US" dirty="0" smtClean="0">
                  <a:solidFill>
                    <a:prstClr val="black"/>
                  </a:solidFill>
                  <a:latin typeface="Times New Roman" panose="02020603050405020304" pitchFamily="18" charset="0"/>
                  <a:cs typeface="Times New Roman" panose="02020603050405020304" pitchFamily="18" charset="0"/>
                </a:rPr>
                <a:t>：</a:t>
              </a:r>
              <a:r>
                <a:rPr lang="en-US" altLang="zh-CN" dirty="0">
                  <a:solidFill>
                    <a:prstClr val="black"/>
                  </a:solidFill>
                  <a:latin typeface="Times New Roman" panose="02020603050405020304" pitchFamily="18" charset="0"/>
                  <a:cs typeface="Times New Roman" panose="02020603050405020304" pitchFamily="18" charset="0"/>
                </a:rPr>
                <a:t>BAJA TRADING EST</a:t>
              </a:r>
              <a:r>
                <a:rPr lang="zh-CN" altLang="en-US" dirty="0" smtClean="0">
                  <a:solidFill>
                    <a:prstClr val="black"/>
                  </a:solidFill>
                  <a:latin typeface="Times New Roman" panose="02020603050405020304" pitchFamily="18" charset="0"/>
                  <a:cs typeface="Times New Roman" panose="02020603050405020304" pitchFamily="18" charset="0"/>
                </a:rPr>
                <a:t>成立</a:t>
              </a:r>
              <a:r>
                <a:rPr lang="zh-CN" altLang="en-US" dirty="0">
                  <a:solidFill>
                    <a:prstClr val="black"/>
                  </a:solidFill>
                  <a:latin typeface="Times New Roman" panose="02020603050405020304" pitchFamily="18" charset="0"/>
                  <a:cs typeface="Times New Roman" panose="02020603050405020304" pitchFamily="18" charset="0"/>
                </a:rPr>
                <a:t>于</a:t>
              </a:r>
              <a:r>
                <a:rPr lang="en-US" altLang="zh-CN" dirty="0">
                  <a:solidFill>
                    <a:prstClr val="black"/>
                  </a:solidFill>
                  <a:latin typeface="Times New Roman" panose="02020603050405020304" pitchFamily="18" charset="0"/>
                  <a:cs typeface="Times New Roman" panose="02020603050405020304" pitchFamily="18" charset="0"/>
                </a:rPr>
                <a:t>1994</a:t>
              </a:r>
              <a:r>
                <a:rPr lang="zh-CN" altLang="en-US" dirty="0">
                  <a:solidFill>
                    <a:prstClr val="black"/>
                  </a:solidFill>
                  <a:latin typeface="Times New Roman" panose="02020603050405020304" pitchFamily="18" charset="0"/>
                  <a:cs typeface="Times New Roman" panose="02020603050405020304" pitchFamily="18" charset="0"/>
                </a:rPr>
                <a:t>年，主要</a:t>
              </a:r>
              <a:r>
                <a:rPr lang="zh-CN" altLang="en-US" dirty="0" smtClean="0">
                  <a:solidFill>
                    <a:prstClr val="black"/>
                  </a:solidFill>
                  <a:latin typeface="Times New Roman" panose="02020603050405020304" pitchFamily="18" charset="0"/>
                  <a:cs typeface="Times New Roman" panose="02020603050405020304" pitchFamily="18" charset="0"/>
                </a:rPr>
                <a:t>从事农产品</a:t>
              </a:r>
              <a:r>
                <a:rPr lang="zh-CN" altLang="en-US" dirty="0">
                  <a:solidFill>
                    <a:prstClr val="black"/>
                  </a:solidFill>
                  <a:latin typeface="Times New Roman" panose="02020603050405020304" pitchFamily="18" charset="0"/>
                  <a:cs typeface="Times New Roman" panose="02020603050405020304" pitchFamily="18" charset="0"/>
                </a:rPr>
                <a:t>的</a:t>
              </a:r>
              <a:r>
                <a:rPr lang="zh-CN" altLang="en-US" dirty="0" smtClean="0">
                  <a:solidFill>
                    <a:prstClr val="black"/>
                  </a:solidFill>
                  <a:latin typeface="Times New Roman" panose="02020603050405020304" pitchFamily="18" charset="0"/>
                  <a:cs typeface="Times New Roman" panose="02020603050405020304" pitchFamily="18" charset="0"/>
                </a:rPr>
                <a:t>进出口业务。</a:t>
              </a:r>
              <a:endParaRPr lang="zh-CN" altLang="en-US" dirty="0">
                <a:solidFill>
                  <a:prstClr val="black"/>
                </a:solidFill>
                <a:latin typeface="Times New Roman" panose="02020603050405020304" pitchFamily="18" charset="0"/>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00192" y="401191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898468" y="1073714"/>
            <a:ext cx="4051198" cy="461665"/>
          </a:xfrm>
          <a:prstGeom prst="rect">
            <a:avLst/>
          </a:prstGeom>
          <a:noFill/>
        </p:spPr>
        <p:txBody>
          <a:bodyPr wrap="square" rtlCol="0">
            <a:spAutoFit/>
          </a:bodyPr>
          <a:lstStyle/>
          <a:p>
            <a:r>
              <a:rPr lang="en-US" altLang="zh-CN" sz="2400" dirty="0">
                <a:solidFill>
                  <a:prstClr val="black"/>
                </a:solidFill>
                <a:latin typeface="Times New Roman" panose="02020603050405020304" pitchFamily="18" charset="0"/>
                <a:cs typeface="Times New Roman" panose="02020603050405020304" pitchFamily="18" charset="0"/>
              </a:rPr>
              <a:t>BAJA TRADING EST </a:t>
            </a:r>
          </a:p>
        </p:txBody>
      </p:sp>
    </p:spTree>
    <p:extLst>
      <p:ext uri="{BB962C8B-B14F-4D97-AF65-F5344CB8AC3E}">
        <p14:creationId xmlns:p14="http://schemas.microsoft.com/office/powerpoint/2010/main" val="2724997128"/>
      </p:ext>
    </p:extLst>
  </p:cSld>
  <p:clrMapOvr>
    <a:masterClrMapping/>
  </p:clrMapOvr>
  <mc:AlternateContent xmlns:mc="http://schemas.openxmlformats.org/markup-compatibility/2006" xmlns:p14="http://schemas.microsoft.com/office/powerpoint/2010/main">
    <mc:Choice Requires="p14">
      <p:transition p14:dur="10" advTm="6715"/>
    </mc:Choice>
    <mc:Fallback xmlns="">
      <p:transition advTm="671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396" y="0"/>
            <a:ext cx="11191741" cy="7982240"/>
          </a:xfrm>
          <a:prstGeom prst="rect">
            <a:avLst/>
          </a:prstGeom>
        </p:spPr>
      </p:pic>
      <p:sp>
        <p:nvSpPr>
          <p:cNvPr id="3" name="矩形 2"/>
          <p:cNvSpPr/>
          <p:nvPr/>
        </p:nvSpPr>
        <p:spPr>
          <a:xfrm>
            <a:off x="0" y="0"/>
            <a:ext cx="12192000" cy="883946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051775" y="2821510"/>
            <a:ext cx="10066985" cy="21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1457457" y="3011183"/>
            <a:ext cx="7239000" cy="707886"/>
          </a:xfrm>
          <a:prstGeom prst="rect">
            <a:avLst/>
          </a:prstGeom>
          <a:noFill/>
        </p:spPr>
        <p:txBody>
          <a:bodyPr wrap="square" rtlCol="0">
            <a:spAutoFit/>
          </a:bodyPr>
          <a:lstStyle/>
          <a:p>
            <a:pPr algn="r"/>
            <a:r>
              <a:rPr lang="zh-CN" altLang="en-US" sz="4000" b="1"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进出口业务操作</a:t>
            </a:r>
            <a:endParaRPr lang="zh-CN" altLang="en-US" sz="40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连接符 6"/>
          <p:cNvCxnSpPr/>
          <p:nvPr/>
        </p:nvCxnSpPr>
        <p:spPr>
          <a:xfrm>
            <a:off x="4103910" y="3730617"/>
            <a:ext cx="62528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908" y="2800618"/>
            <a:ext cx="2095500" cy="2095500"/>
          </a:xfrm>
          <a:prstGeom prst="rect">
            <a:avLst/>
          </a:prstGeom>
          <a:effectLst>
            <a:softEdge rad="12700"/>
          </a:effectLst>
        </p:spPr>
      </p:pic>
      <p:sp>
        <p:nvSpPr>
          <p:cNvPr id="8" name="文本框 7"/>
          <p:cNvSpPr txBox="1"/>
          <p:nvPr/>
        </p:nvSpPr>
        <p:spPr>
          <a:xfrm>
            <a:off x="7735230" y="4472571"/>
            <a:ext cx="3158639" cy="369332"/>
          </a:xfrm>
          <a:prstGeom prst="rect">
            <a:avLst/>
          </a:prstGeom>
          <a:noFill/>
        </p:spPr>
        <p:txBody>
          <a:bodyPr wrap="square" rtlCol="0">
            <a:spAutoFit/>
          </a:bodyPr>
          <a:lstStyle/>
          <a:p>
            <a:pPr algn="r"/>
            <a:r>
              <a:rPr lang="zh-CN" altLang="en-US"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进出口业务操作课程团队</a:t>
            </a: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3824332" y="3784373"/>
            <a:ext cx="6813617" cy="461665"/>
          </a:xfrm>
          <a:prstGeom prst="rect">
            <a:avLst/>
          </a:prstGeom>
          <a:noFill/>
        </p:spPr>
        <p:txBody>
          <a:bodyPr wrap="square" rtlCol="0">
            <a:spAutoFit/>
          </a:bodyPr>
          <a:lstStyle/>
          <a:p>
            <a:pPr algn="ctr"/>
            <a:r>
              <a:rPr lang="en-US" altLang="zh-CN" sz="240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1-2-2-4 </a:t>
            </a:r>
            <a:r>
              <a:rPr lang="zh-CN" altLang="en-US" sz="240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核算海运费</a:t>
            </a:r>
            <a:endParaRPr lang="zh-CN" altLang="en-US"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69024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52491" y="1275008"/>
            <a:ext cx="6222585" cy="46001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prstClr val="black">
                  <a:lumMod val="85000"/>
                  <a:lumOff val="15000"/>
                </a:prst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967230"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501483" y="1275008"/>
            <a:ext cx="5705341" cy="342420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日照金果贸易有限公司业务员鲁平在</a:t>
            </a:r>
            <a:r>
              <a:rPr lang="en-US" altLang="zh-CN" sz="2100" b="1" dirty="0" err="1"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Anuga</a:t>
            </a:r>
            <a:r>
              <a:rPr lang="en-US" altLang="zh-CN"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 2014 </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世界</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食品博览会上认识了</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沙特阿拉伯</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BAJA TRADING EST</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业务员</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Mohammad Sameer Khan</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交易会</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结束后，鲁平返回日照。随之向</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Mohammad Sameer Khan</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发去电子邮件，详细介绍了本公司的业务范围，并表示愿意与其公司建立良好的业务关系。</a:t>
            </a:r>
          </a:p>
        </p:txBody>
      </p:sp>
      <p:grpSp>
        <p:nvGrpSpPr>
          <p:cNvPr id="13" name="组合 50"/>
          <p:cNvGrpSpPr>
            <a:grpSpLocks/>
          </p:cNvGrpSpPr>
          <p:nvPr/>
        </p:nvGrpSpPr>
        <p:grpSpPr bwMode="auto">
          <a:xfrm>
            <a:off x="258651" y="268522"/>
            <a:ext cx="603250" cy="552450"/>
            <a:chOff x="0" y="0"/>
            <a:chExt cx="737947" cy="676838"/>
          </a:xfrm>
        </p:grpSpPr>
        <p:sp>
          <p:nvSpPr>
            <p:cNvPr id="14"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6"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7" name="标题 1"/>
          <p:cNvSpPr txBox="1">
            <a:spLocks noChangeArrowheads="1"/>
          </p:cNvSpPr>
          <p:nvPr/>
        </p:nvSpPr>
        <p:spPr>
          <a:xfrm>
            <a:off x="1141301" y="384344"/>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2318212108"/>
      </p:ext>
    </p:extLst>
  </p:cSld>
  <p:clrMapOvr>
    <a:masterClrMapping/>
  </p:clrMapOvr>
  <mc:AlternateContent xmlns:mc="http://schemas.openxmlformats.org/markup-compatibility/2006" xmlns:p14="http://schemas.microsoft.com/office/powerpoint/2010/main">
    <mc:Choice Requires="p14">
      <p:transition p14:dur="10" advTm="25442"/>
    </mc:Choice>
    <mc:Fallback xmlns="">
      <p:transition advTm="25442"/>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62658" y="1054553"/>
            <a:ext cx="6424480" cy="47033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prstClr val="black">
                  <a:lumMod val="85000"/>
                  <a:lumOff val="15000"/>
                </a:prst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889956"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4962658" y="1980595"/>
            <a:ext cx="6151807" cy="2031325"/>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Mohammad Sameer Khan</a:t>
            </a:r>
            <a:r>
              <a:rPr lang="zh-CN" altLang="en-US" sz="2100" b="1" dirty="0" smtClean="0">
                <a:solidFill>
                  <a:prstClr val="black"/>
                </a:solidFill>
                <a:latin typeface="Times New Roman" panose="02020603050405020304" pitchFamily="18" charset="0"/>
                <a:cs typeface="Times New Roman" panose="02020603050405020304" pitchFamily="18" charset="0"/>
              </a:rPr>
              <a:t>收到</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日照金果贸易</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有限公司</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业务员鲁平的</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建交信函后，</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对葵花子</a:t>
            </a:r>
            <a:r>
              <a:rPr lang="zh-CN" altLang="en-US" sz="2100" b="1" dirty="0" smtClean="0">
                <a:solidFill>
                  <a:prstClr val="black"/>
                </a:solidFill>
                <a:latin typeface="Times New Roman" panose="02020603050405020304" pitchFamily="18" charset="0"/>
                <a:cs typeface="Times New Roman" panose="02020603050405020304" pitchFamily="18" charset="0"/>
              </a:rPr>
              <a:t>非常</a:t>
            </a:r>
            <a:r>
              <a:rPr lang="zh-CN" altLang="en-US" sz="2100" b="1" dirty="0">
                <a:solidFill>
                  <a:prstClr val="black"/>
                </a:solidFill>
                <a:latin typeface="Times New Roman" panose="02020603050405020304" pitchFamily="18" charset="0"/>
                <a:cs typeface="Times New Roman" panose="02020603050405020304" pitchFamily="18" charset="0"/>
              </a:rPr>
              <a:t>感兴趣</a:t>
            </a:r>
            <a:r>
              <a:rPr lang="zh-CN" altLang="en-US" sz="2100" b="1" dirty="0" smtClean="0">
                <a:solidFill>
                  <a:prstClr val="black"/>
                </a:solidFill>
                <a:latin typeface="Times New Roman" panose="02020603050405020304" pitchFamily="18" charset="0"/>
                <a:cs typeface="Times New Roman" panose="02020603050405020304" pitchFamily="18" charset="0"/>
              </a:rPr>
              <a:t>，写来询盘信函，要求</a:t>
            </a:r>
            <a:r>
              <a:rPr lang="zh-CN" altLang="en-US" sz="2100" b="1" dirty="0">
                <a:solidFill>
                  <a:prstClr val="black"/>
                </a:solidFill>
                <a:latin typeface="Times New Roman" panose="02020603050405020304" pitchFamily="18" charset="0"/>
                <a:cs typeface="Times New Roman" panose="02020603050405020304" pitchFamily="18" charset="0"/>
              </a:rPr>
              <a:t>分别报</a:t>
            </a:r>
            <a:r>
              <a:rPr lang="en-US" altLang="zh-CN" sz="2100" b="1" dirty="0">
                <a:solidFill>
                  <a:prstClr val="black"/>
                </a:solidFill>
                <a:latin typeface="Times New Roman" panose="02020603050405020304" pitchFamily="18" charset="0"/>
                <a:cs typeface="Times New Roman" panose="02020603050405020304" pitchFamily="18" charset="0"/>
              </a:rPr>
              <a:t>CIF </a:t>
            </a:r>
            <a:r>
              <a:rPr lang="en-US" altLang="zh-CN" sz="2100" b="1" dirty="0" smtClean="0">
                <a:solidFill>
                  <a:prstClr val="black"/>
                </a:solidFill>
                <a:latin typeface="Times New Roman" panose="02020603050405020304" pitchFamily="18" charset="0"/>
                <a:cs typeface="Times New Roman" panose="02020603050405020304" pitchFamily="18" charset="0"/>
              </a:rPr>
              <a:t>JEDDAH; CFR JEDDAH </a:t>
            </a:r>
            <a:r>
              <a:rPr lang="zh-CN" altLang="en-US" sz="2100" b="1" dirty="0" smtClean="0">
                <a:solidFill>
                  <a:prstClr val="black"/>
                </a:solidFill>
                <a:latin typeface="Times New Roman" panose="02020603050405020304" pitchFamily="18" charset="0"/>
                <a:cs typeface="Times New Roman" panose="02020603050405020304" pitchFamily="18" charset="0"/>
              </a:rPr>
              <a:t>和 </a:t>
            </a:r>
            <a:r>
              <a:rPr lang="en-US" altLang="zh-CN" sz="2100" b="1" dirty="0" smtClean="0">
                <a:solidFill>
                  <a:prstClr val="black"/>
                </a:solidFill>
                <a:latin typeface="Times New Roman" panose="02020603050405020304" pitchFamily="18" charset="0"/>
                <a:cs typeface="Times New Roman" panose="02020603050405020304" pitchFamily="18" charset="0"/>
              </a:rPr>
              <a:t>FOB</a:t>
            </a:r>
            <a:r>
              <a:rPr lang="zh-CN" altLang="en-US" sz="2100" b="1" dirty="0">
                <a:solidFill>
                  <a:prstClr val="black"/>
                </a:solidFill>
                <a:latin typeface="Times New Roman" panose="02020603050405020304" pitchFamily="18" charset="0"/>
                <a:cs typeface="Times New Roman" panose="02020603050405020304" pitchFamily="18" charset="0"/>
              </a:rPr>
              <a:t>价格</a:t>
            </a:r>
            <a:r>
              <a:rPr lang="zh-CN" altLang="en-US" sz="2100" b="1" dirty="0" smtClean="0">
                <a:solidFill>
                  <a:prstClr val="black"/>
                </a:solidFill>
                <a:latin typeface="Times New Roman" panose="02020603050405020304" pitchFamily="18" charset="0"/>
                <a:cs typeface="Times New Roman" panose="02020603050405020304" pitchFamily="18" charset="0"/>
              </a:rPr>
              <a:t>。</a:t>
            </a:r>
            <a:endPar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grpSp>
        <p:nvGrpSpPr>
          <p:cNvPr id="11" name="组合 50"/>
          <p:cNvGrpSpPr>
            <a:grpSpLocks/>
          </p:cNvGrpSpPr>
          <p:nvPr/>
        </p:nvGrpSpPr>
        <p:grpSpPr bwMode="auto">
          <a:xfrm>
            <a:off x="258651" y="268522"/>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1141301" y="384344"/>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7486671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65689" y="1587095"/>
            <a:ext cx="6203325" cy="38993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schemeClr val="tx1">
                  <a:lumMod val="85000"/>
                  <a:lumOff val="15000"/>
                </a:scheme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889956"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252493" y="1735082"/>
            <a:ext cx="5576552" cy="397031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zh-CN" altLang="en-US" sz="2100" b="1" dirty="0" smtClean="0">
                <a:latin typeface="Times New Roman" panose="02020603050405020304" pitchFamily="18" charset="0"/>
                <a:cs typeface="Times New Roman" panose="02020603050405020304" pitchFamily="18" charset="0"/>
              </a:rPr>
              <a:t>鲁平根据</a:t>
            </a:r>
            <a:r>
              <a:rPr lang="zh-CN" altLang="en-US" sz="2100" b="1" dirty="0">
                <a:latin typeface="Times New Roman" panose="02020603050405020304" pitchFamily="18" charset="0"/>
                <a:cs typeface="Times New Roman" panose="02020603050405020304" pitchFamily="18" charset="0"/>
              </a:rPr>
              <a:t>货物成本、有关费用和预期利润计算出口价格，进行报价</a:t>
            </a:r>
            <a:r>
              <a:rPr lang="zh-CN" altLang="en-US" sz="2100" b="1" dirty="0" smtClean="0">
                <a:latin typeface="Times New Roman" panose="02020603050405020304" pitchFamily="18" charset="0"/>
                <a:cs typeface="Times New Roman" panose="02020603050405020304" pitchFamily="18" charset="0"/>
              </a:rPr>
              <a:t>。</a:t>
            </a:r>
            <a:endParaRPr lang="en-US" altLang="zh-CN" sz="2100" b="1"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l"/>
            </a:pPr>
            <a:r>
              <a:rPr lang="zh-CN" altLang="en-US" sz="2100" b="1" dirty="0">
                <a:latin typeface="Times New Roman" panose="02020603050405020304" pitchFamily="18" charset="0"/>
                <a:cs typeface="Times New Roman" panose="02020603050405020304" pitchFamily="18" charset="0"/>
              </a:rPr>
              <a:t>鲁平经过核算，打算报一个</a:t>
            </a:r>
            <a:r>
              <a:rPr lang="en-US" altLang="zh-CN" sz="2100" b="1" dirty="0">
                <a:latin typeface="Times New Roman" panose="02020603050405020304" pitchFamily="18" charset="0"/>
                <a:cs typeface="Times New Roman" panose="02020603050405020304" pitchFamily="18" charset="0"/>
              </a:rPr>
              <a:t>40</a:t>
            </a:r>
            <a:r>
              <a:rPr lang="zh-CN" altLang="en-US" sz="2100" b="1" dirty="0">
                <a:latin typeface="Times New Roman" panose="02020603050405020304" pitchFamily="18" charset="0"/>
                <a:cs typeface="Times New Roman" panose="02020603050405020304" pitchFamily="18" charset="0"/>
              </a:rPr>
              <a:t>英尺超高集装箱的货物</a:t>
            </a:r>
            <a:r>
              <a:rPr lang="en-US" altLang="zh-CN" sz="2100" b="1" dirty="0">
                <a:latin typeface="Times New Roman" panose="02020603050405020304" pitchFamily="18" charset="0"/>
                <a:cs typeface="Times New Roman" panose="02020603050405020304" pitchFamily="18" charset="0"/>
              </a:rPr>
              <a:t>22.5</a:t>
            </a:r>
            <a:r>
              <a:rPr lang="zh-CN" altLang="en-US" sz="2100" b="1" dirty="0">
                <a:latin typeface="Times New Roman" panose="02020603050405020304" pitchFamily="18" charset="0"/>
                <a:cs typeface="Times New Roman" panose="02020603050405020304" pitchFamily="18" charset="0"/>
              </a:rPr>
              <a:t>吨。鲁平已经核算完</a:t>
            </a:r>
            <a:r>
              <a:rPr lang="zh-CN" altLang="en-US" sz="2100" b="1" dirty="0" smtClean="0">
                <a:latin typeface="Times New Roman" panose="02020603050405020304" pitchFamily="18" charset="0"/>
                <a:cs typeface="Times New Roman" panose="02020603050405020304" pitchFamily="18" charset="0"/>
              </a:rPr>
              <a:t>实际成本。</a:t>
            </a:r>
            <a:endParaRPr lang="en-US" altLang="zh-CN" sz="2100" b="1"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l"/>
            </a:pP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任务：鲁平</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对外报</a:t>
            </a:r>
            <a:r>
              <a:rPr lang="en-US" altLang="zh-CN" sz="2100" b="1" dirty="0">
                <a:latin typeface="Times New Roman" panose="02020603050405020304" pitchFamily="18" charset="0"/>
                <a:cs typeface="Times New Roman" panose="02020603050405020304" pitchFamily="18" charset="0"/>
                <a:sym typeface="Arial" panose="020B0604020202020204" pitchFamily="34" charset="0"/>
              </a:rPr>
              <a:t>CFR</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价、</a:t>
            </a:r>
            <a:r>
              <a:rPr lang="en-US" altLang="zh-CN" sz="2100" b="1" dirty="0">
                <a:latin typeface="Times New Roman" panose="02020603050405020304" pitchFamily="18" charset="0"/>
                <a:cs typeface="Times New Roman" panose="02020603050405020304" pitchFamily="18" charset="0"/>
                <a:sym typeface="Arial" panose="020B0604020202020204" pitchFamily="34" charset="0"/>
              </a:rPr>
              <a:t>CIF</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价，要根据货物情况核算</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海运费。如果</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只</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出口</a:t>
            </a:r>
            <a:r>
              <a:rPr lang="en-US" altLang="zh-CN" sz="2100" b="1" dirty="0" smtClean="0">
                <a:latin typeface="Times New Roman" panose="02020603050405020304" pitchFamily="18" charset="0"/>
                <a:cs typeface="Times New Roman" panose="02020603050405020304" pitchFamily="18" charset="0"/>
                <a:sym typeface="Arial" panose="020B0604020202020204" pitchFamily="34" charset="0"/>
              </a:rPr>
              <a:t>5</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吨</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a:t>
            </a:r>
            <a:r>
              <a:rPr lang="en-US" altLang="zh-CN" sz="2100" b="1" dirty="0">
                <a:latin typeface="Times New Roman" panose="02020603050405020304" pitchFamily="18" charset="0"/>
                <a:cs typeface="Times New Roman" panose="02020603050405020304" pitchFamily="18" charset="0"/>
                <a:sym typeface="Arial" panose="020B0604020202020204" pitchFamily="34" charset="0"/>
              </a:rPr>
              <a:t>200</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袋）货物的情况下，核算每吨分摊的海运费。</a:t>
            </a:r>
            <a:endParaRPr lang="en-US" altLang="zh-CN" sz="2100" b="1" dirty="0">
              <a:latin typeface="Times New Roman" panose="02020603050405020304" pitchFamily="18" charset="0"/>
              <a:cs typeface="Times New Roman" panose="02020603050405020304" pitchFamily="18" charset="0"/>
              <a:sym typeface="Arial" panose="020B0604020202020204" pitchFamily="34" charset="0"/>
            </a:endParaRPr>
          </a:p>
          <a:p>
            <a:pPr marL="285750" indent="-285750" algn="just">
              <a:lnSpc>
                <a:spcPct val="150000"/>
              </a:lnSpc>
              <a:buFont typeface="Wingdings" panose="05000000000000000000" pitchFamily="2" charset="2"/>
              <a:buChar char="l"/>
            </a:pPr>
            <a:endParaRPr lang="en-US" altLang="zh-CN" sz="2100" b="1" dirty="0">
              <a:latin typeface="Times New Roman" panose="02020603050405020304" pitchFamily="18" charset="0"/>
              <a:cs typeface="Times New Roman" panose="02020603050405020304" pitchFamily="18" charset="0"/>
              <a:sym typeface="Arial" panose="020B0604020202020204" pitchFamily="34" charset="0"/>
            </a:endParaRPr>
          </a:p>
        </p:txBody>
      </p:sp>
      <p:grpSp>
        <p:nvGrpSpPr>
          <p:cNvPr id="11" name="组合 50"/>
          <p:cNvGrpSpPr>
            <a:grpSpLocks/>
          </p:cNvGrpSpPr>
          <p:nvPr/>
        </p:nvGrpSpPr>
        <p:grpSpPr bwMode="auto">
          <a:xfrm>
            <a:off x="145505" y="217007"/>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1028155" y="332829"/>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16709801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082744"/>
            <a:ext cx="5158384" cy="2554545"/>
          </a:xfrm>
          <a:prstGeom prst="rect">
            <a:avLst/>
          </a:prstGeom>
          <a:noFill/>
        </p:spPr>
        <p:txBody>
          <a:bodyPr wrap="square" rtlCol="0">
            <a:spAutoFit/>
          </a:bodyPr>
          <a:lstStyle/>
          <a:p>
            <a:pPr algn="ctr"/>
            <a:r>
              <a:rPr lang="zh-CN" altLang="en-US" sz="8000" dirty="0" smtClean="0">
                <a:solidFill>
                  <a:srgbClr val="00B0F0"/>
                </a:solidFill>
                <a:latin typeface="微软雅黑" panose="020B0503020204020204" pitchFamily="34" charset="-122"/>
                <a:ea typeface="微软雅黑" panose="020B0503020204020204" pitchFamily="34" charset="-122"/>
              </a:rPr>
              <a:t>拓展任务实施</a:t>
            </a:r>
            <a:endParaRPr lang="zh-CN" altLang="en-US" sz="80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3469858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400063263"/>
              </p:ext>
            </p:extLst>
          </p:nvPr>
        </p:nvGraphicFramePr>
        <p:xfrm>
          <a:off x="1214648" y="1376703"/>
          <a:ext cx="10365968" cy="3987795"/>
        </p:xfrm>
        <a:graphic>
          <a:graphicData uri="http://schemas.openxmlformats.org/drawingml/2006/table">
            <a:tbl>
              <a:tblPr firstRow="1" bandRow="1">
                <a:tableStyleId>{5C22544A-7EE6-4342-B048-85BDC9FD1C3A}</a:tableStyleId>
              </a:tblPr>
              <a:tblGrid>
                <a:gridCol w="2534173"/>
                <a:gridCol w="7831795"/>
              </a:tblGrid>
              <a:tr h="268906">
                <a:tc>
                  <a:txBody>
                    <a:bodyPr/>
                    <a:lstStyle/>
                    <a:p>
                      <a:r>
                        <a:rPr lang="zh-CN" altLang="en-US" sz="2000" dirty="0" smtClean="0">
                          <a:latin typeface="Times New Roman" panose="02020603050405020304" pitchFamily="18" charset="0"/>
                          <a:cs typeface="Times New Roman" panose="02020603050405020304" pitchFamily="18" charset="0"/>
                        </a:rPr>
                        <a:t>货物</a:t>
                      </a:r>
                      <a:endParaRPr lang="zh-CN" altLang="en-US" sz="2000" dirty="0">
                        <a:latin typeface="Times New Roman" panose="02020603050405020304" pitchFamily="18" charset="0"/>
                        <a:cs typeface="Times New Roman" panose="02020603050405020304" pitchFamily="18" charset="0"/>
                      </a:endParaRPr>
                    </a:p>
                  </a:txBody>
                  <a:tcPr/>
                </a:tc>
                <a:tc>
                  <a:txBody>
                    <a:bodyPr/>
                    <a:lstStyle/>
                    <a:p>
                      <a:r>
                        <a:rPr lang="zh-CN" altLang="en-US" sz="2000" dirty="0" smtClean="0">
                          <a:latin typeface="Times New Roman" panose="02020603050405020304" pitchFamily="18" charset="0"/>
                          <a:cs typeface="Times New Roman" panose="02020603050405020304" pitchFamily="18" charset="0"/>
                        </a:rPr>
                        <a:t>葵花子</a:t>
                      </a:r>
                      <a:endParaRPr lang="zh-CN" altLang="en-US" sz="2000" dirty="0">
                        <a:latin typeface="Times New Roman" panose="02020603050405020304" pitchFamily="18" charset="0"/>
                        <a:cs typeface="Times New Roman" panose="02020603050405020304" pitchFamily="18" charset="0"/>
                      </a:endParaRPr>
                    </a:p>
                  </a:txBody>
                  <a:tcPr/>
                </a:tc>
              </a:tr>
              <a:tr h="268906">
                <a:tc>
                  <a:txBody>
                    <a:bodyPr/>
                    <a:lstStyle/>
                    <a:p>
                      <a:r>
                        <a:rPr lang="zh-CN" altLang="en-US" sz="2000" dirty="0" smtClean="0">
                          <a:latin typeface="Times New Roman" panose="02020603050405020304" pitchFamily="18" charset="0"/>
                          <a:cs typeface="Times New Roman" panose="02020603050405020304" pitchFamily="18" charset="0"/>
                        </a:rPr>
                        <a:t>包装</a:t>
                      </a:r>
                      <a:endParaRPr lang="zh-CN" altLang="en-US" sz="2000" dirty="0">
                        <a:latin typeface="Times New Roman" panose="02020603050405020304" pitchFamily="18" charset="0"/>
                        <a:cs typeface="Times New Roman" panose="02020603050405020304" pitchFamily="18" charset="0"/>
                      </a:endParaRPr>
                    </a:p>
                  </a:txBody>
                  <a:tcPr/>
                </a:tc>
                <a:tc>
                  <a:txBody>
                    <a:bodyPr/>
                    <a:lstStyle/>
                    <a:p>
                      <a:r>
                        <a:rPr lang="zh-CN" altLang="en-US" sz="2000" dirty="0" smtClean="0">
                          <a:latin typeface="Times New Roman" panose="02020603050405020304" pitchFamily="18" charset="0"/>
                          <a:cs typeface="Times New Roman" panose="02020603050405020304" pitchFamily="18" charset="0"/>
                        </a:rPr>
                        <a:t>塑料编织袋，装满货物后体积：</a:t>
                      </a:r>
                      <a:r>
                        <a:rPr lang="en-US" altLang="zh-CN" sz="2000" dirty="0" smtClean="0">
                          <a:latin typeface="Times New Roman" panose="02020603050405020304" pitchFamily="18" charset="0"/>
                          <a:cs typeface="Times New Roman" panose="02020603050405020304" pitchFamily="18" charset="0"/>
                        </a:rPr>
                        <a:t>0.0666</a:t>
                      </a:r>
                      <a:r>
                        <a:rPr lang="zh-CN" altLang="en-US" sz="2000" dirty="0" smtClean="0">
                          <a:latin typeface="Times New Roman" panose="02020603050405020304" pitchFamily="18" charset="0"/>
                          <a:cs typeface="Times New Roman" panose="02020603050405020304" pitchFamily="18" charset="0"/>
                        </a:rPr>
                        <a:t>立方米</a:t>
                      </a:r>
                      <a:endParaRPr lang="zh-CN" altLang="en-US" sz="2000" dirty="0">
                        <a:latin typeface="Times New Roman" panose="02020603050405020304" pitchFamily="18" charset="0"/>
                        <a:cs typeface="Times New Roman" panose="02020603050405020304" pitchFamily="18" charset="0"/>
                      </a:endParaRPr>
                    </a:p>
                  </a:txBody>
                  <a:tcPr/>
                </a:tc>
              </a:tr>
              <a:tr h="268906">
                <a:tc>
                  <a:txBody>
                    <a:bodyPr/>
                    <a:lstStyle/>
                    <a:p>
                      <a:r>
                        <a:rPr lang="zh-CN" altLang="en-US" sz="2000" dirty="0" smtClean="0">
                          <a:latin typeface="Times New Roman" panose="02020603050405020304" pitchFamily="18" charset="0"/>
                          <a:cs typeface="Times New Roman" panose="02020603050405020304" pitchFamily="18" charset="0"/>
                        </a:rPr>
                        <a:t>每袋的毛净重</a:t>
                      </a:r>
                      <a:endParaRPr lang="zh-CN" altLang="en-US" sz="2000" dirty="0">
                        <a:latin typeface="Times New Roman" panose="02020603050405020304" pitchFamily="18" charset="0"/>
                        <a:cs typeface="Times New Roman" panose="02020603050405020304" pitchFamily="18" charset="0"/>
                      </a:endParaRPr>
                    </a:p>
                  </a:txBody>
                  <a:tcPr/>
                </a:tc>
                <a:tc>
                  <a:txBody>
                    <a:bodyPr/>
                    <a:lstStyle/>
                    <a:p>
                      <a:r>
                        <a:rPr lang="zh-CN" altLang="en-US" sz="2000" dirty="0" smtClean="0">
                          <a:latin typeface="Times New Roman" panose="02020603050405020304" pitchFamily="18" charset="0"/>
                          <a:cs typeface="Times New Roman" panose="02020603050405020304" pitchFamily="18" charset="0"/>
                        </a:rPr>
                        <a:t>净重：</a:t>
                      </a:r>
                      <a:r>
                        <a:rPr lang="en-US" altLang="zh-CN" sz="2000" dirty="0" smtClean="0">
                          <a:latin typeface="Times New Roman" panose="02020603050405020304" pitchFamily="18" charset="0"/>
                          <a:cs typeface="Times New Roman" panose="02020603050405020304" pitchFamily="18" charset="0"/>
                        </a:rPr>
                        <a:t>25</a:t>
                      </a:r>
                      <a:r>
                        <a:rPr lang="zh-CN" altLang="en-US" sz="2000" dirty="0" smtClean="0">
                          <a:latin typeface="Times New Roman" panose="02020603050405020304" pitchFamily="18" charset="0"/>
                          <a:cs typeface="Times New Roman" panose="02020603050405020304" pitchFamily="18" charset="0"/>
                        </a:rPr>
                        <a:t>公斤</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袋；毛重：</a:t>
                      </a:r>
                      <a:r>
                        <a:rPr lang="en-US" altLang="zh-CN" sz="2000" dirty="0" smtClean="0">
                          <a:latin typeface="Times New Roman" panose="02020603050405020304" pitchFamily="18" charset="0"/>
                          <a:cs typeface="Times New Roman" panose="02020603050405020304" pitchFamily="18" charset="0"/>
                        </a:rPr>
                        <a:t>25.1</a:t>
                      </a:r>
                      <a:r>
                        <a:rPr lang="zh-CN" altLang="en-US" sz="2000" dirty="0" smtClean="0">
                          <a:latin typeface="Times New Roman" panose="02020603050405020304" pitchFamily="18" charset="0"/>
                          <a:cs typeface="Times New Roman" panose="02020603050405020304" pitchFamily="18" charset="0"/>
                        </a:rPr>
                        <a:t>公斤</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袋</a:t>
                      </a:r>
                      <a:endParaRPr lang="zh-CN" altLang="en-US" sz="2000" dirty="0">
                        <a:latin typeface="Times New Roman" panose="02020603050405020304" pitchFamily="18" charset="0"/>
                        <a:cs typeface="Times New Roman" panose="02020603050405020304" pitchFamily="18" charset="0"/>
                      </a:endParaRPr>
                    </a:p>
                  </a:txBody>
                  <a:tcPr/>
                </a:tc>
              </a:tr>
              <a:tr h="268906">
                <a:tc>
                  <a:txBody>
                    <a:bodyPr/>
                    <a:lstStyle/>
                    <a:p>
                      <a:r>
                        <a:rPr lang="zh-CN" altLang="en-US" sz="2000" dirty="0" smtClean="0">
                          <a:latin typeface="Times New Roman" panose="02020603050405020304" pitchFamily="18" charset="0"/>
                          <a:cs typeface="Times New Roman" panose="02020603050405020304" pitchFamily="18" charset="0"/>
                        </a:rPr>
                        <a:t>供货价格</a:t>
                      </a:r>
                      <a:endParaRPr lang="zh-CN" altLang="en-US" sz="2000" dirty="0">
                        <a:latin typeface="Times New Roman" panose="02020603050405020304" pitchFamily="18" charset="0"/>
                        <a:cs typeface="Times New Roman" panose="02020603050405020304" pitchFamily="18" charset="0"/>
                      </a:endParaRPr>
                    </a:p>
                  </a:txBody>
                  <a:tcPr/>
                </a:tc>
                <a:tc>
                  <a:txBody>
                    <a:bodyPr/>
                    <a:lstStyle/>
                    <a:p>
                      <a:r>
                        <a:rPr lang="zh-CN" altLang="en-US" sz="2000" dirty="0" smtClean="0">
                          <a:latin typeface="Times New Roman" panose="02020603050405020304" pitchFamily="18" charset="0"/>
                          <a:cs typeface="Times New Roman" panose="02020603050405020304" pitchFamily="18" charset="0"/>
                        </a:rPr>
                        <a:t>含增值税价格：</a:t>
                      </a:r>
                      <a:r>
                        <a:rPr lang="en-US" altLang="zh-CN" sz="2000" dirty="0" smtClean="0">
                          <a:latin typeface="Times New Roman" panose="02020603050405020304" pitchFamily="18" charset="0"/>
                          <a:cs typeface="Times New Roman" panose="02020603050405020304" pitchFamily="18" charset="0"/>
                        </a:rPr>
                        <a:t>7570</a:t>
                      </a:r>
                      <a:r>
                        <a:rPr lang="zh-CN" altLang="en-US" sz="2000" dirty="0" smtClean="0">
                          <a:latin typeface="Times New Roman" panose="02020603050405020304" pitchFamily="18" charset="0"/>
                          <a:cs typeface="Times New Roman" panose="02020603050405020304" pitchFamily="18" charset="0"/>
                        </a:rPr>
                        <a:t>元</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吨，增值税率</a:t>
                      </a:r>
                      <a:r>
                        <a:rPr lang="en-US" altLang="zh-CN" sz="2000" dirty="0" smtClean="0">
                          <a:latin typeface="Times New Roman" panose="02020603050405020304" pitchFamily="18" charset="0"/>
                          <a:cs typeface="Times New Roman" panose="02020603050405020304" pitchFamily="18" charset="0"/>
                        </a:rPr>
                        <a:t>13%</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txBody>
                  <a:tcPr/>
                </a:tc>
              </a:tr>
              <a:tr h="445176">
                <a:tc>
                  <a:txBody>
                    <a:bodyPr/>
                    <a:lstStyle/>
                    <a:p>
                      <a:r>
                        <a:rPr lang="zh-CN" altLang="en-US" sz="2000" dirty="0" smtClean="0">
                          <a:latin typeface="Times New Roman" panose="02020603050405020304" pitchFamily="18" charset="0"/>
                          <a:cs typeface="Times New Roman" panose="02020603050405020304" pitchFamily="18" charset="0"/>
                        </a:rPr>
                        <a:t>增值税率</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solidFill>
                            <a:schemeClr val="tx1"/>
                          </a:solidFill>
                          <a:latin typeface="Times New Roman" panose="02020603050405020304" pitchFamily="18" charset="0"/>
                          <a:cs typeface="Times New Roman" panose="02020603050405020304" pitchFamily="18" charset="0"/>
                        </a:rPr>
                        <a:t>13%</a:t>
                      </a:r>
                      <a:endParaRPr lang="zh-CN" altLang="en-US" sz="2000" dirty="0" smtClean="0">
                        <a:solidFill>
                          <a:schemeClr val="tx1"/>
                        </a:solidFill>
                        <a:latin typeface="Times New Roman" panose="02020603050405020304" pitchFamily="18" charset="0"/>
                        <a:cs typeface="Times New Roman" panose="02020603050405020304" pitchFamily="18" charset="0"/>
                      </a:endParaRPr>
                    </a:p>
                  </a:txBody>
                  <a:tcPr/>
                </a:tc>
              </a:tr>
              <a:tr h="268906">
                <a:tc>
                  <a:txBody>
                    <a:bodyPr/>
                    <a:lstStyle/>
                    <a:p>
                      <a:r>
                        <a:rPr lang="zh-CN" altLang="en-US" sz="2000" dirty="0" smtClean="0">
                          <a:latin typeface="Times New Roman" panose="02020603050405020304" pitchFamily="18" charset="0"/>
                          <a:cs typeface="Times New Roman" panose="02020603050405020304" pitchFamily="18" charset="0"/>
                        </a:rPr>
                        <a:t>出口退税率</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solidFill>
                            <a:schemeClr val="tx1"/>
                          </a:solidFill>
                          <a:latin typeface="Times New Roman" panose="02020603050405020304" pitchFamily="18" charset="0"/>
                          <a:cs typeface="Times New Roman" panose="02020603050405020304" pitchFamily="18" charset="0"/>
                        </a:rPr>
                        <a:t>5%</a:t>
                      </a:r>
                      <a:endParaRPr lang="zh-CN" altLang="en-US" sz="2000" dirty="0" smtClean="0">
                        <a:solidFill>
                          <a:schemeClr val="tx1"/>
                        </a:solidFill>
                        <a:latin typeface="Times New Roman" panose="02020603050405020304" pitchFamily="18" charset="0"/>
                        <a:cs typeface="Times New Roman" panose="02020603050405020304" pitchFamily="18" charset="0"/>
                      </a:endParaRPr>
                    </a:p>
                  </a:txBody>
                  <a:tcPr/>
                </a:tc>
              </a:tr>
              <a:tr h="464139">
                <a:tc>
                  <a:txBody>
                    <a:bodyPr/>
                    <a:lstStyle/>
                    <a:p>
                      <a:r>
                        <a:rPr lang="zh-CN" altLang="en-US" sz="2000" dirty="0" smtClean="0">
                          <a:latin typeface="Times New Roman" panose="02020603050405020304" pitchFamily="18" charset="0"/>
                          <a:cs typeface="Times New Roman" panose="02020603050405020304" pitchFamily="18" charset="0"/>
                        </a:rPr>
                        <a:t>交货期</a:t>
                      </a:r>
                      <a:endParaRPr lang="zh-CN" altLang="en-US" sz="2000" dirty="0">
                        <a:latin typeface="Times New Roman" panose="02020603050405020304" pitchFamily="18" charset="0"/>
                        <a:cs typeface="Times New Roman" panose="02020603050405020304" pitchFamily="18" charset="0"/>
                      </a:endParaRPr>
                    </a:p>
                  </a:txBody>
                  <a:tcPr/>
                </a:tc>
                <a:tc>
                  <a:txBody>
                    <a:bodyPr/>
                    <a:lstStyle/>
                    <a:p>
                      <a:r>
                        <a:rPr lang="zh-CN" altLang="en-US" sz="2000" dirty="0" smtClean="0">
                          <a:solidFill>
                            <a:schemeClr val="tx1"/>
                          </a:solidFill>
                          <a:latin typeface="Times New Roman" panose="02020603050405020304" pitchFamily="18" charset="0"/>
                          <a:cs typeface="Times New Roman" panose="02020603050405020304" pitchFamily="18" charset="0"/>
                        </a:rPr>
                        <a:t>收到订单后</a:t>
                      </a:r>
                      <a:r>
                        <a:rPr lang="en-US" altLang="zh-CN" sz="2000" dirty="0" smtClean="0">
                          <a:solidFill>
                            <a:schemeClr val="tx1"/>
                          </a:solidFill>
                          <a:latin typeface="Times New Roman" panose="02020603050405020304" pitchFamily="18" charset="0"/>
                          <a:cs typeface="Times New Roman" panose="02020603050405020304" pitchFamily="18" charset="0"/>
                        </a:rPr>
                        <a:t>2</a:t>
                      </a:r>
                      <a:r>
                        <a:rPr lang="zh-CN" altLang="en-US" sz="2000" dirty="0" smtClean="0">
                          <a:solidFill>
                            <a:schemeClr val="tx1"/>
                          </a:solidFill>
                          <a:latin typeface="Times New Roman" panose="02020603050405020304" pitchFamily="18" charset="0"/>
                          <a:cs typeface="Times New Roman" panose="02020603050405020304" pitchFamily="18" charset="0"/>
                        </a:rPr>
                        <a:t>个月装运</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tc>
              </a:tr>
              <a:tr h="268906">
                <a:tc>
                  <a:txBody>
                    <a:bodyPr/>
                    <a:lstStyle/>
                    <a:p>
                      <a:r>
                        <a:rPr lang="zh-CN" altLang="en-US" sz="2000" dirty="0" smtClean="0">
                          <a:latin typeface="Times New Roman" panose="02020603050405020304" pitchFamily="18" charset="0"/>
                          <a:cs typeface="Times New Roman" panose="02020603050405020304" pitchFamily="18" charset="0"/>
                        </a:rPr>
                        <a:t>支付方式和交货地点</a:t>
                      </a:r>
                      <a:endParaRPr lang="zh-CN" altLang="en-US" sz="2000" dirty="0">
                        <a:latin typeface="Times New Roman" panose="02020603050405020304" pitchFamily="18" charset="0"/>
                        <a:cs typeface="Times New Roman" panose="02020603050405020304" pitchFamily="18" charset="0"/>
                      </a:endParaRPr>
                    </a:p>
                  </a:txBody>
                  <a:tcPr/>
                </a:tc>
                <a:tc>
                  <a:txBody>
                    <a:bodyPr/>
                    <a:lstStyle/>
                    <a:p>
                      <a:r>
                        <a:rPr lang="zh-CN" altLang="en-US" sz="2000" dirty="0" smtClean="0">
                          <a:latin typeface="Times New Roman" panose="02020603050405020304" pitchFamily="18" charset="0"/>
                          <a:cs typeface="Times New Roman" panose="02020603050405020304" pitchFamily="18" charset="0"/>
                        </a:rPr>
                        <a:t>生产前预付</a:t>
                      </a:r>
                      <a:r>
                        <a:rPr lang="en-US" altLang="zh-CN" sz="2000" dirty="0" smtClean="0">
                          <a:latin typeface="Times New Roman" panose="02020603050405020304" pitchFamily="18" charset="0"/>
                          <a:cs typeface="Times New Roman" panose="02020603050405020304" pitchFamily="18" charset="0"/>
                        </a:rPr>
                        <a:t>90%</a:t>
                      </a:r>
                      <a:r>
                        <a:rPr lang="zh-CN" altLang="en-US" sz="2000" dirty="0" smtClean="0">
                          <a:latin typeface="Times New Roman" panose="02020603050405020304" pitchFamily="18" charset="0"/>
                          <a:cs typeface="Times New Roman" panose="02020603050405020304" pitchFamily="18" charset="0"/>
                        </a:rPr>
                        <a:t>，交货后支付余款；工厂交货</a:t>
                      </a:r>
                      <a:endParaRPr lang="zh-CN" altLang="en-US" sz="2000" dirty="0">
                        <a:latin typeface="Times New Roman" panose="02020603050405020304" pitchFamily="18" charset="0"/>
                        <a:cs typeface="Times New Roman" panose="02020603050405020304" pitchFamily="18" charset="0"/>
                      </a:endParaRPr>
                    </a:p>
                  </a:txBody>
                  <a:tcPr/>
                </a:tc>
              </a:tr>
              <a:tr h="268906">
                <a:tc>
                  <a:txBody>
                    <a:bodyPr/>
                    <a:lstStyle/>
                    <a:p>
                      <a:r>
                        <a:rPr lang="zh-CN" altLang="en-US" sz="2000" dirty="0" smtClean="0">
                          <a:latin typeface="Times New Roman" panose="02020603050405020304" pitchFamily="18" charset="0"/>
                          <a:cs typeface="Times New Roman" panose="02020603050405020304" pitchFamily="18" charset="0"/>
                        </a:rPr>
                        <a:t>货物数量</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solidFill>
                            <a:srgbClr val="FF0000"/>
                          </a:solidFill>
                          <a:latin typeface="Times New Roman" panose="02020603050405020304" pitchFamily="18" charset="0"/>
                          <a:cs typeface="Times New Roman" panose="02020603050405020304" pitchFamily="18" charset="0"/>
                        </a:rPr>
                        <a:t>1×40’HQ  </a:t>
                      </a:r>
                      <a:r>
                        <a:rPr lang="zh-CN" altLang="en-US" sz="2000" dirty="0" smtClean="0">
                          <a:solidFill>
                            <a:srgbClr val="FF0000"/>
                          </a:solidFill>
                          <a:latin typeface="Times New Roman" panose="02020603050405020304" pitchFamily="18" charset="0"/>
                          <a:cs typeface="Times New Roman" panose="02020603050405020304" pitchFamily="18" charset="0"/>
                        </a:rPr>
                        <a:t>共</a:t>
                      </a:r>
                      <a:r>
                        <a:rPr lang="en-US" altLang="zh-CN" sz="2000" dirty="0" smtClean="0">
                          <a:solidFill>
                            <a:srgbClr val="FF0000"/>
                          </a:solidFill>
                          <a:latin typeface="Times New Roman" panose="02020603050405020304" pitchFamily="18" charset="0"/>
                          <a:cs typeface="Times New Roman" panose="02020603050405020304" pitchFamily="18" charset="0"/>
                        </a:rPr>
                        <a:t>22.5</a:t>
                      </a:r>
                      <a:r>
                        <a:rPr lang="zh-CN" altLang="en-US" sz="2000" dirty="0" smtClean="0">
                          <a:solidFill>
                            <a:srgbClr val="FF0000"/>
                          </a:solidFill>
                          <a:latin typeface="Times New Roman" panose="02020603050405020304" pitchFamily="18" charset="0"/>
                          <a:cs typeface="Times New Roman" panose="02020603050405020304" pitchFamily="18" charset="0"/>
                        </a:rPr>
                        <a:t>吨，</a:t>
                      </a:r>
                      <a:r>
                        <a:rPr lang="en-US" altLang="zh-CN" sz="2000" dirty="0" smtClean="0">
                          <a:solidFill>
                            <a:srgbClr val="FF0000"/>
                          </a:solidFill>
                          <a:latin typeface="Times New Roman" panose="02020603050405020304" pitchFamily="18" charset="0"/>
                          <a:cs typeface="Times New Roman" panose="02020603050405020304" pitchFamily="18" charset="0"/>
                        </a:rPr>
                        <a:t>25KG×900BAGS</a:t>
                      </a:r>
                      <a:r>
                        <a:rPr lang="zh-CN" altLang="en-US" sz="2000" dirty="0" smtClean="0">
                          <a:solidFill>
                            <a:srgbClr val="FF0000"/>
                          </a:solidFill>
                          <a:latin typeface="Times New Roman" panose="02020603050405020304" pitchFamily="18" charset="0"/>
                          <a:cs typeface="Times New Roman" panose="02020603050405020304" pitchFamily="18" charset="0"/>
                        </a:rPr>
                        <a:t>，毛重</a:t>
                      </a:r>
                      <a:r>
                        <a:rPr lang="en-US" altLang="zh-CN" sz="2000" dirty="0" smtClean="0">
                          <a:solidFill>
                            <a:srgbClr val="FF0000"/>
                          </a:solidFill>
                          <a:latin typeface="Times New Roman" panose="02020603050405020304" pitchFamily="18" charset="0"/>
                          <a:cs typeface="Times New Roman" panose="02020603050405020304" pitchFamily="18" charset="0"/>
                        </a:rPr>
                        <a:t>22590KG</a:t>
                      </a:r>
                      <a:r>
                        <a:rPr lang="zh-CN" altLang="en-US" sz="2000" dirty="0" smtClean="0">
                          <a:solidFill>
                            <a:srgbClr val="FF0000"/>
                          </a:solidFill>
                          <a:latin typeface="Times New Roman" panose="02020603050405020304" pitchFamily="18" charset="0"/>
                          <a:cs typeface="Times New Roman" panose="02020603050405020304" pitchFamily="18" charset="0"/>
                        </a:rPr>
                        <a:t>，净重</a:t>
                      </a:r>
                      <a:r>
                        <a:rPr lang="en-US" altLang="zh-CN" sz="2000" dirty="0" smtClean="0">
                          <a:solidFill>
                            <a:srgbClr val="FF0000"/>
                          </a:solidFill>
                          <a:latin typeface="Times New Roman" panose="02020603050405020304" pitchFamily="18" charset="0"/>
                          <a:cs typeface="Times New Roman" panose="02020603050405020304" pitchFamily="18" charset="0"/>
                        </a:rPr>
                        <a:t>22500KG</a:t>
                      </a:r>
                      <a:r>
                        <a:rPr lang="zh-CN" altLang="en-US" sz="2000" dirty="0" smtClean="0">
                          <a:solidFill>
                            <a:srgbClr val="FF0000"/>
                          </a:solidFill>
                          <a:latin typeface="Times New Roman" panose="02020603050405020304" pitchFamily="18" charset="0"/>
                          <a:cs typeface="Times New Roman" panose="02020603050405020304" pitchFamily="18" charset="0"/>
                        </a:rPr>
                        <a:t>，体积：</a:t>
                      </a:r>
                      <a:r>
                        <a:rPr lang="en-US" altLang="zh-CN" sz="2000" dirty="0" smtClean="0">
                          <a:solidFill>
                            <a:srgbClr val="FF0000"/>
                          </a:solidFill>
                          <a:latin typeface="Times New Roman" panose="02020603050405020304" pitchFamily="18" charset="0"/>
                          <a:cs typeface="Times New Roman" panose="02020603050405020304" pitchFamily="18" charset="0"/>
                        </a:rPr>
                        <a:t>120CBM</a:t>
                      </a:r>
                    </a:p>
                  </a:txBody>
                  <a:tcPr/>
                </a:tc>
              </a:tr>
            </a:tbl>
          </a:graphicData>
        </a:graphic>
      </p:graphicFrame>
      <p:grpSp>
        <p:nvGrpSpPr>
          <p:cNvPr id="4" name="组合 50"/>
          <p:cNvGrpSpPr>
            <a:grpSpLocks/>
          </p:cNvGrpSpPr>
          <p:nvPr/>
        </p:nvGrpSpPr>
        <p:grpSpPr bwMode="auto">
          <a:xfrm>
            <a:off x="145505" y="217007"/>
            <a:ext cx="603250" cy="552450"/>
            <a:chOff x="0" y="0"/>
            <a:chExt cx="737947" cy="676838"/>
          </a:xfrm>
        </p:grpSpPr>
        <p:sp>
          <p:nvSpPr>
            <p:cNvPr id="5"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6"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7"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9" name="标题 1"/>
          <p:cNvSpPr txBox="1">
            <a:spLocks noChangeArrowheads="1"/>
          </p:cNvSpPr>
          <p:nvPr/>
        </p:nvSpPr>
        <p:spPr>
          <a:xfrm>
            <a:off x="1028155" y="332829"/>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货物基本情况</a:t>
            </a:r>
            <a:endParaRPr lang="zh-CN" altLang="zh-CN" sz="2400" b="1" dirty="0" smtClean="0">
              <a:solidFill>
                <a:prstClr val="black"/>
              </a:solidFill>
            </a:endParaRPr>
          </a:p>
        </p:txBody>
      </p:sp>
    </p:spTree>
    <p:extLst>
      <p:ext uri="{BB962C8B-B14F-4D97-AF65-F5344CB8AC3E}">
        <p14:creationId xmlns:p14="http://schemas.microsoft.com/office/powerpoint/2010/main" val="1188948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79711" y="1436815"/>
            <a:ext cx="7202925" cy="1615827"/>
          </a:xfrm>
          <a:prstGeom prst="rect">
            <a:avLst/>
          </a:prstGeom>
          <a:noFill/>
          <a:ln>
            <a:solidFill>
              <a:srgbClr val="0070C0"/>
            </a:solidFill>
          </a:ln>
        </p:spPr>
        <p:txBody>
          <a:bodyPr wrap="square" rtlCol="0">
            <a:spAutoFit/>
          </a:bodyPr>
          <a:lstStyle/>
          <a:p>
            <a:pPr>
              <a:lnSpc>
                <a:spcPct val="150000"/>
              </a:lnSpc>
            </a:pPr>
            <a:r>
              <a:rPr lang="zh-CN" altLang="en-US" sz="2200" dirty="0" smtClean="0">
                <a:solidFill>
                  <a:prstClr val="black"/>
                </a:solidFill>
                <a:latin typeface="宋体" panose="02010600030101010101" pitchFamily="2" charset="-122"/>
              </a:rPr>
              <a:t>查询海运费：咨询货运代理公司天津运往沙特阿拉伯</a:t>
            </a:r>
            <a:r>
              <a:rPr lang="en-US" altLang="zh-CN" sz="2200" dirty="0" smtClean="0">
                <a:solidFill>
                  <a:prstClr val="black"/>
                </a:solidFill>
                <a:latin typeface="宋体" panose="02010600030101010101" pitchFamily="2" charset="-122"/>
              </a:rPr>
              <a:t>JEDDAH</a:t>
            </a:r>
            <a:r>
              <a:rPr lang="zh-CN" altLang="en-US" sz="2200" dirty="0" smtClean="0">
                <a:solidFill>
                  <a:prstClr val="black"/>
                </a:solidFill>
                <a:latin typeface="宋体" panose="02010600030101010101" pitchFamily="2" charset="-122"/>
              </a:rPr>
              <a:t>港的海运费，不同的船公司，海运费不尽相同，取性价比相对较高的船公司的海运费为：</a:t>
            </a:r>
            <a:endParaRPr lang="en-US" altLang="zh-CN" sz="2200" dirty="0" smtClean="0">
              <a:solidFill>
                <a:prstClr val="black"/>
              </a:solidFill>
              <a:latin typeface="宋体" panose="02010600030101010101" pitchFamily="2" charset="-122"/>
            </a:endParaRPr>
          </a:p>
        </p:txBody>
      </p:sp>
      <p:sp>
        <p:nvSpPr>
          <p:cNvPr id="7" name="文本框 6"/>
          <p:cNvSpPr txBox="1"/>
          <p:nvPr/>
        </p:nvSpPr>
        <p:spPr>
          <a:xfrm>
            <a:off x="3200841" y="3398309"/>
            <a:ext cx="4760663" cy="2123658"/>
          </a:xfrm>
          <a:prstGeom prst="rect">
            <a:avLst/>
          </a:prstGeom>
          <a:noFill/>
          <a:ln>
            <a:solidFill>
              <a:srgbClr val="0070C0"/>
            </a:solidFill>
          </a:ln>
        </p:spPr>
        <p:txBody>
          <a:bodyPr wrap="square" rtlCol="0">
            <a:spAutoFit/>
          </a:bodyPr>
          <a:lstStyle/>
          <a:p>
            <a:pPr>
              <a:lnSpc>
                <a:spcPct val="150000"/>
              </a:lnSpc>
            </a:pPr>
            <a:r>
              <a:rPr lang="zh-CN" altLang="en-US" sz="2200" dirty="0">
                <a:solidFill>
                  <a:prstClr val="black"/>
                </a:solidFill>
                <a:latin typeface="Times New Roman" panose="02020603050405020304" pitchFamily="18" charset="0"/>
                <a:cs typeface="Times New Roman" panose="02020603050405020304" pitchFamily="18" charset="0"/>
              </a:rPr>
              <a:t>整</a:t>
            </a:r>
            <a:r>
              <a:rPr lang="zh-CN" altLang="en-US" sz="2200" dirty="0" smtClean="0">
                <a:solidFill>
                  <a:prstClr val="black"/>
                </a:solidFill>
                <a:latin typeface="Times New Roman" panose="02020603050405020304" pitchFamily="18" charset="0"/>
                <a:cs typeface="Times New Roman" panose="02020603050405020304" pitchFamily="18" charset="0"/>
              </a:rPr>
              <a:t>箱装：</a:t>
            </a:r>
            <a:r>
              <a:rPr lang="en-US" altLang="zh-CN" sz="2200" dirty="0">
                <a:solidFill>
                  <a:prstClr val="black"/>
                </a:solidFill>
                <a:latin typeface="Times New Roman" panose="02020603050405020304" pitchFamily="18" charset="0"/>
                <a:cs typeface="Times New Roman" panose="02020603050405020304" pitchFamily="18" charset="0"/>
              </a:rPr>
              <a:t>USD2750/40’HQ </a:t>
            </a:r>
          </a:p>
          <a:p>
            <a:pPr>
              <a:lnSpc>
                <a:spcPct val="150000"/>
              </a:lnSpc>
            </a:pPr>
            <a:r>
              <a:rPr lang="zh-CN" altLang="en-US" sz="2200" dirty="0" smtClean="0">
                <a:solidFill>
                  <a:prstClr val="black"/>
                </a:solidFill>
                <a:latin typeface="Times New Roman" panose="02020603050405020304" pitchFamily="18" charset="0"/>
                <a:cs typeface="Times New Roman" panose="02020603050405020304" pitchFamily="18" charset="0"/>
              </a:rPr>
              <a:t>拼箱装：</a:t>
            </a:r>
            <a:r>
              <a:rPr lang="en-US" altLang="zh-CN" sz="2200" dirty="0" smtClean="0">
                <a:solidFill>
                  <a:prstClr val="black"/>
                </a:solidFill>
                <a:latin typeface="Times New Roman" panose="02020603050405020304" pitchFamily="18" charset="0"/>
                <a:cs typeface="Times New Roman" panose="02020603050405020304" pitchFamily="18" charset="0"/>
              </a:rPr>
              <a:t>USD55/</a:t>
            </a:r>
            <a:r>
              <a:rPr lang="zh-CN" altLang="en-US" sz="2200" dirty="0" smtClean="0">
                <a:solidFill>
                  <a:prstClr val="black"/>
                </a:solidFill>
                <a:latin typeface="Times New Roman" panose="02020603050405020304" pitchFamily="18" charset="0"/>
                <a:cs typeface="Times New Roman" panose="02020603050405020304" pitchFamily="18" charset="0"/>
              </a:rPr>
              <a:t>运费吨（</a:t>
            </a:r>
            <a:r>
              <a:rPr lang="en-US" altLang="zh-CN" sz="2200" dirty="0" smtClean="0">
                <a:solidFill>
                  <a:prstClr val="black"/>
                </a:solidFill>
                <a:latin typeface="Times New Roman" panose="02020603050405020304" pitchFamily="18" charset="0"/>
                <a:cs typeface="Times New Roman" panose="02020603050405020304" pitchFamily="18" charset="0"/>
              </a:rPr>
              <a:t>FT</a:t>
            </a:r>
            <a:r>
              <a:rPr lang="zh-CN" altLang="en-US" sz="2200" dirty="0" smtClean="0">
                <a:solidFill>
                  <a:prstClr val="black"/>
                </a:solidFill>
                <a:latin typeface="Times New Roman" panose="02020603050405020304" pitchFamily="18" charset="0"/>
                <a:cs typeface="Times New Roman" panose="02020603050405020304" pitchFamily="18" charset="0"/>
              </a:rPr>
              <a:t>），计费标准</a:t>
            </a:r>
            <a:r>
              <a:rPr lang="en-US" altLang="zh-CN" sz="2200" dirty="0" smtClean="0">
                <a:solidFill>
                  <a:prstClr val="black"/>
                </a:solidFill>
                <a:latin typeface="Times New Roman" panose="02020603050405020304" pitchFamily="18" charset="0"/>
                <a:cs typeface="Times New Roman" panose="02020603050405020304" pitchFamily="18" charset="0"/>
              </a:rPr>
              <a:t>W/M</a:t>
            </a:r>
          </a:p>
          <a:p>
            <a:pPr>
              <a:lnSpc>
                <a:spcPct val="150000"/>
              </a:lnSpc>
            </a:pPr>
            <a:r>
              <a:rPr lang="zh-CN" altLang="en-US" sz="2200" dirty="0" smtClean="0">
                <a:solidFill>
                  <a:prstClr val="black"/>
                </a:solidFill>
                <a:latin typeface="Times New Roman" panose="02020603050405020304" pitchFamily="18" charset="0"/>
                <a:cs typeface="Times New Roman" panose="02020603050405020304" pitchFamily="18" charset="0"/>
              </a:rPr>
              <a:t>无附加费</a:t>
            </a:r>
            <a:endParaRPr lang="zh-CN" altLang="en-US" sz="2200" dirty="0">
              <a:solidFill>
                <a:prstClr val="black"/>
              </a:solidFill>
              <a:latin typeface="Times New Roman" panose="02020603050405020304" pitchFamily="18" charset="0"/>
              <a:cs typeface="Times New Roman" panose="02020603050405020304" pitchFamily="18" charset="0"/>
            </a:endParaRPr>
          </a:p>
        </p:txBody>
      </p:sp>
      <p:grpSp>
        <p:nvGrpSpPr>
          <p:cNvPr id="5" name="组合 50"/>
          <p:cNvGrpSpPr>
            <a:grpSpLocks/>
          </p:cNvGrpSpPr>
          <p:nvPr/>
        </p:nvGrpSpPr>
        <p:grpSpPr bwMode="auto">
          <a:xfrm>
            <a:off x="245772" y="198724"/>
            <a:ext cx="603250" cy="552450"/>
            <a:chOff x="0" y="0"/>
            <a:chExt cx="737947" cy="676838"/>
          </a:xfrm>
        </p:grpSpPr>
        <p:sp>
          <p:nvSpPr>
            <p:cNvPr id="6"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8"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9"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0"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海运费查询</a:t>
            </a:r>
            <a:endParaRPr lang="zh-CN" altLang="en-US" sz="2400" b="1" dirty="0">
              <a:solidFill>
                <a:prstClr val="black"/>
              </a:solidFill>
            </a:endParaRPr>
          </a:p>
        </p:txBody>
      </p:sp>
    </p:spTree>
    <p:extLst>
      <p:ext uri="{BB962C8B-B14F-4D97-AF65-F5344CB8AC3E}">
        <p14:creationId xmlns:p14="http://schemas.microsoft.com/office/powerpoint/2010/main" val="25299372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AutoShape 18"/>
          <p:cNvSpPr>
            <a:spLocks noChangeArrowheads="1"/>
          </p:cNvSpPr>
          <p:nvPr/>
        </p:nvSpPr>
        <p:spPr bwMode="auto">
          <a:xfrm>
            <a:off x="1208001" y="1121089"/>
            <a:ext cx="9378433" cy="5343759"/>
          </a:xfrm>
          <a:prstGeom prst="roundRect">
            <a:avLst>
              <a:gd name="adj" fmla="val 4690"/>
            </a:avLst>
          </a:prstGeom>
          <a:noFill/>
          <a:ln w="3492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dirty="0"/>
          </a:p>
        </p:txBody>
      </p:sp>
      <p:sp>
        <p:nvSpPr>
          <p:cNvPr id="119" name="矩形 118"/>
          <p:cNvSpPr/>
          <p:nvPr/>
        </p:nvSpPr>
        <p:spPr>
          <a:xfrm>
            <a:off x="4492250" y="2956842"/>
            <a:ext cx="6094184" cy="836126"/>
          </a:xfrm>
          <a:prstGeom prst="rect">
            <a:avLst/>
          </a:prstGeom>
        </p:spPr>
        <p:txBody>
          <a:bodyPr wrap="square">
            <a:spAutoFit/>
          </a:bodyPr>
          <a:lstStyle/>
          <a:p>
            <a:pPr marL="342900" indent="-342900">
              <a:lnSpc>
                <a:spcPts val="2900"/>
              </a:lnSpc>
              <a:buFont typeface="Wingdings" panose="05000000000000000000" pitchFamily="2" charset="2"/>
              <a:buChar char="Ø"/>
            </a:pPr>
            <a:r>
              <a:rPr lang="zh-CN" altLang="en-US" sz="2000" dirty="0" smtClean="0">
                <a:latin typeface="Times New Roman" panose="02020603050405020304" pitchFamily="18" charset="0"/>
                <a:cs typeface="Times New Roman" panose="02020603050405020304" pitchFamily="18" charset="0"/>
              </a:rPr>
              <a:t>如果出口</a:t>
            </a:r>
            <a:r>
              <a:rPr lang="en-US" altLang="zh-CN" sz="2000" dirty="0" smtClean="0">
                <a:latin typeface="Times New Roman" panose="02020603050405020304" pitchFamily="18" charset="0"/>
                <a:cs typeface="Times New Roman" panose="02020603050405020304" pitchFamily="18" charset="0"/>
              </a:rPr>
              <a:t>900</a:t>
            </a:r>
            <a:r>
              <a:rPr lang="zh-CN" altLang="en-US" sz="2000" dirty="0" smtClean="0">
                <a:latin typeface="Times New Roman" panose="02020603050405020304" pitchFamily="18" charset="0"/>
                <a:cs typeface="Times New Roman" panose="02020603050405020304" pitchFamily="18" charset="0"/>
              </a:rPr>
              <a:t>袋葵花子，毛重</a:t>
            </a:r>
            <a:r>
              <a:rPr lang="en-US" altLang="zh-CN" sz="2000" dirty="0" smtClean="0">
                <a:latin typeface="Times New Roman" panose="02020603050405020304" pitchFamily="18" charset="0"/>
                <a:cs typeface="Times New Roman" panose="02020603050405020304" pitchFamily="18" charset="0"/>
              </a:rPr>
              <a:t>22590</a:t>
            </a:r>
            <a:r>
              <a:rPr lang="zh-CN" altLang="en-US" sz="2000" dirty="0" smtClean="0">
                <a:latin typeface="Times New Roman" panose="02020603050405020304" pitchFamily="18" charset="0"/>
                <a:cs typeface="Times New Roman" panose="02020603050405020304" pitchFamily="18" charset="0"/>
              </a:rPr>
              <a:t>公斤</a:t>
            </a:r>
            <a:r>
              <a:rPr lang="zh-CN" altLang="en-US" sz="2000" dirty="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装</a:t>
            </a:r>
            <a:r>
              <a:rPr lang="en-US" altLang="zh-CN" sz="2000" dirty="0" smtClean="0">
                <a:latin typeface="Times New Roman" panose="02020603050405020304" pitchFamily="18" charset="0"/>
                <a:cs typeface="Times New Roman" panose="02020603050405020304" pitchFamily="18" charset="0"/>
              </a:rPr>
              <a:t>1</a:t>
            </a:r>
            <a:r>
              <a:rPr lang="zh-CN" altLang="en-US" sz="2000" dirty="0" smtClean="0">
                <a:latin typeface="Times New Roman" panose="02020603050405020304" pitchFamily="18" charset="0"/>
                <a:cs typeface="Times New Roman" panose="02020603050405020304" pitchFamily="18" charset="0"/>
              </a:rPr>
              <a:t>个</a:t>
            </a:r>
            <a:r>
              <a:rPr lang="en-US" altLang="zh-CN" sz="2000" dirty="0" smtClean="0">
                <a:latin typeface="Times New Roman" panose="02020603050405020304" pitchFamily="18" charset="0"/>
                <a:cs typeface="Times New Roman" panose="02020603050405020304" pitchFamily="18" charset="0"/>
              </a:rPr>
              <a:t>40’HQ</a:t>
            </a:r>
            <a:r>
              <a:rPr lang="zh-CN" altLang="en-US" sz="2000" dirty="0" smtClean="0">
                <a:latin typeface="Times New Roman" panose="02020603050405020304" pitchFamily="18" charset="0"/>
                <a:cs typeface="Times New Roman" panose="02020603050405020304" pitchFamily="18" charset="0"/>
              </a:rPr>
              <a:t>，按整箱计算。</a:t>
            </a:r>
            <a:endParaRPr lang="en-US" altLang="zh-CN" sz="2000" dirty="0" smtClean="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356" y="787293"/>
            <a:ext cx="3632064" cy="5541156"/>
          </a:xfrm>
          <a:prstGeom prst="rect">
            <a:avLst/>
          </a:prstGeom>
        </p:spPr>
      </p:pic>
      <p:sp>
        <p:nvSpPr>
          <p:cNvPr id="2" name="文本框 1"/>
          <p:cNvSpPr txBox="1"/>
          <p:nvPr/>
        </p:nvSpPr>
        <p:spPr>
          <a:xfrm>
            <a:off x="4492248" y="4101825"/>
            <a:ext cx="5609013"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smtClean="0">
                <a:latin typeface="Times New Roman" panose="02020603050405020304" pitchFamily="18" charset="0"/>
                <a:cs typeface="Times New Roman" panose="02020603050405020304" pitchFamily="18" charset="0"/>
              </a:rPr>
              <a:t>每个</a:t>
            </a:r>
            <a:r>
              <a:rPr lang="en-US" altLang="zh-CN" sz="2000" dirty="0" smtClean="0">
                <a:latin typeface="Times New Roman" panose="02020603050405020304" pitchFamily="18" charset="0"/>
                <a:cs typeface="Times New Roman" panose="02020603050405020304" pitchFamily="18" charset="0"/>
              </a:rPr>
              <a:t>40</a:t>
            </a:r>
            <a:r>
              <a:rPr lang="zh-CN" altLang="en-US" sz="2000" dirty="0" smtClean="0">
                <a:latin typeface="Times New Roman" panose="02020603050405020304" pitchFamily="18" charset="0"/>
                <a:cs typeface="Times New Roman" panose="02020603050405020304" pitchFamily="18" charset="0"/>
              </a:rPr>
              <a:t>英尺的超高集装箱的海运费为</a:t>
            </a:r>
            <a:r>
              <a:rPr lang="en-US" altLang="zh-CN" sz="2000" dirty="0" smtClean="0">
                <a:latin typeface="Times New Roman" panose="02020603050405020304" pitchFamily="18" charset="0"/>
                <a:cs typeface="Times New Roman" panose="02020603050405020304" pitchFamily="18" charset="0"/>
              </a:rPr>
              <a:t>USD2750</a:t>
            </a:r>
            <a:endParaRPr lang="zh-CN" altLang="en-US" sz="20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4492248" y="4951175"/>
            <a:ext cx="5759334" cy="707886"/>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每</a:t>
            </a:r>
            <a:r>
              <a:rPr lang="zh-CN" altLang="en-US" sz="2000" dirty="0" smtClean="0">
                <a:latin typeface="Times New Roman" panose="02020603050405020304" pitchFamily="18" charset="0"/>
                <a:cs typeface="Times New Roman" panose="02020603050405020304" pitchFamily="18" charset="0"/>
              </a:rPr>
              <a:t>吨分摊的</a:t>
            </a:r>
            <a:r>
              <a:rPr lang="zh-CN" altLang="en-US" sz="2000" dirty="0">
                <a:latin typeface="Times New Roman" panose="02020603050405020304" pitchFamily="18" charset="0"/>
                <a:cs typeface="Times New Roman" panose="02020603050405020304" pitchFamily="18" charset="0"/>
              </a:rPr>
              <a:t>海运费：</a:t>
            </a:r>
            <a:r>
              <a:rPr lang="en-US" altLang="zh-CN" sz="2000" dirty="0">
                <a:latin typeface="Times New Roman" panose="02020603050405020304" pitchFamily="18" charset="0"/>
                <a:cs typeface="Times New Roman" panose="02020603050405020304" pitchFamily="18" charset="0"/>
              </a:rPr>
              <a:t>2750</a:t>
            </a:r>
            <a:r>
              <a:rPr lang="zh-CN" altLang="en-US" sz="2000" dirty="0">
                <a:latin typeface="Times New Roman" panose="02020603050405020304" pitchFamily="18" charset="0"/>
                <a:cs typeface="Times New Roman" panose="02020603050405020304" pitchFamily="18" charset="0"/>
              </a:rPr>
              <a:t>美元</a:t>
            </a:r>
            <a:r>
              <a:rPr lang="en-US" altLang="zh-CN" sz="2000" dirty="0">
                <a:latin typeface="Times New Roman" panose="02020603050405020304" pitchFamily="18" charset="0"/>
                <a:cs typeface="Times New Roman" panose="02020603050405020304" pitchFamily="18" charset="0"/>
              </a:rPr>
              <a:t>÷22.5</a:t>
            </a:r>
            <a:r>
              <a:rPr lang="zh-CN" altLang="en-US" sz="2000" dirty="0">
                <a:latin typeface="Times New Roman" panose="02020603050405020304" pitchFamily="18" charset="0"/>
                <a:cs typeface="Times New Roman" panose="02020603050405020304" pitchFamily="18" charset="0"/>
              </a:rPr>
              <a:t>吨</a:t>
            </a:r>
            <a:r>
              <a:rPr lang="en-US" altLang="zh-CN" sz="2000" dirty="0">
                <a:latin typeface="Times New Roman" panose="02020603050405020304" pitchFamily="18" charset="0"/>
                <a:cs typeface="Times New Roman" panose="02020603050405020304" pitchFamily="18" charset="0"/>
              </a:rPr>
              <a:t>=122.2</a:t>
            </a:r>
            <a:r>
              <a:rPr lang="zh-CN" altLang="en-US" sz="2000" dirty="0">
                <a:latin typeface="Times New Roman" panose="02020603050405020304" pitchFamily="18" charset="0"/>
                <a:cs typeface="Times New Roman" panose="02020603050405020304" pitchFamily="18" charset="0"/>
              </a:rPr>
              <a:t>美元 </a:t>
            </a:r>
          </a:p>
        </p:txBody>
      </p:sp>
      <p:sp>
        <p:nvSpPr>
          <p:cNvPr id="4" name="文本框 3"/>
          <p:cNvSpPr txBox="1"/>
          <p:nvPr/>
        </p:nvSpPr>
        <p:spPr>
          <a:xfrm>
            <a:off x="4215616" y="1338051"/>
            <a:ext cx="5885645" cy="1169551"/>
          </a:xfrm>
          <a:prstGeom prst="rect">
            <a:avLst/>
          </a:prstGeom>
          <a:noFill/>
        </p:spPr>
        <p:txBody>
          <a:bodyPr wrap="square" rtlCol="0">
            <a:spAutoFit/>
          </a:bodyPr>
          <a:lstStyle/>
          <a:p>
            <a:pPr marL="342900" indent="-342900">
              <a:lnSpc>
                <a:spcPts val="2800"/>
              </a:lnSpc>
              <a:buFont typeface="Wingdings" panose="05000000000000000000" pitchFamily="2" charset="2"/>
              <a:buChar char="l"/>
            </a:pPr>
            <a:r>
              <a:rPr lang="zh-CN" altLang="en-US"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任务：鲁平对外报</a:t>
            </a:r>
            <a:r>
              <a:rPr lang="en-US" altLang="zh-CN"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CFR</a:t>
            </a:r>
            <a:r>
              <a:rPr lang="zh-CN" altLang="en-US"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价、</a:t>
            </a:r>
            <a:r>
              <a:rPr lang="en-US" altLang="zh-CN"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CIF</a:t>
            </a:r>
            <a:r>
              <a:rPr lang="zh-CN" altLang="en-US"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价，要根据货物情况核算海运费。如果只出口</a:t>
            </a:r>
            <a:r>
              <a:rPr lang="en-US" altLang="zh-CN"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5</a:t>
            </a:r>
            <a:r>
              <a:rPr lang="zh-CN" altLang="en-US"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吨（</a:t>
            </a:r>
            <a:r>
              <a:rPr lang="en-US" altLang="zh-CN"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200</a:t>
            </a:r>
            <a:r>
              <a:rPr lang="zh-CN" altLang="en-US"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袋）货物的情况下，核算每吨分摊的海运费</a:t>
            </a:r>
            <a:r>
              <a:rPr lang="zh-CN" altLang="en-US" sz="2000" b="1" dirty="0" smtClean="0">
                <a:solidFill>
                  <a:srgbClr val="0070C0"/>
                </a:solidFill>
                <a:latin typeface="Times New Roman" panose="02020603050405020304" pitchFamily="18" charset="0"/>
                <a:cs typeface="Times New Roman" panose="02020603050405020304" pitchFamily="18" charset="0"/>
                <a:sym typeface="Arial" panose="020B0604020202020204" pitchFamily="34" charset="0"/>
              </a:rPr>
              <a:t>。</a:t>
            </a:r>
            <a:endParaRPr lang="en-US" altLang="zh-CN"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133962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119">
                                            <p:txEl>
                                              <p:pRg st="0" end="0"/>
                                            </p:txEl>
                                          </p:spTgt>
                                        </p:tgtEl>
                                        <p:attrNameLst>
                                          <p:attrName>style.visibility</p:attrName>
                                        </p:attrNameLst>
                                      </p:cBhvr>
                                      <p:to>
                                        <p:strVal val="visible"/>
                                      </p:to>
                                    </p:set>
                                    <p:animEffect transition="in" filter="wipe(left)">
                                      <p:cBhvr>
                                        <p:cTn id="7" dur="500"/>
                                        <p:tgtEl>
                                          <p:spTgt spid="1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AutoShape 18"/>
          <p:cNvSpPr>
            <a:spLocks noChangeArrowheads="1"/>
          </p:cNvSpPr>
          <p:nvPr/>
        </p:nvSpPr>
        <p:spPr bwMode="auto">
          <a:xfrm>
            <a:off x="1208001" y="270457"/>
            <a:ext cx="10189802" cy="6194392"/>
          </a:xfrm>
          <a:prstGeom prst="roundRect">
            <a:avLst>
              <a:gd name="adj" fmla="val 4690"/>
            </a:avLst>
          </a:prstGeom>
          <a:noFill/>
          <a:ln w="3492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dirty="0">
              <a:solidFill>
                <a:prstClr val="black"/>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01" y="1110559"/>
            <a:ext cx="3632064" cy="5541156"/>
          </a:xfrm>
          <a:prstGeom prst="rect">
            <a:avLst/>
          </a:prstGeom>
        </p:spPr>
      </p:pic>
      <p:sp>
        <p:nvSpPr>
          <p:cNvPr id="7" name="文本框 6"/>
          <p:cNvSpPr txBox="1"/>
          <p:nvPr/>
        </p:nvSpPr>
        <p:spPr>
          <a:xfrm>
            <a:off x="3998013" y="846768"/>
            <a:ext cx="6691452" cy="867482"/>
          </a:xfrm>
          <a:prstGeom prst="rect">
            <a:avLst/>
          </a:prstGeom>
          <a:noFill/>
        </p:spPr>
        <p:txBody>
          <a:bodyPr wrap="square" rtlCol="0">
            <a:spAutoFit/>
          </a:bodyPr>
          <a:lstStyle/>
          <a:p>
            <a:pPr marL="342900" indent="-342900">
              <a:lnSpc>
                <a:spcPts val="3200"/>
              </a:lnSpc>
              <a:buFont typeface="Wingdings" panose="05000000000000000000" pitchFamily="2" charset="2"/>
              <a:buChar char="l"/>
            </a:pPr>
            <a:r>
              <a:rPr lang="zh-CN" altLang="en-US" sz="2000" b="1" dirty="0" smtClean="0">
                <a:solidFill>
                  <a:srgbClr val="0070C0"/>
                </a:solidFill>
                <a:latin typeface="Times New Roman" panose="02020603050405020304" pitchFamily="18" charset="0"/>
                <a:cs typeface="Times New Roman" panose="02020603050405020304" pitchFamily="18" charset="0"/>
              </a:rPr>
              <a:t>如果货物数量为</a:t>
            </a:r>
            <a:r>
              <a:rPr lang="en-US" altLang="zh-CN" sz="2000" b="1" dirty="0" smtClean="0">
                <a:solidFill>
                  <a:srgbClr val="0070C0"/>
                </a:solidFill>
                <a:latin typeface="Times New Roman" panose="02020603050405020304" pitchFamily="18" charset="0"/>
                <a:cs typeface="Times New Roman" panose="02020603050405020304" pitchFamily="18" charset="0"/>
              </a:rPr>
              <a:t>200</a:t>
            </a:r>
            <a:r>
              <a:rPr lang="zh-CN" altLang="en-US" sz="2000" b="1" dirty="0" smtClean="0">
                <a:solidFill>
                  <a:srgbClr val="0070C0"/>
                </a:solidFill>
                <a:latin typeface="Times New Roman" panose="02020603050405020304" pitchFamily="18" charset="0"/>
                <a:cs typeface="Times New Roman" panose="02020603050405020304" pitchFamily="18" charset="0"/>
              </a:rPr>
              <a:t>袋，净重为</a:t>
            </a:r>
            <a:r>
              <a:rPr lang="en-US" altLang="zh-CN" sz="2000" b="1" dirty="0" smtClean="0">
                <a:solidFill>
                  <a:srgbClr val="0070C0"/>
                </a:solidFill>
                <a:latin typeface="Times New Roman" panose="02020603050405020304" pitchFamily="18" charset="0"/>
                <a:cs typeface="Times New Roman" panose="02020603050405020304" pitchFamily="18" charset="0"/>
              </a:rPr>
              <a:t>200×25=5000</a:t>
            </a:r>
            <a:r>
              <a:rPr lang="zh-CN" altLang="en-US" sz="2000" b="1" dirty="0" smtClean="0">
                <a:solidFill>
                  <a:srgbClr val="0070C0"/>
                </a:solidFill>
                <a:latin typeface="Times New Roman" panose="02020603050405020304" pitchFamily="18" charset="0"/>
                <a:cs typeface="Times New Roman" panose="02020603050405020304" pitchFamily="18" charset="0"/>
              </a:rPr>
              <a:t>公斤，毛重为：</a:t>
            </a:r>
            <a:r>
              <a:rPr lang="en-US" altLang="zh-CN" sz="2000" b="1" dirty="0" smtClean="0">
                <a:solidFill>
                  <a:srgbClr val="0070C0"/>
                </a:solidFill>
                <a:latin typeface="Times New Roman" panose="02020603050405020304" pitchFamily="18" charset="0"/>
                <a:cs typeface="Times New Roman" panose="02020603050405020304" pitchFamily="18" charset="0"/>
              </a:rPr>
              <a:t>200×25.1=5020</a:t>
            </a:r>
            <a:r>
              <a:rPr lang="zh-CN" altLang="en-US" sz="2000" b="1" dirty="0" smtClean="0">
                <a:solidFill>
                  <a:srgbClr val="0070C0"/>
                </a:solidFill>
                <a:latin typeface="Times New Roman" panose="02020603050405020304" pitchFamily="18" charset="0"/>
                <a:cs typeface="Times New Roman" panose="02020603050405020304" pitchFamily="18" charset="0"/>
              </a:rPr>
              <a:t>公斤。计算海运费。</a:t>
            </a:r>
            <a:endParaRPr lang="en-US" altLang="zh-CN" sz="2000" b="1" dirty="0" smtClean="0">
              <a:solidFill>
                <a:srgbClr val="0070C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3998013" y="1991539"/>
            <a:ext cx="7193728" cy="4196020"/>
          </a:xfrm>
          <a:prstGeom prst="rect">
            <a:avLst/>
          </a:prstGeom>
          <a:noFill/>
        </p:spPr>
        <p:txBody>
          <a:bodyPr wrap="square" rtlCol="0">
            <a:spAutoFit/>
          </a:bodyPr>
          <a:lstStyle/>
          <a:p>
            <a:pPr marL="342900" indent="-342900">
              <a:lnSpc>
                <a:spcPts val="3200"/>
              </a:lnSpc>
              <a:buFont typeface="Wingdings" panose="05000000000000000000" pitchFamily="2" charset="2"/>
              <a:buChar char="Ø"/>
            </a:pPr>
            <a:r>
              <a:rPr lang="zh-CN" altLang="en-US" sz="1900" dirty="0" smtClean="0">
                <a:solidFill>
                  <a:srgbClr val="0070C0"/>
                </a:solidFill>
                <a:latin typeface="Times New Roman" panose="02020603050405020304" pitchFamily="18" charset="0"/>
                <a:cs typeface="Times New Roman" panose="02020603050405020304" pitchFamily="18" charset="0"/>
              </a:rPr>
              <a:t>先看看</a:t>
            </a:r>
            <a:r>
              <a:rPr lang="en-US" altLang="zh-CN" sz="1900" dirty="0" smtClean="0">
                <a:solidFill>
                  <a:srgbClr val="0070C0"/>
                </a:solidFill>
                <a:latin typeface="Times New Roman" panose="02020603050405020304" pitchFamily="18" charset="0"/>
                <a:cs typeface="Times New Roman" panose="02020603050405020304" pitchFamily="18" charset="0"/>
              </a:rPr>
              <a:t>5</a:t>
            </a:r>
            <a:r>
              <a:rPr lang="zh-CN" altLang="en-US" sz="1900" dirty="0" smtClean="0">
                <a:solidFill>
                  <a:srgbClr val="0070C0"/>
                </a:solidFill>
                <a:latin typeface="Times New Roman" panose="02020603050405020304" pitchFamily="18" charset="0"/>
                <a:cs typeface="Times New Roman" panose="02020603050405020304" pitchFamily="18" charset="0"/>
              </a:rPr>
              <a:t>吨，</a:t>
            </a:r>
            <a:r>
              <a:rPr lang="en-US" altLang="zh-CN" sz="1900" dirty="0" smtClean="0">
                <a:solidFill>
                  <a:srgbClr val="0070C0"/>
                </a:solidFill>
                <a:latin typeface="Times New Roman" panose="02020603050405020304" pitchFamily="18" charset="0"/>
                <a:cs typeface="Times New Roman" panose="02020603050405020304" pitchFamily="18" charset="0"/>
              </a:rPr>
              <a:t>200</a:t>
            </a:r>
            <a:r>
              <a:rPr lang="zh-CN" altLang="en-US" sz="1900" dirty="0" smtClean="0">
                <a:solidFill>
                  <a:srgbClr val="0070C0"/>
                </a:solidFill>
                <a:latin typeface="Times New Roman" panose="02020603050405020304" pitchFamily="18" charset="0"/>
                <a:cs typeface="Times New Roman" panose="02020603050405020304" pitchFamily="18" charset="0"/>
              </a:rPr>
              <a:t>袋货物是否是拼箱装。</a:t>
            </a:r>
            <a:endParaRPr lang="en-US" altLang="zh-CN" sz="1900" dirty="0" smtClean="0">
              <a:solidFill>
                <a:srgbClr val="0070C0"/>
              </a:solidFill>
              <a:latin typeface="Times New Roman" panose="02020603050405020304" pitchFamily="18" charset="0"/>
              <a:cs typeface="Times New Roman" panose="02020603050405020304" pitchFamily="18" charset="0"/>
            </a:endParaRPr>
          </a:p>
          <a:p>
            <a:pPr marL="342900" indent="-342900">
              <a:lnSpc>
                <a:spcPts val="3200"/>
              </a:lnSpc>
              <a:buFont typeface="Wingdings" panose="05000000000000000000" pitchFamily="2" charset="2"/>
              <a:buChar char="ü"/>
            </a:pPr>
            <a:r>
              <a:rPr lang="en-US" altLang="zh-CN" sz="1900" dirty="0" smtClean="0">
                <a:solidFill>
                  <a:prstClr val="black"/>
                </a:solidFill>
                <a:latin typeface="Times New Roman" panose="02020603050405020304" pitchFamily="18" charset="0"/>
                <a:cs typeface="Times New Roman" panose="02020603050405020304" pitchFamily="18" charset="0"/>
              </a:rPr>
              <a:t>1</a:t>
            </a:r>
            <a:r>
              <a:rPr lang="zh-CN" altLang="en-US" sz="1900" dirty="0" smtClean="0">
                <a:solidFill>
                  <a:prstClr val="black"/>
                </a:solidFill>
                <a:latin typeface="Times New Roman" panose="02020603050405020304" pitchFamily="18" charset="0"/>
                <a:cs typeface="Times New Roman" panose="02020603050405020304" pitchFamily="18" charset="0"/>
              </a:rPr>
              <a:t>个</a:t>
            </a:r>
            <a:r>
              <a:rPr lang="en-US" altLang="zh-CN" sz="1900" dirty="0" smtClean="0">
                <a:solidFill>
                  <a:prstClr val="black"/>
                </a:solidFill>
                <a:latin typeface="Times New Roman" panose="02020603050405020304" pitchFamily="18" charset="0"/>
                <a:cs typeface="Times New Roman" panose="02020603050405020304" pitchFamily="18" charset="0"/>
              </a:rPr>
              <a:t>40’HQ</a:t>
            </a:r>
            <a:r>
              <a:rPr lang="zh-CN" altLang="en-US" sz="1900" dirty="0" smtClean="0">
                <a:solidFill>
                  <a:prstClr val="black"/>
                </a:solidFill>
                <a:latin typeface="Times New Roman" panose="02020603050405020304" pitchFamily="18" charset="0"/>
                <a:cs typeface="Times New Roman" panose="02020603050405020304" pitchFamily="18" charset="0"/>
              </a:rPr>
              <a:t>超高整</a:t>
            </a:r>
            <a:r>
              <a:rPr lang="zh-CN" altLang="en-US" sz="1900" dirty="0">
                <a:solidFill>
                  <a:prstClr val="black"/>
                </a:solidFill>
                <a:latin typeface="Times New Roman" panose="02020603050405020304" pitchFamily="18" charset="0"/>
                <a:cs typeface="Times New Roman" panose="02020603050405020304" pitchFamily="18" charset="0"/>
              </a:rPr>
              <a:t>箱</a:t>
            </a:r>
            <a:r>
              <a:rPr lang="zh-CN" altLang="en-US" sz="1900" dirty="0" smtClean="0">
                <a:solidFill>
                  <a:prstClr val="black"/>
                </a:solidFill>
                <a:latin typeface="Times New Roman" panose="02020603050405020304" pitchFamily="18" charset="0"/>
                <a:cs typeface="Times New Roman" panose="02020603050405020304" pitchFamily="18" charset="0"/>
              </a:rPr>
              <a:t>装</a:t>
            </a:r>
            <a:r>
              <a:rPr lang="en-US" altLang="zh-CN" sz="1900" dirty="0" smtClean="0">
                <a:solidFill>
                  <a:prstClr val="black"/>
                </a:solidFill>
                <a:latin typeface="Times New Roman" panose="02020603050405020304" pitchFamily="18" charset="0"/>
                <a:cs typeface="Times New Roman" panose="02020603050405020304" pitchFamily="18" charset="0"/>
              </a:rPr>
              <a:t>900</a:t>
            </a:r>
            <a:r>
              <a:rPr lang="zh-CN" altLang="en-US" sz="1900" dirty="0" smtClean="0">
                <a:solidFill>
                  <a:prstClr val="black"/>
                </a:solidFill>
                <a:latin typeface="Times New Roman" panose="02020603050405020304" pitchFamily="18" charset="0"/>
                <a:cs typeface="Times New Roman" panose="02020603050405020304" pitchFamily="18" charset="0"/>
              </a:rPr>
              <a:t>袋，</a:t>
            </a:r>
            <a:r>
              <a:rPr lang="en-US" altLang="zh-CN" sz="1900" dirty="0" smtClean="0">
                <a:solidFill>
                  <a:prstClr val="black"/>
                </a:solidFill>
                <a:latin typeface="Times New Roman" panose="02020603050405020304" pitchFamily="18" charset="0"/>
                <a:cs typeface="Times New Roman" panose="02020603050405020304" pitchFamily="18" charset="0"/>
              </a:rPr>
              <a:t>22500</a:t>
            </a:r>
            <a:r>
              <a:rPr lang="zh-CN" altLang="en-US" sz="1900" dirty="0" smtClean="0">
                <a:solidFill>
                  <a:prstClr val="black"/>
                </a:solidFill>
                <a:latin typeface="Times New Roman" panose="02020603050405020304" pitchFamily="18" charset="0"/>
                <a:cs typeface="Times New Roman" panose="02020603050405020304" pitchFamily="18" charset="0"/>
              </a:rPr>
              <a:t>公斤</a:t>
            </a:r>
            <a:r>
              <a:rPr lang="zh-CN" altLang="en-US" sz="1900" dirty="0">
                <a:solidFill>
                  <a:prstClr val="black"/>
                </a:solidFill>
                <a:latin typeface="Times New Roman" panose="02020603050405020304" pitchFamily="18" charset="0"/>
                <a:cs typeface="Times New Roman" panose="02020603050405020304" pitchFamily="18" charset="0"/>
              </a:rPr>
              <a:t>；货物数量为</a:t>
            </a:r>
            <a:r>
              <a:rPr lang="en-US" altLang="zh-CN" sz="1900" dirty="0">
                <a:solidFill>
                  <a:prstClr val="black"/>
                </a:solidFill>
                <a:latin typeface="Times New Roman" panose="02020603050405020304" pitchFamily="18" charset="0"/>
                <a:cs typeface="Times New Roman" panose="02020603050405020304" pitchFamily="18" charset="0"/>
              </a:rPr>
              <a:t>200</a:t>
            </a:r>
            <a:r>
              <a:rPr lang="zh-CN" altLang="en-US" sz="1900" dirty="0">
                <a:solidFill>
                  <a:prstClr val="black"/>
                </a:solidFill>
                <a:latin typeface="Times New Roman" panose="02020603050405020304" pitchFamily="18" charset="0"/>
                <a:cs typeface="Times New Roman" panose="02020603050405020304" pitchFamily="18" charset="0"/>
              </a:rPr>
              <a:t>袋，不足一整</a:t>
            </a:r>
            <a:r>
              <a:rPr lang="zh-CN" altLang="en-US" sz="1900" dirty="0" smtClean="0">
                <a:solidFill>
                  <a:prstClr val="black"/>
                </a:solidFill>
                <a:latin typeface="Times New Roman" panose="02020603050405020304" pitchFamily="18" charset="0"/>
                <a:cs typeface="Times New Roman" panose="02020603050405020304" pitchFamily="18" charset="0"/>
              </a:rPr>
              <a:t>箱。看看能否装一个</a:t>
            </a:r>
            <a:r>
              <a:rPr lang="en-US" altLang="zh-CN" sz="1900" dirty="0" smtClean="0">
                <a:solidFill>
                  <a:prstClr val="black"/>
                </a:solidFill>
                <a:latin typeface="Times New Roman" panose="02020603050405020304" pitchFamily="18" charset="0"/>
                <a:cs typeface="Times New Roman" panose="02020603050405020304" pitchFamily="18" charset="0"/>
              </a:rPr>
              <a:t>20</a:t>
            </a:r>
            <a:r>
              <a:rPr lang="zh-CN" altLang="en-US" sz="1900" dirty="0" smtClean="0">
                <a:solidFill>
                  <a:prstClr val="black"/>
                </a:solidFill>
                <a:latin typeface="Times New Roman" panose="02020603050405020304" pitchFamily="18" charset="0"/>
                <a:cs typeface="Times New Roman" panose="02020603050405020304" pitchFamily="18" charset="0"/>
              </a:rPr>
              <a:t>英尺集装箱。</a:t>
            </a:r>
            <a:endParaRPr lang="en-US" altLang="zh-CN" sz="1900" dirty="0" smtClean="0">
              <a:solidFill>
                <a:prstClr val="black"/>
              </a:solidFill>
              <a:latin typeface="Times New Roman" panose="02020603050405020304" pitchFamily="18" charset="0"/>
              <a:cs typeface="Times New Roman" panose="02020603050405020304" pitchFamily="18" charset="0"/>
            </a:endParaRPr>
          </a:p>
          <a:p>
            <a:pPr marL="342900" indent="-342900">
              <a:lnSpc>
                <a:spcPts val="3200"/>
              </a:lnSpc>
              <a:buFont typeface="Wingdings" panose="05000000000000000000" pitchFamily="2" charset="2"/>
              <a:buChar char="ü"/>
            </a:pPr>
            <a:r>
              <a:rPr lang="en-US" altLang="zh-CN" sz="1900" dirty="0" smtClean="0">
                <a:solidFill>
                  <a:prstClr val="black"/>
                </a:solidFill>
                <a:latin typeface="Times New Roman" panose="02020603050405020304" pitchFamily="18" charset="0"/>
                <a:cs typeface="Times New Roman" panose="02020603050405020304" pitchFamily="18" charset="0"/>
              </a:rPr>
              <a:t>20’</a:t>
            </a:r>
            <a:r>
              <a:rPr lang="zh-CN" altLang="en-US" sz="1900" dirty="0" smtClean="0">
                <a:solidFill>
                  <a:prstClr val="black"/>
                </a:solidFill>
                <a:latin typeface="Times New Roman" panose="02020603050405020304" pitchFamily="18" charset="0"/>
                <a:cs typeface="Times New Roman" panose="02020603050405020304" pitchFamily="18" charset="0"/>
              </a:rPr>
              <a:t>普通箱箱</a:t>
            </a:r>
            <a:r>
              <a:rPr lang="zh-CN" altLang="en-US" sz="1900" dirty="0">
                <a:solidFill>
                  <a:prstClr val="black"/>
                </a:solidFill>
                <a:latin typeface="Times New Roman" panose="02020603050405020304" pitchFamily="18" charset="0"/>
                <a:cs typeface="Times New Roman" panose="02020603050405020304" pitchFamily="18" charset="0"/>
              </a:rPr>
              <a:t>内容积为</a:t>
            </a:r>
            <a:r>
              <a:rPr lang="en-US" altLang="zh-CN" sz="1900" dirty="0">
                <a:solidFill>
                  <a:prstClr val="black"/>
                </a:solidFill>
                <a:latin typeface="Times New Roman" panose="02020603050405020304" pitchFamily="18" charset="0"/>
                <a:cs typeface="Times New Roman" panose="02020603050405020304" pitchFamily="18" charset="0"/>
              </a:rPr>
              <a:t>33.2CBM</a:t>
            </a:r>
            <a:r>
              <a:rPr lang="zh-CN" altLang="en-US" sz="1900" dirty="0">
                <a:solidFill>
                  <a:prstClr val="black"/>
                </a:solidFill>
                <a:latin typeface="Times New Roman" panose="02020603050405020304" pitchFamily="18" charset="0"/>
                <a:cs typeface="Times New Roman" panose="02020603050405020304" pitchFamily="18" charset="0"/>
              </a:rPr>
              <a:t>，根据以往的装箱经验，可以装载利用的实际容积为</a:t>
            </a:r>
            <a:r>
              <a:rPr lang="en-US" altLang="zh-CN" sz="1900" dirty="0">
                <a:solidFill>
                  <a:prstClr val="black"/>
                </a:solidFill>
                <a:latin typeface="Times New Roman" panose="02020603050405020304" pitchFamily="18" charset="0"/>
                <a:cs typeface="Times New Roman" panose="02020603050405020304" pitchFamily="18" charset="0"/>
              </a:rPr>
              <a:t>30CBM</a:t>
            </a:r>
            <a:r>
              <a:rPr lang="zh-CN" altLang="en-US" sz="1900" dirty="0">
                <a:solidFill>
                  <a:prstClr val="black"/>
                </a:solidFill>
                <a:latin typeface="Times New Roman" panose="02020603050405020304" pitchFamily="18" charset="0"/>
                <a:cs typeface="Times New Roman" panose="02020603050405020304" pitchFamily="18" charset="0"/>
              </a:rPr>
              <a:t>。</a:t>
            </a:r>
            <a:endParaRPr lang="en-US" altLang="zh-CN" sz="1900" dirty="0">
              <a:solidFill>
                <a:prstClr val="black"/>
              </a:solidFill>
              <a:latin typeface="Times New Roman" panose="02020603050405020304" pitchFamily="18" charset="0"/>
              <a:cs typeface="Times New Roman" panose="02020603050405020304" pitchFamily="18" charset="0"/>
            </a:endParaRPr>
          </a:p>
          <a:p>
            <a:pPr marL="342900" indent="-342900">
              <a:lnSpc>
                <a:spcPts val="3200"/>
              </a:lnSpc>
              <a:buFont typeface="Wingdings" panose="05000000000000000000" pitchFamily="2" charset="2"/>
              <a:buChar char="ü"/>
            </a:pPr>
            <a:r>
              <a:rPr lang="zh-CN" altLang="en-US" sz="1900" dirty="0">
                <a:solidFill>
                  <a:prstClr val="black"/>
                </a:solidFill>
                <a:latin typeface="Times New Roman" panose="02020603050405020304" pitchFamily="18" charset="0"/>
                <a:cs typeface="Times New Roman" panose="02020603050405020304" pitchFamily="18" charset="0"/>
              </a:rPr>
              <a:t>货物的数量</a:t>
            </a:r>
            <a:r>
              <a:rPr lang="zh-CN" altLang="en-US" sz="1900" dirty="0" smtClean="0">
                <a:solidFill>
                  <a:prstClr val="black"/>
                </a:solidFill>
                <a:latin typeface="Times New Roman" panose="02020603050405020304" pitchFamily="18" charset="0"/>
                <a:cs typeface="Times New Roman" panose="02020603050405020304" pitchFamily="18" charset="0"/>
              </a:rPr>
              <a:t>：</a:t>
            </a:r>
            <a:r>
              <a:rPr lang="en-US" altLang="zh-CN" sz="1900" dirty="0" smtClean="0">
                <a:solidFill>
                  <a:prstClr val="black"/>
                </a:solidFill>
                <a:latin typeface="Times New Roman" panose="02020603050405020304" pitchFamily="18" charset="0"/>
                <a:cs typeface="Times New Roman" panose="02020603050405020304" pitchFamily="18" charset="0"/>
              </a:rPr>
              <a:t>30CBM÷0.0666CBM=450</a:t>
            </a:r>
            <a:r>
              <a:rPr lang="zh-CN" altLang="en-US" sz="1900" dirty="0" smtClean="0">
                <a:solidFill>
                  <a:prstClr val="black"/>
                </a:solidFill>
                <a:latin typeface="Times New Roman" panose="02020603050405020304" pitchFamily="18" charset="0"/>
                <a:cs typeface="Times New Roman" panose="02020603050405020304" pitchFamily="18" charset="0"/>
              </a:rPr>
              <a:t>袋</a:t>
            </a:r>
            <a:endParaRPr lang="en-US" altLang="zh-CN" sz="1900" dirty="0" smtClean="0">
              <a:solidFill>
                <a:prstClr val="black"/>
              </a:solidFill>
              <a:latin typeface="Times New Roman" panose="02020603050405020304" pitchFamily="18" charset="0"/>
              <a:cs typeface="Times New Roman" panose="02020603050405020304" pitchFamily="18" charset="0"/>
            </a:endParaRPr>
          </a:p>
          <a:p>
            <a:pPr marL="342900" indent="-342900">
              <a:lnSpc>
                <a:spcPts val="3200"/>
              </a:lnSpc>
              <a:buFont typeface="Wingdings" panose="05000000000000000000" pitchFamily="2" charset="2"/>
              <a:buChar char="ü"/>
            </a:pPr>
            <a:r>
              <a:rPr lang="zh-CN" altLang="en-US" sz="1900" dirty="0" smtClean="0">
                <a:solidFill>
                  <a:prstClr val="black"/>
                </a:solidFill>
                <a:latin typeface="Times New Roman" panose="02020603050405020304" pitchFamily="18" charset="0"/>
                <a:cs typeface="Times New Roman" panose="02020603050405020304" pitchFamily="18" charset="0"/>
              </a:rPr>
              <a:t>按重量计算：一个</a:t>
            </a:r>
            <a:r>
              <a:rPr lang="en-US" altLang="zh-CN" sz="1900" dirty="0" smtClean="0">
                <a:solidFill>
                  <a:prstClr val="black"/>
                </a:solidFill>
                <a:latin typeface="Times New Roman" panose="02020603050405020304" pitchFamily="18" charset="0"/>
                <a:cs typeface="Times New Roman" panose="02020603050405020304" pitchFamily="18" charset="0"/>
              </a:rPr>
              <a:t>20</a:t>
            </a:r>
            <a:r>
              <a:rPr lang="zh-CN" altLang="en-US" sz="1900" dirty="0" smtClean="0">
                <a:solidFill>
                  <a:prstClr val="black"/>
                </a:solidFill>
                <a:latin typeface="Times New Roman" panose="02020603050405020304" pitchFamily="18" charset="0"/>
                <a:cs typeface="Times New Roman" panose="02020603050405020304" pitchFamily="18" charset="0"/>
              </a:rPr>
              <a:t>英尺集装箱的装载量</a:t>
            </a:r>
            <a:r>
              <a:rPr lang="en-US" altLang="zh-CN" sz="1900" dirty="0" smtClean="0">
                <a:solidFill>
                  <a:prstClr val="black"/>
                </a:solidFill>
                <a:latin typeface="Times New Roman" panose="02020603050405020304" pitchFamily="18" charset="0"/>
                <a:cs typeface="Times New Roman" panose="02020603050405020304" pitchFamily="18" charset="0"/>
              </a:rPr>
              <a:t>21740KG÷25.1KG=866</a:t>
            </a:r>
            <a:r>
              <a:rPr lang="zh-CN" altLang="en-US" sz="1900" dirty="0" smtClean="0">
                <a:solidFill>
                  <a:prstClr val="black"/>
                </a:solidFill>
                <a:latin typeface="Times New Roman" panose="02020603050405020304" pitchFamily="18" charset="0"/>
                <a:cs typeface="Times New Roman" panose="02020603050405020304" pitchFamily="18" charset="0"/>
              </a:rPr>
              <a:t>袋</a:t>
            </a:r>
            <a:endParaRPr lang="en-US" altLang="zh-CN" sz="1900" dirty="0" smtClean="0">
              <a:solidFill>
                <a:prstClr val="black"/>
              </a:solidFill>
              <a:latin typeface="Times New Roman" panose="02020603050405020304" pitchFamily="18" charset="0"/>
              <a:cs typeface="Times New Roman" panose="02020603050405020304" pitchFamily="18" charset="0"/>
            </a:endParaRPr>
          </a:p>
          <a:p>
            <a:pPr marL="342900" indent="-342900">
              <a:lnSpc>
                <a:spcPts val="3200"/>
              </a:lnSpc>
              <a:buFont typeface="Wingdings" panose="05000000000000000000" pitchFamily="2" charset="2"/>
              <a:buChar char="ü"/>
            </a:pPr>
            <a:r>
              <a:rPr lang="zh-CN" altLang="en-US" sz="1900" dirty="0" smtClean="0">
                <a:solidFill>
                  <a:prstClr val="black"/>
                </a:solidFill>
                <a:latin typeface="Times New Roman" panose="02020603050405020304" pitchFamily="18" charset="0"/>
                <a:cs typeface="Times New Roman" panose="02020603050405020304" pitchFamily="18" charset="0"/>
              </a:rPr>
              <a:t>所以，</a:t>
            </a:r>
            <a:r>
              <a:rPr lang="en-US" altLang="zh-CN" sz="1900" dirty="0" smtClean="0">
                <a:solidFill>
                  <a:prstClr val="black"/>
                </a:solidFill>
                <a:latin typeface="Times New Roman" panose="02020603050405020304" pitchFamily="18" charset="0"/>
                <a:cs typeface="Times New Roman" panose="02020603050405020304" pitchFamily="18" charset="0"/>
              </a:rPr>
              <a:t>20</a:t>
            </a:r>
            <a:r>
              <a:rPr lang="zh-CN" altLang="en-US" sz="1900" dirty="0" smtClean="0">
                <a:solidFill>
                  <a:prstClr val="black"/>
                </a:solidFill>
                <a:latin typeface="Times New Roman" panose="02020603050405020304" pitchFamily="18" charset="0"/>
                <a:cs typeface="Times New Roman" panose="02020603050405020304" pitchFamily="18" charset="0"/>
              </a:rPr>
              <a:t>英尺集装箱可以装</a:t>
            </a:r>
            <a:r>
              <a:rPr lang="en-US" altLang="zh-CN" sz="1900" dirty="0" smtClean="0">
                <a:solidFill>
                  <a:prstClr val="black"/>
                </a:solidFill>
                <a:latin typeface="Times New Roman" panose="02020603050405020304" pitchFamily="18" charset="0"/>
                <a:cs typeface="Times New Roman" panose="02020603050405020304" pitchFamily="18" charset="0"/>
              </a:rPr>
              <a:t>450</a:t>
            </a:r>
            <a:r>
              <a:rPr lang="zh-CN" altLang="en-US" sz="1900" dirty="0" smtClean="0">
                <a:solidFill>
                  <a:prstClr val="black"/>
                </a:solidFill>
                <a:latin typeface="Times New Roman" panose="02020603050405020304" pitchFamily="18" charset="0"/>
                <a:cs typeface="Times New Roman" panose="02020603050405020304" pitchFamily="18" charset="0"/>
              </a:rPr>
              <a:t>袋，</a:t>
            </a:r>
            <a:endParaRPr lang="en-US" altLang="zh-CN" sz="1900" dirty="0" smtClean="0">
              <a:solidFill>
                <a:prstClr val="black"/>
              </a:solidFill>
              <a:latin typeface="Times New Roman" panose="02020603050405020304" pitchFamily="18" charset="0"/>
              <a:cs typeface="Times New Roman" panose="02020603050405020304" pitchFamily="18" charset="0"/>
            </a:endParaRPr>
          </a:p>
          <a:p>
            <a:pPr marL="342900" indent="-342900">
              <a:lnSpc>
                <a:spcPts val="3200"/>
              </a:lnSpc>
              <a:buFont typeface="Wingdings" panose="05000000000000000000" pitchFamily="2" charset="2"/>
              <a:buChar char="ü"/>
            </a:pPr>
            <a:r>
              <a:rPr lang="zh-CN" altLang="en-US" sz="1900" dirty="0" smtClean="0">
                <a:solidFill>
                  <a:prstClr val="black"/>
                </a:solidFill>
                <a:latin typeface="Times New Roman" panose="02020603050405020304" pitchFamily="18" charset="0"/>
                <a:cs typeface="Times New Roman" panose="02020603050405020304" pitchFamily="18" charset="0"/>
              </a:rPr>
              <a:t>货物</a:t>
            </a:r>
            <a:r>
              <a:rPr lang="en-US" altLang="zh-CN" sz="1900" dirty="0" smtClean="0">
                <a:solidFill>
                  <a:prstClr val="black"/>
                </a:solidFill>
                <a:latin typeface="Times New Roman" panose="02020603050405020304" pitchFamily="18" charset="0"/>
                <a:cs typeface="Times New Roman" panose="02020603050405020304" pitchFamily="18" charset="0"/>
              </a:rPr>
              <a:t>200</a:t>
            </a:r>
            <a:r>
              <a:rPr lang="zh-CN" altLang="en-US" sz="1900" dirty="0" smtClean="0">
                <a:solidFill>
                  <a:prstClr val="black"/>
                </a:solidFill>
                <a:latin typeface="Times New Roman" panose="02020603050405020304" pitchFamily="18" charset="0"/>
                <a:cs typeface="Times New Roman" panose="02020603050405020304" pitchFamily="18" charset="0"/>
              </a:rPr>
              <a:t>袋，也不能装一个</a:t>
            </a:r>
            <a:r>
              <a:rPr lang="en-US" altLang="zh-CN" sz="1900" dirty="0" smtClean="0">
                <a:solidFill>
                  <a:prstClr val="black"/>
                </a:solidFill>
                <a:latin typeface="Times New Roman" panose="02020603050405020304" pitchFamily="18" charset="0"/>
                <a:cs typeface="Times New Roman" panose="02020603050405020304" pitchFamily="18" charset="0"/>
              </a:rPr>
              <a:t>20’</a:t>
            </a:r>
            <a:r>
              <a:rPr lang="zh-CN" altLang="en-US" sz="1900" dirty="0" smtClean="0">
                <a:solidFill>
                  <a:prstClr val="black"/>
                </a:solidFill>
                <a:latin typeface="Times New Roman" panose="02020603050405020304" pitchFamily="18" charset="0"/>
                <a:cs typeface="Times New Roman" panose="02020603050405020304" pitchFamily="18" charset="0"/>
              </a:rPr>
              <a:t>集装箱，</a:t>
            </a:r>
            <a:r>
              <a:rPr lang="zh-CN" altLang="en-US" sz="1900" dirty="0" smtClean="0">
                <a:solidFill>
                  <a:srgbClr val="0070C0"/>
                </a:solidFill>
                <a:latin typeface="Times New Roman" panose="02020603050405020304" pitchFamily="18" charset="0"/>
                <a:cs typeface="Times New Roman" panose="02020603050405020304" pitchFamily="18" charset="0"/>
              </a:rPr>
              <a:t>因此只能拼箱装。</a:t>
            </a:r>
            <a:endParaRPr lang="zh-CN" altLang="en-US" sz="19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800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AutoShape 18"/>
          <p:cNvSpPr>
            <a:spLocks noChangeArrowheads="1"/>
          </p:cNvSpPr>
          <p:nvPr/>
        </p:nvSpPr>
        <p:spPr bwMode="auto">
          <a:xfrm>
            <a:off x="1208001" y="270457"/>
            <a:ext cx="10189802" cy="6194392"/>
          </a:xfrm>
          <a:prstGeom prst="roundRect">
            <a:avLst>
              <a:gd name="adj" fmla="val 4690"/>
            </a:avLst>
          </a:prstGeom>
          <a:noFill/>
          <a:ln w="3492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dirty="0">
              <a:solidFill>
                <a:prstClr val="black"/>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01" y="1110559"/>
            <a:ext cx="3632064" cy="5541156"/>
          </a:xfrm>
          <a:prstGeom prst="rect">
            <a:avLst/>
          </a:prstGeom>
        </p:spPr>
      </p:pic>
      <p:sp>
        <p:nvSpPr>
          <p:cNvPr id="10" name="矩形 9"/>
          <p:cNvSpPr/>
          <p:nvPr/>
        </p:nvSpPr>
        <p:spPr>
          <a:xfrm>
            <a:off x="4300859" y="3520131"/>
            <a:ext cx="6094184" cy="811569"/>
          </a:xfrm>
          <a:prstGeom prst="rect">
            <a:avLst/>
          </a:prstGeom>
        </p:spPr>
        <p:txBody>
          <a:bodyPr wrap="square">
            <a:spAutoFit/>
          </a:bodyPr>
          <a:lstStyle/>
          <a:p>
            <a:pPr marL="342900" indent="-342900">
              <a:lnSpc>
                <a:spcPts val="2800"/>
              </a:lnSpc>
              <a:buFont typeface="Wingdings" panose="05000000000000000000" pitchFamily="2" charset="2"/>
              <a:buChar char="Ø"/>
            </a:pPr>
            <a:r>
              <a:rPr lang="zh-CN" altLang="en-US" sz="2000" dirty="0" smtClean="0">
                <a:solidFill>
                  <a:srgbClr val="0070C0"/>
                </a:solidFill>
                <a:latin typeface="Times New Roman" panose="02020603050405020304" pitchFamily="18" charset="0"/>
                <a:cs typeface="Times New Roman" panose="02020603050405020304" pitchFamily="18" charset="0"/>
              </a:rPr>
              <a:t>总的海运费：</a:t>
            </a:r>
            <a:endParaRPr lang="en-US" altLang="zh-CN" sz="2000" dirty="0" smtClean="0">
              <a:solidFill>
                <a:srgbClr val="0070C0"/>
              </a:solidFill>
              <a:latin typeface="Times New Roman" panose="02020603050405020304" pitchFamily="18" charset="0"/>
              <a:cs typeface="Times New Roman" panose="02020603050405020304" pitchFamily="18" charset="0"/>
            </a:endParaRPr>
          </a:p>
          <a:p>
            <a:pPr>
              <a:lnSpc>
                <a:spcPts val="2800"/>
              </a:lnSpc>
            </a:pPr>
            <a:r>
              <a:rPr lang="en-US" altLang="zh-CN" sz="2000" dirty="0" smtClean="0">
                <a:solidFill>
                  <a:prstClr val="black"/>
                </a:solidFill>
                <a:latin typeface="Times New Roman" panose="02020603050405020304" pitchFamily="18" charset="0"/>
                <a:cs typeface="Times New Roman" panose="02020603050405020304" pitchFamily="18" charset="0"/>
              </a:rPr>
              <a:t>     200×0.0666×55=USD732.6</a:t>
            </a:r>
            <a:endParaRPr lang="en-US" altLang="zh-CN" sz="2000" dirty="0">
              <a:solidFill>
                <a:prstClr val="black"/>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4300859" y="787271"/>
            <a:ext cx="5334281" cy="2246769"/>
          </a:xfrm>
          <a:prstGeom prst="rect">
            <a:avLst/>
          </a:prstGeom>
          <a:noFill/>
        </p:spPr>
        <p:txBody>
          <a:bodyPr wrap="square" rtlCol="0">
            <a:spAutoFit/>
          </a:bodyPr>
          <a:lstStyle/>
          <a:p>
            <a:pPr marL="342900" indent="-342900">
              <a:lnSpc>
                <a:spcPts val="2800"/>
              </a:lnSpc>
              <a:buFont typeface="Wingdings" panose="05000000000000000000" pitchFamily="2" charset="2"/>
              <a:buChar char="Ø"/>
            </a:pPr>
            <a:r>
              <a:rPr lang="zh-CN" altLang="en-US" sz="2000" dirty="0" smtClean="0">
                <a:solidFill>
                  <a:srgbClr val="0070C0"/>
                </a:solidFill>
                <a:latin typeface="宋体" panose="02010600030101010101" pitchFamily="2" charset="-122"/>
              </a:rPr>
              <a:t>比较体积和毛重大小：</a:t>
            </a:r>
            <a:endParaRPr lang="en-US" altLang="zh-CN" sz="2000" dirty="0" smtClean="0">
              <a:solidFill>
                <a:srgbClr val="0070C0"/>
              </a:solidFill>
              <a:latin typeface="宋体" panose="02010600030101010101" pitchFamily="2" charset="-122"/>
            </a:endParaRPr>
          </a:p>
          <a:p>
            <a:pPr>
              <a:lnSpc>
                <a:spcPts val="2800"/>
              </a:lnSpc>
            </a:pPr>
            <a:r>
              <a:rPr lang="zh-CN" altLang="en-US" sz="2000" dirty="0" smtClean="0">
                <a:solidFill>
                  <a:prstClr val="black"/>
                </a:solidFill>
                <a:latin typeface="宋体" panose="02010600030101010101" pitchFamily="2" charset="-122"/>
              </a:rPr>
              <a:t>   运费的计费标准为</a:t>
            </a:r>
            <a:r>
              <a:rPr lang="en-US" altLang="zh-CN" sz="2000" dirty="0" smtClean="0">
                <a:solidFill>
                  <a:prstClr val="black"/>
                </a:solidFill>
                <a:latin typeface="宋体" panose="02010600030101010101" pitchFamily="2" charset="-122"/>
              </a:rPr>
              <a:t>W/M</a:t>
            </a:r>
          </a:p>
          <a:p>
            <a:pPr>
              <a:lnSpc>
                <a:spcPts val="2800"/>
              </a:lnSpc>
            </a:pPr>
            <a:r>
              <a:rPr lang="zh-CN" altLang="en-US" sz="2000" dirty="0" smtClean="0">
                <a:solidFill>
                  <a:prstClr val="black"/>
                </a:solidFill>
                <a:latin typeface="宋体" panose="02010600030101010101" pitchFamily="2" charset="-122"/>
              </a:rPr>
              <a:t>   每袋的体积：</a:t>
            </a:r>
            <a:r>
              <a:rPr lang="en-US" altLang="zh-CN" sz="2000" dirty="0" smtClean="0">
                <a:solidFill>
                  <a:prstClr val="black"/>
                </a:solidFill>
                <a:latin typeface="宋体" panose="02010600030101010101" pitchFamily="2" charset="-122"/>
              </a:rPr>
              <a:t>0.0666</a:t>
            </a:r>
            <a:r>
              <a:rPr lang="zh-CN" altLang="en-US" sz="2000" dirty="0" smtClean="0">
                <a:solidFill>
                  <a:prstClr val="black"/>
                </a:solidFill>
                <a:latin typeface="宋体" panose="02010600030101010101" pitchFamily="2" charset="-122"/>
              </a:rPr>
              <a:t>立方米</a:t>
            </a:r>
            <a:endParaRPr lang="en-US" altLang="zh-CN" sz="2000" dirty="0" smtClean="0">
              <a:solidFill>
                <a:prstClr val="black"/>
              </a:solidFill>
              <a:latin typeface="宋体" panose="02010600030101010101" pitchFamily="2" charset="-122"/>
            </a:endParaRPr>
          </a:p>
          <a:p>
            <a:pPr>
              <a:lnSpc>
                <a:spcPts val="2800"/>
              </a:lnSpc>
            </a:pPr>
            <a:r>
              <a:rPr lang="zh-CN" altLang="en-US" sz="2000" dirty="0" smtClean="0">
                <a:solidFill>
                  <a:prstClr val="black"/>
                </a:solidFill>
                <a:latin typeface="宋体" panose="02010600030101010101" pitchFamily="2" charset="-122"/>
              </a:rPr>
              <a:t>   每袋的毛重：</a:t>
            </a:r>
            <a:r>
              <a:rPr lang="en-US" altLang="zh-CN" sz="2000" dirty="0" smtClean="0">
                <a:solidFill>
                  <a:prstClr val="black"/>
                </a:solidFill>
                <a:latin typeface="宋体" panose="02010600030101010101" pitchFamily="2" charset="-122"/>
              </a:rPr>
              <a:t>0.0251</a:t>
            </a:r>
            <a:r>
              <a:rPr lang="zh-CN" altLang="en-US" sz="2000" dirty="0" smtClean="0">
                <a:solidFill>
                  <a:prstClr val="black"/>
                </a:solidFill>
                <a:latin typeface="宋体" panose="02010600030101010101" pitchFamily="2" charset="-122"/>
              </a:rPr>
              <a:t>吨</a:t>
            </a:r>
            <a:endParaRPr lang="en-US" altLang="zh-CN" sz="2000" dirty="0" smtClean="0">
              <a:solidFill>
                <a:prstClr val="black"/>
              </a:solidFill>
              <a:latin typeface="宋体" panose="02010600030101010101" pitchFamily="2" charset="-122"/>
            </a:endParaRPr>
          </a:p>
          <a:p>
            <a:pPr>
              <a:lnSpc>
                <a:spcPts val="2800"/>
              </a:lnSpc>
            </a:pPr>
            <a:r>
              <a:rPr lang="zh-CN" altLang="en-US" sz="2000" dirty="0" smtClean="0">
                <a:solidFill>
                  <a:prstClr val="black"/>
                </a:solidFill>
                <a:latin typeface="宋体" panose="02010600030101010101" pitchFamily="2" charset="-122"/>
              </a:rPr>
              <a:t>   体积</a:t>
            </a:r>
            <a:r>
              <a:rPr lang="en-US" altLang="zh-CN" sz="2000" dirty="0" smtClean="0">
                <a:solidFill>
                  <a:prstClr val="black"/>
                </a:solidFill>
                <a:latin typeface="宋体" panose="02010600030101010101" pitchFamily="2" charset="-122"/>
              </a:rPr>
              <a:t>&gt;</a:t>
            </a:r>
            <a:r>
              <a:rPr lang="zh-CN" altLang="en-US" sz="2000" dirty="0" smtClean="0">
                <a:solidFill>
                  <a:prstClr val="black"/>
                </a:solidFill>
                <a:latin typeface="宋体" panose="02010600030101010101" pitchFamily="2" charset="-122"/>
              </a:rPr>
              <a:t>毛重</a:t>
            </a:r>
            <a:endParaRPr lang="en-US" altLang="zh-CN" sz="2000" dirty="0" smtClean="0">
              <a:solidFill>
                <a:prstClr val="black"/>
              </a:solidFill>
              <a:latin typeface="宋体" panose="02010600030101010101" pitchFamily="2" charset="-122"/>
            </a:endParaRPr>
          </a:p>
          <a:p>
            <a:pPr>
              <a:lnSpc>
                <a:spcPts val="2800"/>
              </a:lnSpc>
            </a:pPr>
            <a:r>
              <a:rPr lang="zh-CN" altLang="en-US" sz="2000" dirty="0" smtClean="0">
                <a:solidFill>
                  <a:prstClr val="black"/>
                </a:solidFill>
                <a:latin typeface="宋体" panose="02010600030101010101" pitchFamily="2" charset="-122"/>
              </a:rPr>
              <a:t>   按照体积计算运费</a:t>
            </a:r>
            <a:endParaRPr lang="zh-CN" altLang="en-US" sz="2000" dirty="0">
              <a:solidFill>
                <a:prstClr val="black"/>
              </a:solidFill>
              <a:latin typeface="宋体" panose="02010600030101010101" pitchFamily="2" charset="-122"/>
            </a:endParaRPr>
          </a:p>
        </p:txBody>
      </p:sp>
      <p:sp>
        <p:nvSpPr>
          <p:cNvPr id="11" name="矩形 10"/>
          <p:cNvSpPr/>
          <p:nvPr/>
        </p:nvSpPr>
        <p:spPr>
          <a:xfrm>
            <a:off x="4300859" y="4701929"/>
            <a:ext cx="6490952" cy="464230"/>
          </a:xfrm>
          <a:prstGeom prst="rect">
            <a:avLst/>
          </a:prstGeom>
        </p:spPr>
        <p:txBody>
          <a:bodyPr wrap="square">
            <a:spAutoFit/>
          </a:bodyPr>
          <a:lstStyle/>
          <a:p>
            <a:pPr marL="342900" indent="-342900">
              <a:lnSpc>
                <a:spcPts val="2900"/>
              </a:lnSpc>
              <a:buFont typeface="Wingdings" panose="05000000000000000000" pitchFamily="2" charset="2"/>
              <a:buChar char="Ø"/>
            </a:pPr>
            <a:r>
              <a:rPr lang="zh-CN" altLang="en-US" sz="2000" dirty="0" smtClean="0">
                <a:solidFill>
                  <a:srgbClr val="0070C0"/>
                </a:solidFill>
                <a:latin typeface="Times New Roman" panose="02020603050405020304" pitchFamily="18" charset="0"/>
                <a:cs typeface="Times New Roman" panose="02020603050405020304" pitchFamily="18" charset="0"/>
              </a:rPr>
              <a:t>每吨分摊的海运费：</a:t>
            </a:r>
            <a:r>
              <a:rPr lang="en-US" altLang="zh-CN" sz="2000" dirty="0" smtClean="0">
                <a:solidFill>
                  <a:prstClr val="black"/>
                </a:solidFill>
                <a:latin typeface="Times New Roman" panose="02020603050405020304" pitchFamily="18" charset="0"/>
                <a:cs typeface="Times New Roman" panose="02020603050405020304" pitchFamily="18" charset="0"/>
              </a:rPr>
              <a:t>USD732.6÷5</a:t>
            </a:r>
            <a:r>
              <a:rPr lang="zh-CN" altLang="en-US" sz="2000" dirty="0" smtClean="0">
                <a:solidFill>
                  <a:prstClr val="black"/>
                </a:solidFill>
                <a:latin typeface="Times New Roman" panose="02020603050405020304" pitchFamily="18" charset="0"/>
                <a:cs typeface="Times New Roman" panose="02020603050405020304" pitchFamily="18" charset="0"/>
              </a:rPr>
              <a:t>吨</a:t>
            </a:r>
            <a:r>
              <a:rPr lang="en-US" altLang="zh-CN" sz="2000" dirty="0" smtClean="0">
                <a:solidFill>
                  <a:prstClr val="black"/>
                </a:solidFill>
                <a:latin typeface="Times New Roman" panose="02020603050405020304" pitchFamily="18" charset="0"/>
                <a:cs typeface="Times New Roman" panose="02020603050405020304" pitchFamily="18" charset="0"/>
              </a:rPr>
              <a:t>=146.52</a:t>
            </a:r>
            <a:r>
              <a:rPr lang="zh-CN" altLang="en-US" sz="2000" dirty="0" smtClean="0">
                <a:solidFill>
                  <a:prstClr val="black"/>
                </a:solidFill>
                <a:latin typeface="Times New Roman" panose="02020603050405020304" pitchFamily="18" charset="0"/>
                <a:cs typeface="Times New Roman" panose="02020603050405020304" pitchFamily="18" charset="0"/>
              </a:rPr>
              <a:t>美元</a:t>
            </a:r>
            <a:r>
              <a:rPr lang="en-US" altLang="zh-CN" sz="2000" dirty="0" smtClean="0">
                <a:solidFill>
                  <a:prstClr val="black"/>
                </a:solidFill>
                <a:latin typeface="Times New Roman" panose="02020603050405020304" pitchFamily="18" charset="0"/>
                <a:cs typeface="Times New Roman" panose="02020603050405020304" pitchFamily="18" charset="0"/>
              </a:rPr>
              <a:t>/</a:t>
            </a:r>
            <a:r>
              <a:rPr lang="zh-CN" altLang="en-US" sz="2000" dirty="0" smtClean="0">
                <a:solidFill>
                  <a:prstClr val="black"/>
                </a:solidFill>
                <a:latin typeface="Times New Roman" panose="02020603050405020304" pitchFamily="18" charset="0"/>
                <a:cs typeface="Times New Roman" panose="02020603050405020304" pitchFamily="18" charset="0"/>
              </a:rPr>
              <a:t>吨</a:t>
            </a:r>
            <a:endParaRPr lang="en-US" altLang="zh-CN"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143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34163" y="2586824"/>
            <a:ext cx="5158384" cy="1323439"/>
          </a:xfrm>
          <a:prstGeom prst="rect">
            <a:avLst/>
          </a:prstGeom>
          <a:noFill/>
        </p:spPr>
        <p:txBody>
          <a:bodyPr wrap="square" rtlCol="0">
            <a:spAutoFit/>
          </a:bodyPr>
          <a:lstStyle/>
          <a:p>
            <a:pPr algn="ctr"/>
            <a:r>
              <a:rPr lang="zh-CN" altLang="en-US" sz="8000" dirty="0" smtClean="0">
                <a:solidFill>
                  <a:srgbClr val="00B0F0"/>
                </a:solidFill>
                <a:latin typeface="微软雅黑" panose="020B0503020204020204" pitchFamily="34" charset="-122"/>
                <a:ea typeface="微软雅黑" panose="020B0503020204020204" pitchFamily="34" charset="-122"/>
              </a:rPr>
              <a:t>反思总结</a:t>
            </a:r>
            <a:endParaRPr lang="zh-CN" altLang="en-US" sz="80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49409516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a:r>
              <a:rPr lang="zh-CN" altLang="en-US" sz="8800" dirty="0" smtClean="0">
                <a:solidFill>
                  <a:srgbClr val="00B0F0"/>
                </a:solidFill>
                <a:latin typeface="微软雅黑" panose="020B0503020204020204" pitchFamily="34" charset="-122"/>
                <a:ea typeface="微软雅黑" panose="020B0503020204020204" pitchFamily="34" charset="-122"/>
              </a:rPr>
              <a:t>学习目标</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536235" y="3261521"/>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593458" y="3435750"/>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10037717" y="3189184"/>
            <a:ext cx="125512" cy="270186"/>
          </a:xfrm>
          <a:prstGeom prst="triangle">
            <a:avLst>
              <a:gd name="adj" fmla="val 5549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779665" y="3151475"/>
            <a:ext cx="62120" cy="174653"/>
          </a:xfrm>
          <a:prstGeom prst="triangle">
            <a:avLst>
              <a:gd name="adj" fmla="val 5549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ustDataLst>
      <p:tags r:id="rId1"/>
    </p:custDataLst>
    <p:extLst>
      <p:ext uri="{BB962C8B-B14F-4D97-AF65-F5344CB8AC3E}">
        <p14:creationId xmlns:p14="http://schemas.microsoft.com/office/powerpoint/2010/main" val="668760167"/>
      </p:ext>
    </p:extLst>
  </p:cSld>
  <p:clrMapOvr>
    <a:masterClrMapping/>
  </p:clrMapOvr>
  <mc:AlternateContent xmlns:mc="http://schemas.openxmlformats.org/markup-compatibility/2006" xmlns:p14="http://schemas.microsoft.com/office/powerpoint/2010/main">
    <mc:Choice Requires="p14">
      <p:transition spd="slow" p14:dur="2000" advTm="3792"/>
    </mc:Choice>
    <mc:Fallback xmlns="">
      <p:transition spd="slow" advTm="37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6554" y="2019685"/>
            <a:ext cx="3510801" cy="4649862"/>
            <a:chOff x="5857728" y="1231067"/>
            <a:chExt cx="3510801" cy="4649862"/>
          </a:xfrm>
        </p:grpSpPr>
        <p:grpSp>
          <p:nvGrpSpPr>
            <p:cNvPr id="20" name="组合 19"/>
            <p:cNvGrpSpPr/>
            <p:nvPr/>
          </p:nvGrpSpPr>
          <p:grpSpPr>
            <a:xfrm>
              <a:off x="5866181" y="1231067"/>
              <a:ext cx="3502348" cy="3455469"/>
              <a:chOff x="2697002" y="1373234"/>
              <a:chExt cx="4683310" cy="4625585"/>
            </a:xfrm>
          </p:grpSpPr>
          <p:sp>
            <p:nvSpPr>
              <p:cNvPr id="17" name="椭圆 16"/>
              <p:cNvSpPr/>
              <p:nvPr/>
            </p:nvSpPr>
            <p:spPr>
              <a:xfrm>
                <a:off x="4205313" y="4180631"/>
                <a:ext cx="1329358" cy="1138244"/>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697002" y="2875491"/>
                <a:ext cx="2124236" cy="1736058"/>
              </a:xfrm>
              <a:prstGeom prst="ellipse">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843808" y="1386043"/>
                <a:ext cx="2592288" cy="2276488"/>
              </a:xfrm>
              <a:prstGeom prst="ellipse">
                <a:avLst/>
              </a:prstGeom>
              <a:solidFill>
                <a:srgbClr val="67D9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788024" y="1373234"/>
                <a:ext cx="2592288" cy="2276488"/>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994928" y="2924944"/>
                <a:ext cx="2124236" cy="1736058"/>
              </a:xfrm>
              <a:prstGeom prst="ellipse">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534671" y="4828703"/>
                <a:ext cx="664679" cy="648072"/>
              </a:xfrm>
              <a:prstGeom prst="ellipse">
                <a:avLst/>
              </a:prstGeom>
              <a:solidFill>
                <a:srgbClr val="67D9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534671" y="5674783"/>
                <a:ext cx="395035" cy="324036"/>
              </a:xfrm>
              <a:prstGeom prst="ellipse">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5857728" y="4794196"/>
              <a:ext cx="2309710" cy="1086733"/>
              <a:chOff x="3556482" y="4554067"/>
              <a:chExt cx="3501558" cy="1635325"/>
            </a:xfrm>
          </p:grpSpPr>
          <p:grpSp>
            <p:nvGrpSpPr>
              <p:cNvPr id="67" name="组合 66"/>
              <p:cNvGrpSpPr/>
              <p:nvPr/>
            </p:nvGrpSpPr>
            <p:grpSpPr>
              <a:xfrm>
                <a:off x="3556482" y="4554067"/>
                <a:ext cx="3501558" cy="1635325"/>
                <a:chOff x="3629512" y="4572222"/>
                <a:chExt cx="3501558" cy="1635325"/>
              </a:xfrm>
            </p:grpSpPr>
            <p:sp>
              <p:nvSpPr>
                <p:cNvPr id="21" name="梯形 20"/>
                <p:cNvSpPr/>
                <p:nvPr/>
              </p:nvSpPr>
              <p:spPr>
                <a:xfrm>
                  <a:off x="4233513" y="5271443"/>
                  <a:ext cx="2375515" cy="288032"/>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3629512" y="4828703"/>
                  <a:ext cx="520643" cy="1378844"/>
                  <a:chOff x="3629512" y="4828703"/>
                  <a:chExt cx="520643" cy="1378844"/>
                </a:xfrm>
              </p:grpSpPr>
              <p:sp>
                <p:nvSpPr>
                  <p:cNvPr id="22" name="椭圆 21"/>
                  <p:cNvSpPr/>
                  <p:nvPr/>
                </p:nvSpPr>
                <p:spPr>
                  <a:xfrm>
                    <a:off x="3635896" y="4828703"/>
                    <a:ext cx="288032" cy="256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3629512" y="5252916"/>
                    <a:ext cx="520643" cy="954631"/>
                    <a:chOff x="1535726" y="3212976"/>
                    <a:chExt cx="973501" cy="2019679"/>
                  </a:xfrm>
                </p:grpSpPr>
                <p:sp>
                  <p:nvSpPr>
                    <p:cNvPr id="26" name="圆角矩形 25"/>
                    <p:cNvSpPr/>
                    <p:nvPr/>
                  </p:nvSpPr>
                  <p:spPr>
                    <a:xfrm>
                      <a:off x="1547663" y="3212976"/>
                      <a:ext cx="764211" cy="1231493"/>
                    </a:xfrm>
                    <a:custGeom>
                      <a:avLst/>
                      <a:gdLst>
                        <a:gd name="connsiteX0" fmla="*/ 0 w 864096"/>
                        <a:gd name="connsiteY0" fmla="*/ 144019 h 1231493"/>
                        <a:gd name="connsiteX1" fmla="*/ 144019 w 864096"/>
                        <a:gd name="connsiteY1" fmla="*/ 0 h 1231493"/>
                        <a:gd name="connsiteX2" fmla="*/ 720077 w 864096"/>
                        <a:gd name="connsiteY2" fmla="*/ 0 h 1231493"/>
                        <a:gd name="connsiteX3" fmla="*/ 864096 w 864096"/>
                        <a:gd name="connsiteY3" fmla="*/ 144019 h 1231493"/>
                        <a:gd name="connsiteX4" fmla="*/ 864096 w 864096"/>
                        <a:gd name="connsiteY4" fmla="*/ 1087474 h 1231493"/>
                        <a:gd name="connsiteX5" fmla="*/ 720077 w 864096"/>
                        <a:gd name="connsiteY5" fmla="*/ 1231493 h 1231493"/>
                        <a:gd name="connsiteX6" fmla="*/ 144019 w 864096"/>
                        <a:gd name="connsiteY6" fmla="*/ 1231493 h 1231493"/>
                        <a:gd name="connsiteX7" fmla="*/ 0 w 864096"/>
                        <a:gd name="connsiteY7" fmla="*/ 1087474 h 1231493"/>
                        <a:gd name="connsiteX8" fmla="*/ 0 w 864096"/>
                        <a:gd name="connsiteY8" fmla="*/ 144019 h 1231493"/>
                        <a:gd name="connsiteX0" fmla="*/ 0 w 864096"/>
                        <a:gd name="connsiteY0" fmla="*/ 153746 h 1241220"/>
                        <a:gd name="connsiteX1" fmla="*/ 144019 w 864096"/>
                        <a:gd name="connsiteY1" fmla="*/ 9727 h 1241220"/>
                        <a:gd name="connsiteX2" fmla="*/ 369881 w 864096"/>
                        <a:gd name="connsiteY2" fmla="*/ 0 h 1241220"/>
                        <a:gd name="connsiteX3" fmla="*/ 864096 w 864096"/>
                        <a:gd name="connsiteY3" fmla="*/ 153746 h 1241220"/>
                        <a:gd name="connsiteX4" fmla="*/ 864096 w 864096"/>
                        <a:gd name="connsiteY4" fmla="*/ 1097201 h 1241220"/>
                        <a:gd name="connsiteX5" fmla="*/ 720077 w 864096"/>
                        <a:gd name="connsiteY5" fmla="*/ 1241220 h 1241220"/>
                        <a:gd name="connsiteX6" fmla="*/ 144019 w 864096"/>
                        <a:gd name="connsiteY6" fmla="*/ 1241220 h 1241220"/>
                        <a:gd name="connsiteX7" fmla="*/ 0 w 864096"/>
                        <a:gd name="connsiteY7" fmla="*/ 1097201 h 1241220"/>
                        <a:gd name="connsiteX8" fmla="*/ 0 w 864096"/>
                        <a:gd name="connsiteY8" fmla="*/ 153746 h 1241220"/>
                        <a:gd name="connsiteX0" fmla="*/ 0 w 864096"/>
                        <a:gd name="connsiteY0" fmla="*/ 153746 h 1241220"/>
                        <a:gd name="connsiteX1" fmla="*/ 144019 w 864096"/>
                        <a:gd name="connsiteY1" fmla="*/ 9727 h 1241220"/>
                        <a:gd name="connsiteX2" fmla="*/ 369881 w 864096"/>
                        <a:gd name="connsiteY2" fmla="*/ 0 h 1241220"/>
                        <a:gd name="connsiteX3" fmla="*/ 513900 w 864096"/>
                        <a:gd name="connsiteY3" fmla="*/ 231568 h 1241220"/>
                        <a:gd name="connsiteX4" fmla="*/ 864096 w 864096"/>
                        <a:gd name="connsiteY4" fmla="*/ 1097201 h 1241220"/>
                        <a:gd name="connsiteX5" fmla="*/ 720077 w 864096"/>
                        <a:gd name="connsiteY5" fmla="*/ 1241220 h 1241220"/>
                        <a:gd name="connsiteX6" fmla="*/ 144019 w 864096"/>
                        <a:gd name="connsiteY6" fmla="*/ 1241220 h 1241220"/>
                        <a:gd name="connsiteX7" fmla="*/ 0 w 864096"/>
                        <a:gd name="connsiteY7" fmla="*/ 1097201 h 1241220"/>
                        <a:gd name="connsiteX8" fmla="*/ 0 w 864096"/>
                        <a:gd name="connsiteY8" fmla="*/ 153746 h 1241220"/>
                        <a:gd name="connsiteX0" fmla="*/ 0 w 864096"/>
                        <a:gd name="connsiteY0" fmla="*/ 153746 h 1241220"/>
                        <a:gd name="connsiteX1" fmla="*/ 144019 w 864096"/>
                        <a:gd name="connsiteY1" fmla="*/ 9727 h 1241220"/>
                        <a:gd name="connsiteX2" fmla="*/ 369881 w 864096"/>
                        <a:gd name="connsiteY2" fmla="*/ 0 h 1241220"/>
                        <a:gd name="connsiteX3" fmla="*/ 864096 w 864096"/>
                        <a:gd name="connsiteY3" fmla="*/ 1097201 h 1241220"/>
                        <a:gd name="connsiteX4" fmla="*/ 720077 w 864096"/>
                        <a:gd name="connsiteY4" fmla="*/ 1241220 h 1241220"/>
                        <a:gd name="connsiteX5" fmla="*/ 144019 w 864096"/>
                        <a:gd name="connsiteY5" fmla="*/ 1241220 h 1241220"/>
                        <a:gd name="connsiteX6" fmla="*/ 0 w 864096"/>
                        <a:gd name="connsiteY6" fmla="*/ 1097201 h 1241220"/>
                        <a:gd name="connsiteX7" fmla="*/ 0 w 864096"/>
                        <a:gd name="connsiteY7" fmla="*/ 153746 h 1241220"/>
                        <a:gd name="connsiteX0" fmla="*/ 0 w 864096"/>
                        <a:gd name="connsiteY0" fmla="*/ 144019 h 1231493"/>
                        <a:gd name="connsiteX1" fmla="*/ 144019 w 864096"/>
                        <a:gd name="connsiteY1" fmla="*/ 0 h 1231493"/>
                        <a:gd name="connsiteX2" fmla="*/ 389337 w 864096"/>
                        <a:gd name="connsiteY2" fmla="*/ 19456 h 1231493"/>
                        <a:gd name="connsiteX3" fmla="*/ 864096 w 864096"/>
                        <a:gd name="connsiteY3" fmla="*/ 1087474 h 1231493"/>
                        <a:gd name="connsiteX4" fmla="*/ 720077 w 864096"/>
                        <a:gd name="connsiteY4" fmla="*/ 1231493 h 1231493"/>
                        <a:gd name="connsiteX5" fmla="*/ 144019 w 864096"/>
                        <a:gd name="connsiteY5" fmla="*/ 1231493 h 1231493"/>
                        <a:gd name="connsiteX6" fmla="*/ 0 w 864096"/>
                        <a:gd name="connsiteY6" fmla="*/ 1087474 h 1231493"/>
                        <a:gd name="connsiteX7" fmla="*/ 0 w 864096"/>
                        <a:gd name="connsiteY7" fmla="*/ 144019 h 1231493"/>
                        <a:gd name="connsiteX0" fmla="*/ 0 w 864096"/>
                        <a:gd name="connsiteY0" fmla="*/ 144019 h 1231493"/>
                        <a:gd name="connsiteX1" fmla="*/ 144019 w 864096"/>
                        <a:gd name="connsiteY1" fmla="*/ 0 h 1231493"/>
                        <a:gd name="connsiteX2" fmla="*/ 389337 w 864096"/>
                        <a:gd name="connsiteY2" fmla="*/ 1 h 1231493"/>
                        <a:gd name="connsiteX3" fmla="*/ 864096 w 864096"/>
                        <a:gd name="connsiteY3" fmla="*/ 1087474 h 1231493"/>
                        <a:gd name="connsiteX4" fmla="*/ 720077 w 864096"/>
                        <a:gd name="connsiteY4" fmla="*/ 1231493 h 1231493"/>
                        <a:gd name="connsiteX5" fmla="*/ 144019 w 864096"/>
                        <a:gd name="connsiteY5" fmla="*/ 1231493 h 1231493"/>
                        <a:gd name="connsiteX6" fmla="*/ 0 w 864096"/>
                        <a:gd name="connsiteY6" fmla="*/ 1087474 h 1231493"/>
                        <a:gd name="connsiteX7" fmla="*/ 0 w 864096"/>
                        <a:gd name="connsiteY7" fmla="*/ 144019 h 1231493"/>
                        <a:gd name="connsiteX0" fmla="*/ 0 w 764211"/>
                        <a:gd name="connsiteY0" fmla="*/ 144019 h 1231493"/>
                        <a:gd name="connsiteX1" fmla="*/ 144019 w 764211"/>
                        <a:gd name="connsiteY1" fmla="*/ 0 h 1231493"/>
                        <a:gd name="connsiteX2" fmla="*/ 389337 w 764211"/>
                        <a:gd name="connsiteY2" fmla="*/ 1 h 1231493"/>
                        <a:gd name="connsiteX3" fmla="*/ 747364 w 764211"/>
                        <a:gd name="connsiteY3" fmla="*/ 747005 h 1231493"/>
                        <a:gd name="connsiteX4" fmla="*/ 720077 w 764211"/>
                        <a:gd name="connsiteY4" fmla="*/ 1231493 h 1231493"/>
                        <a:gd name="connsiteX5" fmla="*/ 144019 w 764211"/>
                        <a:gd name="connsiteY5" fmla="*/ 1231493 h 1231493"/>
                        <a:gd name="connsiteX6" fmla="*/ 0 w 764211"/>
                        <a:gd name="connsiteY6" fmla="*/ 1087474 h 1231493"/>
                        <a:gd name="connsiteX7" fmla="*/ 0 w 764211"/>
                        <a:gd name="connsiteY7" fmla="*/ 144019 h 123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211" h="1231493">
                          <a:moveTo>
                            <a:pt x="0" y="144019"/>
                          </a:moveTo>
                          <a:cubicBezTo>
                            <a:pt x="0" y="64480"/>
                            <a:pt x="64480" y="0"/>
                            <a:pt x="144019" y="0"/>
                          </a:cubicBezTo>
                          <a:lnTo>
                            <a:pt x="389337" y="1"/>
                          </a:lnTo>
                          <a:cubicBezTo>
                            <a:pt x="509350" y="181247"/>
                            <a:pt x="688998" y="540135"/>
                            <a:pt x="747364" y="747005"/>
                          </a:cubicBezTo>
                          <a:cubicBezTo>
                            <a:pt x="747364" y="826544"/>
                            <a:pt x="799616" y="1231493"/>
                            <a:pt x="720077" y="1231493"/>
                          </a:cubicBezTo>
                          <a:lnTo>
                            <a:pt x="144019" y="1231493"/>
                          </a:lnTo>
                          <a:cubicBezTo>
                            <a:pt x="64480" y="1231493"/>
                            <a:pt x="0" y="1167013"/>
                            <a:pt x="0" y="1087474"/>
                          </a:cubicBezTo>
                          <a:lnTo>
                            <a:pt x="0" y="14401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573123" y="4139301"/>
                      <a:ext cx="936104" cy="3145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5400000">
                      <a:off x="1883925" y="4607353"/>
                      <a:ext cx="936104" cy="314500"/>
                    </a:xfrm>
                    <a:prstGeom prst="roundRect">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1535726" y="3372087"/>
                      <a:ext cx="936105" cy="3145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flipH="1">
                  <a:off x="6671724" y="4828703"/>
                  <a:ext cx="459346" cy="1378844"/>
                  <a:chOff x="3629512" y="4828703"/>
                  <a:chExt cx="520643" cy="1378844"/>
                </a:xfrm>
              </p:grpSpPr>
              <p:sp>
                <p:nvSpPr>
                  <p:cNvPr id="33" name="椭圆 32"/>
                  <p:cNvSpPr/>
                  <p:nvPr/>
                </p:nvSpPr>
                <p:spPr>
                  <a:xfrm>
                    <a:off x="3635896" y="4828703"/>
                    <a:ext cx="288032" cy="256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3629512" y="5252916"/>
                    <a:ext cx="520643" cy="954631"/>
                    <a:chOff x="1535726" y="3212976"/>
                    <a:chExt cx="973501" cy="2019679"/>
                  </a:xfrm>
                </p:grpSpPr>
                <p:sp>
                  <p:nvSpPr>
                    <p:cNvPr id="35" name="圆角矩形 25"/>
                    <p:cNvSpPr/>
                    <p:nvPr/>
                  </p:nvSpPr>
                  <p:spPr>
                    <a:xfrm>
                      <a:off x="1547663" y="3212976"/>
                      <a:ext cx="764211" cy="1231493"/>
                    </a:xfrm>
                    <a:custGeom>
                      <a:avLst/>
                      <a:gdLst>
                        <a:gd name="connsiteX0" fmla="*/ 0 w 864096"/>
                        <a:gd name="connsiteY0" fmla="*/ 144019 h 1231493"/>
                        <a:gd name="connsiteX1" fmla="*/ 144019 w 864096"/>
                        <a:gd name="connsiteY1" fmla="*/ 0 h 1231493"/>
                        <a:gd name="connsiteX2" fmla="*/ 720077 w 864096"/>
                        <a:gd name="connsiteY2" fmla="*/ 0 h 1231493"/>
                        <a:gd name="connsiteX3" fmla="*/ 864096 w 864096"/>
                        <a:gd name="connsiteY3" fmla="*/ 144019 h 1231493"/>
                        <a:gd name="connsiteX4" fmla="*/ 864096 w 864096"/>
                        <a:gd name="connsiteY4" fmla="*/ 1087474 h 1231493"/>
                        <a:gd name="connsiteX5" fmla="*/ 720077 w 864096"/>
                        <a:gd name="connsiteY5" fmla="*/ 1231493 h 1231493"/>
                        <a:gd name="connsiteX6" fmla="*/ 144019 w 864096"/>
                        <a:gd name="connsiteY6" fmla="*/ 1231493 h 1231493"/>
                        <a:gd name="connsiteX7" fmla="*/ 0 w 864096"/>
                        <a:gd name="connsiteY7" fmla="*/ 1087474 h 1231493"/>
                        <a:gd name="connsiteX8" fmla="*/ 0 w 864096"/>
                        <a:gd name="connsiteY8" fmla="*/ 144019 h 1231493"/>
                        <a:gd name="connsiteX0" fmla="*/ 0 w 864096"/>
                        <a:gd name="connsiteY0" fmla="*/ 153746 h 1241220"/>
                        <a:gd name="connsiteX1" fmla="*/ 144019 w 864096"/>
                        <a:gd name="connsiteY1" fmla="*/ 9727 h 1241220"/>
                        <a:gd name="connsiteX2" fmla="*/ 369881 w 864096"/>
                        <a:gd name="connsiteY2" fmla="*/ 0 h 1241220"/>
                        <a:gd name="connsiteX3" fmla="*/ 864096 w 864096"/>
                        <a:gd name="connsiteY3" fmla="*/ 153746 h 1241220"/>
                        <a:gd name="connsiteX4" fmla="*/ 864096 w 864096"/>
                        <a:gd name="connsiteY4" fmla="*/ 1097201 h 1241220"/>
                        <a:gd name="connsiteX5" fmla="*/ 720077 w 864096"/>
                        <a:gd name="connsiteY5" fmla="*/ 1241220 h 1241220"/>
                        <a:gd name="connsiteX6" fmla="*/ 144019 w 864096"/>
                        <a:gd name="connsiteY6" fmla="*/ 1241220 h 1241220"/>
                        <a:gd name="connsiteX7" fmla="*/ 0 w 864096"/>
                        <a:gd name="connsiteY7" fmla="*/ 1097201 h 1241220"/>
                        <a:gd name="connsiteX8" fmla="*/ 0 w 864096"/>
                        <a:gd name="connsiteY8" fmla="*/ 153746 h 1241220"/>
                        <a:gd name="connsiteX0" fmla="*/ 0 w 864096"/>
                        <a:gd name="connsiteY0" fmla="*/ 153746 h 1241220"/>
                        <a:gd name="connsiteX1" fmla="*/ 144019 w 864096"/>
                        <a:gd name="connsiteY1" fmla="*/ 9727 h 1241220"/>
                        <a:gd name="connsiteX2" fmla="*/ 369881 w 864096"/>
                        <a:gd name="connsiteY2" fmla="*/ 0 h 1241220"/>
                        <a:gd name="connsiteX3" fmla="*/ 513900 w 864096"/>
                        <a:gd name="connsiteY3" fmla="*/ 231568 h 1241220"/>
                        <a:gd name="connsiteX4" fmla="*/ 864096 w 864096"/>
                        <a:gd name="connsiteY4" fmla="*/ 1097201 h 1241220"/>
                        <a:gd name="connsiteX5" fmla="*/ 720077 w 864096"/>
                        <a:gd name="connsiteY5" fmla="*/ 1241220 h 1241220"/>
                        <a:gd name="connsiteX6" fmla="*/ 144019 w 864096"/>
                        <a:gd name="connsiteY6" fmla="*/ 1241220 h 1241220"/>
                        <a:gd name="connsiteX7" fmla="*/ 0 w 864096"/>
                        <a:gd name="connsiteY7" fmla="*/ 1097201 h 1241220"/>
                        <a:gd name="connsiteX8" fmla="*/ 0 w 864096"/>
                        <a:gd name="connsiteY8" fmla="*/ 153746 h 1241220"/>
                        <a:gd name="connsiteX0" fmla="*/ 0 w 864096"/>
                        <a:gd name="connsiteY0" fmla="*/ 153746 h 1241220"/>
                        <a:gd name="connsiteX1" fmla="*/ 144019 w 864096"/>
                        <a:gd name="connsiteY1" fmla="*/ 9727 h 1241220"/>
                        <a:gd name="connsiteX2" fmla="*/ 369881 w 864096"/>
                        <a:gd name="connsiteY2" fmla="*/ 0 h 1241220"/>
                        <a:gd name="connsiteX3" fmla="*/ 864096 w 864096"/>
                        <a:gd name="connsiteY3" fmla="*/ 1097201 h 1241220"/>
                        <a:gd name="connsiteX4" fmla="*/ 720077 w 864096"/>
                        <a:gd name="connsiteY4" fmla="*/ 1241220 h 1241220"/>
                        <a:gd name="connsiteX5" fmla="*/ 144019 w 864096"/>
                        <a:gd name="connsiteY5" fmla="*/ 1241220 h 1241220"/>
                        <a:gd name="connsiteX6" fmla="*/ 0 w 864096"/>
                        <a:gd name="connsiteY6" fmla="*/ 1097201 h 1241220"/>
                        <a:gd name="connsiteX7" fmla="*/ 0 w 864096"/>
                        <a:gd name="connsiteY7" fmla="*/ 153746 h 1241220"/>
                        <a:gd name="connsiteX0" fmla="*/ 0 w 864096"/>
                        <a:gd name="connsiteY0" fmla="*/ 144019 h 1231493"/>
                        <a:gd name="connsiteX1" fmla="*/ 144019 w 864096"/>
                        <a:gd name="connsiteY1" fmla="*/ 0 h 1231493"/>
                        <a:gd name="connsiteX2" fmla="*/ 389337 w 864096"/>
                        <a:gd name="connsiteY2" fmla="*/ 19456 h 1231493"/>
                        <a:gd name="connsiteX3" fmla="*/ 864096 w 864096"/>
                        <a:gd name="connsiteY3" fmla="*/ 1087474 h 1231493"/>
                        <a:gd name="connsiteX4" fmla="*/ 720077 w 864096"/>
                        <a:gd name="connsiteY4" fmla="*/ 1231493 h 1231493"/>
                        <a:gd name="connsiteX5" fmla="*/ 144019 w 864096"/>
                        <a:gd name="connsiteY5" fmla="*/ 1231493 h 1231493"/>
                        <a:gd name="connsiteX6" fmla="*/ 0 w 864096"/>
                        <a:gd name="connsiteY6" fmla="*/ 1087474 h 1231493"/>
                        <a:gd name="connsiteX7" fmla="*/ 0 w 864096"/>
                        <a:gd name="connsiteY7" fmla="*/ 144019 h 1231493"/>
                        <a:gd name="connsiteX0" fmla="*/ 0 w 864096"/>
                        <a:gd name="connsiteY0" fmla="*/ 144019 h 1231493"/>
                        <a:gd name="connsiteX1" fmla="*/ 144019 w 864096"/>
                        <a:gd name="connsiteY1" fmla="*/ 0 h 1231493"/>
                        <a:gd name="connsiteX2" fmla="*/ 389337 w 864096"/>
                        <a:gd name="connsiteY2" fmla="*/ 1 h 1231493"/>
                        <a:gd name="connsiteX3" fmla="*/ 864096 w 864096"/>
                        <a:gd name="connsiteY3" fmla="*/ 1087474 h 1231493"/>
                        <a:gd name="connsiteX4" fmla="*/ 720077 w 864096"/>
                        <a:gd name="connsiteY4" fmla="*/ 1231493 h 1231493"/>
                        <a:gd name="connsiteX5" fmla="*/ 144019 w 864096"/>
                        <a:gd name="connsiteY5" fmla="*/ 1231493 h 1231493"/>
                        <a:gd name="connsiteX6" fmla="*/ 0 w 864096"/>
                        <a:gd name="connsiteY6" fmla="*/ 1087474 h 1231493"/>
                        <a:gd name="connsiteX7" fmla="*/ 0 w 864096"/>
                        <a:gd name="connsiteY7" fmla="*/ 144019 h 1231493"/>
                        <a:gd name="connsiteX0" fmla="*/ 0 w 764211"/>
                        <a:gd name="connsiteY0" fmla="*/ 144019 h 1231493"/>
                        <a:gd name="connsiteX1" fmla="*/ 144019 w 764211"/>
                        <a:gd name="connsiteY1" fmla="*/ 0 h 1231493"/>
                        <a:gd name="connsiteX2" fmla="*/ 389337 w 764211"/>
                        <a:gd name="connsiteY2" fmla="*/ 1 h 1231493"/>
                        <a:gd name="connsiteX3" fmla="*/ 747364 w 764211"/>
                        <a:gd name="connsiteY3" fmla="*/ 747005 h 1231493"/>
                        <a:gd name="connsiteX4" fmla="*/ 720077 w 764211"/>
                        <a:gd name="connsiteY4" fmla="*/ 1231493 h 1231493"/>
                        <a:gd name="connsiteX5" fmla="*/ 144019 w 764211"/>
                        <a:gd name="connsiteY5" fmla="*/ 1231493 h 1231493"/>
                        <a:gd name="connsiteX6" fmla="*/ 0 w 764211"/>
                        <a:gd name="connsiteY6" fmla="*/ 1087474 h 1231493"/>
                        <a:gd name="connsiteX7" fmla="*/ 0 w 764211"/>
                        <a:gd name="connsiteY7" fmla="*/ 144019 h 123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211" h="1231493">
                          <a:moveTo>
                            <a:pt x="0" y="144019"/>
                          </a:moveTo>
                          <a:cubicBezTo>
                            <a:pt x="0" y="64480"/>
                            <a:pt x="64480" y="0"/>
                            <a:pt x="144019" y="0"/>
                          </a:cubicBezTo>
                          <a:lnTo>
                            <a:pt x="389337" y="1"/>
                          </a:lnTo>
                          <a:cubicBezTo>
                            <a:pt x="509350" y="181247"/>
                            <a:pt x="688998" y="540135"/>
                            <a:pt x="747364" y="747005"/>
                          </a:cubicBezTo>
                          <a:cubicBezTo>
                            <a:pt x="747364" y="826544"/>
                            <a:pt x="799616" y="1231493"/>
                            <a:pt x="720077" y="1231493"/>
                          </a:cubicBezTo>
                          <a:lnTo>
                            <a:pt x="144019" y="1231493"/>
                          </a:lnTo>
                          <a:cubicBezTo>
                            <a:pt x="64480" y="1231493"/>
                            <a:pt x="0" y="1167013"/>
                            <a:pt x="0" y="1087474"/>
                          </a:cubicBezTo>
                          <a:lnTo>
                            <a:pt x="0" y="14401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1573123" y="4139301"/>
                      <a:ext cx="936104" cy="3145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rot="5400000">
                      <a:off x="1883925" y="4607353"/>
                      <a:ext cx="936104" cy="314500"/>
                    </a:xfrm>
                    <a:prstGeom prst="roundRect">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1535726" y="3372087"/>
                      <a:ext cx="936105" cy="3145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2" name="组合 51"/>
                <p:cNvGrpSpPr/>
                <p:nvPr/>
              </p:nvGrpSpPr>
              <p:grpSpPr>
                <a:xfrm>
                  <a:off x="4445962" y="4572222"/>
                  <a:ext cx="717038" cy="1514415"/>
                  <a:chOff x="4445962" y="4572222"/>
                  <a:chExt cx="717038" cy="1514415"/>
                </a:xfrm>
              </p:grpSpPr>
              <p:grpSp>
                <p:nvGrpSpPr>
                  <p:cNvPr id="51" name="组合 50"/>
                  <p:cNvGrpSpPr/>
                  <p:nvPr/>
                </p:nvGrpSpPr>
                <p:grpSpPr>
                  <a:xfrm>
                    <a:off x="4445962" y="4572222"/>
                    <a:ext cx="717038" cy="759047"/>
                    <a:chOff x="4445962" y="4572222"/>
                    <a:chExt cx="717038" cy="759047"/>
                  </a:xfrm>
                </p:grpSpPr>
                <p:sp>
                  <p:nvSpPr>
                    <p:cNvPr id="23" name="椭圆 22"/>
                    <p:cNvSpPr/>
                    <p:nvPr/>
                  </p:nvSpPr>
                  <p:spPr>
                    <a:xfrm>
                      <a:off x="4640640" y="4572222"/>
                      <a:ext cx="288032" cy="256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4445962" y="4855769"/>
                      <a:ext cx="717038" cy="475500"/>
                      <a:chOff x="1902876" y="3501008"/>
                      <a:chExt cx="1228964" cy="899153"/>
                    </a:xfrm>
                  </p:grpSpPr>
                  <p:sp>
                    <p:nvSpPr>
                      <p:cNvPr id="39" name="圆角矩形 38"/>
                      <p:cNvSpPr/>
                      <p:nvPr/>
                    </p:nvSpPr>
                    <p:spPr>
                      <a:xfrm>
                        <a:off x="1907704" y="3501008"/>
                        <a:ext cx="1224136" cy="55347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1902876" y="3733691"/>
                        <a:ext cx="216024" cy="64158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2915816" y="3758574"/>
                        <a:ext cx="216024" cy="64158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梯形 41"/>
                      <p:cNvSpPr/>
                      <p:nvPr/>
                    </p:nvSpPr>
                    <p:spPr>
                      <a:xfrm flipV="1">
                        <a:off x="2411760" y="3504296"/>
                        <a:ext cx="216024" cy="365688"/>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2460520" y="3501008"/>
                        <a:ext cx="118503" cy="343420"/>
                        <a:chOff x="1944095" y="1904143"/>
                        <a:chExt cx="118503" cy="343420"/>
                      </a:xfrm>
                    </p:grpSpPr>
                    <p:sp>
                      <p:nvSpPr>
                        <p:cNvPr id="43" name="圆角矩形 42"/>
                        <p:cNvSpPr/>
                        <p:nvPr/>
                      </p:nvSpPr>
                      <p:spPr>
                        <a:xfrm>
                          <a:off x="1944095" y="1904143"/>
                          <a:ext cx="118503" cy="4571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梯形 43"/>
                        <p:cNvSpPr/>
                        <p:nvPr/>
                      </p:nvSpPr>
                      <p:spPr>
                        <a:xfrm>
                          <a:off x="1980488" y="1923527"/>
                          <a:ext cx="45719" cy="324036"/>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48" name="流程图: 延期 47"/>
                  <p:cNvSpPr/>
                  <p:nvPr/>
                </p:nvSpPr>
                <p:spPr>
                  <a:xfrm rot="16200000">
                    <a:off x="4396161" y="5752265"/>
                    <a:ext cx="497396" cy="171347"/>
                  </a:xfrm>
                  <a:prstGeom prst="flowChartDelay">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流程图: 延期 48"/>
                  <p:cNvSpPr/>
                  <p:nvPr/>
                </p:nvSpPr>
                <p:spPr>
                  <a:xfrm rot="16200000">
                    <a:off x="4702589" y="5752265"/>
                    <a:ext cx="497396" cy="171347"/>
                  </a:xfrm>
                  <a:prstGeom prst="flowChartDelay">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梯形 49"/>
                <p:cNvSpPr/>
                <p:nvPr/>
              </p:nvSpPr>
              <p:spPr>
                <a:xfrm>
                  <a:off x="4578859" y="5129518"/>
                  <a:ext cx="432048" cy="189621"/>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5542162" y="4572222"/>
                  <a:ext cx="717038" cy="1514415"/>
                  <a:chOff x="4445962" y="4572222"/>
                  <a:chExt cx="717038" cy="1514415"/>
                </a:xfrm>
              </p:grpSpPr>
              <p:grpSp>
                <p:nvGrpSpPr>
                  <p:cNvPr id="54" name="组合 53"/>
                  <p:cNvGrpSpPr/>
                  <p:nvPr/>
                </p:nvGrpSpPr>
                <p:grpSpPr>
                  <a:xfrm>
                    <a:off x="4445962" y="4572222"/>
                    <a:ext cx="717038" cy="759047"/>
                    <a:chOff x="4445962" y="4572222"/>
                    <a:chExt cx="717038" cy="759047"/>
                  </a:xfrm>
                </p:grpSpPr>
                <p:sp>
                  <p:nvSpPr>
                    <p:cNvPr id="57" name="椭圆 56"/>
                    <p:cNvSpPr/>
                    <p:nvPr/>
                  </p:nvSpPr>
                  <p:spPr>
                    <a:xfrm>
                      <a:off x="4640640" y="4572222"/>
                      <a:ext cx="288032" cy="256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4445962" y="4855769"/>
                      <a:ext cx="717038" cy="475500"/>
                      <a:chOff x="1902876" y="3501008"/>
                      <a:chExt cx="1228964" cy="899153"/>
                    </a:xfrm>
                  </p:grpSpPr>
                  <p:sp>
                    <p:nvSpPr>
                      <p:cNvPr id="59" name="圆角矩形 58"/>
                      <p:cNvSpPr/>
                      <p:nvPr/>
                    </p:nvSpPr>
                    <p:spPr>
                      <a:xfrm>
                        <a:off x="1907704" y="3501008"/>
                        <a:ext cx="1224136" cy="55347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圆角矩形 59"/>
                      <p:cNvSpPr/>
                      <p:nvPr/>
                    </p:nvSpPr>
                    <p:spPr>
                      <a:xfrm>
                        <a:off x="1902876" y="3733691"/>
                        <a:ext cx="216024" cy="64158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圆角矩形 60"/>
                      <p:cNvSpPr/>
                      <p:nvPr/>
                    </p:nvSpPr>
                    <p:spPr>
                      <a:xfrm>
                        <a:off x="2915816" y="3758574"/>
                        <a:ext cx="216024" cy="64158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梯形 61"/>
                      <p:cNvSpPr/>
                      <p:nvPr/>
                    </p:nvSpPr>
                    <p:spPr>
                      <a:xfrm flipV="1">
                        <a:off x="2411760" y="3504296"/>
                        <a:ext cx="216024" cy="365688"/>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2460520" y="3501008"/>
                        <a:ext cx="118503" cy="343420"/>
                        <a:chOff x="1944095" y="1904143"/>
                        <a:chExt cx="118503" cy="343420"/>
                      </a:xfrm>
                    </p:grpSpPr>
                    <p:sp>
                      <p:nvSpPr>
                        <p:cNvPr id="64" name="圆角矩形 63"/>
                        <p:cNvSpPr/>
                        <p:nvPr/>
                      </p:nvSpPr>
                      <p:spPr>
                        <a:xfrm>
                          <a:off x="1944095" y="1904143"/>
                          <a:ext cx="118503" cy="4571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梯形 64"/>
                        <p:cNvSpPr/>
                        <p:nvPr/>
                      </p:nvSpPr>
                      <p:spPr>
                        <a:xfrm>
                          <a:off x="1980488" y="1923527"/>
                          <a:ext cx="45719" cy="324036"/>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55" name="流程图: 延期 54"/>
                  <p:cNvSpPr/>
                  <p:nvPr/>
                </p:nvSpPr>
                <p:spPr>
                  <a:xfrm rot="16200000">
                    <a:off x="4396161" y="5752265"/>
                    <a:ext cx="497396" cy="171347"/>
                  </a:xfrm>
                  <a:prstGeom prst="flowChartDelay">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流程图: 延期 55"/>
                  <p:cNvSpPr/>
                  <p:nvPr/>
                </p:nvSpPr>
                <p:spPr>
                  <a:xfrm rot="16200000">
                    <a:off x="4702589" y="5752265"/>
                    <a:ext cx="497396" cy="171347"/>
                  </a:xfrm>
                  <a:prstGeom prst="flowChartDelay">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6" name="梯形 65"/>
              <p:cNvSpPr/>
              <p:nvPr/>
            </p:nvSpPr>
            <p:spPr>
              <a:xfrm>
                <a:off x="5595171" y="5120346"/>
                <a:ext cx="432048" cy="189621"/>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 name="组合 3"/>
          <p:cNvGrpSpPr/>
          <p:nvPr/>
        </p:nvGrpSpPr>
        <p:grpSpPr>
          <a:xfrm rot="10800000">
            <a:off x="0" y="98424"/>
            <a:ext cx="5437195" cy="188640"/>
            <a:chOff x="1979712" y="6669360"/>
            <a:chExt cx="5437195" cy="188640"/>
          </a:xfrm>
        </p:grpSpPr>
        <p:sp>
          <p:nvSpPr>
            <p:cNvPr id="5" name="矩形 4"/>
            <p:cNvSpPr/>
            <p:nvPr/>
          </p:nvSpPr>
          <p:spPr>
            <a:xfrm>
              <a:off x="1979712" y="6669360"/>
              <a:ext cx="1296144" cy="188640"/>
            </a:xfrm>
            <a:prstGeom prst="rect">
              <a:avLst/>
            </a:prstGeom>
            <a:solidFill>
              <a:srgbClr val="67D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53339" y="6669360"/>
              <a:ext cx="1296144" cy="1886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741919" y="6669360"/>
              <a:ext cx="1296144"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120763" y="6669360"/>
              <a:ext cx="1296144" cy="18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823208" y="2874146"/>
            <a:ext cx="2592288" cy="461665"/>
          </a:xfrm>
          <a:prstGeom prst="rect">
            <a:avLst/>
          </a:prstGeom>
          <a:noFill/>
        </p:spPr>
        <p:txBody>
          <a:bodyPr wrap="square" rtlCol="0">
            <a:spAutoFit/>
          </a:bodyPr>
          <a:lstStyle/>
          <a:p>
            <a:pPr algn="ctr"/>
            <a:r>
              <a:rPr lang="zh-CN" altLang="en-US" sz="2400" b="1" dirty="0" smtClean="0">
                <a:solidFill>
                  <a:schemeClr val="accent5">
                    <a:lumMod val="50000"/>
                  </a:schemeClr>
                </a:solidFill>
                <a:latin typeface="微软雅黑" pitchFamily="34" charset="-122"/>
                <a:ea typeface="微软雅黑" pitchFamily="34" charset="-122"/>
              </a:rPr>
              <a:t>反思总结</a:t>
            </a:r>
            <a:endParaRPr lang="zh-CN" altLang="en-US" sz="2400" b="1" dirty="0">
              <a:solidFill>
                <a:schemeClr val="accent5">
                  <a:lumMod val="50000"/>
                </a:schemeClr>
              </a:solidFill>
              <a:latin typeface="微软雅黑" pitchFamily="34" charset="-122"/>
              <a:ea typeface="微软雅黑" pitchFamily="34" charset="-122"/>
            </a:endParaRPr>
          </a:p>
        </p:txBody>
      </p:sp>
      <p:sp>
        <p:nvSpPr>
          <p:cNvPr id="73" name="任意多边形 72"/>
          <p:cNvSpPr/>
          <p:nvPr/>
        </p:nvSpPr>
        <p:spPr>
          <a:xfrm>
            <a:off x="4409638" y="2241601"/>
            <a:ext cx="6874933" cy="3776133"/>
          </a:xfrm>
          <a:custGeom>
            <a:avLst/>
            <a:gdLst>
              <a:gd name="connsiteX0" fmla="*/ 495300 w 5156200"/>
              <a:gd name="connsiteY0" fmla="*/ 0 h 2832100"/>
              <a:gd name="connsiteX1" fmla="*/ 5156200 w 5156200"/>
              <a:gd name="connsiteY1" fmla="*/ 0 h 2832100"/>
              <a:gd name="connsiteX2" fmla="*/ 5156200 w 5156200"/>
              <a:gd name="connsiteY2" fmla="*/ 2832100 h 2832100"/>
              <a:gd name="connsiteX3" fmla="*/ 0 w 5156200"/>
              <a:gd name="connsiteY3" fmla="*/ 2832100 h 2832100"/>
              <a:gd name="connsiteX4" fmla="*/ 495300 w 5156200"/>
              <a:gd name="connsiteY4" fmla="*/ 0 h 283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200" h="2832100">
                <a:moveTo>
                  <a:pt x="495300" y="0"/>
                </a:moveTo>
                <a:lnTo>
                  <a:pt x="5156200" y="0"/>
                </a:lnTo>
                <a:lnTo>
                  <a:pt x="5156200" y="2832100"/>
                </a:lnTo>
                <a:lnTo>
                  <a:pt x="0" y="2832100"/>
                </a:lnTo>
                <a:lnTo>
                  <a:pt x="495300" y="0"/>
                </a:lnTo>
                <a:close/>
              </a:path>
            </a:pathLst>
          </a:custGeom>
          <a:solidFill>
            <a:srgbClr val="99CC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67">
              <a:solidFill>
                <a:prstClr val="white"/>
              </a:solidFill>
            </a:endParaRPr>
          </a:p>
        </p:txBody>
      </p:sp>
      <p:pic>
        <p:nvPicPr>
          <p:cNvPr id="3" name="图片 2"/>
          <p:cNvPicPr>
            <a:picLocks noChangeAspect="1"/>
          </p:cNvPicPr>
          <p:nvPr/>
        </p:nvPicPr>
        <p:blipFill>
          <a:blip r:embed="rId2"/>
          <a:stretch>
            <a:fillRect/>
          </a:stretch>
        </p:blipFill>
        <p:spPr>
          <a:xfrm>
            <a:off x="6551591" y="2458746"/>
            <a:ext cx="2591025" cy="646232"/>
          </a:xfrm>
          <a:prstGeom prst="rect">
            <a:avLst/>
          </a:prstGeom>
        </p:spPr>
      </p:pic>
      <p:sp>
        <p:nvSpPr>
          <p:cNvPr id="9" name="文本框 8"/>
          <p:cNvSpPr txBox="1"/>
          <p:nvPr/>
        </p:nvSpPr>
        <p:spPr>
          <a:xfrm>
            <a:off x="5411310" y="3137457"/>
            <a:ext cx="5303913" cy="1477328"/>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smtClean="0">
                <a:latin typeface="Times New Roman" panose="02020603050405020304" pitchFamily="18" charset="0"/>
                <a:cs typeface="Times New Roman" panose="02020603050405020304" pitchFamily="18" charset="0"/>
              </a:rPr>
              <a:t>件杂货和拼箱货海运费核算的时候，当计费标准是</a:t>
            </a:r>
            <a:r>
              <a:rPr lang="en-US" altLang="zh-CN" sz="2000" dirty="0" smtClean="0">
                <a:latin typeface="Times New Roman" panose="02020603050405020304" pitchFamily="18" charset="0"/>
                <a:cs typeface="Times New Roman" panose="02020603050405020304" pitchFamily="18" charset="0"/>
              </a:rPr>
              <a:t>W/M</a:t>
            </a:r>
            <a:r>
              <a:rPr lang="zh-CN" altLang="en-US" sz="2000" dirty="0" smtClean="0">
                <a:latin typeface="Times New Roman" panose="02020603050405020304" pitchFamily="18" charset="0"/>
                <a:cs typeface="Times New Roman" panose="02020603050405020304" pitchFamily="18" charset="0"/>
              </a:rPr>
              <a:t>时，注意尺码吨或重量吨的选择。</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2347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228725" y="4343400"/>
            <a:ext cx="457200" cy="457200"/>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457450" y="4014788"/>
            <a:ext cx="514350" cy="514350"/>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600450" y="4800600"/>
            <a:ext cx="828675" cy="82867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586288" y="4014788"/>
            <a:ext cx="471487" cy="471487"/>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29175" y="5329238"/>
            <a:ext cx="857250" cy="85725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372225" y="4014788"/>
            <a:ext cx="414338" cy="4143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072438" y="3608388"/>
            <a:ext cx="292100" cy="29210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443788" y="3757613"/>
            <a:ext cx="171450" cy="171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514975" y="4529138"/>
            <a:ext cx="271462" cy="271462"/>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143750" y="5029200"/>
            <a:ext cx="157163" cy="157163"/>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300913" y="5929313"/>
            <a:ext cx="142875" cy="142875"/>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272588" y="5329238"/>
            <a:ext cx="442912" cy="44291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9972675" y="4014788"/>
            <a:ext cx="328612" cy="32861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258175" y="4800600"/>
            <a:ext cx="228600" cy="22860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515601" y="4800600"/>
            <a:ext cx="228600" cy="22860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058275" y="4343400"/>
            <a:ext cx="228600" cy="2286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1001375" y="3871913"/>
            <a:ext cx="928687" cy="928687"/>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0629901" y="5929313"/>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315700" y="5929313"/>
            <a:ext cx="150018" cy="150018"/>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8601075" y="5929313"/>
            <a:ext cx="71437" cy="71437"/>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7843838" y="5550694"/>
            <a:ext cx="414337" cy="4143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558337" y="6072188"/>
            <a:ext cx="414338" cy="414338"/>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685925" y="5107781"/>
            <a:ext cx="121444" cy="121444"/>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696516" y="3914776"/>
            <a:ext cx="171450" cy="17145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96478" y="5186363"/>
            <a:ext cx="157163" cy="157163"/>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53641" y="6086476"/>
            <a:ext cx="142875" cy="142875"/>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882629" y="6086476"/>
            <a:ext cx="142875" cy="142875"/>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568428" y="6086476"/>
            <a:ext cx="150018" cy="150018"/>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853803" y="6086476"/>
            <a:ext cx="71437" cy="714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2053829" y="4329113"/>
            <a:ext cx="171450" cy="171450"/>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753791" y="5600700"/>
            <a:ext cx="157163" cy="157163"/>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2868216" y="5372100"/>
            <a:ext cx="228600" cy="228600"/>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5000624" y="4800600"/>
            <a:ext cx="228600" cy="228600"/>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5925741" y="6500813"/>
            <a:ext cx="150018" cy="150018"/>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3489317" y="1690568"/>
            <a:ext cx="4997458" cy="1015663"/>
          </a:xfrm>
          <a:prstGeom prst="rect">
            <a:avLst/>
          </a:prstGeom>
        </p:spPr>
        <p:txBody>
          <a:bodyPr wrap="none">
            <a:spAutoFit/>
          </a:bodyPr>
          <a:lstStyle/>
          <a:p>
            <a:r>
              <a:rPr lang="en-US" altLang="zh-CN" sz="6000" b="1" dirty="0" smtClean="0">
                <a:solidFill>
                  <a:srgbClr val="ED3623"/>
                </a:solidFill>
                <a:latin typeface="微软雅黑" panose="020B0503020204020204" pitchFamily="34" charset="-122"/>
                <a:ea typeface="微软雅黑" panose="020B0503020204020204" pitchFamily="34" charset="-122"/>
              </a:rPr>
              <a:t>T</a:t>
            </a:r>
            <a:r>
              <a:rPr lang="en-US" altLang="zh-CN" sz="6000" b="1" dirty="0" smtClean="0">
                <a:solidFill>
                  <a:schemeClr val="accent2">
                    <a:lumMod val="75000"/>
                  </a:schemeClr>
                </a:solidFill>
                <a:latin typeface="微软雅黑" panose="020B0503020204020204" pitchFamily="34" charset="-122"/>
                <a:ea typeface="微软雅黑" panose="020B0503020204020204" pitchFamily="34" charset="-122"/>
              </a:rPr>
              <a:t>H</a:t>
            </a:r>
            <a:r>
              <a:rPr lang="en-US" altLang="zh-CN" sz="6000" b="1" dirty="0" smtClean="0">
                <a:solidFill>
                  <a:srgbClr val="FFC000"/>
                </a:solidFill>
                <a:latin typeface="微软雅黑" panose="020B0503020204020204" pitchFamily="34" charset="-122"/>
                <a:ea typeface="微软雅黑" panose="020B0503020204020204" pitchFamily="34" charset="-122"/>
              </a:rPr>
              <a:t>A</a:t>
            </a:r>
            <a:r>
              <a:rPr lang="en-US" altLang="zh-CN" sz="6000" b="1" dirty="0" smtClean="0">
                <a:solidFill>
                  <a:srgbClr val="92D050"/>
                </a:solidFill>
                <a:latin typeface="微软雅黑" panose="020B0503020204020204" pitchFamily="34" charset="-122"/>
                <a:ea typeface="微软雅黑" panose="020B0503020204020204" pitchFamily="34" charset="-122"/>
              </a:rPr>
              <a:t>N</a:t>
            </a:r>
            <a:r>
              <a:rPr lang="en-US" altLang="zh-CN" sz="6000" b="1" dirty="0" smtClean="0">
                <a:solidFill>
                  <a:srgbClr val="0070C0"/>
                </a:solidFill>
                <a:latin typeface="微软雅黑" panose="020B0503020204020204" pitchFamily="34" charset="-122"/>
                <a:ea typeface="微软雅黑" panose="020B0503020204020204" pitchFamily="34" charset="-122"/>
              </a:rPr>
              <a:t>K</a:t>
            </a:r>
            <a:r>
              <a:rPr lang="en-US" altLang="zh-CN" sz="6000" b="1" dirty="0" smtClean="0">
                <a:solidFill>
                  <a:schemeClr val="accent2">
                    <a:lumMod val="75000"/>
                  </a:schemeClr>
                </a:solidFill>
                <a:latin typeface="微软雅黑" panose="020B0503020204020204" pitchFamily="34" charset="-122"/>
                <a:ea typeface="微软雅黑" panose="020B0503020204020204" pitchFamily="34" charset="-122"/>
              </a:rPr>
              <a:t> </a:t>
            </a:r>
            <a:r>
              <a:rPr lang="en-US" altLang="zh-CN" sz="6000" b="1" dirty="0" smtClean="0">
                <a:solidFill>
                  <a:srgbClr val="002060"/>
                </a:solidFill>
                <a:latin typeface="微软雅黑" panose="020B0503020204020204" pitchFamily="34" charset="-122"/>
                <a:ea typeface="微软雅黑" panose="020B0503020204020204" pitchFamily="34" charset="-122"/>
              </a:rPr>
              <a:t>Y</a:t>
            </a:r>
            <a:r>
              <a:rPr lang="en-US" altLang="zh-CN" sz="6000" b="1" dirty="0" smtClean="0">
                <a:solidFill>
                  <a:srgbClr val="FF0000"/>
                </a:solidFill>
                <a:latin typeface="微软雅黑" panose="020B0503020204020204" pitchFamily="34" charset="-122"/>
                <a:ea typeface="微软雅黑" panose="020B0503020204020204" pitchFamily="34" charset="-122"/>
              </a:rPr>
              <a:t>O</a:t>
            </a:r>
            <a:r>
              <a:rPr lang="en-US" altLang="zh-CN" sz="6000" b="1" dirty="0" smtClean="0">
                <a:solidFill>
                  <a:srgbClr val="B7D43F"/>
                </a:solidFill>
                <a:latin typeface="微软雅黑" panose="020B0503020204020204" pitchFamily="34" charset="-122"/>
                <a:ea typeface="微软雅黑" panose="020B0503020204020204" pitchFamily="34" charset="-122"/>
              </a:rPr>
              <a:t>U</a:t>
            </a:r>
            <a:endParaRPr lang="zh-CN" altLang="en-US" sz="6000" b="1" dirty="0">
              <a:solidFill>
                <a:srgbClr val="B7D43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6663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6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964689" y="3275608"/>
            <a:ext cx="9159568" cy="0"/>
          </a:xfrm>
          <a:prstGeom prst="line">
            <a:avLst/>
          </a:prstGeom>
          <a:ln w="19050">
            <a:solidFill>
              <a:srgbClr val="21A3D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46976" y="1149830"/>
            <a:ext cx="1677448" cy="1413044"/>
            <a:chOff x="162365" y="1744555"/>
            <a:chExt cx="779091" cy="667487"/>
          </a:xfrm>
        </p:grpSpPr>
        <p:sp>
          <p:nvSpPr>
            <p:cNvPr id="109" name="椭圆 108"/>
            <p:cNvSpPr/>
            <p:nvPr/>
          </p:nvSpPr>
          <p:spPr bwMode="auto">
            <a:xfrm>
              <a:off x="162365" y="1744555"/>
              <a:ext cx="779091" cy="659251"/>
            </a:xfrm>
            <a:prstGeom prst="ellipse">
              <a:avLst/>
            </a:prstGeom>
            <a:solidFill>
              <a:srgbClr val="21A3D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5" name="组合 74"/>
            <p:cNvGrpSpPr/>
            <p:nvPr/>
          </p:nvGrpSpPr>
          <p:grpSpPr>
            <a:xfrm>
              <a:off x="399306" y="1849387"/>
              <a:ext cx="324353" cy="562655"/>
              <a:chOff x="623888" y="3567113"/>
              <a:chExt cx="968376" cy="2960687"/>
            </a:xfrm>
            <a:solidFill>
              <a:schemeClr val="bg1"/>
            </a:solidFill>
          </p:grpSpPr>
          <p:sp>
            <p:nvSpPr>
              <p:cNvPr id="76" name="Freeform 207"/>
              <p:cNvSpPr>
                <a:spLocks/>
              </p:cNvSpPr>
              <p:nvPr/>
            </p:nvSpPr>
            <p:spPr bwMode="auto">
              <a:xfrm>
                <a:off x="1014413" y="3784600"/>
                <a:ext cx="168275" cy="301625"/>
              </a:xfrm>
              <a:custGeom>
                <a:avLst/>
                <a:gdLst>
                  <a:gd name="T0" fmla="*/ 53 w 54"/>
                  <a:gd name="T1" fmla="*/ 0 h 97"/>
                  <a:gd name="T2" fmla="*/ 54 w 54"/>
                  <a:gd name="T3" fmla="*/ 70 h 97"/>
                  <a:gd name="T4" fmla="*/ 27 w 54"/>
                  <a:gd name="T5" fmla="*/ 97 h 97"/>
                  <a:gd name="T6" fmla="*/ 0 w 54"/>
                  <a:gd name="T7" fmla="*/ 70 h 97"/>
                  <a:gd name="T8" fmla="*/ 1 w 54"/>
                  <a:gd name="T9" fmla="*/ 0 h 97"/>
                  <a:gd name="T10" fmla="*/ 53 w 54"/>
                  <a:gd name="T11" fmla="*/ 0 h 97"/>
                </a:gdLst>
                <a:ahLst/>
                <a:cxnLst>
                  <a:cxn ang="0">
                    <a:pos x="T0" y="T1"/>
                  </a:cxn>
                  <a:cxn ang="0">
                    <a:pos x="T2" y="T3"/>
                  </a:cxn>
                  <a:cxn ang="0">
                    <a:pos x="T4" y="T5"/>
                  </a:cxn>
                  <a:cxn ang="0">
                    <a:pos x="T6" y="T7"/>
                  </a:cxn>
                  <a:cxn ang="0">
                    <a:pos x="T8" y="T9"/>
                  </a:cxn>
                  <a:cxn ang="0">
                    <a:pos x="T10" y="T11"/>
                  </a:cxn>
                </a:cxnLst>
                <a:rect l="0" t="0" r="r" b="b"/>
                <a:pathLst>
                  <a:path w="54" h="97">
                    <a:moveTo>
                      <a:pt x="53" y="0"/>
                    </a:moveTo>
                    <a:cubicBezTo>
                      <a:pt x="53" y="0"/>
                      <a:pt x="46" y="51"/>
                      <a:pt x="54" y="70"/>
                    </a:cubicBezTo>
                    <a:cubicBezTo>
                      <a:pt x="54" y="70"/>
                      <a:pt x="53" y="97"/>
                      <a:pt x="27" y="97"/>
                    </a:cubicBezTo>
                    <a:cubicBezTo>
                      <a:pt x="2" y="97"/>
                      <a:pt x="0" y="70"/>
                      <a:pt x="0" y="70"/>
                    </a:cubicBezTo>
                    <a:cubicBezTo>
                      <a:pt x="7" y="51"/>
                      <a:pt x="1" y="0"/>
                      <a:pt x="1" y="0"/>
                    </a:cubicBez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77" name="Freeform 208"/>
              <p:cNvSpPr>
                <a:spLocks/>
              </p:cNvSpPr>
              <p:nvPr/>
            </p:nvSpPr>
            <p:spPr bwMode="auto">
              <a:xfrm>
                <a:off x="1176338" y="3749675"/>
                <a:ext cx="50800" cy="103187"/>
              </a:xfrm>
              <a:custGeom>
                <a:avLst/>
                <a:gdLst>
                  <a:gd name="T0" fmla="*/ 11 w 16"/>
                  <a:gd name="T1" fmla="*/ 6 h 33"/>
                  <a:gd name="T2" fmla="*/ 16 w 16"/>
                  <a:gd name="T3" fmla="*/ 5 h 33"/>
                  <a:gd name="T4" fmla="*/ 14 w 16"/>
                  <a:gd name="T5" fmla="*/ 21 h 33"/>
                  <a:gd name="T6" fmla="*/ 4 w 16"/>
                  <a:gd name="T7" fmla="*/ 31 h 33"/>
                  <a:gd name="T8" fmla="*/ 1 w 16"/>
                  <a:gd name="T9" fmla="*/ 23 h 33"/>
                  <a:gd name="T10" fmla="*/ 11 w 16"/>
                  <a:gd name="T11" fmla="*/ 6 h 33"/>
                </a:gdLst>
                <a:ahLst/>
                <a:cxnLst>
                  <a:cxn ang="0">
                    <a:pos x="T0" y="T1"/>
                  </a:cxn>
                  <a:cxn ang="0">
                    <a:pos x="T2" y="T3"/>
                  </a:cxn>
                  <a:cxn ang="0">
                    <a:pos x="T4" y="T5"/>
                  </a:cxn>
                  <a:cxn ang="0">
                    <a:pos x="T6" y="T7"/>
                  </a:cxn>
                  <a:cxn ang="0">
                    <a:pos x="T8" y="T9"/>
                  </a:cxn>
                  <a:cxn ang="0">
                    <a:pos x="T10" y="T11"/>
                  </a:cxn>
                </a:cxnLst>
                <a:rect l="0" t="0" r="r" b="b"/>
                <a:pathLst>
                  <a:path w="16" h="33">
                    <a:moveTo>
                      <a:pt x="11" y="6"/>
                    </a:moveTo>
                    <a:cubicBezTo>
                      <a:pt x="11" y="6"/>
                      <a:pt x="16" y="0"/>
                      <a:pt x="16" y="5"/>
                    </a:cubicBezTo>
                    <a:cubicBezTo>
                      <a:pt x="16" y="11"/>
                      <a:pt x="15" y="18"/>
                      <a:pt x="14" y="21"/>
                    </a:cubicBezTo>
                    <a:cubicBezTo>
                      <a:pt x="12" y="24"/>
                      <a:pt x="7" y="33"/>
                      <a:pt x="4" y="31"/>
                    </a:cubicBezTo>
                    <a:cubicBezTo>
                      <a:pt x="0" y="28"/>
                      <a:pt x="1" y="23"/>
                      <a:pt x="1" y="23"/>
                    </a:cubicBezTo>
                    <a:lnTo>
                      <a:pt x="1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78" name="Freeform 209"/>
              <p:cNvSpPr>
                <a:spLocks/>
              </p:cNvSpPr>
              <p:nvPr/>
            </p:nvSpPr>
            <p:spPr bwMode="auto">
              <a:xfrm>
                <a:off x="982663" y="3729038"/>
                <a:ext cx="41275" cy="107950"/>
              </a:xfrm>
              <a:custGeom>
                <a:avLst/>
                <a:gdLst>
                  <a:gd name="T0" fmla="*/ 6 w 13"/>
                  <a:gd name="T1" fmla="*/ 8 h 35"/>
                  <a:gd name="T2" fmla="*/ 1 w 13"/>
                  <a:gd name="T3" fmla="*/ 6 h 35"/>
                  <a:gd name="T4" fmla="*/ 1 w 13"/>
                  <a:gd name="T5" fmla="*/ 21 h 35"/>
                  <a:gd name="T6" fmla="*/ 8 w 13"/>
                  <a:gd name="T7" fmla="*/ 33 h 35"/>
                  <a:gd name="T8" fmla="*/ 13 w 13"/>
                  <a:gd name="T9" fmla="*/ 25 h 35"/>
                  <a:gd name="T10" fmla="*/ 6 w 13"/>
                  <a:gd name="T11" fmla="*/ 8 h 35"/>
                </a:gdLst>
                <a:ahLst/>
                <a:cxnLst>
                  <a:cxn ang="0">
                    <a:pos x="T0" y="T1"/>
                  </a:cxn>
                  <a:cxn ang="0">
                    <a:pos x="T2" y="T3"/>
                  </a:cxn>
                  <a:cxn ang="0">
                    <a:pos x="T4" y="T5"/>
                  </a:cxn>
                  <a:cxn ang="0">
                    <a:pos x="T6" y="T7"/>
                  </a:cxn>
                  <a:cxn ang="0">
                    <a:pos x="T8" y="T9"/>
                  </a:cxn>
                  <a:cxn ang="0">
                    <a:pos x="T10" y="T11"/>
                  </a:cxn>
                </a:cxnLst>
                <a:rect l="0" t="0" r="r" b="b"/>
                <a:pathLst>
                  <a:path w="13" h="35">
                    <a:moveTo>
                      <a:pt x="6" y="8"/>
                    </a:moveTo>
                    <a:cubicBezTo>
                      <a:pt x="6" y="8"/>
                      <a:pt x="2" y="0"/>
                      <a:pt x="1" y="6"/>
                    </a:cubicBezTo>
                    <a:cubicBezTo>
                      <a:pt x="0" y="11"/>
                      <a:pt x="1" y="18"/>
                      <a:pt x="1" y="21"/>
                    </a:cubicBezTo>
                    <a:cubicBezTo>
                      <a:pt x="2" y="24"/>
                      <a:pt x="5" y="35"/>
                      <a:pt x="8" y="33"/>
                    </a:cubicBezTo>
                    <a:cubicBezTo>
                      <a:pt x="13" y="31"/>
                      <a:pt x="13" y="25"/>
                      <a:pt x="13" y="25"/>
                    </a:cubicBezTo>
                    <a:lnTo>
                      <a:pt x="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79" name="Freeform 210"/>
              <p:cNvSpPr>
                <a:spLocks/>
              </p:cNvSpPr>
              <p:nvPr/>
            </p:nvSpPr>
            <p:spPr bwMode="auto">
              <a:xfrm>
                <a:off x="1001713" y="3625850"/>
                <a:ext cx="244475" cy="314325"/>
              </a:xfrm>
              <a:custGeom>
                <a:avLst/>
                <a:gdLst>
                  <a:gd name="T0" fmla="*/ 0 w 78"/>
                  <a:gd name="T1" fmla="*/ 43 h 101"/>
                  <a:gd name="T2" fmla="*/ 3 w 78"/>
                  <a:gd name="T3" fmla="*/ 65 h 101"/>
                  <a:gd name="T4" fmla="*/ 11 w 78"/>
                  <a:gd name="T5" fmla="*/ 85 h 101"/>
                  <a:gd name="T6" fmla="*/ 29 w 78"/>
                  <a:gd name="T7" fmla="*/ 100 h 101"/>
                  <a:gd name="T8" fmla="*/ 48 w 78"/>
                  <a:gd name="T9" fmla="*/ 89 h 101"/>
                  <a:gd name="T10" fmla="*/ 60 w 78"/>
                  <a:gd name="T11" fmla="*/ 70 h 101"/>
                  <a:gd name="T12" fmla="*/ 67 w 78"/>
                  <a:gd name="T13" fmla="*/ 48 h 101"/>
                  <a:gd name="T14" fmla="*/ 43 w 78"/>
                  <a:gd name="T15" fmla="*/ 3 h 101"/>
                  <a:gd name="T16" fmla="*/ 0 w 78"/>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01">
                    <a:moveTo>
                      <a:pt x="0" y="43"/>
                    </a:moveTo>
                    <a:cubicBezTo>
                      <a:pt x="0" y="43"/>
                      <a:pt x="2" y="60"/>
                      <a:pt x="3" y="65"/>
                    </a:cubicBezTo>
                    <a:cubicBezTo>
                      <a:pt x="4" y="71"/>
                      <a:pt x="5" y="78"/>
                      <a:pt x="11" y="85"/>
                    </a:cubicBezTo>
                    <a:cubicBezTo>
                      <a:pt x="16" y="91"/>
                      <a:pt x="17" y="99"/>
                      <a:pt x="29" y="100"/>
                    </a:cubicBezTo>
                    <a:cubicBezTo>
                      <a:pt x="40" y="101"/>
                      <a:pt x="43" y="94"/>
                      <a:pt x="48" y="89"/>
                    </a:cubicBezTo>
                    <a:cubicBezTo>
                      <a:pt x="56" y="82"/>
                      <a:pt x="58" y="76"/>
                      <a:pt x="60" y="70"/>
                    </a:cubicBezTo>
                    <a:cubicBezTo>
                      <a:pt x="62" y="65"/>
                      <a:pt x="67" y="48"/>
                      <a:pt x="67" y="48"/>
                    </a:cubicBezTo>
                    <a:cubicBezTo>
                      <a:pt x="67" y="48"/>
                      <a:pt x="78" y="7"/>
                      <a:pt x="43" y="3"/>
                    </a:cubicBezTo>
                    <a:cubicBezTo>
                      <a:pt x="7" y="0"/>
                      <a:pt x="0" y="43"/>
                      <a:pt x="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80" name="Freeform 211"/>
              <p:cNvSpPr>
                <a:spLocks/>
              </p:cNvSpPr>
              <p:nvPr/>
            </p:nvSpPr>
            <p:spPr bwMode="auto">
              <a:xfrm>
                <a:off x="982663" y="3567113"/>
                <a:ext cx="268288" cy="257175"/>
              </a:xfrm>
              <a:custGeom>
                <a:avLst/>
                <a:gdLst>
                  <a:gd name="T0" fmla="*/ 68 w 86"/>
                  <a:gd name="T1" fmla="*/ 83 h 83"/>
                  <a:gd name="T2" fmla="*/ 70 w 86"/>
                  <a:gd name="T3" fmla="*/ 56 h 83"/>
                  <a:gd name="T4" fmla="*/ 62 w 86"/>
                  <a:gd name="T5" fmla="*/ 45 h 83"/>
                  <a:gd name="T6" fmla="*/ 68 w 86"/>
                  <a:gd name="T7" fmla="*/ 57 h 83"/>
                  <a:gd name="T8" fmla="*/ 57 w 86"/>
                  <a:gd name="T9" fmla="*/ 44 h 83"/>
                  <a:gd name="T10" fmla="*/ 50 w 86"/>
                  <a:gd name="T11" fmla="*/ 33 h 83"/>
                  <a:gd name="T12" fmla="*/ 56 w 86"/>
                  <a:gd name="T13" fmla="*/ 49 h 83"/>
                  <a:gd name="T14" fmla="*/ 40 w 86"/>
                  <a:gd name="T15" fmla="*/ 36 h 83"/>
                  <a:gd name="T16" fmla="*/ 33 w 86"/>
                  <a:gd name="T17" fmla="*/ 33 h 83"/>
                  <a:gd name="T18" fmla="*/ 41 w 86"/>
                  <a:gd name="T19" fmla="*/ 40 h 83"/>
                  <a:gd name="T20" fmla="*/ 28 w 86"/>
                  <a:gd name="T21" fmla="*/ 33 h 83"/>
                  <a:gd name="T22" fmla="*/ 28 w 86"/>
                  <a:gd name="T23" fmla="*/ 39 h 83"/>
                  <a:gd name="T24" fmla="*/ 20 w 86"/>
                  <a:gd name="T25" fmla="*/ 36 h 83"/>
                  <a:gd name="T26" fmla="*/ 19 w 86"/>
                  <a:gd name="T27" fmla="*/ 43 h 83"/>
                  <a:gd name="T28" fmla="*/ 11 w 86"/>
                  <a:gd name="T29" fmla="*/ 53 h 83"/>
                  <a:gd name="T30" fmla="*/ 9 w 86"/>
                  <a:gd name="T31" fmla="*/ 65 h 83"/>
                  <a:gd name="T32" fmla="*/ 8 w 86"/>
                  <a:gd name="T33" fmla="*/ 76 h 83"/>
                  <a:gd name="T34" fmla="*/ 4 w 86"/>
                  <a:gd name="T35" fmla="*/ 67 h 83"/>
                  <a:gd name="T36" fmla="*/ 0 w 86"/>
                  <a:gd name="T37" fmla="*/ 53 h 83"/>
                  <a:gd name="T38" fmla="*/ 1 w 86"/>
                  <a:gd name="T39" fmla="*/ 36 h 83"/>
                  <a:gd name="T40" fmla="*/ 2 w 86"/>
                  <a:gd name="T41" fmla="*/ 27 h 83"/>
                  <a:gd name="T42" fmla="*/ 5 w 86"/>
                  <a:gd name="T43" fmla="*/ 22 h 83"/>
                  <a:gd name="T44" fmla="*/ 13 w 86"/>
                  <a:gd name="T45" fmla="*/ 13 h 83"/>
                  <a:gd name="T46" fmla="*/ 17 w 86"/>
                  <a:gd name="T47" fmla="*/ 7 h 83"/>
                  <a:gd name="T48" fmla="*/ 24 w 86"/>
                  <a:gd name="T49" fmla="*/ 10 h 83"/>
                  <a:gd name="T50" fmla="*/ 42 w 86"/>
                  <a:gd name="T51" fmla="*/ 1 h 83"/>
                  <a:gd name="T52" fmla="*/ 33 w 86"/>
                  <a:gd name="T53" fmla="*/ 6 h 83"/>
                  <a:gd name="T54" fmla="*/ 54 w 86"/>
                  <a:gd name="T55" fmla="*/ 5 h 83"/>
                  <a:gd name="T56" fmla="*/ 68 w 86"/>
                  <a:gd name="T57" fmla="*/ 10 h 83"/>
                  <a:gd name="T58" fmla="*/ 62 w 86"/>
                  <a:gd name="T59" fmla="*/ 12 h 83"/>
                  <a:gd name="T60" fmla="*/ 77 w 86"/>
                  <a:gd name="T61" fmla="*/ 15 h 83"/>
                  <a:gd name="T62" fmla="*/ 72 w 86"/>
                  <a:gd name="T63" fmla="*/ 17 h 83"/>
                  <a:gd name="T64" fmla="*/ 84 w 86"/>
                  <a:gd name="T65" fmla="*/ 33 h 83"/>
                  <a:gd name="T66" fmla="*/ 80 w 86"/>
                  <a:gd name="T67" fmla="*/ 28 h 83"/>
                  <a:gd name="T68" fmla="*/ 85 w 86"/>
                  <a:gd name="T69" fmla="*/ 50 h 83"/>
                  <a:gd name="T70" fmla="*/ 80 w 86"/>
                  <a:gd name="T71" fmla="*/ 65 h 83"/>
                  <a:gd name="T72" fmla="*/ 74 w 86"/>
                  <a:gd name="T73" fmla="*/ 73 h 83"/>
                  <a:gd name="T74" fmla="*/ 68 w 86"/>
                  <a:gd name="T7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3">
                    <a:moveTo>
                      <a:pt x="68" y="83"/>
                    </a:moveTo>
                    <a:cubicBezTo>
                      <a:pt x="68" y="83"/>
                      <a:pt x="73" y="63"/>
                      <a:pt x="70" y="56"/>
                    </a:cubicBezTo>
                    <a:cubicBezTo>
                      <a:pt x="68" y="51"/>
                      <a:pt x="62" y="45"/>
                      <a:pt x="62" y="45"/>
                    </a:cubicBezTo>
                    <a:cubicBezTo>
                      <a:pt x="68" y="57"/>
                      <a:pt x="68" y="57"/>
                      <a:pt x="68" y="57"/>
                    </a:cubicBezTo>
                    <a:cubicBezTo>
                      <a:pt x="68" y="57"/>
                      <a:pt x="59" y="52"/>
                      <a:pt x="57" y="44"/>
                    </a:cubicBezTo>
                    <a:cubicBezTo>
                      <a:pt x="54" y="37"/>
                      <a:pt x="50" y="33"/>
                      <a:pt x="50" y="33"/>
                    </a:cubicBezTo>
                    <a:cubicBezTo>
                      <a:pt x="51" y="36"/>
                      <a:pt x="56" y="49"/>
                      <a:pt x="56" y="49"/>
                    </a:cubicBezTo>
                    <a:cubicBezTo>
                      <a:pt x="56" y="49"/>
                      <a:pt x="50" y="39"/>
                      <a:pt x="40" y="36"/>
                    </a:cubicBezTo>
                    <a:cubicBezTo>
                      <a:pt x="36" y="34"/>
                      <a:pt x="33" y="33"/>
                      <a:pt x="33" y="33"/>
                    </a:cubicBezTo>
                    <a:cubicBezTo>
                      <a:pt x="34" y="37"/>
                      <a:pt x="41" y="40"/>
                      <a:pt x="41" y="40"/>
                    </a:cubicBezTo>
                    <a:cubicBezTo>
                      <a:pt x="33" y="39"/>
                      <a:pt x="28" y="33"/>
                      <a:pt x="28" y="33"/>
                    </a:cubicBezTo>
                    <a:cubicBezTo>
                      <a:pt x="28" y="33"/>
                      <a:pt x="26" y="37"/>
                      <a:pt x="28" y="39"/>
                    </a:cubicBezTo>
                    <a:cubicBezTo>
                      <a:pt x="20" y="36"/>
                      <a:pt x="20" y="36"/>
                      <a:pt x="20" y="36"/>
                    </a:cubicBezTo>
                    <a:cubicBezTo>
                      <a:pt x="20" y="36"/>
                      <a:pt x="21" y="38"/>
                      <a:pt x="19" y="43"/>
                    </a:cubicBezTo>
                    <a:cubicBezTo>
                      <a:pt x="17" y="48"/>
                      <a:pt x="12" y="48"/>
                      <a:pt x="11" y="53"/>
                    </a:cubicBezTo>
                    <a:cubicBezTo>
                      <a:pt x="11" y="57"/>
                      <a:pt x="9" y="63"/>
                      <a:pt x="9" y="65"/>
                    </a:cubicBezTo>
                    <a:cubicBezTo>
                      <a:pt x="9" y="68"/>
                      <a:pt x="8" y="76"/>
                      <a:pt x="8" y="76"/>
                    </a:cubicBezTo>
                    <a:cubicBezTo>
                      <a:pt x="8" y="76"/>
                      <a:pt x="6" y="70"/>
                      <a:pt x="4" y="67"/>
                    </a:cubicBezTo>
                    <a:cubicBezTo>
                      <a:pt x="4" y="67"/>
                      <a:pt x="1" y="60"/>
                      <a:pt x="0" y="53"/>
                    </a:cubicBezTo>
                    <a:cubicBezTo>
                      <a:pt x="0" y="49"/>
                      <a:pt x="1" y="39"/>
                      <a:pt x="1" y="36"/>
                    </a:cubicBezTo>
                    <a:cubicBezTo>
                      <a:pt x="1" y="32"/>
                      <a:pt x="2" y="27"/>
                      <a:pt x="2" y="27"/>
                    </a:cubicBezTo>
                    <a:cubicBezTo>
                      <a:pt x="2" y="27"/>
                      <a:pt x="4" y="26"/>
                      <a:pt x="5" y="22"/>
                    </a:cubicBezTo>
                    <a:cubicBezTo>
                      <a:pt x="6" y="19"/>
                      <a:pt x="11" y="14"/>
                      <a:pt x="13" y="13"/>
                    </a:cubicBezTo>
                    <a:cubicBezTo>
                      <a:pt x="15" y="12"/>
                      <a:pt x="16" y="7"/>
                      <a:pt x="17" y="7"/>
                    </a:cubicBezTo>
                    <a:cubicBezTo>
                      <a:pt x="18" y="7"/>
                      <a:pt x="24" y="10"/>
                      <a:pt x="24" y="10"/>
                    </a:cubicBezTo>
                    <a:cubicBezTo>
                      <a:pt x="24" y="10"/>
                      <a:pt x="24" y="0"/>
                      <a:pt x="42" y="1"/>
                    </a:cubicBezTo>
                    <a:cubicBezTo>
                      <a:pt x="42" y="1"/>
                      <a:pt x="34" y="4"/>
                      <a:pt x="33" y="6"/>
                    </a:cubicBezTo>
                    <a:cubicBezTo>
                      <a:pt x="33" y="6"/>
                      <a:pt x="48" y="2"/>
                      <a:pt x="54" y="5"/>
                    </a:cubicBezTo>
                    <a:cubicBezTo>
                      <a:pt x="60" y="8"/>
                      <a:pt x="68" y="10"/>
                      <a:pt x="68" y="10"/>
                    </a:cubicBezTo>
                    <a:cubicBezTo>
                      <a:pt x="68" y="10"/>
                      <a:pt x="65" y="12"/>
                      <a:pt x="62" y="12"/>
                    </a:cubicBezTo>
                    <a:cubicBezTo>
                      <a:pt x="62" y="12"/>
                      <a:pt x="72" y="16"/>
                      <a:pt x="77" y="15"/>
                    </a:cubicBezTo>
                    <a:cubicBezTo>
                      <a:pt x="77" y="15"/>
                      <a:pt x="75" y="17"/>
                      <a:pt x="72" y="17"/>
                    </a:cubicBezTo>
                    <a:cubicBezTo>
                      <a:pt x="72" y="17"/>
                      <a:pt x="82" y="23"/>
                      <a:pt x="84" y="33"/>
                    </a:cubicBezTo>
                    <a:cubicBezTo>
                      <a:pt x="80" y="28"/>
                      <a:pt x="80" y="28"/>
                      <a:pt x="80" y="28"/>
                    </a:cubicBezTo>
                    <a:cubicBezTo>
                      <a:pt x="80" y="28"/>
                      <a:pt x="86" y="40"/>
                      <a:pt x="85" y="50"/>
                    </a:cubicBezTo>
                    <a:cubicBezTo>
                      <a:pt x="85" y="56"/>
                      <a:pt x="83" y="59"/>
                      <a:pt x="80" y="65"/>
                    </a:cubicBezTo>
                    <a:cubicBezTo>
                      <a:pt x="78" y="71"/>
                      <a:pt x="74" y="73"/>
                      <a:pt x="74" y="73"/>
                    </a:cubicBezTo>
                    <a:lnTo>
                      <a:pt x="68"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81" name="Freeform 212"/>
              <p:cNvSpPr>
                <a:spLocks/>
              </p:cNvSpPr>
              <p:nvPr/>
            </p:nvSpPr>
            <p:spPr bwMode="auto">
              <a:xfrm>
                <a:off x="949326" y="6323013"/>
                <a:ext cx="177800" cy="204787"/>
              </a:xfrm>
              <a:custGeom>
                <a:avLst/>
                <a:gdLst>
                  <a:gd name="T0" fmla="*/ 53 w 57"/>
                  <a:gd name="T1" fmla="*/ 6 h 66"/>
                  <a:gd name="T2" fmla="*/ 56 w 57"/>
                  <a:gd name="T3" fmla="*/ 24 h 66"/>
                  <a:gd name="T4" fmla="*/ 56 w 57"/>
                  <a:gd name="T5" fmla="*/ 34 h 66"/>
                  <a:gd name="T6" fmla="*/ 51 w 57"/>
                  <a:gd name="T7" fmla="*/ 41 h 66"/>
                  <a:gd name="T8" fmla="*/ 52 w 57"/>
                  <a:gd name="T9" fmla="*/ 54 h 66"/>
                  <a:gd name="T10" fmla="*/ 32 w 57"/>
                  <a:gd name="T11" fmla="*/ 66 h 66"/>
                  <a:gd name="T12" fmla="*/ 1 w 57"/>
                  <a:gd name="T13" fmla="*/ 56 h 66"/>
                  <a:gd name="T14" fmla="*/ 4 w 57"/>
                  <a:gd name="T15" fmla="*/ 33 h 66"/>
                  <a:gd name="T16" fmla="*/ 10 w 57"/>
                  <a:gd name="T17" fmla="*/ 17 h 66"/>
                  <a:gd name="T18" fmla="*/ 14 w 57"/>
                  <a:gd name="T19" fmla="*/ 0 h 66"/>
                  <a:gd name="T20" fmla="*/ 53 w 57"/>
                  <a:gd name="T21"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66">
                    <a:moveTo>
                      <a:pt x="53" y="6"/>
                    </a:moveTo>
                    <a:cubicBezTo>
                      <a:pt x="53" y="6"/>
                      <a:pt x="56" y="17"/>
                      <a:pt x="56" y="24"/>
                    </a:cubicBezTo>
                    <a:cubicBezTo>
                      <a:pt x="56" y="34"/>
                      <a:pt x="56" y="34"/>
                      <a:pt x="56" y="34"/>
                    </a:cubicBezTo>
                    <a:cubicBezTo>
                      <a:pt x="56" y="34"/>
                      <a:pt x="57" y="37"/>
                      <a:pt x="51" y="41"/>
                    </a:cubicBezTo>
                    <a:cubicBezTo>
                      <a:pt x="51" y="41"/>
                      <a:pt x="52" y="53"/>
                      <a:pt x="52" y="54"/>
                    </a:cubicBezTo>
                    <a:cubicBezTo>
                      <a:pt x="52" y="56"/>
                      <a:pt x="46" y="66"/>
                      <a:pt x="32" y="66"/>
                    </a:cubicBezTo>
                    <a:cubicBezTo>
                      <a:pt x="18" y="66"/>
                      <a:pt x="2" y="63"/>
                      <a:pt x="1" y="56"/>
                    </a:cubicBezTo>
                    <a:cubicBezTo>
                      <a:pt x="0" y="50"/>
                      <a:pt x="2" y="37"/>
                      <a:pt x="4" y="33"/>
                    </a:cubicBezTo>
                    <a:cubicBezTo>
                      <a:pt x="6" y="29"/>
                      <a:pt x="9" y="22"/>
                      <a:pt x="10" y="17"/>
                    </a:cubicBezTo>
                    <a:cubicBezTo>
                      <a:pt x="10" y="12"/>
                      <a:pt x="14" y="0"/>
                      <a:pt x="14" y="0"/>
                    </a:cubicBezTo>
                    <a:lnTo>
                      <a:pt x="5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82" name="Freeform 213"/>
              <p:cNvSpPr>
                <a:spLocks/>
              </p:cNvSpPr>
              <p:nvPr/>
            </p:nvSpPr>
            <p:spPr bwMode="auto">
              <a:xfrm>
                <a:off x="1139826" y="6072188"/>
                <a:ext cx="139700" cy="269875"/>
              </a:xfrm>
              <a:custGeom>
                <a:avLst/>
                <a:gdLst>
                  <a:gd name="T0" fmla="*/ 41 w 45"/>
                  <a:gd name="T1" fmla="*/ 1 h 87"/>
                  <a:gd name="T2" fmla="*/ 44 w 45"/>
                  <a:gd name="T3" fmla="*/ 37 h 87"/>
                  <a:gd name="T4" fmla="*/ 38 w 45"/>
                  <a:gd name="T5" fmla="*/ 70 h 87"/>
                  <a:gd name="T6" fmla="*/ 21 w 45"/>
                  <a:gd name="T7" fmla="*/ 86 h 87"/>
                  <a:gd name="T8" fmla="*/ 4 w 45"/>
                  <a:gd name="T9" fmla="*/ 69 h 87"/>
                  <a:gd name="T10" fmla="*/ 0 w 45"/>
                  <a:gd name="T11" fmla="*/ 41 h 87"/>
                  <a:gd name="T12" fmla="*/ 8 w 45"/>
                  <a:gd name="T13" fmla="*/ 7 h 87"/>
                  <a:gd name="T14" fmla="*/ 9 w 45"/>
                  <a:gd name="T15" fmla="*/ 0 h 87"/>
                  <a:gd name="T16" fmla="*/ 41 w 45"/>
                  <a:gd name="T17"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7">
                    <a:moveTo>
                      <a:pt x="41" y="1"/>
                    </a:moveTo>
                    <a:cubicBezTo>
                      <a:pt x="41" y="1"/>
                      <a:pt x="44" y="30"/>
                      <a:pt x="44" y="37"/>
                    </a:cubicBezTo>
                    <a:cubicBezTo>
                      <a:pt x="45" y="43"/>
                      <a:pt x="38" y="66"/>
                      <a:pt x="38" y="70"/>
                    </a:cubicBezTo>
                    <a:cubicBezTo>
                      <a:pt x="38" y="73"/>
                      <a:pt x="26" y="84"/>
                      <a:pt x="21" y="86"/>
                    </a:cubicBezTo>
                    <a:cubicBezTo>
                      <a:pt x="16" y="87"/>
                      <a:pt x="8" y="80"/>
                      <a:pt x="4" y="69"/>
                    </a:cubicBezTo>
                    <a:cubicBezTo>
                      <a:pt x="0" y="58"/>
                      <a:pt x="0" y="44"/>
                      <a:pt x="0" y="41"/>
                    </a:cubicBezTo>
                    <a:cubicBezTo>
                      <a:pt x="0" y="38"/>
                      <a:pt x="7" y="10"/>
                      <a:pt x="8" y="7"/>
                    </a:cubicBezTo>
                    <a:cubicBezTo>
                      <a:pt x="8" y="3"/>
                      <a:pt x="9" y="0"/>
                      <a:pt x="9" y="0"/>
                    </a:cubicBezTo>
                    <a:lnTo>
                      <a:pt x="4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83" name="Freeform 214"/>
              <p:cNvSpPr>
                <a:spLocks/>
              </p:cNvSpPr>
              <p:nvPr/>
            </p:nvSpPr>
            <p:spPr bwMode="auto">
              <a:xfrm>
                <a:off x="820738" y="4718050"/>
                <a:ext cx="539750" cy="1676400"/>
              </a:xfrm>
              <a:custGeom>
                <a:avLst/>
                <a:gdLst>
                  <a:gd name="T0" fmla="*/ 89 w 173"/>
                  <a:gd name="T1" fmla="*/ 119 h 540"/>
                  <a:gd name="T2" fmla="*/ 83 w 173"/>
                  <a:gd name="T3" fmla="*/ 231 h 540"/>
                  <a:gd name="T4" fmla="*/ 79 w 173"/>
                  <a:gd name="T5" fmla="*/ 288 h 540"/>
                  <a:gd name="T6" fmla="*/ 73 w 173"/>
                  <a:gd name="T7" fmla="*/ 315 h 540"/>
                  <a:gd name="T8" fmla="*/ 97 w 173"/>
                  <a:gd name="T9" fmla="*/ 471 h 540"/>
                  <a:gd name="T10" fmla="*/ 98 w 173"/>
                  <a:gd name="T11" fmla="*/ 533 h 540"/>
                  <a:gd name="T12" fmla="*/ 72 w 173"/>
                  <a:gd name="T13" fmla="*/ 532 h 540"/>
                  <a:gd name="T14" fmla="*/ 44 w 173"/>
                  <a:gd name="T15" fmla="*/ 540 h 540"/>
                  <a:gd name="T16" fmla="*/ 30 w 173"/>
                  <a:gd name="T17" fmla="*/ 489 h 540"/>
                  <a:gd name="T18" fmla="*/ 20 w 173"/>
                  <a:gd name="T19" fmla="*/ 428 h 540"/>
                  <a:gd name="T20" fmla="*/ 8 w 173"/>
                  <a:gd name="T21" fmla="*/ 317 h 540"/>
                  <a:gd name="T22" fmla="*/ 5 w 173"/>
                  <a:gd name="T23" fmla="*/ 247 h 540"/>
                  <a:gd name="T24" fmla="*/ 5 w 173"/>
                  <a:gd name="T25" fmla="*/ 177 h 540"/>
                  <a:gd name="T26" fmla="*/ 3 w 173"/>
                  <a:gd name="T27" fmla="*/ 75 h 540"/>
                  <a:gd name="T28" fmla="*/ 19 w 173"/>
                  <a:gd name="T29" fmla="*/ 0 h 540"/>
                  <a:gd name="T30" fmla="*/ 153 w 173"/>
                  <a:gd name="T31" fmla="*/ 0 h 540"/>
                  <a:gd name="T32" fmla="*/ 173 w 173"/>
                  <a:gd name="T33" fmla="*/ 114 h 540"/>
                  <a:gd name="T34" fmla="*/ 164 w 173"/>
                  <a:gd name="T35" fmla="*/ 285 h 540"/>
                  <a:gd name="T36" fmla="*/ 159 w 173"/>
                  <a:gd name="T37" fmla="*/ 311 h 540"/>
                  <a:gd name="T38" fmla="*/ 162 w 173"/>
                  <a:gd name="T39" fmla="*/ 366 h 540"/>
                  <a:gd name="T40" fmla="*/ 148 w 173"/>
                  <a:gd name="T41" fmla="*/ 420 h 540"/>
                  <a:gd name="T42" fmla="*/ 146 w 173"/>
                  <a:gd name="T43" fmla="*/ 454 h 540"/>
                  <a:gd name="T44" fmla="*/ 125 w 173"/>
                  <a:gd name="T45" fmla="*/ 465 h 540"/>
                  <a:gd name="T46" fmla="*/ 104 w 173"/>
                  <a:gd name="T47" fmla="*/ 456 h 540"/>
                  <a:gd name="T48" fmla="*/ 101 w 173"/>
                  <a:gd name="T49" fmla="*/ 425 h 540"/>
                  <a:gd name="T50" fmla="*/ 98 w 173"/>
                  <a:gd name="T51" fmla="*/ 391 h 540"/>
                  <a:gd name="T52" fmla="*/ 99 w 173"/>
                  <a:gd name="T53" fmla="*/ 371 h 540"/>
                  <a:gd name="T54" fmla="*/ 92 w 173"/>
                  <a:gd name="T55" fmla="*/ 312 h 540"/>
                  <a:gd name="T56" fmla="*/ 92 w 173"/>
                  <a:gd name="T57" fmla="*/ 260 h 540"/>
                  <a:gd name="T58" fmla="*/ 89 w 173"/>
                  <a:gd name="T59" fmla="*/ 11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540">
                    <a:moveTo>
                      <a:pt x="89" y="119"/>
                    </a:moveTo>
                    <a:cubicBezTo>
                      <a:pt x="89" y="119"/>
                      <a:pt x="84" y="224"/>
                      <a:pt x="83" y="231"/>
                    </a:cubicBezTo>
                    <a:cubicBezTo>
                      <a:pt x="82" y="237"/>
                      <a:pt x="80" y="275"/>
                      <a:pt x="79" y="288"/>
                    </a:cubicBezTo>
                    <a:cubicBezTo>
                      <a:pt x="77" y="301"/>
                      <a:pt x="73" y="315"/>
                      <a:pt x="73" y="315"/>
                    </a:cubicBezTo>
                    <a:cubicBezTo>
                      <a:pt x="73" y="315"/>
                      <a:pt x="97" y="464"/>
                      <a:pt x="97" y="471"/>
                    </a:cubicBezTo>
                    <a:cubicBezTo>
                      <a:pt x="97" y="478"/>
                      <a:pt x="98" y="533"/>
                      <a:pt x="98" y="533"/>
                    </a:cubicBezTo>
                    <a:cubicBezTo>
                      <a:pt x="98" y="533"/>
                      <a:pt x="84" y="532"/>
                      <a:pt x="72" y="532"/>
                    </a:cubicBezTo>
                    <a:cubicBezTo>
                      <a:pt x="61" y="533"/>
                      <a:pt x="44" y="540"/>
                      <a:pt x="44" y="540"/>
                    </a:cubicBezTo>
                    <a:cubicBezTo>
                      <a:pt x="44" y="540"/>
                      <a:pt x="33" y="497"/>
                      <a:pt x="30" y="489"/>
                    </a:cubicBezTo>
                    <a:cubicBezTo>
                      <a:pt x="27" y="481"/>
                      <a:pt x="22" y="440"/>
                      <a:pt x="20" y="428"/>
                    </a:cubicBezTo>
                    <a:cubicBezTo>
                      <a:pt x="19" y="417"/>
                      <a:pt x="11" y="341"/>
                      <a:pt x="8" y="317"/>
                    </a:cubicBezTo>
                    <a:cubicBezTo>
                      <a:pt x="6" y="293"/>
                      <a:pt x="7" y="257"/>
                      <a:pt x="5" y="247"/>
                    </a:cubicBezTo>
                    <a:cubicBezTo>
                      <a:pt x="3" y="237"/>
                      <a:pt x="5" y="177"/>
                      <a:pt x="5" y="177"/>
                    </a:cubicBezTo>
                    <a:cubicBezTo>
                      <a:pt x="5" y="177"/>
                      <a:pt x="0" y="101"/>
                      <a:pt x="3" y="75"/>
                    </a:cubicBezTo>
                    <a:cubicBezTo>
                      <a:pt x="6" y="50"/>
                      <a:pt x="19" y="0"/>
                      <a:pt x="19" y="0"/>
                    </a:cubicBezTo>
                    <a:cubicBezTo>
                      <a:pt x="153" y="0"/>
                      <a:pt x="153" y="0"/>
                      <a:pt x="153" y="0"/>
                    </a:cubicBezTo>
                    <a:cubicBezTo>
                      <a:pt x="153" y="0"/>
                      <a:pt x="173" y="94"/>
                      <a:pt x="173" y="114"/>
                    </a:cubicBezTo>
                    <a:cubicBezTo>
                      <a:pt x="173" y="134"/>
                      <a:pt x="166" y="280"/>
                      <a:pt x="164" y="285"/>
                    </a:cubicBezTo>
                    <a:cubicBezTo>
                      <a:pt x="163" y="291"/>
                      <a:pt x="159" y="308"/>
                      <a:pt x="159" y="311"/>
                    </a:cubicBezTo>
                    <a:cubicBezTo>
                      <a:pt x="159" y="314"/>
                      <a:pt x="162" y="359"/>
                      <a:pt x="162" y="366"/>
                    </a:cubicBezTo>
                    <a:cubicBezTo>
                      <a:pt x="162" y="376"/>
                      <a:pt x="152" y="392"/>
                      <a:pt x="148" y="420"/>
                    </a:cubicBezTo>
                    <a:cubicBezTo>
                      <a:pt x="147" y="428"/>
                      <a:pt x="146" y="454"/>
                      <a:pt x="146" y="454"/>
                    </a:cubicBezTo>
                    <a:cubicBezTo>
                      <a:pt x="146" y="454"/>
                      <a:pt x="132" y="464"/>
                      <a:pt x="125" y="465"/>
                    </a:cubicBezTo>
                    <a:cubicBezTo>
                      <a:pt x="118" y="466"/>
                      <a:pt x="104" y="456"/>
                      <a:pt x="104" y="456"/>
                    </a:cubicBezTo>
                    <a:cubicBezTo>
                      <a:pt x="104" y="456"/>
                      <a:pt x="101" y="432"/>
                      <a:pt x="101" y="425"/>
                    </a:cubicBezTo>
                    <a:cubicBezTo>
                      <a:pt x="101" y="418"/>
                      <a:pt x="98" y="391"/>
                      <a:pt x="98" y="391"/>
                    </a:cubicBezTo>
                    <a:cubicBezTo>
                      <a:pt x="98" y="391"/>
                      <a:pt x="98" y="381"/>
                      <a:pt x="99" y="371"/>
                    </a:cubicBezTo>
                    <a:cubicBezTo>
                      <a:pt x="100" y="360"/>
                      <a:pt x="95" y="322"/>
                      <a:pt x="92" y="312"/>
                    </a:cubicBezTo>
                    <a:cubicBezTo>
                      <a:pt x="89" y="303"/>
                      <a:pt x="86" y="281"/>
                      <a:pt x="92" y="260"/>
                    </a:cubicBezTo>
                    <a:cubicBezTo>
                      <a:pt x="97" y="238"/>
                      <a:pt x="89" y="119"/>
                      <a:pt x="89"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84" name="Freeform 215"/>
              <p:cNvSpPr>
                <a:spLocks/>
              </p:cNvSpPr>
              <p:nvPr/>
            </p:nvSpPr>
            <p:spPr bwMode="auto">
              <a:xfrm>
                <a:off x="1466851" y="5041900"/>
                <a:ext cx="47625" cy="68262"/>
              </a:xfrm>
              <a:custGeom>
                <a:avLst/>
                <a:gdLst>
                  <a:gd name="T0" fmla="*/ 0 w 15"/>
                  <a:gd name="T1" fmla="*/ 1 h 22"/>
                  <a:gd name="T2" fmla="*/ 0 w 15"/>
                  <a:gd name="T3" fmla="*/ 15 h 22"/>
                  <a:gd name="T4" fmla="*/ 7 w 15"/>
                  <a:gd name="T5" fmla="*/ 19 h 22"/>
                  <a:gd name="T6" fmla="*/ 14 w 15"/>
                  <a:gd name="T7" fmla="*/ 9 h 22"/>
                  <a:gd name="T8" fmla="*/ 12 w 15"/>
                  <a:gd name="T9" fmla="*/ 3 h 22"/>
                  <a:gd name="T10" fmla="*/ 0 w 15"/>
                  <a:gd name="T11" fmla="*/ 1 h 22"/>
                </a:gdLst>
                <a:ahLst/>
                <a:cxnLst>
                  <a:cxn ang="0">
                    <a:pos x="T0" y="T1"/>
                  </a:cxn>
                  <a:cxn ang="0">
                    <a:pos x="T2" y="T3"/>
                  </a:cxn>
                  <a:cxn ang="0">
                    <a:pos x="T4" y="T5"/>
                  </a:cxn>
                  <a:cxn ang="0">
                    <a:pos x="T6" y="T7"/>
                  </a:cxn>
                  <a:cxn ang="0">
                    <a:pos x="T8" y="T9"/>
                  </a:cxn>
                  <a:cxn ang="0">
                    <a:pos x="T10" y="T11"/>
                  </a:cxn>
                </a:cxnLst>
                <a:rect l="0" t="0" r="r" b="b"/>
                <a:pathLst>
                  <a:path w="15" h="22">
                    <a:moveTo>
                      <a:pt x="0" y="1"/>
                    </a:moveTo>
                    <a:cubicBezTo>
                      <a:pt x="0" y="1"/>
                      <a:pt x="0" y="12"/>
                      <a:pt x="0" y="15"/>
                    </a:cubicBezTo>
                    <a:cubicBezTo>
                      <a:pt x="1" y="17"/>
                      <a:pt x="4" y="22"/>
                      <a:pt x="7" y="19"/>
                    </a:cubicBezTo>
                    <a:cubicBezTo>
                      <a:pt x="10" y="17"/>
                      <a:pt x="14" y="9"/>
                      <a:pt x="14" y="9"/>
                    </a:cubicBezTo>
                    <a:cubicBezTo>
                      <a:pt x="14" y="9"/>
                      <a:pt x="15" y="5"/>
                      <a:pt x="12" y="3"/>
                    </a:cubicBezTo>
                    <a:cubicBezTo>
                      <a:pt x="9"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85" name="Freeform 216"/>
              <p:cNvSpPr>
                <a:spLocks/>
              </p:cNvSpPr>
              <p:nvPr/>
            </p:nvSpPr>
            <p:spPr bwMode="auto">
              <a:xfrm>
                <a:off x="1460501" y="4970463"/>
                <a:ext cx="115888" cy="147637"/>
              </a:xfrm>
              <a:custGeom>
                <a:avLst/>
                <a:gdLst>
                  <a:gd name="T0" fmla="*/ 29 w 37"/>
                  <a:gd name="T1" fmla="*/ 2 h 48"/>
                  <a:gd name="T2" fmla="*/ 33 w 37"/>
                  <a:gd name="T3" fmla="*/ 17 h 48"/>
                  <a:gd name="T4" fmla="*/ 37 w 37"/>
                  <a:gd name="T5" fmla="*/ 27 h 48"/>
                  <a:gd name="T6" fmla="*/ 32 w 37"/>
                  <a:gd name="T7" fmla="*/ 34 h 48"/>
                  <a:gd name="T8" fmla="*/ 28 w 37"/>
                  <a:gd name="T9" fmla="*/ 36 h 48"/>
                  <a:gd name="T10" fmla="*/ 21 w 37"/>
                  <a:gd name="T11" fmla="*/ 46 h 48"/>
                  <a:gd name="T12" fmla="*/ 16 w 37"/>
                  <a:gd name="T13" fmla="*/ 47 h 48"/>
                  <a:gd name="T14" fmla="*/ 10 w 37"/>
                  <a:gd name="T15" fmla="*/ 34 h 48"/>
                  <a:gd name="T16" fmla="*/ 4 w 37"/>
                  <a:gd name="T17" fmla="*/ 35 h 48"/>
                  <a:gd name="T18" fmla="*/ 0 w 37"/>
                  <a:gd name="T19" fmla="*/ 28 h 48"/>
                  <a:gd name="T20" fmla="*/ 1 w 37"/>
                  <a:gd name="T21" fmla="*/ 8 h 48"/>
                  <a:gd name="T22" fmla="*/ 2 w 37"/>
                  <a:gd name="T23" fmla="*/ 0 h 48"/>
                  <a:gd name="T24" fmla="*/ 29 w 37"/>
                  <a:gd name="T25"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8">
                    <a:moveTo>
                      <a:pt x="29" y="2"/>
                    </a:moveTo>
                    <a:cubicBezTo>
                      <a:pt x="29" y="2"/>
                      <a:pt x="32" y="13"/>
                      <a:pt x="33" y="17"/>
                    </a:cubicBezTo>
                    <a:cubicBezTo>
                      <a:pt x="34" y="20"/>
                      <a:pt x="37" y="26"/>
                      <a:pt x="37" y="27"/>
                    </a:cubicBezTo>
                    <a:cubicBezTo>
                      <a:pt x="37" y="29"/>
                      <a:pt x="33" y="33"/>
                      <a:pt x="32" y="34"/>
                    </a:cubicBezTo>
                    <a:cubicBezTo>
                      <a:pt x="32" y="35"/>
                      <a:pt x="28" y="36"/>
                      <a:pt x="28" y="36"/>
                    </a:cubicBezTo>
                    <a:cubicBezTo>
                      <a:pt x="28" y="36"/>
                      <a:pt x="22" y="45"/>
                      <a:pt x="21" y="46"/>
                    </a:cubicBezTo>
                    <a:cubicBezTo>
                      <a:pt x="20" y="46"/>
                      <a:pt x="17" y="48"/>
                      <a:pt x="16" y="47"/>
                    </a:cubicBezTo>
                    <a:cubicBezTo>
                      <a:pt x="15" y="46"/>
                      <a:pt x="10" y="34"/>
                      <a:pt x="10" y="34"/>
                    </a:cubicBezTo>
                    <a:cubicBezTo>
                      <a:pt x="10" y="34"/>
                      <a:pt x="6" y="35"/>
                      <a:pt x="4" y="35"/>
                    </a:cubicBezTo>
                    <a:cubicBezTo>
                      <a:pt x="2" y="35"/>
                      <a:pt x="1" y="32"/>
                      <a:pt x="0" y="28"/>
                    </a:cubicBezTo>
                    <a:cubicBezTo>
                      <a:pt x="0" y="25"/>
                      <a:pt x="1" y="12"/>
                      <a:pt x="1" y="8"/>
                    </a:cubicBezTo>
                    <a:cubicBezTo>
                      <a:pt x="1" y="4"/>
                      <a:pt x="2" y="0"/>
                      <a:pt x="2" y="0"/>
                    </a:cubicBezTo>
                    <a:lnTo>
                      <a:pt x="2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86" name="Freeform 217"/>
              <p:cNvSpPr>
                <a:spLocks/>
              </p:cNvSpPr>
              <p:nvPr/>
            </p:nvSpPr>
            <p:spPr bwMode="auto">
              <a:xfrm>
                <a:off x="1439863" y="4922838"/>
                <a:ext cx="120650" cy="87312"/>
              </a:xfrm>
              <a:custGeom>
                <a:avLst/>
                <a:gdLst>
                  <a:gd name="T0" fmla="*/ 37 w 39"/>
                  <a:gd name="T1" fmla="*/ 0 h 28"/>
                  <a:gd name="T2" fmla="*/ 39 w 39"/>
                  <a:gd name="T3" fmla="*/ 24 h 28"/>
                  <a:gd name="T4" fmla="*/ 22 w 39"/>
                  <a:gd name="T5" fmla="*/ 24 h 28"/>
                  <a:gd name="T6" fmla="*/ 2 w 39"/>
                  <a:gd name="T7" fmla="*/ 28 h 28"/>
                  <a:gd name="T8" fmla="*/ 0 w 39"/>
                  <a:gd name="T9" fmla="*/ 1 h 28"/>
                  <a:gd name="T10" fmla="*/ 37 w 39"/>
                  <a:gd name="T11" fmla="*/ 0 h 28"/>
                </a:gdLst>
                <a:ahLst/>
                <a:cxnLst>
                  <a:cxn ang="0">
                    <a:pos x="T0" y="T1"/>
                  </a:cxn>
                  <a:cxn ang="0">
                    <a:pos x="T2" y="T3"/>
                  </a:cxn>
                  <a:cxn ang="0">
                    <a:pos x="T4" y="T5"/>
                  </a:cxn>
                  <a:cxn ang="0">
                    <a:pos x="T6" y="T7"/>
                  </a:cxn>
                  <a:cxn ang="0">
                    <a:pos x="T8" y="T9"/>
                  </a:cxn>
                  <a:cxn ang="0">
                    <a:pos x="T10" y="T11"/>
                  </a:cxn>
                </a:cxnLst>
                <a:rect l="0" t="0" r="r" b="b"/>
                <a:pathLst>
                  <a:path w="39" h="28">
                    <a:moveTo>
                      <a:pt x="37" y="0"/>
                    </a:moveTo>
                    <a:cubicBezTo>
                      <a:pt x="39" y="24"/>
                      <a:pt x="39" y="24"/>
                      <a:pt x="39" y="24"/>
                    </a:cubicBezTo>
                    <a:cubicBezTo>
                      <a:pt x="39" y="24"/>
                      <a:pt x="24" y="24"/>
                      <a:pt x="22" y="24"/>
                    </a:cubicBezTo>
                    <a:cubicBezTo>
                      <a:pt x="20" y="24"/>
                      <a:pt x="2" y="28"/>
                      <a:pt x="2" y="28"/>
                    </a:cubicBezTo>
                    <a:cubicBezTo>
                      <a:pt x="0" y="1"/>
                      <a:pt x="0" y="1"/>
                      <a:pt x="0" y="1"/>
                    </a:cubicBez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87" name="Rectangle 218"/>
              <p:cNvSpPr>
                <a:spLocks noChangeArrowheads="1"/>
              </p:cNvSpPr>
              <p:nvPr/>
            </p:nvSpPr>
            <p:spPr bwMode="auto">
              <a:xfrm>
                <a:off x="1485901" y="5137150"/>
                <a:ext cx="190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88" name="Freeform 219"/>
              <p:cNvSpPr>
                <a:spLocks/>
              </p:cNvSpPr>
              <p:nvPr/>
            </p:nvSpPr>
            <p:spPr bwMode="auto">
              <a:xfrm>
                <a:off x="1463676" y="5168900"/>
                <a:ext cx="128588" cy="654050"/>
              </a:xfrm>
              <a:custGeom>
                <a:avLst/>
                <a:gdLst>
                  <a:gd name="T0" fmla="*/ 36 w 41"/>
                  <a:gd name="T1" fmla="*/ 0 h 211"/>
                  <a:gd name="T2" fmla="*/ 41 w 41"/>
                  <a:gd name="T3" fmla="*/ 5 h 211"/>
                  <a:gd name="T4" fmla="*/ 41 w 41"/>
                  <a:gd name="T5" fmla="*/ 206 h 211"/>
                  <a:gd name="T6" fmla="*/ 36 w 41"/>
                  <a:gd name="T7" fmla="*/ 211 h 211"/>
                  <a:gd name="T8" fmla="*/ 0 w 41"/>
                  <a:gd name="T9" fmla="*/ 211 h 211"/>
                  <a:gd name="T10" fmla="*/ 0 w 41"/>
                  <a:gd name="T11" fmla="*/ 0 h 211"/>
                  <a:gd name="T12" fmla="*/ 36 w 41"/>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41" h="211">
                    <a:moveTo>
                      <a:pt x="36" y="0"/>
                    </a:moveTo>
                    <a:cubicBezTo>
                      <a:pt x="38" y="0"/>
                      <a:pt x="41" y="2"/>
                      <a:pt x="41" y="5"/>
                    </a:cubicBezTo>
                    <a:cubicBezTo>
                      <a:pt x="41" y="206"/>
                      <a:pt x="41" y="206"/>
                      <a:pt x="41" y="206"/>
                    </a:cubicBezTo>
                    <a:cubicBezTo>
                      <a:pt x="41" y="209"/>
                      <a:pt x="38" y="211"/>
                      <a:pt x="36" y="211"/>
                    </a:cubicBezTo>
                    <a:cubicBezTo>
                      <a:pt x="0" y="211"/>
                      <a:pt x="0" y="211"/>
                      <a:pt x="0" y="211"/>
                    </a:cubicBezTo>
                    <a:cubicBezTo>
                      <a:pt x="0" y="0"/>
                      <a:pt x="0" y="0"/>
                      <a:pt x="0" y="0"/>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89" name="Freeform 220"/>
              <p:cNvSpPr>
                <a:spLocks/>
              </p:cNvSpPr>
              <p:nvPr/>
            </p:nvSpPr>
            <p:spPr bwMode="auto">
              <a:xfrm>
                <a:off x="1404938" y="5168900"/>
                <a:ext cx="39688" cy="654050"/>
              </a:xfrm>
              <a:custGeom>
                <a:avLst/>
                <a:gdLst>
                  <a:gd name="T0" fmla="*/ 5 w 13"/>
                  <a:gd name="T1" fmla="*/ 0 h 211"/>
                  <a:gd name="T2" fmla="*/ 13 w 13"/>
                  <a:gd name="T3" fmla="*/ 0 h 211"/>
                  <a:gd name="T4" fmla="*/ 13 w 13"/>
                  <a:gd name="T5" fmla="*/ 211 h 211"/>
                  <a:gd name="T6" fmla="*/ 5 w 13"/>
                  <a:gd name="T7" fmla="*/ 211 h 211"/>
                  <a:gd name="T8" fmla="*/ 0 w 13"/>
                  <a:gd name="T9" fmla="*/ 206 h 211"/>
                  <a:gd name="T10" fmla="*/ 0 w 13"/>
                  <a:gd name="T11" fmla="*/ 5 h 211"/>
                  <a:gd name="T12" fmla="*/ 5 w 13"/>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13" h="211">
                    <a:moveTo>
                      <a:pt x="5" y="0"/>
                    </a:moveTo>
                    <a:cubicBezTo>
                      <a:pt x="13" y="0"/>
                      <a:pt x="13" y="0"/>
                      <a:pt x="13" y="0"/>
                    </a:cubicBezTo>
                    <a:cubicBezTo>
                      <a:pt x="13" y="211"/>
                      <a:pt x="13" y="211"/>
                      <a:pt x="13" y="211"/>
                    </a:cubicBezTo>
                    <a:cubicBezTo>
                      <a:pt x="5" y="211"/>
                      <a:pt x="5" y="211"/>
                      <a:pt x="5" y="211"/>
                    </a:cubicBezTo>
                    <a:cubicBezTo>
                      <a:pt x="2" y="211"/>
                      <a:pt x="0" y="209"/>
                      <a:pt x="0" y="206"/>
                    </a:cubicBezTo>
                    <a:cubicBezTo>
                      <a:pt x="0" y="5"/>
                      <a:pt x="0" y="5"/>
                      <a:pt x="0" y="5"/>
                    </a:cubicBezTo>
                    <a:cubicBezTo>
                      <a:pt x="0" y="2"/>
                      <a:pt x="2"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90" name="Rectangle 221"/>
              <p:cNvSpPr>
                <a:spLocks noChangeArrowheads="1"/>
              </p:cNvSpPr>
              <p:nvPr/>
            </p:nvSpPr>
            <p:spPr bwMode="auto">
              <a:xfrm>
                <a:off x="1444626" y="5168900"/>
                <a:ext cx="19050" cy="654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91" name="Rectangle 222"/>
              <p:cNvSpPr>
                <a:spLocks noChangeArrowheads="1"/>
              </p:cNvSpPr>
              <p:nvPr/>
            </p:nvSpPr>
            <p:spPr bwMode="auto">
              <a:xfrm>
                <a:off x="1473201" y="5159375"/>
                <a:ext cx="444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92" name="Freeform 223"/>
              <p:cNvSpPr>
                <a:spLocks/>
              </p:cNvSpPr>
              <p:nvPr/>
            </p:nvSpPr>
            <p:spPr bwMode="auto">
              <a:xfrm>
                <a:off x="1479551" y="5035550"/>
                <a:ext cx="31750" cy="107950"/>
              </a:xfrm>
              <a:custGeom>
                <a:avLst/>
                <a:gdLst>
                  <a:gd name="T0" fmla="*/ 0 w 10"/>
                  <a:gd name="T1" fmla="*/ 33 h 35"/>
                  <a:gd name="T2" fmla="*/ 5 w 10"/>
                  <a:gd name="T3" fmla="*/ 35 h 35"/>
                  <a:gd name="T4" fmla="*/ 10 w 10"/>
                  <a:gd name="T5" fmla="*/ 33 h 35"/>
                  <a:gd name="T6" fmla="*/ 10 w 10"/>
                  <a:gd name="T7" fmla="*/ 5 h 35"/>
                  <a:gd name="T8" fmla="*/ 5 w 10"/>
                  <a:gd name="T9" fmla="*/ 0 h 35"/>
                  <a:gd name="T10" fmla="*/ 0 w 10"/>
                  <a:gd name="T11" fmla="*/ 5 h 35"/>
                  <a:gd name="T12" fmla="*/ 0 w 10"/>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10" h="35">
                    <a:moveTo>
                      <a:pt x="0" y="33"/>
                    </a:moveTo>
                    <a:cubicBezTo>
                      <a:pt x="0" y="34"/>
                      <a:pt x="3" y="35"/>
                      <a:pt x="5" y="35"/>
                    </a:cubicBezTo>
                    <a:cubicBezTo>
                      <a:pt x="8" y="35"/>
                      <a:pt x="10" y="34"/>
                      <a:pt x="10" y="33"/>
                    </a:cubicBezTo>
                    <a:cubicBezTo>
                      <a:pt x="10" y="5"/>
                      <a:pt x="10" y="5"/>
                      <a:pt x="10" y="5"/>
                    </a:cubicBezTo>
                    <a:cubicBezTo>
                      <a:pt x="10" y="2"/>
                      <a:pt x="8" y="0"/>
                      <a:pt x="5" y="0"/>
                    </a:cubicBezTo>
                    <a:cubicBezTo>
                      <a:pt x="3" y="0"/>
                      <a:pt x="0" y="2"/>
                      <a:pt x="0" y="5"/>
                    </a:cubicBez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93" name="Freeform 224"/>
              <p:cNvSpPr>
                <a:spLocks/>
              </p:cNvSpPr>
              <p:nvPr/>
            </p:nvSpPr>
            <p:spPr bwMode="auto">
              <a:xfrm>
                <a:off x="1314451" y="4054475"/>
                <a:ext cx="258763" cy="936625"/>
              </a:xfrm>
              <a:custGeom>
                <a:avLst/>
                <a:gdLst>
                  <a:gd name="T0" fmla="*/ 33 w 83"/>
                  <a:gd name="T1" fmla="*/ 3 h 302"/>
                  <a:gd name="T2" fmla="*/ 40 w 83"/>
                  <a:gd name="T3" fmla="*/ 9 h 302"/>
                  <a:gd name="T4" fmla="*/ 48 w 83"/>
                  <a:gd name="T5" fmla="*/ 63 h 302"/>
                  <a:gd name="T6" fmla="*/ 55 w 83"/>
                  <a:gd name="T7" fmla="*/ 78 h 302"/>
                  <a:gd name="T8" fmla="*/ 65 w 83"/>
                  <a:gd name="T9" fmla="*/ 128 h 302"/>
                  <a:gd name="T10" fmla="*/ 75 w 83"/>
                  <a:gd name="T11" fmla="*/ 202 h 302"/>
                  <a:gd name="T12" fmla="*/ 83 w 83"/>
                  <a:gd name="T13" fmla="*/ 297 h 302"/>
                  <a:gd name="T14" fmla="*/ 60 w 83"/>
                  <a:gd name="T15" fmla="*/ 296 h 302"/>
                  <a:gd name="T16" fmla="*/ 36 w 83"/>
                  <a:gd name="T17" fmla="*/ 302 h 302"/>
                  <a:gd name="T18" fmla="*/ 26 w 83"/>
                  <a:gd name="T19" fmla="*/ 215 h 302"/>
                  <a:gd name="T20" fmla="*/ 24 w 83"/>
                  <a:gd name="T21" fmla="*/ 189 h 302"/>
                  <a:gd name="T22" fmla="*/ 15 w 83"/>
                  <a:gd name="T23" fmla="*/ 151 h 302"/>
                  <a:gd name="T24" fmla="*/ 0 w 83"/>
                  <a:gd name="T25" fmla="*/ 94 h 302"/>
                  <a:gd name="T26" fmla="*/ 33 w 83"/>
                  <a:gd name="T27"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302">
                    <a:moveTo>
                      <a:pt x="33" y="3"/>
                    </a:moveTo>
                    <a:cubicBezTo>
                      <a:pt x="33" y="3"/>
                      <a:pt x="37" y="0"/>
                      <a:pt x="40" y="9"/>
                    </a:cubicBezTo>
                    <a:cubicBezTo>
                      <a:pt x="43" y="19"/>
                      <a:pt x="48" y="63"/>
                      <a:pt x="48" y="63"/>
                    </a:cubicBezTo>
                    <a:cubicBezTo>
                      <a:pt x="55" y="78"/>
                      <a:pt x="55" y="78"/>
                      <a:pt x="55" y="78"/>
                    </a:cubicBezTo>
                    <a:cubicBezTo>
                      <a:pt x="55" y="78"/>
                      <a:pt x="62" y="117"/>
                      <a:pt x="65" y="128"/>
                    </a:cubicBezTo>
                    <a:cubicBezTo>
                      <a:pt x="68" y="140"/>
                      <a:pt x="73" y="184"/>
                      <a:pt x="75" y="202"/>
                    </a:cubicBezTo>
                    <a:cubicBezTo>
                      <a:pt x="78" y="221"/>
                      <a:pt x="83" y="297"/>
                      <a:pt x="83" y="297"/>
                    </a:cubicBezTo>
                    <a:cubicBezTo>
                      <a:pt x="83" y="297"/>
                      <a:pt x="71" y="295"/>
                      <a:pt x="60" y="296"/>
                    </a:cubicBezTo>
                    <a:cubicBezTo>
                      <a:pt x="50" y="297"/>
                      <a:pt x="36" y="302"/>
                      <a:pt x="36" y="302"/>
                    </a:cubicBezTo>
                    <a:cubicBezTo>
                      <a:pt x="36" y="302"/>
                      <a:pt x="27" y="222"/>
                      <a:pt x="26" y="215"/>
                    </a:cubicBezTo>
                    <a:cubicBezTo>
                      <a:pt x="25" y="207"/>
                      <a:pt x="24" y="189"/>
                      <a:pt x="24" y="189"/>
                    </a:cubicBezTo>
                    <a:cubicBezTo>
                      <a:pt x="24" y="189"/>
                      <a:pt x="16" y="159"/>
                      <a:pt x="15" y="151"/>
                    </a:cubicBezTo>
                    <a:cubicBezTo>
                      <a:pt x="13" y="142"/>
                      <a:pt x="0" y="94"/>
                      <a:pt x="0" y="94"/>
                    </a:cubicBezTo>
                    <a:cubicBezTo>
                      <a:pt x="0" y="94"/>
                      <a:pt x="11" y="55"/>
                      <a:pt x="3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94" name="Freeform 225"/>
              <p:cNvSpPr>
                <a:spLocks noEditPoints="1"/>
              </p:cNvSpPr>
              <p:nvPr/>
            </p:nvSpPr>
            <p:spPr bwMode="auto">
              <a:xfrm>
                <a:off x="636588" y="4911725"/>
                <a:ext cx="136525" cy="247650"/>
              </a:xfrm>
              <a:custGeom>
                <a:avLst/>
                <a:gdLst>
                  <a:gd name="T0" fmla="*/ 6 w 44"/>
                  <a:gd name="T1" fmla="*/ 59 h 80"/>
                  <a:gd name="T2" fmla="*/ 14 w 44"/>
                  <a:gd name="T3" fmla="*/ 75 h 80"/>
                  <a:gd name="T4" fmla="*/ 25 w 44"/>
                  <a:gd name="T5" fmla="*/ 76 h 80"/>
                  <a:gd name="T6" fmla="*/ 29 w 44"/>
                  <a:gd name="T7" fmla="*/ 77 h 80"/>
                  <a:gd name="T8" fmla="*/ 38 w 44"/>
                  <a:gd name="T9" fmla="*/ 80 h 80"/>
                  <a:gd name="T10" fmla="*/ 39 w 44"/>
                  <a:gd name="T11" fmla="*/ 77 h 80"/>
                  <a:gd name="T12" fmla="*/ 43 w 44"/>
                  <a:gd name="T13" fmla="*/ 76 h 80"/>
                  <a:gd name="T14" fmla="*/ 43 w 44"/>
                  <a:gd name="T15" fmla="*/ 74 h 80"/>
                  <a:gd name="T16" fmla="*/ 31 w 44"/>
                  <a:gd name="T17" fmla="*/ 70 h 80"/>
                  <a:gd name="T18" fmla="*/ 26 w 44"/>
                  <a:gd name="T19" fmla="*/ 67 h 80"/>
                  <a:gd name="T20" fmla="*/ 33 w 44"/>
                  <a:gd name="T21" fmla="*/ 64 h 80"/>
                  <a:gd name="T22" fmla="*/ 38 w 44"/>
                  <a:gd name="T23" fmla="*/ 56 h 80"/>
                  <a:gd name="T24" fmla="*/ 34 w 44"/>
                  <a:gd name="T25" fmla="*/ 32 h 80"/>
                  <a:gd name="T26" fmla="*/ 29 w 44"/>
                  <a:gd name="T27" fmla="*/ 0 h 80"/>
                  <a:gd name="T28" fmla="*/ 3 w 44"/>
                  <a:gd name="T29" fmla="*/ 5 h 80"/>
                  <a:gd name="T30" fmla="*/ 0 w 44"/>
                  <a:gd name="T31" fmla="*/ 37 h 80"/>
                  <a:gd name="T32" fmla="*/ 0 w 44"/>
                  <a:gd name="T33" fmla="*/ 52 h 80"/>
                  <a:gd name="T34" fmla="*/ 6 w 44"/>
                  <a:gd name="T35" fmla="*/ 59 h 80"/>
                  <a:gd name="T36" fmla="*/ 21 w 44"/>
                  <a:gd name="T37" fmla="*/ 57 h 80"/>
                  <a:gd name="T38" fmla="*/ 19 w 44"/>
                  <a:gd name="T39" fmla="*/ 49 h 80"/>
                  <a:gd name="T40" fmla="*/ 25 w 44"/>
                  <a:gd name="T41" fmla="*/ 45 h 80"/>
                  <a:gd name="T42" fmla="*/ 27 w 44"/>
                  <a:gd name="T43" fmla="*/ 52 h 80"/>
                  <a:gd name="T44" fmla="*/ 21 w 44"/>
                  <a:gd name="T45" fmla="*/ 5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80">
                    <a:moveTo>
                      <a:pt x="6" y="59"/>
                    </a:moveTo>
                    <a:cubicBezTo>
                      <a:pt x="6" y="61"/>
                      <a:pt x="14" y="74"/>
                      <a:pt x="14" y="75"/>
                    </a:cubicBezTo>
                    <a:cubicBezTo>
                      <a:pt x="15" y="76"/>
                      <a:pt x="25" y="76"/>
                      <a:pt x="25" y="76"/>
                    </a:cubicBezTo>
                    <a:cubicBezTo>
                      <a:pt x="25" y="76"/>
                      <a:pt x="26" y="76"/>
                      <a:pt x="29" y="77"/>
                    </a:cubicBezTo>
                    <a:cubicBezTo>
                      <a:pt x="32" y="79"/>
                      <a:pt x="37" y="80"/>
                      <a:pt x="38" y="80"/>
                    </a:cubicBezTo>
                    <a:cubicBezTo>
                      <a:pt x="39" y="79"/>
                      <a:pt x="39" y="77"/>
                      <a:pt x="39" y="77"/>
                    </a:cubicBezTo>
                    <a:cubicBezTo>
                      <a:pt x="39" y="77"/>
                      <a:pt x="41" y="77"/>
                      <a:pt x="43" y="76"/>
                    </a:cubicBezTo>
                    <a:cubicBezTo>
                      <a:pt x="44" y="76"/>
                      <a:pt x="43" y="74"/>
                      <a:pt x="43" y="74"/>
                    </a:cubicBezTo>
                    <a:cubicBezTo>
                      <a:pt x="42" y="69"/>
                      <a:pt x="31" y="70"/>
                      <a:pt x="31" y="70"/>
                    </a:cubicBezTo>
                    <a:cubicBezTo>
                      <a:pt x="30" y="70"/>
                      <a:pt x="26" y="67"/>
                      <a:pt x="26" y="67"/>
                    </a:cubicBezTo>
                    <a:cubicBezTo>
                      <a:pt x="26" y="67"/>
                      <a:pt x="27" y="67"/>
                      <a:pt x="33" y="64"/>
                    </a:cubicBezTo>
                    <a:cubicBezTo>
                      <a:pt x="38" y="61"/>
                      <a:pt x="38" y="58"/>
                      <a:pt x="38" y="56"/>
                    </a:cubicBezTo>
                    <a:cubicBezTo>
                      <a:pt x="37" y="54"/>
                      <a:pt x="34" y="34"/>
                      <a:pt x="34" y="32"/>
                    </a:cubicBezTo>
                    <a:cubicBezTo>
                      <a:pt x="33" y="30"/>
                      <a:pt x="29" y="0"/>
                      <a:pt x="29" y="0"/>
                    </a:cubicBezTo>
                    <a:cubicBezTo>
                      <a:pt x="3" y="5"/>
                      <a:pt x="3" y="5"/>
                      <a:pt x="3" y="5"/>
                    </a:cubicBezTo>
                    <a:cubicBezTo>
                      <a:pt x="3" y="5"/>
                      <a:pt x="0" y="33"/>
                      <a:pt x="0" y="37"/>
                    </a:cubicBezTo>
                    <a:cubicBezTo>
                      <a:pt x="1" y="40"/>
                      <a:pt x="1" y="48"/>
                      <a:pt x="0" y="52"/>
                    </a:cubicBezTo>
                    <a:cubicBezTo>
                      <a:pt x="0" y="55"/>
                      <a:pt x="5" y="58"/>
                      <a:pt x="6" y="59"/>
                    </a:cubicBezTo>
                    <a:close/>
                    <a:moveTo>
                      <a:pt x="21" y="57"/>
                    </a:moveTo>
                    <a:cubicBezTo>
                      <a:pt x="21" y="57"/>
                      <a:pt x="19" y="51"/>
                      <a:pt x="19" y="49"/>
                    </a:cubicBezTo>
                    <a:cubicBezTo>
                      <a:pt x="19" y="47"/>
                      <a:pt x="24" y="41"/>
                      <a:pt x="25" y="45"/>
                    </a:cubicBezTo>
                    <a:cubicBezTo>
                      <a:pt x="25" y="45"/>
                      <a:pt x="26" y="50"/>
                      <a:pt x="27" y="52"/>
                    </a:cubicBezTo>
                    <a:cubicBezTo>
                      <a:pt x="27" y="52"/>
                      <a:pt x="22" y="53"/>
                      <a:pt x="21"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95" name="Freeform 226"/>
              <p:cNvSpPr>
                <a:spLocks/>
              </p:cNvSpPr>
              <p:nvPr/>
            </p:nvSpPr>
            <p:spPr bwMode="auto">
              <a:xfrm>
                <a:off x="633413" y="4922838"/>
                <a:ext cx="122238" cy="87312"/>
              </a:xfrm>
              <a:custGeom>
                <a:avLst/>
                <a:gdLst>
                  <a:gd name="T0" fmla="*/ 2 w 39"/>
                  <a:gd name="T1" fmla="*/ 0 h 28"/>
                  <a:gd name="T2" fmla="*/ 0 w 39"/>
                  <a:gd name="T3" fmla="*/ 24 h 28"/>
                  <a:gd name="T4" fmla="*/ 17 w 39"/>
                  <a:gd name="T5" fmla="*/ 24 h 28"/>
                  <a:gd name="T6" fmla="*/ 37 w 39"/>
                  <a:gd name="T7" fmla="*/ 28 h 28"/>
                  <a:gd name="T8" fmla="*/ 39 w 39"/>
                  <a:gd name="T9" fmla="*/ 1 h 28"/>
                  <a:gd name="T10" fmla="*/ 2 w 39"/>
                  <a:gd name="T11" fmla="*/ 0 h 28"/>
                </a:gdLst>
                <a:ahLst/>
                <a:cxnLst>
                  <a:cxn ang="0">
                    <a:pos x="T0" y="T1"/>
                  </a:cxn>
                  <a:cxn ang="0">
                    <a:pos x="T2" y="T3"/>
                  </a:cxn>
                  <a:cxn ang="0">
                    <a:pos x="T4" y="T5"/>
                  </a:cxn>
                  <a:cxn ang="0">
                    <a:pos x="T6" y="T7"/>
                  </a:cxn>
                  <a:cxn ang="0">
                    <a:pos x="T8" y="T9"/>
                  </a:cxn>
                  <a:cxn ang="0">
                    <a:pos x="T10" y="T11"/>
                  </a:cxn>
                </a:cxnLst>
                <a:rect l="0" t="0" r="r" b="b"/>
                <a:pathLst>
                  <a:path w="39" h="28">
                    <a:moveTo>
                      <a:pt x="2" y="0"/>
                    </a:moveTo>
                    <a:cubicBezTo>
                      <a:pt x="0" y="24"/>
                      <a:pt x="0" y="24"/>
                      <a:pt x="0" y="24"/>
                    </a:cubicBezTo>
                    <a:cubicBezTo>
                      <a:pt x="0" y="24"/>
                      <a:pt x="16" y="24"/>
                      <a:pt x="17" y="24"/>
                    </a:cubicBezTo>
                    <a:cubicBezTo>
                      <a:pt x="19" y="24"/>
                      <a:pt x="37" y="28"/>
                      <a:pt x="37" y="28"/>
                    </a:cubicBezTo>
                    <a:cubicBezTo>
                      <a:pt x="39" y="1"/>
                      <a:pt x="39" y="1"/>
                      <a:pt x="39" y="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96" name="Freeform 227"/>
              <p:cNvSpPr>
                <a:spLocks/>
              </p:cNvSpPr>
              <p:nvPr/>
            </p:nvSpPr>
            <p:spPr bwMode="auto">
              <a:xfrm>
                <a:off x="623888" y="4054475"/>
                <a:ext cx="255588" cy="936625"/>
              </a:xfrm>
              <a:custGeom>
                <a:avLst/>
                <a:gdLst>
                  <a:gd name="T0" fmla="*/ 49 w 82"/>
                  <a:gd name="T1" fmla="*/ 3 h 302"/>
                  <a:gd name="T2" fmla="*/ 42 w 82"/>
                  <a:gd name="T3" fmla="*/ 9 h 302"/>
                  <a:gd name="T4" fmla="*/ 35 w 82"/>
                  <a:gd name="T5" fmla="*/ 63 h 302"/>
                  <a:gd name="T6" fmla="*/ 27 w 82"/>
                  <a:gd name="T7" fmla="*/ 78 h 302"/>
                  <a:gd name="T8" fmla="*/ 18 w 82"/>
                  <a:gd name="T9" fmla="*/ 128 h 302"/>
                  <a:gd name="T10" fmla="*/ 7 w 82"/>
                  <a:gd name="T11" fmla="*/ 215 h 302"/>
                  <a:gd name="T12" fmla="*/ 0 w 82"/>
                  <a:gd name="T13" fmla="*/ 297 h 302"/>
                  <a:gd name="T14" fmla="*/ 22 w 82"/>
                  <a:gd name="T15" fmla="*/ 296 h 302"/>
                  <a:gd name="T16" fmla="*/ 46 w 82"/>
                  <a:gd name="T17" fmla="*/ 302 h 302"/>
                  <a:gd name="T18" fmla="*/ 56 w 82"/>
                  <a:gd name="T19" fmla="*/ 215 h 302"/>
                  <a:gd name="T20" fmla="*/ 59 w 82"/>
                  <a:gd name="T21" fmla="*/ 189 h 302"/>
                  <a:gd name="T22" fmla="*/ 68 w 82"/>
                  <a:gd name="T23" fmla="*/ 151 h 302"/>
                  <a:gd name="T24" fmla="*/ 82 w 82"/>
                  <a:gd name="T25" fmla="*/ 94 h 302"/>
                  <a:gd name="T26" fmla="*/ 49 w 82"/>
                  <a:gd name="T27"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02">
                    <a:moveTo>
                      <a:pt x="49" y="3"/>
                    </a:moveTo>
                    <a:cubicBezTo>
                      <a:pt x="49" y="3"/>
                      <a:pt x="45" y="0"/>
                      <a:pt x="42" y="9"/>
                    </a:cubicBezTo>
                    <a:cubicBezTo>
                      <a:pt x="39" y="19"/>
                      <a:pt x="35" y="63"/>
                      <a:pt x="35" y="63"/>
                    </a:cubicBezTo>
                    <a:cubicBezTo>
                      <a:pt x="27" y="78"/>
                      <a:pt x="27" y="78"/>
                      <a:pt x="27" y="78"/>
                    </a:cubicBezTo>
                    <a:cubicBezTo>
                      <a:pt x="27" y="78"/>
                      <a:pt x="21" y="117"/>
                      <a:pt x="18" y="128"/>
                    </a:cubicBezTo>
                    <a:cubicBezTo>
                      <a:pt x="14" y="140"/>
                      <a:pt x="9" y="197"/>
                      <a:pt x="7" y="215"/>
                    </a:cubicBezTo>
                    <a:cubicBezTo>
                      <a:pt x="5" y="233"/>
                      <a:pt x="0" y="297"/>
                      <a:pt x="0" y="297"/>
                    </a:cubicBezTo>
                    <a:cubicBezTo>
                      <a:pt x="0" y="297"/>
                      <a:pt x="12" y="295"/>
                      <a:pt x="22" y="296"/>
                    </a:cubicBezTo>
                    <a:cubicBezTo>
                      <a:pt x="32" y="297"/>
                      <a:pt x="46" y="302"/>
                      <a:pt x="46" y="302"/>
                    </a:cubicBezTo>
                    <a:cubicBezTo>
                      <a:pt x="46" y="302"/>
                      <a:pt x="55" y="222"/>
                      <a:pt x="56" y="215"/>
                    </a:cubicBezTo>
                    <a:cubicBezTo>
                      <a:pt x="57" y="207"/>
                      <a:pt x="59" y="189"/>
                      <a:pt x="59" y="189"/>
                    </a:cubicBezTo>
                    <a:cubicBezTo>
                      <a:pt x="59" y="189"/>
                      <a:pt x="66" y="159"/>
                      <a:pt x="68" y="151"/>
                    </a:cubicBezTo>
                    <a:cubicBezTo>
                      <a:pt x="69" y="142"/>
                      <a:pt x="82" y="94"/>
                      <a:pt x="82" y="94"/>
                    </a:cubicBezTo>
                    <a:cubicBezTo>
                      <a:pt x="82" y="94"/>
                      <a:pt x="72" y="55"/>
                      <a:pt x="4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97" name="Freeform 228"/>
              <p:cNvSpPr>
                <a:spLocks/>
              </p:cNvSpPr>
              <p:nvPr/>
            </p:nvSpPr>
            <p:spPr bwMode="auto">
              <a:xfrm>
                <a:off x="823913" y="3963988"/>
                <a:ext cx="549275" cy="568325"/>
              </a:xfrm>
              <a:custGeom>
                <a:avLst/>
                <a:gdLst>
                  <a:gd name="T0" fmla="*/ 88 w 176"/>
                  <a:gd name="T1" fmla="*/ 183 h 183"/>
                  <a:gd name="T2" fmla="*/ 0 w 176"/>
                  <a:gd name="T3" fmla="*/ 33 h 183"/>
                  <a:gd name="T4" fmla="*/ 62 w 176"/>
                  <a:gd name="T5" fmla="*/ 0 h 183"/>
                  <a:gd name="T6" fmla="*/ 88 w 176"/>
                  <a:gd name="T7" fmla="*/ 8 h 183"/>
                  <a:gd name="T8" fmla="*/ 114 w 176"/>
                  <a:gd name="T9" fmla="*/ 0 h 183"/>
                  <a:gd name="T10" fmla="*/ 176 w 176"/>
                  <a:gd name="T11" fmla="*/ 33 h 183"/>
                  <a:gd name="T12" fmla="*/ 88 w 176"/>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176" h="183">
                    <a:moveTo>
                      <a:pt x="88" y="183"/>
                    </a:moveTo>
                    <a:cubicBezTo>
                      <a:pt x="8" y="183"/>
                      <a:pt x="0" y="33"/>
                      <a:pt x="0" y="33"/>
                    </a:cubicBezTo>
                    <a:cubicBezTo>
                      <a:pt x="49" y="18"/>
                      <a:pt x="62" y="0"/>
                      <a:pt x="62" y="0"/>
                    </a:cubicBezTo>
                    <a:cubicBezTo>
                      <a:pt x="88" y="8"/>
                      <a:pt x="88" y="8"/>
                      <a:pt x="88" y="8"/>
                    </a:cubicBezTo>
                    <a:cubicBezTo>
                      <a:pt x="114" y="0"/>
                      <a:pt x="114" y="0"/>
                      <a:pt x="114" y="0"/>
                    </a:cubicBezTo>
                    <a:cubicBezTo>
                      <a:pt x="114" y="0"/>
                      <a:pt x="126" y="18"/>
                      <a:pt x="176" y="33"/>
                    </a:cubicBezTo>
                    <a:cubicBezTo>
                      <a:pt x="176" y="33"/>
                      <a:pt x="167" y="183"/>
                      <a:pt x="88"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98" name="Freeform 229"/>
              <p:cNvSpPr>
                <a:spLocks/>
              </p:cNvSpPr>
              <p:nvPr/>
            </p:nvSpPr>
            <p:spPr bwMode="auto">
              <a:xfrm>
                <a:off x="1052513" y="3995738"/>
                <a:ext cx="90488" cy="65087"/>
              </a:xfrm>
              <a:custGeom>
                <a:avLst/>
                <a:gdLst>
                  <a:gd name="T0" fmla="*/ 15 w 29"/>
                  <a:gd name="T1" fmla="*/ 21 h 21"/>
                  <a:gd name="T2" fmla="*/ 8 w 29"/>
                  <a:gd name="T3" fmla="*/ 21 h 21"/>
                  <a:gd name="T4" fmla="*/ 0 w 29"/>
                  <a:gd name="T5" fmla="*/ 4 h 21"/>
                  <a:gd name="T6" fmla="*/ 15 w 29"/>
                  <a:gd name="T7" fmla="*/ 0 h 21"/>
                  <a:gd name="T8" fmla="*/ 29 w 29"/>
                  <a:gd name="T9" fmla="*/ 4 h 21"/>
                  <a:gd name="T10" fmla="*/ 21 w 29"/>
                  <a:gd name="T11" fmla="*/ 21 h 21"/>
                  <a:gd name="T12" fmla="*/ 15 w 29"/>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9" h="21">
                    <a:moveTo>
                      <a:pt x="15" y="21"/>
                    </a:moveTo>
                    <a:cubicBezTo>
                      <a:pt x="12" y="21"/>
                      <a:pt x="10" y="21"/>
                      <a:pt x="8" y="21"/>
                    </a:cubicBezTo>
                    <a:cubicBezTo>
                      <a:pt x="5" y="15"/>
                      <a:pt x="0" y="5"/>
                      <a:pt x="0" y="4"/>
                    </a:cubicBezTo>
                    <a:cubicBezTo>
                      <a:pt x="0" y="2"/>
                      <a:pt x="7" y="0"/>
                      <a:pt x="15" y="0"/>
                    </a:cubicBezTo>
                    <a:cubicBezTo>
                      <a:pt x="23" y="0"/>
                      <a:pt x="29" y="2"/>
                      <a:pt x="29" y="4"/>
                    </a:cubicBezTo>
                    <a:cubicBezTo>
                      <a:pt x="29" y="5"/>
                      <a:pt x="25" y="15"/>
                      <a:pt x="21" y="21"/>
                    </a:cubicBezTo>
                    <a:cubicBezTo>
                      <a:pt x="19" y="21"/>
                      <a:pt x="17" y="21"/>
                      <a:pt x="15" y="21"/>
                    </a:cubicBezTo>
                    <a:close/>
                  </a:path>
                </a:pathLst>
              </a:custGeom>
              <a:grpFill/>
              <a:ln>
                <a:noFill/>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99" name="Freeform 230"/>
              <p:cNvSpPr>
                <a:spLocks/>
              </p:cNvSpPr>
              <p:nvPr/>
            </p:nvSpPr>
            <p:spPr bwMode="auto">
              <a:xfrm>
                <a:off x="1027113" y="4060825"/>
                <a:ext cx="139700" cy="763587"/>
              </a:xfrm>
              <a:custGeom>
                <a:avLst/>
                <a:gdLst>
                  <a:gd name="T0" fmla="*/ 8 w 45"/>
                  <a:gd name="T1" fmla="*/ 30 h 246"/>
                  <a:gd name="T2" fmla="*/ 16 w 45"/>
                  <a:gd name="T3" fmla="*/ 0 h 246"/>
                  <a:gd name="T4" fmla="*/ 23 w 45"/>
                  <a:gd name="T5" fmla="*/ 0 h 246"/>
                  <a:gd name="T6" fmla="*/ 29 w 45"/>
                  <a:gd name="T7" fmla="*/ 0 h 246"/>
                  <a:gd name="T8" fmla="*/ 29 w 45"/>
                  <a:gd name="T9" fmla="*/ 0 h 246"/>
                  <a:gd name="T10" fmla="*/ 29 w 45"/>
                  <a:gd name="T11" fmla="*/ 0 h 246"/>
                  <a:gd name="T12" fmla="*/ 37 w 45"/>
                  <a:gd name="T13" fmla="*/ 30 h 246"/>
                  <a:gd name="T14" fmla="*/ 45 w 45"/>
                  <a:gd name="T15" fmla="*/ 218 h 246"/>
                  <a:gd name="T16" fmla="*/ 23 w 45"/>
                  <a:gd name="T17" fmla="*/ 246 h 246"/>
                  <a:gd name="T18" fmla="*/ 0 w 45"/>
                  <a:gd name="T19" fmla="*/ 218 h 246"/>
                  <a:gd name="T20" fmla="*/ 8 w 45"/>
                  <a:gd name="T21" fmla="*/ 3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46">
                    <a:moveTo>
                      <a:pt x="8" y="30"/>
                    </a:moveTo>
                    <a:cubicBezTo>
                      <a:pt x="10" y="18"/>
                      <a:pt x="16" y="0"/>
                      <a:pt x="16" y="0"/>
                    </a:cubicBezTo>
                    <a:cubicBezTo>
                      <a:pt x="18" y="0"/>
                      <a:pt x="20" y="0"/>
                      <a:pt x="23" y="0"/>
                    </a:cubicBezTo>
                    <a:cubicBezTo>
                      <a:pt x="25" y="0"/>
                      <a:pt x="27" y="0"/>
                      <a:pt x="29" y="0"/>
                    </a:cubicBezTo>
                    <a:cubicBezTo>
                      <a:pt x="29" y="0"/>
                      <a:pt x="29" y="0"/>
                      <a:pt x="29" y="0"/>
                    </a:cubicBezTo>
                    <a:cubicBezTo>
                      <a:pt x="29" y="0"/>
                      <a:pt x="29" y="0"/>
                      <a:pt x="29" y="0"/>
                    </a:cubicBezTo>
                    <a:cubicBezTo>
                      <a:pt x="29" y="0"/>
                      <a:pt x="35" y="18"/>
                      <a:pt x="37" y="30"/>
                    </a:cubicBezTo>
                    <a:cubicBezTo>
                      <a:pt x="39" y="37"/>
                      <a:pt x="45" y="218"/>
                      <a:pt x="45" y="218"/>
                    </a:cubicBezTo>
                    <a:cubicBezTo>
                      <a:pt x="23" y="246"/>
                      <a:pt x="23" y="246"/>
                      <a:pt x="23" y="246"/>
                    </a:cubicBezTo>
                    <a:cubicBezTo>
                      <a:pt x="0" y="218"/>
                      <a:pt x="0" y="218"/>
                      <a:pt x="0" y="218"/>
                    </a:cubicBezTo>
                    <a:cubicBezTo>
                      <a:pt x="0" y="218"/>
                      <a:pt x="7" y="37"/>
                      <a:pt x="8" y="30"/>
                    </a:cubicBezTo>
                    <a:close/>
                  </a:path>
                </a:pathLst>
              </a:custGeom>
              <a:grpFill/>
              <a:ln>
                <a:noFill/>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100" name="Freeform 231"/>
              <p:cNvSpPr>
                <a:spLocks/>
              </p:cNvSpPr>
              <p:nvPr/>
            </p:nvSpPr>
            <p:spPr bwMode="auto">
              <a:xfrm>
                <a:off x="1098551" y="3924300"/>
                <a:ext cx="100013" cy="169862"/>
              </a:xfrm>
              <a:custGeom>
                <a:avLst/>
                <a:gdLst>
                  <a:gd name="T0" fmla="*/ 0 w 32"/>
                  <a:gd name="T1" fmla="*/ 21 h 55"/>
                  <a:gd name="T2" fmla="*/ 24 w 32"/>
                  <a:gd name="T3" fmla="*/ 0 h 55"/>
                  <a:gd name="T4" fmla="*/ 31 w 32"/>
                  <a:gd name="T5" fmla="*/ 13 h 55"/>
                  <a:gd name="T6" fmla="*/ 19 w 32"/>
                  <a:gd name="T7" fmla="*/ 55 h 55"/>
                  <a:gd name="T8" fmla="*/ 6 w 32"/>
                  <a:gd name="T9" fmla="*/ 23 h 55"/>
                  <a:gd name="T10" fmla="*/ 0 w 32"/>
                  <a:gd name="T11" fmla="*/ 21 h 55"/>
                </a:gdLst>
                <a:ahLst/>
                <a:cxnLst>
                  <a:cxn ang="0">
                    <a:pos x="T0" y="T1"/>
                  </a:cxn>
                  <a:cxn ang="0">
                    <a:pos x="T2" y="T3"/>
                  </a:cxn>
                  <a:cxn ang="0">
                    <a:pos x="T4" y="T5"/>
                  </a:cxn>
                  <a:cxn ang="0">
                    <a:pos x="T6" y="T7"/>
                  </a:cxn>
                  <a:cxn ang="0">
                    <a:pos x="T8" y="T9"/>
                  </a:cxn>
                  <a:cxn ang="0">
                    <a:pos x="T10" y="T11"/>
                  </a:cxn>
                </a:cxnLst>
                <a:rect l="0" t="0" r="r" b="b"/>
                <a:pathLst>
                  <a:path w="32" h="55">
                    <a:moveTo>
                      <a:pt x="0" y="21"/>
                    </a:moveTo>
                    <a:cubicBezTo>
                      <a:pt x="13" y="14"/>
                      <a:pt x="24" y="0"/>
                      <a:pt x="24" y="0"/>
                    </a:cubicBezTo>
                    <a:cubicBezTo>
                      <a:pt x="31" y="13"/>
                      <a:pt x="31" y="13"/>
                      <a:pt x="31" y="13"/>
                    </a:cubicBezTo>
                    <a:cubicBezTo>
                      <a:pt x="31" y="13"/>
                      <a:pt x="32" y="31"/>
                      <a:pt x="19" y="55"/>
                    </a:cubicBezTo>
                    <a:cubicBezTo>
                      <a:pt x="19" y="55"/>
                      <a:pt x="7" y="24"/>
                      <a:pt x="6" y="23"/>
                    </a:cubicBezTo>
                    <a:cubicBezTo>
                      <a:pt x="5" y="22"/>
                      <a:pt x="0" y="21"/>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101" name="Freeform 232"/>
              <p:cNvSpPr>
                <a:spLocks/>
              </p:cNvSpPr>
              <p:nvPr/>
            </p:nvSpPr>
            <p:spPr bwMode="auto">
              <a:xfrm>
                <a:off x="998538" y="3924300"/>
                <a:ext cx="100013" cy="169862"/>
              </a:xfrm>
              <a:custGeom>
                <a:avLst/>
                <a:gdLst>
                  <a:gd name="T0" fmla="*/ 32 w 32"/>
                  <a:gd name="T1" fmla="*/ 21 h 55"/>
                  <a:gd name="T2" fmla="*/ 7 w 32"/>
                  <a:gd name="T3" fmla="*/ 0 h 55"/>
                  <a:gd name="T4" fmla="*/ 1 w 32"/>
                  <a:gd name="T5" fmla="*/ 13 h 55"/>
                  <a:gd name="T6" fmla="*/ 12 w 32"/>
                  <a:gd name="T7" fmla="*/ 55 h 55"/>
                  <a:gd name="T8" fmla="*/ 25 w 32"/>
                  <a:gd name="T9" fmla="*/ 23 h 55"/>
                  <a:gd name="T10" fmla="*/ 32 w 32"/>
                  <a:gd name="T11" fmla="*/ 21 h 55"/>
                </a:gdLst>
                <a:ahLst/>
                <a:cxnLst>
                  <a:cxn ang="0">
                    <a:pos x="T0" y="T1"/>
                  </a:cxn>
                  <a:cxn ang="0">
                    <a:pos x="T2" y="T3"/>
                  </a:cxn>
                  <a:cxn ang="0">
                    <a:pos x="T4" y="T5"/>
                  </a:cxn>
                  <a:cxn ang="0">
                    <a:pos x="T6" y="T7"/>
                  </a:cxn>
                  <a:cxn ang="0">
                    <a:pos x="T8" y="T9"/>
                  </a:cxn>
                  <a:cxn ang="0">
                    <a:pos x="T10" y="T11"/>
                  </a:cxn>
                </a:cxnLst>
                <a:rect l="0" t="0" r="r" b="b"/>
                <a:pathLst>
                  <a:path w="32" h="55">
                    <a:moveTo>
                      <a:pt x="32" y="21"/>
                    </a:moveTo>
                    <a:cubicBezTo>
                      <a:pt x="18" y="14"/>
                      <a:pt x="7" y="0"/>
                      <a:pt x="7" y="0"/>
                    </a:cubicBezTo>
                    <a:cubicBezTo>
                      <a:pt x="1" y="13"/>
                      <a:pt x="1" y="13"/>
                      <a:pt x="1" y="13"/>
                    </a:cubicBezTo>
                    <a:cubicBezTo>
                      <a:pt x="1" y="13"/>
                      <a:pt x="0" y="31"/>
                      <a:pt x="12" y="55"/>
                    </a:cubicBezTo>
                    <a:cubicBezTo>
                      <a:pt x="12" y="55"/>
                      <a:pt x="25" y="24"/>
                      <a:pt x="25" y="23"/>
                    </a:cubicBezTo>
                    <a:cubicBezTo>
                      <a:pt x="26" y="22"/>
                      <a:pt x="32" y="21"/>
                      <a:pt x="3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102" name="Freeform 233"/>
              <p:cNvSpPr>
                <a:spLocks/>
              </p:cNvSpPr>
              <p:nvPr/>
            </p:nvSpPr>
            <p:spPr bwMode="auto">
              <a:xfrm>
                <a:off x="776288" y="3986213"/>
                <a:ext cx="641350" cy="1131887"/>
              </a:xfrm>
              <a:custGeom>
                <a:avLst/>
                <a:gdLst>
                  <a:gd name="T0" fmla="*/ 103 w 205"/>
                  <a:gd name="T1" fmla="*/ 273 h 365"/>
                  <a:gd name="T2" fmla="*/ 90 w 205"/>
                  <a:gd name="T3" fmla="*/ 339 h 365"/>
                  <a:gd name="T4" fmla="*/ 61 w 205"/>
                  <a:gd name="T5" fmla="*/ 365 h 365"/>
                  <a:gd name="T6" fmla="*/ 5 w 205"/>
                  <a:gd name="T7" fmla="*/ 355 h 365"/>
                  <a:gd name="T8" fmla="*/ 9 w 205"/>
                  <a:gd name="T9" fmla="*/ 302 h 365"/>
                  <a:gd name="T10" fmla="*/ 23 w 205"/>
                  <a:gd name="T11" fmla="*/ 212 h 365"/>
                  <a:gd name="T12" fmla="*/ 25 w 205"/>
                  <a:gd name="T13" fmla="*/ 135 h 365"/>
                  <a:gd name="T14" fmla="*/ 0 w 205"/>
                  <a:gd name="T15" fmla="*/ 25 h 365"/>
                  <a:gd name="T16" fmla="*/ 65 w 205"/>
                  <a:gd name="T17" fmla="*/ 0 h 365"/>
                  <a:gd name="T18" fmla="*/ 103 w 205"/>
                  <a:gd name="T19" fmla="*/ 137 h 365"/>
                  <a:gd name="T20" fmla="*/ 140 w 205"/>
                  <a:gd name="T21" fmla="*/ 0 h 365"/>
                  <a:gd name="T22" fmla="*/ 205 w 205"/>
                  <a:gd name="T23" fmla="*/ 25 h 365"/>
                  <a:gd name="T24" fmla="*/ 181 w 205"/>
                  <a:gd name="T25" fmla="*/ 135 h 365"/>
                  <a:gd name="T26" fmla="*/ 182 w 205"/>
                  <a:gd name="T27" fmla="*/ 212 h 365"/>
                  <a:gd name="T28" fmla="*/ 196 w 205"/>
                  <a:gd name="T29" fmla="*/ 302 h 365"/>
                  <a:gd name="T30" fmla="*/ 201 w 205"/>
                  <a:gd name="T31" fmla="*/ 355 h 365"/>
                  <a:gd name="T32" fmla="*/ 144 w 205"/>
                  <a:gd name="T33" fmla="*/ 365 h 365"/>
                  <a:gd name="T34" fmla="*/ 115 w 205"/>
                  <a:gd name="T35" fmla="*/ 339 h 365"/>
                  <a:gd name="T36" fmla="*/ 103 w 205"/>
                  <a:gd name="T3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365">
                    <a:moveTo>
                      <a:pt x="103" y="273"/>
                    </a:moveTo>
                    <a:cubicBezTo>
                      <a:pt x="103" y="273"/>
                      <a:pt x="95" y="322"/>
                      <a:pt x="90" y="339"/>
                    </a:cubicBezTo>
                    <a:cubicBezTo>
                      <a:pt x="83" y="364"/>
                      <a:pt x="61" y="365"/>
                      <a:pt x="61" y="365"/>
                    </a:cubicBezTo>
                    <a:cubicBezTo>
                      <a:pt x="21" y="362"/>
                      <a:pt x="5" y="355"/>
                      <a:pt x="5" y="355"/>
                    </a:cubicBezTo>
                    <a:cubicBezTo>
                      <a:pt x="5" y="355"/>
                      <a:pt x="7" y="331"/>
                      <a:pt x="9" y="302"/>
                    </a:cubicBezTo>
                    <a:cubicBezTo>
                      <a:pt x="11" y="272"/>
                      <a:pt x="21" y="227"/>
                      <a:pt x="23" y="212"/>
                    </a:cubicBezTo>
                    <a:cubicBezTo>
                      <a:pt x="26" y="197"/>
                      <a:pt x="25" y="135"/>
                      <a:pt x="25" y="135"/>
                    </a:cubicBezTo>
                    <a:cubicBezTo>
                      <a:pt x="10" y="85"/>
                      <a:pt x="0" y="25"/>
                      <a:pt x="0" y="25"/>
                    </a:cubicBezTo>
                    <a:cubicBezTo>
                      <a:pt x="19" y="20"/>
                      <a:pt x="65" y="0"/>
                      <a:pt x="65" y="0"/>
                    </a:cubicBezTo>
                    <a:cubicBezTo>
                      <a:pt x="65" y="0"/>
                      <a:pt x="56" y="62"/>
                      <a:pt x="103" y="137"/>
                    </a:cubicBezTo>
                    <a:cubicBezTo>
                      <a:pt x="150" y="62"/>
                      <a:pt x="140" y="0"/>
                      <a:pt x="140" y="0"/>
                    </a:cubicBezTo>
                    <a:cubicBezTo>
                      <a:pt x="140" y="0"/>
                      <a:pt x="186" y="20"/>
                      <a:pt x="205" y="25"/>
                    </a:cubicBezTo>
                    <a:cubicBezTo>
                      <a:pt x="205" y="25"/>
                      <a:pt x="195" y="85"/>
                      <a:pt x="181" y="135"/>
                    </a:cubicBezTo>
                    <a:cubicBezTo>
                      <a:pt x="181" y="135"/>
                      <a:pt x="180" y="197"/>
                      <a:pt x="182" y="212"/>
                    </a:cubicBezTo>
                    <a:cubicBezTo>
                      <a:pt x="185" y="227"/>
                      <a:pt x="194" y="272"/>
                      <a:pt x="196" y="302"/>
                    </a:cubicBezTo>
                    <a:cubicBezTo>
                      <a:pt x="198" y="331"/>
                      <a:pt x="201" y="355"/>
                      <a:pt x="201" y="355"/>
                    </a:cubicBezTo>
                    <a:cubicBezTo>
                      <a:pt x="201" y="355"/>
                      <a:pt x="185" y="362"/>
                      <a:pt x="144" y="365"/>
                    </a:cubicBezTo>
                    <a:cubicBezTo>
                      <a:pt x="144" y="365"/>
                      <a:pt x="122" y="364"/>
                      <a:pt x="115" y="339"/>
                    </a:cubicBezTo>
                    <a:cubicBezTo>
                      <a:pt x="110" y="322"/>
                      <a:pt x="103" y="273"/>
                      <a:pt x="103" y="2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103" name="Freeform 234"/>
              <p:cNvSpPr>
                <a:spLocks/>
              </p:cNvSpPr>
              <p:nvPr/>
            </p:nvSpPr>
            <p:spPr bwMode="auto">
              <a:xfrm>
                <a:off x="1098551" y="3952875"/>
                <a:ext cx="190500" cy="458787"/>
              </a:xfrm>
              <a:custGeom>
                <a:avLst/>
                <a:gdLst>
                  <a:gd name="T0" fmla="*/ 0 w 61"/>
                  <a:gd name="T1" fmla="*/ 148 h 148"/>
                  <a:gd name="T2" fmla="*/ 30 w 61"/>
                  <a:gd name="T3" fmla="*/ 0 h 148"/>
                  <a:gd name="T4" fmla="*/ 43 w 61"/>
                  <a:gd name="T5" fmla="*/ 10 h 148"/>
                  <a:gd name="T6" fmla="*/ 59 w 61"/>
                  <a:gd name="T7" fmla="*/ 28 h 148"/>
                  <a:gd name="T8" fmla="*/ 44 w 61"/>
                  <a:gd name="T9" fmla="*/ 32 h 148"/>
                  <a:gd name="T10" fmla="*/ 61 w 61"/>
                  <a:gd name="T11" fmla="*/ 38 h 148"/>
                  <a:gd name="T12" fmla="*/ 0 w 61"/>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61" h="148">
                    <a:moveTo>
                      <a:pt x="0" y="148"/>
                    </a:moveTo>
                    <a:cubicBezTo>
                      <a:pt x="29" y="79"/>
                      <a:pt x="30" y="0"/>
                      <a:pt x="30" y="0"/>
                    </a:cubicBezTo>
                    <a:cubicBezTo>
                      <a:pt x="43" y="10"/>
                      <a:pt x="43" y="10"/>
                      <a:pt x="43" y="10"/>
                    </a:cubicBezTo>
                    <a:cubicBezTo>
                      <a:pt x="59" y="28"/>
                      <a:pt x="59" y="28"/>
                      <a:pt x="59" y="28"/>
                    </a:cubicBezTo>
                    <a:cubicBezTo>
                      <a:pt x="44" y="32"/>
                      <a:pt x="44" y="32"/>
                      <a:pt x="44" y="32"/>
                    </a:cubicBezTo>
                    <a:cubicBezTo>
                      <a:pt x="61" y="38"/>
                      <a:pt x="61" y="38"/>
                      <a:pt x="61" y="38"/>
                    </a:cubicBezTo>
                    <a:cubicBezTo>
                      <a:pt x="61" y="38"/>
                      <a:pt x="50" y="113"/>
                      <a:pt x="0"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104" name="Freeform 235"/>
              <p:cNvSpPr>
                <a:spLocks/>
              </p:cNvSpPr>
              <p:nvPr/>
            </p:nvSpPr>
            <p:spPr bwMode="auto">
              <a:xfrm>
                <a:off x="908051" y="3952875"/>
                <a:ext cx="190500" cy="458787"/>
              </a:xfrm>
              <a:custGeom>
                <a:avLst/>
                <a:gdLst>
                  <a:gd name="T0" fmla="*/ 61 w 61"/>
                  <a:gd name="T1" fmla="*/ 148 h 148"/>
                  <a:gd name="T2" fmla="*/ 30 w 61"/>
                  <a:gd name="T3" fmla="*/ 0 h 148"/>
                  <a:gd name="T4" fmla="*/ 18 w 61"/>
                  <a:gd name="T5" fmla="*/ 10 h 148"/>
                  <a:gd name="T6" fmla="*/ 2 w 61"/>
                  <a:gd name="T7" fmla="*/ 28 h 148"/>
                  <a:gd name="T8" fmla="*/ 17 w 61"/>
                  <a:gd name="T9" fmla="*/ 32 h 148"/>
                  <a:gd name="T10" fmla="*/ 0 w 61"/>
                  <a:gd name="T11" fmla="*/ 38 h 148"/>
                  <a:gd name="T12" fmla="*/ 61 w 61"/>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61" h="148">
                    <a:moveTo>
                      <a:pt x="61" y="148"/>
                    </a:moveTo>
                    <a:cubicBezTo>
                      <a:pt x="32" y="79"/>
                      <a:pt x="30" y="0"/>
                      <a:pt x="30" y="0"/>
                    </a:cubicBezTo>
                    <a:cubicBezTo>
                      <a:pt x="18" y="10"/>
                      <a:pt x="18" y="10"/>
                      <a:pt x="18" y="10"/>
                    </a:cubicBezTo>
                    <a:cubicBezTo>
                      <a:pt x="2" y="28"/>
                      <a:pt x="2" y="28"/>
                      <a:pt x="2" y="28"/>
                    </a:cubicBezTo>
                    <a:cubicBezTo>
                      <a:pt x="17" y="32"/>
                      <a:pt x="17" y="32"/>
                      <a:pt x="17" y="32"/>
                    </a:cubicBezTo>
                    <a:cubicBezTo>
                      <a:pt x="0" y="38"/>
                      <a:pt x="0" y="38"/>
                      <a:pt x="0" y="38"/>
                    </a:cubicBezTo>
                    <a:cubicBezTo>
                      <a:pt x="0" y="38"/>
                      <a:pt x="11" y="113"/>
                      <a:pt x="61"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105" name="Oval 236"/>
              <p:cNvSpPr>
                <a:spLocks noChangeArrowheads="1"/>
              </p:cNvSpPr>
              <p:nvPr/>
            </p:nvSpPr>
            <p:spPr bwMode="auto">
              <a:xfrm>
                <a:off x="1079501" y="4427538"/>
                <a:ext cx="34925" cy="33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106" name="Oval 237"/>
              <p:cNvSpPr>
                <a:spLocks noChangeArrowheads="1"/>
              </p:cNvSpPr>
              <p:nvPr/>
            </p:nvSpPr>
            <p:spPr bwMode="auto">
              <a:xfrm>
                <a:off x="1079501" y="4584700"/>
                <a:ext cx="34925" cy="34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107" name="Oval 238"/>
              <p:cNvSpPr>
                <a:spLocks noChangeArrowheads="1"/>
              </p:cNvSpPr>
              <p:nvPr/>
            </p:nvSpPr>
            <p:spPr bwMode="auto">
              <a:xfrm>
                <a:off x="1079501" y="4740275"/>
                <a:ext cx="34925" cy="33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grpSp>
      </p:grpSp>
      <p:sp>
        <p:nvSpPr>
          <p:cNvPr id="111" name="文本框 110"/>
          <p:cNvSpPr txBox="1"/>
          <p:nvPr/>
        </p:nvSpPr>
        <p:spPr>
          <a:xfrm>
            <a:off x="914252" y="2570954"/>
            <a:ext cx="1510171" cy="400110"/>
          </a:xfrm>
          <a:prstGeom prst="rect">
            <a:avLst/>
          </a:prstGeom>
          <a:noFill/>
        </p:spPr>
        <p:txBody>
          <a:bodyPr wrap="square" rtlCol="0">
            <a:spAutoFit/>
          </a:bodyPr>
          <a:lstStyle/>
          <a:p>
            <a:pPr fontAlgn="auto">
              <a:spcBef>
                <a:spcPts val="0"/>
              </a:spcBef>
              <a:spcAft>
                <a:spcPts val="0"/>
              </a:spcAft>
            </a:pPr>
            <a:r>
              <a:rPr lang="zh-CN" altLang="en-US" sz="2000" b="1" dirty="0">
                <a:solidFill>
                  <a:srgbClr val="0174AB"/>
                </a:solidFill>
                <a:latin typeface="Times New Roman" panose="02020603050405020304" pitchFamily="18" charset="0"/>
                <a:ea typeface="宋体" panose="02010600030101010101" pitchFamily="2" charset="-122"/>
                <a:cs typeface="+mn-ea"/>
              </a:rPr>
              <a:t>能力目标</a:t>
            </a:r>
          </a:p>
        </p:txBody>
      </p:sp>
      <p:sp>
        <p:nvSpPr>
          <p:cNvPr id="114" name="矩形 113"/>
          <p:cNvSpPr/>
          <p:nvPr/>
        </p:nvSpPr>
        <p:spPr>
          <a:xfrm>
            <a:off x="3204763" y="1589640"/>
            <a:ext cx="5145927" cy="553998"/>
          </a:xfrm>
          <a:prstGeom prst="rect">
            <a:avLst/>
          </a:prstGeom>
          <a:ln>
            <a:solidFill>
              <a:schemeClr val="accent1"/>
            </a:solidFill>
            <a:prstDash val="dash"/>
          </a:ln>
        </p:spPr>
        <p:txBody>
          <a:bodyPr wrap="square">
            <a:spAutoFit/>
          </a:bodyPr>
          <a:lstStyle/>
          <a:p>
            <a:pPr defTabSz="462916">
              <a:lnSpc>
                <a:spcPct val="150000"/>
              </a:lnSpc>
              <a:buClr>
                <a:srgbClr val="4F81BD"/>
              </a:buClr>
              <a:buSzPct val="60000"/>
            </a:pPr>
            <a:r>
              <a:rPr lang="zh-CN" altLang="en-US"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能</a:t>
            </a:r>
            <a:r>
              <a:rPr lang="zh-CN" altLang="en-US" sz="2000" dirty="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根据</a:t>
            </a:r>
            <a:r>
              <a:rPr lang="zh-CN" altLang="en-US"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业务核算海运费</a:t>
            </a:r>
            <a:endParaRPr lang="zh-CN" altLang="en-US" sz="2000" dirty="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p:grpSp>
        <p:nvGrpSpPr>
          <p:cNvPr id="59" name="Group 67"/>
          <p:cNvGrpSpPr/>
          <p:nvPr/>
        </p:nvGrpSpPr>
        <p:grpSpPr>
          <a:xfrm>
            <a:off x="964689" y="5575084"/>
            <a:ext cx="500116" cy="656281"/>
            <a:chOff x="2587624" y="-3175"/>
            <a:chExt cx="4133849" cy="7337425"/>
          </a:xfrm>
          <a:solidFill>
            <a:schemeClr val="bg1"/>
          </a:solidFill>
        </p:grpSpPr>
        <p:sp>
          <p:nvSpPr>
            <p:cNvPr id="60" name="Freeform 5"/>
            <p:cNvSpPr>
              <a:spLocks noEditPoints="1"/>
            </p:cNvSpPr>
            <p:nvPr/>
          </p:nvSpPr>
          <p:spPr bwMode="auto">
            <a:xfrm>
              <a:off x="2587624" y="3748088"/>
              <a:ext cx="1843086" cy="1541463"/>
            </a:xfrm>
            <a:custGeom>
              <a:avLst/>
              <a:gdLst/>
              <a:ahLst/>
              <a:cxnLst>
                <a:cxn ang="0">
                  <a:pos x="71" y="27"/>
                </a:cxn>
                <a:cxn ang="0">
                  <a:pos x="50" y="42"/>
                </a:cxn>
                <a:cxn ang="0">
                  <a:pos x="1" y="390"/>
                </a:cxn>
                <a:cxn ang="0">
                  <a:pos x="16" y="411"/>
                </a:cxn>
                <a:cxn ang="0">
                  <a:pos x="18" y="414"/>
                </a:cxn>
                <a:cxn ang="0">
                  <a:pos x="26" y="419"/>
                </a:cxn>
                <a:cxn ang="0">
                  <a:pos x="27" y="420"/>
                </a:cxn>
                <a:cxn ang="0">
                  <a:pos x="36" y="417"/>
                </a:cxn>
                <a:cxn ang="0">
                  <a:pos x="39" y="414"/>
                </a:cxn>
                <a:cxn ang="0">
                  <a:pos x="481" y="476"/>
                </a:cxn>
                <a:cxn ang="0">
                  <a:pos x="483" y="480"/>
                </a:cxn>
                <a:cxn ang="0">
                  <a:pos x="491" y="484"/>
                </a:cxn>
                <a:cxn ang="0">
                  <a:pos x="492" y="484"/>
                </a:cxn>
                <a:cxn ang="0">
                  <a:pos x="501" y="482"/>
                </a:cxn>
                <a:cxn ang="0">
                  <a:pos x="504" y="479"/>
                </a:cxn>
                <a:cxn ang="0">
                  <a:pos x="508" y="480"/>
                </a:cxn>
                <a:cxn ang="0">
                  <a:pos x="529" y="464"/>
                </a:cxn>
                <a:cxn ang="0">
                  <a:pos x="577" y="116"/>
                </a:cxn>
                <a:cxn ang="0">
                  <a:pos x="562" y="95"/>
                </a:cxn>
                <a:cxn ang="0">
                  <a:pos x="504" y="87"/>
                </a:cxn>
                <a:cxn ang="0">
                  <a:pos x="502" y="97"/>
                </a:cxn>
                <a:cxn ang="0">
                  <a:pos x="423" y="86"/>
                </a:cxn>
                <a:cxn ang="0">
                  <a:pos x="426" y="63"/>
                </a:cxn>
                <a:cxn ang="0">
                  <a:pos x="416" y="61"/>
                </a:cxn>
                <a:cxn ang="0">
                  <a:pos x="418" y="48"/>
                </a:cxn>
                <a:cxn ang="0">
                  <a:pos x="397" y="17"/>
                </a:cxn>
                <a:cxn ang="0">
                  <a:pos x="397" y="31"/>
                </a:cxn>
                <a:cxn ang="0">
                  <a:pos x="395" y="58"/>
                </a:cxn>
                <a:cxn ang="0">
                  <a:pos x="395" y="58"/>
                </a:cxn>
                <a:cxn ang="0">
                  <a:pos x="388" y="58"/>
                </a:cxn>
                <a:cxn ang="0">
                  <a:pos x="385" y="80"/>
                </a:cxn>
                <a:cxn ang="0">
                  <a:pos x="256" y="62"/>
                </a:cxn>
                <a:cxn ang="0">
                  <a:pos x="259" y="39"/>
                </a:cxn>
                <a:cxn ang="0">
                  <a:pos x="253" y="39"/>
                </a:cxn>
                <a:cxn ang="0">
                  <a:pos x="253" y="38"/>
                </a:cxn>
                <a:cxn ang="0">
                  <a:pos x="274" y="19"/>
                </a:cxn>
                <a:cxn ang="0">
                  <a:pos x="258" y="0"/>
                </a:cxn>
                <a:cxn ang="0">
                  <a:pos x="237" y="22"/>
                </a:cxn>
                <a:cxn ang="0">
                  <a:pos x="235" y="36"/>
                </a:cxn>
                <a:cxn ang="0">
                  <a:pos x="222" y="34"/>
                </a:cxn>
                <a:cxn ang="0">
                  <a:pos x="218" y="57"/>
                </a:cxn>
                <a:cxn ang="0">
                  <a:pos x="140" y="46"/>
                </a:cxn>
                <a:cxn ang="0">
                  <a:pos x="141" y="37"/>
                </a:cxn>
                <a:cxn ang="0">
                  <a:pos x="71" y="27"/>
                </a:cxn>
                <a:cxn ang="0">
                  <a:pos x="250" y="49"/>
                </a:cxn>
                <a:cxn ang="0">
                  <a:pos x="248" y="61"/>
                </a:cxn>
                <a:cxn ang="0">
                  <a:pos x="226" y="58"/>
                </a:cxn>
                <a:cxn ang="0">
                  <a:pos x="227" y="46"/>
                </a:cxn>
                <a:cxn ang="0">
                  <a:pos x="250" y="49"/>
                </a:cxn>
                <a:cxn ang="0">
                  <a:pos x="392" y="81"/>
                </a:cxn>
                <a:cxn ang="0">
                  <a:pos x="393" y="69"/>
                </a:cxn>
                <a:cxn ang="0">
                  <a:pos x="416" y="72"/>
                </a:cxn>
                <a:cxn ang="0">
                  <a:pos x="414" y="84"/>
                </a:cxn>
                <a:cxn ang="0">
                  <a:pos x="392" y="81"/>
                </a:cxn>
              </a:cxnLst>
              <a:rect l="0" t="0" r="r" b="b"/>
              <a:pathLst>
                <a:path w="579" h="485">
                  <a:moveTo>
                    <a:pt x="71" y="27"/>
                  </a:moveTo>
                  <a:cubicBezTo>
                    <a:pt x="59" y="25"/>
                    <a:pt x="52" y="30"/>
                    <a:pt x="50" y="42"/>
                  </a:cubicBezTo>
                  <a:cubicBezTo>
                    <a:pt x="1" y="390"/>
                    <a:pt x="1" y="390"/>
                    <a:pt x="1" y="390"/>
                  </a:cubicBezTo>
                  <a:cubicBezTo>
                    <a:pt x="0" y="402"/>
                    <a:pt x="5" y="409"/>
                    <a:pt x="16" y="411"/>
                  </a:cubicBezTo>
                  <a:cubicBezTo>
                    <a:pt x="17" y="412"/>
                    <a:pt x="17" y="413"/>
                    <a:pt x="18" y="414"/>
                  </a:cubicBezTo>
                  <a:cubicBezTo>
                    <a:pt x="20" y="417"/>
                    <a:pt x="23" y="419"/>
                    <a:pt x="26" y="419"/>
                  </a:cubicBezTo>
                  <a:cubicBezTo>
                    <a:pt x="27" y="420"/>
                    <a:pt x="27" y="420"/>
                    <a:pt x="27" y="420"/>
                  </a:cubicBezTo>
                  <a:cubicBezTo>
                    <a:pt x="30" y="420"/>
                    <a:pt x="33" y="419"/>
                    <a:pt x="36" y="417"/>
                  </a:cubicBezTo>
                  <a:cubicBezTo>
                    <a:pt x="37" y="416"/>
                    <a:pt x="38" y="415"/>
                    <a:pt x="39" y="414"/>
                  </a:cubicBezTo>
                  <a:cubicBezTo>
                    <a:pt x="481" y="476"/>
                    <a:pt x="481" y="476"/>
                    <a:pt x="481" y="476"/>
                  </a:cubicBezTo>
                  <a:cubicBezTo>
                    <a:pt x="482" y="477"/>
                    <a:pt x="483" y="478"/>
                    <a:pt x="483" y="480"/>
                  </a:cubicBezTo>
                  <a:cubicBezTo>
                    <a:pt x="485" y="482"/>
                    <a:pt x="488" y="484"/>
                    <a:pt x="491" y="484"/>
                  </a:cubicBezTo>
                  <a:cubicBezTo>
                    <a:pt x="492" y="484"/>
                    <a:pt x="492" y="484"/>
                    <a:pt x="492" y="484"/>
                  </a:cubicBezTo>
                  <a:cubicBezTo>
                    <a:pt x="496" y="485"/>
                    <a:pt x="499" y="484"/>
                    <a:pt x="501" y="482"/>
                  </a:cubicBezTo>
                  <a:cubicBezTo>
                    <a:pt x="502" y="481"/>
                    <a:pt x="503" y="480"/>
                    <a:pt x="504" y="479"/>
                  </a:cubicBezTo>
                  <a:cubicBezTo>
                    <a:pt x="508" y="480"/>
                    <a:pt x="508" y="480"/>
                    <a:pt x="508" y="480"/>
                  </a:cubicBezTo>
                  <a:cubicBezTo>
                    <a:pt x="520" y="482"/>
                    <a:pt x="527" y="476"/>
                    <a:pt x="529" y="464"/>
                  </a:cubicBezTo>
                  <a:cubicBezTo>
                    <a:pt x="577" y="116"/>
                    <a:pt x="577" y="116"/>
                    <a:pt x="577" y="116"/>
                  </a:cubicBezTo>
                  <a:cubicBezTo>
                    <a:pt x="579" y="104"/>
                    <a:pt x="574" y="97"/>
                    <a:pt x="562" y="95"/>
                  </a:cubicBezTo>
                  <a:cubicBezTo>
                    <a:pt x="504" y="87"/>
                    <a:pt x="504" y="87"/>
                    <a:pt x="504" y="87"/>
                  </a:cubicBezTo>
                  <a:cubicBezTo>
                    <a:pt x="502" y="97"/>
                    <a:pt x="502" y="97"/>
                    <a:pt x="502" y="97"/>
                  </a:cubicBezTo>
                  <a:cubicBezTo>
                    <a:pt x="423" y="86"/>
                    <a:pt x="423" y="86"/>
                    <a:pt x="423" y="86"/>
                  </a:cubicBezTo>
                  <a:cubicBezTo>
                    <a:pt x="426" y="63"/>
                    <a:pt x="426" y="63"/>
                    <a:pt x="426" y="63"/>
                  </a:cubicBezTo>
                  <a:cubicBezTo>
                    <a:pt x="416" y="61"/>
                    <a:pt x="416" y="61"/>
                    <a:pt x="416" y="61"/>
                  </a:cubicBezTo>
                  <a:cubicBezTo>
                    <a:pt x="418" y="48"/>
                    <a:pt x="418" y="48"/>
                    <a:pt x="418" y="48"/>
                  </a:cubicBezTo>
                  <a:cubicBezTo>
                    <a:pt x="420" y="33"/>
                    <a:pt x="413" y="23"/>
                    <a:pt x="397" y="17"/>
                  </a:cubicBezTo>
                  <a:cubicBezTo>
                    <a:pt x="397" y="31"/>
                    <a:pt x="397" y="31"/>
                    <a:pt x="397" y="31"/>
                  </a:cubicBezTo>
                  <a:cubicBezTo>
                    <a:pt x="398" y="35"/>
                    <a:pt x="398" y="44"/>
                    <a:pt x="395" y="58"/>
                  </a:cubicBezTo>
                  <a:cubicBezTo>
                    <a:pt x="395" y="58"/>
                    <a:pt x="395" y="58"/>
                    <a:pt x="395" y="58"/>
                  </a:cubicBezTo>
                  <a:cubicBezTo>
                    <a:pt x="388" y="58"/>
                    <a:pt x="388" y="58"/>
                    <a:pt x="388" y="58"/>
                  </a:cubicBezTo>
                  <a:cubicBezTo>
                    <a:pt x="385" y="80"/>
                    <a:pt x="385" y="80"/>
                    <a:pt x="385" y="80"/>
                  </a:cubicBezTo>
                  <a:cubicBezTo>
                    <a:pt x="256" y="62"/>
                    <a:pt x="256" y="62"/>
                    <a:pt x="256" y="62"/>
                  </a:cubicBezTo>
                  <a:cubicBezTo>
                    <a:pt x="259" y="39"/>
                    <a:pt x="259" y="39"/>
                    <a:pt x="259" y="39"/>
                  </a:cubicBezTo>
                  <a:cubicBezTo>
                    <a:pt x="253" y="39"/>
                    <a:pt x="253" y="39"/>
                    <a:pt x="253" y="39"/>
                  </a:cubicBezTo>
                  <a:cubicBezTo>
                    <a:pt x="253" y="38"/>
                    <a:pt x="253" y="38"/>
                    <a:pt x="253" y="38"/>
                  </a:cubicBezTo>
                  <a:cubicBezTo>
                    <a:pt x="255" y="22"/>
                    <a:pt x="262" y="16"/>
                    <a:pt x="274" y="19"/>
                  </a:cubicBezTo>
                  <a:cubicBezTo>
                    <a:pt x="258" y="0"/>
                    <a:pt x="258" y="0"/>
                    <a:pt x="258" y="0"/>
                  </a:cubicBezTo>
                  <a:cubicBezTo>
                    <a:pt x="246" y="2"/>
                    <a:pt x="239" y="10"/>
                    <a:pt x="237" y="22"/>
                  </a:cubicBezTo>
                  <a:cubicBezTo>
                    <a:pt x="235" y="36"/>
                    <a:pt x="235" y="36"/>
                    <a:pt x="235" y="36"/>
                  </a:cubicBezTo>
                  <a:cubicBezTo>
                    <a:pt x="222" y="34"/>
                    <a:pt x="222" y="34"/>
                    <a:pt x="222" y="34"/>
                  </a:cubicBezTo>
                  <a:cubicBezTo>
                    <a:pt x="218" y="57"/>
                    <a:pt x="218" y="57"/>
                    <a:pt x="218" y="57"/>
                  </a:cubicBezTo>
                  <a:cubicBezTo>
                    <a:pt x="140" y="46"/>
                    <a:pt x="140" y="46"/>
                    <a:pt x="140" y="46"/>
                  </a:cubicBezTo>
                  <a:cubicBezTo>
                    <a:pt x="141" y="37"/>
                    <a:pt x="141" y="37"/>
                    <a:pt x="141" y="37"/>
                  </a:cubicBezTo>
                  <a:lnTo>
                    <a:pt x="71" y="27"/>
                  </a:lnTo>
                  <a:close/>
                  <a:moveTo>
                    <a:pt x="250" y="49"/>
                  </a:moveTo>
                  <a:cubicBezTo>
                    <a:pt x="248" y="61"/>
                    <a:pt x="248" y="61"/>
                    <a:pt x="248" y="61"/>
                  </a:cubicBezTo>
                  <a:cubicBezTo>
                    <a:pt x="226" y="58"/>
                    <a:pt x="226" y="58"/>
                    <a:pt x="226" y="58"/>
                  </a:cubicBezTo>
                  <a:cubicBezTo>
                    <a:pt x="227" y="46"/>
                    <a:pt x="227" y="46"/>
                    <a:pt x="227" y="46"/>
                  </a:cubicBezTo>
                  <a:lnTo>
                    <a:pt x="250" y="49"/>
                  </a:lnTo>
                  <a:close/>
                  <a:moveTo>
                    <a:pt x="392" y="81"/>
                  </a:moveTo>
                  <a:cubicBezTo>
                    <a:pt x="393" y="69"/>
                    <a:pt x="393" y="69"/>
                    <a:pt x="393" y="69"/>
                  </a:cubicBezTo>
                  <a:cubicBezTo>
                    <a:pt x="416" y="72"/>
                    <a:pt x="416" y="72"/>
                    <a:pt x="416" y="72"/>
                  </a:cubicBezTo>
                  <a:cubicBezTo>
                    <a:pt x="414" y="84"/>
                    <a:pt x="414" y="84"/>
                    <a:pt x="414" y="84"/>
                  </a:cubicBezTo>
                  <a:lnTo>
                    <a:pt x="392" y="81"/>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sp>
          <p:nvSpPr>
            <p:cNvPr id="61" name="Freeform 8"/>
            <p:cNvSpPr>
              <a:spLocks/>
            </p:cNvSpPr>
            <p:nvPr/>
          </p:nvSpPr>
          <p:spPr bwMode="auto">
            <a:xfrm>
              <a:off x="2771775" y="-3175"/>
              <a:ext cx="3949698" cy="7337425"/>
            </a:xfrm>
            <a:custGeom>
              <a:avLst/>
              <a:gdLst/>
              <a:ahLst/>
              <a:cxnLst>
                <a:cxn ang="0">
                  <a:pos x="743" y="97"/>
                </a:cxn>
                <a:cxn ang="0">
                  <a:pos x="724" y="161"/>
                </a:cxn>
                <a:cxn ang="0">
                  <a:pos x="707" y="220"/>
                </a:cxn>
                <a:cxn ang="0">
                  <a:pos x="716" y="247"/>
                </a:cxn>
                <a:cxn ang="0">
                  <a:pos x="711" y="273"/>
                </a:cxn>
                <a:cxn ang="0">
                  <a:pos x="767" y="327"/>
                </a:cxn>
                <a:cxn ang="0">
                  <a:pos x="722" y="448"/>
                </a:cxn>
                <a:cxn ang="0">
                  <a:pos x="686" y="682"/>
                </a:cxn>
                <a:cxn ang="0">
                  <a:pos x="672" y="751"/>
                </a:cxn>
                <a:cxn ang="0">
                  <a:pos x="618" y="794"/>
                </a:cxn>
                <a:cxn ang="0">
                  <a:pos x="416" y="742"/>
                </a:cxn>
                <a:cxn ang="0">
                  <a:pos x="348" y="503"/>
                </a:cxn>
                <a:cxn ang="0">
                  <a:pos x="306" y="304"/>
                </a:cxn>
                <a:cxn ang="0">
                  <a:pos x="324" y="273"/>
                </a:cxn>
                <a:cxn ang="0">
                  <a:pos x="326" y="228"/>
                </a:cxn>
                <a:cxn ang="0">
                  <a:pos x="332" y="144"/>
                </a:cxn>
                <a:cxn ang="0">
                  <a:pos x="343" y="83"/>
                </a:cxn>
                <a:cxn ang="0">
                  <a:pos x="251" y="3"/>
                </a:cxn>
                <a:cxn ang="0">
                  <a:pos x="143" y="16"/>
                </a:cxn>
                <a:cxn ang="0">
                  <a:pos x="81" y="167"/>
                </a:cxn>
                <a:cxn ang="0">
                  <a:pos x="110" y="263"/>
                </a:cxn>
                <a:cxn ang="0">
                  <a:pos x="67" y="361"/>
                </a:cxn>
                <a:cxn ang="0">
                  <a:pos x="82" y="1272"/>
                </a:cxn>
                <a:cxn ang="0">
                  <a:pos x="81" y="1602"/>
                </a:cxn>
                <a:cxn ang="0">
                  <a:pos x="63" y="2082"/>
                </a:cxn>
                <a:cxn ang="0">
                  <a:pos x="332" y="2304"/>
                </a:cxn>
                <a:cxn ang="0">
                  <a:pos x="456" y="2256"/>
                </a:cxn>
                <a:cxn ang="0">
                  <a:pos x="515" y="2197"/>
                </a:cxn>
                <a:cxn ang="0">
                  <a:pos x="332" y="2058"/>
                </a:cxn>
                <a:cxn ang="0">
                  <a:pos x="399" y="1616"/>
                </a:cxn>
                <a:cxn ang="0">
                  <a:pos x="447" y="1202"/>
                </a:cxn>
                <a:cxn ang="0">
                  <a:pos x="430" y="902"/>
                </a:cxn>
                <a:cxn ang="0">
                  <a:pos x="614" y="937"/>
                </a:cxn>
                <a:cxn ang="0">
                  <a:pos x="665" y="951"/>
                </a:cxn>
                <a:cxn ang="0">
                  <a:pos x="713" y="1283"/>
                </a:cxn>
                <a:cxn ang="0">
                  <a:pos x="819" y="1939"/>
                </a:cxn>
                <a:cxn ang="0">
                  <a:pos x="769" y="2111"/>
                </a:cxn>
                <a:cxn ang="0">
                  <a:pos x="609" y="2203"/>
                </a:cxn>
                <a:cxn ang="0">
                  <a:pos x="760" y="2240"/>
                </a:cxn>
                <a:cxn ang="0">
                  <a:pos x="832" y="2244"/>
                </a:cxn>
                <a:cxn ang="0">
                  <a:pos x="899" y="2289"/>
                </a:cxn>
                <a:cxn ang="0">
                  <a:pos x="1104" y="2214"/>
                </a:cxn>
                <a:cxn ang="0">
                  <a:pos x="1110" y="2066"/>
                </a:cxn>
                <a:cxn ang="0">
                  <a:pos x="1085" y="1626"/>
                </a:cxn>
                <a:cxn ang="0">
                  <a:pos x="1067" y="1328"/>
                </a:cxn>
                <a:cxn ang="0">
                  <a:pos x="1066" y="1271"/>
                </a:cxn>
                <a:cxn ang="0">
                  <a:pos x="1090" y="1202"/>
                </a:cxn>
                <a:cxn ang="0">
                  <a:pos x="1141" y="957"/>
                </a:cxn>
                <a:cxn ang="0">
                  <a:pos x="1225" y="717"/>
                </a:cxn>
                <a:cxn ang="0">
                  <a:pos x="1153" y="548"/>
                </a:cxn>
                <a:cxn ang="0">
                  <a:pos x="939" y="274"/>
                </a:cxn>
                <a:cxn ang="0">
                  <a:pos x="973" y="144"/>
                </a:cxn>
                <a:cxn ang="0">
                  <a:pos x="902" y="47"/>
                </a:cxn>
                <a:cxn ang="0">
                  <a:pos x="876" y="38"/>
                </a:cxn>
                <a:cxn ang="0">
                  <a:pos x="839" y="40"/>
                </a:cxn>
                <a:cxn ang="0">
                  <a:pos x="761" y="44"/>
                </a:cxn>
              </a:cxnLst>
              <a:rect l="0" t="0" r="r" b="b"/>
              <a:pathLst>
                <a:path w="1241" h="2308">
                  <a:moveTo>
                    <a:pt x="727" y="55"/>
                  </a:moveTo>
                  <a:cubicBezTo>
                    <a:pt x="728" y="65"/>
                    <a:pt x="728" y="65"/>
                    <a:pt x="728" y="65"/>
                  </a:cubicBezTo>
                  <a:cubicBezTo>
                    <a:pt x="729" y="72"/>
                    <a:pt x="729" y="72"/>
                    <a:pt x="729" y="72"/>
                  </a:cubicBezTo>
                  <a:cubicBezTo>
                    <a:pt x="734" y="82"/>
                    <a:pt x="734" y="82"/>
                    <a:pt x="734" y="82"/>
                  </a:cubicBezTo>
                  <a:cubicBezTo>
                    <a:pt x="739" y="83"/>
                    <a:pt x="739" y="83"/>
                    <a:pt x="739" y="83"/>
                  </a:cubicBezTo>
                  <a:cubicBezTo>
                    <a:pt x="742" y="91"/>
                    <a:pt x="742" y="91"/>
                    <a:pt x="742" y="91"/>
                  </a:cubicBezTo>
                  <a:cubicBezTo>
                    <a:pt x="743" y="97"/>
                    <a:pt x="743" y="97"/>
                    <a:pt x="743" y="97"/>
                  </a:cubicBezTo>
                  <a:cubicBezTo>
                    <a:pt x="741" y="101"/>
                    <a:pt x="741" y="101"/>
                    <a:pt x="741" y="101"/>
                  </a:cubicBezTo>
                  <a:cubicBezTo>
                    <a:pt x="735" y="107"/>
                    <a:pt x="735" y="107"/>
                    <a:pt x="735" y="107"/>
                  </a:cubicBezTo>
                  <a:cubicBezTo>
                    <a:pt x="721" y="137"/>
                    <a:pt x="721" y="137"/>
                    <a:pt x="721" y="137"/>
                  </a:cubicBezTo>
                  <a:cubicBezTo>
                    <a:pt x="719" y="145"/>
                    <a:pt x="719" y="145"/>
                    <a:pt x="719" y="145"/>
                  </a:cubicBezTo>
                  <a:cubicBezTo>
                    <a:pt x="719" y="148"/>
                    <a:pt x="719" y="148"/>
                    <a:pt x="719" y="148"/>
                  </a:cubicBezTo>
                  <a:cubicBezTo>
                    <a:pt x="724" y="157"/>
                    <a:pt x="724" y="157"/>
                    <a:pt x="724" y="157"/>
                  </a:cubicBezTo>
                  <a:cubicBezTo>
                    <a:pt x="724" y="161"/>
                    <a:pt x="724" y="161"/>
                    <a:pt x="724" y="161"/>
                  </a:cubicBezTo>
                  <a:cubicBezTo>
                    <a:pt x="722" y="167"/>
                    <a:pt x="722" y="167"/>
                    <a:pt x="722" y="167"/>
                  </a:cubicBezTo>
                  <a:cubicBezTo>
                    <a:pt x="718" y="176"/>
                    <a:pt x="718" y="176"/>
                    <a:pt x="718" y="176"/>
                  </a:cubicBezTo>
                  <a:cubicBezTo>
                    <a:pt x="695" y="204"/>
                    <a:pt x="695" y="204"/>
                    <a:pt x="695" y="204"/>
                  </a:cubicBezTo>
                  <a:cubicBezTo>
                    <a:pt x="694" y="208"/>
                    <a:pt x="694" y="208"/>
                    <a:pt x="694" y="208"/>
                  </a:cubicBezTo>
                  <a:cubicBezTo>
                    <a:pt x="695" y="211"/>
                    <a:pt x="695" y="211"/>
                    <a:pt x="695" y="211"/>
                  </a:cubicBezTo>
                  <a:cubicBezTo>
                    <a:pt x="700" y="217"/>
                    <a:pt x="700" y="217"/>
                    <a:pt x="700" y="217"/>
                  </a:cubicBezTo>
                  <a:cubicBezTo>
                    <a:pt x="707" y="220"/>
                    <a:pt x="707" y="220"/>
                    <a:pt x="707" y="220"/>
                  </a:cubicBezTo>
                  <a:cubicBezTo>
                    <a:pt x="714" y="224"/>
                    <a:pt x="714" y="224"/>
                    <a:pt x="714" y="224"/>
                  </a:cubicBezTo>
                  <a:cubicBezTo>
                    <a:pt x="714" y="230"/>
                    <a:pt x="714" y="230"/>
                    <a:pt x="714" y="230"/>
                  </a:cubicBezTo>
                  <a:cubicBezTo>
                    <a:pt x="711" y="234"/>
                    <a:pt x="711" y="234"/>
                    <a:pt x="711" y="234"/>
                  </a:cubicBezTo>
                  <a:cubicBezTo>
                    <a:pt x="709" y="237"/>
                    <a:pt x="709" y="237"/>
                    <a:pt x="709" y="237"/>
                  </a:cubicBezTo>
                  <a:cubicBezTo>
                    <a:pt x="709" y="241"/>
                    <a:pt x="709" y="241"/>
                    <a:pt x="709" y="241"/>
                  </a:cubicBezTo>
                  <a:cubicBezTo>
                    <a:pt x="712" y="244"/>
                    <a:pt x="712" y="244"/>
                    <a:pt x="712" y="244"/>
                  </a:cubicBezTo>
                  <a:cubicBezTo>
                    <a:pt x="716" y="247"/>
                    <a:pt x="716" y="247"/>
                    <a:pt x="716" y="247"/>
                  </a:cubicBezTo>
                  <a:cubicBezTo>
                    <a:pt x="716" y="252"/>
                    <a:pt x="716" y="252"/>
                    <a:pt x="716" y="252"/>
                  </a:cubicBezTo>
                  <a:cubicBezTo>
                    <a:pt x="713" y="257"/>
                    <a:pt x="713" y="257"/>
                    <a:pt x="713" y="257"/>
                  </a:cubicBezTo>
                  <a:cubicBezTo>
                    <a:pt x="709" y="259"/>
                    <a:pt x="709" y="259"/>
                    <a:pt x="709" y="259"/>
                  </a:cubicBezTo>
                  <a:cubicBezTo>
                    <a:pt x="706" y="263"/>
                    <a:pt x="706" y="263"/>
                    <a:pt x="706" y="263"/>
                  </a:cubicBezTo>
                  <a:cubicBezTo>
                    <a:pt x="706" y="267"/>
                    <a:pt x="706" y="267"/>
                    <a:pt x="706" y="267"/>
                  </a:cubicBezTo>
                  <a:cubicBezTo>
                    <a:pt x="709" y="269"/>
                    <a:pt x="709" y="269"/>
                    <a:pt x="709" y="269"/>
                  </a:cubicBezTo>
                  <a:cubicBezTo>
                    <a:pt x="711" y="273"/>
                    <a:pt x="711" y="273"/>
                    <a:pt x="711" y="273"/>
                  </a:cubicBezTo>
                  <a:cubicBezTo>
                    <a:pt x="711" y="281"/>
                    <a:pt x="711" y="281"/>
                    <a:pt x="711" y="281"/>
                  </a:cubicBezTo>
                  <a:cubicBezTo>
                    <a:pt x="707" y="286"/>
                    <a:pt x="707" y="286"/>
                    <a:pt x="707" y="286"/>
                  </a:cubicBezTo>
                  <a:cubicBezTo>
                    <a:pt x="705" y="295"/>
                    <a:pt x="705" y="295"/>
                    <a:pt x="705" y="295"/>
                  </a:cubicBezTo>
                  <a:cubicBezTo>
                    <a:pt x="707" y="304"/>
                    <a:pt x="707" y="304"/>
                    <a:pt x="707" y="304"/>
                  </a:cubicBezTo>
                  <a:cubicBezTo>
                    <a:pt x="717" y="312"/>
                    <a:pt x="717" y="312"/>
                    <a:pt x="717" y="312"/>
                  </a:cubicBezTo>
                  <a:cubicBezTo>
                    <a:pt x="750" y="319"/>
                    <a:pt x="750" y="319"/>
                    <a:pt x="750" y="319"/>
                  </a:cubicBezTo>
                  <a:cubicBezTo>
                    <a:pt x="767" y="327"/>
                    <a:pt x="767" y="327"/>
                    <a:pt x="767" y="327"/>
                  </a:cubicBezTo>
                  <a:cubicBezTo>
                    <a:pt x="789" y="344"/>
                    <a:pt x="789" y="344"/>
                    <a:pt x="789" y="344"/>
                  </a:cubicBezTo>
                  <a:cubicBezTo>
                    <a:pt x="799" y="356"/>
                    <a:pt x="799" y="356"/>
                    <a:pt x="799" y="356"/>
                  </a:cubicBezTo>
                  <a:cubicBezTo>
                    <a:pt x="799" y="370"/>
                    <a:pt x="799" y="370"/>
                    <a:pt x="799" y="370"/>
                  </a:cubicBezTo>
                  <a:cubicBezTo>
                    <a:pt x="795" y="386"/>
                    <a:pt x="795" y="386"/>
                    <a:pt x="795" y="386"/>
                  </a:cubicBezTo>
                  <a:cubicBezTo>
                    <a:pt x="788" y="397"/>
                    <a:pt x="788" y="397"/>
                    <a:pt x="788" y="397"/>
                  </a:cubicBezTo>
                  <a:cubicBezTo>
                    <a:pt x="744" y="428"/>
                    <a:pt x="744" y="428"/>
                    <a:pt x="744" y="428"/>
                  </a:cubicBezTo>
                  <a:cubicBezTo>
                    <a:pt x="722" y="448"/>
                    <a:pt x="722" y="448"/>
                    <a:pt x="722" y="448"/>
                  </a:cubicBezTo>
                  <a:cubicBezTo>
                    <a:pt x="707" y="471"/>
                    <a:pt x="707" y="471"/>
                    <a:pt x="707" y="471"/>
                  </a:cubicBezTo>
                  <a:cubicBezTo>
                    <a:pt x="701" y="496"/>
                    <a:pt x="701" y="496"/>
                    <a:pt x="701" y="496"/>
                  </a:cubicBezTo>
                  <a:cubicBezTo>
                    <a:pt x="696" y="542"/>
                    <a:pt x="696" y="542"/>
                    <a:pt x="696" y="542"/>
                  </a:cubicBezTo>
                  <a:cubicBezTo>
                    <a:pt x="695" y="621"/>
                    <a:pt x="695" y="621"/>
                    <a:pt x="695" y="621"/>
                  </a:cubicBezTo>
                  <a:cubicBezTo>
                    <a:pt x="692" y="632"/>
                    <a:pt x="692" y="632"/>
                    <a:pt x="692" y="632"/>
                  </a:cubicBezTo>
                  <a:cubicBezTo>
                    <a:pt x="687" y="643"/>
                    <a:pt x="687" y="643"/>
                    <a:pt x="687" y="643"/>
                  </a:cubicBezTo>
                  <a:cubicBezTo>
                    <a:pt x="686" y="682"/>
                    <a:pt x="686" y="682"/>
                    <a:pt x="686" y="682"/>
                  </a:cubicBezTo>
                  <a:cubicBezTo>
                    <a:pt x="687" y="690"/>
                    <a:pt x="687" y="690"/>
                    <a:pt x="687" y="690"/>
                  </a:cubicBezTo>
                  <a:cubicBezTo>
                    <a:pt x="683" y="716"/>
                    <a:pt x="683" y="716"/>
                    <a:pt x="683" y="716"/>
                  </a:cubicBezTo>
                  <a:cubicBezTo>
                    <a:pt x="687" y="726"/>
                    <a:pt x="687" y="726"/>
                    <a:pt x="687" y="726"/>
                  </a:cubicBezTo>
                  <a:cubicBezTo>
                    <a:pt x="687" y="727"/>
                    <a:pt x="688" y="729"/>
                    <a:pt x="690" y="733"/>
                  </a:cubicBezTo>
                  <a:cubicBezTo>
                    <a:pt x="690" y="734"/>
                    <a:pt x="688" y="736"/>
                    <a:pt x="686" y="738"/>
                  </a:cubicBezTo>
                  <a:cubicBezTo>
                    <a:pt x="680" y="743"/>
                    <a:pt x="676" y="746"/>
                    <a:pt x="675" y="746"/>
                  </a:cubicBezTo>
                  <a:cubicBezTo>
                    <a:pt x="674" y="747"/>
                    <a:pt x="673" y="748"/>
                    <a:pt x="672" y="751"/>
                  </a:cubicBezTo>
                  <a:cubicBezTo>
                    <a:pt x="672" y="752"/>
                    <a:pt x="672" y="753"/>
                    <a:pt x="671" y="754"/>
                  </a:cubicBezTo>
                  <a:cubicBezTo>
                    <a:pt x="650" y="782"/>
                    <a:pt x="650" y="782"/>
                    <a:pt x="650" y="782"/>
                  </a:cubicBezTo>
                  <a:cubicBezTo>
                    <a:pt x="644" y="792"/>
                    <a:pt x="644" y="792"/>
                    <a:pt x="644" y="792"/>
                  </a:cubicBezTo>
                  <a:cubicBezTo>
                    <a:pt x="641" y="807"/>
                    <a:pt x="641" y="807"/>
                    <a:pt x="641" y="807"/>
                  </a:cubicBezTo>
                  <a:cubicBezTo>
                    <a:pt x="627" y="812"/>
                    <a:pt x="627" y="812"/>
                    <a:pt x="627" y="812"/>
                  </a:cubicBezTo>
                  <a:cubicBezTo>
                    <a:pt x="624" y="804"/>
                    <a:pt x="624" y="804"/>
                    <a:pt x="624" y="804"/>
                  </a:cubicBezTo>
                  <a:cubicBezTo>
                    <a:pt x="618" y="794"/>
                    <a:pt x="618" y="794"/>
                    <a:pt x="618" y="794"/>
                  </a:cubicBezTo>
                  <a:cubicBezTo>
                    <a:pt x="614" y="791"/>
                    <a:pt x="609" y="789"/>
                    <a:pt x="602" y="790"/>
                  </a:cubicBezTo>
                  <a:cubicBezTo>
                    <a:pt x="568" y="804"/>
                    <a:pt x="568" y="804"/>
                    <a:pt x="568" y="804"/>
                  </a:cubicBezTo>
                  <a:cubicBezTo>
                    <a:pt x="557" y="804"/>
                    <a:pt x="557" y="804"/>
                    <a:pt x="557" y="804"/>
                  </a:cubicBezTo>
                  <a:cubicBezTo>
                    <a:pt x="474" y="771"/>
                    <a:pt x="474" y="771"/>
                    <a:pt x="474" y="771"/>
                  </a:cubicBezTo>
                  <a:cubicBezTo>
                    <a:pt x="464" y="769"/>
                    <a:pt x="464" y="769"/>
                    <a:pt x="464" y="769"/>
                  </a:cubicBezTo>
                  <a:cubicBezTo>
                    <a:pt x="449" y="769"/>
                    <a:pt x="449" y="769"/>
                    <a:pt x="449" y="769"/>
                  </a:cubicBezTo>
                  <a:cubicBezTo>
                    <a:pt x="416" y="742"/>
                    <a:pt x="416" y="742"/>
                    <a:pt x="416" y="742"/>
                  </a:cubicBezTo>
                  <a:cubicBezTo>
                    <a:pt x="413" y="736"/>
                    <a:pt x="411" y="733"/>
                    <a:pt x="410" y="732"/>
                  </a:cubicBezTo>
                  <a:cubicBezTo>
                    <a:pt x="409" y="732"/>
                    <a:pt x="409" y="730"/>
                    <a:pt x="409" y="727"/>
                  </a:cubicBezTo>
                  <a:cubicBezTo>
                    <a:pt x="410" y="722"/>
                    <a:pt x="410" y="722"/>
                    <a:pt x="410" y="722"/>
                  </a:cubicBezTo>
                  <a:cubicBezTo>
                    <a:pt x="416" y="697"/>
                    <a:pt x="416" y="697"/>
                    <a:pt x="416" y="697"/>
                  </a:cubicBezTo>
                  <a:cubicBezTo>
                    <a:pt x="417" y="674"/>
                    <a:pt x="417" y="674"/>
                    <a:pt x="417" y="674"/>
                  </a:cubicBezTo>
                  <a:cubicBezTo>
                    <a:pt x="393" y="578"/>
                    <a:pt x="393" y="578"/>
                    <a:pt x="393" y="578"/>
                  </a:cubicBezTo>
                  <a:cubicBezTo>
                    <a:pt x="348" y="503"/>
                    <a:pt x="348" y="503"/>
                    <a:pt x="348" y="503"/>
                  </a:cubicBezTo>
                  <a:cubicBezTo>
                    <a:pt x="255" y="384"/>
                    <a:pt x="255" y="384"/>
                    <a:pt x="255" y="384"/>
                  </a:cubicBezTo>
                  <a:cubicBezTo>
                    <a:pt x="252" y="375"/>
                    <a:pt x="252" y="375"/>
                    <a:pt x="252" y="375"/>
                  </a:cubicBezTo>
                  <a:cubicBezTo>
                    <a:pt x="253" y="370"/>
                    <a:pt x="253" y="370"/>
                    <a:pt x="253" y="370"/>
                  </a:cubicBezTo>
                  <a:cubicBezTo>
                    <a:pt x="281" y="329"/>
                    <a:pt x="281" y="329"/>
                    <a:pt x="281" y="329"/>
                  </a:cubicBezTo>
                  <a:cubicBezTo>
                    <a:pt x="278" y="327"/>
                    <a:pt x="278" y="327"/>
                    <a:pt x="278" y="327"/>
                  </a:cubicBezTo>
                  <a:cubicBezTo>
                    <a:pt x="279" y="317"/>
                    <a:pt x="279" y="317"/>
                    <a:pt x="279" y="317"/>
                  </a:cubicBezTo>
                  <a:cubicBezTo>
                    <a:pt x="306" y="304"/>
                    <a:pt x="306" y="304"/>
                    <a:pt x="306" y="304"/>
                  </a:cubicBezTo>
                  <a:cubicBezTo>
                    <a:pt x="311" y="304"/>
                    <a:pt x="311" y="304"/>
                    <a:pt x="311" y="304"/>
                  </a:cubicBezTo>
                  <a:cubicBezTo>
                    <a:pt x="318" y="303"/>
                    <a:pt x="318" y="303"/>
                    <a:pt x="318" y="303"/>
                  </a:cubicBezTo>
                  <a:cubicBezTo>
                    <a:pt x="324" y="298"/>
                    <a:pt x="324" y="298"/>
                    <a:pt x="324" y="298"/>
                  </a:cubicBezTo>
                  <a:cubicBezTo>
                    <a:pt x="329" y="292"/>
                    <a:pt x="329" y="292"/>
                    <a:pt x="329" y="292"/>
                  </a:cubicBezTo>
                  <a:cubicBezTo>
                    <a:pt x="330" y="286"/>
                    <a:pt x="330" y="286"/>
                    <a:pt x="330" y="286"/>
                  </a:cubicBezTo>
                  <a:cubicBezTo>
                    <a:pt x="328" y="280"/>
                    <a:pt x="328" y="280"/>
                    <a:pt x="328" y="280"/>
                  </a:cubicBezTo>
                  <a:cubicBezTo>
                    <a:pt x="324" y="273"/>
                    <a:pt x="324" y="273"/>
                    <a:pt x="324" y="273"/>
                  </a:cubicBezTo>
                  <a:cubicBezTo>
                    <a:pt x="324" y="267"/>
                    <a:pt x="324" y="267"/>
                    <a:pt x="324" y="267"/>
                  </a:cubicBezTo>
                  <a:cubicBezTo>
                    <a:pt x="324" y="260"/>
                    <a:pt x="324" y="260"/>
                    <a:pt x="324" y="260"/>
                  </a:cubicBezTo>
                  <a:cubicBezTo>
                    <a:pt x="324" y="253"/>
                    <a:pt x="324" y="253"/>
                    <a:pt x="324" y="253"/>
                  </a:cubicBezTo>
                  <a:cubicBezTo>
                    <a:pt x="318" y="250"/>
                    <a:pt x="318" y="250"/>
                    <a:pt x="318" y="250"/>
                  </a:cubicBezTo>
                  <a:cubicBezTo>
                    <a:pt x="318" y="241"/>
                    <a:pt x="318" y="241"/>
                    <a:pt x="318" y="241"/>
                  </a:cubicBezTo>
                  <a:cubicBezTo>
                    <a:pt x="320" y="232"/>
                    <a:pt x="320" y="232"/>
                    <a:pt x="320" y="232"/>
                  </a:cubicBezTo>
                  <a:cubicBezTo>
                    <a:pt x="326" y="228"/>
                    <a:pt x="326" y="228"/>
                    <a:pt x="326" y="228"/>
                  </a:cubicBezTo>
                  <a:cubicBezTo>
                    <a:pt x="335" y="212"/>
                    <a:pt x="335" y="212"/>
                    <a:pt x="335" y="212"/>
                  </a:cubicBezTo>
                  <a:cubicBezTo>
                    <a:pt x="348" y="211"/>
                    <a:pt x="348" y="211"/>
                    <a:pt x="348" y="211"/>
                  </a:cubicBezTo>
                  <a:cubicBezTo>
                    <a:pt x="354" y="207"/>
                    <a:pt x="354" y="207"/>
                    <a:pt x="354" y="207"/>
                  </a:cubicBezTo>
                  <a:cubicBezTo>
                    <a:pt x="354" y="200"/>
                    <a:pt x="354" y="200"/>
                    <a:pt x="354" y="200"/>
                  </a:cubicBezTo>
                  <a:cubicBezTo>
                    <a:pt x="329" y="159"/>
                    <a:pt x="329" y="159"/>
                    <a:pt x="329" y="159"/>
                  </a:cubicBezTo>
                  <a:cubicBezTo>
                    <a:pt x="329" y="152"/>
                    <a:pt x="329" y="152"/>
                    <a:pt x="329" y="152"/>
                  </a:cubicBezTo>
                  <a:cubicBezTo>
                    <a:pt x="332" y="144"/>
                    <a:pt x="332" y="144"/>
                    <a:pt x="332" y="144"/>
                  </a:cubicBezTo>
                  <a:cubicBezTo>
                    <a:pt x="332" y="137"/>
                    <a:pt x="332" y="137"/>
                    <a:pt x="332" y="137"/>
                  </a:cubicBezTo>
                  <a:cubicBezTo>
                    <a:pt x="324" y="103"/>
                    <a:pt x="324" y="103"/>
                    <a:pt x="324" y="103"/>
                  </a:cubicBezTo>
                  <a:cubicBezTo>
                    <a:pt x="323" y="90"/>
                    <a:pt x="323" y="90"/>
                    <a:pt x="323" y="90"/>
                  </a:cubicBezTo>
                  <a:cubicBezTo>
                    <a:pt x="326" y="85"/>
                    <a:pt x="326" y="85"/>
                    <a:pt x="326" y="85"/>
                  </a:cubicBezTo>
                  <a:cubicBezTo>
                    <a:pt x="333" y="85"/>
                    <a:pt x="333" y="85"/>
                    <a:pt x="333" y="85"/>
                  </a:cubicBezTo>
                  <a:cubicBezTo>
                    <a:pt x="336" y="83"/>
                    <a:pt x="336" y="83"/>
                    <a:pt x="336" y="83"/>
                  </a:cubicBezTo>
                  <a:cubicBezTo>
                    <a:pt x="343" y="83"/>
                    <a:pt x="343" y="83"/>
                    <a:pt x="343" y="83"/>
                  </a:cubicBezTo>
                  <a:cubicBezTo>
                    <a:pt x="350" y="75"/>
                    <a:pt x="350" y="75"/>
                    <a:pt x="350" y="75"/>
                  </a:cubicBezTo>
                  <a:cubicBezTo>
                    <a:pt x="351" y="67"/>
                    <a:pt x="351" y="67"/>
                    <a:pt x="351" y="67"/>
                  </a:cubicBezTo>
                  <a:cubicBezTo>
                    <a:pt x="348" y="57"/>
                    <a:pt x="348" y="57"/>
                    <a:pt x="348" y="57"/>
                  </a:cubicBezTo>
                  <a:cubicBezTo>
                    <a:pt x="339" y="44"/>
                    <a:pt x="339" y="44"/>
                    <a:pt x="339" y="44"/>
                  </a:cubicBezTo>
                  <a:cubicBezTo>
                    <a:pt x="326" y="30"/>
                    <a:pt x="326" y="30"/>
                    <a:pt x="326" y="30"/>
                  </a:cubicBezTo>
                  <a:cubicBezTo>
                    <a:pt x="278" y="9"/>
                    <a:pt x="278" y="9"/>
                    <a:pt x="278" y="9"/>
                  </a:cubicBezTo>
                  <a:cubicBezTo>
                    <a:pt x="251" y="3"/>
                    <a:pt x="251" y="3"/>
                    <a:pt x="251" y="3"/>
                  </a:cubicBezTo>
                  <a:cubicBezTo>
                    <a:pt x="246" y="6"/>
                    <a:pt x="246" y="6"/>
                    <a:pt x="246" y="6"/>
                  </a:cubicBezTo>
                  <a:cubicBezTo>
                    <a:pt x="237" y="7"/>
                    <a:pt x="237" y="7"/>
                    <a:pt x="237" y="7"/>
                  </a:cubicBezTo>
                  <a:cubicBezTo>
                    <a:pt x="234" y="6"/>
                    <a:pt x="234" y="6"/>
                    <a:pt x="234" y="6"/>
                  </a:cubicBezTo>
                  <a:cubicBezTo>
                    <a:pt x="221" y="5"/>
                    <a:pt x="221" y="5"/>
                    <a:pt x="221" y="5"/>
                  </a:cubicBezTo>
                  <a:cubicBezTo>
                    <a:pt x="171" y="6"/>
                    <a:pt x="171" y="6"/>
                    <a:pt x="171" y="6"/>
                  </a:cubicBezTo>
                  <a:cubicBezTo>
                    <a:pt x="169" y="0"/>
                    <a:pt x="169" y="0"/>
                    <a:pt x="169" y="0"/>
                  </a:cubicBezTo>
                  <a:cubicBezTo>
                    <a:pt x="143" y="16"/>
                    <a:pt x="143" y="16"/>
                    <a:pt x="143" y="16"/>
                  </a:cubicBezTo>
                  <a:cubicBezTo>
                    <a:pt x="132" y="26"/>
                    <a:pt x="132" y="26"/>
                    <a:pt x="132" y="26"/>
                  </a:cubicBezTo>
                  <a:cubicBezTo>
                    <a:pt x="127" y="21"/>
                    <a:pt x="127" y="21"/>
                    <a:pt x="127" y="21"/>
                  </a:cubicBezTo>
                  <a:cubicBezTo>
                    <a:pt x="101" y="47"/>
                    <a:pt x="101" y="47"/>
                    <a:pt x="101" y="47"/>
                  </a:cubicBezTo>
                  <a:cubicBezTo>
                    <a:pt x="85" y="79"/>
                    <a:pt x="85" y="79"/>
                    <a:pt x="85" y="79"/>
                  </a:cubicBezTo>
                  <a:cubicBezTo>
                    <a:pt x="77" y="109"/>
                    <a:pt x="77" y="109"/>
                    <a:pt x="77" y="109"/>
                  </a:cubicBezTo>
                  <a:cubicBezTo>
                    <a:pt x="77" y="127"/>
                    <a:pt x="77" y="127"/>
                    <a:pt x="77" y="127"/>
                  </a:cubicBezTo>
                  <a:cubicBezTo>
                    <a:pt x="81" y="167"/>
                    <a:pt x="81" y="167"/>
                    <a:pt x="81" y="167"/>
                  </a:cubicBezTo>
                  <a:cubicBezTo>
                    <a:pt x="82" y="170"/>
                    <a:pt x="81" y="174"/>
                    <a:pt x="80" y="181"/>
                  </a:cubicBezTo>
                  <a:cubicBezTo>
                    <a:pt x="86" y="199"/>
                    <a:pt x="86" y="199"/>
                    <a:pt x="86" y="199"/>
                  </a:cubicBezTo>
                  <a:cubicBezTo>
                    <a:pt x="100" y="222"/>
                    <a:pt x="100" y="222"/>
                    <a:pt x="100" y="222"/>
                  </a:cubicBezTo>
                  <a:cubicBezTo>
                    <a:pt x="104" y="231"/>
                    <a:pt x="104" y="231"/>
                    <a:pt x="104" y="231"/>
                  </a:cubicBezTo>
                  <a:cubicBezTo>
                    <a:pt x="106" y="242"/>
                    <a:pt x="106" y="242"/>
                    <a:pt x="106" y="242"/>
                  </a:cubicBezTo>
                  <a:cubicBezTo>
                    <a:pt x="110" y="251"/>
                    <a:pt x="110" y="251"/>
                    <a:pt x="110" y="251"/>
                  </a:cubicBezTo>
                  <a:cubicBezTo>
                    <a:pt x="110" y="263"/>
                    <a:pt x="110" y="263"/>
                    <a:pt x="110" y="263"/>
                  </a:cubicBezTo>
                  <a:cubicBezTo>
                    <a:pt x="100" y="264"/>
                    <a:pt x="100" y="264"/>
                    <a:pt x="100" y="264"/>
                  </a:cubicBezTo>
                  <a:cubicBezTo>
                    <a:pt x="86" y="292"/>
                    <a:pt x="86" y="292"/>
                    <a:pt x="86" y="292"/>
                  </a:cubicBezTo>
                  <a:cubicBezTo>
                    <a:pt x="90" y="301"/>
                    <a:pt x="90" y="301"/>
                    <a:pt x="90" y="301"/>
                  </a:cubicBezTo>
                  <a:cubicBezTo>
                    <a:pt x="90" y="303"/>
                    <a:pt x="90" y="305"/>
                    <a:pt x="89" y="307"/>
                  </a:cubicBezTo>
                  <a:cubicBezTo>
                    <a:pt x="71" y="343"/>
                    <a:pt x="71" y="343"/>
                    <a:pt x="71" y="343"/>
                  </a:cubicBezTo>
                  <a:cubicBezTo>
                    <a:pt x="71" y="351"/>
                    <a:pt x="71" y="351"/>
                    <a:pt x="71" y="351"/>
                  </a:cubicBezTo>
                  <a:cubicBezTo>
                    <a:pt x="67" y="361"/>
                    <a:pt x="67" y="361"/>
                    <a:pt x="67" y="361"/>
                  </a:cubicBezTo>
                  <a:cubicBezTo>
                    <a:pt x="50" y="379"/>
                    <a:pt x="50" y="379"/>
                    <a:pt x="50" y="379"/>
                  </a:cubicBezTo>
                  <a:cubicBezTo>
                    <a:pt x="6" y="538"/>
                    <a:pt x="0" y="702"/>
                    <a:pt x="31" y="872"/>
                  </a:cubicBezTo>
                  <a:cubicBezTo>
                    <a:pt x="31" y="876"/>
                    <a:pt x="31" y="876"/>
                    <a:pt x="31" y="876"/>
                  </a:cubicBezTo>
                  <a:cubicBezTo>
                    <a:pt x="10" y="1001"/>
                    <a:pt x="10" y="1125"/>
                    <a:pt x="31" y="1250"/>
                  </a:cubicBezTo>
                  <a:cubicBezTo>
                    <a:pt x="85" y="1250"/>
                    <a:pt x="85" y="1250"/>
                    <a:pt x="85" y="1250"/>
                  </a:cubicBezTo>
                  <a:cubicBezTo>
                    <a:pt x="85" y="1258"/>
                    <a:pt x="85" y="1258"/>
                    <a:pt x="85" y="1258"/>
                  </a:cubicBezTo>
                  <a:cubicBezTo>
                    <a:pt x="82" y="1272"/>
                    <a:pt x="82" y="1272"/>
                    <a:pt x="82" y="1272"/>
                  </a:cubicBezTo>
                  <a:cubicBezTo>
                    <a:pt x="86" y="1411"/>
                    <a:pt x="86" y="1411"/>
                    <a:pt x="86" y="1411"/>
                  </a:cubicBezTo>
                  <a:cubicBezTo>
                    <a:pt x="82" y="1490"/>
                    <a:pt x="82" y="1490"/>
                    <a:pt x="82" y="1490"/>
                  </a:cubicBezTo>
                  <a:cubicBezTo>
                    <a:pt x="84" y="1496"/>
                    <a:pt x="84" y="1496"/>
                    <a:pt x="84" y="1496"/>
                  </a:cubicBezTo>
                  <a:cubicBezTo>
                    <a:pt x="85" y="1500"/>
                    <a:pt x="85" y="1504"/>
                    <a:pt x="85" y="1508"/>
                  </a:cubicBezTo>
                  <a:cubicBezTo>
                    <a:pt x="85" y="1514"/>
                    <a:pt x="86" y="1516"/>
                    <a:pt x="88" y="1516"/>
                  </a:cubicBezTo>
                  <a:cubicBezTo>
                    <a:pt x="86" y="1580"/>
                    <a:pt x="86" y="1580"/>
                    <a:pt x="86" y="1580"/>
                  </a:cubicBezTo>
                  <a:cubicBezTo>
                    <a:pt x="81" y="1602"/>
                    <a:pt x="81" y="1602"/>
                    <a:pt x="81" y="1602"/>
                  </a:cubicBezTo>
                  <a:cubicBezTo>
                    <a:pt x="61" y="1654"/>
                    <a:pt x="61" y="1654"/>
                    <a:pt x="61" y="1654"/>
                  </a:cubicBezTo>
                  <a:cubicBezTo>
                    <a:pt x="43" y="1753"/>
                    <a:pt x="43" y="1753"/>
                    <a:pt x="43" y="1753"/>
                  </a:cubicBezTo>
                  <a:cubicBezTo>
                    <a:pt x="38" y="1978"/>
                    <a:pt x="38" y="1978"/>
                    <a:pt x="38" y="1978"/>
                  </a:cubicBezTo>
                  <a:cubicBezTo>
                    <a:pt x="45" y="2018"/>
                    <a:pt x="45" y="2018"/>
                    <a:pt x="45" y="2018"/>
                  </a:cubicBezTo>
                  <a:cubicBezTo>
                    <a:pt x="44" y="2034"/>
                    <a:pt x="44" y="2034"/>
                    <a:pt x="44" y="2034"/>
                  </a:cubicBezTo>
                  <a:cubicBezTo>
                    <a:pt x="61" y="2075"/>
                    <a:pt x="61" y="2075"/>
                    <a:pt x="61" y="2075"/>
                  </a:cubicBezTo>
                  <a:cubicBezTo>
                    <a:pt x="63" y="2082"/>
                    <a:pt x="63" y="2082"/>
                    <a:pt x="63" y="2082"/>
                  </a:cubicBezTo>
                  <a:cubicBezTo>
                    <a:pt x="64" y="2240"/>
                    <a:pt x="64" y="2240"/>
                    <a:pt x="64" y="2240"/>
                  </a:cubicBezTo>
                  <a:cubicBezTo>
                    <a:pt x="67" y="2252"/>
                    <a:pt x="67" y="2252"/>
                    <a:pt x="67" y="2252"/>
                  </a:cubicBezTo>
                  <a:cubicBezTo>
                    <a:pt x="65" y="2258"/>
                    <a:pt x="65" y="2258"/>
                    <a:pt x="65" y="2258"/>
                  </a:cubicBezTo>
                  <a:cubicBezTo>
                    <a:pt x="61" y="2263"/>
                    <a:pt x="61" y="2263"/>
                    <a:pt x="61" y="2263"/>
                  </a:cubicBezTo>
                  <a:cubicBezTo>
                    <a:pt x="64" y="2298"/>
                    <a:pt x="64" y="2298"/>
                    <a:pt x="64" y="2298"/>
                  </a:cubicBezTo>
                  <a:cubicBezTo>
                    <a:pt x="213" y="2308"/>
                    <a:pt x="213" y="2308"/>
                    <a:pt x="213" y="2308"/>
                  </a:cubicBezTo>
                  <a:cubicBezTo>
                    <a:pt x="332" y="2304"/>
                    <a:pt x="332" y="2304"/>
                    <a:pt x="332" y="2304"/>
                  </a:cubicBezTo>
                  <a:cubicBezTo>
                    <a:pt x="395" y="2290"/>
                    <a:pt x="395" y="2290"/>
                    <a:pt x="395" y="2290"/>
                  </a:cubicBezTo>
                  <a:cubicBezTo>
                    <a:pt x="401" y="2284"/>
                    <a:pt x="401" y="2284"/>
                    <a:pt x="401" y="2284"/>
                  </a:cubicBezTo>
                  <a:cubicBezTo>
                    <a:pt x="402" y="2278"/>
                    <a:pt x="402" y="2278"/>
                    <a:pt x="402" y="2278"/>
                  </a:cubicBezTo>
                  <a:cubicBezTo>
                    <a:pt x="399" y="2274"/>
                    <a:pt x="399" y="2274"/>
                    <a:pt x="399" y="2274"/>
                  </a:cubicBezTo>
                  <a:cubicBezTo>
                    <a:pt x="397" y="2264"/>
                    <a:pt x="397" y="2264"/>
                    <a:pt x="397" y="2264"/>
                  </a:cubicBezTo>
                  <a:cubicBezTo>
                    <a:pt x="413" y="2260"/>
                    <a:pt x="413" y="2260"/>
                    <a:pt x="413" y="2260"/>
                  </a:cubicBezTo>
                  <a:cubicBezTo>
                    <a:pt x="456" y="2256"/>
                    <a:pt x="456" y="2256"/>
                    <a:pt x="456" y="2256"/>
                  </a:cubicBezTo>
                  <a:cubicBezTo>
                    <a:pt x="528" y="2233"/>
                    <a:pt x="528" y="2233"/>
                    <a:pt x="528" y="2233"/>
                  </a:cubicBezTo>
                  <a:cubicBezTo>
                    <a:pt x="533" y="2230"/>
                    <a:pt x="533" y="2230"/>
                    <a:pt x="533" y="2230"/>
                  </a:cubicBezTo>
                  <a:cubicBezTo>
                    <a:pt x="533" y="2224"/>
                    <a:pt x="533" y="2224"/>
                    <a:pt x="533" y="2224"/>
                  </a:cubicBezTo>
                  <a:cubicBezTo>
                    <a:pt x="532" y="2220"/>
                    <a:pt x="532" y="2220"/>
                    <a:pt x="532" y="2220"/>
                  </a:cubicBezTo>
                  <a:cubicBezTo>
                    <a:pt x="527" y="2218"/>
                    <a:pt x="527" y="2218"/>
                    <a:pt x="527" y="2218"/>
                  </a:cubicBezTo>
                  <a:cubicBezTo>
                    <a:pt x="522" y="2206"/>
                    <a:pt x="522" y="2206"/>
                    <a:pt x="522" y="2206"/>
                  </a:cubicBezTo>
                  <a:cubicBezTo>
                    <a:pt x="515" y="2197"/>
                    <a:pt x="515" y="2197"/>
                    <a:pt x="515" y="2197"/>
                  </a:cubicBezTo>
                  <a:cubicBezTo>
                    <a:pt x="508" y="2194"/>
                    <a:pt x="508" y="2194"/>
                    <a:pt x="508" y="2194"/>
                  </a:cubicBezTo>
                  <a:cubicBezTo>
                    <a:pt x="449" y="2192"/>
                    <a:pt x="449" y="2192"/>
                    <a:pt x="449" y="2192"/>
                  </a:cubicBezTo>
                  <a:cubicBezTo>
                    <a:pt x="428" y="2185"/>
                    <a:pt x="428" y="2185"/>
                    <a:pt x="428" y="2185"/>
                  </a:cubicBezTo>
                  <a:cubicBezTo>
                    <a:pt x="413" y="2176"/>
                    <a:pt x="413" y="2176"/>
                    <a:pt x="413" y="2176"/>
                  </a:cubicBezTo>
                  <a:cubicBezTo>
                    <a:pt x="396" y="2160"/>
                    <a:pt x="396" y="2160"/>
                    <a:pt x="396" y="2160"/>
                  </a:cubicBezTo>
                  <a:cubicBezTo>
                    <a:pt x="378" y="2136"/>
                    <a:pt x="378" y="2136"/>
                    <a:pt x="378" y="2136"/>
                  </a:cubicBezTo>
                  <a:cubicBezTo>
                    <a:pt x="332" y="2058"/>
                    <a:pt x="332" y="2058"/>
                    <a:pt x="332" y="2058"/>
                  </a:cubicBezTo>
                  <a:cubicBezTo>
                    <a:pt x="330" y="2058"/>
                    <a:pt x="330" y="2058"/>
                    <a:pt x="330" y="2058"/>
                  </a:cubicBezTo>
                  <a:cubicBezTo>
                    <a:pt x="332" y="2054"/>
                    <a:pt x="332" y="2054"/>
                    <a:pt x="332" y="2054"/>
                  </a:cubicBezTo>
                  <a:cubicBezTo>
                    <a:pt x="337" y="2050"/>
                    <a:pt x="337" y="2050"/>
                    <a:pt x="337" y="2050"/>
                  </a:cubicBezTo>
                  <a:cubicBezTo>
                    <a:pt x="345" y="2040"/>
                    <a:pt x="345" y="2040"/>
                    <a:pt x="345" y="2040"/>
                  </a:cubicBezTo>
                  <a:cubicBezTo>
                    <a:pt x="352" y="2019"/>
                    <a:pt x="352" y="2019"/>
                    <a:pt x="352" y="2019"/>
                  </a:cubicBezTo>
                  <a:cubicBezTo>
                    <a:pt x="383" y="1794"/>
                    <a:pt x="383" y="1794"/>
                    <a:pt x="383" y="1794"/>
                  </a:cubicBezTo>
                  <a:cubicBezTo>
                    <a:pt x="399" y="1616"/>
                    <a:pt x="399" y="1616"/>
                    <a:pt x="399" y="1616"/>
                  </a:cubicBezTo>
                  <a:cubicBezTo>
                    <a:pt x="410" y="1363"/>
                    <a:pt x="410" y="1363"/>
                    <a:pt x="410" y="1363"/>
                  </a:cubicBezTo>
                  <a:cubicBezTo>
                    <a:pt x="416" y="1344"/>
                    <a:pt x="416" y="1344"/>
                    <a:pt x="416" y="1344"/>
                  </a:cubicBezTo>
                  <a:cubicBezTo>
                    <a:pt x="419" y="1248"/>
                    <a:pt x="419" y="1248"/>
                    <a:pt x="419" y="1248"/>
                  </a:cubicBezTo>
                  <a:cubicBezTo>
                    <a:pt x="424" y="1246"/>
                    <a:pt x="424" y="1246"/>
                    <a:pt x="424" y="1246"/>
                  </a:cubicBezTo>
                  <a:cubicBezTo>
                    <a:pt x="434" y="1236"/>
                    <a:pt x="434" y="1236"/>
                    <a:pt x="434" y="1236"/>
                  </a:cubicBezTo>
                  <a:cubicBezTo>
                    <a:pt x="442" y="1225"/>
                    <a:pt x="442" y="1225"/>
                    <a:pt x="442" y="1225"/>
                  </a:cubicBezTo>
                  <a:cubicBezTo>
                    <a:pt x="447" y="1202"/>
                    <a:pt x="447" y="1202"/>
                    <a:pt x="447" y="1202"/>
                  </a:cubicBezTo>
                  <a:cubicBezTo>
                    <a:pt x="449" y="1167"/>
                    <a:pt x="449" y="1167"/>
                    <a:pt x="449" y="1167"/>
                  </a:cubicBezTo>
                  <a:cubicBezTo>
                    <a:pt x="447" y="1123"/>
                    <a:pt x="447" y="1123"/>
                    <a:pt x="447" y="1123"/>
                  </a:cubicBezTo>
                  <a:cubicBezTo>
                    <a:pt x="439" y="1064"/>
                    <a:pt x="439" y="1064"/>
                    <a:pt x="439" y="1064"/>
                  </a:cubicBezTo>
                  <a:cubicBezTo>
                    <a:pt x="438" y="987"/>
                    <a:pt x="438" y="987"/>
                    <a:pt x="438" y="987"/>
                  </a:cubicBezTo>
                  <a:cubicBezTo>
                    <a:pt x="425" y="918"/>
                    <a:pt x="425" y="918"/>
                    <a:pt x="425" y="918"/>
                  </a:cubicBezTo>
                  <a:cubicBezTo>
                    <a:pt x="425" y="906"/>
                    <a:pt x="425" y="906"/>
                    <a:pt x="425" y="906"/>
                  </a:cubicBezTo>
                  <a:cubicBezTo>
                    <a:pt x="430" y="902"/>
                    <a:pt x="430" y="902"/>
                    <a:pt x="430" y="902"/>
                  </a:cubicBezTo>
                  <a:cubicBezTo>
                    <a:pt x="438" y="903"/>
                    <a:pt x="438" y="903"/>
                    <a:pt x="438" y="903"/>
                  </a:cubicBezTo>
                  <a:cubicBezTo>
                    <a:pt x="548" y="935"/>
                    <a:pt x="548" y="935"/>
                    <a:pt x="548" y="935"/>
                  </a:cubicBezTo>
                  <a:cubicBezTo>
                    <a:pt x="556" y="943"/>
                    <a:pt x="556" y="943"/>
                    <a:pt x="556" y="943"/>
                  </a:cubicBezTo>
                  <a:cubicBezTo>
                    <a:pt x="569" y="947"/>
                    <a:pt x="579" y="947"/>
                    <a:pt x="586" y="945"/>
                  </a:cubicBezTo>
                  <a:cubicBezTo>
                    <a:pt x="592" y="941"/>
                    <a:pt x="592" y="941"/>
                    <a:pt x="592" y="941"/>
                  </a:cubicBezTo>
                  <a:cubicBezTo>
                    <a:pt x="598" y="937"/>
                    <a:pt x="598" y="937"/>
                    <a:pt x="598" y="937"/>
                  </a:cubicBezTo>
                  <a:cubicBezTo>
                    <a:pt x="602" y="939"/>
                    <a:pt x="607" y="938"/>
                    <a:pt x="614" y="937"/>
                  </a:cubicBezTo>
                  <a:cubicBezTo>
                    <a:pt x="622" y="931"/>
                    <a:pt x="622" y="931"/>
                    <a:pt x="622" y="931"/>
                  </a:cubicBezTo>
                  <a:cubicBezTo>
                    <a:pt x="627" y="933"/>
                    <a:pt x="627" y="933"/>
                    <a:pt x="627" y="933"/>
                  </a:cubicBezTo>
                  <a:cubicBezTo>
                    <a:pt x="633" y="951"/>
                    <a:pt x="633" y="951"/>
                    <a:pt x="633" y="951"/>
                  </a:cubicBezTo>
                  <a:cubicBezTo>
                    <a:pt x="633" y="953"/>
                    <a:pt x="636" y="954"/>
                    <a:pt x="641" y="954"/>
                  </a:cubicBezTo>
                  <a:cubicBezTo>
                    <a:pt x="647" y="954"/>
                    <a:pt x="647" y="954"/>
                    <a:pt x="647" y="954"/>
                  </a:cubicBezTo>
                  <a:cubicBezTo>
                    <a:pt x="652" y="957"/>
                    <a:pt x="652" y="957"/>
                    <a:pt x="652" y="957"/>
                  </a:cubicBezTo>
                  <a:cubicBezTo>
                    <a:pt x="660" y="955"/>
                    <a:pt x="664" y="953"/>
                    <a:pt x="665" y="951"/>
                  </a:cubicBezTo>
                  <a:cubicBezTo>
                    <a:pt x="701" y="916"/>
                    <a:pt x="701" y="916"/>
                    <a:pt x="701" y="916"/>
                  </a:cubicBezTo>
                  <a:cubicBezTo>
                    <a:pt x="707" y="919"/>
                    <a:pt x="707" y="919"/>
                    <a:pt x="707" y="919"/>
                  </a:cubicBezTo>
                  <a:cubicBezTo>
                    <a:pt x="709" y="929"/>
                    <a:pt x="709" y="929"/>
                    <a:pt x="709" y="929"/>
                  </a:cubicBezTo>
                  <a:cubicBezTo>
                    <a:pt x="718" y="1116"/>
                    <a:pt x="718" y="1116"/>
                    <a:pt x="718" y="1116"/>
                  </a:cubicBezTo>
                  <a:cubicBezTo>
                    <a:pt x="705" y="1278"/>
                    <a:pt x="705" y="1278"/>
                    <a:pt x="705" y="1278"/>
                  </a:cubicBezTo>
                  <a:cubicBezTo>
                    <a:pt x="707" y="1283"/>
                    <a:pt x="707" y="1283"/>
                    <a:pt x="707" y="1283"/>
                  </a:cubicBezTo>
                  <a:cubicBezTo>
                    <a:pt x="707" y="1284"/>
                    <a:pt x="709" y="1284"/>
                    <a:pt x="713" y="1283"/>
                  </a:cubicBezTo>
                  <a:cubicBezTo>
                    <a:pt x="719" y="1278"/>
                    <a:pt x="719" y="1278"/>
                    <a:pt x="719" y="1278"/>
                  </a:cubicBezTo>
                  <a:cubicBezTo>
                    <a:pt x="725" y="1279"/>
                    <a:pt x="725" y="1279"/>
                    <a:pt x="725" y="1279"/>
                  </a:cubicBezTo>
                  <a:cubicBezTo>
                    <a:pt x="759" y="1577"/>
                    <a:pt x="759" y="1577"/>
                    <a:pt x="759" y="1577"/>
                  </a:cubicBezTo>
                  <a:cubicBezTo>
                    <a:pt x="804" y="1792"/>
                    <a:pt x="804" y="1792"/>
                    <a:pt x="804" y="1792"/>
                  </a:cubicBezTo>
                  <a:cubicBezTo>
                    <a:pt x="811" y="1880"/>
                    <a:pt x="811" y="1880"/>
                    <a:pt x="811" y="1880"/>
                  </a:cubicBezTo>
                  <a:cubicBezTo>
                    <a:pt x="811" y="1882"/>
                    <a:pt x="813" y="1899"/>
                    <a:pt x="815" y="1931"/>
                  </a:cubicBezTo>
                  <a:cubicBezTo>
                    <a:pt x="816" y="1932"/>
                    <a:pt x="817" y="1935"/>
                    <a:pt x="819" y="1939"/>
                  </a:cubicBezTo>
                  <a:cubicBezTo>
                    <a:pt x="819" y="1940"/>
                    <a:pt x="820" y="1944"/>
                    <a:pt x="820" y="1950"/>
                  </a:cubicBezTo>
                  <a:cubicBezTo>
                    <a:pt x="820" y="1951"/>
                    <a:pt x="820" y="1954"/>
                    <a:pt x="821" y="1957"/>
                  </a:cubicBezTo>
                  <a:cubicBezTo>
                    <a:pt x="821" y="1960"/>
                    <a:pt x="820" y="1964"/>
                    <a:pt x="819" y="1966"/>
                  </a:cubicBezTo>
                  <a:cubicBezTo>
                    <a:pt x="816" y="1970"/>
                    <a:pt x="815" y="1974"/>
                    <a:pt x="815" y="1978"/>
                  </a:cubicBezTo>
                  <a:cubicBezTo>
                    <a:pt x="815" y="1998"/>
                    <a:pt x="815" y="1998"/>
                    <a:pt x="815" y="1998"/>
                  </a:cubicBezTo>
                  <a:cubicBezTo>
                    <a:pt x="775" y="2088"/>
                    <a:pt x="775" y="2088"/>
                    <a:pt x="775" y="2088"/>
                  </a:cubicBezTo>
                  <a:cubicBezTo>
                    <a:pt x="769" y="2111"/>
                    <a:pt x="769" y="2111"/>
                    <a:pt x="769" y="2111"/>
                  </a:cubicBezTo>
                  <a:cubicBezTo>
                    <a:pt x="744" y="2144"/>
                    <a:pt x="744" y="2144"/>
                    <a:pt x="744" y="2144"/>
                  </a:cubicBezTo>
                  <a:cubicBezTo>
                    <a:pt x="738" y="2146"/>
                    <a:pt x="738" y="2146"/>
                    <a:pt x="738" y="2146"/>
                  </a:cubicBezTo>
                  <a:cubicBezTo>
                    <a:pt x="716" y="2165"/>
                    <a:pt x="716" y="2165"/>
                    <a:pt x="716" y="2165"/>
                  </a:cubicBezTo>
                  <a:cubicBezTo>
                    <a:pt x="694" y="2180"/>
                    <a:pt x="694" y="2180"/>
                    <a:pt x="694" y="2180"/>
                  </a:cubicBezTo>
                  <a:cubicBezTo>
                    <a:pt x="628" y="2189"/>
                    <a:pt x="628" y="2189"/>
                    <a:pt x="628" y="2189"/>
                  </a:cubicBezTo>
                  <a:cubicBezTo>
                    <a:pt x="616" y="2196"/>
                    <a:pt x="616" y="2196"/>
                    <a:pt x="616" y="2196"/>
                  </a:cubicBezTo>
                  <a:cubicBezTo>
                    <a:pt x="609" y="2203"/>
                    <a:pt x="609" y="2203"/>
                    <a:pt x="609" y="2203"/>
                  </a:cubicBezTo>
                  <a:cubicBezTo>
                    <a:pt x="605" y="2215"/>
                    <a:pt x="605" y="2215"/>
                    <a:pt x="605" y="2215"/>
                  </a:cubicBezTo>
                  <a:cubicBezTo>
                    <a:pt x="605" y="2220"/>
                    <a:pt x="605" y="2220"/>
                    <a:pt x="605" y="2220"/>
                  </a:cubicBezTo>
                  <a:cubicBezTo>
                    <a:pt x="614" y="2224"/>
                    <a:pt x="614" y="2224"/>
                    <a:pt x="614" y="2224"/>
                  </a:cubicBezTo>
                  <a:cubicBezTo>
                    <a:pt x="628" y="2229"/>
                    <a:pt x="628" y="2229"/>
                    <a:pt x="628" y="2229"/>
                  </a:cubicBezTo>
                  <a:cubicBezTo>
                    <a:pt x="667" y="2239"/>
                    <a:pt x="667" y="2239"/>
                    <a:pt x="667" y="2239"/>
                  </a:cubicBezTo>
                  <a:cubicBezTo>
                    <a:pt x="731" y="2242"/>
                    <a:pt x="731" y="2242"/>
                    <a:pt x="731" y="2242"/>
                  </a:cubicBezTo>
                  <a:cubicBezTo>
                    <a:pt x="760" y="2240"/>
                    <a:pt x="760" y="2240"/>
                    <a:pt x="760" y="2240"/>
                  </a:cubicBezTo>
                  <a:cubicBezTo>
                    <a:pt x="810" y="2221"/>
                    <a:pt x="810" y="2221"/>
                    <a:pt x="810" y="2221"/>
                  </a:cubicBezTo>
                  <a:cubicBezTo>
                    <a:pt x="828" y="2217"/>
                    <a:pt x="828" y="2217"/>
                    <a:pt x="828" y="2217"/>
                  </a:cubicBezTo>
                  <a:cubicBezTo>
                    <a:pt x="832" y="2218"/>
                    <a:pt x="832" y="2218"/>
                    <a:pt x="832" y="2218"/>
                  </a:cubicBezTo>
                  <a:cubicBezTo>
                    <a:pt x="836" y="2225"/>
                    <a:pt x="836" y="2225"/>
                    <a:pt x="836" y="2225"/>
                  </a:cubicBezTo>
                  <a:cubicBezTo>
                    <a:pt x="838" y="2231"/>
                    <a:pt x="838" y="2231"/>
                    <a:pt x="838" y="2231"/>
                  </a:cubicBezTo>
                  <a:cubicBezTo>
                    <a:pt x="836" y="2240"/>
                    <a:pt x="836" y="2240"/>
                    <a:pt x="836" y="2240"/>
                  </a:cubicBezTo>
                  <a:cubicBezTo>
                    <a:pt x="836" y="2241"/>
                    <a:pt x="835" y="2242"/>
                    <a:pt x="832" y="2244"/>
                  </a:cubicBezTo>
                  <a:cubicBezTo>
                    <a:pt x="822" y="2253"/>
                    <a:pt x="822" y="2253"/>
                    <a:pt x="822" y="2253"/>
                  </a:cubicBezTo>
                  <a:cubicBezTo>
                    <a:pt x="815" y="2261"/>
                    <a:pt x="815" y="2261"/>
                    <a:pt x="815" y="2261"/>
                  </a:cubicBezTo>
                  <a:cubicBezTo>
                    <a:pt x="814" y="2267"/>
                    <a:pt x="814" y="2267"/>
                    <a:pt x="814" y="2267"/>
                  </a:cubicBezTo>
                  <a:cubicBezTo>
                    <a:pt x="815" y="2276"/>
                    <a:pt x="815" y="2276"/>
                    <a:pt x="815" y="2276"/>
                  </a:cubicBezTo>
                  <a:cubicBezTo>
                    <a:pt x="821" y="2284"/>
                    <a:pt x="821" y="2284"/>
                    <a:pt x="821" y="2284"/>
                  </a:cubicBezTo>
                  <a:cubicBezTo>
                    <a:pt x="832" y="2288"/>
                    <a:pt x="832" y="2288"/>
                    <a:pt x="832" y="2288"/>
                  </a:cubicBezTo>
                  <a:cubicBezTo>
                    <a:pt x="899" y="2289"/>
                    <a:pt x="899" y="2289"/>
                    <a:pt x="899" y="2289"/>
                  </a:cubicBezTo>
                  <a:cubicBezTo>
                    <a:pt x="1045" y="2274"/>
                    <a:pt x="1045" y="2274"/>
                    <a:pt x="1045" y="2274"/>
                  </a:cubicBezTo>
                  <a:cubicBezTo>
                    <a:pt x="1079" y="2266"/>
                    <a:pt x="1079" y="2266"/>
                    <a:pt x="1079" y="2266"/>
                  </a:cubicBezTo>
                  <a:cubicBezTo>
                    <a:pt x="1104" y="2254"/>
                    <a:pt x="1104" y="2254"/>
                    <a:pt x="1104" y="2254"/>
                  </a:cubicBezTo>
                  <a:cubicBezTo>
                    <a:pt x="1102" y="2232"/>
                    <a:pt x="1102" y="2232"/>
                    <a:pt x="1102" y="2232"/>
                  </a:cubicBezTo>
                  <a:cubicBezTo>
                    <a:pt x="1100" y="2224"/>
                    <a:pt x="1100" y="2224"/>
                    <a:pt x="1100" y="2224"/>
                  </a:cubicBezTo>
                  <a:cubicBezTo>
                    <a:pt x="1102" y="2221"/>
                    <a:pt x="1102" y="2221"/>
                    <a:pt x="1102" y="2221"/>
                  </a:cubicBezTo>
                  <a:cubicBezTo>
                    <a:pt x="1104" y="2214"/>
                    <a:pt x="1104" y="2214"/>
                    <a:pt x="1104" y="2214"/>
                  </a:cubicBezTo>
                  <a:cubicBezTo>
                    <a:pt x="1104" y="2200"/>
                    <a:pt x="1104" y="2200"/>
                    <a:pt x="1104" y="2200"/>
                  </a:cubicBezTo>
                  <a:cubicBezTo>
                    <a:pt x="1100" y="2180"/>
                    <a:pt x="1100" y="2180"/>
                    <a:pt x="1100" y="2180"/>
                  </a:cubicBezTo>
                  <a:cubicBezTo>
                    <a:pt x="1100" y="2165"/>
                    <a:pt x="1100" y="2165"/>
                    <a:pt x="1100" y="2165"/>
                  </a:cubicBezTo>
                  <a:cubicBezTo>
                    <a:pt x="1113" y="2125"/>
                    <a:pt x="1113" y="2125"/>
                    <a:pt x="1113" y="2125"/>
                  </a:cubicBezTo>
                  <a:cubicBezTo>
                    <a:pt x="1115" y="2106"/>
                    <a:pt x="1115" y="2106"/>
                    <a:pt x="1115" y="2106"/>
                  </a:cubicBezTo>
                  <a:cubicBezTo>
                    <a:pt x="1114" y="2082"/>
                    <a:pt x="1114" y="2082"/>
                    <a:pt x="1114" y="2082"/>
                  </a:cubicBezTo>
                  <a:cubicBezTo>
                    <a:pt x="1110" y="2066"/>
                    <a:pt x="1110" y="2066"/>
                    <a:pt x="1110" y="2066"/>
                  </a:cubicBezTo>
                  <a:cubicBezTo>
                    <a:pt x="1092" y="2038"/>
                    <a:pt x="1092" y="2038"/>
                    <a:pt x="1092" y="2038"/>
                  </a:cubicBezTo>
                  <a:cubicBezTo>
                    <a:pt x="1088" y="2026"/>
                    <a:pt x="1088" y="2026"/>
                    <a:pt x="1088" y="2026"/>
                  </a:cubicBezTo>
                  <a:cubicBezTo>
                    <a:pt x="1089" y="2019"/>
                    <a:pt x="1090" y="2016"/>
                    <a:pt x="1090" y="2014"/>
                  </a:cubicBezTo>
                  <a:cubicBezTo>
                    <a:pt x="1097" y="1998"/>
                    <a:pt x="1097" y="1998"/>
                    <a:pt x="1097" y="1998"/>
                  </a:cubicBezTo>
                  <a:cubicBezTo>
                    <a:pt x="1099" y="1928"/>
                    <a:pt x="1099" y="1928"/>
                    <a:pt x="1099" y="1928"/>
                  </a:cubicBezTo>
                  <a:cubicBezTo>
                    <a:pt x="1083" y="1684"/>
                    <a:pt x="1083" y="1684"/>
                    <a:pt x="1083" y="1684"/>
                  </a:cubicBezTo>
                  <a:cubicBezTo>
                    <a:pt x="1085" y="1626"/>
                    <a:pt x="1085" y="1626"/>
                    <a:pt x="1085" y="1626"/>
                  </a:cubicBezTo>
                  <a:cubicBezTo>
                    <a:pt x="1079" y="1560"/>
                    <a:pt x="1079" y="1560"/>
                    <a:pt x="1079" y="1560"/>
                  </a:cubicBezTo>
                  <a:cubicBezTo>
                    <a:pt x="1074" y="1536"/>
                    <a:pt x="1074" y="1536"/>
                    <a:pt x="1074" y="1536"/>
                  </a:cubicBezTo>
                  <a:cubicBezTo>
                    <a:pt x="1074" y="1527"/>
                    <a:pt x="1074" y="1527"/>
                    <a:pt x="1074" y="1527"/>
                  </a:cubicBezTo>
                  <a:cubicBezTo>
                    <a:pt x="1082" y="1428"/>
                    <a:pt x="1082" y="1428"/>
                    <a:pt x="1082" y="1428"/>
                  </a:cubicBezTo>
                  <a:cubicBezTo>
                    <a:pt x="1079" y="1398"/>
                    <a:pt x="1079" y="1398"/>
                    <a:pt x="1079" y="1398"/>
                  </a:cubicBezTo>
                  <a:cubicBezTo>
                    <a:pt x="1067" y="1347"/>
                    <a:pt x="1067" y="1347"/>
                    <a:pt x="1067" y="1347"/>
                  </a:cubicBezTo>
                  <a:cubicBezTo>
                    <a:pt x="1067" y="1328"/>
                    <a:pt x="1067" y="1328"/>
                    <a:pt x="1067" y="1328"/>
                  </a:cubicBezTo>
                  <a:cubicBezTo>
                    <a:pt x="1068" y="1323"/>
                    <a:pt x="1068" y="1323"/>
                    <a:pt x="1068" y="1323"/>
                  </a:cubicBezTo>
                  <a:cubicBezTo>
                    <a:pt x="1068" y="1318"/>
                    <a:pt x="1066" y="1314"/>
                    <a:pt x="1065" y="1311"/>
                  </a:cubicBezTo>
                  <a:cubicBezTo>
                    <a:pt x="1064" y="1309"/>
                    <a:pt x="1064" y="1308"/>
                    <a:pt x="1064" y="1308"/>
                  </a:cubicBezTo>
                  <a:cubicBezTo>
                    <a:pt x="1064" y="1307"/>
                    <a:pt x="1064" y="1306"/>
                    <a:pt x="1064" y="1305"/>
                  </a:cubicBezTo>
                  <a:cubicBezTo>
                    <a:pt x="1064" y="1292"/>
                    <a:pt x="1064" y="1292"/>
                    <a:pt x="1064" y="1292"/>
                  </a:cubicBezTo>
                  <a:cubicBezTo>
                    <a:pt x="1064" y="1285"/>
                    <a:pt x="1065" y="1280"/>
                    <a:pt x="1066" y="1276"/>
                  </a:cubicBezTo>
                  <a:cubicBezTo>
                    <a:pt x="1066" y="1274"/>
                    <a:pt x="1066" y="1273"/>
                    <a:pt x="1066" y="1271"/>
                  </a:cubicBezTo>
                  <a:cubicBezTo>
                    <a:pt x="1067" y="1264"/>
                    <a:pt x="1067" y="1264"/>
                    <a:pt x="1067" y="1264"/>
                  </a:cubicBezTo>
                  <a:cubicBezTo>
                    <a:pt x="1067" y="1263"/>
                    <a:pt x="1067" y="1261"/>
                    <a:pt x="1068" y="1259"/>
                  </a:cubicBezTo>
                  <a:cubicBezTo>
                    <a:pt x="1070" y="1255"/>
                    <a:pt x="1070" y="1255"/>
                    <a:pt x="1070" y="1255"/>
                  </a:cubicBezTo>
                  <a:cubicBezTo>
                    <a:pt x="1070" y="1247"/>
                    <a:pt x="1070" y="1247"/>
                    <a:pt x="1070" y="1247"/>
                  </a:cubicBezTo>
                  <a:cubicBezTo>
                    <a:pt x="1070" y="1243"/>
                    <a:pt x="1071" y="1240"/>
                    <a:pt x="1072" y="1239"/>
                  </a:cubicBezTo>
                  <a:cubicBezTo>
                    <a:pt x="1088" y="1217"/>
                    <a:pt x="1088" y="1217"/>
                    <a:pt x="1088" y="1217"/>
                  </a:cubicBezTo>
                  <a:cubicBezTo>
                    <a:pt x="1090" y="1202"/>
                    <a:pt x="1090" y="1202"/>
                    <a:pt x="1090" y="1202"/>
                  </a:cubicBezTo>
                  <a:cubicBezTo>
                    <a:pt x="1095" y="1182"/>
                    <a:pt x="1095" y="1182"/>
                    <a:pt x="1095" y="1182"/>
                  </a:cubicBezTo>
                  <a:cubicBezTo>
                    <a:pt x="1109" y="1152"/>
                    <a:pt x="1109" y="1152"/>
                    <a:pt x="1109" y="1152"/>
                  </a:cubicBezTo>
                  <a:cubicBezTo>
                    <a:pt x="1114" y="1120"/>
                    <a:pt x="1114" y="1120"/>
                    <a:pt x="1114" y="1120"/>
                  </a:cubicBezTo>
                  <a:cubicBezTo>
                    <a:pt x="1137" y="1034"/>
                    <a:pt x="1137" y="1034"/>
                    <a:pt x="1137" y="1034"/>
                  </a:cubicBezTo>
                  <a:cubicBezTo>
                    <a:pt x="1134" y="1017"/>
                    <a:pt x="1134" y="1017"/>
                    <a:pt x="1134" y="1017"/>
                  </a:cubicBezTo>
                  <a:cubicBezTo>
                    <a:pt x="1123" y="995"/>
                    <a:pt x="1123" y="995"/>
                    <a:pt x="1123" y="995"/>
                  </a:cubicBezTo>
                  <a:cubicBezTo>
                    <a:pt x="1141" y="957"/>
                    <a:pt x="1141" y="957"/>
                    <a:pt x="1141" y="957"/>
                  </a:cubicBezTo>
                  <a:cubicBezTo>
                    <a:pt x="1159" y="942"/>
                    <a:pt x="1159" y="942"/>
                    <a:pt x="1159" y="942"/>
                  </a:cubicBezTo>
                  <a:cubicBezTo>
                    <a:pt x="1212" y="870"/>
                    <a:pt x="1212" y="870"/>
                    <a:pt x="1212" y="870"/>
                  </a:cubicBezTo>
                  <a:cubicBezTo>
                    <a:pt x="1234" y="824"/>
                    <a:pt x="1234" y="824"/>
                    <a:pt x="1234" y="824"/>
                  </a:cubicBezTo>
                  <a:cubicBezTo>
                    <a:pt x="1241" y="797"/>
                    <a:pt x="1241" y="797"/>
                    <a:pt x="1241" y="797"/>
                  </a:cubicBezTo>
                  <a:cubicBezTo>
                    <a:pt x="1239" y="776"/>
                    <a:pt x="1239" y="776"/>
                    <a:pt x="1239" y="776"/>
                  </a:cubicBezTo>
                  <a:cubicBezTo>
                    <a:pt x="1231" y="752"/>
                    <a:pt x="1231" y="752"/>
                    <a:pt x="1231" y="752"/>
                  </a:cubicBezTo>
                  <a:cubicBezTo>
                    <a:pt x="1225" y="717"/>
                    <a:pt x="1225" y="717"/>
                    <a:pt x="1225" y="717"/>
                  </a:cubicBezTo>
                  <a:cubicBezTo>
                    <a:pt x="1213" y="680"/>
                    <a:pt x="1213" y="680"/>
                    <a:pt x="1213" y="680"/>
                  </a:cubicBezTo>
                  <a:cubicBezTo>
                    <a:pt x="1172" y="608"/>
                    <a:pt x="1172" y="608"/>
                    <a:pt x="1172" y="608"/>
                  </a:cubicBezTo>
                  <a:cubicBezTo>
                    <a:pt x="1173" y="597"/>
                    <a:pt x="1173" y="597"/>
                    <a:pt x="1173" y="597"/>
                  </a:cubicBezTo>
                  <a:cubicBezTo>
                    <a:pt x="1168" y="582"/>
                    <a:pt x="1168" y="582"/>
                    <a:pt x="1168" y="582"/>
                  </a:cubicBezTo>
                  <a:cubicBezTo>
                    <a:pt x="1159" y="569"/>
                    <a:pt x="1159" y="569"/>
                    <a:pt x="1159" y="569"/>
                  </a:cubicBezTo>
                  <a:cubicBezTo>
                    <a:pt x="1156" y="559"/>
                    <a:pt x="1156" y="559"/>
                    <a:pt x="1156" y="559"/>
                  </a:cubicBezTo>
                  <a:cubicBezTo>
                    <a:pt x="1153" y="548"/>
                    <a:pt x="1153" y="548"/>
                    <a:pt x="1153" y="548"/>
                  </a:cubicBezTo>
                  <a:cubicBezTo>
                    <a:pt x="1125" y="478"/>
                    <a:pt x="1125" y="478"/>
                    <a:pt x="1125" y="478"/>
                  </a:cubicBezTo>
                  <a:cubicBezTo>
                    <a:pt x="1106" y="451"/>
                    <a:pt x="1106" y="451"/>
                    <a:pt x="1106" y="451"/>
                  </a:cubicBezTo>
                  <a:cubicBezTo>
                    <a:pt x="963" y="345"/>
                    <a:pt x="963" y="345"/>
                    <a:pt x="963" y="345"/>
                  </a:cubicBezTo>
                  <a:cubicBezTo>
                    <a:pt x="939" y="301"/>
                    <a:pt x="939" y="301"/>
                    <a:pt x="939" y="301"/>
                  </a:cubicBezTo>
                  <a:cubicBezTo>
                    <a:pt x="932" y="295"/>
                    <a:pt x="932" y="295"/>
                    <a:pt x="932" y="295"/>
                  </a:cubicBezTo>
                  <a:cubicBezTo>
                    <a:pt x="929" y="290"/>
                    <a:pt x="929" y="290"/>
                    <a:pt x="929" y="290"/>
                  </a:cubicBezTo>
                  <a:cubicBezTo>
                    <a:pt x="939" y="274"/>
                    <a:pt x="939" y="274"/>
                    <a:pt x="939" y="274"/>
                  </a:cubicBezTo>
                  <a:cubicBezTo>
                    <a:pt x="945" y="268"/>
                    <a:pt x="945" y="268"/>
                    <a:pt x="945" y="268"/>
                  </a:cubicBezTo>
                  <a:cubicBezTo>
                    <a:pt x="950" y="267"/>
                    <a:pt x="950" y="267"/>
                    <a:pt x="950" y="267"/>
                  </a:cubicBezTo>
                  <a:cubicBezTo>
                    <a:pt x="951" y="256"/>
                    <a:pt x="951" y="256"/>
                    <a:pt x="951" y="256"/>
                  </a:cubicBezTo>
                  <a:cubicBezTo>
                    <a:pt x="965" y="229"/>
                    <a:pt x="965" y="229"/>
                    <a:pt x="965" y="229"/>
                  </a:cubicBezTo>
                  <a:cubicBezTo>
                    <a:pt x="978" y="181"/>
                    <a:pt x="978" y="181"/>
                    <a:pt x="978" y="181"/>
                  </a:cubicBezTo>
                  <a:cubicBezTo>
                    <a:pt x="977" y="163"/>
                    <a:pt x="977" y="163"/>
                    <a:pt x="977" y="163"/>
                  </a:cubicBezTo>
                  <a:cubicBezTo>
                    <a:pt x="973" y="144"/>
                    <a:pt x="973" y="144"/>
                    <a:pt x="973" y="144"/>
                  </a:cubicBezTo>
                  <a:cubicBezTo>
                    <a:pt x="972" y="131"/>
                    <a:pt x="972" y="131"/>
                    <a:pt x="972" y="131"/>
                  </a:cubicBezTo>
                  <a:cubicBezTo>
                    <a:pt x="967" y="103"/>
                    <a:pt x="967" y="103"/>
                    <a:pt x="967" y="103"/>
                  </a:cubicBezTo>
                  <a:cubicBezTo>
                    <a:pt x="959" y="88"/>
                    <a:pt x="959" y="88"/>
                    <a:pt x="959" y="88"/>
                  </a:cubicBezTo>
                  <a:cubicBezTo>
                    <a:pt x="945" y="72"/>
                    <a:pt x="945" y="72"/>
                    <a:pt x="945" y="72"/>
                  </a:cubicBezTo>
                  <a:cubicBezTo>
                    <a:pt x="913" y="59"/>
                    <a:pt x="913" y="59"/>
                    <a:pt x="913" y="59"/>
                  </a:cubicBezTo>
                  <a:cubicBezTo>
                    <a:pt x="910" y="55"/>
                    <a:pt x="908" y="53"/>
                    <a:pt x="907" y="52"/>
                  </a:cubicBezTo>
                  <a:cubicBezTo>
                    <a:pt x="902" y="47"/>
                    <a:pt x="902" y="47"/>
                    <a:pt x="902" y="47"/>
                  </a:cubicBezTo>
                  <a:cubicBezTo>
                    <a:pt x="901" y="45"/>
                    <a:pt x="899" y="45"/>
                    <a:pt x="898" y="45"/>
                  </a:cubicBezTo>
                  <a:cubicBezTo>
                    <a:pt x="896" y="47"/>
                    <a:pt x="895" y="48"/>
                    <a:pt x="894" y="48"/>
                  </a:cubicBezTo>
                  <a:cubicBezTo>
                    <a:pt x="893" y="48"/>
                    <a:pt x="892" y="47"/>
                    <a:pt x="890" y="45"/>
                  </a:cubicBezTo>
                  <a:cubicBezTo>
                    <a:pt x="887" y="42"/>
                    <a:pt x="885" y="41"/>
                    <a:pt x="884" y="40"/>
                  </a:cubicBezTo>
                  <a:cubicBezTo>
                    <a:pt x="881" y="39"/>
                    <a:pt x="881" y="39"/>
                    <a:pt x="881" y="39"/>
                  </a:cubicBezTo>
                  <a:cubicBezTo>
                    <a:pt x="881" y="39"/>
                    <a:pt x="881" y="38"/>
                    <a:pt x="880" y="38"/>
                  </a:cubicBezTo>
                  <a:cubicBezTo>
                    <a:pt x="879" y="37"/>
                    <a:pt x="878" y="37"/>
                    <a:pt x="876" y="38"/>
                  </a:cubicBezTo>
                  <a:cubicBezTo>
                    <a:pt x="873" y="39"/>
                    <a:pt x="873" y="39"/>
                    <a:pt x="873" y="39"/>
                  </a:cubicBezTo>
                  <a:cubicBezTo>
                    <a:pt x="867" y="40"/>
                    <a:pt x="867" y="40"/>
                    <a:pt x="867" y="40"/>
                  </a:cubicBezTo>
                  <a:cubicBezTo>
                    <a:pt x="858" y="38"/>
                    <a:pt x="858" y="38"/>
                    <a:pt x="858" y="38"/>
                  </a:cubicBezTo>
                  <a:cubicBezTo>
                    <a:pt x="853" y="37"/>
                    <a:pt x="853" y="37"/>
                    <a:pt x="853" y="37"/>
                  </a:cubicBezTo>
                  <a:cubicBezTo>
                    <a:pt x="850" y="39"/>
                    <a:pt x="850" y="39"/>
                    <a:pt x="850" y="39"/>
                  </a:cubicBezTo>
                  <a:cubicBezTo>
                    <a:pt x="848" y="41"/>
                    <a:pt x="846" y="41"/>
                    <a:pt x="844" y="38"/>
                  </a:cubicBezTo>
                  <a:cubicBezTo>
                    <a:pt x="839" y="40"/>
                    <a:pt x="839" y="40"/>
                    <a:pt x="839" y="40"/>
                  </a:cubicBezTo>
                  <a:cubicBezTo>
                    <a:pt x="820" y="39"/>
                    <a:pt x="820" y="39"/>
                    <a:pt x="820" y="39"/>
                  </a:cubicBezTo>
                  <a:cubicBezTo>
                    <a:pt x="800" y="40"/>
                    <a:pt x="800" y="40"/>
                    <a:pt x="800" y="40"/>
                  </a:cubicBezTo>
                  <a:cubicBezTo>
                    <a:pt x="792" y="42"/>
                    <a:pt x="787" y="43"/>
                    <a:pt x="785" y="43"/>
                  </a:cubicBezTo>
                  <a:cubicBezTo>
                    <a:pt x="772" y="43"/>
                    <a:pt x="772" y="43"/>
                    <a:pt x="772" y="43"/>
                  </a:cubicBezTo>
                  <a:cubicBezTo>
                    <a:pt x="772" y="43"/>
                    <a:pt x="772" y="42"/>
                    <a:pt x="771" y="41"/>
                  </a:cubicBezTo>
                  <a:cubicBezTo>
                    <a:pt x="767" y="43"/>
                    <a:pt x="767" y="43"/>
                    <a:pt x="767" y="43"/>
                  </a:cubicBezTo>
                  <a:cubicBezTo>
                    <a:pt x="764" y="44"/>
                    <a:pt x="762" y="44"/>
                    <a:pt x="761" y="44"/>
                  </a:cubicBezTo>
                  <a:cubicBezTo>
                    <a:pt x="747" y="45"/>
                    <a:pt x="747" y="45"/>
                    <a:pt x="747" y="45"/>
                  </a:cubicBezTo>
                  <a:cubicBezTo>
                    <a:pt x="734" y="49"/>
                    <a:pt x="734" y="49"/>
                    <a:pt x="734" y="49"/>
                  </a:cubicBezTo>
                  <a:lnTo>
                    <a:pt x="727" y="55"/>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sp>
          <p:nvSpPr>
            <p:cNvPr id="62" name="Freeform 9"/>
            <p:cNvSpPr>
              <a:spLocks/>
            </p:cNvSpPr>
            <p:nvPr/>
          </p:nvSpPr>
          <p:spPr bwMode="auto">
            <a:xfrm>
              <a:off x="5314951" y="954088"/>
              <a:ext cx="446087" cy="1163637"/>
            </a:xfrm>
            <a:custGeom>
              <a:avLst/>
              <a:gdLst/>
              <a:ahLst/>
              <a:cxnLst>
                <a:cxn ang="0">
                  <a:pos x="140" y="0"/>
                </a:cxn>
                <a:cxn ang="0">
                  <a:pos x="0" y="69"/>
                </a:cxn>
                <a:cxn ang="0">
                  <a:pos x="42" y="366"/>
                </a:cxn>
                <a:cxn ang="0">
                  <a:pos x="140" y="0"/>
                </a:cxn>
              </a:cxnLst>
              <a:rect l="0" t="0" r="r" b="b"/>
              <a:pathLst>
                <a:path w="140" h="366">
                  <a:moveTo>
                    <a:pt x="140" y="0"/>
                  </a:moveTo>
                  <a:cubicBezTo>
                    <a:pt x="93" y="45"/>
                    <a:pt x="46" y="68"/>
                    <a:pt x="0" y="69"/>
                  </a:cubicBezTo>
                  <a:cubicBezTo>
                    <a:pt x="42" y="366"/>
                    <a:pt x="42" y="366"/>
                    <a:pt x="42" y="366"/>
                  </a:cubicBezTo>
                  <a:cubicBezTo>
                    <a:pt x="49" y="244"/>
                    <a:pt x="81" y="122"/>
                    <a:pt x="140" y="0"/>
                  </a:cubicBez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grpSp>
      <p:grpSp>
        <p:nvGrpSpPr>
          <p:cNvPr id="50" name="组合 49"/>
          <p:cNvGrpSpPr/>
          <p:nvPr/>
        </p:nvGrpSpPr>
        <p:grpSpPr>
          <a:xfrm>
            <a:off x="1005324" y="3647901"/>
            <a:ext cx="1251349" cy="1332481"/>
            <a:chOff x="3045251" y="2518854"/>
            <a:chExt cx="1800225" cy="1800225"/>
          </a:xfrm>
        </p:grpSpPr>
        <p:sp>
          <p:nvSpPr>
            <p:cNvPr id="51" name="椭圆 50"/>
            <p:cNvSpPr/>
            <p:nvPr/>
          </p:nvSpPr>
          <p:spPr bwMode="auto">
            <a:xfrm>
              <a:off x="3045251" y="2518854"/>
              <a:ext cx="1800225" cy="1800225"/>
            </a:xfrm>
            <a:prstGeom prst="ellipse">
              <a:avLst/>
            </a:prstGeom>
            <a:solidFill>
              <a:srgbClr val="21A3D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9"/>
            <p:cNvSpPr>
              <a:spLocks noEditPoints="1"/>
            </p:cNvSpPr>
            <p:nvPr/>
          </p:nvSpPr>
          <p:spPr bwMode="auto">
            <a:xfrm>
              <a:off x="3453672" y="2816040"/>
              <a:ext cx="1171826" cy="908811"/>
            </a:xfrm>
            <a:custGeom>
              <a:avLst/>
              <a:gdLst>
                <a:gd name="T0" fmla="*/ 55 w 77"/>
                <a:gd name="T1" fmla="*/ 14 h 59"/>
                <a:gd name="T2" fmla="*/ 4 w 77"/>
                <a:gd name="T3" fmla="*/ 18 h 59"/>
                <a:gd name="T4" fmla="*/ 65 w 77"/>
                <a:gd name="T5" fmla="*/ 55 h 59"/>
                <a:gd name="T6" fmla="*/ 67 w 77"/>
                <a:gd name="T7" fmla="*/ 34 h 59"/>
                <a:gd name="T8" fmla="*/ 68 w 77"/>
                <a:gd name="T9" fmla="*/ 32 h 59"/>
                <a:gd name="T10" fmla="*/ 68 w 77"/>
                <a:gd name="T11" fmla="*/ 31 h 59"/>
                <a:gd name="T12" fmla="*/ 68 w 77"/>
                <a:gd name="T13" fmla="*/ 59 h 59"/>
                <a:gd name="T14" fmla="*/ 2 w 77"/>
                <a:gd name="T15" fmla="*/ 59 h 59"/>
                <a:gd name="T16" fmla="*/ 0 w 77"/>
                <a:gd name="T17" fmla="*/ 57 h 59"/>
                <a:gd name="T18" fmla="*/ 0 w 77"/>
                <a:gd name="T19" fmla="*/ 14 h 59"/>
                <a:gd name="T20" fmla="*/ 10 w 77"/>
                <a:gd name="T21" fmla="*/ 38 h 59"/>
                <a:gd name="T22" fmla="*/ 29 w 77"/>
                <a:gd name="T23" fmla="*/ 41 h 59"/>
                <a:gd name="T24" fmla="*/ 10 w 77"/>
                <a:gd name="T25" fmla="*/ 38 h 59"/>
                <a:gd name="T26" fmla="*/ 10 w 77"/>
                <a:gd name="T27" fmla="*/ 33 h 59"/>
                <a:gd name="T28" fmla="*/ 43 w 77"/>
                <a:gd name="T29" fmla="*/ 30 h 59"/>
                <a:gd name="T30" fmla="*/ 10 w 77"/>
                <a:gd name="T31" fmla="*/ 22 h 59"/>
                <a:gd name="T32" fmla="*/ 43 w 77"/>
                <a:gd name="T33" fmla="*/ 25 h 59"/>
                <a:gd name="T34" fmla="*/ 10 w 77"/>
                <a:gd name="T35" fmla="*/ 22 h 59"/>
                <a:gd name="T36" fmla="*/ 71 w 77"/>
                <a:gd name="T37" fmla="*/ 9 h 59"/>
                <a:gd name="T38" fmla="*/ 67 w 77"/>
                <a:gd name="T39" fmla="*/ 25 h 59"/>
                <a:gd name="T40" fmla="*/ 70 w 77"/>
                <a:gd name="T41" fmla="*/ 24 h 59"/>
                <a:gd name="T42" fmla="*/ 76 w 77"/>
                <a:gd name="T43" fmla="*/ 10 h 59"/>
                <a:gd name="T44" fmla="*/ 75 w 77"/>
                <a:gd name="T45" fmla="*/ 8 h 59"/>
                <a:gd name="T46" fmla="*/ 61 w 77"/>
                <a:gd name="T47" fmla="*/ 9 h 59"/>
                <a:gd name="T48" fmla="*/ 65 w 77"/>
                <a:gd name="T49" fmla="*/ 29 h 59"/>
                <a:gd name="T50" fmla="*/ 52 w 77"/>
                <a:gd name="T51" fmla="*/ 40 h 59"/>
                <a:gd name="T52" fmla="*/ 50 w 77"/>
                <a:gd name="T53" fmla="*/ 49 h 59"/>
                <a:gd name="T54" fmla="*/ 53 w 77"/>
                <a:gd name="T55" fmla="*/ 45 h 59"/>
                <a:gd name="T56" fmla="*/ 54 w 77"/>
                <a:gd name="T57" fmla="*/ 43 h 59"/>
                <a:gd name="T58" fmla="*/ 54 w 77"/>
                <a:gd name="T59" fmla="*/ 46 h 59"/>
                <a:gd name="T60" fmla="*/ 53 w 77"/>
                <a:gd name="T61" fmla="*/ 50 h 59"/>
                <a:gd name="T62" fmla="*/ 59 w 77"/>
                <a:gd name="T63" fmla="*/ 42 h 59"/>
                <a:gd name="T64" fmla="*/ 64 w 77"/>
                <a:gd name="T65" fmla="*/ 30 h 59"/>
                <a:gd name="T66" fmla="*/ 51 w 77"/>
                <a:gd name="T67" fmla="*/ 38 h 59"/>
                <a:gd name="T68" fmla="*/ 64 w 77"/>
                <a:gd name="T69" fmla="*/ 30 h 59"/>
                <a:gd name="T70" fmla="*/ 24 w 77"/>
                <a:gd name="T71" fmla="*/ 52 h 59"/>
                <a:gd name="T72" fmla="*/ 29 w 77"/>
                <a:gd name="T73" fmla="*/ 48 h 59"/>
                <a:gd name="T74" fmla="*/ 30 w 77"/>
                <a:gd name="T75" fmla="*/ 52 h 59"/>
                <a:gd name="T76" fmla="*/ 37 w 77"/>
                <a:gd name="T77" fmla="*/ 50 h 59"/>
                <a:gd name="T78" fmla="*/ 40 w 77"/>
                <a:gd name="T79" fmla="*/ 51 h 59"/>
                <a:gd name="T80" fmla="*/ 40 w 77"/>
                <a:gd name="T81" fmla="*/ 51 h 59"/>
                <a:gd name="T82" fmla="*/ 40 w 77"/>
                <a:gd name="T83" fmla="*/ 54 h 59"/>
                <a:gd name="T84" fmla="*/ 46 w 77"/>
                <a:gd name="T85" fmla="*/ 55 h 59"/>
                <a:gd name="T86" fmla="*/ 43 w 77"/>
                <a:gd name="T87" fmla="*/ 52 h 59"/>
                <a:gd name="T88" fmla="*/ 43 w 77"/>
                <a:gd name="T89" fmla="*/ 52 h 59"/>
                <a:gd name="T90" fmla="*/ 42 w 77"/>
                <a:gd name="T91" fmla="*/ 48 h 59"/>
                <a:gd name="T92" fmla="*/ 39 w 77"/>
                <a:gd name="T93" fmla="*/ 49 h 59"/>
                <a:gd name="T94" fmla="*/ 31 w 77"/>
                <a:gd name="T95" fmla="*/ 49 h 59"/>
                <a:gd name="T96" fmla="*/ 23 w 77"/>
                <a:gd name="T9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59">
                  <a:moveTo>
                    <a:pt x="2" y="14"/>
                  </a:moveTo>
                  <a:cubicBezTo>
                    <a:pt x="55" y="14"/>
                    <a:pt x="55" y="14"/>
                    <a:pt x="55" y="14"/>
                  </a:cubicBezTo>
                  <a:cubicBezTo>
                    <a:pt x="55" y="16"/>
                    <a:pt x="54" y="17"/>
                    <a:pt x="54" y="18"/>
                  </a:cubicBezTo>
                  <a:cubicBezTo>
                    <a:pt x="4" y="18"/>
                    <a:pt x="4" y="18"/>
                    <a:pt x="4" y="18"/>
                  </a:cubicBezTo>
                  <a:cubicBezTo>
                    <a:pt x="4" y="55"/>
                    <a:pt x="4" y="55"/>
                    <a:pt x="4" y="55"/>
                  </a:cubicBezTo>
                  <a:cubicBezTo>
                    <a:pt x="65" y="55"/>
                    <a:pt x="65" y="55"/>
                    <a:pt x="65" y="55"/>
                  </a:cubicBezTo>
                  <a:cubicBezTo>
                    <a:pt x="65" y="40"/>
                    <a:pt x="65" y="40"/>
                    <a:pt x="65" y="40"/>
                  </a:cubicBezTo>
                  <a:cubicBezTo>
                    <a:pt x="65" y="38"/>
                    <a:pt x="66" y="36"/>
                    <a:pt x="67" y="34"/>
                  </a:cubicBezTo>
                  <a:cubicBezTo>
                    <a:pt x="67" y="34"/>
                    <a:pt x="67" y="34"/>
                    <a:pt x="67" y="34"/>
                  </a:cubicBezTo>
                  <a:cubicBezTo>
                    <a:pt x="68" y="32"/>
                    <a:pt x="68" y="32"/>
                    <a:pt x="68" y="32"/>
                  </a:cubicBezTo>
                  <a:cubicBezTo>
                    <a:pt x="68" y="31"/>
                    <a:pt x="68" y="31"/>
                    <a:pt x="68" y="31"/>
                  </a:cubicBezTo>
                  <a:cubicBezTo>
                    <a:pt x="68" y="31"/>
                    <a:pt x="68" y="31"/>
                    <a:pt x="68" y="31"/>
                  </a:cubicBezTo>
                  <a:cubicBezTo>
                    <a:pt x="68" y="57"/>
                    <a:pt x="68" y="57"/>
                    <a:pt x="68" y="57"/>
                  </a:cubicBezTo>
                  <a:cubicBezTo>
                    <a:pt x="68" y="59"/>
                    <a:pt x="68" y="59"/>
                    <a:pt x="68" y="59"/>
                  </a:cubicBezTo>
                  <a:cubicBezTo>
                    <a:pt x="66" y="59"/>
                    <a:pt x="66" y="59"/>
                    <a:pt x="66" y="59"/>
                  </a:cubicBezTo>
                  <a:cubicBezTo>
                    <a:pt x="2" y="59"/>
                    <a:pt x="2" y="59"/>
                    <a:pt x="2" y="59"/>
                  </a:cubicBezTo>
                  <a:cubicBezTo>
                    <a:pt x="0" y="59"/>
                    <a:pt x="0" y="59"/>
                    <a:pt x="0" y="59"/>
                  </a:cubicBezTo>
                  <a:cubicBezTo>
                    <a:pt x="0" y="57"/>
                    <a:pt x="0" y="57"/>
                    <a:pt x="0" y="57"/>
                  </a:cubicBezTo>
                  <a:cubicBezTo>
                    <a:pt x="0" y="16"/>
                    <a:pt x="0" y="16"/>
                    <a:pt x="0" y="16"/>
                  </a:cubicBezTo>
                  <a:cubicBezTo>
                    <a:pt x="0" y="14"/>
                    <a:pt x="0" y="14"/>
                    <a:pt x="0" y="14"/>
                  </a:cubicBezTo>
                  <a:cubicBezTo>
                    <a:pt x="2" y="14"/>
                    <a:pt x="2" y="14"/>
                    <a:pt x="2" y="14"/>
                  </a:cubicBezTo>
                  <a:close/>
                  <a:moveTo>
                    <a:pt x="10" y="38"/>
                  </a:moveTo>
                  <a:cubicBezTo>
                    <a:pt x="10" y="41"/>
                    <a:pt x="10" y="41"/>
                    <a:pt x="10" y="41"/>
                  </a:cubicBezTo>
                  <a:cubicBezTo>
                    <a:pt x="29" y="41"/>
                    <a:pt x="29" y="41"/>
                    <a:pt x="29" y="41"/>
                  </a:cubicBezTo>
                  <a:cubicBezTo>
                    <a:pt x="29" y="38"/>
                    <a:pt x="29" y="38"/>
                    <a:pt x="29" y="38"/>
                  </a:cubicBezTo>
                  <a:cubicBezTo>
                    <a:pt x="10" y="38"/>
                    <a:pt x="10" y="38"/>
                    <a:pt x="10" y="38"/>
                  </a:cubicBezTo>
                  <a:close/>
                  <a:moveTo>
                    <a:pt x="10" y="30"/>
                  </a:moveTo>
                  <a:cubicBezTo>
                    <a:pt x="10" y="33"/>
                    <a:pt x="10" y="33"/>
                    <a:pt x="10" y="33"/>
                  </a:cubicBezTo>
                  <a:cubicBezTo>
                    <a:pt x="43" y="33"/>
                    <a:pt x="43" y="33"/>
                    <a:pt x="43" y="33"/>
                  </a:cubicBezTo>
                  <a:cubicBezTo>
                    <a:pt x="43" y="30"/>
                    <a:pt x="43" y="30"/>
                    <a:pt x="43" y="30"/>
                  </a:cubicBezTo>
                  <a:cubicBezTo>
                    <a:pt x="10" y="30"/>
                    <a:pt x="10" y="30"/>
                    <a:pt x="10" y="30"/>
                  </a:cubicBezTo>
                  <a:close/>
                  <a:moveTo>
                    <a:pt x="10" y="22"/>
                  </a:moveTo>
                  <a:cubicBezTo>
                    <a:pt x="10" y="25"/>
                    <a:pt x="10" y="25"/>
                    <a:pt x="10" y="25"/>
                  </a:cubicBezTo>
                  <a:cubicBezTo>
                    <a:pt x="43" y="25"/>
                    <a:pt x="43" y="25"/>
                    <a:pt x="43" y="25"/>
                  </a:cubicBezTo>
                  <a:cubicBezTo>
                    <a:pt x="43" y="22"/>
                    <a:pt x="43" y="22"/>
                    <a:pt x="43" y="22"/>
                  </a:cubicBezTo>
                  <a:cubicBezTo>
                    <a:pt x="10" y="22"/>
                    <a:pt x="10" y="22"/>
                    <a:pt x="10" y="22"/>
                  </a:cubicBezTo>
                  <a:close/>
                  <a:moveTo>
                    <a:pt x="70" y="12"/>
                  </a:moveTo>
                  <a:cubicBezTo>
                    <a:pt x="71" y="11"/>
                    <a:pt x="71" y="10"/>
                    <a:pt x="71" y="9"/>
                  </a:cubicBezTo>
                  <a:cubicBezTo>
                    <a:pt x="74" y="10"/>
                    <a:pt x="74" y="10"/>
                    <a:pt x="74" y="10"/>
                  </a:cubicBezTo>
                  <a:cubicBezTo>
                    <a:pt x="72" y="13"/>
                    <a:pt x="67" y="24"/>
                    <a:pt x="67" y="25"/>
                  </a:cubicBezTo>
                  <a:cubicBezTo>
                    <a:pt x="68" y="27"/>
                    <a:pt x="69" y="27"/>
                    <a:pt x="69" y="27"/>
                  </a:cubicBezTo>
                  <a:cubicBezTo>
                    <a:pt x="70" y="24"/>
                    <a:pt x="70" y="24"/>
                    <a:pt x="70" y="24"/>
                  </a:cubicBezTo>
                  <a:cubicBezTo>
                    <a:pt x="70" y="24"/>
                    <a:pt x="69" y="24"/>
                    <a:pt x="69" y="24"/>
                  </a:cubicBezTo>
                  <a:cubicBezTo>
                    <a:pt x="69" y="24"/>
                    <a:pt x="76" y="10"/>
                    <a:pt x="76" y="10"/>
                  </a:cubicBezTo>
                  <a:cubicBezTo>
                    <a:pt x="77" y="9"/>
                    <a:pt x="77" y="9"/>
                    <a:pt x="77" y="9"/>
                  </a:cubicBezTo>
                  <a:cubicBezTo>
                    <a:pt x="75" y="8"/>
                    <a:pt x="75" y="8"/>
                    <a:pt x="75" y="8"/>
                  </a:cubicBezTo>
                  <a:cubicBezTo>
                    <a:pt x="71" y="7"/>
                    <a:pt x="71" y="7"/>
                    <a:pt x="71" y="7"/>
                  </a:cubicBezTo>
                  <a:cubicBezTo>
                    <a:pt x="71" y="0"/>
                    <a:pt x="65" y="0"/>
                    <a:pt x="61" y="9"/>
                  </a:cubicBezTo>
                  <a:cubicBezTo>
                    <a:pt x="59" y="15"/>
                    <a:pt x="57" y="20"/>
                    <a:pt x="55" y="25"/>
                  </a:cubicBezTo>
                  <a:cubicBezTo>
                    <a:pt x="65" y="29"/>
                    <a:pt x="65" y="29"/>
                    <a:pt x="65" y="29"/>
                  </a:cubicBezTo>
                  <a:cubicBezTo>
                    <a:pt x="67" y="23"/>
                    <a:pt x="69" y="18"/>
                    <a:pt x="70" y="12"/>
                  </a:cubicBezTo>
                  <a:close/>
                  <a:moveTo>
                    <a:pt x="52" y="40"/>
                  </a:moveTo>
                  <a:cubicBezTo>
                    <a:pt x="49" y="42"/>
                    <a:pt x="49" y="42"/>
                    <a:pt x="49" y="42"/>
                  </a:cubicBezTo>
                  <a:cubicBezTo>
                    <a:pt x="50" y="49"/>
                    <a:pt x="50" y="49"/>
                    <a:pt x="50" y="49"/>
                  </a:cubicBezTo>
                  <a:cubicBezTo>
                    <a:pt x="51" y="49"/>
                    <a:pt x="51" y="49"/>
                    <a:pt x="51" y="49"/>
                  </a:cubicBezTo>
                  <a:cubicBezTo>
                    <a:pt x="53" y="45"/>
                    <a:pt x="53" y="45"/>
                    <a:pt x="53" y="45"/>
                  </a:cubicBezTo>
                  <a:cubicBezTo>
                    <a:pt x="52" y="45"/>
                    <a:pt x="52" y="44"/>
                    <a:pt x="52" y="44"/>
                  </a:cubicBezTo>
                  <a:cubicBezTo>
                    <a:pt x="53" y="43"/>
                    <a:pt x="54" y="42"/>
                    <a:pt x="54" y="43"/>
                  </a:cubicBezTo>
                  <a:cubicBezTo>
                    <a:pt x="55" y="43"/>
                    <a:pt x="55" y="44"/>
                    <a:pt x="55" y="45"/>
                  </a:cubicBezTo>
                  <a:cubicBezTo>
                    <a:pt x="55" y="45"/>
                    <a:pt x="54" y="46"/>
                    <a:pt x="54" y="46"/>
                  </a:cubicBezTo>
                  <a:cubicBezTo>
                    <a:pt x="52" y="50"/>
                    <a:pt x="52" y="50"/>
                    <a:pt x="52" y="50"/>
                  </a:cubicBezTo>
                  <a:cubicBezTo>
                    <a:pt x="53" y="50"/>
                    <a:pt x="53" y="50"/>
                    <a:pt x="53" y="50"/>
                  </a:cubicBezTo>
                  <a:cubicBezTo>
                    <a:pt x="58" y="46"/>
                    <a:pt x="58" y="46"/>
                    <a:pt x="58" y="46"/>
                  </a:cubicBezTo>
                  <a:cubicBezTo>
                    <a:pt x="59" y="42"/>
                    <a:pt x="59" y="42"/>
                    <a:pt x="59" y="42"/>
                  </a:cubicBezTo>
                  <a:cubicBezTo>
                    <a:pt x="52" y="40"/>
                    <a:pt x="52" y="40"/>
                    <a:pt x="52" y="40"/>
                  </a:cubicBezTo>
                  <a:close/>
                  <a:moveTo>
                    <a:pt x="64" y="30"/>
                  </a:moveTo>
                  <a:cubicBezTo>
                    <a:pt x="55" y="27"/>
                    <a:pt x="55" y="27"/>
                    <a:pt x="55" y="27"/>
                  </a:cubicBezTo>
                  <a:cubicBezTo>
                    <a:pt x="54" y="31"/>
                    <a:pt x="53" y="34"/>
                    <a:pt x="51" y="38"/>
                  </a:cubicBezTo>
                  <a:cubicBezTo>
                    <a:pt x="54" y="39"/>
                    <a:pt x="57" y="40"/>
                    <a:pt x="59" y="41"/>
                  </a:cubicBezTo>
                  <a:cubicBezTo>
                    <a:pt x="61" y="38"/>
                    <a:pt x="63" y="34"/>
                    <a:pt x="64" y="30"/>
                  </a:cubicBezTo>
                  <a:close/>
                  <a:moveTo>
                    <a:pt x="23" y="50"/>
                  </a:moveTo>
                  <a:cubicBezTo>
                    <a:pt x="24" y="52"/>
                    <a:pt x="24" y="52"/>
                    <a:pt x="24" y="52"/>
                  </a:cubicBezTo>
                  <a:cubicBezTo>
                    <a:pt x="24" y="52"/>
                    <a:pt x="30" y="46"/>
                    <a:pt x="30" y="47"/>
                  </a:cubicBezTo>
                  <a:cubicBezTo>
                    <a:pt x="30" y="47"/>
                    <a:pt x="30" y="47"/>
                    <a:pt x="29" y="48"/>
                  </a:cubicBezTo>
                  <a:cubicBezTo>
                    <a:pt x="28" y="49"/>
                    <a:pt x="28" y="49"/>
                    <a:pt x="28" y="50"/>
                  </a:cubicBezTo>
                  <a:cubicBezTo>
                    <a:pt x="28" y="51"/>
                    <a:pt x="28" y="52"/>
                    <a:pt x="30" y="52"/>
                  </a:cubicBezTo>
                  <a:cubicBezTo>
                    <a:pt x="32" y="52"/>
                    <a:pt x="33" y="51"/>
                    <a:pt x="34" y="51"/>
                  </a:cubicBezTo>
                  <a:cubicBezTo>
                    <a:pt x="35" y="51"/>
                    <a:pt x="36" y="50"/>
                    <a:pt x="37" y="50"/>
                  </a:cubicBezTo>
                  <a:cubicBezTo>
                    <a:pt x="37" y="51"/>
                    <a:pt x="37" y="51"/>
                    <a:pt x="38" y="51"/>
                  </a:cubicBezTo>
                  <a:cubicBezTo>
                    <a:pt x="38" y="51"/>
                    <a:pt x="39" y="51"/>
                    <a:pt x="40" y="51"/>
                  </a:cubicBezTo>
                  <a:cubicBezTo>
                    <a:pt x="40" y="51"/>
                    <a:pt x="40" y="51"/>
                    <a:pt x="40" y="51"/>
                  </a:cubicBezTo>
                  <a:cubicBezTo>
                    <a:pt x="40" y="51"/>
                    <a:pt x="40" y="51"/>
                    <a:pt x="40" y="51"/>
                  </a:cubicBezTo>
                  <a:cubicBezTo>
                    <a:pt x="40" y="51"/>
                    <a:pt x="40" y="51"/>
                    <a:pt x="40" y="51"/>
                  </a:cubicBezTo>
                  <a:cubicBezTo>
                    <a:pt x="40" y="52"/>
                    <a:pt x="40" y="53"/>
                    <a:pt x="40" y="54"/>
                  </a:cubicBezTo>
                  <a:cubicBezTo>
                    <a:pt x="40" y="55"/>
                    <a:pt x="41" y="55"/>
                    <a:pt x="42" y="55"/>
                  </a:cubicBezTo>
                  <a:cubicBezTo>
                    <a:pt x="43" y="54"/>
                    <a:pt x="46" y="55"/>
                    <a:pt x="46" y="55"/>
                  </a:cubicBezTo>
                  <a:cubicBezTo>
                    <a:pt x="46" y="52"/>
                    <a:pt x="46" y="52"/>
                    <a:pt x="46" y="52"/>
                  </a:cubicBezTo>
                  <a:cubicBezTo>
                    <a:pt x="46" y="52"/>
                    <a:pt x="44" y="52"/>
                    <a:pt x="43" y="52"/>
                  </a:cubicBezTo>
                  <a:cubicBezTo>
                    <a:pt x="43" y="52"/>
                    <a:pt x="43" y="52"/>
                    <a:pt x="43" y="52"/>
                  </a:cubicBezTo>
                  <a:cubicBezTo>
                    <a:pt x="43" y="52"/>
                    <a:pt x="43" y="52"/>
                    <a:pt x="43" y="52"/>
                  </a:cubicBezTo>
                  <a:cubicBezTo>
                    <a:pt x="43" y="51"/>
                    <a:pt x="43" y="51"/>
                    <a:pt x="43" y="51"/>
                  </a:cubicBezTo>
                  <a:cubicBezTo>
                    <a:pt x="43" y="49"/>
                    <a:pt x="43" y="48"/>
                    <a:pt x="42" y="48"/>
                  </a:cubicBezTo>
                  <a:cubicBezTo>
                    <a:pt x="41" y="48"/>
                    <a:pt x="40" y="48"/>
                    <a:pt x="39" y="49"/>
                  </a:cubicBezTo>
                  <a:cubicBezTo>
                    <a:pt x="39" y="49"/>
                    <a:pt x="39" y="49"/>
                    <a:pt x="39" y="49"/>
                  </a:cubicBezTo>
                  <a:cubicBezTo>
                    <a:pt x="37" y="47"/>
                    <a:pt x="35" y="48"/>
                    <a:pt x="33" y="49"/>
                  </a:cubicBezTo>
                  <a:cubicBezTo>
                    <a:pt x="33" y="49"/>
                    <a:pt x="32" y="49"/>
                    <a:pt x="31" y="49"/>
                  </a:cubicBezTo>
                  <a:cubicBezTo>
                    <a:pt x="32" y="48"/>
                    <a:pt x="33" y="48"/>
                    <a:pt x="33" y="47"/>
                  </a:cubicBezTo>
                  <a:cubicBezTo>
                    <a:pt x="33" y="42"/>
                    <a:pt x="23" y="50"/>
                    <a:pt x="23" y="5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53" name="文本框 52"/>
          <p:cNvSpPr txBox="1"/>
          <p:nvPr/>
        </p:nvSpPr>
        <p:spPr>
          <a:xfrm>
            <a:off x="930756" y="4980383"/>
            <a:ext cx="1325917" cy="400110"/>
          </a:xfrm>
          <a:prstGeom prst="rect">
            <a:avLst/>
          </a:prstGeom>
          <a:noFill/>
        </p:spPr>
        <p:txBody>
          <a:bodyPr wrap="square" rtlCol="0">
            <a:spAutoFit/>
          </a:bodyPr>
          <a:lstStyle/>
          <a:p>
            <a:r>
              <a:rPr lang="zh-CN" altLang="en-US" sz="2000" b="1" dirty="0" smtClean="0">
                <a:solidFill>
                  <a:srgbClr val="0174AB"/>
                </a:solidFill>
                <a:latin typeface="Times New Roman" panose="02020603050405020304" pitchFamily="18" charset="0"/>
                <a:ea typeface="宋体" panose="02010600030101010101" pitchFamily="2" charset="-122"/>
                <a:cs typeface="+mn-ea"/>
              </a:rPr>
              <a:t>知识目标</a:t>
            </a:r>
            <a:endParaRPr lang="zh-CN" altLang="en-US" sz="2000" b="1" dirty="0">
              <a:solidFill>
                <a:srgbClr val="0174AB"/>
              </a:solidFill>
              <a:latin typeface="Times New Roman" panose="02020603050405020304" pitchFamily="18" charset="0"/>
              <a:ea typeface="宋体" panose="02010600030101010101" pitchFamily="2" charset="-122"/>
              <a:cs typeface="+mn-ea"/>
            </a:endParaRPr>
          </a:p>
        </p:txBody>
      </p:sp>
      <p:sp>
        <p:nvSpPr>
          <p:cNvPr id="54" name="矩形 53"/>
          <p:cNvSpPr/>
          <p:nvPr/>
        </p:nvSpPr>
        <p:spPr>
          <a:xfrm>
            <a:off x="2993123" y="3867871"/>
            <a:ext cx="6022088" cy="553998"/>
          </a:xfrm>
          <a:prstGeom prst="rect">
            <a:avLst/>
          </a:prstGeom>
          <a:ln>
            <a:solidFill>
              <a:schemeClr val="accent1"/>
            </a:solidFill>
            <a:prstDash val="dash"/>
          </a:ln>
        </p:spPr>
        <p:txBody>
          <a:bodyPr wrap="square">
            <a:spAutoFit/>
          </a:bodyPr>
          <a:lstStyle/>
          <a:p>
            <a:pPr defTabSz="385763">
              <a:lnSpc>
                <a:spcPct val="150000"/>
              </a:lnSpc>
              <a:buClr>
                <a:schemeClr val="accent1"/>
              </a:buClr>
              <a:buSzPct val="60000"/>
            </a:pPr>
            <a:r>
              <a:rPr lang="zh-CN" altLang="en-US"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掌握核算海运费的计算方法</a:t>
            </a:r>
            <a:endParaRPr lang="zh-CN" altLang="en-US" sz="2000" dirty="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70" name="文本框 69"/>
          <p:cNvSpPr txBox="1"/>
          <p:nvPr/>
        </p:nvSpPr>
        <p:spPr>
          <a:xfrm>
            <a:off x="218941" y="206062"/>
            <a:ext cx="2125014" cy="646331"/>
          </a:xfrm>
          <a:prstGeom prst="rect">
            <a:avLst/>
          </a:prstGeom>
          <a:noFill/>
        </p:spPr>
        <p:txBody>
          <a:bodyPr wrap="square" rtlCol="0">
            <a:spAutoFit/>
          </a:bodyPr>
          <a:lstStyle/>
          <a:p>
            <a:r>
              <a:rPr lang="zh-CN" altLang="en-US" sz="3600" dirty="0">
                <a:solidFill>
                  <a:srgbClr val="0070C0"/>
                </a:solidFill>
              </a:rPr>
              <a:t>课程</a:t>
            </a:r>
            <a:r>
              <a:rPr lang="zh-CN" altLang="en-US" sz="3600" dirty="0" smtClean="0">
                <a:solidFill>
                  <a:srgbClr val="0070C0"/>
                </a:solidFill>
              </a:rPr>
              <a:t>目标</a:t>
            </a:r>
            <a:endParaRPr lang="en-US" altLang="zh-CN" sz="3600" dirty="0">
              <a:solidFill>
                <a:srgbClr val="0070C0"/>
              </a:solidFill>
            </a:endParaRPr>
          </a:p>
        </p:txBody>
      </p:sp>
    </p:spTree>
    <p:extLst>
      <p:ext uri="{BB962C8B-B14F-4D97-AF65-F5344CB8AC3E}">
        <p14:creationId xmlns:p14="http://schemas.microsoft.com/office/powerpoint/2010/main" val="1829424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500" fill="hold"/>
                                        <p:tgtEl>
                                          <p:spTgt spid="111"/>
                                        </p:tgtEl>
                                        <p:attrNameLst>
                                          <p:attrName>ppt_x</p:attrName>
                                        </p:attrNameLst>
                                      </p:cBhvr>
                                      <p:tavLst>
                                        <p:tav tm="0">
                                          <p:val>
                                            <p:strVal val="#ppt_x"/>
                                          </p:val>
                                        </p:tav>
                                        <p:tav tm="100000">
                                          <p:val>
                                            <p:strVal val="#ppt_x"/>
                                          </p:val>
                                        </p:tav>
                                      </p:tavLst>
                                    </p:anim>
                                    <p:anim calcmode="lin" valueType="num">
                                      <p:cBhvr additive="base">
                                        <p:cTn id="12"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500" fill="hold"/>
                                        <p:tgtEl>
                                          <p:spTgt spid="114"/>
                                        </p:tgtEl>
                                        <p:attrNameLst>
                                          <p:attrName>ppt_x</p:attrName>
                                        </p:attrNameLst>
                                      </p:cBhvr>
                                      <p:tavLst>
                                        <p:tav tm="0">
                                          <p:val>
                                            <p:strVal val="#ppt_x"/>
                                          </p:val>
                                        </p:tav>
                                        <p:tav tm="100000">
                                          <p:val>
                                            <p:strVal val="#ppt_x"/>
                                          </p:val>
                                        </p:tav>
                                      </p:tavLst>
                                    </p:anim>
                                    <p:anim calcmode="lin" valueType="num">
                                      <p:cBhvr additive="base">
                                        <p:cTn id="18" dur="500" fill="hold"/>
                                        <p:tgtEl>
                                          <p:spTgt spid="1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ppt_x"/>
                                          </p:val>
                                        </p:tav>
                                        <p:tav tm="100000">
                                          <p:val>
                                            <p:strVal val="#ppt_x"/>
                                          </p:val>
                                        </p:tav>
                                      </p:tavLst>
                                    </p:anim>
                                    <p:anim calcmode="lin" valueType="num">
                                      <p:cBhvr additive="base">
                                        <p:cTn id="3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4" grpId="0" animBg="1"/>
      <p:bldP spid="53" grpId="0"/>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51"/>
          <p:cNvSpPr txBox="1"/>
          <p:nvPr/>
        </p:nvSpPr>
        <p:spPr>
          <a:xfrm>
            <a:off x="861494" y="4298057"/>
            <a:ext cx="1549080" cy="400110"/>
          </a:xfrm>
          <a:prstGeom prst="rect">
            <a:avLst/>
          </a:prstGeom>
          <a:noFill/>
        </p:spPr>
        <p:txBody>
          <a:bodyPr wrap="square" rtlCol="0">
            <a:spAutoFit/>
          </a:bodyPr>
          <a:lstStyle/>
          <a:p>
            <a:r>
              <a:rPr lang="zh-CN" altLang="en-US" sz="2000" b="1" dirty="0" smtClean="0">
                <a:solidFill>
                  <a:srgbClr val="0174AB"/>
                </a:solidFill>
                <a:latin typeface="Times New Roman" panose="02020603050405020304" pitchFamily="18" charset="0"/>
                <a:cs typeface="+mn-ea"/>
              </a:rPr>
              <a:t>素质目标</a:t>
            </a:r>
            <a:endParaRPr lang="zh-CN" altLang="en-US" sz="2000" b="1" dirty="0">
              <a:solidFill>
                <a:srgbClr val="0174AB"/>
              </a:solidFill>
              <a:latin typeface="Times New Roman" panose="02020603050405020304" pitchFamily="18" charset="0"/>
              <a:cs typeface="+mn-ea"/>
            </a:endParaRPr>
          </a:p>
        </p:txBody>
      </p:sp>
      <p:sp>
        <p:nvSpPr>
          <p:cNvPr id="54" name="矩形 53"/>
          <p:cNvSpPr/>
          <p:nvPr/>
        </p:nvSpPr>
        <p:spPr>
          <a:xfrm>
            <a:off x="2557089" y="1881569"/>
            <a:ext cx="8610773" cy="3785652"/>
          </a:xfrm>
          <a:prstGeom prst="rect">
            <a:avLst/>
          </a:prstGeom>
          <a:ln>
            <a:solidFill>
              <a:schemeClr val="accent1"/>
            </a:solidFill>
            <a:prstDash val="dash"/>
          </a:ln>
        </p:spPr>
        <p:txBody>
          <a:bodyPr wrap="square">
            <a:spAutoFit/>
          </a:bodyPr>
          <a:lstStyle/>
          <a:p>
            <a:pPr defTabSz="462916">
              <a:buClr>
                <a:srgbClr val="4F81BD"/>
              </a:buClr>
              <a:buSzPct val="60000"/>
            </a:pPr>
            <a:r>
              <a:rPr lang="en-US" altLang="zh-CN" sz="2000" b="1" dirty="0">
                <a:solidFill>
                  <a:srgbClr val="0070C0"/>
                </a:solidFill>
                <a:latin typeface="+mn-ea"/>
                <a:cs typeface="+mn-ea"/>
                <a:sym typeface="Times New Roman" panose="02020603050405020304" pitchFamily="18" charset="0"/>
              </a:rPr>
              <a:t>1.</a:t>
            </a:r>
            <a:r>
              <a:rPr lang="zh-CN" altLang="en-US" sz="2000" b="1" dirty="0">
                <a:solidFill>
                  <a:srgbClr val="0070C0"/>
                </a:solidFill>
                <a:latin typeface="+mn-ea"/>
                <a:cs typeface="+mn-ea"/>
                <a:sym typeface="Times New Roman" panose="02020603050405020304" pitchFamily="18" charset="0"/>
              </a:rPr>
              <a:t>语言能力</a:t>
            </a:r>
            <a:r>
              <a:rPr lang="zh-CN" altLang="en-US" sz="2000" dirty="0">
                <a:solidFill>
                  <a:srgbClr val="0070C0"/>
                </a:solidFill>
                <a:latin typeface="+mn-ea"/>
                <a:cs typeface="+mn-ea"/>
                <a:sym typeface="Times New Roman" panose="02020603050405020304" pitchFamily="18" charset="0"/>
              </a:rPr>
              <a:t>：</a:t>
            </a:r>
            <a:r>
              <a:rPr lang="zh-CN" altLang="en-US" sz="2000" dirty="0">
                <a:solidFill>
                  <a:srgbClr val="000000"/>
                </a:solidFill>
                <a:latin typeface="+mn-ea"/>
                <a:cs typeface="+mn-ea"/>
                <a:sym typeface="Times New Roman" panose="02020603050405020304" pitchFamily="18" charset="0"/>
              </a:rPr>
              <a:t>具有较高的英语水平，具有与国外客户进行顺畅交流的能力；</a:t>
            </a:r>
          </a:p>
          <a:p>
            <a:pPr defTabSz="462916">
              <a:buClr>
                <a:srgbClr val="4F81BD"/>
              </a:buClr>
              <a:buSzPct val="60000"/>
            </a:pPr>
            <a:r>
              <a:rPr lang="en-US" altLang="zh-CN" sz="2000" b="1" dirty="0">
                <a:solidFill>
                  <a:srgbClr val="0070C0"/>
                </a:solidFill>
                <a:latin typeface="+mn-ea"/>
                <a:cs typeface="+mn-ea"/>
                <a:sym typeface="Times New Roman" panose="02020603050405020304" pitchFamily="18" charset="0"/>
              </a:rPr>
              <a:t>2.</a:t>
            </a:r>
            <a:r>
              <a:rPr lang="zh-CN" altLang="en-US" sz="2000" b="1" dirty="0">
                <a:solidFill>
                  <a:srgbClr val="0070C0"/>
                </a:solidFill>
                <a:latin typeface="+mn-ea"/>
                <a:cs typeface="+mn-ea"/>
                <a:sym typeface="Times New Roman" panose="02020603050405020304" pitchFamily="18" charset="0"/>
              </a:rPr>
              <a:t>沟通能力：</a:t>
            </a:r>
            <a:r>
              <a:rPr lang="zh-CN" altLang="en-US" sz="2000" dirty="0">
                <a:solidFill>
                  <a:srgbClr val="000000"/>
                </a:solidFill>
                <a:latin typeface="+mn-ea"/>
                <a:cs typeface="+mn-ea"/>
                <a:sym typeface="Times New Roman" panose="02020603050405020304" pitchFamily="18" charset="0"/>
              </a:rPr>
              <a:t>不断提高自己的语言表达和沟通能力，与国内相关业务往来方进行有效沟通；</a:t>
            </a:r>
          </a:p>
          <a:p>
            <a:pPr defTabSz="462916">
              <a:buClr>
                <a:srgbClr val="4F81BD"/>
              </a:buClr>
              <a:buSzPct val="60000"/>
            </a:pPr>
            <a:r>
              <a:rPr lang="en-US" altLang="zh-CN" sz="2000" b="1" dirty="0">
                <a:solidFill>
                  <a:srgbClr val="0070C0"/>
                </a:solidFill>
                <a:latin typeface="+mn-ea"/>
                <a:cs typeface="+mn-ea"/>
                <a:sym typeface="Times New Roman" panose="02020603050405020304" pitchFamily="18" charset="0"/>
              </a:rPr>
              <a:t>3.</a:t>
            </a:r>
            <a:r>
              <a:rPr lang="zh-CN" altLang="en-US" sz="2000" b="1" dirty="0">
                <a:solidFill>
                  <a:srgbClr val="0070C0"/>
                </a:solidFill>
                <a:latin typeface="+mn-ea"/>
                <a:cs typeface="+mn-ea"/>
                <a:sym typeface="Times New Roman" panose="02020603050405020304" pitchFamily="18" charset="0"/>
              </a:rPr>
              <a:t>学习能力：</a:t>
            </a:r>
            <a:r>
              <a:rPr lang="zh-CN" altLang="en-US" sz="2000" dirty="0">
                <a:solidFill>
                  <a:srgbClr val="000000"/>
                </a:solidFill>
                <a:latin typeface="+mn-ea"/>
                <a:cs typeface="+mn-ea"/>
                <a:sym typeface="Times New Roman" panose="02020603050405020304" pitchFamily="18" charset="0"/>
              </a:rPr>
              <a:t>不断学习外贸领域新知识、新案例、国际贸易惯例新规定或新的国际贸易惯例等，通过不同的途径获取商务信息包括产品信息、客户信息、政策信息等能力；</a:t>
            </a:r>
          </a:p>
          <a:p>
            <a:pPr defTabSz="462916">
              <a:buClr>
                <a:srgbClr val="4F81BD"/>
              </a:buClr>
              <a:buSzPct val="60000"/>
            </a:pPr>
            <a:r>
              <a:rPr lang="en-US" altLang="zh-CN" sz="2000" b="1" dirty="0">
                <a:solidFill>
                  <a:srgbClr val="0070C0"/>
                </a:solidFill>
                <a:latin typeface="+mn-ea"/>
                <a:cs typeface="+mn-ea"/>
                <a:sym typeface="Times New Roman" panose="02020603050405020304" pitchFamily="18" charset="0"/>
              </a:rPr>
              <a:t>4. </a:t>
            </a:r>
            <a:r>
              <a:rPr lang="zh-CN" altLang="en-US" sz="2000" b="1" dirty="0">
                <a:solidFill>
                  <a:srgbClr val="0070C0"/>
                </a:solidFill>
                <a:latin typeface="+mn-ea"/>
                <a:cs typeface="+mn-ea"/>
                <a:sym typeface="Times New Roman" panose="02020603050405020304" pitchFamily="18" charset="0"/>
              </a:rPr>
              <a:t>调研、分析、决策能力：</a:t>
            </a:r>
            <a:r>
              <a:rPr lang="zh-CN" altLang="en-US" sz="2000" dirty="0">
                <a:solidFill>
                  <a:srgbClr val="000000"/>
                </a:solidFill>
                <a:latin typeface="+mn-ea"/>
                <a:cs typeface="+mn-ea"/>
                <a:sym typeface="Times New Roman" panose="02020603050405020304" pitchFamily="18" charset="0"/>
              </a:rPr>
              <a:t>具有调研国内和国际市场，对数据进行分析和归纳的能力，对贸易纠纷、突发事件等做出正确的分析判断和决策能力；</a:t>
            </a:r>
          </a:p>
          <a:p>
            <a:pPr defTabSz="462916">
              <a:buClr>
                <a:srgbClr val="4F81BD"/>
              </a:buClr>
              <a:buSzPct val="60000"/>
            </a:pPr>
            <a:r>
              <a:rPr lang="en-US" altLang="zh-CN" sz="2000" b="1" dirty="0">
                <a:solidFill>
                  <a:srgbClr val="0070C0"/>
                </a:solidFill>
                <a:latin typeface="+mn-ea"/>
                <a:cs typeface="+mn-ea"/>
                <a:sym typeface="Times New Roman" panose="02020603050405020304" pitchFamily="18" charset="0"/>
              </a:rPr>
              <a:t>5. </a:t>
            </a:r>
            <a:r>
              <a:rPr lang="zh-CN" altLang="en-US" sz="2000" b="1" dirty="0">
                <a:solidFill>
                  <a:srgbClr val="0070C0"/>
                </a:solidFill>
                <a:latin typeface="+mn-ea"/>
                <a:cs typeface="+mn-ea"/>
                <a:sym typeface="Times New Roman" panose="02020603050405020304" pitchFamily="18" charset="0"/>
              </a:rPr>
              <a:t>高效严谨、耐心细致、责任心强、吃苦耐劳；</a:t>
            </a:r>
          </a:p>
          <a:p>
            <a:pPr defTabSz="462916">
              <a:buClr>
                <a:srgbClr val="4F81BD"/>
              </a:buClr>
              <a:buSzPct val="60000"/>
            </a:pPr>
            <a:r>
              <a:rPr lang="en-US" altLang="zh-CN" sz="2000" b="1" dirty="0">
                <a:solidFill>
                  <a:srgbClr val="0070C0"/>
                </a:solidFill>
                <a:latin typeface="+mn-ea"/>
                <a:cs typeface="+mn-ea"/>
                <a:sym typeface="Times New Roman" panose="02020603050405020304" pitchFamily="18" charset="0"/>
              </a:rPr>
              <a:t>6.</a:t>
            </a:r>
            <a:r>
              <a:rPr lang="zh-CN" altLang="en-US" sz="2000" b="1" dirty="0">
                <a:solidFill>
                  <a:srgbClr val="0070C0"/>
                </a:solidFill>
                <a:latin typeface="+mn-ea"/>
                <a:cs typeface="+mn-ea"/>
                <a:sym typeface="Times New Roman" panose="02020603050405020304" pitchFamily="18" charset="0"/>
              </a:rPr>
              <a:t>具有良好的团队合作精神，在工作岗位上正确处理上下级关系和同事间关系；</a:t>
            </a:r>
          </a:p>
          <a:p>
            <a:pPr defTabSz="462916">
              <a:buClr>
                <a:srgbClr val="4F81BD"/>
              </a:buClr>
              <a:buSzPct val="60000"/>
            </a:pPr>
            <a:r>
              <a:rPr lang="en-US" altLang="zh-CN" sz="2000" b="1" dirty="0">
                <a:solidFill>
                  <a:srgbClr val="0070C0"/>
                </a:solidFill>
                <a:latin typeface="+mn-ea"/>
                <a:cs typeface="+mn-ea"/>
                <a:sym typeface="Times New Roman" panose="02020603050405020304" pitchFamily="18" charset="0"/>
              </a:rPr>
              <a:t>7.</a:t>
            </a:r>
            <a:r>
              <a:rPr lang="zh-CN" altLang="en-US" sz="2000" b="1" dirty="0">
                <a:solidFill>
                  <a:srgbClr val="0070C0"/>
                </a:solidFill>
                <a:latin typeface="+mn-ea"/>
                <a:cs typeface="+mn-ea"/>
                <a:sym typeface="Times New Roman" panose="02020603050405020304" pitchFamily="18" charset="0"/>
              </a:rPr>
              <a:t>具有市场竞争意识</a:t>
            </a:r>
          </a:p>
        </p:txBody>
      </p:sp>
      <p:grpSp>
        <p:nvGrpSpPr>
          <p:cNvPr id="2" name="组合 1"/>
          <p:cNvGrpSpPr/>
          <p:nvPr/>
        </p:nvGrpSpPr>
        <p:grpSpPr>
          <a:xfrm>
            <a:off x="738605" y="2601689"/>
            <a:ext cx="1590952" cy="1443892"/>
            <a:chOff x="55634" y="4416659"/>
            <a:chExt cx="859945" cy="836081"/>
          </a:xfrm>
        </p:grpSpPr>
        <p:sp>
          <p:nvSpPr>
            <p:cNvPr id="50" name="任意多边形 49"/>
            <p:cNvSpPr>
              <a:spLocks noChangeAspect="1"/>
            </p:cNvSpPr>
            <p:nvPr/>
          </p:nvSpPr>
          <p:spPr>
            <a:xfrm>
              <a:off x="55634" y="4416659"/>
              <a:ext cx="859945" cy="836081"/>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21A3D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568" tIns="210568" rIns="210568" bIns="210568" numCol="1" spcCol="1270" anchor="ctr" anchorCtr="0">
              <a:noAutofit/>
            </a:bodyPr>
            <a:lstStyle/>
            <a:p>
              <a:pPr algn="ctr" defTabSz="1173480">
                <a:lnSpc>
                  <a:spcPct val="90000"/>
                </a:lnSpc>
                <a:spcAft>
                  <a:spcPct val="35000"/>
                </a:spcAft>
              </a:pPr>
              <a:endParaRPr lang="zh-CN" altLang="en-US" sz="2640">
                <a:solidFill>
                  <a:prstClr val="white"/>
                </a:solidFill>
              </a:endParaRPr>
            </a:p>
          </p:txBody>
        </p:sp>
        <p:grpSp>
          <p:nvGrpSpPr>
            <p:cNvPr id="59" name="Group 67"/>
            <p:cNvGrpSpPr/>
            <p:nvPr/>
          </p:nvGrpSpPr>
          <p:grpSpPr>
            <a:xfrm>
              <a:off x="295907" y="4645903"/>
              <a:ext cx="416763" cy="546901"/>
              <a:chOff x="2587624" y="-3175"/>
              <a:chExt cx="4133849" cy="7337425"/>
            </a:xfrm>
            <a:solidFill>
              <a:schemeClr val="bg1"/>
            </a:solidFill>
          </p:grpSpPr>
          <p:sp>
            <p:nvSpPr>
              <p:cNvPr id="60" name="Freeform 5"/>
              <p:cNvSpPr>
                <a:spLocks noEditPoints="1"/>
              </p:cNvSpPr>
              <p:nvPr/>
            </p:nvSpPr>
            <p:spPr bwMode="auto">
              <a:xfrm>
                <a:off x="2587624" y="3748088"/>
                <a:ext cx="1843086" cy="1541463"/>
              </a:xfrm>
              <a:custGeom>
                <a:avLst/>
                <a:gdLst/>
                <a:ahLst/>
                <a:cxnLst>
                  <a:cxn ang="0">
                    <a:pos x="71" y="27"/>
                  </a:cxn>
                  <a:cxn ang="0">
                    <a:pos x="50" y="42"/>
                  </a:cxn>
                  <a:cxn ang="0">
                    <a:pos x="1" y="390"/>
                  </a:cxn>
                  <a:cxn ang="0">
                    <a:pos x="16" y="411"/>
                  </a:cxn>
                  <a:cxn ang="0">
                    <a:pos x="18" y="414"/>
                  </a:cxn>
                  <a:cxn ang="0">
                    <a:pos x="26" y="419"/>
                  </a:cxn>
                  <a:cxn ang="0">
                    <a:pos x="27" y="420"/>
                  </a:cxn>
                  <a:cxn ang="0">
                    <a:pos x="36" y="417"/>
                  </a:cxn>
                  <a:cxn ang="0">
                    <a:pos x="39" y="414"/>
                  </a:cxn>
                  <a:cxn ang="0">
                    <a:pos x="481" y="476"/>
                  </a:cxn>
                  <a:cxn ang="0">
                    <a:pos x="483" y="480"/>
                  </a:cxn>
                  <a:cxn ang="0">
                    <a:pos x="491" y="484"/>
                  </a:cxn>
                  <a:cxn ang="0">
                    <a:pos x="492" y="484"/>
                  </a:cxn>
                  <a:cxn ang="0">
                    <a:pos x="501" y="482"/>
                  </a:cxn>
                  <a:cxn ang="0">
                    <a:pos x="504" y="479"/>
                  </a:cxn>
                  <a:cxn ang="0">
                    <a:pos x="508" y="480"/>
                  </a:cxn>
                  <a:cxn ang="0">
                    <a:pos x="529" y="464"/>
                  </a:cxn>
                  <a:cxn ang="0">
                    <a:pos x="577" y="116"/>
                  </a:cxn>
                  <a:cxn ang="0">
                    <a:pos x="562" y="95"/>
                  </a:cxn>
                  <a:cxn ang="0">
                    <a:pos x="504" y="87"/>
                  </a:cxn>
                  <a:cxn ang="0">
                    <a:pos x="502" y="97"/>
                  </a:cxn>
                  <a:cxn ang="0">
                    <a:pos x="423" y="86"/>
                  </a:cxn>
                  <a:cxn ang="0">
                    <a:pos x="426" y="63"/>
                  </a:cxn>
                  <a:cxn ang="0">
                    <a:pos x="416" y="61"/>
                  </a:cxn>
                  <a:cxn ang="0">
                    <a:pos x="418" y="48"/>
                  </a:cxn>
                  <a:cxn ang="0">
                    <a:pos x="397" y="17"/>
                  </a:cxn>
                  <a:cxn ang="0">
                    <a:pos x="397" y="31"/>
                  </a:cxn>
                  <a:cxn ang="0">
                    <a:pos x="395" y="58"/>
                  </a:cxn>
                  <a:cxn ang="0">
                    <a:pos x="395" y="58"/>
                  </a:cxn>
                  <a:cxn ang="0">
                    <a:pos x="388" y="58"/>
                  </a:cxn>
                  <a:cxn ang="0">
                    <a:pos x="385" y="80"/>
                  </a:cxn>
                  <a:cxn ang="0">
                    <a:pos x="256" y="62"/>
                  </a:cxn>
                  <a:cxn ang="0">
                    <a:pos x="259" y="39"/>
                  </a:cxn>
                  <a:cxn ang="0">
                    <a:pos x="253" y="39"/>
                  </a:cxn>
                  <a:cxn ang="0">
                    <a:pos x="253" y="38"/>
                  </a:cxn>
                  <a:cxn ang="0">
                    <a:pos x="274" y="19"/>
                  </a:cxn>
                  <a:cxn ang="0">
                    <a:pos x="258" y="0"/>
                  </a:cxn>
                  <a:cxn ang="0">
                    <a:pos x="237" y="22"/>
                  </a:cxn>
                  <a:cxn ang="0">
                    <a:pos x="235" y="36"/>
                  </a:cxn>
                  <a:cxn ang="0">
                    <a:pos x="222" y="34"/>
                  </a:cxn>
                  <a:cxn ang="0">
                    <a:pos x="218" y="57"/>
                  </a:cxn>
                  <a:cxn ang="0">
                    <a:pos x="140" y="46"/>
                  </a:cxn>
                  <a:cxn ang="0">
                    <a:pos x="141" y="37"/>
                  </a:cxn>
                  <a:cxn ang="0">
                    <a:pos x="71" y="27"/>
                  </a:cxn>
                  <a:cxn ang="0">
                    <a:pos x="250" y="49"/>
                  </a:cxn>
                  <a:cxn ang="0">
                    <a:pos x="248" y="61"/>
                  </a:cxn>
                  <a:cxn ang="0">
                    <a:pos x="226" y="58"/>
                  </a:cxn>
                  <a:cxn ang="0">
                    <a:pos x="227" y="46"/>
                  </a:cxn>
                  <a:cxn ang="0">
                    <a:pos x="250" y="49"/>
                  </a:cxn>
                  <a:cxn ang="0">
                    <a:pos x="392" y="81"/>
                  </a:cxn>
                  <a:cxn ang="0">
                    <a:pos x="393" y="69"/>
                  </a:cxn>
                  <a:cxn ang="0">
                    <a:pos x="416" y="72"/>
                  </a:cxn>
                  <a:cxn ang="0">
                    <a:pos x="414" y="84"/>
                  </a:cxn>
                  <a:cxn ang="0">
                    <a:pos x="392" y="81"/>
                  </a:cxn>
                </a:cxnLst>
                <a:rect l="0" t="0" r="r" b="b"/>
                <a:pathLst>
                  <a:path w="579" h="485">
                    <a:moveTo>
                      <a:pt x="71" y="27"/>
                    </a:moveTo>
                    <a:cubicBezTo>
                      <a:pt x="59" y="25"/>
                      <a:pt x="52" y="30"/>
                      <a:pt x="50" y="42"/>
                    </a:cubicBezTo>
                    <a:cubicBezTo>
                      <a:pt x="1" y="390"/>
                      <a:pt x="1" y="390"/>
                      <a:pt x="1" y="390"/>
                    </a:cubicBezTo>
                    <a:cubicBezTo>
                      <a:pt x="0" y="402"/>
                      <a:pt x="5" y="409"/>
                      <a:pt x="16" y="411"/>
                    </a:cubicBezTo>
                    <a:cubicBezTo>
                      <a:pt x="17" y="412"/>
                      <a:pt x="17" y="413"/>
                      <a:pt x="18" y="414"/>
                    </a:cubicBezTo>
                    <a:cubicBezTo>
                      <a:pt x="20" y="417"/>
                      <a:pt x="23" y="419"/>
                      <a:pt x="26" y="419"/>
                    </a:cubicBezTo>
                    <a:cubicBezTo>
                      <a:pt x="27" y="420"/>
                      <a:pt x="27" y="420"/>
                      <a:pt x="27" y="420"/>
                    </a:cubicBezTo>
                    <a:cubicBezTo>
                      <a:pt x="30" y="420"/>
                      <a:pt x="33" y="419"/>
                      <a:pt x="36" y="417"/>
                    </a:cubicBezTo>
                    <a:cubicBezTo>
                      <a:pt x="37" y="416"/>
                      <a:pt x="38" y="415"/>
                      <a:pt x="39" y="414"/>
                    </a:cubicBezTo>
                    <a:cubicBezTo>
                      <a:pt x="481" y="476"/>
                      <a:pt x="481" y="476"/>
                      <a:pt x="481" y="476"/>
                    </a:cubicBezTo>
                    <a:cubicBezTo>
                      <a:pt x="482" y="477"/>
                      <a:pt x="483" y="478"/>
                      <a:pt x="483" y="480"/>
                    </a:cubicBezTo>
                    <a:cubicBezTo>
                      <a:pt x="485" y="482"/>
                      <a:pt x="488" y="484"/>
                      <a:pt x="491" y="484"/>
                    </a:cubicBezTo>
                    <a:cubicBezTo>
                      <a:pt x="492" y="484"/>
                      <a:pt x="492" y="484"/>
                      <a:pt x="492" y="484"/>
                    </a:cubicBezTo>
                    <a:cubicBezTo>
                      <a:pt x="496" y="485"/>
                      <a:pt x="499" y="484"/>
                      <a:pt x="501" y="482"/>
                    </a:cubicBezTo>
                    <a:cubicBezTo>
                      <a:pt x="502" y="481"/>
                      <a:pt x="503" y="480"/>
                      <a:pt x="504" y="479"/>
                    </a:cubicBezTo>
                    <a:cubicBezTo>
                      <a:pt x="508" y="480"/>
                      <a:pt x="508" y="480"/>
                      <a:pt x="508" y="480"/>
                    </a:cubicBezTo>
                    <a:cubicBezTo>
                      <a:pt x="520" y="482"/>
                      <a:pt x="527" y="476"/>
                      <a:pt x="529" y="464"/>
                    </a:cubicBezTo>
                    <a:cubicBezTo>
                      <a:pt x="577" y="116"/>
                      <a:pt x="577" y="116"/>
                      <a:pt x="577" y="116"/>
                    </a:cubicBezTo>
                    <a:cubicBezTo>
                      <a:pt x="579" y="104"/>
                      <a:pt x="574" y="97"/>
                      <a:pt x="562" y="95"/>
                    </a:cubicBezTo>
                    <a:cubicBezTo>
                      <a:pt x="504" y="87"/>
                      <a:pt x="504" y="87"/>
                      <a:pt x="504" y="87"/>
                    </a:cubicBezTo>
                    <a:cubicBezTo>
                      <a:pt x="502" y="97"/>
                      <a:pt x="502" y="97"/>
                      <a:pt x="502" y="97"/>
                    </a:cubicBezTo>
                    <a:cubicBezTo>
                      <a:pt x="423" y="86"/>
                      <a:pt x="423" y="86"/>
                      <a:pt x="423" y="86"/>
                    </a:cubicBezTo>
                    <a:cubicBezTo>
                      <a:pt x="426" y="63"/>
                      <a:pt x="426" y="63"/>
                      <a:pt x="426" y="63"/>
                    </a:cubicBezTo>
                    <a:cubicBezTo>
                      <a:pt x="416" y="61"/>
                      <a:pt x="416" y="61"/>
                      <a:pt x="416" y="61"/>
                    </a:cubicBezTo>
                    <a:cubicBezTo>
                      <a:pt x="418" y="48"/>
                      <a:pt x="418" y="48"/>
                      <a:pt x="418" y="48"/>
                    </a:cubicBezTo>
                    <a:cubicBezTo>
                      <a:pt x="420" y="33"/>
                      <a:pt x="413" y="23"/>
                      <a:pt x="397" y="17"/>
                    </a:cubicBezTo>
                    <a:cubicBezTo>
                      <a:pt x="397" y="31"/>
                      <a:pt x="397" y="31"/>
                      <a:pt x="397" y="31"/>
                    </a:cubicBezTo>
                    <a:cubicBezTo>
                      <a:pt x="398" y="35"/>
                      <a:pt x="398" y="44"/>
                      <a:pt x="395" y="58"/>
                    </a:cubicBezTo>
                    <a:cubicBezTo>
                      <a:pt x="395" y="58"/>
                      <a:pt x="395" y="58"/>
                      <a:pt x="395" y="58"/>
                    </a:cubicBezTo>
                    <a:cubicBezTo>
                      <a:pt x="388" y="58"/>
                      <a:pt x="388" y="58"/>
                      <a:pt x="388" y="58"/>
                    </a:cubicBezTo>
                    <a:cubicBezTo>
                      <a:pt x="385" y="80"/>
                      <a:pt x="385" y="80"/>
                      <a:pt x="385" y="80"/>
                    </a:cubicBezTo>
                    <a:cubicBezTo>
                      <a:pt x="256" y="62"/>
                      <a:pt x="256" y="62"/>
                      <a:pt x="256" y="62"/>
                    </a:cubicBezTo>
                    <a:cubicBezTo>
                      <a:pt x="259" y="39"/>
                      <a:pt x="259" y="39"/>
                      <a:pt x="259" y="39"/>
                    </a:cubicBezTo>
                    <a:cubicBezTo>
                      <a:pt x="253" y="39"/>
                      <a:pt x="253" y="39"/>
                      <a:pt x="253" y="39"/>
                    </a:cubicBezTo>
                    <a:cubicBezTo>
                      <a:pt x="253" y="38"/>
                      <a:pt x="253" y="38"/>
                      <a:pt x="253" y="38"/>
                    </a:cubicBezTo>
                    <a:cubicBezTo>
                      <a:pt x="255" y="22"/>
                      <a:pt x="262" y="16"/>
                      <a:pt x="274" y="19"/>
                    </a:cubicBezTo>
                    <a:cubicBezTo>
                      <a:pt x="258" y="0"/>
                      <a:pt x="258" y="0"/>
                      <a:pt x="258" y="0"/>
                    </a:cubicBezTo>
                    <a:cubicBezTo>
                      <a:pt x="246" y="2"/>
                      <a:pt x="239" y="10"/>
                      <a:pt x="237" y="22"/>
                    </a:cubicBezTo>
                    <a:cubicBezTo>
                      <a:pt x="235" y="36"/>
                      <a:pt x="235" y="36"/>
                      <a:pt x="235" y="36"/>
                    </a:cubicBezTo>
                    <a:cubicBezTo>
                      <a:pt x="222" y="34"/>
                      <a:pt x="222" y="34"/>
                      <a:pt x="222" y="34"/>
                    </a:cubicBezTo>
                    <a:cubicBezTo>
                      <a:pt x="218" y="57"/>
                      <a:pt x="218" y="57"/>
                      <a:pt x="218" y="57"/>
                    </a:cubicBezTo>
                    <a:cubicBezTo>
                      <a:pt x="140" y="46"/>
                      <a:pt x="140" y="46"/>
                      <a:pt x="140" y="46"/>
                    </a:cubicBezTo>
                    <a:cubicBezTo>
                      <a:pt x="141" y="37"/>
                      <a:pt x="141" y="37"/>
                      <a:pt x="141" y="37"/>
                    </a:cubicBezTo>
                    <a:lnTo>
                      <a:pt x="71" y="27"/>
                    </a:lnTo>
                    <a:close/>
                    <a:moveTo>
                      <a:pt x="250" y="49"/>
                    </a:moveTo>
                    <a:cubicBezTo>
                      <a:pt x="248" y="61"/>
                      <a:pt x="248" y="61"/>
                      <a:pt x="248" y="61"/>
                    </a:cubicBezTo>
                    <a:cubicBezTo>
                      <a:pt x="226" y="58"/>
                      <a:pt x="226" y="58"/>
                      <a:pt x="226" y="58"/>
                    </a:cubicBezTo>
                    <a:cubicBezTo>
                      <a:pt x="227" y="46"/>
                      <a:pt x="227" y="46"/>
                      <a:pt x="227" y="46"/>
                    </a:cubicBezTo>
                    <a:lnTo>
                      <a:pt x="250" y="49"/>
                    </a:lnTo>
                    <a:close/>
                    <a:moveTo>
                      <a:pt x="392" y="81"/>
                    </a:moveTo>
                    <a:cubicBezTo>
                      <a:pt x="393" y="69"/>
                      <a:pt x="393" y="69"/>
                      <a:pt x="393" y="69"/>
                    </a:cubicBezTo>
                    <a:cubicBezTo>
                      <a:pt x="416" y="72"/>
                      <a:pt x="416" y="72"/>
                      <a:pt x="416" y="72"/>
                    </a:cubicBezTo>
                    <a:cubicBezTo>
                      <a:pt x="414" y="84"/>
                      <a:pt x="414" y="84"/>
                      <a:pt x="414" y="84"/>
                    </a:cubicBezTo>
                    <a:lnTo>
                      <a:pt x="392" y="81"/>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a:solidFill>
                    <a:prstClr val="black"/>
                  </a:solidFill>
                  <a:latin typeface="Times New Roman"/>
                  <a:ea typeface="宋体"/>
                </a:endParaRPr>
              </a:p>
            </p:txBody>
          </p:sp>
          <p:sp>
            <p:nvSpPr>
              <p:cNvPr id="61" name="Freeform 8"/>
              <p:cNvSpPr>
                <a:spLocks/>
              </p:cNvSpPr>
              <p:nvPr/>
            </p:nvSpPr>
            <p:spPr bwMode="auto">
              <a:xfrm>
                <a:off x="2771775" y="-3175"/>
                <a:ext cx="3949698" cy="7337425"/>
              </a:xfrm>
              <a:custGeom>
                <a:avLst/>
                <a:gdLst/>
                <a:ahLst/>
                <a:cxnLst>
                  <a:cxn ang="0">
                    <a:pos x="743" y="97"/>
                  </a:cxn>
                  <a:cxn ang="0">
                    <a:pos x="724" y="161"/>
                  </a:cxn>
                  <a:cxn ang="0">
                    <a:pos x="707" y="220"/>
                  </a:cxn>
                  <a:cxn ang="0">
                    <a:pos x="716" y="247"/>
                  </a:cxn>
                  <a:cxn ang="0">
                    <a:pos x="711" y="273"/>
                  </a:cxn>
                  <a:cxn ang="0">
                    <a:pos x="767" y="327"/>
                  </a:cxn>
                  <a:cxn ang="0">
                    <a:pos x="722" y="448"/>
                  </a:cxn>
                  <a:cxn ang="0">
                    <a:pos x="686" y="682"/>
                  </a:cxn>
                  <a:cxn ang="0">
                    <a:pos x="672" y="751"/>
                  </a:cxn>
                  <a:cxn ang="0">
                    <a:pos x="618" y="794"/>
                  </a:cxn>
                  <a:cxn ang="0">
                    <a:pos x="416" y="742"/>
                  </a:cxn>
                  <a:cxn ang="0">
                    <a:pos x="348" y="503"/>
                  </a:cxn>
                  <a:cxn ang="0">
                    <a:pos x="306" y="304"/>
                  </a:cxn>
                  <a:cxn ang="0">
                    <a:pos x="324" y="273"/>
                  </a:cxn>
                  <a:cxn ang="0">
                    <a:pos x="326" y="228"/>
                  </a:cxn>
                  <a:cxn ang="0">
                    <a:pos x="332" y="144"/>
                  </a:cxn>
                  <a:cxn ang="0">
                    <a:pos x="343" y="83"/>
                  </a:cxn>
                  <a:cxn ang="0">
                    <a:pos x="251" y="3"/>
                  </a:cxn>
                  <a:cxn ang="0">
                    <a:pos x="143" y="16"/>
                  </a:cxn>
                  <a:cxn ang="0">
                    <a:pos x="81" y="167"/>
                  </a:cxn>
                  <a:cxn ang="0">
                    <a:pos x="110" y="263"/>
                  </a:cxn>
                  <a:cxn ang="0">
                    <a:pos x="67" y="361"/>
                  </a:cxn>
                  <a:cxn ang="0">
                    <a:pos x="82" y="1272"/>
                  </a:cxn>
                  <a:cxn ang="0">
                    <a:pos x="81" y="1602"/>
                  </a:cxn>
                  <a:cxn ang="0">
                    <a:pos x="63" y="2082"/>
                  </a:cxn>
                  <a:cxn ang="0">
                    <a:pos x="332" y="2304"/>
                  </a:cxn>
                  <a:cxn ang="0">
                    <a:pos x="456" y="2256"/>
                  </a:cxn>
                  <a:cxn ang="0">
                    <a:pos x="515" y="2197"/>
                  </a:cxn>
                  <a:cxn ang="0">
                    <a:pos x="332" y="2058"/>
                  </a:cxn>
                  <a:cxn ang="0">
                    <a:pos x="399" y="1616"/>
                  </a:cxn>
                  <a:cxn ang="0">
                    <a:pos x="447" y="1202"/>
                  </a:cxn>
                  <a:cxn ang="0">
                    <a:pos x="430" y="902"/>
                  </a:cxn>
                  <a:cxn ang="0">
                    <a:pos x="614" y="937"/>
                  </a:cxn>
                  <a:cxn ang="0">
                    <a:pos x="665" y="951"/>
                  </a:cxn>
                  <a:cxn ang="0">
                    <a:pos x="713" y="1283"/>
                  </a:cxn>
                  <a:cxn ang="0">
                    <a:pos x="819" y="1939"/>
                  </a:cxn>
                  <a:cxn ang="0">
                    <a:pos x="769" y="2111"/>
                  </a:cxn>
                  <a:cxn ang="0">
                    <a:pos x="609" y="2203"/>
                  </a:cxn>
                  <a:cxn ang="0">
                    <a:pos x="760" y="2240"/>
                  </a:cxn>
                  <a:cxn ang="0">
                    <a:pos x="832" y="2244"/>
                  </a:cxn>
                  <a:cxn ang="0">
                    <a:pos x="899" y="2289"/>
                  </a:cxn>
                  <a:cxn ang="0">
                    <a:pos x="1104" y="2214"/>
                  </a:cxn>
                  <a:cxn ang="0">
                    <a:pos x="1110" y="2066"/>
                  </a:cxn>
                  <a:cxn ang="0">
                    <a:pos x="1085" y="1626"/>
                  </a:cxn>
                  <a:cxn ang="0">
                    <a:pos x="1067" y="1328"/>
                  </a:cxn>
                  <a:cxn ang="0">
                    <a:pos x="1066" y="1271"/>
                  </a:cxn>
                  <a:cxn ang="0">
                    <a:pos x="1090" y="1202"/>
                  </a:cxn>
                  <a:cxn ang="0">
                    <a:pos x="1141" y="957"/>
                  </a:cxn>
                  <a:cxn ang="0">
                    <a:pos x="1225" y="717"/>
                  </a:cxn>
                  <a:cxn ang="0">
                    <a:pos x="1153" y="548"/>
                  </a:cxn>
                  <a:cxn ang="0">
                    <a:pos x="939" y="274"/>
                  </a:cxn>
                  <a:cxn ang="0">
                    <a:pos x="973" y="144"/>
                  </a:cxn>
                  <a:cxn ang="0">
                    <a:pos x="902" y="47"/>
                  </a:cxn>
                  <a:cxn ang="0">
                    <a:pos x="876" y="38"/>
                  </a:cxn>
                  <a:cxn ang="0">
                    <a:pos x="839" y="40"/>
                  </a:cxn>
                  <a:cxn ang="0">
                    <a:pos x="761" y="44"/>
                  </a:cxn>
                </a:cxnLst>
                <a:rect l="0" t="0" r="r" b="b"/>
                <a:pathLst>
                  <a:path w="1241" h="2308">
                    <a:moveTo>
                      <a:pt x="727" y="55"/>
                    </a:moveTo>
                    <a:cubicBezTo>
                      <a:pt x="728" y="65"/>
                      <a:pt x="728" y="65"/>
                      <a:pt x="728" y="65"/>
                    </a:cubicBezTo>
                    <a:cubicBezTo>
                      <a:pt x="729" y="72"/>
                      <a:pt x="729" y="72"/>
                      <a:pt x="729" y="72"/>
                    </a:cubicBezTo>
                    <a:cubicBezTo>
                      <a:pt x="734" y="82"/>
                      <a:pt x="734" y="82"/>
                      <a:pt x="734" y="82"/>
                    </a:cubicBezTo>
                    <a:cubicBezTo>
                      <a:pt x="739" y="83"/>
                      <a:pt x="739" y="83"/>
                      <a:pt x="739" y="83"/>
                    </a:cubicBezTo>
                    <a:cubicBezTo>
                      <a:pt x="742" y="91"/>
                      <a:pt x="742" y="91"/>
                      <a:pt x="742" y="91"/>
                    </a:cubicBezTo>
                    <a:cubicBezTo>
                      <a:pt x="743" y="97"/>
                      <a:pt x="743" y="97"/>
                      <a:pt x="743" y="97"/>
                    </a:cubicBezTo>
                    <a:cubicBezTo>
                      <a:pt x="741" y="101"/>
                      <a:pt x="741" y="101"/>
                      <a:pt x="741" y="101"/>
                    </a:cubicBezTo>
                    <a:cubicBezTo>
                      <a:pt x="735" y="107"/>
                      <a:pt x="735" y="107"/>
                      <a:pt x="735" y="107"/>
                    </a:cubicBezTo>
                    <a:cubicBezTo>
                      <a:pt x="721" y="137"/>
                      <a:pt x="721" y="137"/>
                      <a:pt x="721" y="137"/>
                    </a:cubicBezTo>
                    <a:cubicBezTo>
                      <a:pt x="719" y="145"/>
                      <a:pt x="719" y="145"/>
                      <a:pt x="719" y="145"/>
                    </a:cubicBezTo>
                    <a:cubicBezTo>
                      <a:pt x="719" y="148"/>
                      <a:pt x="719" y="148"/>
                      <a:pt x="719" y="148"/>
                    </a:cubicBezTo>
                    <a:cubicBezTo>
                      <a:pt x="724" y="157"/>
                      <a:pt x="724" y="157"/>
                      <a:pt x="724" y="157"/>
                    </a:cubicBezTo>
                    <a:cubicBezTo>
                      <a:pt x="724" y="161"/>
                      <a:pt x="724" y="161"/>
                      <a:pt x="724" y="161"/>
                    </a:cubicBezTo>
                    <a:cubicBezTo>
                      <a:pt x="722" y="167"/>
                      <a:pt x="722" y="167"/>
                      <a:pt x="722" y="167"/>
                    </a:cubicBezTo>
                    <a:cubicBezTo>
                      <a:pt x="718" y="176"/>
                      <a:pt x="718" y="176"/>
                      <a:pt x="718" y="176"/>
                    </a:cubicBezTo>
                    <a:cubicBezTo>
                      <a:pt x="695" y="204"/>
                      <a:pt x="695" y="204"/>
                      <a:pt x="695" y="204"/>
                    </a:cubicBezTo>
                    <a:cubicBezTo>
                      <a:pt x="694" y="208"/>
                      <a:pt x="694" y="208"/>
                      <a:pt x="694" y="208"/>
                    </a:cubicBezTo>
                    <a:cubicBezTo>
                      <a:pt x="695" y="211"/>
                      <a:pt x="695" y="211"/>
                      <a:pt x="695" y="211"/>
                    </a:cubicBezTo>
                    <a:cubicBezTo>
                      <a:pt x="700" y="217"/>
                      <a:pt x="700" y="217"/>
                      <a:pt x="700" y="217"/>
                    </a:cubicBezTo>
                    <a:cubicBezTo>
                      <a:pt x="707" y="220"/>
                      <a:pt x="707" y="220"/>
                      <a:pt x="707" y="220"/>
                    </a:cubicBezTo>
                    <a:cubicBezTo>
                      <a:pt x="714" y="224"/>
                      <a:pt x="714" y="224"/>
                      <a:pt x="714" y="224"/>
                    </a:cubicBezTo>
                    <a:cubicBezTo>
                      <a:pt x="714" y="230"/>
                      <a:pt x="714" y="230"/>
                      <a:pt x="714" y="230"/>
                    </a:cubicBezTo>
                    <a:cubicBezTo>
                      <a:pt x="711" y="234"/>
                      <a:pt x="711" y="234"/>
                      <a:pt x="711" y="234"/>
                    </a:cubicBezTo>
                    <a:cubicBezTo>
                      <a:pt x="709" y="237"/>
                      <a:pt x="709" y="237"/>
                      <a:pt x="709" y="237"/>
                    </a:cubicBezTo>
                    <a:cubicBezTo>
                      <a:pt x="709" y="241"/>
                      <a:pt x="709" y="241"/>
                      <a:pt x="709" y="241"/>
                    </a:cubicBezTo>
                    <a:cubicBezTo>
                      <a:pt x="712" y="244"/>
                      <a:pt x="712" y="244"/>
                      <a:pt x="712" y="244"/>
                    </a:cubicBezTo>
                    <a:cubicBezTo>
                      <a:pt x="716" y="247"/>
                      <a:pt x="716" y="247"/>
                      <a:pt x="716" y="247"/>
                    </a:cubicBezTo>
                    <a:cubicBezTo>
                      <a:pt x="716" y="252"/>
                      <a:pt x="716" y="252"/>
                      <a:pt x="716" y="252"/>
                    </a:cubicBezTo>
                    <a:cubicBezTo>
                      <a:pt x="713" y="257"/>
                      <a:pt x="713" y="257"/>
                      <a:pt x="713" y="257"/>
                    </a:cubicBezTo>
                    <a:cubicBezTo>
                      <a:pt x="709" y="259"/>
                      <a:pt x="709" y="259"/>
                      <a:pt x="709" y="259"/>
                    </a:cubicBezTo>
                    <a:cubicBezTo>
                      <a:pt x="706" y="263"/>
                      <a:pt x="706" y="263"/>
                      <a:pt x="706" y="263"/>
                    </a:cubicBezTo>
                    <a:cubicBezTo>
                      <a:pt x="706" y="267"/>
                      <a:pt x="706" y="267"/>
                      <a:pt x="706" y="267"/>
                    </a:cubicBezTo>
                    <a:cubicBezTo>
                      <a:pt x="709" y="269"/>
                      <a:pt x="709" y="269"/>
                      <a:pt x="709" y="269"/>
                    </a:cubicBezTo>
                    <a:cubicBezTo>
                      <a:pt x="711" y="273"/>
                      <a:pt x="711" y="273"/>
                      <a:pt x="711" y="273"/>
                    </a:cubicBezTo>
                    <a:cubicBezTo>
                      <a:pt x="711" y="281"/>
                      <a:pt x="711" y="281"/>
                      <a:pt x="711" y="281"/>
                    </a:cubicBezTo>
                    <a:cubicBezTo>
                      <a:pt x="707" y="286"/>
                      <a:pt x="707" y="286"/>
                      <a:pt x="707" y="286"/>
                    </a:cubicBezTo>
                    <a:cubicBezTo>
                      <a:pt x="705" y="295"/>
                      <a:pt x="705" y="295"/>
                      <a:pt x="705" y="295"/>
                    </a:cubicBezTo>
                    <a:cubicBezTo>
                      <a:pt x="707" y="304"/>
                      <a:pt x="707" y="304"/>
                      <a:pt x="707" y="304"/>
                    </a:cubicBezTo>
                    <a:cubicBezTo>
                      <a:pt x="717" y="312"/>
                      <a:pt x="717" y="312"/>
                      <a:pt x="717" y="312"/>
                    </a:cubicBezTo>
                    <a:cubicBezTo>
                      <a:pt x="750" y="319"/>
                      <a:pt x="750" y="319"/>
                      <a:pt x="750" y="319"/>
                    </a:cubicBezTo>
                    <a:cubicBezTo>
                      <a:pt x="767" y="327"/>
                      <a:pt x="767" y="327"/>
                      <a:pt x="767" y="327"/>
                    </a:cubicBezTo>
                    <a:cubicBezTo>
                      <a:pt x="789" y="344"/>
                      <a:pt x="789" y="344"/>
                      <a:pt x="789" y="344"/>
                    </a:cubicBezTo>
                    <a:cubicBezTo>
                      <a:pt x="799" y="356"/>
                      <a:pt x="799" y="356"/>
                      <a:pt x="799" y="356"/>
                    </a:cubicBezTo>
                    <a:cubicBezTo>
                      <a:pt x="799" y="370"/>
                      <a:pt x="799" y="370"/>
                      <a:pt x="799" y="370"/>
                    </a:cubicBezTo>
                    <a:cubicBezTo>
                      <a:pt x="795" y="386"/>
                      <a:pt x="795" y="386"/>
                      <a:pt x="795" y="386"/>
                    </a:cubicBezTo>
                    <a:cubicBezTo>
                      <a:pt x="788" y="397"/>
                      <a:pt x="788" y="397"/>
                      <a:pt x="788" y="397"/>
                    </a:cubicBezTo>
                    <a:cubicBezTo>
                      <a:pt x="744" y="428"/>
                      <a:pt x="744" y="428"/>
                      <a:pt x="744" y="428"/>
                    </a:cubicBezTo>
                    <a:cubicBezTo>
                      <a:pt x="722" y="448"/>
                      <a:pt x="722" y="448"/>
                      <a:pt x="722" y="448"/>
                    </a:cubicBezTo>
                    <a:cubicBezTo>
                      <a:pt x="707" y="471"/>
                      <a:pt x="707" y="471"/>
                      <a:pt x="707" y="471"/>
                    </a:cubicBezTo>
                    <a:cubicBezTo>
                      <a:pt x="701" y="496"/>
                      <a:pt x="701" y="496"/>
                      <a:pt x="701" y="496"/>
                    </a:cubicBezTo>
                    <a:cubicBezTo>
                      <a:pt x="696" y="542"/>
                      <a:pt x="696" y="542"/>
                      <a:pt x="696" y="542"/>
                    </a:cubicBezTo>
                    <a:cubicBezTo>
                      <a:pt x="695" y="621"/>
                      <a:pt x="695" y="621"/>
                      <a:pt x="695" y="621"/>
                    </a:cubicBezTo>
                    <a:cubicBezTo>
                      <a:pt x="692" y="632"/>
                      <a:pt x="692" y="632"/>
                      <a:pt x="692" y="632"/>
                    </a:cubicBezTo>
                    <a:cubicBezTo>
                      <a:pt x="687" y="643"/>
                      <a:pt x="687" y="643"/>
                      <a:pt x="687" y="643"/>
                    </a:cubicBezTo>
                    <a:cubicBezTo>
                      <a:pt x="686" y="682"/>
                      <a:pt x="686" y="682"/>
                      <a:pt x="686" y="682"/>
                    </a:cubicBezTo>
                    <a:cubicBezTo>
                      <a:pt x="687" y="690"/>
                      <a:pt x="687" y="690"/>
                      <a:pt x="687" y="690"/>
                    </a:cubicBezTo>
                    <a:cubicBezTo>
                      <a:pt x="683" y="716"/>
                      <a:pt x="683" y="716"/>
                      <a:pt x="683" y="716"/>
                    </a:cubicBezTo>
                    <a:cubicBezTo>
                      <a:pt x="687" y="726"/>
                      <a:pt x="687" y="726"/>
                      <a:pt x="687" y="726"/>
                    </a:cubicBezTo>
                    <a:cubicBezTo>
                      <a:pt x="687" y="727"/>
                      <a:pt x="688" y="729"/>
                      <a:pt x="690" y="733"/>
                    </a:cubicBezTo>
                    <a:cubicBezTo>
                      <a:pt x="690" y="734"/>
                      <a:pt x="688" y="736"/>
                      <a:pt x="686" y="738"/>
                    </a:cubicBezTo>
                    <a:cubicBezTo>
                      <a:pt x="680" y="743"/>
                      <a:pt x="676" y="746"/>
                      <a:pt x="675" y="746"/>
                    </a:cubicBezTo>
                    <a:cubicBezTo>
                      <a:pt x="674" y="747"/>
                      <a:pt x="673" y="748"/>
                      <a:pt x="672" y="751"/>
                    </a:cubicBezTo>
                    <a:cubicBezTo>
                      <a:pt x="672" y="752"/>
                      <a:pt x="672" y="753"/>
                      <a:pt x="671" y="754"/>
                    </a:cubicBezTo>
                    <a:cubicBezTo>
                      <a:pt x="650" y="782"/>
                      <a:pt x="650" y="782"/>
                      <a:pt x="650" y="782"/>
                    </a:cubicBezTo>
                    <a:cubicBezTo>
                      <a:pt x="644" y="792"/>
                      <a:pt x="644" y="792"/>
                      <a:pt x="644" y="792"/>
                    </a:cubicBezTo>
                    <a:cubicBezTo>
                      <a:pt x="641" y="807"/>
                      <a:pt x="641" y="807"/>
                      <a:pt x="641" y="807"/>
                    </a:cubicBezTo>
                    <a:cubicBezTo>
                      <a:pt x="627" y="812"/>
                      <a:pt x="627" y="812"/>
                      <a:pt x="627" y="812"/>
                    </a:cubicBezTo>
                    <a:cubicBezTo>
                      <a:pt x="624" y="804"/>
                      <a:pt x="624" y="804"/>
                      <a:pt x="624" y="804"/>
                    </a:cubicBezTo>
                    <a:cubicBezTo>
                      <a:pt x="618" y="794"/>
                      <a:pt x="618" y="794"/>
                      <a:pt x="618" y="794"/>
                    </a:cubicBezTo>
                    <a:cubicBezTo>
                      <a:pt x="614" y="791"/>
                      <a:pt x="609" y="789"/>
                      <a:pt x="602" y="790"/>
                    </a:cubicBezTo>
                    <a:cubicBezTo>
                      <a:pt x="568" y="804"/>
                      <a:pt x="568" y="804"/>
                      <a:pt x="568" y="804"/>
                    </a:cubicBezTo>
                    <a:cubicBezTo>
                      <a:pt x="557" y="804"/>
                      <a:pt x="557" y="804"/>
                      <a:pt x="557" y="804"/>
                    </a:cubicBezTo>
                    <a:cubicBezTo>
                      <a:pt x="474" y="771"/>
                      <a:pt x="474" y="771"/>
                      <a:pt x="474" y="771"/>
                    </a:cubicBezTo>
                    <a:cubicBezTo>
                      <a:pt x="464" y="769"/>
                      <a:pt x="464" y="769"/>
                      <a:pt x="464" y="769"/>
                    </a:cubicBezTo>
                    <a:cubicBezTo>
                      <a:pt x="449" y="769"/>
                      <a:pt x="449" y="769"/>
                      <a:pt x="449" y="769"/>
                    </a:cubicBezTo>
                    <a:cubicBezTo>
                      <a:pt x="416" y="742"/>
                      <a:pt x="416" y="742"/>
                      <a:pt x="416" y="742"/>
                    </a:cubicBezTo>
                    <a:cubicBezTo>
                      <a:pt x="413" y="736"/>
                      <a:pt x="411" y="733"/>
                      <a:pt x="410" y="732"/>
                    </a:cubicBezTo>
                    <a:cubicBezTo>
                      <a:pt x="409" y="732"/>
                      <a:pt x="409" y="730"/>
                      <a:pt x="409" y="727"/>
                    </a:cubicBezTo>
                    <a:cubicBezTo>
                      <a:pt x="410" y="722"/>
                      <a:pt x="410" y="722"/>
                      <a:pt x="410" y="722"/>
                    </a:cubicBezTo>
                    <a:cubicBezTo>
                      <a:pt x="416" y="697"/>
                      <a:pt x="416" y="697"/>
                      <a:pt x="416" y="697"/>
                    </a:cubicBezTo>
                    <a:cubicBezTo>
                      <a:pt x="417" y="674"/>
                      <a:pt x="417" y="674"/>
                      <a:pt x="417" y="674"/>
                    </a:cubicBezTo>
                    <a:cubicBezTo>
                      <a:pt x="393" y="578"/>
                      <a:pt x="393" y="578"/>
                      <a:pt x="393" y="578"/>
                    </a:cubicBezTo>
                    <a:cubicBezTo>
                      <a:pt x="348" y="503"/>
                      <a:pt x="348" y="503"/>
                      <a:pt x="348" y="503"/>
                    </a:cubicBezTo>
                    <a:cubicBezTo>
                      <a:pt x="255" y="384"/>
                      <a:pt x="255" y="384"/>
                      <a:pt x="255" y="384"/>
                    </a:cubicBezTo>
                    <a:cubicBezTo>
                      <a:pt x="252" y="375"/>
                      <a:pt x="252" y="375"/>
                      <a:pt x="252" y="375"/>
                    </a:cubicBezTo>
                    <a:cubicBezTo>
                      <a:pt x="253" y="370"/>
                      <a:pt x="253" y="370"/>
                      <a:pt x="253" y="370"/>
                    </a:cubicBezTo>
                    <a:cubicBezTo>
                      <a:pt x="281" y="329"/>
                      <a:pt x="281" y="329"/>
                      <a:pt x="281" y="329"/>
                    </a:cubicBezTo>
                    <a:cubicBezTo>
                      <a:pt x="278" y="327"/>
                      <a:pt x="278" y="327"/>
                      <a:pt x="278" y="327"/>
                    </a:cubicBezTo>
                    <a:cubicBezTo>
                      <a:pt x="279" y="317"/>
                      <a:pt x="279" y="317"/>
                      <a:pt x="279" y="317"/>
                    </a:cubicBezTo>
                    <a:cubicBezTo>
                      <a:pt x="306" y="304"/>
                      <a:pt x="306" y="304"/>
                      <a:pt x="306" y="304"/>
                    </a:cubicBezTo>
                    <a:cubicBezTo>
                      <a:pt x="311" y="304"/>
                      <a:pt x="311" y="304"/>
                      <a:pt x="311" y="304"/>
                    </a:cubicBezTo>
                    <a:cubicBezTo>
                      <a:pt x="318" y="303"/>
                      <a:pt x="318" y="303"/>
                      <a:pt x="318" y="303"/>
                    </a:cubicBezTo>
                    <a:cubicBezTo>
                      <a:pt x="324" y="298"/>
                      <a:pt x="324" y="298"/>
                      <a:pt x="324" y="298"/>
                    </a:cubicBezTo>
                    <a:cubicBezTo>
                      <a:pt x="329" y="292"/>
                      <a:pt x="329" y="292"/>
                      <a:pt x="329" y="292"/>
                    </a:cubicBezTo>
                    <a:cubicBezTo>
                      <a:pt x="330" y="286"/>
                      <a:pt x="330" y="286"/>
                      <a:pt x="330" y="286"/>
                    </a:cubicBezTo>
                    <a:cubicBezTo>
                      <a:pt x="328" y="280"/>
                      <a:pt x="328" y="280"/>
                      <a:pt x="328" y="280"/>
                    </a:cubicBezTo>
                    <a:cubicBezTo>
                      <a:pt x="324" y="273"/>
                      <a:pt x="324" y="273"/>
                      <a:pt x="324" y="273"/>
                    </a:cubicBezTo>
                    <a:cubicBezTo>
                      <a:pt x="324" y="267"/>
                      <a:pt x="324" y="267"/>
                      <a:pt x="324" y="267"/>
                    </a:cubicBezTo>
                    <a:cubicBezTo>
                      <a:pt x="324" y="260"/>
                      <a:pt x="324" y="260"/>
                      <a:pt x="324" y="260"/>
                    </a:cubicBezTo>
                    <a:cubicBezTo>
                      <a:pt x="324" y="253"/>
                      <a:pt x="324" y="253"/>
                      <a:pt x="324" y="253"/>
                    </a:cubicBezTo>
                    <a:cubicBezTo>
                      <a:pt x="318" y="250"/>
                      <a:pt x="318" y="250"/>
                      <a:pt x="318" y="250"/>
                    </a:cubicBezTo>
                    <a:cubicBezTo>
                      <a:pt x="318" y="241"/>
                      <a:pt x="318" y="241"/>
                      <a:pt x="318" y="241"/>
                    </a:cubicBezTo>
                    <a:cubicBezTo>
                      <a:pt x="320" y="232"/>
                      <a:pt x="320" y="232"/>
                      <a:pt x="320" y="232"/>
                    </a:cubicBezTo>
                    <a:cubicBezTo>
                      <a:pt x="326" y="228"/>
                      <a:pt x="326" y="228"/>
                      <a:pt x="326" y="228"/>
                    </a:cubicBezTo>
                    <a:cubicBezTo>
                      <a:pt x="335" y="212"/>
                      <a:pt x="335" y="212"/>
                      <a:pt x="335" y="212"/>
                    </a:cubicBezTo>
                    <a:cubicBezTo>
                      <a:pt x="348" y="211"/>
                      <a:pt x="348" y="211"/>
                      <a:pt x="348" y="211"/>
                    </a:cubicBezTo>
                    <a:cubicBezTo>
                      <a:pt x="354" y="207"/>
                      <a:pt x="354" y="207"/>
                      <a:pt x="354" y="207"/>
                    </a:cubicBezTo>
                    <a:cubicBezTo>
                      <a:pt x="354" y="200"/>
                      <a:pt x="354" y="200"/>
                      <a:pt x="354" y="200"/>
                    </a:cubicBezTo>
                    <a:cubicBezTo>
                      <a:pt x="329" y="159"/>
                      <a:pt x="329" y="159"/>
                      <a:pt x="329" y="159"/>
                    </a:cubicBezTo>
                    <a:cubicBezTo>
                      <a:pt x="329" y="152"/>
                      <a:pt x="329" y="152"/>
                      <a:pt x="329" y="152"/>
                    </a:cubicBezTo>
                    <a:cubicBezTo>
                      <a:pt x="332" y="144"/>
                      <a:pt x="332" y="144"/>
                      <a:pt x="332" y="144"/>
                    </a:cubicBezTo>
                    <a:cubicBezTo>
                      <a:pt x="332" y="137"/>
                      <a:pt x="332" y="137"/>
                      <a:pt x="332" y="137"/>
                    </a:cubicBezTo>
                    <a:cubicBezTo>
                      <a:pt x="324" y="103"/>
                      <a:pt x="324" y="103"/>
                      <a:pt x="324" y="103"/>
                    </a:cubicBezTo>
                    <a:cubicBezTo>
                      <a:pt x="323" y="90"/>
                      <a:pt x="323" y="90"/>
                      <a:pt x="323" y="90"/>
                    </a:cubicBezTo>
                    <a:cubicBezTo>
                      <a:pt x="326" y="85"/>
                      <a:pt x="326" y="85"/>
                      <a:pt x="326" y="85"/>
                    </a:cubicBezTo>
                    <a:cubicBezTo>
                      <a:pt x="333" y="85"/>
                      <a:pt x="333" y="85"/>
                      <a:pt x="333" y="85"/>
                    </a:cubicBezTo>
                    <a:cubicBezTo>
                      <a:pt x="336" y="83"/>
                      <a:pt x="336" y="83"/>
                      <a:pt x="336" y="83"/>
                    </a:cubicBezTo>
                    <a:cubicBezTo>
                      <a:pt x="343" y="83"/>
                      <a:pt x="343" y="83"/>
                      <a:pt x="343" y="83"/>
                    </a:cubicBezTo>
                    <a:cubicBezTo>
                      <a:pt x="350" y="75"/>
                      <a:pt x="350" y="75"/>
                      <a:pt x="350" y="75"/>
                    </a:cubicBezTo>
                    <a:cubicBezTo>
                      <a:pt x="351" y="67"/>
                      <a:pt x="351" y="67"/>
                      <a:pt x="351" y="67"/>
                    </a:cubicBezTo>
                    <a:cubicBezTo>
                      <a:pt x="348" y="57"/>
                      <a:pt x="348" y="57"/>
                      <a:pt x="348" y="57"/>
                    </a:cubicBezTo>
                    <a:cubicBezTo>
                      <a:pt x="339" y="44"/>
                      <a:pt x="339" y="44"/>
                      <a:pt x="339" y="44"/>
                    </a:cubicBezTo>
                    <a:cubicBezTo>
                      <a:pt x="326" y="30"/>
                      <a:pt x="326" y="30"/>
                      <a:pt x="326" y="30"/>
                    </a:cubicBezTo>
                    <a:cubicBezTo>
                      <a:pt x="278" y="9"/>
                      <a:pt x="278" y="9"/>
                      <a:pt x="278" y="9"/>
                    </a:cubicBezTo>
                    <a:cubicBezTo>
                      <a:pt x="251" y="3"/>
                      <a:pt x="251" y="3"/>
                      <a:pt x="251" y="3"/>
                    </a:cubicBezTo>
                    <a:cubicBezTo>
                      <a:pt x="246" y="6"/>
                      <a:pt x="246" y="6"/>
                      <a:pt x="246" y="6"/>
                    </a:cubicBezTo>
                    <a:cubicBezTo>
                      <a:pt x="237" y="7"/>
                      <a:pt x="237" y="7"/>
                      <a:pt x="237" y="7"/>
                    </a:cubicBezTo>
                    <a:cubicBezTo>
                      <a:pt x="234" y="6"/>
                      <a:pt x="234" y="6"/>
                      <a:pt x="234" y="6"/>
                    </a:cubicBezTo>
                    <a:cubicBezTo>
                      <a:pt x="221" y="5"/>
                      <a:pt x="221" y="5"/>
                      <a:pt x="221" y="5"/>
                    </a:cubicBezTo>
                    <a:cubicBezTo>
                      <a:pt x="171" y="6"/>
                      <a:pt x="171" y="6"/>
                      <a:pt x="171" y="6"/>
                    </a:cubicBezTo>
                    <a:cubicBezTo>
                      <a:pt x="169" y="0"/>
                      <a:pt x="169" y="0"/>
                      <a:pt x="169" y="0"/>
                    </a:cubicBezTo>
                    <a:cubicBezTo>
                      <a:pt x="143" y="16"/>
                      <a:pt x="143" y="16"/>
                      <a:pt x="143" y="16"/>
                    </a:cubicBezTo>
                    <a:cubicBezTo>
                      <a:pt x="132" y="26"/>
                      <a:pt x="132" y="26"/>
                      <a:pt x="132" y="26"/>
                    </a:cubicBezTo>
                    <a:cubicBezTo>
                      <a:pt x="127" y="21"/>
                      <a:pt x="127" y="21"/>
                      <a:pt x="127" y="21"/>
                    </a:cubicBezTo>
                    <a:cubicBezTo>
                      <a:pt x="101" y="47"/>
                      <a:pt x="101" y="47"/>
                      <a:pt x="101" y="47"/>
                    </a:cubicBezTo>
                    <a:cubicBezTo>
                      <a:pt x="85" y="79"/>
                      <a:pt x="85" y="79"/>
                      <a:pt x="85" y="79"/>
                    </a:cubicBezTo>
                    <a:cubicBezTo>
                      <a:pt x="77" y="109"/>
                      <a:pt x="77" y="109"/>
                      <a:pt x="77" y="109"/>
                    </a:cubicBezTo>
                    <a:cubicBezTo>
                      <a:pt x="77" y="127"/>
                      <a:pt x="77" y="127"/>
                      <a:pt x="77" y="127"/>
                    </a:cubicBezTo>
                    <a:cubicBezTo>
                      <a:pt x="81" y="167"/>
                      <a:pt x="81" y="167"/>
                      <a:pt x="81" y="167"/>
                    </a:cubicBezTo>
                    <a:cubicBezTo>
                      <a:pt x="82" y="170"/>
                      <a:pt x="81" y="174"/>
                      <a:pt x="80" y="181"/>
                    </a:cubicBezTo>
                    <a:cubicBezTo>
                      <a:pt x="86" y="199"/>
                      <a:pt x="86" y="199"/>
                      <a:pt x="86" y="199"/>
                    </a:cubicBezTo>
                    <a:cubicBezTo>
                      <a:pt x="100" y="222"/>
                      <a:pt x="100" y="222"/>
                      <a:pt x="100" y="222"/>
                    </a:cubicBezTo>
                    <a:cubicBezTo>
                      <a:pt x="104" y="231"/>
                      <a:pt x="104" y="231"/>
                      <a:pt x="104" y="231"/>
                    </a:cubicBezTo>
                    <a:cubicBezTo>
                      <a:pt x="106" y="242"/>
                      <a:pt x="106" y="242"/>
                      <a:pt x="106" y="242"/>
                    </a:cubicBezTo>
                    <a:cubicBezTo>
                      <a:pt x="110" y="251"/>
                      <a:pt x="110" y="251"/>
                      <a:pt x="110" y="251"/>
                    </a:cubicBezTo>
                    <a:cubicBezTo>
                      <a:pt x="110" y="263"/>
                      <a:pt x="110" y="263"/>
                      <a:pt x="110" y="263"/>
                    </a:cubicBezTo>
                    <a:cubicBezTo>
                      <a:pt x="100" y="264"/>
                      <a:pt x="100" y="264"/>
                      <a:pt x="100" y="264"/>
                    </a:cubicBezTo>
                    <a:cubicBezTo>
                      <a:pt x="86" y="292"/>
                      <a:pt x="86" y="292"/>
                      <a:pt x="86" y="292"/>
                    </a:cubicBezTo>
                    <a:cubicBezTo>
                      <a:pt x="90" y="301"/>
                      <a:pt x="90" y="301"/>
                      <a:pt x="90" y="301"/>
                    </a:cubicBezTo>
                    <a:cubicBezTo>
                      <a:pt x="90" y="303"/>
                      <a:pt x="90" y="305"/>
                      <a:pt x="89" y="307"/>
                    </a:cubicBezTo>
                    <a:cubicBezTo>
                      <a:pt x="71" y="343"/>
                      <a:pt x="71" y="343"/>
                      <a:pt x="71" y="343"/>
                    </a:cubicBezTo>
                    <a:cubicBezTo>
                      <a:pt x="71" y="351"/>
                      <a:pt x="71" y="351"/>
                      <a:pt x="71" y="351"/>
                    </a:cubicBezTo>
                    <a:cubicBezTo>
                      <a:pt x="67" y="361"/>
                      <a:pt x="67" y="361"/>
                      <a:pt x="67" y="361"/>
                    </a:cubicBezTo>
                    <a:cubicBezTo>
                      <a:pt x="50" y="379"/>
                      <a:pt x="50" y="379"/>
                      <a:pt x="50" y="379"/>
                    </a:cubicBezTo>
                    <a:cubicBezTo>
                      <a:pt x="6" y="538"/>
                      <a:pt x="0" y="702"/>
                      <a:pt x="31" y="872"/>
                    </a:cubicBezTo>
                    <a:cubicBezTo>
                      <a:pt x="31" y="876"/>
                      <a:pt x="31" y="876"/>
                      <a:pt x="31" y="876"/>
                    </a:cubicBezTo>
                    <a:cubicBezTo>
                      <a:pt x="10" y="1001"/>
                      <a:pt x="10" y="1125"/>
                      <a:pt x="31" y="1250"/>
                    </a:cubicBezTo>
                    <a:cubicBezTo>
                      <a:pt x="85" y="1250"/>
                      <a:pt x="85" y="1250"/>
                      <a:pt x="85" y="1250"/>
                    </a:cubicBezTo>
                    <a:cubicBezTo>
                      <a:pt x="85" y="1258"/>
                      <a:pt x="85" y="1258"/>
                      <a:pt x="85" y="1258"/>
                    </a:cubicBezTo>
                    <a:cubicBezTo>
                      <a:pt x="82" y="1272"/>
                      <a:pt x="82" y="1272"/>
                      <a:pt x="82" y="1272"/>
                    </a:cubicBezTo>
                    <a:cubicBezTo>
                      <a:pt x="86" y="1411"/>
                      <a:pt x="86" y="1411"/>
                      <a:pt x="86" y="1411"/>
                    </a:cubicBezTo>
                    <a:cubicBezTo>
                      <a:pt x="82" y="1490"/>
                      <a:pt x="82" y="1490"/>
                      <a:pt x="82" y="1490"/>
                    </a:cubicBezTo>
                    <a:cubicBezTo>
                      <a:pt x="84" y="1496"/>
                      <a:pt x="84" y="1496"/>
                      <a:pt x="84" y="1496"/>
                    </a:cubicBezTo>
                    <a:cubicBezTo>
                      <a:pt x="85" y="1500"/>
                      <a:pt x="85" y="1504"/>
                      <a:pt x="85" y="1508"/>
                    </a:cubicBezTo>
                    <a:cubicBezTo>
                      <a:pt x="85" y="1514"/>
                      <a:pt x="86" y="1516"/>
                      <a:pt x="88" y="1516"/>
                    </a:cubicBezTo>
                    <a:cubicBezTo>
                      <a:pt x="86" y="1580"/>
                      <a:pt x="86" y="1580"/>
                      <a:pt x="86" y="1580"/>
                    </a:cubicBezTo>
                    <a:cubicBezTo>
                      <a:pt x="81" y="1602"/>
                      <a:pt x="81" y="1602"/>
                      <a:pt x="81" y="1602"/>
                    </a:cubicBezTo>
                    <a:cubicBezTo>
                      <a:pt x="61" y="1654"/>
                      <a:pt x="61" y="1654"/>
                      <a:pt x="61" y="1654"/>
                    </a:cubicBezTo>
                    <a:cubicBezTo>
                      <a:pt x="43" y="1753"/>
                      <a:pt x="43" y="1753"/>
                      <a:pt x="43" y="1753"/>
                    </a:cubicBezTo>
                    <a:cubicBezTo>
                      <a:pt x="38" y="1978"/>
                      <a:pt x="38" y="1978"/>
                      <a:pt x="38" y="1978"/>
                    </a:cubicBezTo>
                    <a:cubicBezTo>
                      <a:pt x="45" y="2018"/>
                      <a:pt x="45" y="2018"/>
                      <a:pt x="45" y="2018"/>
                    </a:cubicBezTo>
                    <a:cubicBezTo>
                      <a:pt x="44" y="2034"/>
                      <a:pt x="44" y="2034"/>
                      <a:pt x="44" y="2034"/>
                    </a:cubicBezTo>
                    <a:cubicBezTo>
                      <a:pt x="61" y="2075"/>
                      <a:pt x="61" y="2075"/>
                      <a:pt x="61" y="2075"/>
                    </a:cubicBezTo>
                    <a:cubicBezTo>
                      <a:pt x="63" y="2082"/>
                      <a:pt x="63" y="2082"/>
                      <a:pt x="63" y="2082"/>
                    </a:cubicBezTo>
                    <a:cubicBezTo>
                      <a:pt x="64" y="2240"/>
                      <a:pt x="64" y="2240"/>
                      <a:pt x="64" y="2240"/>
                    </a:cubicBezTo>
                    <a:cubicBezTo>
                      <a:pt x="67" y="2252"/>
                      <a:pt x="67" y="2252"/>
                      <a:pt x="67" y="2252"/>
                    </a:cubicBezTo>
                    <a:cubicBezTo>
                      <a:pt x="65" y="2258"/>
                      <a:pt x="65" y="2258"/>
                      <a:pt x="65" y="2258"/>
                    </a:cubicBezTo>
                    <a:cubicBezTo>
                      <a:pt x="61" y="2263"/>
                      <a:pt x="61" y="2263"/>
                      <a:pt x="61" y="2263"/>
                    </a:cubicBezTo>
                    <a:cubicBezTo>
                      <a:pt x="64" y="2298"/>
                      <a:pt x="64" y="2298"/>
                      <a:pt x="64" y="2298"/>
                    </a:cubicBezTo>
                    <a:cubicBezTo>
                      <a:pt x="213" y="2308"/>
                      <a:pt x="213" y="2308"/>
                      <a:pt x="213" y="2308"/>
                    </a:cubicBezTo>
                    <a:cubicBezTo>
                      <a:pt x="332" y="2304"/>
                      <a:pt x="332" y="2304"/>
                      <a:pt x="332" y="2304"/>
                    </a:cubicBezTo>
                    <a:cubicBezTo>
                      <a:pt x="395" y="2290"/>
                      <a:pt x="395" y="2290"/>
                      <a:pt x="395" y="2290"/>
                    </a:cubicBezTo>
                    <a:cubicBezTo>
                      <a:pt x="401" y="2284"/>
                      <a:pt x="401" y="2284"/>
                      <a:pt x="401" y="2284"/>
                    </a:cubicBezTo>
                    <a:cubicBezTo>
                      <a:pt x="402" y="2278"/>
                      <a:pt x="402" y="2278"/>
                      <a:pt x="402" y="2278"/>
                    </a:cubicBezTo>
                    <a:cubicBezTo>
                      <a:pt x="399" y="2274"/>
                      <a:pt x="399" y="2274"/>
                      <a:pt x="399" y="2274"/>
                    </a:cubicBezTo>
                    <a:cubicBezTo>
                      <a:pt x="397" y="2264"/>
                      <a:pt x="397" y="2264"/>
                      <a:pt x="397" y="2264"/>
                    </a:cubicBezTo>
                    <a:cubicBezTo>
                      <a:pt x="413" y="2260"/>
                      <a:pt x="413" y="2260"/>
                      <a:pt x="413" y="2260"/>
                    </a:cubicBezTo>
                    <a:cubicBezTo>
                      <a:pt x="456" y="2256"/>
                      <a:pt x="456" y="2256"/>
                      <a:pt x="456" y="2256"/>
                    </a:cubicBezTo>
                    <a:cubicBezTo>
                      <a:pt x="528" y="2233"/>
                      <a:pt x="528" y="2233"/>
                      <a:pt x="528" y="2233"/>
                    </a:cubicBezTo>
                    <a:cubicBezTo>
                      <a:pt x="533" y="2230"/>
                      <a:pt x="533" y="2230"/>
                      <a:pt x="533" y="2230"/>
                    </a:cubicBezTo>
                    <a:cubicBezTo>
                      <a:pt x="533" y="2224"/>
                      <a:pt x="533" y="2224"/>
                      <a:pt x="533" y="2224"/>
                    </a:cubicBezTo>
                    <a:cubicBezTo>
                      <a:pt x="532" y="2220"/>
                      <a:pt x="532" y="2220"/>
                      <a:pt x="532" y="2220"/>
                    </a:cubicBezTo>
                    <a:cubicBezTo>
                      <a:pt x="527" y="2218"/>
                      <a:pt x="527" y="2218"/>
                      <a:pt x="527" y="2218"/>
                    </a:cubicBezTo>
                    <a:cubicBezTo>
                      <a:pt x="522" y="2206"/>
                      <a:pt x="522" y="2206"/>
                      <a:pt x="522" y="2206"/>
                    </a:cubicBezTo>
                    <a:cubicBezTo>
                      <a:pt x="515" y="2197"/>
                      <a:pt x="515" y="2197"/>
                      <a:pt x="515" y="2197"/>
                    </a:cubicBezTo>
                    <a:cubicBezTo>
                      <a:pt x="508" y="2194"/>
                      <a:pt x="508" y="2194"/>
                      <a:pt x="508" y="2194"/>
                    </a:cubicBezTo>
                    <a:cubicBezTo>
                      <a:pt x="449" y="2192"/>
                      <a:pt x="449" y="2192"/>
                      <a:pt x="449" y="2192"/>
                    </a:cubicBezTo>
                    <a:cubicBezTo>
                      <a:pt x="428" y="2185"/>
                      <a:pt x="428" y="2185"/>
                      <a:pt x="428" y="2185"/>
                    </a:cubicBezTo>
                    <a:cubicBezTo>
                      <a:pt x="413" y="2176"/>
                      <a:pt x="413" y="2176"/>
                      <a:pt x="413" y="2176"/>
                    </a:cubicBezTo>
                    <a:cubicBezTo>
                      <a:pt x="396" y="2160"/>
                      <a:pt x="396" y="2160"/>
                      <a:pt x="396" y="2160"/>
                    </a:cubicBezTo>
                    <a:cubicBezTo>
                      <a:pt x="378" y="2136"/>
                      <a:pt x="378" y="2136"/>
                      <a:pt x="378" y="2136"/>
                    </a:cubicBezTo>
                    <a:cubicBezTo>
                      <a:pt x="332" y="2058"/>
                      <a:pt x="332" y="2058"/>
                      <a:pt x="332" y="2058"/>
                    </a:cubicBezTo>
                    <a:cubicBezTo>
                      <a:pt x="330" y="2058"/>
                      <a:pt x="330" y="2058"/>
                      <a:pt x="330" y="2058"/>
                    </a:cubicBezTo>
                    <a:cubicBezTo>
                      <a:pt x="332" y="2054"/>
                      <a:pt x="332" y="2054"/>
                      <a:pt x="332" y="2054"/>
                    </a:cubicBezTo>
                    <a:cubicBezTo>
                      <a:pt x="337" y="2050"/>
                      <a:pt x="337" y="2050"/>
                      <a:pt x="337" y="2050"/>
                    </a:cubicBezTo>
                    <a:cubicBezTo>
                      <a:pt x="345" y="2040"/>
                      <a:pt x="345" y="2040"/>
                      <a:pt x="345" y="2040"/>
                    </a:cubicBezTo>
                    <a:cubicBezTo>
                      <a:pt x="352" y="2019"/>
                      <a:pt x="352" y="2019"/>
                      <a:pt x="352" y="2019"/>
                    </a:cubicBezTo>
                    <a:cubicBezTo>
                      <a:pt x="383" y="1794"/>
                      <a:pt x="383" y="1794"/>
                      <a:pt x="383" y="1794"/>
                    </a:cubicBezTo>
                    <a:cubicBezTo>
                      <a:pt x="399" y="1616"/>
                      <a:pt x="399" y="1616"/>
                      <a:pt x="399" y="1616"/>
                    </a:cubicBezTo>
                    <a:cubicBezTo>
                      <a:pt x="410" y="1363"/>
                      <a:pt x="410" y="1363"/>
                      <a:pt x="410" y="1363"/>
                    </a:cubicBezTo>
                    <a:cubicBezTo>
                      <a:pt x="416" y="1344"/>
                      <a:pt x="416" y="1344"/>
                      <a:pt x="416" y="1344"/>
                    </a:cubicBezTo>
                    <a:cubicBezTo>
                      <a:pt x="419" y="1248"/>
                      <a:pt x="419" y="1248"/>
                      <a:pt x="419" y="1248"/>
                    </a:cubicBezTo>
                    <a:cubicBezTo>
                      <a:pt x="424" y="1246"/>
                      <a:pt x="424" y="1246"/>
                      <a:pt x="424" y="1246"/>
                    </a:cubicBezTo>
                    <a:cubicBezTo>
                      <a:pt x="434" y="1236"/>
                      <a:pt x="434" y="1236"/>
                      <a:pt x="434" y="1236"/>
                    </a:cubicBezTo>
                    <a:cubicBezTo>
                      <a:pt x="442" y="1225"/>
                      <a:pt x="442" y="1225"/>
                      <a:pt x="442" y="1225"/>
                    </a:cubicBezTo>
                    <a:cubicBezTo>
                      <a:pt x="447" y="1202"/>
                      <a:pt x="447" y="1202"/>
                      <a:pt x="447" y="1202"/>
                    </a:cubicBezTo>
                    <a:cubicBezTo>
                      <a:pt x="449" y="1167"/>
                      <a:pt x="449" y="1167"/>
                      <a:pt x="449" y="1167"/>
                    </a:cubicBezTo>
                    <a:cubicBezTo>
                      <a:pt x="447" y="1123"/>
                      <a:pt x="447" y="1123"/>
                      <a:pt x="447" y="1123"/>
                    </a:cubicBezTo>
                    <a:cubicBezTo>
                      <a:pt x="439" y="1064"/>
                      <a:pt x="439" y="1064"/>
                      <a:pt x="439" y="1064"/>
                    </a:cubicBezTo>
                    <a:cubicBezTo>
                      <a:pt x="438" y="987"/>
                      <a:pt x="438" y="987"/>
                      <a:pt x="438" y="987"/>
                    </a:cubicBezTo>
                    <a:cubicBezTo>
                      <a:pt x="425" y="918"/>
                      <a:pt x="425" y="918"/>
                      <a:pt x="425" y="918"/>
                    </a:cubicBezTo>
                    <a:cubicBezTo>
                      <a:pt x="425" y="906"/>
                      <a:pt x="425" y="906"/>
                      <a:pt x="425" y="906"/>
                    </a:cubicBezTo>
                    <a:cubicBezTo>
                      <a:pt x="430" y="902"/>
                      <a:pt x="430" y="902"/>
                      <a:pt x="430" y="902"/>
                    </a:cubicBezTo>
                    <a:cubicBezTo>
                      <a:pt x="438" y="903"/>
                      <a:pt x="438" y="903"/>
                      <a:pt x="438" y="903"/>
                    </a:cubicBezTo>
                    <a:cubicBezTo>
                      <a:pt x="548" y="935"/>
                      <a:pt x="548" y="935"/>
                      <a:pt x="548" y="935"/>
                    </a:cubicBezTo>
                    <a:cubicBezTo>
                      <a:pt x="556" y="943"/>
                      <a:pt x="556" y="943"/>
                      <a:pt x="556" y="943"/>
                    </a:cubicBezTo>
                    <a:cubicBezTo>
                      <a:pt x="569" y="947"/>
                      <a:pt x="579" y="947"/>
                      <a:pt x="586" y="945"/>
                    </a:cubicBezTo>
                    <a:cubicBezTo>
                      <a:pt x="592" y="941"/>
                      <a:pt x="592" y="941"/>
                      <a:pt x="592" y="941"/>
                    </a:cubicBezTo>
                    <a:cubicBezTo>
                      <a:pt x="598" y="937"/>
                      <a:pt x="598" y="937"/>
                      <a:pt x="598" y="937"/>
                    </a:cubicBezTo>
                    <a:cubicBezTo>
                      <a:pt x="602" y="939"/>
                      <a:pt x="607" y="938"/>
                      <a:pt x="614" y="937"/>
                    </a:cubicBezTo>
                    <a:cubicBezTo>
                      <a:pt x="622" y="931"/>
                      <a:pt x="622" y="931"/>
                      <a:pt x="622" y="931"/>
                    </a:cubicBezTo>
                    <a:cubicBezTo>
                      <a:pt x="627" y="933"/>
                      <a:pt x="627" y="933"/>
                      <a:pt x="627" y="933"/>
                    </a:cubicBezTo>
                    <a:cubicBezTo>
                      <a:pt x="633" y="951"/>
                      <a:pt x="633" y="951"/>
                      <a:pt x="633" y="951"/>
                    </a:cubicBezTo>
                    <a:cubicBezTo>
                      <a:pt x="633" y="953"/>
                      <a:pt x="636" y="954"/>
                      <a:pt x="641" y="954"/>
                    </a:cubicBezTo>
                    <a:cubicBezTo>
                      <a:pt x="647" y="954"/>
                      <a:pt x="647" y="954"/>
                      <a:pt x="647" y="954"/>
                    </a:cubicBezTo>
                    <a:cubicBezTo>
                      <a:pt x="652" y="957"/>
                      <a:pt x="652" y="957"/>
                      <a:pt x="652" y="957"/>
                    </a:cubicBezTo>
                    <a:cubicBezTo>
                      <a:pt x="660" y="955"/>
                      <a:pt x="664" y="953"/>
                      <a:pt x="665" y="951"/>
                    </a:cubicBezTo>
                    <a:cubicBezTo>
                      <a:pt x="701" y="916"/>
                      <a:pt x="701" y="916"/>
                      <a:pt x="701" y="916"/>
                    </a:cubicBezTo>
                    <a:cubicBezTo>
                      <a:pt x="707" y="919"/>
                      <a:pt x="707" y="919"/>
                      <a:pt x="707" y="919"/>
                    </a:cubicBezTo>
                    <a:cubicBezTo>
                      <a:pt x="709" y="929"/>
                      <a:pt x="709" y="929"/>
                      <a:pt x="709" y="929"/>
                    </a:cubicBezTo>
                    <a:cubicBezTo>
                      <a:pt x="718" y="1116"/>
                      <a:pt x="718" y="1116"/>
                      <a:pt x="718" y="1116"/>
                    </a:cubicBezTo>
                    <a:cubicBezTo>
                      <a:pt x="705" y="1278"/>
                      <a:pt x="705" y="1278"/>
                      <a:pt x="705" y="1278"/>
                    </a:cubicBezTo>
                    <a:cubicBezTo>
                      <a:pt x="707" y="1283"/>
                      <a:pt x="707" y="1283"/>
                      <a:pt x="707" y="1283"/>
                    </a:cubicBezTo>
                    <a:cubicBezTo>
                      <a:pt x="707" y="1284"/>
                      <a:pt x="709" y="1284"/>
                      <a:pt x="713" y="1283"/>
                    </a:cubicBezTo>
                    <a:cubicBezTo>
                      <a:pt x="719" y="1278"/>
                      <a:pt x="719" y="1278"/>
                      <a:pt x="719" y="1278"/>
                    </a:cubicBezTo>
                    <a:cubicBezTo>
                      <a:pt x="725" y="1279"/>
                      <a:pt x="725" y="1279"/>
                      <a:pt x="725" y="1279"/>
                    </a:cubicBezTo>
                    <a:cubicBezTo>
                      <a:pt x="759" y="1577"/>
                      <a:pt x="759" y="1577"/>
                      <a:pt x="759" y="1577"/>
                    </a:cubicBezTo>
                    <a:cubicBezTo>
                      <a:pt x="804" y="1792"/>
                      <a:pt x="804" y="1792"/>
                      <a:pt x="804" y="1792"/>
                    </a:cubicBezTo>
                    <a:cubicBezTo>
                      <a:pt x="811" y="1880"/>
                      <a:pt x="811" y="1880"/>
                      <a:pt x="811" y="1880"/>
                    </a:cubicBezTo>
                    <a:cubicBezTo>
                      <a:pt x="811" y="1882"/>
                      <a:pt x="813" y="1899"/>
                      <a:pt x="815" y="1931"/>
                    </a:cubicBezTo>
                    <a:cubicBezTo>
                      <a:pt x="816" y="1932"/>
                      <a:pt x="817" y="1935"/>
                      <a:pt x="819" y="1939"/>
                    </a:cubicBezTo>
                    <a:cubicBezTo>
                      <a:pt x="819" y="1940"/>
                      <a:pt x="820" y="1944"/>
                      <a:pt x="820" y="1950"/>
                    </a:cubicBezTo>
                    <a:cubicBezTo>
                      <a:pt x="820" y="1951"/>
                      <a:pt x="820" y="1954"/>
                      <a:pt x="821" y="1957"/>
                    </a:cubicBezTo>
                    <a:cubicBezTo>
                      <a:pt x="821" y="1960"/>
                      <a:pt x="820" y="1964"/>
                      <a:pt x="819" y="1966"/>
                    </a:cubicBezTo>
                    <a:cubicBezTo>
                      <a:pt x="816" y="1970"/>
                      <a:pt x="815" y="1974"/>
                      <a:pt x="815" y="1978"/>
                    </a:cubicBezTo>
                    <a:cubicBezTo>
                      <a:pt x="815" y="1998"/>
                      <a:pt x="815" y="1998"/>
                      <a:pt x="815" y="1998"/>
                    </a:cubicBezTo>
                    <a:cubicBezTo>
                      <a:pt x="775" y="2088"/>
                      <a:pt x="775" y="2088"/>
                      <a:pt x="775" y="2088"/>
                    </a:cubicBezTo>
                    <a:cubicBezTo>
                      <a:pt x="769" y="2111"/>
                      <a:pt x="769" y="2111"/>
                      <a:pt x="769" y="2111"/>
                    </a:cubicBezTo>
                    <a:cubicBezTo>
                      <a:pt x="744" y="2144"/>
                      <a:pt x="744" y="2144"/>
                      <a:pt x="744" y="2144"/>
                    </a:cubicBezTo>
                    <a:cubicBezTo>
                      <a:pt x="738" y="2146"/>
                      <a:pt x="738" y="2146"/>
                      <a:pt x="738" y="2146"/>
                    </a:cubicBezTo>
                    <a:cubicBezTo>
                      <a:pt x="716" y="2165"/>
                      <a:pt x="716" y="2165"/>
                      <a:pt x="716" y="2165"/>
                    </a:cubicBezTo>
                    <a:cubicBezTo>
                      <a:pt x="694" y="2180"/>
                      <a:pt x="694" y="2180"/>
                      <a:pt x="694" y="2180"/>
                    </a:cubicBezTo>
                    <a:cubicBezTo>
                      <a:pt x="628" y="2189"/>
                      <a:pt x="628" y="2189"/>
                      <a:pt x="628" y="2189"/>
                    </a:cubicBezTo>
                    <a:cubicBezTo>
                      <a:pt x="616" y="2196"/>
                      <a:pt x="616" y="2196"/>
                      <a:pt x="616" y="2196"/>
                    </a:cubicBezTo>
                    <a:cubicBezTo>
                      <a:pt x="609" y="2203"/>
                      <a:pt x="609" y="2203"/>
                      <a:pt x="609" y="2203"/>
                    </a:cubicBezTo>
                    <a:cubicBezTo>
                      <a:pt x="605" y="2215"/>
                      <a:pt x="605" y="2215"/>
                      <a:pt x="605" y="2215"/>
                    </a:cubicBezTo>
                    <a:cubicBezTo>
                      <a:pt x="605" y="2220"/>
                      <a:pt x="605" y="2220"/>
                      <a:pt x="605" y="2220"/>
                    </a:cubicBezTo>
                    <a:cubicBezTo>
                      <a:pt x="614" y="2224"/>
                      <a:pt x="614" y="2224"/>
                      <a:pt x="614" y="2224"/>
                    </a:cubicBezTo>
                    <a:cubicBezTo>
                      <a:pt x="628" y="2229"/>
                      <a:pt x="628" y="2229"/>
                      <a:pt x="628" y="2229"/>
                    </a:cubicBezTo>
                    <a:cubicBezTo>
                      <a:pt x="667" y="2239"/>
                      <a:pt x="667" y="2239"/>
                      <a:pt x="667" y="2239"/>
                    </a:cubicBezTo>
                    <a:cubicBezTo>
                      <a:pt x="731" y="2242"/>
                      <a:pt x="731" y="2242"/>
                      <a:pt x="731" y="2242"/>
                    </a:cubicBezTo>
                    <a:cubicBezTo>
                      <a:pt x="760" y="2240"/>
                      <a:pt x="760" y="2240"/>
                      <a:pt x="760" y="2240"/>
                    </a:cubicBezTo>
                    <a:cubicBezTo>
                      <a:pt x="810" y="2221"/>
                      <a:pt x="810" y="2221"/>
                      <a:pt x="810" y="2221"/>
                    </a:cubicBezTo>
                    <a:cubicBezTo>
                      <a:pt x="828" y="2217"/>
                      <a:pt x="828" y="2217"/>
                      <a:pt x="828" y="2217"/>
                    </a:cubicBezTo>
                    <a:cubicBezTo>
                      <a:pt x="832" y="2218"/>
                      <a:pt x="832" y="2218"/>
                      <a:pt x="832" y="2218"/>
                    </a:cubicBezTo>
                    <a:cubicBezTo>
                      <a:pt x="836" y="2225"/>
                      <a:pt x="836" y="2225"/>
                      <a:pt x="836" y="2225"/>
                    </a:cubicBezTo>
                    <a:cubicBezTo>
                      <a:pt x="838" y="2231"/>
                      <a:pt x="838" y="2231"/>
                      <a:pt x="838" y="2231"/>
                    </a:cubicBezTo>
                    <a:cubicBezTo>
                      <a:pt x="836" y="2240"/>
                      <a:pt x="836" y="2240"/>
                      <a:pt x="836" y="2240"/>
                    </a:cubicBezTo>
                    <a:cubicBezTo>
                      <a:pt x="836" y="2241"/>
                      <a:pt x="835" y="2242"/>
                      <a:pt x="832" y="2244"/>
                    </a:cubicBezTo>
                    <a:cubicBezTo>
                      <a:pt x="822" y="2253"/>
                      <a:pt x="822" y="2253"/>
                      <a:pt x="822" y="2253"/>
                    </a:cubicBezTo>
                    <a:cubicBezTo>
                      <a:pt x="815" y="2261"/>
                      <a:pt x="815" y="2261"/>
                      <a:pt x="815" y="2261"/>
                    </a:cubicBezTo>
                    <a:cubicBezTo>
                      <a:pt x="814" y="2267"/>
                      <a:pt x="814" y="2267"/>
                      <a:pt x="814" y="2267"/>
                    </a:cubicBezTo>
                    <a:cubicBezTo>
                      <a:pt x="815" y="2276"/>
                      <a:pt x="815" y="2276"/>
                      <a:pt x="815" y="2276"/>
                    </a:cubicBezTo>
                    <a:cubicBezTo>
                      <a:pt x="821" y="2284"/>
                      <a:pt x="821" y="2284"/>
                      <a:pt x="821" y="2284"/>
                    </a:cubicBezTo>
                    <a:cubicBezTo>
                      <a:pt x="832" y="2288"/>
                      <a:pt x="832" y="2288"/>
                      <a:pt x="832" y="2288"/>
                    </a:cubicBezTo>
                    <a:cubicBezTo>
                      <a:pt x="899" y="2289"/>
                      <a:pt x="899" y="2289"/>
                      <a:pt x="899" y="2289"/>
                    </a:cubicBezTo>
                    <a:cubicBezTo>
                      <a:pt x="1045" y="2274"/>
                      <a:pt x="1045" y="2274"/>
                      <a:pt x="1045" y="2274"/>
                    </a:cubicBezTo>
                    <a:cubicBezTo>
                      <a:pt x="1079" y="2266"/>
                      <a:pt x="1079" y="2266"/>
                      <a:pt x="1079" y="2266"/>
                    </a:cubicBezTo>
                    <a:cubicBezTo>
                      <a:pt x="1104" y="2254"/>
                      <a:pt x="1104" y="2254"/>
                      <a:pt x="1104" y="2254"/>
                    </a:cubicBezTo>
                    <a:cubicBezTo>
                      <a:pt x="1102" y="2232"/>
                      <a:pt x="1102" y="2232"/>
                      <a:pt x="1102" y="2232"/>
                    </a:cubicBezTo>
                    <a:cubicBezTo>
                      <a:pt x="1100" y="2224"/>
                      <a:pt x="1100" y="2224"/>
                      <a:pt x="1100" y="2224"/>
                    </a:cubicBezTo>
                    <a:cubicBezTo>
                      <a:pt x="1102" y="2221"/>
                      <a:pt x="1102" y="2221"/>
                      <a:pt x="1102" y="2221"/>
                    </a:cubicBezTo>
                    <a:cubicBezTo>
                      <a:pt x="1104" y="2214"/>
                      <a:pt x="1104" y="2214"/>
                      <a:pt x="1104" y="2214"/>
                    </a:cubicBezTo>
                    <a:cubicBezTo>
                      <a:pt x="1104" y="2200"/>
                      <a:pt x="1104" y="2200"/>
                      <a:pt x="1104" y="2200"/>
                    </a:cubicBezTo>
                    <a:cubicBezTo>
                      <a:pt x="1100" y="2180"/>
                      <a:pt x="1100" y="2180"/>
                      <a:pt x="1100" y="2180"/>
                    </a:cubicBezTo>
                    <a:cubicBezTo>
                      <a:pt x="1100" y="2165"/>
                      <a:pt x="1100" y="2165"/>
                      <a:pt x="1100" y="2165"/>
                    </a:cubicBezTo>
                    <a:cubicBezTo>
                      <a:pt x="1113" y="2125"/>
                      <a:pt x="1113" y="2125"/>
                      <a:pt x="1113" y="2125"/>
                    </a:cubicBezTo>
                    <a:cubicBezTo>
                      <a:pt x="1115" y="2106"/>
                      <a:pt x="1115" y="2106"/>
                      <a:pt x="1115" y="2106"/>
                    </a:cubicBezTo>
                    <a:cubicBezTo>
                      <a:pt x="1114" y="2082"/>
                      <a:pt x="1114" y="2082"/>
                      <a:pt x="1114" y="2082"/>
                    </a:cubicBezTo>
                    <a:cubicBezTo>
                      <a:pt x="1110" y="2066"/>
                      <a:pt x="1110" y="2066"/>
                      <a:pt x="1110" y="2066"/>
                    </a:cubicBezTo>
                    <a:cubicBezTo>
                      <a:pt x="1092" y="2038"/>
                      <a:pt x="1092" y="2038"/>
                      <a:pt x="1092" y="2038"/>
                    </a:cubicBezTo>
                    <a:cubicBezTo>
                      <a:pt x="1088" y="2026"/>
                      <a:pt x="1088" y="2026"/>
                      <a:pt x="1088" y="2026"/>
                    </a:cubicBezTo>
                    <a:cubicBezTo>
                      <a:pt x="1089" y="2019"/>
                      <a:pt x="1090" y="2016"/>
                      <a:pt x="1090" y="2014"/>
                    </a:cubicBezTo>
                    <a:cubicBezTo>
                      <a:pt x="1097" y="1998"/>
                      <a:pt x="1097" y="1998"/>
                      <a:pt x="1097" y="1998"/>
                    </a:cubicBezTo>
                    <a:cubicBezTo>
                      <a:pt x="1099" y="1928"/>
                      <a:pt x="1099" y="1928"/>
                      <a:pt x="1099" y="1928"/>
                    </a:cubicBezTo>
                    <a:cubicBezTo>
                      <a:pt x="1083" y="1684"/>
                      <a:pt x="1083" y="1684"/>
                      <a:pt x="1083" y="1684"/>
                    </a:cubicBezTo>
                    <a:cubicBezTo>
                      <a:pt x="1085" y="1626"/>
                      <a:pt x="1085" y="1626"/>
                      <a:pt x="1085" y="1626"/>
                    </a:cubicBezTo>
                    <a:cubicBezTo>
                      <a:pt x="1079" y="1560"/>
                      <a:pt x="1079" y="1560"/>
                      <a:pt x="1079" y="1560"/>
                    </a:cubicBezTo>
                    <a:cubicBezTo>
                      <a:pt x="1074" y="1536"/>
                      <a:pt x="1074" y="1536"/>
                      <a:pt x="1074" y="1536"/>
                    </a:cubicBezTo>
                    <a:cubicBezTo>
                      <a:pt x="1074" y="1527"/>
                      <a:pt x="1074" y="1527"/>
                      <a:pt x="1074" y="1527"/>
                    </a:cubicBezTo>
                    <a:cubicBezTo>
                      <a:pt x="1082" y="1428"/>
                      <a:pt x="1082" y="1428"/>
                      <a:pt x="1082" y="1428"/>
                    </a:cubicBezTo>
                    <a:cubicBezTo>
                      <a:pt x="1079" y="1398"/>
                      <a:pt x="1079" y="1398"/>
                      <a:pt x="1079" y="1398"/>
                    </a:cubicBezTo>
                    <a:cubicBezTo>
                      <a:pt x="1067" y="1347"/>
                      <a:pt x="1067" y="1347"/>
                      <a:pt x="1067" y="1347"/>
                    </a:cubicBezTo>
                    <a:cubicBezTo>
                      <a:pt x="1067" y="1328"/>
                      <a:pt x="1067" y="1328"/>
                      <a:pt x="1067" y="1328"/>
                    </a:cubicBezTo>
                    <a:cubicBezTo>
                      <a:pt x="1068" y="1323"/>
                      <a:pt x="1068" y="1323"/>
                      <a:pt x="1068" y="1323"/>
                    </a:cubicBezTo>
                    <a:cubicBezTo>
                      <a:pt x="1068" y="1318"/>
                      <a:pt x="1066" y="1314"/>
                      <a:pt x="1065" y="1311"/>
                    </a:cubicBezTo>
                    <a:cubicBezTo>
                      <a:pt x="1064" y="1309"/>
                      <a:pt x="1064" y="1308"/>
                      <a:pt x="1064" y="1308"/>
                    </a:cubicBezTo>
                    <a:cubicBezTo>
                      <a:pt x="1064" y="1307"/>
                      <a:pt x="1064" y="1306"/>
                      <a:pt x="1064" y="1305"/>
                    </a:cubicBezTo>
                    <a:cubicBezTo>
                      <a:pt x="1064" y="1292"/>
                      <a:pt x="1064" y="1292"/>
                      <a:pt x="1064" y="1292"/>
                    </a:cubicBezTo>
                    <a:cubicBezTo>
                      <a:pt x="1064" y="1285"/>
                      <a:pt x="1065" y="1280"/>
                      <a:pt x="1066" y="1276"/>
                    </a:cubicBezTo>
                    <a:cubicBezTo>
                      <a:pt x="1066" y="1274"/>
                      <a:pt x="1066" y="1273"/>
                      <a:pt x="1066" y="1271"/>
                    </a:cubicBezTo>
                    <a:cubicBezTo>
                      <a:pt x="1067" y="1264"/>
                      <a:pt x="1067" y="1264"/>
                      <a:pt x="1067" y="1264"/>
                    </a:cubicBezTo>
                    <a:cubicBezTo>
                      <a:pt x="1067" y="1263"/>
                      <a:pt x="1067" y="1261"/>
                      <a:pt x="1068" y="1259"/>
                    </a:cubicBezTo>
                    <a:cubicBezTo>
                      <a:pt x="1070" y="1255"/>
                      <a:pt x="1070" y="1255"/>
                      <a:pt x="1070" y="1255"/>
                    </a:cubicBezTo>
                    <a:cubicBezTo>
                      <a:pt x="1070" y="1247"/>
                      <a:pt x="1070" y="1247"/>
                      <a:pt x="1070" y="1247"/>
                    </a:cubicBezTo>
                    <a:cubicBezTo>
                      <a:pt x="1070" y="1243"/>
                      <a:pt x="1071" y="1240"/>
                      <a:pt x="1072" y="1239"/>
                    </a:cubicBezTo>
                    <a:cubicBezTo>
                      <a:pt x="1088" y="1217"/>
                      <a:pt x="1088" y="1217"/>
                      <a:pt x="1088" y="1217"/>
                    </a:cubicBezTo>
                    <a:cubicBezTo>
                      <a:pt x="1090" y="1202"/>
                      <a:pt x="1090" y="1202"/>
                      <a:pt x="1090" y="1202"/>
                    </a:cubicBezTo>
                    <a:cubicBezTo>
                      <a:pt x="1095" y="1182"/>
                      <a:pt x="1095" y="1182"/>
                      <a:pt x="1095" y="1182"/>
                    </a:cubicBezTo>
                    <a:cubicBezTo>
                      <a:pt x="1109" y="1152"/>
                      <a:pt x="1109" y="1152"/>
                      <a:pt x="1109" y="1152"/>
                    </a:cubicBezTo>
                    <a:cubicBezTo>
                      <a:pt x="1114" y="1120"/>
                      <a:pt x="1114" y="1120"/>
                      <a:pt x="1114" y="1120"/>
                    </a:cubicBezTo>
                    <a:cubicBezTo>
                      <a:pt x="1137" y="1034"/>
                      <a:pt x="1137" y="1034"/>
                      <a:pt x="1137" y="1034"/>
                    </a:cubicBezTo>
                    <a:cubicBezTo>
                      <a:pt x="1134" y="1017"/>
                      <a:pt x="1134" y="1017"/>
                      <a:pt x="1134" y="1017"/>
                    </a:cubicBezTo>
                    <a:cubicBezTo>
                      <a:pt x="1123" y="995"/>
                      <a:pt x="1123" y="995"/>
                      <a:pt x="1123" y="995"/>
                    </a:cubicBezTo>
                    <a:cubicBezTo>
                      <a:pt x="1141" y="957"/>
                      <a:pt x="1141" y="957"/>
                      <a:pt x="1141" y="957"/>
                    </a:cubicBezTo>
                    <a:cubicBezTo>
                      <a:pt x="1159" y="942"/>
                      <a:pt x="1159" y="942"/>
                      <a:pt x="1159" y="942"/>
                    </a:cubicBezTo>
                    <a:cubicBezTo>
                      <a:pt x="1212" y="870"/>
                      <a:pt x="1212" y="870"/>
                      <a:pt x="1212" y="870"/>
                    </a:cubicBezTo>
                    <a:cubicBezTo>
                      <a:pt x="1234" y="824"/>
                      <a:pt x="1234" y="824"/>
                      <a:pt x="1234" y="824"/>
                    </a:cubicBezTo>
                    <a:cubicBezTo>
                      <a:pt x="1241" y="797"/>
                      <a:pt x="1241" y="797"/>
                      <a:pt x="1241" y="797"/>
                    </a:cubicBezTo>
                    <a:cubicBezTo>
                      <a:pt x="1239" y="776"/>
                      <a:pt x="1239" y="776"/>
                      <a:pt x="1239" y="776"/>
                    </a:cubicBezTo>
                    <a:cubicBezTo>
                      <a:pt x="1231" y="752"/>
                      <a:pt x="1231" y="752"/>
                      <a:pt x="1231" y="752"/>
                    </a:cubicBezTo>
                    <a:cubicBezTo>
                      <a:pt x="1225" y="717"/>
                      <a:pt x="1225" y="717"/>
                      <a:pt x="1225" y="717"/>
                    </a:cubicBezTo>
                    <a:cubicBezTo>
                      <a:pt x="1213" y="680"/>
                      <a:pt x="1213" y="680"/>
                      <a:pt x="1213" y="680"/>
                    </a:cubicBezTo>
                    <a:cubicBezTo>
                      <a:pt x="1172" y="608"/>
                      <a:pt x="1172" y="608"/>
                      <a:pt x="1172" y="608"/>
                    </a:cubicBezTo>
                    <a:cubicBezTo>
                      <a:pt x="1173" y="597"/>
                      <a:pt x="1173" y="597"/>
                      <a:pt x="1173" y="597"/>
                    </a:cubicBezTo>
                    <a:cubicBezTo>
                      <a:pt x="1168" y="582"/>
                      <a:pt x="1168" y="582"/>
                      <a:pt x="1168" y="582"/>
                    </a:cubicBezTo>
                    <a:cubicBezTo>
                      <a:pt x="1159" y="569"/>
                      <a:pt x="1159" y="569"/>
                      <a:pt x="1159" y="569"/>
                    </a:cubicBezTo>
                    <a:cubicBezTo>
                      <a:pt x="1156" y="559"/>
                      <a:pt x="1156" y="559"/>
                      <a:pt x="1156" y="559"/>
                    </a:cubicBezTo>
                    <a:cubicBezTo>
                      <a:pt x="1153" y="548"/>
                      <a:pt x="1153" y="548"/>
                      <a:pt x="1153" y="548"/>
                    </a:cubicBezTo>
                    <a:cubicBezTo>
                      <a:pt x="1125" y="478"/>
                      <a:pt x="1125" y="478"/>
                      <a:pt x="1125" y="478"/>
                    </a:cubicBezTo>
                    <a:cubicBezTo>
                      <a:pt x="1106" y="451"/>
                      <a:pt x="1106" y="451"/>
                      <a:pt x="1106" y="451"/>
                    </a:cubicBezTo>
                    <a:cubicBezTo>
                      <a:pt x="963" y="345"/>
                      <a:pt x="963" y="345"/>
                      <a:pt x="963" y="345"/>
                    </a:cubicBezTo>
                    <a:cubicBezTo>
                      <a:pt x="939" y="301"/>
                      <a:pt x="939" y="301"/>
                      <a:pt x="939" y="301"/>
                    </a:cubicBezTo>
                    <a:cubicBezTo>
                      <a:pt x="932" y="295"/>
                      <a:pt x="932" y="295"/>
                      <a:pt x="932" y="295"/>
                    </a:cubicBezTo>
                    <a:cubicBezTo>
                      <a:pt x="929" y="290"/>
                      <a:pt x="929" y="290"/>
                      <a:pt x="929" y="290"/>
                    </a:cubicBezTo>
                    <a:cubicBezTo>
                      <a:pt x="939" y="274"/>
                      <a:pt x="939" y="274"/>
                      <a:pt x="939" y="274"/>
                    </a:cubicBezTo>
                    <a:cubicBezTo>
                      <a:pt x="945" y="268"/>
                      <a:pt x="945" y="268"/>
                      <a:pt x="945" y="268"/>
                    </a:cubicBezTo>
                    <a:cubicBezTo>
                      <a:pt x="950" y="267"/>
                      <a:pt x="950" y="267"/>
                      <a:pt x="950" y="267"/>
                    </a:cubicBezTo>
                    <a:cubicBezTo>
                      <a:pt x="951" y="256"/>
                      <a:pt x="951" y="256"/>
                      <a:pt x="951" y="256"/>
                    </a:cubicBezTo>
                    <a:cubicBezTo>
                      <a:pt x="965" y="229"/>
                      <a:pt x="965" y="229"/>
                      <a:pt x="965" y="229"/>
                    </a:cubicBezTo>
                    <a:cubicBezTo>
                      <a:pt x="978" y="181"/>
                      <a:pt x="978" y="181"/>
                      <a:pt x="978" y="181"/>
                    </a:cubicBezTo>
                    <a:cubicBezTo>
                      <a:pt x="977" y="163"/>
                      <a:pt x="977" y="163"/>
                      <a:pt x="977" y="163"/>
                    </a:cubicBezTo>
                    <a:cubicBezTo>
                      <a:pt x="973" y="144"/>
                      <a:pt x="973" y="144"/>
                      <a:pt x="973" y="144"/>
                    </a:cubicBezTo>
                    <a:cubicBezTo>
                      <a:pt x="972" y="131"/>
                      <a:pt x="972" y="131"/>
                      <a:pt x="972" y="131"/>
                    </a:cubicBezTo>
                    <a:cubicBezTo>
                      <a:pt x="967" y="103"/>
                      <a:pt x="967" y="103"/>
                      <a:pt x="967" y="103"/>
                    </a:cubicBezTo>
                    <a:cubicBezTo>
                      <a:pt x="959" y="88"/>
                      <a:pt x="959" y="88"/>
                      <a:pt x="959" y="88"/>
                    </a:cubicBezTo>
                    <a:cubicBezTo>
                      <a:pt x="945" y="72"/>
                      <a:pt x="945" y="72"/>
                      <a:pt x="945" y="72"/>
                    </a:cubicBezTo>
                    <a:cubicBezTo>
                      <a:pt x="913" y="59"/>
                      <a:pt x="913" y="59"/>
                      <a:pt x="913" y="59"/>
                    </a:cubicBezTo>
                    <a:cubicBezTo>
                      <a:pt x="910" y="55"/>
                      <a:pt x="908" y="53"/>
                      <a:pt x="907" y="52"/>
                    </a:cubicBezTo>
                    <a:cubicBezTo>
                      <a:pt x="902" y="47"/>
                      <a:pt x="902" y="47"/>
                      <a:pt x="902" y="47"/>
                    </a:cubicBezTo>
                    <a:cubicBezTo>
                      <a:pt x="901" y="45"/>
                      <a:pt x="899" y="45"/>
                      <a:pt x="898" y="45"/>
                    </a:cubicBezTo>
                    <a:cubicBezTo>
                      <a:pt x="896" y="47"/>
                      <a:pt x="895" y="48"/>
                      <a:pt x="894" y="48"/>
                    </a:cubicBezTo>
                    <a:cubicBezTo>
                      <a:pt x="893" y="48"/>
                      <a:pt x="892" y="47"/>
                      <a:pt x="890" y="45"/>
                    </a:cubicBezTo>
                    <a:cubicBezTo>
                      <a:pt x="887" y="42"/>
                      <a:pt x="885" y="41"/>
                      <a:pt x="884" y="40"/>
                    </a:cubicBezTo>
                    <a:cubicBezTo>
                      <a:pt x="881" y="39"/>
                      <a:pt x="881" y="39"/>
                      <a:pt x="881" y="39"/>
                    </a:cubicBezTo>
                    <a:cubicBezTo>
                      <a:pt x="881" y="39"/>
                      <a:pt x="881" y="38"/>
                      <a:pt x="880" y="38"/>
                    </a:cubicBezTo>
                    <a:cubicBezTo>
                      <a:pt x="879" y="37"/>
                      <a:pt x="878" y="37"/>
                      <a:pt x="876" y="38"/>
                    </a:cubicBezTo>
                    <a:cubicBezTo>
                      <a:pt x="873" y="39"/>
                      <a:pt x="873" y="39"/>
                      <a:pt x="873" y="39"/>
                    </a:cubicBezTo>
                    <a:cubicBezTo>
                      <a:pt x="867" y="40"/>
                      <a:pt x="867" y="40"/>
                      <a:pt x="867" y="40"/>
                    </a:cubicBezTo>
                    <a:cubicBezTo>
                      <a:pt x="858" y="38"/>
                      <a:pt x="858" y="38"/>
                      <a:pt x="858" y="38"/>
                    </a:cubicBezTo>
                    <a:cubicBezTo>
                      <a:pt x="853" y="37"/>
                      <a:pt x="853" y="37"/>
                      <a:pt x="853" y="37"/>
                    </a:cubicBezTo>
                    <a:cubicBezTo>
                      <a:pt x="850" y="39"/>
                      <a:pt x="850" y="39"/>
                      <a:pt x="850" y="39"/>
                    </a:cubicBezTo>
                    <a:cubicBezTo>
                      <a:pt x="848" y="41"/>
                      <a:pt x="846" y="41"/>
                      <a:pt x="844" y="38"/>
                    </a:cubicBezTo>
                    <a:cubicBezTo>
                      <a:pt x="839" y="40"/>
                      <a:pt x="839" y="40"/>
                      <a:pt x="839" y="40"/>
                    </a:cubicBezTo>
                    <a:cubicBezTo>
                      <a:pt x="820" y="39"/>
                      <a:pt x="820" y="39"/>
                      <a:pt x="820" y="39"/>
                    </a:cubicBezTo>
                    <a:cubicBezTo>
                      <a:pt x="800" y="40"/>
                      <a:pt x="800" y="40"/>
                      <a:pt x="800" y="40"/>
                    </a:cubicBezTo>
                    <a:cubicBezTo>
                      <a:pt x="792" y="42"/>
                      <a:pt x="787" y="43"/>
                      <a:pt x="785" y="43"/>
                    </a:cubicBezTo>
                    <a:cubicBezTo>
                      <a:pt x="772" y="43"/>
                      <a:pt x="772" y="43"/>
                      <a:pt x="772" y="43"/>
                    </a:cubicBezTo>
                    <a:cubicBezTo>
                      <a:pt x="772" y="43"/>
                      <a:pt x="772" y="42"/>
                      <a:pt x="771" y="41"/>
                    </a:cubicBezTo>
                    <a:cubicBezTo>
                      <a:pt x="767" y="43"/>
                      <a:pt x="767" y="43"/>
                      <a:pt x="767" y="43"/>
                    </a:cubicBezTo>
                    <a:cubicBezTo>
                      <a:pt x="764" y="44"/>
                      <a:pt x="762" y="44"/>
                      <a:pt x="761" y="44"/>
                    </a:cubicBezTo>
                    <a:cubicBezTo>
                      <a:pt x="747" y="45"/>
                      <a:pt x="747" y="45"/>
                      <a:pt x="747" y="45"/>
                    </a:cubicBezTo>
                    <a:cubicBezTo>
                      <a:pt x="734" y="49"/>
                      <a:pt x="734" y="49"/>
                      <a:pt x="734" y="49"/>
                    </a:cubicBezTo>
                    <a:lnTo>
                      <a:pt x="727" y="55"/>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a:solidFill>
                    <a:prstClr val="black"/>
                  </a:solidFill>
                  <a:latin typeface="Times New Roman"/>
                  <a:ea typeface="宋体"/>
                </a:endParaRPr>
              </a:p>
            </p:txBody>
          </p:sp>
          <p:sp>
            <p:nvSpPr>
              <p:cNvPr id="62" name="Freeform 9"/>
              <p:cNvSpPr>
                <a:spLocks/>
              </p:cNvSpPr>
              <p:nvPr/>
            </p:nvSpPr>
            <p:spPr bwMode="auto">
              <a:xfrm>
                <a:off x="5314951" y="954088"/>
                <a:ext cx="446087" cy="1163637"/>
              </a:xfrm>
              <a:custGeom>
                <a:avLst/>
                <a:gdLst/>
                <a:ahLst/>
                <a:cxnLst>
                  <a:cxn ang="0">
                    <a:pos x="140" y="0"/>
                  </a:cxn>
                  <a:cxn ang="0">
                    <a:pos x="0" y="69"/>
                  </a:cxn>
                  <a:cxn ang="0">
                    <a:pos x="42" y="366"/>
                  </a:cxn>
                  <a:cxn ang="0">
                    <a:pos x="140" y="0"/>
                  </a:cxn>
                </a:cxnLst>
                <a:rect l="0" t="0" r="r" b="b"/>
                <a:pathLst>
                  <a:path w="140" h="366">
                    <a:moveTo>
                      <a:pt x="140" y="0"/>
                    </a:moveTo>
                    <a:cubicBezTo>
                      <a:pt x="93" y="45"/>
                      <a:pt x="46" y="68"/>
                      <a:pt x="0" y="69"/>
                    </a:cubicBezTo>
                    <a:cubicBezTo>
                      <a:pt x="42" y="366"/>
                      <a:pt x="42" y="366"/>
                      <a:pt x="42" y="366"/>
                    </a:cubicBezTo>
                    <a:cubicBezTo>
                      <a:pt x="49" y="244"/>
                      <a:pt x="81" y="122"/>
                      <a:pt x="140" y="0"/>
                    </a:cubicBez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a:solidFill>
                    <a:prstClr val="black"/>
                  </a:solidFill>
                  <a:latin typeface="Times New Roman"/>
                  <a:ea typeface="宋体"/>
                </a:endParaRPr>
              </a:p>
            </p:txBody>
          </p:sp>
        </p:grpSp>
      </p:grpSp>
    </p:spTree>
    <p:extLst>
      <p:ext uri="{BB962C8B-B14F-4D97-AF65-F5344CB8AC3E}">
        <p14:creationId xmlns:p14="http://schemas.microsoft.com/office/powerpoint/2010/main" val="2469434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ppt_x"/>
                                          </p:val>
                                        </p:tav>
                                        <p:tav tm="100000">
                                          <p:val>
                                            <p:strVal val="#ppt_x"/>
                                          </p:val>
                                        </p:tav>
                                      </p:tavLst>
                                    </p:anim>
                                    <p:anim calcmode="lin" valueType="num">
                                      <p:cBhvr additive="base">
                                        <p:cTn id="1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a:r>
              <a:rPr lang="zh-CN" altLang="en-US" sz="8800" dirty="0" smtClean="0">
                <a:solidFill>
                  <a:srgbClr val="00B0F0"/>
                </a:solidFill>
                <a:latin typeface="微软雅黑" panose="020B0503020204020204" pitchFamily="34" charset="-122"/>
                <a:ea typeface="微软雅黑" panose="020B0503020204020204" pitchFamily="34" charset="-122"/>
              </a:rPr>
              <a:t>任 务</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ustDataLst>
      <p:tags r:id="rId1"/>
    </p:custDataLst>
    <p:extLst>
      <p:ext uri="{BB962C8B-B14F-4D97-AF65-F5344CB8AC3E}">
        <p14:creationId xmlns:p14="http://schemas.microsoft.com/office/powerpoint/2010/main" val="2811086912"/>
      </p:ext>
    </p:extLst>
  </p:cSld>
  <p:clrMapOvr>
    <a:masterClrMapping/>
  </p:clrMapOvr>
  <mc:AlternateContent xmlns:mc="http://schemas.openxmlformats.org/markup-compatibility/2006" xmlns:p14="http://schemas.microsoft.com/office/powerpoint/2010/main">
    <mc:Choice Requires="p14">
      <p:transition spd="slow" p14:dur="2000" advTm="2793"/>
    </mc:Choice>
    <mc:Fallback xmlns="">
      <p:transition spd="slow" advTm="27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306219" y="1851228"/>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2" name="Oval 497"/>
            <p:cNvSpPr>
              <a:spLocks noChangeArrowheads="1"/>
            </p:cNvSpPr>
            <p:nvPr/>
          </p:nvSpPr>
          <p:spPr bwMode="auto">
            <a:xfrm>
              <a:off x="4716686" y="2003264"/>
              <a:ext cx="164147" cy="165162"/>
            </a:xfrm>
            <a:prstGeom prst="ellipse">
              <a:avLst/>
            </a:prstGeom>
            <a:solidFill>
              <a:srgbClr val="E65C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grpSp>
        <p:nvGrpSpPr>
          <p:cNvPr id="188" name="组合 187"/>
          <p:cNvGrpSpPr/>
          <p:nvPr/>
        </p:nvGrpSpPr>
        <p:grpSpPr>
          <a:xfrm>
            <a:off x="7689360" y="1594100"/>
            <a:ext cx="3901626" cy="4185161"/>
            <a:chOff x="6116713" y="1131590"/>
            <a:chExt cx="2800783" cy="2885573"/>
          </a:xfrm>
        </p:grpSpPr>
        <p:sp>
          <p:nvSpPr>
            <p:cNvPr id="189" name="矩形 1"/>
            <p:cNvSpPr>
              <a:spLocks noChangeArrowheads="1"/>
            </p:cNvSpPr>
            <p:nvPr/>
          </p:nvSpPr>
          <p:spPr bwMode="auto">
            <a:xfrm>
              <a:off x="6116713" y="1194837"/>
              <a:ext cx="2800783" cy="282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公司名称（ 中文）：</a:t>
              </a:r>
              <a:r>
                <a:rPr lang="zh-CN" altLang="en-US" sz="1900" dirty="0" smtClean="0">
                  <a:solidFill>
                    <a:prstClr val="black"/>
                  </a:solidFill>
                  <a:latin typeface="Times New Roman" panose="02020603050405020304" pitchFamily="18" charset="0"/>
                  <a:cs typeface="Times New Roman" panose="02020603050405020304" pitchFamily="18" charset="0"/>
                </a:rPr>
                <a:t>日照金果贸易贸易</a:t>
              </a:r>
              <a:r>
                <a:rPr lang="zh-CN" altLang="en-US" sz="1900" dirty="0">
                  <a:solidFill>
                    <a:prstClr val="black"/>
                  </a:solidFill>
                  <a:latin typeface="Times New Roman" panose="02020603050405020304" pitchFamily="18" charset="0"/>
                  <a:cs typeface="Times New Roman" panose="02020603050405020304" pitchFamily="18" charset="0"/>
                </a:rPr>
                <a:t>有限公司</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公司名称（英文）：</a:t>
              </a:r>
              <a:r>
                <a:rPr lang="en-US" altLang="zh-CN" sz="1900" dirty="0">
                  <a:solidFill>
                    <a:prstClr val="black"/>
                  </a:solidFill>
                  <a:latin typeface="Times New Roman" panose="02020603050405020304" pitchFamily="18" charset="0"/>
                  <a:cs typeface="Times New Roman" panose="02020603050405020304" pitchFamily="18" charset="0"/>
                </a:rPr>
                <a:t>RIZHAO </a:t>
              </a:r>
              <a:r>
                <a:rPr lang="en-US" altLang="zh-CN" sz="1900" dirty="0" smtClean="0">
                  <a:solidFill>
                    <a:prstClr val="black"/>
                  </a:solidFill>
                  <a:latin typeface="Times New Roman" panose="02020603050405020304" pitchFamily="18" charset="0"/>
                  <a:cs typeface="Times New Roman" panose="02020603050405020304" pitchFamily="18" charset="0"/>
                </a:rPr>
                <a:t>GOLDEN NUT TRADE </a:t>
              </a:r>
              <a:r>
                <a:rPr lang="en-US" altLang="zh-CN" sz="1900" dirty="0">
                  <a:solidFill>
                    <a:prstClr val="black"/>
                  </a:solidFill>
                  <a:latin typeface="Times New Roman" panose="02020603050405020304" pitchFamily="18" charset="0"/>
                  <a:cs typeface="Times New Roman" panose="02020603050405020304" pitchFamily="18" charset="0"/>
                </a:rPr>
                <a:t>CO., LTD.</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公司地址（中文）：山东省日照</a:t>
              </a:r>
              <a:r>
                <a:rPr lang="zh-CN" altLang="en-US" sz="1900" dirty="0" smtClean="0">
                  <a:solidFill>
                    <a:prstClr val="black"/>
                  </a:solidFill>
                  <a:latin typeface="Times New Roman" panose="02020603050405020304" pitchFamily="18" charset="0"/>
                  <a:cs typeface="Times New Roman" panose="02020603050405020304" pitchFamily="18" charset="0"/>
                </a:rPr>
                <a:t>市潍坊路</a:t>
              </a:r>
              <a:r>
                <a:rPr lang="en-US" altLang="zh-CN" sz="1900" dirty="0" smtClean="0">
                  <a:solidFill>
                    <a:prstClr val="black"/>
                  </a:solidFill>
                  <a:latin typeface="Times New Roman" panose="02020603050405020304" pitchFamily="18" charset="0"/>
                  <a:cs typeface="Times New Roman" panose="02020603050405020304" pitchFamily="18" charset="0"/>
                </a:rPr>
                <a:t>201</a:t>
              </a:r>
              <a:r>
                <a:rPr lang="zh-CN" altLang="en-US" sz="1900" dirty="0" smtClean="0">
                  <a:solidFill>
                    <a:prstClr val="black"/>
                  </a:solidFill>
                  <a:latin typeface="Times New Roman" panose="02020603050405020304" pitchFamily="18" charset="0"/>
                  <a:cs typeface="Times New Roman" panose="02020603050405020304" pitchFamily="18" charset="0"/>
                </a:rPr>
                <a:t>号</a:t>
              </a:r>
              <a:endParaRPr lang="zh-CN" altLang="en-US" sz="1900" dirty="0">
                <a:solidFill>
                  <a:prstClr val="black"/>
                </a:solidFill>
                <a:latin typeface="Times New Roman" panose="02020603050405020304" pitchFamily="18" charset="0"/>
                <a:cs typeface="Times New Roman" panose="02020603050405020304" pitchFamily="18" charset="0"/>
              </a:endParaRPr>
            </a:p>
            <a:p>
              <a:pPr algn="just">
                <a:lnSpc>
                  <a:spcPts val="2400"/>
                </a:lnSpc>
              </a:pPr>
              <a:r>
                <a:rPr lang="zh-CN" altLang="en-US" sz="1900" dirty="0" smtClean="0">
                  <a:solidFill>
                    <a:prstClr val="black"/>
                  </a:solidFill>
                  <a:latin typeface="Times New Roman" panose="02020603050405020304" pitchFamily="18" charset="0"/>
                  <a:cs typeface="Times New Roman" panose="02020603050405020304" pitchFamily="18" charset="0"/>
                </a:rPr>
                <a:t>公司</a:t>
              </a:r>
              <a:r>
                <a:rPr lang="zh-CN" altLang="en-US" sz="1900" dirty="0">
                  <a:solidFill>
                    <a:prstClr val="black"/>
                  </a:solidFill>
                  <a:latin typeface="Times New Roman" panose="02020603050405020304" pitchFamily="18" charset="0"/>
                  <a:cs typeface="Times New Roman" panose="02020603050405020304" pitchFamily="18" charset="0"/>
                </a:rPr>
                <a:t>地址（英文）：</a:t>
              </a:r>
              <a:r>
                <a:rPr lang="en-US" altLang="zh-CN" sz="1900" dirty="0" smtClean="0">
                  <a:solidFill>
                    <a:prstClr val="black"/>
                  </a:solidFill>
                  <a:latin typeface="Times New Roman" panose="02020603050405020304" pitchFamily="18" charset="0"/>
                  <a:cs typeface="Times New Roman" panose="02020603050405020304" pitchFamily="18" charset="0"/>
                </a:rPr>
                <a:t>201 Weifang Road, </a:t>
              </a:r>
              <a:r>
                <a:rPr lang="en-US" altLang="zh-CN" sz="1900" dirty="0" err="1">
                  <a:solidFill>
                    <a:prstClr val="black"/>
                  </a:solidFill>
                  <a:latin typeface="Times New Roman" panose="02020603050405020304" pitchFamily="18" charset="0"/>
                  <a:cs typeface="Times New Roman" panose="02020603050405020304" pitchFamily="18" charset="0"/>
                </a:rPr>
                <a:t>Rizhao</a:t>
              </a:r>
              <a:r>
                <a:rPr lang="en-US" altLang="zh-CN" sz="1900" dirty="0">
                  <a:solidFill>
                    <a:prstClr val="black"/>
                  </a:solidFill>
                  <a:latin typeface="Times New Roman" panose="02020603050405020304" pitchFamily="18" charset="0"/>
                  <a:cs typeface="Times New Roman" panose="02020603050405020304" pitchFamily="18" charset="0"/>
                </a:rPr>
                <a:t> city, Shandong, China</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公司介绍：</a:t>
              </a:r>
              <a:r>
                <a:rPr lang="zh-CN" altLang="en-US" sz="1900" dirty="0" smtClean="0">
                  <a:solidFill>
                    <a:prstClr val="black"/>
                  </a:solidFill>
                  <a:latin typeface="Times New Roman" panose="02020603050405020304" pitchFamily="18" charset="0"/>
                  <a:cs typeface="Times New Roman" panose="02020603050405020304" pitchFamily="18" charset="0"/>
                </a:rPr>
                <a:t>日照</a:t>
              </a:r>
              <a:r>
                <a:rPr lang="zh-CN" altLang="en-US" sz="1900" dirty="0">
                  <a:solidFill>
                    <a:prstClr val="black"/>
                  </a:solidFill>
                  <a:latin typeface="Times New Roman" panose="02020603050405020304" pitchFamily="18" charset="0"/>
                  <a:cs typeface="Times New Roman" panose="02020603050405020304" pitchFamily="18" charset="0"/>
                </a:rPr>
                <a:t>金</a:t>
              </a:r>
              <a:r>
                <a:rPr lang="zh-CN" altLang="en-US" sz="1900" dirty="0" smtClean="0">
                  <a:solidFill>
                    <a:prstClr val="black"/>
                  </a:solidFill>
                  <a:latin typeface="Times New Roman" panose="02020603050405020304" pitchFamily="18" charset="0"/>
                  <a:cs typeface="Times New Roman" panose="02020603050405020304" pitchFamily="18" charset="0"/>
                </a:rPr>
                <a:t>果贸易</a:t>
              </a:r>
              <a:r>
                <a:rPr lang="zh-CN" altLang="en-US" sz="1900" dirty="0">
                  <a:solidFill>
                    <a:prstClr val="black"/>
                  </a:solidFill>
                  <a:latin typeface="Times New Roman" panose="02020603050405020304" pitchFamily="18" charset="0"/>
                  <a:cs typeface="Times New Roman" panose="02020603050405020304" pitchFamily="18" charset="0"/>
                </a:rPr>
                <a:t>有限公司成立于</a:t>
              </a:r>
              <a:r>
                <a:rPr lang="en-US" altLang="zh-CN" sz="1900" dirty="0">
                  <a:solidFill>
                    <a:prstClr val="black"/>
                  </a:solidFill>
                  <a:latin typeface="Times New Roman" panose="02020603050405020304" pitchFamily="18" charset="0"/>
                  <a:cs typeface="Times New Roman" panose="02020603050405020304" pitchFamily="18" charset="0"/>
                </a:rPr>
                <a:t>2002</a:t>
              </a:r>
              <a:r>
                <a:rPr lang="zh-CN" altLang="en-US" sz="1900" dirty="0">
                  <a:solidFill>
                    <a:prstClr val="black"/>
                  </a:solidFill>
                  <a:latin typeface="Times New Roman" panose="02020603050405020304" pitchFamily="18" charset="0"/>
                  <a:cs typeface="Times New Roman" panose="02020603050405020304" pitchFamily="18" charset="0"/>
                </a:rPr>
                <a:t>年</a:t>
              </a:r>
              <a:r>
                <a:rPr lang="en-US" altLang="zh-CN" sz="1900" dirty="0">
                  <a:solidFill>
                    <a:prstClr val="black"/>
                  </a:solidFill>
                  <a:latin typeface="Times New Roman" panose="02020603050405020304" pitchFamily="18" charset="0"/>
                  <a:cs typeface="Times New Roman" panose="02020603050405020304" pitchFamily="18" charset="0"/>
                </a:rPr>
                <a:t>,</a:t>
              </a:r>
              <a:r>
                <a:rPr lang="zh-CN" altLang="en-US" sz="1900" dirty="0">
                  <a:solidFill>
                    <a:prstClr val="black"/>
                  </a:solidFill>
                  <a:latin typeface="Times New Roman" panose="02020603050405020304" pitchFamily="18" charset="0"/>
                  <a:cs typeface="Times New Roman" panose="02020603050405020304" pitchFamily="18" charset="0"/>
                </a:rPr>
                <a:t>主要经营花生、南瓜子、</a:t>
              </a:r>
              <a:r>
                <a:rPr lang="zh-CN" altLang="en-US" sz="1900" dirty="0" smtClean="0">
                  <a:solidFill>
                    <a:prstClr val="black"/>
                  </a:solidFill>
                  <a:latin typeface="Times New Roman" panose="02020603050405020304" pitchFamily="18" charset="0"/>
                  <a:cs typeface="Times New Roman" panose="02020603050405020304" pitchFamily="18" charset="0"/>
                </a:rPr>
                <a:t>葵花子、</a:t>
              </a:r>
              <a:r>
                <a:rPr lang="zh-CN" altLang="en-US" sz="1900" dirty="0">
                  <a:solidFill>
                    <a:prstClr val="black"/>
                  </a:solidFill>
                  <a:latin typeface="Times New Roman" panose="02020603050405020304" pitchFamily="18" charset="0"/>
                  <a:cs typeface="Times New Roman" panose="02020603050405020304" pitchFamily="18" charset="0"/>
                </a:rPr>
                <a:t>大蒜、生姜、核桃、芝麻等农产品的进出口业务</a:t>
              </a:r>
              <a:r>
                <a:rPr lang="zh-CN" altLang="en-US" sz="1900" dirty="0" smtClean="0">
                  <a:solidFill>
                    <a:prstClr val="black"/>
                  </a:solidFill>
                  <a:latin typeface="Times New Roman" panose="02020603050405020304" pitchFamily="18" charset="0"/>
                  <a:cs typeface="Times New Roman" panose="02020603050405020304" pitchFamily="18" charset="0"/>
                </a:rPr>
                <a:t>。</a:t>
              </a:r>
              <a:endParaRPr lang="zh-CN" altLang="en-US" sz="1900" dirty="0">
                <a:solidFill>
                  <a:prstClr val="black"/>
                </a:solidFill>
                <a:latin typeface="Times New Roman" panose="02020603050405020304" pitchFamily="18" charset="0"/>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00192" y="3931849"/>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598559" y="763405"/>
            <a:ext cx="4303974" cy="784830"/>
          </a:xfrm>
          <a:prstGeom prst="rect">
            <a:avLst/>
          </a:prstGeom>
          <a:noFill/>
        </p:spPr>
        <p:txBody>
          <a:bodyPr wrap="square" rtlCol="0">
            <a:spAutoFit/>
          </a:bodyPr>
          <a:lstStyle/>
          <a:p>
            <a:pPr algn="ctr"/>
            <a:r>
              <a:rPr lang="zh-CN" altLang="en-US" sz="2800" dirty="0" smtClean="0">
                <a:solidFill>
                  <a:prstClr val="black"/>
                </a:solidFill>
              </a:rPr>
              <a:t>日照</a:t>
            </a:r>
            <a:r>
              <a:rPr lang="zh-CN" altLang="en-US" sz="2800" dirty="0">
                <a:solidFill>
                  <a:prstClr val="black"/>
                </a:solidFill>
              </a:rPr>
              <a:t>金</a:t>
            </a:r>
            <a:r>
              <a:rPr lang="zh-CN" altLang="en-US" sz="2800" dirty="0" smtClean="0">
                <a:solidFill>
                  <a:prstClr val="black"/>
                </a:solidFill>
              </a:rPr>
              <a:t>果贸易有限公司</a:t>
            </a:r>
            <a:r>
              <a:rPr lang="en-US" altLang="zh-CN" sz="1700" dirty="0" smtClean="0">
                <a:solidFill>
                  <a:prstClr val="black"/>
                </a:solidFill>
                <a:latin typeface="Times New Roman" panose="02020603050405020304" pitchFamily="18" charset="0"/>
                <a:cs typeface="Times New Roman" panose="02020603050405020304" pitchFamily="18" charset="0"/>
              </a:rPr>
              <a:t>RIZHAO GOLDEN NUT TRADE CO., LTD.</a:t>
            </a:r>
            <a:endParaRPr lang="zh-CN" altLang="en-US" sz="17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0410841"/>
      </p:ext>
    </p:extLst>
  </p:cSld>
  <p:clrMapOvr>
    <a:masterClrMapping/>
  </p:clrMapOvr>
  <mc:AlternateContent xmlns:mc="http://schemas.openxmlformats.org/markup-compatibility/2006" xmlns:p14="http://schemas.microsoft.com/office/powerpoint/2010/main">
    <mc:Choice Requires="p14">
      <p:transition p14:dur="10" advTm="11870"/>
    </mc:Choice>
    <mc:Fallback xmlns="">
      <p:transition advTm="1187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ags/tag4.xml><?xml version="1.0" encoding="utf-8"?>
<p:tagLst xmlns:a="http://schemas.openxmlformats.org/drawingml/2006/main" xmlns:r="http://schemas.openxmlformats.org/officeDocument/2006/relationships" xmlns:p="http://schemas.openxmlformats.org/presentationml/2006/main">
  <p:tag name="TIMING" val="|0.7"/>
</p:tagLst>
</file>

<file path=ppt/tags/tag5.xml><?xml version="1.0" encoding="utf-8"?>
<p:tagLst xmlns:a="http://schemas.openxmlformats.org/drawingml/2006/main" xmlns:r="http://schemas.openxmlformats.org/officeDocument/2006/relationships" xmlns:p="http://schemas.openxmlformats.org/presentationml/2006/main">
  <p:tag name="TIMING" val="|3.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9865</TotalTime>
  <Words>3522</Words>
  <Application>Microsoft Office PowerPoint</Application>
  <PresentationFormat>宽屏</PresentationFormat>
  <Paragraphs>377</Paragraphs>
  <Slides>51</Slides>
  <Notes>10</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51</vt:i4>
      </vt:variant>
    </vt:vector>
  </HeadingPairs>
  <TitlesOfParts>
    <vt:vector size="65" baseType="lpstr">
      <vt:lpstr>黑体</vt:lpstr>
      <vt:lpstr>楷体_GB2312</vt:lpstr>
      <vt:lpstr>宋体</vt:lpstr>
      <vt:lpstr>微软雅黑</vt:lpstr>
      <vt:lpstr>Arial</vt:lpstr>
      <vt:lpstr>Broadway</vt:lpstr>
      <vt:lpstr>Calibri</vt:lpstr>
      <vt:lpstr>Calibri Light</vt:lpstr>
      <vt:lpstr>Impact</vt:lpstr>
      <vt:lpstr>Times New Roman</vt:lpstr>
      <vt:lpstr>Wingdings</vt:lpstr>
      <vt:lpstr>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任务描述</vt:lpstr>
      <vt:lpstr>任务描述</vt:lpstr>
      <vt:lpstr>任务描述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任务描述</vt:lpstr>
      <vt:lpstr>任务描述</vt:lpstr>
      <vt:lpstr>任务描述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hj</dc:creator>
  <cp:lastModifiedBy>hj</cp:lastModifiedBy>
  <cp:revision>1263</cp:revision>
  <dcterms:created xsi:type="dcterms:W3CDTF">2015-05-05T08:02:14Z</dcterms:created>
  <dcterms:modified xsi:type="dcterms:W3CDTF">2016-10-31T12:14:51Z</dcterms:modified>
</cp:coreProperties>
</file>