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2" r:id="rId3"/>
    <p:sldId id="625" r:id="rId5"/>
    <p:sldId id="618" r:id="rId6"/>
    <p:sldId id="471" r:id="rId7"/>
    <p:sldId id="571" r:id="rId8"/>
    <p:sldId id="572" r:id="rId9"/>
    <p:sldId id="573" r:id="rId10"/>
    <p:sldId id="574" r:id="rId11"/>
    <p:sldId id="575" r:id="rId12"/>
    <p:sldId id="576" r:id="rId13"/>
    <p:sldId id="577" r:id="rId14"/>
    <p:sldId id="578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1" r:id="rId28"/>
    <p:sldId id="592" r:id="rId29"/>
    <p:sldId id="593" r:id="rId30"/>
    <p:sldId id="594" r:id="rId31"/>
    <p:sldId id="595" r:id="rId32"/>
    <p:sldId id="596" r:id="rId33"/>
    <p:sldId id="597" r:id="rId34"/>
    <p:sldId id="623" r:id="rId35"/>
    <p:sldId id="598" r:id="rId36"/>
    <p:sldId id="599" r:id="rId37"/>
    <p:sldId id="600" r:id="rId38"/>
    <p:sldId id="601" r:id="rId39"/>
    <p:sldId id="602" r:id="rId40"/>
    <p:sldId id="603" r:id="rId41"/>
    <p:sldId id="604" r:id="rId42"/>
    <p:sldId id="605" r:id="rId43"/>
    <p:sldId id="606" r:id="rId44"/>
    <p:sldId id="607" r:id="rId45"/>
    <p:sldId id="608" r:id="rId46"/>
    <p:sldId id="609" r:id="rId47"/>
    <p:sldId id="610" r:id="rId48"/>
    <p:sldId id="611" r:id="rId49"/>
    <p:sldId id="612" r:id="rId50"/>
    <p:sldId id="613" r:id="rId51"/>
    <p:sldId id="494" r:id="rId52"/>
    <p:sldId id="505" r:id="rId53"/>
    <p:sldId id="495" r:id="rId54"/>
    <p:sldId id="504" r:id="rId55"/>
    <p:sldId id="496" r:id="rId56"/>
    <p:sldId id="503" r:id="rId57"/>
    <p:sldId id="497" r:id="rId58"/>
    <p:sldId id="502" r:id="rId59"/>
    <p:sldId id="498" r:id="rId60"/>
    <p:sldId id="501" r:id="rId61"/>
    <p:sldId id="499" r:id="rId62"/>
    <p:sldId id="500" r:id="rId63"/>
    <p:sldId id="621" r:id="rId64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kern="1200" baseline="0">
        <a:solidFill>
          <a:schemeClr val="tx1"/>
        </a:solidFill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charset="-122"/>
      <a:defRPr sz="1800" kern="1200" baseline="0">
        <a:solidFill>
          <a:schemeClr val="tx1"/>
        </a:solidFill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ECFF"/>
    <a:srgbClr val="336699"/>
    <a:srgbClr val="4D4D4D"/>
    <a:srgbClr val="CC9900"/>
    <a:srgbClr val="666699"/>
    <a:srgbClr val="996633"/>
    <a:srgbClr val="CC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216"/>
        <p:guide pos="368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幻灯片图像占位符 2049"/>
          <p:cNvSpPr/>
          <p:nvPr>
            <p:ph type="sldImg" idx="2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文本占位符 2050"/>
          <p:cNvSpPr/>
          <p:nvPr>
            <p:ph type="body" sz="quarter" idx="3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页眉占位符 2051"/>
          <p:cNvSpPr/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3" name="日期占位符 2052"/>
          <p:cNvSpPr/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4" name="页脚占位符 2053"/>
          <p:cNvSpPr/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2055" name="灯片编号占位符 2054"/>
          <p:cNvSpPr/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EBE08-422D-43C8-8C2C-A92BE9DEE2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pitchFamily="2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幻灯片图像占位符 111617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1619" name="文本占位符 111618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幻灯片图像占位符 11571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15715" name="文本占位符 11571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/>
        </p:nvSpPr>
        <p:spPr>
          <a:xfrm flipH="1">
            <a:off x="2364496" y="0"/>
            <a:ext cx="9827505" cy="6864627"/>
          </a:xfrm>
          <a:custGeom>
            <a:avLst/>
            <a:gdLst>
              <a:gd name="connsiteX0" fmla="*/ 8159950 w 9827505"/>
              <a:gd name="connsiteY0" fmla="*/ 0 h 6864627"/>
              <a:gd name="connsiteX1" fmla="*/ 0 w 9827505"/>
              <a:gd name="connsiteY1" fmla="*/ 0 h 6864627"/>
              <a:gd name="connsiteX2" fmla="*/ 0 w 9827505"/>
              <a:gd name="connsiteY2" fmla="*/ 4934906 h 6864627"/>
              <a:gd name="connsiteX3" fmla="*/ 6026352 w 9827505"/>
              <a:gd name="connsiteY3" fmla="*/ 6864627 h 6864627"/>
              <a:gd name="connsiteX4" fmla="*/ 9827505 w 9827505"/>
              <a:gd name="connsiteY4" fmla="*/ 2816087 h 686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505" h="6864627">
                <a:moveTo>
                  <a:pt x="8159950" y="0"/>
                </a:moveTo>
                <a:lnTo>
                  <a:pt x="0" y="0"/>
                </a:lnTo>
                <a:lnTo>
                  <a:pt x="0" y="4934906"/>
                </a:lnTo>
                <a:lnTo>
                  <a:pt x="6026352" y="6864627"/>
                </a:lnTo>
                <a:lnTo>
                  <a:pt x="9827505" y="281608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836603" y="2168666"/>
            <a:ext cx="7915130" cy="978729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36603" y="3195928"/>
            <a:ext cx="7915130" cy="53553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8" name="Group 104"/>
          <p:cNvGrpSpPr>
            <a:grpSpLocks noChangeAspect="1"/>
          </p:cNvGrpSpPr>
          <p:nvPr/>
        </p:nvGrpSpPr>
        <p:grpSpPr bwMode="auto">
          <a:xfrm>
            <a:off x="118533" y="592665"/>
            <a:ext cx="635002" cy="449267"/>
            <a:chOff x="5157" y="339"/>
            <a:chExt cx="1757" cy="461"/>
          </a:xfrm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5157" y="339"/>
              <a:ext cx="175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105"/>
            <p:cNvSpPr/>
            <p:nvPr/>
          </p:nvSpPr>
          <p:spPr bwMode="auto">
            <a:xfrm>
              <a:off x="6556" y="524"/>
              <a:ext cx="358" cy="276"/>
            </a:xfrm>
            <a:custGeom>
              <a:avLst/>
              <a:gdLst>
                <a:gd name="T0" fmla="*/ 0 w 151"/>
                <a:gd name="T1" fmla="*/ 98 h 115"/>
                <a:gd name="T2" fmla="*/ 151 w 151"/>
                <a:gd name="T3" fmla="*/ 98 h 115"/>
                <a:gd name="T4" fmla="*/ 127 w 151"/>
                <a:gd name="T5" fmla="*/ 52 h 115"/>
                <a:gd name="T6" fmla="*/ 151 w 151"/>
                <a:gd name="T7" fmla="*/ 17 h 115"/>
                <a:gd name="T8" fmla="*/ 0 w 151"/>
                <a:gd name="T9" fmla="*/ 17 h 115"/>
                <a:gd name="T10" fmla="*/ 0 w 151"/>
                <a:gd name="T11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5">
                  <a:moveTo>
                    <a:pt x="0" y="98"/>
                  </a:moveTo>
                  <a:cubicBezTo>
                    <a:pt x="53" y="115"/>
                    <a:pt x="99" y="81"/>
                    <a:pt x="151" y="98"/>
                  </a:cubicBezTo>
                  <a:cubicBezTo>
                    <a:pt x="142" y="78"/>
                    <a:pt x="137" y="69"/>
                    <a:pt x="127" y="52"/>
                  </a:cubicBezTo>
                  <a:cubicBezTo>
                    <a:pt x="137" y="36"/>
                    <a:pt x="142" y="29"/>
                    <a:pt x="151" y="17"/>
                  </a:cubicBezTo>
                  <a:cubicBezTo>
                    <a:pt x="99" y="0"/>
                    <a:pt x="53" y="34"/>
                    <a:pt x="0" y="17"/>
                  </a:cubicBezTo>
                  <a:cubicBezTo>
                    <a:pt x="0" y="50"/>
                    <a:pt x="0" y="66"/>
                    <a:pt x="0" y="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6556" y="495"/>
              <a:ext cx="211" cy="264"/>
            </a:xfrm>
            <a:custGeom>
              <a:avLst/>
              <a:gdLst>
                <a:gd name="T0" fmla="*/ 89 w 89"/>
                <a:gd name="T1" fmla="*/ 83 h 110"/>
                <a:gd name="T2" fmla="*/ 38 w 89"/>
                <a:gd name="T3" fmla="*/ 92 h 110"/>
                <a:gd name="T4" fmla="*/ 0 w 89"/>
                <a:gd name="T5" fmla="*/ 110 h 110"/>
                <a:gd name="T6" fmla="*/ 0 w 89"/>
                <a:gd name="T7" fmla="*/ 0 h 110"/>
                <a:gd name="T8" fmla="*/ 89 w 89"/>
                <a:gd name="T9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89" y="83"/>
                  </a:moveTo>
                  <a:cubicBezTo>
                    <a:pt x="89" y="83"/>
                    <a:pt x="58" y="85"/>
                    <a:pt x="38" y="92"/>
                  </a:cubicBezTo>
                  <a:cubicBezTo>
                    <a:pt x="17" y="10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9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107"/>
            <p:cNvSpPr/>
            <p:nvPr/>
          </p:nvSpPr>
          <p:spPr bwMode="auto">
            <a:xfrm>
              <a:off x="5157" y="322"/>
              <a:ext cx="358" cy="284"/>
            </a:xfrm>
            <a:custGeom>
              <a:avLst/>
              <a:gdLst>
                <a:gd name="T0" fmla="*/ 151 w 151"/>
                <a:gd name="T1" fmla="*/ 100 h 118"/>
                <a:gd name="T2" fmla="*/ 0 w 151"/>
                <a:gd name="T3" fmla="*/ 100 h 118"/>
                <a:gd name="T4" fmla="*/ 24 w 151"/>
                <a:gd name="T5" fmla="*/ 66 h 118"/>
                <a:gd name="T6" fmla="*/ 0 w 151"/>
                <a:gd name="T7" fmla="*/ 19 h 118"/>
                <a:gd name="T8" fmla="*/ 151 w 151"/>
                <a:gd name="T9" fmla="*/ 19 h 118"/>
                <a:gd name="T10" fmla="*/ 151 w 151"/>
                <a:gd name="T1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8">
                  <a:moveTo>
                    <a:pt x="151" y="100"/>
                  </a:moveTo>
                  <a:cubicBezTo>
                    <a:pt x="98" y="81"/>
                    <a:pt x="53" y="118"/>
                    <a:pt x="0" y="100"/>
                  </a:cubicBezTo>
                  <a:cubicBezTo>
                    <a:pt x="10" y="88"/>
                    <a:pt x="15" y="81"/>
                    <a:pt x="24" y="66"/>
                  </a:cubicBezTo>
                  <a:cubicBezTo>
                    <a:pt x="15" y="49"/>
                    <a:pt x="10" y="40"/>
                    <a:pt x="0" y="19"/>
                  </a:cubicBezTo>
                  <a:cubicBezTo>
                    <a:pt x="53" y="37"/>
                    <a:pt x="98" y="0"/>
                    <a:pt x="151" y="19"/>
                  </a:cubicBezTo>
                  <a:cubicBezTo>
                    <a:pt x="151" y="51"/>
                    <a:pt x="151" y="67"/>
                    <a:pt x="151" y="1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108"/>
            <p:cNvSpPr/>
            <p:nvPr/>
          </p:nvSpPr>
          <p:spPr bwMode="auto">
            <a:xfrm>
              <a:off x="5304" y="368"/>
              <a:ext cx="211" cy="276"/>
            </a:xfrm>
            <a:custGeom>
              <a:avLst/>
              <a:gdLst>
                <a:gd name="T0" fmla="*/ 0 w 89"/>
                <a:gd name="T1" fmla="*/ 31 h 115"/>
                <a:gd name="T2" fmla="*/ 89 w 89"/>
                <a:gd name="T3" fmla="*/ 115 h 115"/>
                <a:gd name="T4" fmla="*/ 89 w 89"/>
                <a:gd name="T5" fmla="*/ 0 h 115"/>
                <a:gd name="T6" fmla="*/ 48 w 89"/>
                <a:gd name="T7" fmla="*/ 21 h 115"/>
                <a:gd name="T8" fmla="*/ 0 w 89"/>
                <a:gd name="T9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5">
                  <a:moveTo>
                    <a:pt x="0" y="31"/>
                  </a:moveTo>
                  <a:cubicBezTo>
                    <a:pt x="89" y="115"/>
                    <a:pt x="89" y="115"/>
                    <a:pt x="89" y="11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63" y="15"/>
                    <a:pt x="48" y="21"/>
                  </a:cubicBezTo>
                  <a:cubicBezTo>
                    <a:pt x="32" y="27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09"/>
            <p:cNvSpPr/>
            <p:nvPr/>
          </p:nvSpPr>
          <p:spPr bwMode="auto">
            <a:xfrm>
              <a:off x="5306" y="75"/>
              <a:ext cx="1461" cy="987"/>
            </a:xfrm>
            <a:custGeom>
              <a:avLst/>
              <a:gdLst>
                <a:gd name="T0" fmla="*/ 0 w 616"/>
                <a:gd name="T1" fmla="*/ 154 h 411"/>
                <a:gd name="T2" fmla="*/ 616 w 616"/>
                <a:gd name="T3" fmla="*/ 154 h 411"/>
                <a:gd name="T4" fmla="*/ 616 w 616"/>
                <a:gd name="T5" fmla="*/ 258 h 411"/>
                <a:gd name="T6" fmla="*/ 0 w 616"/>
                <a:gd name="T7" fmla="*/ 258 h 411"/>
                <a:gd name="T8" fmla="*/ 0 w 616"/>
                <a:gd name="T9" fmla="*/ 15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411">
                  <a:moveTo>
                    <a:pt x="0" y="154"/>
                  </a:moveTo>
                  <a:cubicBezTo>
                    <a:pt x="215" y="307"/>
                    <a:pt x="400" y="0"/>
                    <a:pt x="616" y="154"/>
                  </a:cubicBezTo>
                  <a:cubicBezTo>
                    <a:pt x="616" y="195"/>
                    <a:pt x="616" y="216"/>
                    <a:pt x="616" y="258"/>
                  </a:cubicBezTo>
                  <a:cubicBezTo>
                    <a:pt x="400" y="104"/>
                    <a:pt x="215" y="411"/>
                    <a:pt x="0" y="258"/>
                  </a:cubicBezTo>
                  <a:cubicBezTo>
                    <a:pt x="0" y="216"/>
                    <a:pt x="0" y="195"/>
                    <a:pt x="0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3526549" y="3475000"/>
            <a:ext cx="513890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26549" y="4197085"/>
            <a:ext cx="513890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53"/>
          <p:cNvSpPr>
            <a:spLocks noChangeArrowheads="1"/>
          </p:cNvSpPr>
          <p:nvPr/>
        </p:nvSpPr>
        <p:spPr bwMode="auto">
          <a:xfrm>
            <a:off x="5219580" y="1304868"/>
            <a:ext cx="1752840" cy="1753274"/>
          </a:xfrm>
          <a:prstGeom prst="ellipse">
            <a:avLst/>
          </a:prstGeom>
          <a:solidFill>
            <a:schemeClr val="accent1"/>
          </a:solidFill>
          <a:ln w="88900"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85000"/>
                  </a:schemeClr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5865"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18933" y="3374358"/>
            <a:ext cx="5554134" cy="904863"/>
          </a:xfrm>
        </p:spPr>
        <p:txBody>
          <a:bodyPr anchor="ctr" anchorCtr="0">
            <a:normAutofit/>
          </a:bodyPr>
          <a:lstStyle>
            <a:lvl1pPr algn="ctr">
              <a:defRPr sz="4400" b="1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842933" y="1504407"/>
            <a:ext cx="2506134" cy="1421928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7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1" name="Group 104"/>
          <p:cNvGrpSpPr>
            <a:grpSpLocks noChangeAspect="1"/>
          </p:cNvGrpSpPr>
          <p:nvPr/>
        </p:nvGrpSpPr>
        <p:grpSpPr bwMode="auto">
          <a:xfrm>
            <a:off x="129290" y="677335"/>
            <a:ext cx="691977" cy="601664"/>
            <a:chOff x="5157" y="339"/>
            <a:chExt cx="1757" cy="461"/>
          </a:xfrm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5157" y="339"/>
              <a:ext cx="175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105"/>
            <p:cNvSpPr/>
            <p:nvPr/>
          </p:nvSpPr>
          <p:spPr bwMode="auto">
            <a:xfrm>
              <a:off x="6556" y="524"/>
              <a:ext cx="358" cy="276"/>
            </a:xfrm>
            <a:custGeom>
              <a:avLst/>
              <a:gdLst>
                <a:gd name="T0" fmla="*/ 0 w 151"/>
                <a:gd name="T1" fmla="*/ 98 h 115"/>
                <a:gd name="T2" fmla="*/ 151 w 151"/>
                <a:gd name="T3" fmla="*/ 98 h 115"/>
                <a:gd name="T4" fmla="*/ 127 w 151"/>
                <a:gd name="T5" fmla="*/ 52 h 115"/>
                <a:gd name="T6" fmla="*/ 151 w 151"/>
                <a:gd name="T7" fmla="*/ 17 h 115"/>
                <a:gd name="T8" fmla="*/ 0 w 151"/>
                <a:gd name="T9" fmla="*/ 17 h 115"/>
                <a:gd name="T10" fmla="*/ 0 w 151"/>
                <a:gd name="T11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5">
                  <a:moveTo>
                    <a:pt x="0" y="98"/>
                  </a:moveTo>
                  <a:cubicBezTo>
                    <a:pt x="53" y="115"/>
                    <a:pt x="99" y="81"/>
                    <a:pt x="151" y="98"/>
                  </a:cubicBezTo>
                  <a:cubicBezTo>
                    <a:pt x="142" y="78"/>
                    <a:pt x="137" y="69"/>
                    <a:pt x="127" y="52"/>
                  </a:cubicBezTo>
                  <a:cubicBezTo>
                    <a:pt x="137" y="36"/>
                    <a:pt x="142" y="29"/>
                    <a:pt x="151" y="17"/>
                  </a:cubicBezTo>
                  <a:cubicBezTo>
                    <a:pt x="99" y="0"/>
                    <a:pt x="53" y="34"/>
                    <a:pt x="0" y="17"/>
                  </a:cubicBezTo>
                  <a:cubicBezTo>
                    <a:pt x="0" y="50"/>
                    <a:pt x="0" y="66"/>
                    <a:pt x="0" y="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06"/>
            <p:cNvSpPr/>
            <p:nvPr/>
          </p:nvSpPr>
          <p:spPr bwMode="auto">
            <a:xfrm>
              <a:off x="6556" y="495"/>
              <a:ext cx="211" cy="264"/>
            </a:xfrm>
            <a:custGeom>
              <a:avLst/>
              <a:gdLst>
                <a:gd name="T0" fmla="*/ 89 w 89"/>
                <a:gd name="T1" fmla="*/ 83 h 110"/>
                <a:gd name="T2" fmla="*/ 38 w 89"/>
                <a:gd name="T3" fmla="*/ 92 h 110"/>
                <a:gd name="T4" fmla="*/ 0 w 89"/>
                <a:gd name="T5" fmla="*/ 110 h 110"/>
                <a:gd name="T6" fmla="*/ 0 w 89"/>
                <a:gd name="T7" fmla="*/ 0 h 110"/>
                <a:gd name="T8" fmla="*/ 89 w 89"/>
                <a:gd name="T9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89" y="83"/>
                  </a:moveTo>
                  <a:cubicBezTo>
                    <a:pt x="89" y="83"/>
                    <a:pt x="58" y="85"/>
                    <a:pt x="38" y="92"/>
                  </a:cubicBezTo>
                  <a:cubicBezTo>
                    <a:pt x="17" y="10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9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107"/>
            <p:cNvSpPr/>
            <p:nvPr/>
          </p:nvSpPr>
          <p:spPr bwMode="auto">
            <a:xfrm>
              <a:off x="5157" y="322"/>
              <a:ext cx="358" cy="284"/>
            </a:xfrm>
            <a:custGeom>
              <a:avLst/>
              <a:gdLst>
                <a:gd name="T0" fmla="*/ 151 w 151"/>
                <a:gd name="T1" fmla="*/ 100 h 118"/>
                <a:gd name="T2" fmla="*/ 0 w 151"/>
                <a:gd name="T3" fmla="*/ 100 h 118"/>
                <a:gd name="T4" fmla="*/ 24 w 151"/>
                <a:gd name="T5" fmla="*/ 66 h 118"/>
                <a:gd name="T6" fmla="*/ 0 w 151"/>
                <a:gd name="T7" fmla="*/ 19 h 118"/>
                <a:gd name="T8" fmla="*/ 151 w 151"/>
                <a:gd name="T9" fmla="*/ 19 h 118"/>
                <a:gd name="T10" fmla="*/ 151 w 151"/>
                <a:gd name="T1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8">
                  <a:moveTo>
                    <a:pt x="151" y="100"/>
                  </a:moveTo>
                  <a:cubicBezTo>
                    <a:pt x="98" y="81"/>
                    <a:pt x="53" y="118"/>
                    <a:pt x="0" y="100"/>
                  </a:cubicBezTo>
                  <a:cubicBezTo>
                    <a:pt x="10" y="88"/>
                    <a:pt x="15" y="81"/>
                    <a:pt x="24" y="66"/>
                  </a:cubicBezTo>
                  <a:cubicBezTo>
                    <a:pt x="15" y="49"/>
                    <a:pt x="10" y="40"/>
                    <a:pt x="0" y="19"/>
                  </a:cubicBezTo>
                  <a:cubicBezTo>
                    <a:pt x="53" y="37"/>
                    <a:pt x="98" y="0"/>
                    <a:pt x="151" y="19"/>
                  </a:cubicBezTo>
                  <a:cubicBezTo>
                    <a:pt x="151" y="51"/>
                    <a:pt x="151" y="67"/>
                    <a:pt x="151" y="1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108"/>
            <p:cNvSpPr/>
            <p:nvPr/>
          </p:nvSpPr>
          <p:spPr bwMode="auto">
            <a:xfrm>
              <a:off x="5304" y="368"/>
              <a:ext cx="211" cy="276"/>
            </a:xfrm>
            <a:custGeom>
              <a:avLst/>
              <a:gdLst>
                <a:gd name="T0" fmla="*/ 0 w 89"/>
                <a:gd name="T1" fmla="*/ 31 h 115"/>
                <a:gd name="T2" fmla="*/ 89 w 89"/>
                <a:gd name="T3" fmla="*/ 115 h 115"/>
                <a:gd name="T4" fmla="*/ 89 w 89"/>
                <a:gd name="T5" fmla="*/ 0 h 115"/>
                <a:gd name="T6" fmla="*/ 48 w 89"/>
                <a:gd name="T7" fmla="*/ 21 h 115"/>
                <a:gd name="T8" fmla="*/ 0 w 89"/>
                <a:gd name="T9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5">
                  <a:moveTo>
                    <a:pt x="0" y="31"/>
                  </a:moveTo>
                  <a:cubicBezTo>
                    <a:pt x="89" y="115"/>
                    <a:pt x="89" y="115"/>
                    <a:pt x="89" y="11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63" y="15"/>
                    <a:pt x="48" y="21"/>
                  </a:cubicBezTo>
                  <a:cubicBezTo>
                    <a:pt x="32" y="27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109"/>
            <p:cNvSpPr/>
            <p:nvPr/>
          </p:nvSpPr>
          <p:spPr bwMode="auto">
            <a:xfrm>
              <a:off x="5306" y="75"/>
              <a:ext cx="1461" cy="987"/>
            </a:xfrm>
            <a:custGeom>
              <a:avLst/>
              <a:gdLst>
                <a:gd name="T0" fmla="*/ 0 w 616"/>
                <a:gd name="T1" fmla="*/ 154 h 411"/>
                <a:gd name="T2" fmla="*/ 616 w 616"/>
                <a:gd name="T3" fmla="*/ 154 h 411"/>
                <a:gd name="T4" fmla="*/ 616 w 616"/>
                <a:gd name="T5" fmla="*/ 258 h 411"/>
                <a:gd name="T6" fmla="*/ 0 w 616"/>
                <a:gd name="T7" fmla="*/ 258 h 411"/>
                <a:gd name="T8" fmla="*/ 0 w 616"/>
                <a:gd name="T9" fmla="*/ 15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411">
                  <a:moveTo>
                    <a:pt x="0" y="154"/>
                  </a:moveTo>
                  <a:cubicBezTo>
                    <a:pt x="215" y="307"/>
                    <a:pt x="400" y="0"/>
                    <a:pt x="616" y="154"/>
                  </a:cubicBezTo>
                  <a:cubicBezTo>
                    <a:pt x="616" y="195"/>
                    <a:pt x="616" y="216"/>
                    <a:pt x="616" y="258"/>
                  </a:cubicBezTo>
                  <a:cubicBezTo>
                    <a:pt x="400" y="104"/>
                    <a:pt x="215" y="411"/>
                    <a:pt x="0" y="258"/>
                  </a:cubicBezTo>
                  <a:cubicBezTo>
                    <a:pt x="0" y="216"/>
                    <a:pt x="0" y="195"/>
                    <a:pt x="0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12873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 flipH="1">
            <a:off x="2364496" y="0"/>
            <a:ext cx="9827505" cy="6864627"/>
          </a:xfrm>
          <a:custGeom>
            <a:avLst/>
            <a:gdLst>
              <a:gd name="connsiteX0" fmla="*/ 8159950 w 9827505"/>
              <a:gd name="connsiteY0" fmla="*/ 0 h 6864627"/>
              <a:gd name="connsiteX1" fmla="*/ 0 w 9827505"/>
              <a:gd name="connsiteY1" fmla="*/ 0 h 6864627"/>
              <a:gd name="connsiteX2" fmla="*/ 0 w 9827505"/>
              <a:gd name="connsiteY2" fmla="*/ 4934906 h 6864627"/>
              <a:gd name="connsiteX3" fmla="*/ 6026352 w 9827505"/>
              <a:gd name="connsiteY3" fmla="*/ 6864627 h 6864627"/>
              <a:gd name="connsiteX4" fmla="*/ 9827505 w 9827505"/>
              <a:gd name="connsiteY4" fmla="*/ 2816087 h 686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505" h="6864627">
                <a:moveTo>
                  <a:pt x="8159950" y="0"/>
                </a:moveTo>
                <a:lnTo>
                  <a:pt x="0" y="0"/>
                </a:lnTo>
                <a:lnTo>
                  <a:pt x="0" y="4934906"/>
                </a:lnTo>
                <a:lnTo>
                  <a:pt x="6026352" y="6864627"/>
                </a:lnTo>
                <a:lnTo>
                  <a:pt x="9827505" y="2816087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2267" y="2165580"/>
            <a:ext cx="8026400" cy="978729"/>
          </a:xfrm>
        </p:spPr>
        <p:txBody>
          <a:bodyPr anchor="b" anchorCtr="0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3742267" y="3195109"/>
            <a:ext cx="8042804" cy="535531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9" name="Group 104"/>
          <p:cNvGrpSpPr>
            <a:grpSpLocks noChangeAspect="1"/>
          </p:cNvGrpSpPr>
          <p:nvPr/>
        </p:nvGrpSpPr>
        <p:grpSpPr bwMode="auto">
          <a:xfrm>
            <a:off x="129291" y="626536"/>
            <a:ext cx="564778" cy="491066"/>
            <a:chOff x="5157" y="339"/>
            <a:chExt cx="1757" cy="461"/>
          </a:xfrm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5157" y="339"/>
              <a:ext cx="175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105"/>
            <p:cNvSpPr/>
            <p:nvPr/>
          </p:nvSpPr>
          <p:spPr bwMode="auto">
            <a:xfrm>
              <a:off x="6556" y="524"/>
              <a:ext cx="358" cy="276"/>
            </a:xfrm>
            <a:custGeom>
              <a:avLst/>
              <a:gdLst>
                <a:gd name="T0" fmla="*/ 0 w 151"/>
                <a:gd name="T1" fmla="*/ 98 h 115"/>
                <a:gd name="T2" fmla="*/ 151 w 151"/>
                <a:gd name="T3" fmla="*/ 98 h 115"/>
                <a:gd name="T4" fmla="*/ 127 w 151"/>
                <a:gd name="T5" fmla="*/ 52 h 115"/>
                <a:gd name="T6" fmla="*/ 151 w 151"/>
                <a:gd name="T7" fmla="*/ 17 h 115"/>
                <a:gd name="T8" fmla="*/ 0 w 151"/>
                <a:gd name="T9" fmla="*/ 17 h 115"/>
                <a:gd name="T10" fmla="*/ 0 w 151"/>
                <a:gd name="T11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5">
                  <a:moveTo>
                    <a:pt x="0" y="98"/>
                  </a:moveTo>
                  <a:cubicBezTo>
                    <a:pt x="53" y="115"/>
                    <a:pt x="99" y="81"/>
                    <a:pt x="151" y="98"/>
                  </a:cubicBezTo>
                  <a:cubicBezTo>
                    <a:pt x="142" y="78"/>
                    <a:pt x="137" y="69"/>
                    <a:pt x="127" y="52"/>
                  </a:cubicBezTo>
                  <a:cubicBezTo>
                    <a:pt x="137" y="36"/>
                    <a:pt x="142" y="29"/>
                    <a:pt x="151" y="17"/>
                  </a:cubicBezTo>
                  <a:cubicBezTo>
                    <a:pt x="99" y="0"/>
                    <a:pt x="53" y="34"/>
                    <a:pt x="0" y="17"/>
                  </a:cubicBezTo>
                  <a:cubicBezTo>
                    <a:pt x="0" y="50"/>
                    <a:pt x="0" y="66"/>
                    <a:pt x="0" y="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106"/>
            <p:cNvSpPr/>
            <p:nvPr/>
          </p:nvSpPr>
          <p:spPr bwMode="auto">
            <a:xfrm>
              <a:off x="6556" y="495"/>
              <a:ext cx="211" cy="264"/>
            </a:xfrm>
            <a:custGeom>
              <a:avLst/>
              <a:gdLst>
                <a:gd name="T0" fmla="*/ 89 w 89"/>
                <a:gd name="T1" fmla="*/ 83 h 110"/>
                <a:gd name="T2" fmla="*/ 38 w 89"/>
                <a:gd name="T3" fmla="*/ 92 h 110"/>
                <a:gd name="T4" fmla="*/ 0 w 89"/>
                <a:gd name="T5" fmla="*/ 110 h 110"/>
                <a:gd name="T6" fmla="*/ 0 w 89"/>
                <a:gd name="T7" fmla="*/ 0 h 110"/>
                <a:gd name="T8" fmla="*/ 89 w 89"/>
                <a:gd name="T9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89" y="83"/>
                  </a:moveTo>
                  <a:cubicBezTo>
                    <a:pt x="89" y="83"/>
                    <a:pt x="58" y="85"/>
                    <a:pt x="38" y="92"/>
                  </a:cubicBezTo>
                  <a:cubicBezTo>
                    <a:pt x="17" y="10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9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107"/>
            <p:cNvSpPr/>
            <p:nvPr/>
          </p:nvSpPr>
          <p:spPr bwMode="auto">
            <a:xfrm>
              <a:off x="5157" y="322"/>
              <a:ext cx="358" cy="284"/>
            </a:xfrm>
            <a:custGeom>
              <a:avLst/>
              <a:gdLst>
                <a:gd name="T0" fmla="*/ 151 w 151"/>
                <a:gd name="T1" fmla="*/ 100 h 118"/>
                <a:gd name="T2" fmla="*/ 0 w 151"/>
                <a:gd name="T3" fmla="*/ 100 h 118"/>
                <a:gd name="T4" fmla="*/ 24 w 151"/>
                <a:gd name="T5" fmla="*/ 66 h 118"/>
                <a:gd name="T6" fmla="*/ 0 w 151"/>
                <a:gd name="T7" fmla="*/ 19 h 118"/>
                <a:gd name="T8" fmla="*/ 151 w 151"/>
                <a:gd name="T9" fmla="*/ 19 h 118"/>
                <a:gd name="T10" fmla="*/ 151 w 151"/>
                <a:gd name="T1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8">
                  <a:moveTo>
                    <a:pt x="151" y="100"/>
                  </a:moveTo>
                  <a:cubicBezTo>
                    <a:pt x="98" y="81"/>
                    <a:pt x="53" y="118"/>
                    <a:pt x="0" y="100"/>
                  </a:cubicBezTo>
                  <a:cubicBezTo>
                    <a:pt x="10" y="88"/>
                    <a:pt x="15" y="81"/>
                    <a:pt x="24" y="66"/>
                  </a:cubicBezTo>
                  <a:cubicBezTo>
                    <a:pt x="15" y="49"/>
                    <a:pt x="10" y="40"/>
                    <a:pt x="0" y="19"/>
                  </a:cubicBezTo>
                  <a:cubicBezTo>
                    <a:pt x="53" y="37"/>
                    <a:pt x="98" y="0"/>
                    <a:pt x="151" y="19"/>
                  </a:cubicBezTo>
                  <a:cubicBezTo>
                    <a:pt x="151" y="51"/>
                    <a:pt x="151" y="67"/>
                    <a:pt x="151" y="1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08"/>
            <p:cNvSpPr/>
            <p:nvPr/>
          </p:nvSpPr>
          <p:spPr bwMode="auto">
            <a:xfrm>
              <a:off x="5304" y="368"/>
              <a:ext cx="211" cy="276"/>
            </a:xfrm>
            <a:custGeom>
              <a:avLst/>
              <a:gdLst>
                <a:gd name="T0" fmla="*/ 0 w 89"/>
                <a:gd name="T1" fmla="*/ 31 h 115"/>
                <a:gd name="T2" fmla="*/ 89 w 89"/>
                <a:gd name="T3" fmla="*/ 115 h 115"/>
                <a:gd name="T4" fmla="*/ 89 w 89"/>
                <a:gd name="T5" fmla="*/ 0 h 115"/>
                <a:gd name="T6" fmla="*/ 48 w 89"/>
                <a:gd name="T7" fmla="*/ 21 h 115"/>
                <a:gd name="T8" fmla="*/ 0 w 89"/>
                <a:gd name="T9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5">
                  <a:moveTo>
                    <a:pt x="0" y="31"/>
                  </a:moveTo>
                  <a:cubicBezTo>
                    <a:pt x="89" y="115"/>
                    <a:pt x="89" y="115"/>
                    <a:pt x="89" y="11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63" y="15"/>
                    <a:pt x="48" y="21"/>
                  </a:cubicBezTo>
                  <a:cubicBezTo>
                    <a:pt x="32" y="27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109"/>
            <p:cNvSpPr/>
            <p:nvPr/>
          </p:nvSpPr>
          <p:spPr bwMode="auto">
            <a:xfrm>
              <a:off x="5306" y="75"/>
              <a:ext cx="1461" cy="987"/>
            </a:xfrm>
            <a:custGeom>
              <a:avLst/>
              <a:gdLst>
                <a:gd name="T0" fmla="*/ 0 w 616"/>
                <a:gd name="T1" fmla="*/ 154 h 411"/>
                <a:gd name="T2" fmla="*/ 616 w 616"/>
                <a:gd name="T3" fmla="*/ 154 h 411"/>
                <a:gd name="T4" fmla="*/ 616 w 616"/>
                <a:gd name="T5" fmla="*/ 258 h 411"/>
                <a:gd name="T6" fmla="*/ 0 w 616"/>
                <a:gd name="T7" fmla="*/ 258 h 411"/>
                <a:gd name="T8" fmla="*/ 0 w 616"/>
                <a:gd name="T9" fmla="*/ 15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411">
                  <a:moveTo>
                    <a:pt x="0" y="154"/>
                  </a:moveTo>
                  <a:cubicBezTo>
                    <a:pt x="215" y="307"/>
                    <a:pt x="400" y="0"/>
                    <a:pt x="616" y="154"/>
                  </a:cubicBezTo>
                  <a:cubicBezTo>
                    <a:pt x="616" y="195"/>
                    <a:pt x="616" y="216"/>
                    <a:pt x="616" y="258"/>
                  </a:cubicBezTo>
                  <a:cubicBezTo>
                    <a:pt x="400" y="104"/>
                    <a:pt x="215" y="411"/>
                    <a:pt x="0" y="258"/>
                  </a:cubicBezTo>
                  <a:cubicBezTo>
                    <a:pt x="0" y="216"/>
                    <a:pt x="0" y="195"/>
                    <a:pt x="0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15154" y="365125"/>
            <a:ext cx="1138646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285514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9" name="Group 104"/>
          <p:cNvGrpSpPr>
            <a:grpSpLocks noChangeAspect="1"/>
          </p:cNvGrpSpPr>
          <p:nvPr/>
        </p:nvGrpSpPr>
        <p:grpSpPr bwMode="auto">
          <a:xfrm>
            <a:off x="129290" y="728134"/>
            <a:ext cx="691977" cy="601664"/>
            <a:chOff x="5157" y="339"/>
            <a:chExt cx="1757" cy="461"/>
          </a:xfrm>
          <a:effectLst>
            <a:outerShdw blurRad="1270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5157" y="339"/>
              <a:ext cx="175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105"/>
            <p:cNvSpPr/>
            <p:nvPr/>
          </p:nvSpPr>
          <p:spPr bwMode="auto">
            <a:xfrm>
              <a:off x="6556" y="524"/>
              <a:ext cx="358" cy="276"/>
            </a:xfrm>
            <a:custGeom>
              <a:avLst/>
              <a:gdLst>
                <a:gd name="T0" fmla="*/ 0 w 151"/>
                <a:gd name="T1" fmla="*/ 98 h 115"/>
                <a:gd name="T2" fmla="*/ 151 w 151"/>
                <a:gd name="T3" fmla="*/ 98 h 115"/>
                <a:gd name="T4" fmla="*/ 127 w 151"/>
                <a:gd name="T5" fmla="*/ 52 h 115"/>
                <a:gd name="T6" fmla="*/ 151 w 151"/>
                <a:gd name="T7" fmla="*/ 17 h 115"/>
                <a:gd name="T8" fmla="*/ 0 w 151"/>
                <a:gd name="T9" fmla="*/ 17 h 115"/>
                <a:gd name="T10" fmla="*/ 0 w 151"/>
                <a:gd name="T11" fmla="*/ 9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5">
                  <a:moveTo>
                    <a:pt x="0" y="98"/>
                  </a:moveTo>
                  <a:cubicBezTo>
                    <a:pt x="53" y="115"/>
                    <a:pt x="99" y="81"/>
                    <a:pt x="151" y="98"/>
                  </a:cubicBezTo>
                  <a:cubicBezTo>
                    <a:pt x="142" y="78"/>
                    <a:pt x="137" y="69"/>
                    <a:pt x="127" y="52"/>
                  </a:cubicBezTo>
                  <a:cubicBezTo>
                    <a:pt x="137" y="36"/>
                    <a:pt x="142" y="29"/>
                    <a:pt x="151" y="17"/>
                  </a:cubicBezTo>
                  <a:cubicBezTo>
                    <a:pt x="99" y="0"/>
                    <a:pt x="53" y="34"/>
                    <a:pt x="0" y="17"/>
                  </a:cubicBezTo>
                  <a:cubicBezTo>
                    <a:pt x="0" y="50"/>
                    <a:pt x="0" y="66"/>
                    <a:pt x="0" y="9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106"/>
            <p:cNvSpPr/>
            <p:nvPr/>
          </p:nvSpPr>
          <p:spPr bwMode="auto">
            <a:xfrm>
              <a:off x="6556" y="495"/>
              <a:ext cx="211" cy="264"/>
            </a:xfrm>
            <a:custGeom>
              <a:avLst/>
              <a:gdLst>
                <a:gd name="T0" fmla="*/ 89 w 89"/>
                <a:gd name="T1" fmla="*/ 83 h 110"/>
                <a:gd name="T2" fmla="*/ 38 w 89"/>
                <a:gd name="T3" fmla="*/ 92 h 110"/>
                <a:gd name="T4" fmla="*/ 0 w 89"/>
                <a:gd name="T5" fmla="*/ 110 h 110"/>
                <a:gd name="T6" fmla="*/ 0 w 89"/>
                <a:gd name="T7" fmla="*/ 0 h 110"/>
                <a:gd name="T8" fmla="*/ 89 w 89"/>
                <a:gd name="T9" fmla="*/ 8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0">
                  <a:moveTo>
                    <a:pt x="89" y="83"/>
                  </a:moveTo>
                  <a:cubicBezTo>
                    <a:pt x="89" y="83"/>
                    <a:pt x="58" y="85"/>
                    <a:pt x="38" y="92"/>
                  </a:cubicBezTo>
                  <a:cubicBezTo>
                    <a:pt x="17" y="100"/>
                    <a:pt x="0" y="110"/>
                    <a:pt x="0" y="1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9" y="8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107"/>
            <p:cNvSpPr/>
            <p:nvPr/>
          </p:nvSpPr>
          <p:spPr bwMode="auto">
            <a:xfrm>
              <a:off x="5157" y="322"/>
              <a:ext cx="358" cy="284"/>
            </a:xfrm>
            <a:custGeom>
              <a:avLst/>
              <a:gdLst>
                <a:gd name="T0" fmla="*/ 151 w 151"/>
                <a:gd name="T1" fmla="*/ 100 h 118"/>
                <a:gd name="T2" fmla="*/ 0 w 151"/>
                <a:gd name="T3" fmla="*/ 100 h 118"/>
                <a:gd name="T4" fmla="*/ 24 w 151"/>
                <a:gd name="T5" fmla="*/ 66 h 118"/>
                <a:gd name="T6" fmla="*/ 0 w 151"/>
                <a:gd name="T7" fmla="*/ 19 h 118"/>
                <a:gd name="T8" fmla="*/ 151 w 151"/>
                <a:gd name="T9" fmla="*/ 19 h 118"/>
                <a:gd name="T10" fmla="*/ 151 w 151"/>
                <a:gd name="T11" fmla="*/ 10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8">
                  <a:moveTo>
                    <a:pt x="151" y="100"/>
                  </a:moveTo>
                  <a:cubicBezTo>
                    <a:pt x="98" y="81"/>
                    <a:pt x="53" y="118"/>
                    <a:pt x="0" y="100"/>
                  </a:cubicBezTo>
                  <a:cubicBezTo>
                    <a:pt x="10" y="88"/>
                    <a:pt x="15" y="81"/>
                    <a:pt x="24" y="66"/>
                  </a:cubicBezTo>
                  <a:cubicBezTo>
                    <a:pt x="15" y="49"/>
                    <a:pt x="10" y="40"/>
                    <a:pt x="0" y="19"/>
                  </a:cubicBezTo>
                  <a:cubicBezTo>
                    <a:pt x="53" y="37"/>
                    <a:pt x="98" y="0"/>
                    <a:pt x="151" y="19"/>
                  </a:cubicBezTo>
                  <a:cubicBezTo>
                    <a:pt x="151" y="51"/>
                    <a:pt x="151" y="67"/>
                    <a:pt x="151" y="1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108"/>
            <p:cNvSpPr/>
            <p:nvPr/>
          </p:nvSpPr>
          <p:spPr bwMode="auto">
            <a:xfrm>
              <a:off x="5304" y="368"/>
              <a:ext cx="211" cy="276"/>
            </a:xfrm>
            <a:custGeom>
              <a:avLst/>
              <a:gdLst>
                <a:gd name="T0" fmla="*/ 0 w 89"/>
                <a:gd name="T1" fmla="*/ 31 h 115"/>
                <a:gd name="T2" fmla="*/ 89 w 89"/>
                <a:gd name="T3" fmla="*/ 115 h 115"/>
                <a:gd name="T4" fmla="*/ 89 w 89"/>
                <a:gd name="T5" fmla="*/ 0 h 115"/>
                <a:gd name="T6" fmla="*/ 48 w 89"/>
                <a:gd name="T7" fmla="*/ 21 h 115"/>
                <a:gd name="T8" fmla="*/ 0 w 89"/>
                <a:gd name="T9" fmla="*/ 3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15">
                  <a:moveTo>
                    <a:pt x="0" y="31"/>
                  </a:moveTo>
                  <a:cubicBezTo>
                    <a:pt x="89" y="115"/>
                    <a:pt x="89" y="115"/>
                    <a:pt x="89" y="11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63" y="15"/>
                    <a:pt x="48" y="21"/>
                  </a:cubicBezTo>
                  <a:cubicBezTo>
                    <a:pt x="32" y="27"/>
                    <a:pt x="0" y="31"/>
                    <a:pt x="0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109"/>
            <p:cNvSpPr/>
            <p:nvPr/>
          </p:nvSpPr>
          <p:spPr bwMode="auto">
            <a:xfrm>
              <a:off x="5306" y="75"/>
              <a:ext cx="1461" cy="987"/>
            </a:xfrm>
            <a:custGeom>
              <a:avLst/>
              <a:gdLst>
                <a:gd name="T0" fmla="*/ 0 w 616"/>
                <a:gd name="T1" fmla="*/ 154 h 411"/>
                <a:gd name="T2" fmla="*/ 616 w 616"/>
                <a:gd name="T3" fmla="*/ 154 h 411"/>
                <a:gd name="T4" fmla="*/ 616 w 616"/>
                <a:gd name="T5" fmla="*/ 258 h 411"/>
                <a:gd name="T6" fmla="*/ 0 w 616"/>
                <a:gd name="T7" fmla="*/ 258 h 411"/>
                <a:gd name="T8" fmla="*/ 0 w 616"/>
                <a:gd name="T9" fmla="*/ 15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6" h="411">
                  <a:moveTo>
                    <a:pt x="0" y="154"/>
                  </a:moveTo>
                  <a:cubicBezTo>
                    <a:pt x="215" y="307"/>
                    <a:pt x="400" y="0"/>
                    <a:pt x="616" y="154"/>
                  </a:cubicBezTo>
                  <a:cubicBezTo>
                    <a:pt x="616" y="195"/>
                    <a:pt x="616" y="216"/>
                    <a:pt x="616" y="258"/>
                  </a:cubicBezTo>
                  <a:cubicBezTo>
                    <a:pt x="400" y="104"/>
                    <a:pt x="215" y="411"/>
                    <a:pt x="0" y="258"/>
                  </a:cubicBezTo>
                  <a:cubicBezTo>
                    <a:pt x="0" y="216"/>
                    <a:pt x="0" y="195"/>
                    <a:pt x="0" y="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138A51C-F119-44EF-A420-3D2333B102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9AAC014-EA94-4E50-A6A0-0BE689235140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.xml"/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英语国际音标</a:t>
            </a:r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52148" y="3788383"/>
            <a:ext cx="7915130" cy="535531"/>
          </a:xfrm>
        </p:spPr>
        <p:txBody>
          <a:bodyPr/>
          <a:lstStyle/>
          <a:p>
            <a:r>
              <a:rPr lang="zh-CN" altLang="en-US"/>
              <a:t>四级英语辅导课程   </a:t>
            </a:r>
            <a:r>
              <a:rPr lang="en-US" altLang="zh-CN"/>
              <a:t>2019-2020-2       </a:t>
            </a:r>
            <a:r>
              <a:rPr lang="zh-CN" altLang="en-US"/>
              <a:t>李文娟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227" name="文本占位符 308226"/>
          <p:cNvSpPr>
            <a:spLocks noGrp="1"/>
          </p:cNvSpPr>
          <p:nvPr>
            <p:ph type="body" idx="1"/>
          </p:nvPr>
        </p:nvSpPr>
        <p:spPr>
          <a:xfrm>
            <a:off x="1357630" y="625475"/>
            <a:ext cx="9144000" cy="4510405"/>
          </a:xfrm>
        </p:spPr>
        <p:txBody>
          <a:bodyPr/>
          <a:p>
            <a:pPr>
              <a:buNone/>
            </a:pPr>
            <a:r>
              <a:rPr lang="en-US" altLang="zh-CN" sz="4000"/>
              <a:t>[t]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发这个音的字母和字母组合</a:t>
            </a:r>
            <a:r>
              <a:rPr lang="zh-CN" altLang="en-US" sz="4000" dirty="0"/>
              <a:t> </a:t>
            </a:r>
            <a:r>
              <a:rPr lang="en-US" altLang="zh-CN" sz="4000" err="1"/>
              <a:t>t   tt</a:t>
            </a:r>
            <a:r>
              <a:rPr lang="en-US" altLang="zh-CN" sz="4000"/>
              <a:t> </a:t>
            </a:r>
            <a:endParaRPr lang="en-US" altLang="zh-CN" sz="4000"/>
          </a:p>
          <a:p>
            <a:pPr>
              <a:buNone/>
            </a:pPr>
            <a:r>
              <a:rPr lang="en-US" altLang="zh-CN" sz="4000"/>
              <a:t>    </a:t>
            </a:r>
            <a:r>
              <a:rPr lang="en-US" altLang="zh-CN" sz="4000">
                <a:solidFill>
                  <a:srgbClr val="FF7C80"/>
                </a:solidFill>
              </a:rPr>
              <a:t>t: table  tea  taxi  cat   rat  fat  ticket  </a:t>
            </a:r>
            <a:endParaRPr lang="en-US" altLang="zh-CN" sz="4000">
              <a:solidFill>
                <a:srgbClr val="FF7C80"/>
              </a:solidFill>
            </a:endParaRPr>
          </a:p>
          <a:p>
            <a:pPr>
              <a:buNone/>
            </a:pPr>
            <a:r>
              <a:rPr lang="en-US" altLang="zh-CN" sz="4000" err="1">
                <a:solidFill>
                  <a:srgbClr val="FF7C80"/>
                </a:solidFill>
              </a:rPr>
              <a:t>   Tt</a:t>
            </a:r>
            <a:r>
              <a:rPr lang="en-US" altLang="zh-CN" sz="4000">
                <a:solidFill>
                  <a:srgbClr val="FF7C80"/>
                </a:solidFill>
              </a:rPr>
              <a:t>: butter  matter</a:t>
            </a:r>
            <a:endParaRPr lang="en-US" altLang="zh-CN" sz="4000" b="1">
              <a:solidFill>
                <a:srgbClr val="FF7C80"/>
              </a:solidFill>
            </a:endParaRPr>
          </a:p>
          <a:p>
            <a:pPr>
              <a:buNone/>
            </a:pPr>
            <a:endParaRPr lang="en-US" altLang="zh-CN" sz="4000" dirty="0"/>
          </a:p>
        </p:txBody>
      </p:sp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9427" name="文本占位符 359426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8675688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59428" name="图片 359427" descr="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0451" name="文本占位符 360450"/>
          <p:cNvSpPr>
            <a:spLocks noGrp="1"/>
          </p:cNvSpPr>
          <p:nvPr>
            <p:ph type="body" idx="1"/>
          </p:nvPr>
        </p:nvSpPr>
        <p:spPr>
          <a:xfrm>
            <a:off x="1357630" y="664845"/>
            <a:ext cx="9144000" cy="5596890"/>
          </a:xfrm>
        </p:spPr>
        <p:txBody>
          <a:bodyPr>
            <a:normAutofit lnSpcReduction="20000"/>
          </a:bodyPr>
          <a:p>
            <a:pPr>
              <a:buNone/>
            </a:pPr>
            <a:r>
              <a:rPr lang="en-US" altLang="zh-CN" sz="4000"/>
              <a:t>[d]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发这个音的字母和字母组合</a:t>
            </a:r>
            <a:r>
              <a:rPr lang="en-US" altLang="zh-CN" sz="4000" err="1"/>
              <a:t>d  ed</a:t>
            </a:r>
            <a:endParaRPr lang="en-US" altLang="zh-CN" sz="4000"/>
          </a:p>
          <a:p>
            <a:pPr>
              <a:buNone/>
            </a:pPr>
            <a:r>
              <a:rPr lang="en-US" altLang="zh-CN" sz="4000"/>
              <a:t>   </a:t>
            </a:r>
            <a:r>
              <a:rPr lang="en-US" altLang="zh-CN" sz="4000">
                <a:solidFill>
                  <a:srgbClr val="FF7C80"/>
                </a:solidFill>
              </a:rPr>
              <a:t>d: duck  seed  door  desk  day  red</a:t>
            </a:r>
            <a:endParaRPr lang="en-US" altLang="zh-CN" sz="4000">
              <a:solidFill>
                <a:srgbClr val="FF7C80"/>
              </a:solidFill>
            </a:endParaRPr>
          </a:p>
          <a:p>
            <a:pPr>
              <a:buNone/>
            </a:pPr>
            <a:r>
              <a:rPr lang="en-US" altLang="zh-CN" sz="4000">
                <a:solidFill>
                  <a:srgbClr val="FF7C80"/>
                </a:solidFill>
              </a:rPr>
              <a:t>       head  bed  read  cold</a:t>
            </a:r>
            <a:endParaRPr lang="en-US" altLang="zh-CN" sz="4000">
              <a:solidFill>
                <a:srgbClr val="FF7C80"/>
              </a:solidFill>
            </a:endParaRPr>
          </a:p>
          <a:p>
            <a:pPr>
              <a:buNone/>
            </a:pPr>
            <a:r>
              <a:rPr lang="en-US" altLang="zh-CN" sz="4000" err="1">
                <a:solidFill>
                  <a:srgbClr val="FF7C80"/>
                </a:solidFill>
              </a:rPr>
              <a:t>   ed</a:t>
            </a:r>
            <a:r>
              <a:rPr lang="en-US" altLang="zh-CN" sz="4000">
                <a:solidFill>
                  <a:srgbClr val="FF7C80"/>
                </a:solidFill>
              </a:rPr>
              <a:t>: smiled  opened  played</a:t>
            </a:r>
            <a:endParaRPr lang="en-US" altLang="zh-CN" sz="4000" b="1">
              <a:solidFill>
                <a:srgbClr val="FF7C80"/>
              </a:solidFill>
            </a:endParaRPr>
          </a:p>
          <a:p>
            <a:pPr>
              <a:buNone/>
            </a:pPr>
            <a:endParaRPr lang="en-US" altLang="zh-CN" sz="4000" dirty="0"/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2499" name="文本占位符 362498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62500" name="图片 362499" descr="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92" name="矩形 101391"/>
          <p:cNvSpPr/>
          <p:nvPr/>
        </p:nvSpPr>
        <p:spPr>
          <a:xfrm>
            <a:off x="1524000" y="845185"/>
            <a:ext cx="914400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2" charset="0"/>
                <a:ea typeface="楷体_GB2312" pitchFamily="49" charset="-122"/>
              </a:rPr>
              <a:t>[k]</a:t>
            </a:r>
            <a:r>
              <a:rPr lang="zh-CN" altLang="en-US" sz="4000" b="1" dirty="0">
                <a:latin typeface="Times New Roman" panose="02020603050405020304" pitchFamily="2" charset="0"/>
                <a:ea typeface="楷体_GB2312" pitchFamily="49" charset="-122"/>
              </a:rPr>
              <a:t>发这个音的字母和字母组合</a:t>
            </a:r>
            <a:r>
              <a:rPr lang="en-US" altLang="zh-CN" sz="4000" b="1">
                <a:latin typeface="Times New Roman" panose="02020603050405020304" pitchFamily="2" charset="0"/>
                <a:ea typeface="楷体_GB2312" pitchFamily="49" charset="-122"/>
              </a:rPr>
              <a:t>c  k  ck</a:t>
            </a:r>
            <a:endParaRPr lang="en-US" altLang="zh-CN" sz="4000" b="1">
              <a:latin typeface="Times New Roman" panose="02020603050405020304" pitchFamily="2" charset="0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  <a:ea typeface="楷体_GB2312" pitchFamily="49" charset="-122"/>
              </a:rPr>
              <a:t>     c: cap  cook  cup  car  can  class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  <a:ea typeface="楷体_GB2312" pitchFamily="49" charset="-122"/>
              </a:rPr>
              <a:t>     k: cook  milk  key  desk  kite cake 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  <a:ea typeface="楷体_GB2312" pitchFamily="49" charset="-122"/>
              </a:rPr>
              <a:t>     ck: clock  sock  cock  neck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3523" name="文本占位符 363522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63524" name="图片 363523" descr="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4547" name="文本占位符 364546"/>
          <p:cNvSpPr>
            <a:spLocks noGrp="1"/>
          </p:cNvSpPr>
          <p:nvPr>
            <p:ph type="body" idx="1"/>
          </p:nvPr>
        </p:nvSpPr>
        <p:spPr>
          <a:xfrm>
            <a:off x="1377315" y="607060"/>
            <a:ext cx="9144000" cy="5420995"/>
          </a:xfrm>
        </p:spPr>
        <p:txBody>
          <a:bodyPr/>
          <a:p>
            <a:r>
              <a:rPr lang="en-US" altLang="zh-CN" sz="4000"/>
              <a:t>[g]</a:t>
            </a:r>
            <a:r>
              <a:rPr lang="zh-CN" altLang="en-US" sz="4000" b="1" dirty="0"/>
              <a:t>发这个音的字母和字母组合</a:t>
            </a:r>
            <a:r>
              <a:rPr lang="en-US" altLang="zh-CN" sz="4000" b="1" err="1"/>
              <a:t>g  gg</a:t>
            </a:r>
            <a:endParaRPr lang="en-US" altLang="zh-CN" sz="4000" b="1"/>
          </a:p>
          <a:p>
            <a:r>
              <a:rPr lang="en-US" altLang="zh-CN" sz="4000" b="1">
                <a:solidFill>
                  <a:srgbClr val="FF6600"/>
                </a:solidFill>
              </a:rPr>
              <a:t>   g: glass  golf  get  girl  bag  goat</a:t>
            </a:r>
            <a:endParaRPr lang="en-US" altLang="zh-CN" sz="4000" b="1">
              <a:solidFill>
                <a:srgbClr val="FF6600"/>
              </a:solidFill>
            </a:endParaRPr>
          </a:p>
          <a:p>
            <a:r>
              <a:rPr lang="en-US" altLang="zh-CN" sz="4000" b="1">
                <a:solidFill>
                  <a:srgbClr val="FF6600"/>
                </a:solidFill>
              </a:rPr>
              <a:t>       flag</a:t>
            </a:r>
            <a:endParaRPr lang="en-US" altLang="zh-CN" sz="4000" b="1">
              <a:solidFill>
                <a:srgbClr val="FF6600"/>
              </a:solidFill>
            </a:endParaRPr>
          </a:p>
          <a:p>
            <a:r>
              <a:rPr lang="en-US" altLang="zh-CN" sz="4000" b="1" err="1">
                <a:solidFill>
                  <a:srgbClr val="FF6600"/>
                </a:solidFill>
              </a:rPr>
              <a:t>   gg</a:t>
            </a:r>
            <a:r>
              <a:rPr lang="en-US" altLang="zh-CN" sz="4000" b="1">
                <a:solidFill>
                  <a:srgbClr val="FF6600"/>
                </a:solidFill>
              </a:rPr>
              <a:t>: egg  </a:t>
            </a:r>
            <a:endParaRPr lang="en-US" altLang="zh-CN" sz="4000" b="1">
              <a:solidFill>
                <a:srgbClr val="FF6600"/>
              </a:solidFill>
            </a:endParaRPr>
          </a:p>
          <a:p>
            <a:pPr>
              <a:buNone/>
            </a:pPr>
            <a:endParaRPr lang="en-US" altLang="zh-CN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5571" name="文本占位符 365570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65572" name="图片 365571" descr="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9251" name="文本占位符 309250"/>
          <p:cNvSpPr>
            <a:spLocks noGrp="1"/>
          </p:cNvSpPr>
          <p:nvPr>
            <p:ph type="body" idx="1"/>
          </p:nvPr>
        </p:nvSpPr>
        <p:spPr>
          <a:xfrm>
            <a:off x="1318895" y="751840"/>
            <a:ext cx="9144000" cy="5468620"/>
          </a:xfrm>
        </p:spPr>
        <p:txBody>
          <a:bodyPr>
            <a:normAutofit lnSpcReduction="10000"/>
          </a:bodyPr>
          <a:p>
            <a:pPr>
              <a:lnSpc>
                <a:spcPct val="80000"/>
              </a:lnSpc>
            </a:pPr>
            <a:r>
              <a:rPr lang="en-US" altLang="zh-CN" sz="3600"/>
              <a:t>[s]</a:t>
            </a:r>
            <a:r>
              <a:rPr lang="zh-CN" altLang="en-US" sz="3600" b="1" dirty="0"/>
              <a:t>发这个音的字母和字母组合</a:t>
            </a:r>
            <a:r>
              <a:rPr lang="en-US" altLang="zh-CN" sz="3600" b="1" err="1"/>
              <a:t>s  c  ss  ce</a:t>
            </a:r>
            <a:endParaRPr lang="en-US" altLang="zh-CN" sz="3600" b="1"/>
          </a:p>
          <a:p>
            <a:pPr>
              <a:lnSpc>
                <a:spcPct val="160000"/>
              </a:lnSpc>
            </a:pPr>
            <a:r>
              <a:rPr lang="en-US" altLang="zh-CN" sz="3600" b="1">
                <a:solidFill>
                  <a:srgbClr val="FF6600"/>
                </a:solidFill>
              </a:rPr>
              <a:t>   s: star   sun  snake  sea  see</a:t>
            </a:r>
            <a:endParaRPr lang="en-US" altLang="zh-CN" sz="3600" b="1">
              <a:solidFill>
                <a:srgbClr val="FF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 b="1">
                <a:solidFill>
                  <a:srgbClr val="FF6600"/>
                </a:solidFill>
              </a:rPr>
              <a:t>   c: pencil  city cedar ceiling celebrate</a:t>
            </a:r>
            <a:r>
              <a:rPr lang="en-US" altLang="zh-CN" sz="3600"/>
              <a:t> </a:t>
            </a:r>
            <a:r>
              <a:rPr lang="en-US" altLang="zh-CN" sz="3600" b="1">
                <a:solidFill>
                  <a:srgbClr val="FF6600"/>
                </a:solidFill>
              </a:rPr>
              <a:t>  </a:t>
            </a:r>
            <a:endParaRPr lang="en-US" altLang="zh-CN" sz="3600" b="1">
              <a:solidFill>
                <a:srgbClr val="FF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 b="1" err="1">
                <a:solidFill>
                  <a:srgbClr val="FF6600"/>
                </a:solidFill>
              </a:rPr>
              <a:t>  ss</a:t>
            </a:r>
            <a:r>
              <a:rPr lang="en-US" altLang="zh-CN" sz="3600" b="1">
                <a:solidFill>
                  <a:srgbClr val="FF6600"/>
                </a:solidFill>
              </a:rPr>
              <a:t>: grass  glass  class  boss </a:t>
            </a:r>
            <a:endParaRPr lang="en-US" altLang="zh-CN" sz="3600" b="1">
              <a:solidFill>
                <a:srgbClr val="FF66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 b="1" err="1">
                <a:solidFill>
                  <a:srgbClr val="FF6600"/>
                </a:solidFill>
              </a:rPr>
              <a:t>  ce</a:t>
            </a:r>
            <a:r>
              <a:rPr lang="en-US" altLang="zh-CN" sz="3600" b="1">
                <a:solidFill>
                  <a:srgbClr val="FF6600"/>
                </a:solidFill>
              </a:rPr>
              <a:t>: face  race  rice  nice</a:t>
            </a:r>
            <a:endParaRPr lang="en-US" altLang="zh-CN" sz="3600" b="1">
              <a:solidFill>
                <a:srgbClr val="FF6600"/>
              </a:solidFill>
            </a:endParaRPr>
          </a:p>
          <a:p>
            <a:pPr>
              <a:lnSpc>
                <a:spcPct val="110000"/>
              </a:lnSpc>
            </a:pPr>
            <a:endParaRPr lang="en-US" altLang="zh-CN" sz="2800"/>
          </a:p>
        </p:txBody>
      </p:sp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6596" name="图片 366595" descr="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ym typeface="+mn-ea"/>
              </a:rPr>
              <a:t>发音主要分为三部分：喉部、口腔、鼻腔。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27990" y="2057400"/>
            <a:ext cx="6433820" cy="3772535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A、喉部的发音器官：</a:t>
            </a:r>
            <a:endParaRPr lang="en-US" altLang="zh-CN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dirty="0"/>
              <a:t>1．气管      2．声带(包括声门)    3．会厌软骨   </a:t>
            </a:r>
            <a:endParaRPr lang="en-US" altLang="zh-CN" dirty="0"/>
          </a:p>
          <a:p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B、口腔的发音器官：</a:t>
            </a:r>
            <a:endParaRPr lang="en-US" altLang="zh-CN" dirty="0"/>
          </a:p>
          <a:p>
            <a:r>
              <a:rPr lang="en-US" altLang="zh-CN" dirty="0"/>
              <a:t>4．舌：a.舌端   b.舌前部     c.舌后部     d.舌根</a:t>
            </a:r>
            <a:endParaRPr lang="en-US" altLang="zh-CN" dirty="0"/>
          </a:p>
          <a:p>
            <a:r>
              <a:rPr lang="en-US" altLang="zh-CN" dirty="0"/>
              <a:t>5．硬腭    6. 软腭    7．上齿龈   8．牙齿 9．唇     l0．小舌       </a:t>
            </a:r>
            <a:endParaRPr lang="en-US" altLang="zh-CN" dirty="0"/>
          </a:p>
          <a:p>
            <a:r>
              <a:rPr lang="en-US" altLang="zh-CN" dirty="0"/>
              <a:t> </a:t>
            </a: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</a:rPr>
              <a:t>C、鼻腔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73742914" name="图片占位符 1073742913" descr="HWOCRTEMP_ROC80"/>
          <p:cNvPicPr>
            <a:picLocks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461125" y="577850"/>
            <a:ext cx="4841875" cy="58978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7620" name="矩形 367619"/>
          <p:cNvSpPr/>
          <p:nvPr/>
        </p:nvSpPr>
        <p:spPr>
          <a:xfrm>
            <a:off x="1356995" y="758825"/>
            <a:ext cx="9144000" cy="3414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2" charset="0"/>
              </a:rPr>
              <a:t>[z]</a:t>
            </a:r>
            <a:r>
              <a:rPr lang="zh-CN" altLang="en-US" sz="36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3600" b="1">
                <a:latin typeface="Times New Roman" panose="02020603050405020304" pitchFamily="2" charset="0"/>
              </a:rPr>
              <a:t>z  s  se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2" charset="0"/>
              </a:rPr>
              <a:t>   z: zero   zebra    zoo</a:t>
            </a: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2" charset="0"/>
              </a:rPr>
              <a:t>   s: bags  photos  sisters</a:t>
            </a: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2" charset="0"/>
              </a:rPr>
              <a:t>   se: nose  rose</a:t>
            </a: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3600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0693" name="图片 370692" descr="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2" name="文本框 104451"/>
          <p:cNvSpPr txBox="1"/>
          <p:nvPr/>
        </p:nvSpPr>
        <p:spPr>
          <a:xfrm>
            <a:off x="1396365" y="645160"/>
            <a:ext cx="9144000" cy="298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2" charset="0"/>
              </a:rPr>
              <a:t>[∫] </a:t>
            </a:r>
            <a:r>
              <a:rPr lang="zh-CN" altLang="en-US" sz="40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4000" dirty="0" err="1">
                <a:latin typeface="Times New Roman" panose="02020603050405020304" pitchFamily="2" charset="0"/>
              </a:rPr>
              <a:t>s  sh</a:t>
            </a:r>
            <a:endParaRPr lang="en-US" altLang="zh-CN" sz="4000"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    s: sugar  sure  </a:t>
            </a:r>
            <a:endParaRPr lang="en-US" altLang="zh-CN" sz="4000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 sh</a:t>
            </a: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: ship  sheep  wash  cash  shop  she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4000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445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4452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charRg st="43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4452">
                                            <p:txEl>
                                              <p:charRg st="43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1716" name="图片 37171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2739" name="文本占位符 372738"/>
          <p:cNvSpPr>
            <a:spLocks noGrp="1"/>
          </p:cNvSpPr>
          <p:nvPr>
            <p:ph type="body" idx="1"/>
          </p:nvPr>
        </p:nvSpPr>
        <p:spPr>
          <a:xfrm>
            <a:off x="1279525" y="703580"/>
            <a:ext cx="9144000" cy="3923665"/>
          </a:xfrm>
        </p:spPr>
        <p:txBody>
          <a:bodyPr/>
          <a:p>
            <a:r>
              <a:rPr lang="en-US" altLang="zh-CN" sz="3200"/>
              <a:t>[3]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/>
              <a:t>s  </a:t>
            </a:r>
            <a:endParaRPr lang="en-US" altLang="zh-CN"/>
          </a:p>
          <a:p>
            <a:pPr lvl="1">
              <a:lnSpc>
                <a:spcPct val="170000"/>
              </a:lnSpc>
            </a:pPr>
            <a:r>
              <a:rPr lang="en-US" altLang="zh-CN">
                <a:solidFill>
                  <a:srgbClr val="FF6600"/>
                </a:solidFill>
              </a:rPr>
              <a:t>  </a:t>
            </a:r>
            <a:r>
              <a:rPr lang="en-US" altLang="zh-CN" sz="2800">
                <a:solidFill>
                  <a:srgbClr val="FF6600"/>
                </a:solidFill>
              </a:rPr>
              <a:t> s: televi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ion,  u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ually,  A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ia</a:t>
            </a:r>
            <a:endParaRPr lang="en-US" altLang="zh-CN" sz="2800">
              <a:solidFill>
                <a:srgbClr val="FF6600"/>
              </a:solidFill>
            </a:endParaRPr>
          </a:p>
          <a:p>
            <a:pPr marL="457200" lvl="1" indent="0">
              <a:buNone/>
            </a:pPr>
            <a:r>
              <a:rPr lang="en-US" altLang="zh-CN" sz="2800">
                <a:solidFill>
                  <a:srgbClr val="FF6600"/>
                </a:solidFill>
              </a:rPr>
              <a:t>       mea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ure , unu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ual colli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ion, deci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ion</a:t>
            </a:r>
            <a:r>
              <a:rPr lang="zh-CN" altLang="en-US" sz="2800">
                <a:solidFill>
                  <a:srgbClr val="FF6600"/>
                </a:solidFill>
              </a:rPr>
              <a:t>，</a:t>
            </a:r>
            <a:r>
              <a:rPr lang="en-US" altLang="zh-CN" sz="2800">
                <a:solidFill>
                  <a:srgbClr val="FF6600"/>
                </a:solidFill>
              </a:rPr>
              <a:t>plea</a:t>
            </a:r>
            <a:r>
              <a:rPr lang="en-US" altLang="zh-CN" sz="2800" u="sng">
                <a:solidFill>
                  <a:srgbClr val="FF6600"/>
                </a:solidFill>
              </a:rPr>
              <a:t>s</a:t>
            </a:r>
            <a:r>
              <a:rPr lang="en-US" altLang="zh-CN" sz="2800">
                <a:solidFill>
                  <a:srgbClr val="FF6600"/>
                </a:solidFill>
              </a:rPr>
              <a:t>ure</a:t>
            </a:r>
            <a:endParaRPr lang="en-US" altLang="zh-CN" sz="2800">
              <a:solidFill>
                <a:srgbClr val="FF6600"/>
              </a:solidFill>
            </a:endParaRPr>
          </a:p>
          <a:p>
            <a:pPr marL="914400" lvl="2" indent="0">
              <a:buNone/>
            </a:pPr>
            <a:r>
              <a:rPr lang="en-US" altLang="zh-CN" sz="2520">
                <a:solidFill>
                  <a:srgbClr val="FF6600"/>
                </a:solidFill>
                <a:sym typeface="+mn-ea"/>
              </a:rPr>
              <a:t>g: gara</a:t>
            </a:r>
            <a:r>
              <a:rPr lang="en-US" altLang="zh-CN" sz="2520" u="sng">
                <a:solidFill>
                  <a:srgbClr val="FF6600"/>
                </a:solidFill>
                <a:sym typeface="+mn-ea"/>
              </a:rPr>
              <a:t>g</a:t>
            </a:r>
            <a:r>
              <a:rPr lang="en-US" altLang="zh-CN" sz="2520">
                <a:solidFill>
                  <a:srgbClr val="FF6600"/>
                </a:solidFill>
                <a:sym typeface="+mn-ea"/>
              </a:rPr>
              <a:t>e</a:t>
            </a:r>
            <a:endParaRPr lang="en-US" altLang="zh-CN" sz="2520">
              <a:solidFill>
                <a:srgbClr val="FF6600"/>
              </a:solidFill>
            </a:endParaRPr>
          </a:p>
          <a:p>
            <a:pPr lvl="1">
              <a:buNone/>
            </a:pPr>
            <a:endParaRPr lang="en-US" altLang="zh-CN" sz="2800" dirty="0"/>
          </a:p>
        </p:txBody>
      </p:sp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3763" name="文本占位符 373762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73764" name="图片 373763" descr="t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4787" name="文本占位符 374786"/>
          <p:cNvSpPr>
            <a:spLocks noGrp="1"/>
          </p:cNvSpPr>
          <p:nvPr>
            <p:ph type="body" idx="1"/>
          </p:nvPr>
        </p:nvSpPr>
        <p:spPr>
          <a:xfrm>
            <a:off x="1524000" y="879475"/>
            <a:ext cx="9144000" cy="4316095"/>
          </a:xfrm>
        </p:spPr>
        <p:txBody>
          <a:bodyPr>
            <a:normAutofit lnSpcReduction="20000"/>
          </a:bodyPr>
          <a:p>
            <a:r>
              <a:rPr lang="en-US" altLang="zh-CN" sz="4000"/>
              <a:t>[t∫]</a:t>
            </a:r>
            <a:r>
              <a:rPr lang="zh-CN" altLang="en-US" sz="4000" b="1" dirty="0"/>
              <a:t>发这个音的字母和字母组合</a:t>
            </a:r>
            <a:r>
              <a:rPr lang="en-US" altLang="zh-CN" sz="4000" err="1"/>
              <a:t>ch  tch</a:t>
            </a:r>
            <a:endParaRPr lang="en-US" altLang="zh-CN" sz="4000"/>
          </a:p>
          <a:p>
            <a:pPr>
              <a:lnSpc>
                <a:spcPct val="180000"/>
              </a:lnSpc>
            </a:pPr>
            <a:r>
              <a:rPr lang="en-US" altLang="zh-CN" sz="4000" err="1">
                <a:solidFill>
                  <a:srgbClr val="FF6600"/>
                </a:solidFill>
              </a:rPr>
              <a:t>   ch</a:t>
            </a:r>
            <a:r>
              <a:rPr lang="en-US" altLang="zh-CN" sz="4000">
                <a:solidFill>
                  <a:srgbClr val="FF6600"/>
                </a:solidFill>
              </a:rPr>
              <a:t>: teacher  peach  cherry  chair </a:t>
            </a:r>
            <a:endParaRPr lang="en-US" altLang="zh-CN" sz="4000">
              <a:solidFill>
                <a:srgbClr val="FF6600"/>
              </a:solidFill>
            </a:endParaRPr>
          </a:p>
          <a:p>
            <a:r>
              <a:rPr lang="en-US" altLang="zh-CN" sz="4000" err="1">
                <a:solidFill>
                  <a:srgbClr val="FF6600"/>
                </a:solidFill>
              </a:rPr>
              <a:t>   tch</a:t>
            </a:r>
            <a:r>
              <a:rPr lang="en-US" altLang="zh-CN" sz="4000">
                <a:solidFill>
                  <a:srgbClr val="FF6600"/>
                </a:solidFill>
              </a:rPr>
              <a:t>: watch  match  </a:t>
            </a:r>
            <a:endParaRPr lang="en-US" altLang="zh-CN" sz="4000" b="1">
              <a:solidFill>
                <a:srgbClr val="FF6600"/>
              </a:solidFill>
            </a:endParaRPr>
          </a:p>
          <a:p>
            <a:endParaRPr lang="en-US" altLang="zh-CN" sz="40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5811" name="文本占位符 375810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7100888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75812" name="图片 37581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5" name="文本框 105474"/>
          <p:cNvSpPr txBox="1"/>
          <p:nvPr/>
        </p:nvSpPr>
        <p:spPr>
          <a:xfrm>
            <a:off x="1406525" y="928370"/>
            <a:ext cx="8964613" cy="4215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latin typeface="Times New Roman" panose="02020603050405020304" pitchFamily="2" charset="0"/>
                <a:sym typeface="+mn-ea"/>
              </a:rPr>
              <a:t>[</a:t>
            </a:r>
            <a:r>
              <a:rPr lang="en-US" altLang="zh-CN" sz="4000">
                <a:latin typeface="Times New Roman" panose="02020603050405020304" pitchFamily="2" charset="0"/>
              </a:rPr>
              <a:t>d</a:t>
            </a:r>
            <a:r>
              <a:rPr lang="en-US" altLang="zh-CN" sz="4000">
                <a:latin typeface="Times New Roman" panose="02020603050405020304" pitchFamily="2" charset="0"/>
                <a:sym typeface="+mn-ea"/>
              </a:rPr>
              <a:t>ʒ</a:t>
            </a:r>
            <a:r>
              <a:rPr lang="en-US" altLang="zh-CN" sz="4000">
                <a:latin typeface="Times New Roman" panose="02020603050405020304" pitchFamily="2" charset="0"/>
                <a:sym typeface="+mn-ea"/>
              </a:rPr>
              <a:t>]</a:t>
            </a:r>
            <a:r>
              <a:rPr lang="en-US" altLang="zh-CN" sz="4000">
                <a:latin typeface="Times New Roman" panose="02020603050405020304" pitchFamily="2" charset="0"/>
                <a:sym typeface="+mn-ea"/>
              </a:rPr>
              <a:t> </a:t>
            </a:r>
            <a:r>
              <a:rPr lang="zh-CN" altLang="en-US" sz="40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4000" dirty="0" err="1">
                <a:latin typeface="Times New Roman" panose="02020603050405020304" pitchFamily="2" charset="0"/>
              </a:rPr>
              <a:t>g  j  dge</a:t>
            </a:r>
            <a:endParaRPr lang="en-US" altLang="zh-CN" sz="4000">
              <a:latin typeface="Times New Roman" panose="02020603050405020304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     g: ginger </a:t>
            </a:r>
            <a:r>
              <a:rPr lang="en-US" altLang="zh-CN" sz="4000">
                <a:latin typeface="Times New Roman" panose="02020603050405020304" pitchFamily="2" charset="0"/>
                <a:sym typeface="+mn-ea"/>
              </a:rPr>
              <a:t>[</a:t>
            </a:r>
            <a:r>
              <a:rPr lang="en-US" altLang="zh-CN" sz="4000" u="sng">
                <a:latin typeface="Times New Roman" panose="02020603050405020304" pitchFamily="2" charset="0"/>
              </a:rPr>
              <a:t>dʒ</a:t>
            </a:r>
            <a:r>
              <a:rPr lang="en-US" altLang="zh-CN" sz="4000">
                <a:latin typeface="Times New Roman" panose="02020603050405020304" pitchFamily="2" charset="0"/>
              </a:rPr>
              <a:t>ɪn</a:t>
            </a:r>
            <a:r>
              <a:rPr lang="en-US" altLang="zh-CN" sz="4000" u="sng">
                <a:latin typeface="Times New Roman" panose="02020603050405020304" pitchFamily="2" charset="0"/>
              </a:rPr>
              <a:t>dʒ</a:t>
            </a:r>
            <a:r>
              <a:rPr lang="en-US" altLang="zh-CN" sz="4000">
                <a:latin typeface="Times New Roman" panose="02020603050405020304" pitchFamily="2" charset="0"/>
              </a:rPr>
              <a:t>ə</a:t>
            </a:r>
            <a:r>
              <a:rPr lang="en-US" altLang="zh-CN" sz="4000">
                <a:latin typeface="Times New Roman" panose="02020603050405020304" pitchFamily="2" charset="0"/>
                <a:sym typeface="+mn-ea"/>
              </a:rPr>
              <a:t>]</a:t>
            </a: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  giraffe  </a:t>
            </a:r>
            <a:endParaRPr lang="en-US" altLang="zh-CN" sz="4000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     j: jump  job  jam  </a:t>
            </a:r>
            <a:endParaRPr lang="en-US" altLang="zh-CN" sz="4000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 ge</a:t>
            </a:r>
            <a:r>
              <a:rPr lang="en-US" altLang="zh-CN" sz="4000">
                <a:solidFill>
                  <a:srgbClr val="FF6600"/>
                </a:solidFill>
                <a:latin typeface="Times New Roman" panose="02020603050405020304" pitchFamily="2" charset="0"/>
              </a:rPr>
              <a:t>: orange  cabbage  cage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4000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7860" name="图片 377859" descr="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4963" name="文本占位符 424962"/>
          <p:cNvSpPr>
            <a:spLocks noGrp="1"/>
          </p:cNvSpPr>
          <p:nvPr>
            <p:ph type="body" idx="1"/>
          </p:nvPr>
        </p:nvSpPr>
        <p:spPr>
          <a:xfrm>
            <a:off x="1524000" y="781685"/>
            <a:ext cx="9144000" cy="5685155"/>
          </a:xfrm>
        </p:spPr>
        <p:txBody>
          <a:bodyPr/>
          <a:p>
            <a:pPr>
              <a:lnSpc>
                <a:spcPct val="110000"/>
              </a:lnSpc>
            </a:pPr>
            <a:r>
              <a:rPr lang="zh-CN" altLang="en-US" sz="4000" dirty="0">
                <a:solidFill>
                  <a:srgbClr val="0C0C12"/>
                </a:solidFill>
              </a:rPr>
              <a:t>元音和辅音的定义：</a:t>
            </a:r>
            <a:endParaRPr lang="zh-CN" altLang="en-US" sz="4000" dirty="0">
              <a:solidFill>
                <a:srgbClr val="0C0C12"/>
              </a:solidFill>
            </a:endParaRPr>
          </a:p>
          <a:p>
            <a:pPr lvl="1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dirty="0"/>
              <a:t>发音响亮，是乐音；口腔中气流不收阻碍；声带振动；是构成音节的主要音。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lvl="1">
              <a:lnSpc>
                <a:spcPct val="13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solidFill>
                  <a:schemeClr val="tx1"/>
                </a:solidFill>
              </a:rPr>
              <a:t>发音不响亮，是噪音；</a:t>
            </a:r>
            <a:r>
              <a:rPr lang="zh-CN" altLang="en-US" sz="2400" dirty="0">
                <a:sym typeface="+mn-ea"/>
              </a:rPr>
              <a:t>不论声带振动与否，</a:t>
            </a:r>
            <a:r>
              <a:rPr lang="zh-CN" altLang="en-US" sz="2400" dirty="0">
                <a:solidFill>
                  <a:schemeClr val="tx1"/>
                </a:solidFill>
              </a:rPr>
              <a:t>口腔中气流受到阻碍；不是构成音节的主要音。</a:t>
            </a:r>
            <a:endParaRPr lang="zh-CN" altLang="en-US" sz="3500" dirty="0">
              <a:solidFill>
                <a:schemeClr val="tx1"/>
              </a:solidFill>
            </a:endParaRPr>
          </a:p>
          <a:p>
            <a:pPr lvl="2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sz="2160" dirty="0">
                <a:solidFill>
                  <a:schemeClr val="tx1"/>
                </a:solidFill>
              </a:rPr>
              <a:t>发音时</a:t>
            </a:r>
            <a:r>
              <a:rPr lang="zh-CN" altLang="en-US" sz="2160" b="1" dirty="0">
                <a:solidFill>
                  <a:schemeClr val="accent2">
                    <a:lumMod val="50000"/>
                  </a:schemeClr>
                </a:solidFill>
              </a:rPr>
              <a:t>声带不振动</a:t>
            </a:r>
            <a:r>
              <a:rPr lang="zh-CN" altLang="en-US" sz="2160" dirty="0">
                <a:solidFill>
                  <a:schemeClr val="tx1"/>
                </a:solidFill>
              </a:rPr>
              <a:t>的辅音称为</a:t>
            </a:r>
            <a:r>
              <a:rPr lang="zh-CN" altLang="en-US" sz="2880" dirty="0">
                <a:solidFill>
                  <a:srgbClr val="C00000"/>
                </a:solidFill>
              </a:rPr>
              <a:t>清辅音</a:t>
            </a:r>
            <a:r>
              <a:rPr lang="zh-CN" altLang="en-US" sz="2160" dirty="0">
                <a:solidFill>
                  <a:schemeClr val="tx1"/>
                </a:solidFill>
              </a:rPr>
              <a:t>。</a:t>
            </a:r>
            <a:endParaRPr lang="zh-CN" altLang="en-US" sz="2160" dirty="0">
              <a:solidFill>
                <a:schemeClr val="tx1"/>
              </a:solidFill>
            </a:endParaRPr>
          </a:p>
          <a:p>
            <a:pPr lvl="2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zh-CN" altLang="en-US" sz="2160" dirty="0">
                <a:solidFill>
                  <a:schemeClr val="tx1"/>
                </a:solidFill>
              </a:rPr>
              <a:t>发音</a:t>
            </a:r>
            <a:r>
              <a:rPr lang="zh-CN" altLang="en-US" sz="2160" b="1" dirty="0">
                <a:solidFill>
                  <a:schemeClr val="accent2">
                    <a:lumMod val="50000"/>
                  </a:schemeClr>
                </a:solidFill>
              </a:rPr>
              <a:t>声带振动</a:t>
            </a:r>
            <a:r>
              <a:rPr lang="zh-CN" altLang="en-US" sz="2160" dirty="0">
                <a:solidFill>
                  <a:schemeClr val="tx1"/>
                </a:solidFill>
              </a:rPr>
              <a:t>的辅音称为</a:t>
            </a:r>
            <a:r>
              <a:rPr lang="zh-CN" altLang="en-US" sz="2880" dirty="0">
                <a:solidFill>
                  <a:srgbClr val="C00000"/>
                </a:solidFill>
              </a:rPr>
              <a:t>浊辅音</a:t>
            </a:r>
            <a:r>
              <a:rPr lang="zh-CN" altLang="en-US" sz="2160" dirty="0">
                <a:solidFill>
                  <a:schemeClr val="tx1"/>
                </a:solidFill>
              </a:rPr>
              <a:t>。</a:t>
            </a:r>
            <a:endParaRPr lang="zh-CN" altLang="en-US" sz="216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6140" y="1691640"/>
            <a:ext cx="84645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元音</a:t>
            </a:r>
            <a:endParaRPr lang="zh-CN" altLang="en-US" sz="2400" b="1"/>
          </a:p>
        </p:txBody>
      </p:sp>
      <p:sp>
        <p:nvSpPr>
          <p:cNvPr id="6" name="矩形 5"/>
          <p:cNvSpPr/>
          <p:nvPr/>
        </p:nvSpPr>
        <p:spPr>
          <a:xfrm>
            <a:off x="876935" y="2708275"/>
            <a:ext cx="84645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/>
              <a:t>辅音</a:t>
            </a:r>
            <a:endParaRPr lang="zh-CN" altLang="en-US" sz="2400" b="1"/>
          </a:p>
        </p:txBody>
      </p:sp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3" name="文本框 107522"/>
          <p:cNvSpPr txBox="1"/>
          <p:nvPr/>
        </p:nvSpPr>
        <p:spPr>
          <a:xfrm>
            <a:off x="1524000" y="0"/>
            <a:ext cx="3594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en-US" altLang="zh-CN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endParaRPr lang="en-US" altLang="zh-CN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24" name="文本框 107523"/>
          <p:cNvSpPr txBox="1"/>
          <p:nvPr/>
        </p:nvSpPr>
        <p:spPr>
          <a:xfrm>
            <a:off x="1367155" y="749300"/>
            <a:ext cx="9144000" cy="457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2" charset="0"/>
              </a:rPr>
              <a:t>[f]</a:t>
            </a:r>
            <a:r>
              <a:rPr lang="zh-CN" altLang="en-US" sz="40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4000" b="1" dirty="0" err="1">
                <a:latin typeface="Times New Roman" panose="02020603050405020304" pitchFamily="2" charset="0"/>
              </a:rPr>
              <a:t>f  ff  ph gh</a:t>
            </a:r>
            <a:endParaRPr lang="en-US" altLang="zh-CN" sz="4000" b="1"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</a:rPr>
              <a:t>      f: five  fan  flower  leaf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</a:rPr>
              <a:t>      ff: giraffe  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</a:rPr>
              <a:t>      ph:  phone  elephant  photo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40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   gh</a:t>
            </a:r>
            <a:r>
              <a:rPr lang="en-US" altLang="zh-CN" sz="4000" b="1">
                <a:solidFill>
                  <a:srgbClr val="FF6600"/>
                </a:solidFill>
                <a:latin typeface="Times New Roman" panose="02020603050405020304" pitchFamily="2" charset="0"/>
              </a:rPr>
              <a:t>: laugh</a:t>
            </a:r>
            <a:endParaRPr lang="en-US" altLang="zh-CN" sz="40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2" charset="0"/>
              </a:rPr>
              <a:t> </a:t>
            </a:r>
            <a:endParaRPr lang="en-US" altLang="zh-CN" sz="2400" b="1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4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28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charRg st="28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4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9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24">
                                            <p:txEl>
                                              <p:charRg st="93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24">
                                            <p:txEl>
                                              <p:charRg st="127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83" name="文本占位符 378882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78885" name="图片 3788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113" y="908050"/>
            <a:ext cx="5762625" cy="435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886" name="图片 3788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9907" name="文本占位符 379906"/>
          <p:cNvSpPr>
            <a:spLocks noGrp="1"/>
          </p:cNvSpPr>
          <p:nvPr>
            <p:ph type="body" idx="1"/>
          </p:nvPr>
        </p:nvSpPr>
        <p:spPr>
          <a:xfrm>
            <a:off x="1524000" y="703580"/>
            <a:ext cx="9144000" cy="4785360"/>
          </a:xfrm>
        </p:spPr>
        <p:txBody>
          <a:bodyPr/>
          <a:p>
            <a:r>
              <a:rPr lang="en-US" altLang="zh-CN" sz="4000" b="1" dirty="0"/>
              <a:t>[v]</a:t>
            </a:r>
            <a:r>
              <a:rPr lang="zh-CN" altLang="en-US" sz="4000" b="1" dirty="0"/>
              <a:t>发这个音的字母和字母组合</a:t>
            </a:r>
            <a:r>
              <a:rPr lang="en-US" altLang="zh-CN" sz="4000" b="1" err="1"/>
              <a:t>v  ve</a:t>
            </a:r>
            <a:endParaRPr lang="en-US" altLang="zh-CN" sz="4000" b="1"/>
          </a:p>
          <a:p>
            <a:pPr>
              <a:lnSpc>
                <a:spcPct val="140000"/>
              </a:lnSpc>
            </a:pPr>
            <a:r>
              <a:rPr lang="en-US" altLang="zh-CN" sz="4000" b="1">
                <a:solidFill>
                  <a:srgbClr val="FF6600"/>
                </a:solidFill>
              </a:rPr>
              <a:t>      v: video   vase   vest</a:t>
            </a:r>
            <a:endParaRPr lang="en-US" altLang="zh-CN" sz="4000" b="1">
              <a:solidFill>
                <a:srgbClr val="FF6600"/>
              </a:solidFill>
            </a:endParaRPr>
          </a:p>
          <a:p>
            <a:r>
              <a:rPr lang="en-US" altLang="zh-CN" sz="4000" b="1" err="1">
                <a:solidFill>
                  <a:srgbClr val="FF6600"/>
                </a:solidFill>
              </a:rPr>
              <a:t>      ve</a:t>
            </a:r>
            <a:r>
              <a:rPr lang="en-US" altLang="zh-CN" sz="4000" b="1">
                <a:solidFill>
                  <a:srgbClr val="FF6600"/>
                </a:solidFill>
              </a:rPr>
              <a:t>: five   love   violin</a:t>
            </a:r>
            <a:endParaRPr lang="en-US" altLang="zh-CN" sz="4000" b="1">
              <a:solidFill>
                <a:srgbClr val="FF6600"/>
              </a:solidFill>
            </a:endParaRPr>
          </a:p>
          <a:p>
            <a:endParaRPr lang="en-US" altLang="zh-CN" sz="4000" dirty="0"/>
          </a:p>
        </p:txBody>
      </p:sp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0932" name="图片 380931" descr="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8" name="文本框 108547"/>
          <p:cNvSpPr txBox="1"/>
          <p:nvPr/>
        </p:nvSpPr>
        <p:spPr>
          <a:xfrm>
            <a:off x="1278890" y="977900"/>
            <a:ext cx="9144000" cy="2417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</a:rPr>
              <a:t>[θ]</a:t>
            </a:r>
            <a:r>
              <a:rPr lang="zh-CN" altLang="en-US" sz="36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3600" b="1" dirty="0" err="1">
                <a:latin typeface="Times New Roman" panose="02020603050405020304" pitchFamily="2" charset="0"/>
              </a:rPr>
              <a:t>th</a:t>
            </a:r>
            <a:endParaRPr lang="en-US" altLang="zh-CN" sz="3600" b="1"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160000"/>
              </a:lnSpc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   th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2" charset="0"/>
              </a:rPr>
              <a:t>: three   thin   third   teeth   mouth</a:t>
            </a: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charRg st="18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charRg st="18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1956" name="图片 381955" descr="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2979" name="文本占位符 382978"/>
          <p:cNvSpPr>
            <a:spLocks noGrp="1"/>
          </p:cNvSpPr>
          <p:nvPr>
            <p:ph type="body" idx="1"/>
          </p:nvPr>
        </p:nvSpPr>
        <p:spPr>
          <a:xfrm>
            <a:off x="1524000" y="751840"/>
            <a:ext cx="9144000" cy="4971415"/>
          </a:xfrm>
        </p:spPr>
        <p:txBody>
          <a:bodyPr>
            <a:normAutofit lnSpcReduction="10000"/>
          </a:bodyPr>
          <a:p>
            <a:r>
              <a:rPr lang="en-US" altLang="zh-CN" sz="3600" b="1" dirty="0"/>
              <a:t>[ð]</a:t>
            </a:r>
            <a:r>
              <a:rPr lang="zh-CN" altLang="en-US" sz="3600" b="1" dirty="0"/>
              <a:t>发这个音的字母和字母组合</a:t>
            </a:r>
            <a:r>
              <a:rPr lang="en-US" altLang="zh-CN" sz="3600" b="1" err="1"/>
              <a:t>th</a:t>
            </a:r>
            <a:endParaRPr lang="en-US" altLang="zh-CN" sz="3600" b="1"/>
          </a:p>
          <a:p>
            <a:pPr>
              <a:lnSpc>
                <a:spcPct val="170000"/>
              </a:lnSpc>
            </a:pPr>
            <a:r>
              <a:rPr lang="en-US" altLang="zh-CN" sz="3600" b="1" err="1">
                <a:solidFill>
                  <a:srgbClr val="FF6600"/>
                </a:solidFill>
              </a:rPr>
              <a:t>    th</a:t>
            </a:r>
            <a:r>
              <a:rPr lang="en-US" altLang="zh-CN" sz="3600" b="1">
                <a:solidFill>
                  <a:srgbClr val="FF6600"/>
                </a:solidFill>
              </a:rPr>
              <a:t>: father  mother brother  clothes</a:t>
            </a:r>
            <a:endParaRPr lang="en-US" altLang="zh-CN" sz="3600" b="1">
              <a:solidFill>
                <a:srgbClr val="FF6600"/>
              </a:solidFill>
            </a:endParaRPr>
          </a:p>
          <a:p>
            <a:r>
              <a:rPr lang="en-US" altLang="zh-CN" sz="3600" b="1">
                <a:solidFill>
                  <a:srgbClr val="FF6600"/>
                </a:solidFill>
              </a:rPr>
              <a:t>          weather</a:t>
            </a:r>
            <a:endParaRPr lang="en-US" altLang="zh-CN" sz="3600" b="1">
              <a:solidFill>
                <a:srgbClr val="FF6600"/>
              </a:solidFill>
            </a:endParaRPr>
          </a:p>
          <a:p>
            <a:pPr>
              <a:buNone/>
            </a:pPr>
            <a:endParaRPr lang="en-US" altLang="zh-CN" dirty="0"/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5028" name="图片 385027" descr="t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588" y="0"/>
            <a:ext cx="9396412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8" name="文本框 110597"/>
          <p:cNvSpPr txBox="1"/>
          <p:nvPr/>
        </p:nvSpPr>
        <p:spPr>
          <a:xfrm>
            <a:off x="1289050" y="903923"/>
            <a:ext cx="9144000" cy="2995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600" b="1" dirty="0" err="1">
                <a:latin typeface="Times New Roman" panose="02020603050405020304" pitchFamily="2" charset="0"/>
              </a:rPr>
              <a:t>[ts</a:t>
            </a:r>
            <a:r>
              <a:rPr lang="en-US" altLang="zh-CN" sz="3600" b="1" dirty="0">
                <a:latin typeface="Times New Roman" panose="02020603050405020304" pitchFamily="2" charset="0"/>
              </a:rPr>
              <a:t>] </a:t>
            </a:r>
            <a:r>
              <a:rPr lang="zh-CN" altLang="en-US" sz="36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3600" b="1" dirty="0" err="1">
                <a:latin typeface="Times New Roman" panose="02020603050405020304" pitchFamily="2" charset="0"/>
              </a:rPr>
              <a:t>ts   tes</a:t>
            </a:r>
            <a:r>
              <a:rPr lang="en-US" altLang="zh-CN" sz="3600" b="1">
                <a:solidFill>
                  <a:srgbClr val="FF6600"/>
                </a:solidFill>
                <a:latin typeface="Times New Roman" panose="02020603050405020304" pitchFamily="2" charset="0"/>
              </a:rPr>
              <a:t>  </a:t>
            </a:r>
            <a:endParaRPr lang="en-US" altLang="zh-CN" sz="36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32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ts</a:t>
            </a:r>
            <a:r>
              <a:rPr lang="en-US" altLang="zh-CN" sz="3200" b="1">
                <a:solidFill>
                  <a:srgbClr val="FF6600"/>
                </a:solidFill>
                <a:latin typeface="Times New Roman" panose="02020603050405020304" pitchFamily="2" charset="0"/>
              </a:rPr>
              <a:t>:  seats   goats   coats   cats   pets  eats</a:t>
            </a:r>
            <a:endParaRPr lang="en-US" altLang="zh-CN" sz="32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tes</a:t>
            </a:r>
            <a:r>
              <a:rPr lang="en-US" altLang="zh-CN" sz="3200" b="1">
                <a:solidFill>
                  <a:srgbClr val="FF6600"/>
                </a:solidFill>
                <a:latin typeface="Times New Roman" panose="02020603050405020304" pitchFamily="2" charset="0"/>
              </a:rPr>
              <a:t>:  gates  kites   dates   tastes  </a:t>
            </a:r>
            <a:endParaRPr lang="en-US" altLang="zh-CN" sz="32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3200" b="1" u="sng" dirty="0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10602" name="图片 110601" descr="wri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5725" y="5229225"/>
            <a:ext cx="1692275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6052" name="图片 386051" descr="d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占位符 27649"/>
          <p:cNvSpPr>
            <a:spLocks noGrp="1"/>
          </p:cNvSpPr>
          <p:nvPr>
            <p:ph type="body" idx="1"/>
          </p:nvPr>
        </p:nvSpPr>
        <p:spPr>
          <a:xfrm>
            <a:off x="1524000" y="1407795"/>
            <a:ext cx="9144000" cy="5461000"/>
          </a:xfrm>
        </p:spPr>
        <p:txBody>
          <a:bodyPr>
            <a:normAutofit fontScale="90000"/>
          </a:bodyPr>
          <a:p>
            <a:pPr marL="609600" indent="-60960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爆破音</a:t>
            </a:r>
            <a:r>
              <a:rPr lang="zh-CN" altLang="en-US" b="1" dirty="0"/>
              <a:t>： </a:t>
            </a:r>
            <a:r>
              <a:rPr lang="en-US" altLang="zh-CN" b="1" err="1"/>
              <a:t>[p][t][k] [b][d][g</a:t>
            </a:r>
            <a:r>
              <a:rPr lang="en-US" altLang="zh-CN" b="1"/>
              <a:t>]</a:t>
            </a:r>
            <a:endParaRPr lang="en-US" altLang="zh-CN" b="1"/>
          </a:p>
          <a:p>
            <a:pPr marL="609600" indent="-609600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摩擦音</a:t>
            </a:r>
            <a:r>
              <a:rPr lang="zh-CN" altLang="en-US" b="1" dirty="0"/>
              <a:t>： </a:t>
            </a:r>
            <a:r>
              <a:rPr lang="en-US" altLang="zh-CN" b="1"/>
              <a:t>[f] [v] [s] [z] [θ] [ð] </a:t>
            </a:r>
            <a:endParaRPr lang="en-US" altLang="zh-CN" b="1"/>
          </a:p>
          <a:p>
            <a:pPr marL="609600" indent="-609600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破擦音</a:t>
            </a:r>
            <a:r>
              <a:rPr lang="zh-CN" altLang="en-US" b="1" dirty="0"/>
              <a:t>： </a:t>
            </a:r>
            <a:r>
              <a:rPr lang="en-US" altLang="zh-CN" b="1" err="1"/>
              <a:t>[tr] [dr] [ts] [dz</a:t>
            </a:r>
            <a:r>
              <a:rPr lang="en-US" altLang="zh-CN" b="1"/>
              <a:t>] [t∫] [t3] </a:t>
            </a:r>
            <a:endParaRPr lang="en-US" altLang="zh-CN" b="1"/>
          </a:p>
          <a:p>
            <a:pPr marL="609600" indent="-609600">
              <a:lnSpc>
                <a:spcPct val="14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鼻辅音</a:t>
            </a:r>
            <a:r>
              <a:rPr lang="zh-CN" altLang="en-US" b="1" dirty="0"/>
              <a:t>： </a:t>
            </a:r>
            <a:r>
              <a:rPr lang="en-US" altLang="zh-CN" b="1"/>
              <a:t>[m] [n] [η] </a:t>
            </a:r>
            <a:endParaRPr lang="en-US" altLang="zh-CN" b="1"/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舌侧音</a:t>
            </a:r>
            <a:r>
              <a:rPr lang="zh-CN" altLang="en-US" b="1" dirty="0"/>
              <a:t>： </a:t>
            </a:r>
            <a:r>
              <a:rPr lang="en-US" altLang="zh-CN" b="1">
                <a:sym typeface="+mn-ea"/>
              </a:rPr>
              <a:t>[l]</a:t>
            </a:r>
            <a:r>
              <a:rPr lang="zh-CN" altLang="en-US" b="1" dirty="0"/>
              <a:t>  </a:t>
            </a:r>
            <a:endParaRPr lang="zh-CN" altLang="en-US" b="1" dirty="0"/>
          </a:p>
          <a:p>
            <a:pPr marL="1066800" lvl="1" indent="-609600">
              <a:lnSpc>
                <a:spcPct val="120000"/>
              </a:lnSpc>
              <a:buNone/>
            </a:pPr>
            <a:r>
              <a:rPr lang="en-US" altLang="zh-CN" b="1" dirty="0"/>
              <a:t>1</a:t>
            </a:r>
            <a:r>
              <a:rPr lang="zh-CN" altLang="en-US" b="1" dirty="0"/>
              <a:t>）出现在元音之前叫作清晰舌边音</a:t>
            </a:r>
            <a:endParaRPr lang="zh-CN" altLang="en-US" b="1" dirty="0"/>
          </a:p>
          <a:p>
            <a:pPr marL="1066800" lvl="1" indent="-609600">
              <a:lnSpc>
                <a:spcPct val="120000"/>
              </a:lnSpc>
              <a:buNone/>
            </a:pPr>
            <a:r>
              <a:rPr lang="en-US" altLang="zh-CN" b="1" dirty="0"/>
              <a:t>2</a:t>
            </a:r>
            <a:r>
              <a:rPr lang="zh-CN" altLang="en-US" b="1" dirty="0"/>
              <a:t>）出现在辅音及单词末尾时叫作模糊舌边音</a:t>
            </a:r>
            <a:endParaRPr lang="zh-CN" altLang="en-US" b="1" dirty="0"/>
          </a:p>
          <a:p>
            <a:pPr marL="609600" indent="-609600">
              <a:lnSpc>
                <a:spcPct val="120000"/>
              </a:lnSpc>
              <a:buNone/>
            </a:pPr>
            <a:r>
              <a:rPr lang="zh-CN" altLang="en-US" b="1" dirty="0">
                <a:solidFill>
                  <a:srgbClr val="C00000"/>
                </a:solidFill>
              </a:rPr>
              <a:t>半元音</a:t>
            </a:r>
            <a:r>
              <a:rPr lang="zh-CN" altLang="en-US" b="1" dirty="0"/>
              <a:t>：擦音中气流较弱，摩擦较小，介于元音跟辅音之 间的音</a:t>
            </a:r>
            <a:r>
              <a:rPr lang="zh-CN" altLang="en-US" dirty="0"/>
              <a:t> </a:t>
            </a:r>
            <a:endParaRPr lang="en-US" altLang="zh-CN" b="1"/>
          </a:p>
          <a:p>
            <a:pPr marL="609600" indent="-609600">
              <a:lnSpc>
                <a:spcPct val="120000"/>
              </a:lnSpc>
              <a:buNone/>
            </a:pPr>
            <a:r>
              <a:rPr lang="en-US" altLang="zh-CN" b="1">
                <a:sym typeface="+mn-ea"/>
              </a:rPr>
              <a:t>[w] [j]  </a:t>
            </a:r>
            <a:endParaRPr lang="en-US" altLang="zh-CN" b="1"/>
          </a:p>
          <a:p>
            <a:pPr marL="609600" indent="-609600">
              <a:lnSpc>
                <a:spcPct val="120000"/>
              </a:lnSpc>
              <a:buNone/>
            </a:pPr>
            <a:r>
              <a:rPr lang="en-US" altLang="zh-CN" b="1"/>
              <a:t>[3] [∫]  [h] [r]</a:t>
            </a:r>
            <a:endParaRPr lang="en-US" altLang="zh-CN" b="1"/>
          </a:p>
        </p:txBody>
      </p:sp>
      <p:sp>
        <p:nvSpPr>
          <p:cNvPr id="27654" name="矩形 27653"/>
          <p:cNvSpPr/>
          <p:nvPr/>
        </p:nvSpPr>
        <p:spPr>
          <a:xfrm>
            <a:off x="5159375" y="188913"/>
            <a:ext cx="230505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辅音音标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newsfla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7075" name="文本占位符 387074"/>
          <p:cNvSpPr>
            <a:spLocks noGrp="1"/>
          </p:cNvSpPr>
          <p:nvPr>
            <p:ph type="body" idx="1"/>
          </p:nvPr>
        </p:nvSpPr>
        <p:spPr>
          <a:xfrm>
            <a:off x="1259840" y="801370"/>
            <a:ext cx="9144000" cy="3561715"/>
          </a:xfrm>
        </p:spPr>
        <p:txBody>
          <a:bodyPr/>
          <a:p>
            <a:r>
              <a:rPr lang="en-US" altLang="zh-CN" sz="3200" b="1" err="1"/>
              <a:t>[dz</a:t>
            </a:r>
            <a:r>
              <a:rPr lang="en-US" altLang="zh-CN" sz="3200" b="1" dirty="0"/>
              <a:t>] 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 b="1" err="1"/>
              <a:t>ds</a:t>
            </a:r>
            <a:r>
              <a:rPr lang="en-US" altLang="zh-CN" sz="3200" b="1"/>
              <a:t>   des</a:t>
            </a:r>
            <a:r>
              <a:rPr lang="en-US" altLang="zh-CN" b="1"/>
              <a:t>  </a:t>
            </a:r>
            <a:endParaRPr lang="en-US" altLang="zh-CN" b="1"/>
          </a:p>
          <a:p>
            <a:pPr>
              <a:lnSpc>
                <a:spcPct val="230000"/>
              </a:lnSpc>
            </a:pPr>
            <a:r>
              <a:rPr lang="en-US" altLang="zh-CN" b="1" err="1">
                <a:solidFill>
                  <a:srgbClr val="FF6600"/>
                </a:solidFill>
              </a:rPr>
              <a:t>   ds</a:t>
            </a:r>
            <a:r>
              <a:rPr lang="en-US" altLang="zh-CN" b="1">
                <a:solidFill>
                  <a:srgbClr val="FF6600"/>
                </a:solidFill>
              </a:rPr>
              <a:t>: seeds   woods   friends   birds   beds  </a:t>
            </a:r>
            <a:endParaRPr lang="en-US" altLang="zh-CN" b="1">
              <a:solidFill>
                <a:srgbClr val="FF6600"/>
              </a:solidFill>
            </a:endParaRPr>
          </a:p>
          <a:p>
            <a:r>
              <a:rPr lang="en-US" altLang="zh-CN" b="1">
                <a:solidFill>
                  <a:srgbClr val="FF6600"/>
                </a:solidFill>
              </a:rPr>
              <a:t>   des: rides   </a:t>
            </a:r>
            <a:endParaRPr lang="en-US" altLang="zh-CN" b="1">
              <a:solidFill>
                <a:srgbClr val="FF6600"/>
              </a:solidFill>
            </a:endParaRPr>
          </a:p>
          <a:p>
            <a:endParaRPr lang="en-US" altLang="zh-CN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24" name="图片 389123" descr="t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2323" name="文本占位符 312322"/>
          <p:cNvSpPr>
            <a:spLocks noGrp="1"/>
          </p:cNvSpPr>
          <p:nvPr>
            <p:ph type="body" idx="1"/>
          </p:nvPr>
        </p:nvSpPr>
        <p:spPr>
          <a:xfrm>
            <a:off x="1524000" y="802005"/>
            <a:ext cx="9144000" cy="4011295"/>
          </a:xfrm>
        </p:spPr>
        <p:txBody>
          <a:bodyPr/>
          <a:p>
            <a:r>
              <a:rPr lang="en-US" altLang="zh-CN" sz="3200" b="1" err="1"/>
              <a:t>[tr</a:t>
            </a:r>
            <a:r>
              <a:rPr lang="en-US" altLang="zh-CN" sz="3200" b="1" dirty="0"/>
              <a:t>] 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 b="1" err="1"/>
              <a:t>tr</a:t>
            </a:r>
            <a:endParaRPr lang="en-US" altLang="zh-CN" b="1"/>
          </a:p>
          <a:p>
            <a:pPr>
              <a:lnSpc>
                <a:spcPct val="230000"/>
              </a:lnSpc>
            </a:pPr>
            <a:r>
              <a:rPr lang="en-US" altLang="zh-CN" b="1" err="1">
                <a:solidFill>
                  <a:srgbClr val="FF6600"/>
                </a:solidFill>
              </a:rPr>
              <a:t>  </a:t>
            </a:r>
            <a:r>
              <a:rPr lang="en-US" altLang="zh-CN" sz="3200" b="1" err="1">
                <a:solidFill>
                  <a:srgbClr val="FF6600"/>
                </a:solidFill>
              </a:rPr>
              <a:t> tr</a:t>
            </a:r>
            <a:r>
              <a:rPr lang="en-US" altLang="zh-CN" sz="3200" b="1">
                <a:solidFill>
                  <a:srgbClr val="FF6600"/>
                </a:solidFill>
              </a:rPr>
              <a:t>:  tree  truck   trousers   strawberry   trick</a:t>
            </a:r>
            <a:endParaRPr lang="en-US" altLang="zh-CN" sz="3200" b="1">
              <a:solidFill>
                <a:srgbClr val="FF6600"/>
              </a:solidFill>
            </a:endParaRPr>
          </a:p>
          <a:p>
            <a:pPr>
              <a:buNone/>
            </a:pPr>
            <a:endParaRPr lang="en-US" altLang="zh-CN" sz="3200" dirty="0"/>
          </a:p>
        </p:txBody>
      </p:sp>
    </p:spTree>
  </p:cSld>
  <p:clrMapOvr>
    <a:masterClrMapping/>
  </p:clrMapOvr>
  <p:transition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0147" name="文本占位符 390146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90148" name="图片 390147" descr="d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632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1171" name="文本占位符 391170"/>
          <p:cNvSpPr>
            <a:spLocks noGrp="1"/>
          </p:cNvSpPr>
          <p:nvPr>
            <p:ph type="body" idx="1"/>
          </p:nvPr>
        </p:nvSpPr>
        <p:spPr>
          <a:xfrm>
            <a:off x="1524000" y="732790"/>
            <a:ext cx="9144000" cy="4159250"/>
          </a:xfrm>
        </p:spPr>
        <p:txBody>
          <a:bodyPr/>
          <a:p>
            <a:r>
              <a:rPr lang="en-US" altLang="zh-CN" sz="3200" b="1" err="1"/>
              <a:t>[dr</a:t>
            </a:r>
            <a:r>
              <a:rPr lang="en-US" altLang="zh-CN" sz="3200" b="1" dirty="0"/>
              <a:t>] 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 b="1" err="1"/>
              <a:t>dr</a:t>
            </a:r>
            <a:endParaRPr lang="en-US" altLang="zh-CN" b="1"/>
          </a:p>
          <a:p>
            <a:pPr>
              <a:lnSpc>
                <a:spcPct val="170000"/>
              </a:lnSpc>
            </a:pPr>
            <a:r>
              <a:rPr lang="en-US" altLang="zh-CN" b="1" err="1">
                <a:solidFill>
                  <a:srgbClr val="FF6600"/>
                </a:solidFill>
              </a:rPr>
              <a:t>   dr</a:t>
            </a:r>
            <a:r>
              <a:rPr lang="en-US" altLang="zh-CN" b="1">
                <a:solidFill>
                  <a:srgbClr val="FF6600"/>
                </a:solidFill>
              </a:rPr>
              <a:t>: draw   drink   driver   dragon   dry  </a:t>
            </a:r>
            <a:endParaRPr lang="en-US" altLang="zh-CN" b="1">
              <a:solidFill>
                <a:srgbClr val="FF6600"/>
              </a:solidFill>
            </a:endParaRPr>
          </a:p>
          <a:p>
            <a:pPr>
              <a:buNone/>
            </a:pPr>
            <a:endParaRPr lang="en-US" altLang="zh-CN" dirty="0"/>
          </a:p>
        </p:txBody>
      </p:sp>
    </p:spTree>
  </p:cSld>
  <p:clrMapOvr>
    <a:masterClrMapping/>
  </p:clrMapOvr>
  <p:transition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3220" name="图片 393219" descr="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1" name="文本框 114690"/>
          <p:cNvSpPr txBox="1"/>
          <p:nvPr/>
        </p:nvSpPr>
        <p:spPr>
          <a:xfrm>
            <a:off x="1191260" y="654685"/>
            <a:ext cx="9144000" cy="2651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[h]</a:t>
            </a:r>
            <a:r>
              <a:rPr lang="zh-CN" altLang="en-US" sz="3200" b="1" dirty="0">
                <a:latin typeface="Times New Roman" panose="02020603050405020304" pitchFamily="2" charset="0"/>
              </a:rPr>
              <a:t>发这个音的字母和字母组合</a:t>
            </a:r>
            <a:r>
              <a:rPr lang="en-US" altLang="zh-CN" sz="3200" b="1" dirty="0" err="1">
                <a:latin typeface="Times New Roman" panose="02020603050405020304" pitchFamily="2" charset="0"/>
              </a:rPr>
              <a:t>h   wh</a:t>
            </a:r>
            <a:endParaRPr lang="en-US" altLang="zh-CN" sz="3200" b="1">
              <a:latin typeface="Times New Roman" panose="02020603050405020304" pitchFamily="2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rgbClr val="FF6600"/>
                </a:solidFill>
                <a:latin typeface="Times New Roman" panose="02020603050405020304" pitchFamily="2" charset="0"/>
              </a:rPr>
              <a:t>    h:  he   her  head   heart   hair   ham    </a:t>
            </a:r>
            <a:endParaRPr lang="en-US" altLang="zh-CN" sz="32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FF6600"/>
                </a:solidFill>
                <a:latin typeface="Times New Roman" panose="02020603050405020304" pitchFamily="2" charset="0"/>
              </a:rPr>
              <a:t>   wh</a:t>
            </a:r>
            <a:r>
              <a:rPr lang="en-US" altLang="zh-CN" sz="3200" b="1">
                <a:solidFill>
                  <a:srgbClr val="FF6600"/>
                </a:solidFill>
                <a:latin typeface="Times New Roman" panose="02020603050405020304" pitchFamily="2" charset="0"/>
              </a:rPr>
              <a:t>:  who   whose  </a:t>
            </a:r>
            <a:endParaRPr lang="en-US" altLang="zh-CN" sz="3200" b="1">
              <a:solidFill>
                <a:srgbClr val="FF6600"/>
              </a:solidFill>
              <a:latin typeface="Times New Roman" panose="02020603050405020304" pitchFamily="2" charset="0"/>
            </a:endParaRP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endParaRPr lang="en-US" altLang="zh-CN" sz="3200" b="1">
              <a:solidFill>
                <a:srgbClr val="FF66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114702" name="图片 114701" descr="writ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5725" y="0"/>
            <a:ext cx="1692275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4244" name="图片 394243" descr="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5267" name="文本占位符 395266"/>
          <p:cNvSpPr>
            <a:spLocks noGrp="1"/>
          </p:cNvSpPr>
          <p:nvPr>
            <p:ph type="body" idx="1"/>
          </p:nvPr>
        </p:nvSpPr>
        <p:spPr>
          <a:xfrm>
            <a:off x="1337945" y="665480"/>
            <a:ext cx="9144000" cy="4344035"/>
          </a:xfrm>
        </p:spPr>
        <p:txBody>
          <a:bodyPr/>
          <a:p>
            <a:r>
              <a:rPr lang="en-US" altLang="zh-CN" sz="3200" b="1" dirty="0"/>
              <a:t>[r] 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 b="1" err="1"/>
              <a:t>r   rr   wr</a:t>
            </a:r>
            <a:endParaRPr lang="en-US" altLang="zh-CN" sz="3200" b="1"/>
          </a:p>
          <a:p>
            <a:pPr lvl="1">
              <a:lnSpc>
                <a:spcPct val="180000"/>
              </a:lnSpc>
            </a:pPr>
            <a:r>
              <a:rPr lang="en-US" altLang="zh-CN" b="1">
                <a:solidFill>
                  <a:srgbClr val="FF6600"/>
                </a:solidFill>
              </a:rPr>
              <a:t>   </a:t>
            </a:r>
            <a:r>
              <a:rPr lang="en-US" altLang="zh-CN" sz="2400" b="1">
                <a:solidFill>
                  <a:srgbClr val="FF6600"/>
                </a:solidFill>
              </a:rPr>
              <a:t>r: rice  room   ride   road   rose</a:t>
            </a:r>
            <a:endParaRPr lang="en-US" altLang="zh-CN" sz="2400" b="1">
              <a:solidFill>
                <a:srgbClr val="FF6600"/>
              </a:solidFill>
            </a:endParaRPr>
          </a:p>
          <a:p>
            <a:pPr lvl="1">
              <a:lnSpc>
                <a:spcPct val="180000"/>
              </a:lnSpc>
            </a:pPr>
            <a:r>
              <a:rPr lang="en-US" altLang="zh-CN" sz="2400" b="1" err="1">
                <a:solidFill>
                  <a:srgbClr val="FF6600"/>
                </a:solidFill>
              </a:rPr>
              <a:t>   rr</a:t>
            </a:r>
            <a:r>
              <a:rPr lang="en-US" altLang="zh-CN" sz="2400" b="1">
                <a:solidFill>
                  <a:srgbClr val="FF6600"/>
                </a:solidFill>
              </a:rPr>
              <a:t>: mirror  carrot  parrot  </a:t>
            </a:r>
            <a:endParaRPr lang="en-US" altLang="zh-CN" sz="2400" b="1">
              <a:solidFill>
                <a:srgbClr val="FF6600"/>
              </a:solidFill>
            </a:endParaRPr>
          </a:p>
          <a:p>
            <a:pPr lvl="1">
              <a:lnSpc>
                <a:spcPct val="180000"/>
              </a:lnSpc>
            </a:pPr>
            <a:r>
              <a:rPr lang="en-US" altLang="zh-CN" sz="2400" b="1" err="1">
                <a:solidFill>
                  <a:srgbClr val="FF6600"/>
                </a:solidFill>
              </a:rPr>
              <a:t>   wr</a:t>
            </a:r>
            <a:r>
              <a:rPr lang="en-US" altLang="zh-CN" sz="2400" b="1">
                <a:solidFill>
                  <a:srgbClr val="FF6600"/>
                </a:solidFill>
              </a:rPr>
              <a:t>: write   wrong  wrap</a:t>
            </a:r>
            <a:endParaRPr lang="en-US" altLang="zh-CN" sz="2400" b="1">
              <a:solidFill>
                <a:srgbClr val="FF6600"/>
              </a:solidFill>
            </a:endParaRPr>
          </a:p>
          <a:p>
            <a:pPr lvl="1">
              <a:lnSpc>
                <a:spcPct val="180000"/>
              </a:lnSpc>
              <a:buNone/>
            </a:pPr>
            <a:endParaRPr lang="en-US" altLang="zh-CN" sz="2400" dirty="0"/>
          </a:p>
        </p:txBody>
      </p:sp>
    </p:spTree>
  </p:cSld>
  <p:clrMapOvr>
    <a:masterClrMapping/>
  </p:clrMapOvr>
  <p:transition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6292" name="图片 396291" descr="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5331" name="文本占位符 355330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55332" name="图片 355331" descr="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7315" name="文本占位符 397314"/>
          <p:cNvSpPr>
            <a:spLocks noGrp="1"/>
          </p:cNvSpPr>
          <p:nvPr>
            <p:ph type="body" idx="1"/>
          </p:nvPr>
        </p:nvSpPr>
        <p:spPr>
          <a:xfrm>
            <a:off x="1524000" y="742315"/>
            <a:ext cx="9144000" cy="4286885"/>
          </a:xfrm>
        </p:spPr>
        <p:txBody>
          <a:bodyPr/>
          <a:p>
            <a:r>
              <a:rPr lang="en-US" altLang="zh-CN" sz="3200" b="1" dirty="0"/>
              <a:t>[l] </a:t>
            </a:r>
            <a:r>
              <a:rPr lang="zh-CN" altLang="en-US" sz="3200" b="1" dirty="0"/>
              <a:t>发这个音的字母和字母组合</a:t>
            </a:r>
            <a:r>
              <a:rPr lang="en-US" altLang="zh-CN" sz="3200" b="1" err="1"/>
              <a:t>l   ll</a:t>
            </a:r>
            <a:endParaRPr lang="en-US" altLang="zh-CN" sz="3200" b="1"/>
          </a:p>
          <a:p>
            <a:pPr>
              <a:lnSpc>
                <a:spcPct val="190000"/>
              </a:lnSpc>
            </a:pPr>
            <a:r>
              <a:rPr lang="en-US" altLang="zh-CN" sz="2800" b="1">
                <a:solidFill>
                  <a:srgbClr val="FF6600"/>
                </a:solidFill>
              </a:rPr>
              <a:t>   l: look   light   lock   lucky   lion   tail   </a:t>
            </a:r>
            <a:endParaRPr lang="en-US" altLang="zh-CN" sz="2800" b="1">
              <a:solidFill>
                <a:srgbClr val="FF6600"/>
              </a:solidFill>
            </a:endParaRPr>
          </a:p>
          <a:p>
            <a:r>
              <a:rPr lang="en-US" altLang="zh-CN" sz="2800" b="1" err="1">
                <a:solidFill>
                  <a:srgbClr val="FF6600"/>
                </a:solidFill>
              </a:rPr>
              <a:t>   ll</a:t>
            </a:r>
            <a:r>
              <a:rPr lang="en-US" altLang="zh-CN" sz="2800" b="1">
                <a:solidFill>
                  <a:srgbClr val="FF6600"/>
                </a:solidFill>
              </a:rPr>
              <a:t>: ball  pull    dollar  tell</a:t>
            </a:r>
            <a:endParaRPr lang="en-US" altLang="zh-CN" sz="2800" b="1">
              <a:solidFill>
                <a:srgbClr val="FF6600"/>
              </a:solidFill>
            </a:endParaRPr>
          </a:p>
          <a:p>
            <a:endParaRPr lang="en-US" altLang="zh-CN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8340" name="图片 398339" descr="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24155"/>
            <a:ext cx="9144000" cy="6633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9" name="矩形 116738"/>
          <p:cNvSpPr/>
          <p:nvPr/>
        </p:nvSpPr>
        <p:spPr>
          <a:xfrm>
            <a:off x="1524000" y="499745"/>
            <a:ext cx="9144000" cy="47542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609600" lvl="0" indent="-609600"/>
            <a:endParaRPr lang="en-US" altLang="zh-CN" sz="2800" b="1" dirty="0">
              <a:solidFill>
                <a:srgbClr val="FF6600"/>
              </a:solidFill>
            </a:endParaRPr>
          </a:p>
          <a:p>
            <a:pPr marL="609600" lvl="0" indent="-609600"/>
            <a:r>
              <a:rPr lang="en-US" altLang="zh-CN" b="1" dirty="0"/>
              <a:t>[m] </a:t>
            </a:r>
            <a:r>
              <a:rPr lang="zh-CN" altLang="en-US" b="1" dirty="0"/>
              <a:t>发这个音的字母和字母组合</a:t>
            </a:r>
            <a:r>
              <a:rPr lang="en-US" altLang="zh-CN" b="1" dirty="0" err="1"/>
              <a:t>m   mb</a:t>
            </a:r>
            <a:r>
              <a:rPr lang="en-US" altLang="zh-CN" sz="2800" b="1">
                <a:solidFill>
                  <a:srgbClr val="FF6600"/>
                </a:solidFill>
              </a:rPr>
              <a:t> </a:t>
            </a:r>
            <a:endParaRPr lang="en-US" altLang="zh-CN" sz="2800" b="1">
              <a:solidFill>
                <a:srgbClr val="FF6600"/>
              </a:solidFill>
            </a:endParaRPr>
          </a:p>
          <a:p>
            <a:pPr marL="609600" lvl="0" indent="-609600">
              <a:lnSpc>
                <a:spcPct val="210000"/>
              </a:lnSpc>
            </a:pPr>
            <a:r>
              <a:rPr lang="en-US" altLang="zh-CN" sz="2800" b="1">
                <a:solidFill>
                  <a:srgbClr val="FF6600"/>
                </a:solidFill>
              </a:rPr>
              <a:t>   m: mouth  mouse  milk  monkey   moon</a:t>
            </a:r>
            <a:endParaRPr lang="en-US" altLang="zh-CN" sz="2800" b="1">
              <a:solidFill>
                <a:srgbClr val="FF6600"/>
              </a:solidFill>
            </a:endParaRPr>
          </a:p>
          <a:p>
            <a:pPr marL="609600" lvl="0" indent="-609600"/>
            <a:r>
              <a:rPr lang="en-US" altLang="zh-CN" sz="2800" b="1">
                <a:solidFill>
                  <a:srgbClr val="FF6600"/>
                </a:solidFill>
              </a:rPr>
              <a:t>        money   mum</a:t>
            </a:r>
            <a:endParaRPr lang="en-US" altLang="zh-CN" sz="2800" b="1">
              <a:solidFill>
                <a:srgbClr val="FF6600"/>
              </a:solidFill>
            </a:endParaRPr>
          </a:p>
          <a:p>
            <a:pPr marL="609600" lvl="0" indent="-609600"/>
            <a:r>
              <a:rPr lang="en-US" altLang="zh-CN" sz="2800" b="1" dirty="0" err="1">
                <a:solidFill>
                  <a:srgbClr val="FF6600"/>
                </a:solidFill>
              </a:rPr>
              <a:t>   mb</a:t>
            </a:r>
            <a:r>
              <a:rPr lang="en-US" altLang="zh-CN" sz="2800" b="1">
                <a:solidFill>
                  <a:srgbClr val="FF6600"/>
                </a:solidFill>
              </a:rPr>
              <a:t>: climb  comb  thumb</a:t>
            </a:r>
            <a:endParaRPr lang="en-US" altLang="zh-CN" sz="2800" b="1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1412" name="图片 401411" descr="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文本占位符 118785"/>
          <p:cNvSpPr>
            <a:spLocks noGrp="1"/>
          </p:cNvSpPr>
          <p:nvPr>
            <p:ph type="body" idx="1"/>
          </p:nvPr>
        </p:nvSpPr>
        <p:spPr>
          <a:xfrm>
            <a:off x="1524000" y="742315"/>
            <a:ext cx="9144000" cy="3893185"/>
          </a:xfrm>
        </p:spPr>
        <p:txBody>
          <a:bodyPr/>
          <a:p>
            <a:pPr>
              <a:buNone/>
            </a:pPr>
            <a:r>
              <a:rPr lang="en-US" altLang="zh-CN" sz="3600" b="1" dirty="0">
                <a:effectLst>
                  <a:outerShdw blurRad="38100" dist="38100" dir="2700000">
                    <a:srgbClr val="C0C0C0"/>
                  </a:outerShdw>
                </a:effectLst>
              </a:rPr>
              <a:t>[n]</a:t>
            </a:r>
            <a:r>
              <a:rPr lang="zh-CN" altLang="en-US" sz="3600" b="1" dirty="0">
                <a:effectLst>
                  <a:outerShdw blurRad="38100" dist="38100" dir="2700000">
                    <a:srgbClr val="C0C0C0"/>
                  </a:outerShdw>
                </a:effectLst>
              </a:rPr>
              <a:t>发这个音的字母和字母组合</a:t>
            </a:r>
            <a:r>
              <a:rPr lang="en-US" altLang="zh-CN" sz="3600" b="1" err="1">
                <a:effectLst>
                  <a:outerShdw blurRad="38100" dist="38100" dir="2700000">
                    <a:srgbClr val="C0C0C0"/>
                  </a:outerShdw>
                </a:effectLst>
              </a:rPr>
              <a:t>n   kn   gn</a:t>
            </a:r>
            <a:endParaRPr lang="en-US" altLang="zh-CN" sz="36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en-US" altLang="zh-CN" sz="28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n: nose   net  nut   banana   noodles   train   rain  plane   down</a:t>
            </a:r>
            <a:endParaRPr lang="en-US" altLang="zh-CN" sz="28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2800" b="1" err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kn</a:t>
            </a:r>
            <a:r>
              <a:rPr lang="en-US" altLang="zh-CN" sz="28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 knee  knife  knock   </a:t>
            </a:r>
            <a:endParaRPr lang="en-US" altLang="zh-CN" sz="28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2800" b="1" err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gn</a:t>
            </a:r>
            <a:r>
              <a:rPr lang="en-US" altLang="zh-CN" sz="28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 sign </a:t>
            </a:r>
            <a:endParaRPr lang="en-US" altLang="zh-CN" sz="28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charRg st="2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86">
                                            <p:txEl>
                                              <p:charRg st="27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charRg st="9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8786">
                                            <p:txEl>
                                              <p:charRg st="92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charRg st="118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8786">
                                            <p:txEl>
                                              <p:charRg st="118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2436" name="图片 402435" descr="η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0387" name="文本占位符 400386"/>
          <p:cNvSpPr>
            <a:spLocks noGrp="1"/>
          </p:cNvSpPr>
          <p:nvPr>
            <p:ph type="body" idx="1"/>
          </p:nvPr>
        </p:nvSpPr>
        <p:spPr>
          <a:xfrm>
            <a:off x="1347470" y="704850"/>
            <a:ext cx="9144000" cy="3649345"/>
          </a:xfrm>
        </p:spPr>
        <p:txBody>
          <a:bodyPr/>
          <a:p>
            <a:pPr>
              <a:buNone/>
            </a:pP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[η]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发这个音的字母和字母组合</a:t>
            </a:r>
            <a:r>
              <a:rPr lang="en-US" altLang="zh-CN" sz="3200" b="1" err="1">
                <a:effectLst>
                  <a:outerShdw blurRad="38100" dist="38100" dir="2700000">
                    <a:srgbClr val="C0C0C0"/>
                  </a:outerShdw>
                </a:effectLst>
              </a:rPr>
              <a:t>n   ng</a:t>
            </a:r>
            <a:endParaRPr lang="en-US" altLang="zh-CN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n:  ink   bank   tank   finger</a:t>
            </a:r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 err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ng</a:t>
            </a:r>
            <a:r>
              <a:rPr lang="en-US" altLang="zh-CN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 sing   hang   song   king   reading</a:t>
            </a:r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  running </a:t>
            </a:r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3460" name="图片 403459" descr="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3347" name="文本占位符 313346"/>
          <p:cNvSpPr>
            <a:spLocks noGrp="1"/>
          </p:cNvSpPr>
          <p:nvPr>
            <p:ph type="body" idx="1"/>
          </p:nvPr>
        </p:nvSpPr>
        <p:spPr>
          <a:xfrm>
            <a:off x="1240155" y="723900"/>
            <a:ext cx="9396730" cy="4020820"/>
          </a:xfrm>
        </p:spPr>
        <p:txBody>
          <a:bodyPr/>
          <a:p>
            <a:pPr>
              <a:buNone/>
            </a:pP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[w]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</a:rPr>
              <a:t>发这个音的字母和字母组合</a:t>
            </a:r>
            <a:endParaRPr lang="zh-CN" altLang="en-US" b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28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w: winter  window   watch   water  well  would    </a:t>
            </a:r>
            <a:endParaRPr lang="en-US" altLang="zh-CN" sz="28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2800" b="1" err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wh</a:t>
            </a:r>
            <a:r>
              <a:rPr lang="en-US" altLang="zh-CN" sz="28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: white  where  which  when  why  wheel  whale</a:t>
            </a:r>
            <a:endParaRPr lang="en-US" altLang="zh-CN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>
              <a:buNone/>
            </a:pPr>
            <a:endParaRPr lang="en-US" altLang="zh-CN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4484" name="图片 404483" descr="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文本占位符 28673"/>
          <p:cNvSpPr>
            <a:spLocks noGrp="1"/>
          </p:cNvSpPr>
          <p:nvPr>
            <p:ph type="body" idx="1"/>
          </p:nvPr>
        </p:nvSpPr>
        <p:spPr>
          <a:xfrm>
            <a:off x="1524000" y="645160"/>
            <a:ext cx="9144000" cy="5234940"/>
          </a:xfrm>
        </p:spPr>
        <p:txBody>
          <a:bodyPr>
            <a:normAutofit lnSpcReduction="10000"/>
          </a:bodyPr>
          <a:p>
            <a:pPr marL="609600" indent="-609600">
              <a:buNone/>
            </a:pPr>
            <a:r>
              <a:rPr lang="en-US" altLang="zh-CN" sz="3600"/>
              <a:t>[p] </a:t>
            </a:r>
            <a:r>
              <a:rPr lang="zh-CN" altLang="en-US" sz="3600" b="1" dirty="0"/>
              <a:t>发这个音的字母和字母组合</a:t>
            </a:r>
            <a:r>
              <a:rPr lang="en-US" altLang="zh-CN" sz="3600"/>
              <a:t>p  pp</a:t>
            </a:r>
            <a:endParaRPr lang="en-US" altLang="zh-CN" sz="3600"/>
          </a:p>
          <a:p>
            <a:pPr marL="609600" indent="-609600">
              <a:lnSpc>
                <a:spcPct val="220000"/>
              </a:lnSpc>
              <a:buNone/>
            </a:pPr>
            <a:r>
              <a:rPr lang="en-US" altLang="zh-CN" sz="3600"/>
              <a:t>      </a:t>
            </a:r>
            <a:r>
              <a:rPr lang="en-US" altLang="zh-CN" sz="3600">
                <a:solidFill>
                  <a:srgbClr val="7030A0"/>
                </a:solidFill>
              </a:rPr>
              <a:t>p: piano  panda  parrot  pet  ship </a:t>
            </a:r>
            <a:endParaRPr lang="en-US" altLang="zh-CN" sz="3600">
              <a:solidFill>
                <a:srgbClr val="7030A0"/>
              </a:solidFill>
            </a:endParaRPr>
          </a:p>
          <a:p>
            <a:pPr marL="609600" indent="-609600">
              <a:buNone/>
            </a:pPr>
            <a:r>
              <a:rPr lang="en-US" altLang="zh-CN" sz="3600">
                <a:solidFill>
                  <a:srgbClr val="7030A0"/>
                </a:solidFill>
              </a:rPr>
              <a:t>          sheep  pig  stop</a:t>
            </a:r>
            <a:endParaRPr lang="en-US" altLang="zh-CN" sz="3600">
              <a:solidFill>
                <a:srgbClr val="7030A0"/>
              </a:solidFill>
            </a:endParaRPr>
          </a:p>
          <a:p>
            <a:pPr marL="609600" indent="-609600">
              <a:buNone/>
            </a:pPr>
            <a:r>
              <a:rPr lang="en-US" altLang="zh-CN" sz="3600">
                <a:solidFill>
                  <a:srgbClr val="7030A0"/>
                </a:solidFill>
              </a:rPr>
              <a:t>      pp: apple  happy </a:t>
            </a:r>
            <a:endParaRPr lang="en-US" altLang="zh-CN"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5507" name="文本占位符 405506"/>
          <p:cNvSpPr>
            <a:spLocks noGrp="1"/>
          </p:cNvSpPr>
          <p:nvPr>
            <p:ph type="body" idx="1"/>
          </p:nvPr>
        </p:nvSpPr>
        <p:spPr>
          <a:xfrm>
            <a:off x="1367790" y="598805"/>
            <a:ext cx="9144000" cy="4372610"/>
          </a:xfrm>
        </p:spPr>
        <p:txBody>
          <a:bodyPr/>
          <a:p>
            <a:pPr>
              <a:buNone/>
            </a:pP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</a:rPr>
              <a:t>[j]</a:t>
            </a:r>
            <a:r>
              <a:rPr lang="zh-CN" altLang="en-US" sz="4000" b="1" dirty="0">
                <a:effectLst>
                  <a:outerShdw blurRad="38100" dist="38100" dir="2700000">
                    <a:srgbClr val="C0C0C0"/>
                  </a:outerShdw>
                </a:effectLst>
              </a:rPr>
              <a:t>发这个音的字母和字母组合</a:t>
            </a:r>
            <a:r>
              <a:rPr lang="en-US" altLang="zh-CN" sz="4000" b="1">
                <a:effectLst>
                  <a:outerShdw blurRad="38100" dist="38100" dir="2700000">
                    <a:srgbClr val="C0C0C0"/>
                  </a:outerShdw>
                </a:effectLst>
              </a:rPr>
              <a:t>y</a:t>
            </a:r>
            <a:endParaRPr lang="en-US" altLang="zh-CN" sz="4000" b="1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40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y: yo-yo   yogurt   yard  yes   you</a:t>
            </a:r>
            <a:endParaRPr lang="en-US" altLang="zh-CN" sz="40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r>
              <a:rPr lang="en-US" altLang="zh-CN" sz="4000" b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   your</a:t>
            </a:r>
            <a:endParaRPr lang="en-US" altLang="zh-CN" sz="4000" b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C9F754DE-2CAD-44b6-B708-469DEB6407EB-3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635" y="986155"/>
            <a:ext cx="10920730" cy="666877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471420" y="1196340"/>
            <a:ext cx="2117090" cy="494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舌位变，口型不变</a:t>
            </a:r>
            <a:endParaRPr lang="zh-CN" altLang="en-US"/>
          </a:p>
        </p:txBody>
      </p:sp>
      <p:cxnSp>
        <p:nvCxnSpPr>
          <p:cNvPr id="6" name="直接连接符 5"/>
          <p:cNvCxnSpPr>
            <a:endCxn id="5" idx="2"/>
          </p:cNvCxnSpPr>
          <p:nvPr/>
        </p:nvCxnSpPr>
        <p:spPr>
          <a:xfrm flipH="1" flipV="1">
            <a:off x="3529965" y="1691005"/>
            <a:ext cx="662305" cy="137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87370" y="3279775"/>
            <a:ext cx="1315720" cy="494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口型变</a:t>
            </a:r>
            <a:endParaRPr lang="zh-CN" altLang="en-US"/>
          </a:p>
        </p:txBody>
      </p:sp>
      <p:cxnSp>
        <p:nvCxnSpPr>
          <p:cNvPr id="8" name="直接连接符 7"/>
          <p:cNvCxnSpPr>
            <a:endCxn id="7" idx="0"/>
          </p:cNvCxnSpPr>
          <p:nvPr/>
        </p:nvCxnSpPr>
        <p:spPr>
          <a:xfrm flipH="1">
            <a:off x="3745230" y="3120390"/>
            <a:ext cx="368935" cy="15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6355" name="文本占位符 356354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56356" name="图片 356355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7379" name="文本占位符 357378"/>
          <p:cNvSpPr>
            <a:spLocks noGrp="1"/>
          </p:cNvSpPr>
          <p:nvPr>
            <p:ph type="body" idx="1"/>
          </p:nvPr>
        </p:nvSpPr>
        <p:spPr>
          <a:xfrm>
            <a:off x="1318895" y="518160"/>
            <a:ext cx="9144000" cy="5068570"/>
          </a:xfrm>
        </p:spPr>
        <p:txBody>
          <a:bodyPr>
            <a:normAutofit lnSpcReduction="20000"/>
          </a:bodyPr>
          <a:p>
            <a:pPr>
              <a:buNone/>
            </a:pPr>
            <a:r>
              <a:rPr lang="en-US" altLang="zh-CN" sz="4000"/>
              <a:t>[b]</a:t>
            </a:r>
            <a:r>
              <a:rPr lang="en-US" altLang="zh-CN" sz="4000" b="1" dirty="0"/>
              <a:t> </a:t>
            </a:r>
            <a:r>
              <a:rPr lang="zh-CN" altLang="en-US" sz="4000" b="1" dirty="0"/>
              <a:t>发这个音的字母和字母组合</a:t>
            </a:r>
            <a:r>
              <a:rPr lang="en-US" altLang="zh-CN" sz="4000"/>
              <a:t>b  bb </a:t>
            </a:r>
            <a:endParaRPr lang="en-US" altLang="zh-CN" sz="4000"/>
          </a:p>
          <a:p>
            <a:pPr>
              <a:buNone/>
            </a:pPr>
            <a:r>
              <a:rPr lang="en-US" altLang="zh-CN" sz="4000"/>
              <a:t>    </a:t>
            </a:r>
            <a:r>
              <a:rPr lang="en-US" altLang="zh-CN" sz="4000">
                <a:solidFill>
                  <a:srgbClr val="7030A0"/>
                </a:solidFill>
              </a:rPr>
              <a:t>b: book  ball  bird  big  boy  bag</a:t>
            </a:r>
            <a:endParaRPr lang="en-US" altLang="zh-CN" sz="400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CN" sz="4000">
                <a:solidFill>
                  <a:srgbClr val="7030A0"/>
                </a:solidFill>
              </a:rPr>
              <a:t>        banana</a:t>
            </a:r>
            <a:endParaRPr lang="en-US" altLang="zh-CN" sz="400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CN" sz="4000" err="1">
                <a:solidFill>
                  <a:srgbClr val="7030A0"/>
                </a:solidFill>
              </a:rPr>
              <a:t>    bb:rubber</a:t>
            </a:r>
            <a:r>
              <a:rPr lang="en-US" altLang="zh-CN" sz="4000">
                <a:solidFill>
                  <a:srgbClr val="7030A0"/>
                </a:solidFill>
              </a:rPr>
              <a:t>  rabbit  cabbage</a:t>
            </a:r>
            <a:endParaRPr lang="en-US" altLang="zh-CN" sz="4000" b="1">
              <a:solidFill>
                <a:srgbClr val="7030A0"/>
              </a:solidFill>
            </a:endParaRPr>
          </a:p>
          <a:p>
            <a:pPr>
              <a:buNone/>
            </a:pPr>
            <a:endParaRPr lang="en-US" altLang="zh-C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03" name="文本占位符 358402"/>
          <p:cNvSpPr>
            <a:spLocks noGrp="1"/>
          </p:cNvSpPr>
          <p:nvPr>
            <p:ph type="body" idx="1"/>
          </p:nvPr>
        </p:nvSpPr>
        <p:spPr>
          <a:xfrm>
            <a:off x="1524000" y="0"/>
            <a:ext cx="9144000" cy="6858000"/>
          </a:xfrm>
        </p:spPr>
        <p:txBody>
          <a:bodyPr/>
          <a:p>
            <a:pPr>
              <a:buNone/>
            </a:pPr>
            <a:endParaRPr dirty="0"/>
          </a:p>
        </p:txBody>
      </p:sp>
      <p:pic>
        <p:nvPicPr>
          <p:cNvPr id="358404" name="图片 358403" descr="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64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643"/>
</p:tagLst>
</file>

<file path=ppt/tags/tag3.xml><?xml version="1.0" encoding="utf-8"?>
<p:tagLst xmlns:p="http://schemas.openxmlformats.org/presentationml/2006/main">
  <p:tag name="KSO_WM_TEMPLATE_CATEGORY" val="custom"/>
  <p:tag name="KSO_WM_TEMPLATE_INDEX" val="20184643"/>
  <p:tag name="KSO_WM_TAG_VERSION" val="1.0"/>
  <p:tag name="KSO_WM_TEMPLATE_THUMBS_INDEX" val="1、9、12、16、4、5、21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84643"/>
  <p:tag name="KSO_WM_UNIT_TYPE" val="a"/>
  <p:tag name="KSO_WM_UNIT_INDEX" val="1"/>
  <p:tag name="KSO_WM_UNIT_ID" val="custom20184643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低面几何风商务通用"/>
</p:tagLst>
</file>

<file path=ppt/tags/tag5.xml><?xml version="1.0" encoding="utf-8"?>
<p:tagLst xmlns:p="http://schemas.openxmlformats.org/presentationml/2006/main">
  <p:tag name="KSO_WM_TEMPLATE_CATEGORY" val="custom"/>
  <p:tag name="KSO_WM_TEMPLATE_INDEX" val="20184643"/>
  <p:tag name="KSO_WM_UNIT_TYPE" val="b"/>
  <p:tag name="KSO_WM_UNIT_INDEX" val="1"/>
  <p:tag name="KSO_WM_UNIT_ID" val="custom20184643_1*b*1"/>
  <p:tag name="KSO_WM_UNIT_LAYERLEVEL" val="1"/>
  <p:tag name="KSO_WM_UNIT_VALUE" val="3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w surface geometric wind business general"/>
</p:tagLst>
</file>

<file path=ppt/tags/tag6.xml><?xml version="1.0" encoding="utf-8"?>
<p:tagLst xmlns:p="http://schemas.openxmlformats.org/presentationml/2006/main">
  <p:tag name="KSO_WM_TEMPLATE_CATEGORY" val="custom"/>
  <p:tag name="KSO_WM_TEMPLATE_INDEX" val="20184643"/>
  <p:tag name="KSO_WM_TAG_VERSION" val="1.0"/>
  <p:tag name="KSO_WM_SLIDE_ID" val="custom20184643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、9、12、16、4、5、21、"/>
  <p:tag name="KSO_WM_BEAUTIFY_FLAG" val="#wm#"/>
  <p:tag name="KSO_WM_SLIDE_MODEL_TYPE" val="cover"/>
</p:tagLst>
</file>

<file path=ppt/tags/tag7.xml><?xml version="1.0" encoding="utf-8"?>
<p:tagLst xmlns:p="http://schemas.openxmlformats.org/presentationml/2006/main">
  <p:tag name="KSO_WM_TEMPLATE_CATEGORY" val="custom"/>
  <p:tag name="KSO_WM_TEMPLATE_INDEX" val="201846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18"/>
  <p:tag name="KSO_WM_UNIT_LAYERLEVEL" val="1"/>
  <p:tag name="KSO_WM_UNIT_INDEX" val="1"/>
  <p:tag name="KSO_WM_UNIT_ID" val="custom20184643_4*a*1"/>
  <p:tag name="KSO_WM_UNIT_TYPE" val="a"/>
</p:tagLst>
</file>

<file path=ppt/tags/tag8.xml><?xml version="1.0" encoding="utf-8"?>
<p:tagLst xmlns:p="http://schemas.openxmlformats.org/presentationml/2006/main">
  <p:tag name="KSO_WM_TEMPLATE_CATEGORY" val="custom"/>
  <p:tag name="KSO_WM_TEMPLATE_INDEX" val="20184643"/>
  <p:tag name="KSO_WM_TAG_VERSION" val="1.0"/>
  <p:tag name="KSO_WM_BEAUTIFY_FLAG" val="#wm#"/>
  <p:tag name="KSO_WM_UNIT_TYPE" val="f"/>
  <p:tag name="KSO_WM_UNIT_INDEX" val="1"/>
  <p:tag name="KSO_WM_UNIT_ID" val="custom20184643_4*f*1"/>
  <p:tag name="KSO_WM_UNIT_LAYERLEVEL" val="1"/>
  <p:tag name="KSO_WM_UNIT_VALUE" val="150"/>
  <p:tag name="KSO_WM_UNIT_HIGHLIGHT" val="0"/>
  <p:tag name="KSO_WM_UNIT_COMPATIBLE" val="0"/>
  <p:tag name="KSO_WM_UNIT_CLEAR" val="0"/>
  <p:tag name="KSO_WM_UNIT_PRESET_TEXT_INDEX" val="4"/>
  <p:tag name="KSO_WM_UNIT_PRESET_TEXT_LEN" val="228"/>
</p:tagLst>
</file>

<file path=ppt/tags/tag9.xml><?xml version="1.0" encoding="utf-8"?>
<p:tagLst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4"/>
  <p:tag name="KSO_WM_SLIDE_ID" val="custom20184643_4"/>
  <p:tag name="KSO_WM_TAG_VERSION" val="1.0"/>
  <p:tag name="KSO_WM_TEMPLATE_INDEX" val="20184643"/>
  <p:tag name="KSO_WM_TEMPLATE_CATEGORY" val="custom"/>
</p:tagLst>
</file>

<file path=ppt/theme/theme1.xml><?xml version="1.0" encoding="utf-8"?>
<a:theme xmlns:a="http://schemas.openxmlformats.org/drawingml/2006/main" name="自定义设计方案">
  <a:themeElements>
    <a:clrScheme name="自定义 189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F4912D"/>
      </a:accent1>
      <a:accent2>
        <a:srgbClr val="628EE3"/>
      </a:accent2>
      <a:accent3>
        <a:srgbClr val="2BC3B5"/>
      </a:accent3>
      <a:accent4>
        <a:srgbClr val="92D050"/>
      </a:accent4>
      <a:accent5>
        <a:srgbClr val="FFFFFF"/>
      </a:accent5>
      <a:accent6>
        <a:srgbClr val="C00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88">
    <a:dk1>
      <a:srgbClr val="5F5F5F"/>
    </a:dk1>
    <a:lt1>
      <a:srgbClr val="FFFFFF"/>
    </a:lt1>
    <a:dk2>
      <a:srgbClr val="5F5F5F"/>
    </a:dk2>
    <a:lt2>
      <a:srgbClr val="FFFFFF"/>
    </a:lt2>
    <a:accent1>
      <a:srgbClr val="F4912D"/>
    </a:accent1>
    <a:accent2>
      <a:srgbClr val="628EE3"/>
    </a:accent2>
    <a:accent3>
      <a:srgbClr val="2BC3B5"/>
    </a:accent3>
    <a:accent4>
      <a:srgbClr val="92D050"/>
    </a:accent4>
    <a:accent5>
      <a:srgbClr val="FFFFFF"/>
    </a:accent5>
    <a:accent6>
      <a:srgbClr val="C00000"/>
    </a:accent6>
    <a:hlink>
      <a:srgbClr val="00B0F0"/>
    </a:hlink>
    <a:folHlink>
      <a:srgbClr val="AFB2B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Application>WPS 演示</Application>
  <PresentationFormat>自定义</PresentationFormat>
  <Paragraphs>193</Paragraphs>
  <Slides>61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5" baseType="lpstr">
      <vt:lpstr>Arial</vt:lpstr>
      <vt:lpstr>宋体</vt:lpstr>
      <vt:lpstr>Wingdings</vt:lpstr>
      <vt:lpstr>Arial</vt:lpstr>
      <vt:lpstr>微软雅黑</vt:lpstr>
      <vt:lpstr>Calibri</vt:lpstr>
      <vt:lpstr>Wingdings</vt:lpstr>
      <vt:lpstr>黑体</vt:lpstr>
      <vt:lpstr>Arial Unicode MS</vt:lpstr>
      <vt:lpstr>Times New Roman</vt:lpstr>
      <vt:lpstr>楷体_GB2312</vt:lpstr>
      <vt:lpstr>新宋体</vt:lpstr>
      <vt:lpstr>Comic Sans MS</vt:lpstr>
      <vt:lpstr>自定义设计方案</vt:lpstr>
      <vt:lpstr>英语国际音标</vt:lpstr>
      <vt:lpstr>发音主要分为三部分：喉部、口腔、鼻腔。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李文娟</cp:lastModifiedBy>
  <cp:revision>88</cp:revision>
  <dcterms:created xsi:type="dcterms:W3CDTF">2013-06-30T19:05:00Z</dcterms:created>
  <dcterms:modified xsi:type="dcterms:W3CDTF">2020-02-11T14:09:35Z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719E5B7D-8700-4B20-3F4A-3C753F1F3F66</vt:lpwstr>
  </property>
  <property fmtid="{D5CDD505-2E9C-101B-9397-08002B2CF9AE}" pid="3" name="ArticulatePath">
    <vt:lpwstr>蓝灰风格模板</vt:lpwstr>
  </property>
  <property fmtid="{D5CDD505-2E9C-101B-9397-08002B2CF9AE}" pid="4" name="KSOProductBuildVer">
    <vt:lpwstr>2052-11.1.0.9339</vt:lpwstr>
  </property>
</Properties>
</file>