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customXml/itemProps10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52" r:id="rId3"/>
    <p:sldId id="625" r:id="rId5"/>
    <p:sldId id="618" r:id="rId6"/>
    <p:sldId id="619" r:id="rId7"/>
  </p:sldIdLst>
  <p:sldSz cx="12192000" cy="6858000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defRPr kern="1200" baseline="0">
        <a:solidFill>
          <a:schemeClr val="tx1"/>
        </a:solidFill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defRPr sz="1800" kern="1200" baseline="0">
        <a:solidFill>
          <a:schemeClr val="tx1"/>
        </a:solidFill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CCECFF"/>
    <a:srgbClr val="336699"/>
    <a:srgbClr val="4D4D4D"/>
    <a:srgbClr val="CC9900"/>
    <a:srgbClr val="666699"/>
    <a:srgbClr val="996633"/>
    <a:srgbClr val="CC66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-138" y="-102"/>
      </p:cViewPr>
      <p:guideLst>
        <p:guide orient="horz" pos="2222"/>
        <p:guide pos="3686"/>
      </p:guideLst>
    </p:cSldViewPr>
  </p:slide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customXml" Target="../customXml/item1.xml"/><Relationship Id="rId11" Type="http://schemas.openxmlformats.org/officeDocument/2006/relationships/customXmlProps" Target="../customXml/itemProps10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幻灯片图像占位符 2049"/>
          <p:cNvSpPr/>
          <p:nvPr>
            <p:ph type="sldImg" idx="2"/>
          </p:nvPr>
        </p:nvSpPr>
        <p:spPr>
          <a:xfrm>
            <a:off x="1050925" y="754063"/>
            <a:ext cx="4572000" cy="3294062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051" name="文本占位符 2050"/>
          <p:cNvSpPr/>
          <p:nvPr>
            <p:ph type="body" sz="quarter" idx="3"/>
          </p:nvPr>
        </p:nvSpPr>
        <p:spPr>
          <a:xfrm>
            <a:off x="538163" y="4387850"/>
            <a:ext cx="5780087" cy="39528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052" name="页眉占位符 2051"/>
          <p:cNvSpPr/>
          <p:nvPr>
            <p:ph type="hdr" sz="quarter"/>
          </p:nvPr>
        </p:nvSpPr>
        <p:spPr>
          <a:xfrm>
            <a:off x="0" y="0"/>
            <a:ext cx="2973388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>
              <a:ea typeface="宋体" panose="02010600030101010101" pitchFamily="2" charset="-122"/>
            </a:endParaRPr>
          </a:p>
        </p:txBody>
      </p:sp>
      <p:sp>
        <p:nvSpPr>
          <p:cNvPr id="2053" name="日期占位符 2052"/>
          <p:cNvSpPr/>
          <p:nvPr>
            <p:ph type="dt" idx="1"/>
          </p:nvPr>
        </p:nvSpPr>
        <p:spPr>
          <a:xfrm>
            <a:off x="3883025" y="0"/>
            <a:ext cx="2974975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>
              <a:ea typeface="宋体" panose="02010600030101010101" pitchFamily="2" charset="-122"/>
            </a:endParaRPr>
          </a:p>
        </p:txBody>
      </p:sp>
      <p:sp>
        <p:nvSpPr>
          <p:cNvPr id="2054" name="页脚占位符 2053"/>
          <p:cNvSpPr/>
          <p:nvPr>
            <p:ph type="ftr" sz="quarter" idx="4"/>
          </p:nvPr>
        </p:nvSpPr>
        <p:spPr>
          <a:xfrm>
            <a:off x="0" y="8686800"/>
            <a:ext cx="2973388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>
              <a:ea typeface="宋体" panose="02010600030101010101" pitchFamily="2" charset="-122"/>
            </a:endParaRPr>
          </a:p>
        </p:txBody>
      </p:sp>
      <p:sp>
        <p:nvSpPr>
          <p:cNvPr id="2055" name="灯片编号占位符 2054"/>
          <p:cNvSpPr/>
          <p:nvPr>
            <p:ph type="sldNum" sz="quarter" idx="5"/>
          </p:nvPr>
        </p:nvSpPr>
        <p:spPr>
          <a:xfrm>
            <a:off x="3883025" y="8686800"/>
            <a:ext cx="2974975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fld id="{9A0DB2DC-4C9A-4742-B13C-FB6460FD3503}" type="slidenum">
              <a:rPr lang="zh-CN" altLang="en-US" sz="1200" dirty="0">
                <a:ea typeface="宋体" panose="02010600030101010101" pitchFamily="2" charset="-122"/>
              </a:rPr>
            </a:fld>
            <a:endParaRPr lang="zh-CN" altLang="en-US" sz="1200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lvl="0" defTabSz="0" fontAlgn="base">
      <a:defRPr sz="1200" kern="1200"/>
    </a:lvl1pPr>
    <a:lvl2pPr marL="0" lvl="1" indent="0" defTabSz="0" fontAlgn="base">
      <a:defRPr sz="1200" kern="1200"/>
    </a:lvl2pPr>
    <a:lvl3pPr marL="0" lvl="2" indent="0" defTabSz="0" fontAlgn="base">
      <a:defRPr sz="1200" kern="1200"/>
    </a:lvl3pPr>
    <a:lvl4pPr marL="0" lvl="3" indent="0" defTabSz="0" fontAlgn="base">
      <a:defRPr sz="1200" kern="1200"/>
    </a:lvl4pPr>
    <a:lvl5pPr marL="0" lvl="4" indent="0" defTabSz="0" fontAlgn="base">
      <a:defRPr sz="1200" kern="1200"/>
    </a:lvl5pPr>
    <a:lvl6pPr marL="2286000" lvl="5" indent="0" defTabSz="0" fontAlgn="base">
      <a:defRPr sz="1200" kern="1200"/>
    </a:lvl6pPr>
    <a:lvl7pPr marL="2743200" lvl="6" indent="0" defTabSz="0" fontAlgn="base">
      <a:defRPr sz="1200" kern="1200"/>
    </a:lvl7pPr>
    <a:lvl8pPr marL="3200400" lvl="7" indent="0" defTabSz="0" fontAlgn="base">
      <a:defRPr sz="1200" kern="1200"/>
    </a:lvl8pPr>
    <a:lvl9pPr marL="3657600" lvl="8" indent="0" defTabSz="0" fontAlgn="base">
      <a:defRPr sz="1200" kern="1200"/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EBE08-422D-43C8-8C2C-A92BE9DEE2E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pitchFamily="2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>
                <a:ea typeface="宋体" panose="02010600030101010101" pitchFamily="2" charset="-122"/>
              </a:rPr>
            </a:fld>
            <a:endParaRPr lang="zh-CN" altLang="en-US" sz="12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: 形状 9"/>
          <p:cNvSpPr/>
          <p:nvPr/>
        </p:nvSpPr>
        <p:spPr>
          <a:xfrm flipH="1">
            <a:off x="2364496" y="0"/>
            <a:ext cx="9827505" cy="6864627"/>
          </a:xfrm>
          <a:custGeom>
            <a:avLst/>
            <a:gdLst>
              <a:gd name="connsiteX0" fmla="*/ 8159950 w 9827505"/>
              <a:gd name="connsiteY0" fmla="*/ 0 h 6864627"/>
              <a:gd name="connsiteX1" fmla="*/ 0 w 9827505"/>
              <a:gd name="connsiteY1" fmla="*/ 0 h 6864627"/>
              <a:gd name="connsiteX2" fmla="*/ 0 w 9827505"/>
              <a:gd name="connsiteY2" fmla="*/ 4934906 h 6864627"/>
              <a:gd name="connsiteX3" fmla="*/ 6026352 w 9827505"/>
              <a:gd name="connsiteY3" fmla="*/ 6864627 h 6864627"/>
              <a:gd name="connsiteX4" fmla="*/ 9827505 w 9827505"/>
              <a:gd name="connsiteY4" fmla="*/ 2816087 h 6864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7505" h="6864627">
                <a:moveTo>
                  <a:pt x="8159950" y="0"/>
                </a:moveTo>
                <a:lnTo>
                  <a:pt x="0" y="0"/>
                </a:lnTo>
                <a:lnTo>
                  <a:pt x="0" y="4934906"/>
                </a:lnTo>
                <a:lnTo>
                  <a:pt x="6026352" y="6864627"/>
                </a:lnTo>
                <a:lnTo>
                  <a:pt x="9827505" y="2816087"/>
                </a:lnTo>
                <a:close/>
              </a:path>
            </a:pathLst>
          </a:cu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3836603" y="2168666"/>
            <a:ext cx="7915130" cy="978729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836603" y="3195928"/>
            <a:ext cx="7915130" cy="535531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8A51C-F119-44EF-A420-3D2333B1021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AC014-EA94-4E50-A6A0-0BE68923514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grpSp>
        <p:nvGrpSpPr>
          <p:cNvPr id="8" name="Group 104"/>
          <p:cNvGrpSpPr>
            <a:grpSpLocks noChangeAspect="1"/>
          </p:cNvGrpSpPr>
          <p:nvPr/>
        </p:nvGrpSpPr>
        <p:grpSpPr bwMode="auto">
          <a:xfrm>
            <a:off x="118533" y="592665"/>
            <a:ext cx="635002" cy="449267"/>
            <a:chOff x="5157" y="339"/>
            <a:chExt cx="1757" cy="461"/>
          </a:xfrm>
          <a:effectLst>
            <a:outerShdw blurRad="127000" dist="1016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AutoShape 103"/>
            <p:cNvSpPr>
              <a:spLocks noChangeAspect="1" noChangeArrowheads="1" noTextEdit="1"/>
            </p:cNvSpPr>
            <p:nvPr/>
          </p:nvSpPr>
          <p:spPr bwMode="auto">
            <a:xfrm>
              <a:off x="5157" y="339"/>
              <a:ext cx="1757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0" name="Freeform 105"/>
            <p:cNvSpPr/>
            <p:nvPr/>
          </p:nvSpPr>
          <p:spPr bwMode="auto">
            <a:xfrm>
              <a:off x="6556" y="524"/>
              <a:ext cx="358" cy="276"/>
            </a:xfrm>
            <a:custGeom>
              <a:avLst/>
              <a:gdLst>
                <a:gd name="T0" fmla="*/ 0 w 151"/>
                <a:gd name="T1" fmla="*/ 98 h 115"/>
                <a:gd name="T2" fmla="*/ 151 w 151"/>
                <a:gd name="T3" fmla="*/ 98 h 115"/>
                <a:gd name="T4" fmla="*/ 127 w 151"/>
                <a:gd name="T5" fmla="*/ 52 h 115"/>
                <a:gd name="T6" fmla="*/ 151 w 151"/>
                <a:gd name="T7" fmla="*/ 17 h 115"/>
                <a:gd name="T8" fmla="*/ 0 w 151"/>
                <a:gd name="T9" fmla="*/ 17 h 115"/>
                <a:gd name="T10" fmla="*/ 0 w 151"/>
                <a:gd name="T11" fmla="*/ 98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" h="115">
                  <a:moveTo>
                    <a:pt x="0" y="98"/>
                  </a:moveTo>
                  <a:cubicBezTo>
                    <a:pt x="53" y="115"/>
                    <a:pt x="99" y="81"/>
                    <a:pt x="151" y="98"/>
                  </a:cubicBezTo>
                  <a:cubicBezTo>
                    <a:pt x="142" y="78"/>
                    <a:pt x="137" y="69"/>
                    <a:pt x="127" y="52"/>
                  </a:cubicBezTo>
                  <a:cubicBezTo>
                    <a:pt x="137" y="36"/>
                    <a:pt x="142" y="29"/>
                    <a:pt x="151" y="17"/>
                  </a:cubicBezTo>
                  <a:cubicBezTo>
                    <a:pt x="99" y="0"/>
                    <a:pt x="53" y="34"/>
                    <a:pt x="0" y="17"/>
                  </a:cubicBezTo>
                  <a:cubicBezTo>
                    <a:pt x="0" y="50"/>
                    <a:pt x="0" y="66"/>
                    <a:pt x="0" y="98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1" name="Freeform 106"/>
            <p:cNvSpPr/>
            <p:nvPr/>
          </p:nvSpPr>
          <p:spPr bwMode="auto">
            <a:xfrm>
              <a:off x="6556" y="495"/>
              <a:ext cx="211" cy="264"/>
            </a:xfrm>
            <a:custGeom>
              <a:avLst/>
              <a:gdLst>
                <a:gd name="T0" fmla="*/ 89 w 89"/>
                <a:gd name="T1" fmla="*/ 83 h 110"/>
                <a:gd name="T2" fmla="*/ 38 w 89"/>
                <a:gd name="T3" fmla="*/ 92 h 110"/>
                <a:gd name="T4" fmla="*/ 0 w 89"/>
                <a:gd name="T5" fmla="*/ 110 h 110"/>
                <a:gd name="T6" fmla="*/ 0 w 89"/>
                <a:gd name="T7" fmla="*/ 0 h 110"/>
                <a:gd name="T8" fmla="*/ 89 w 89"/>
                <a:gd name="T9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110">
                  <a:moveTo>
                    <a:pt x="89" y="83"/>
                  </a:moveTo>
                  <a:cubicBezTo>
                    <a:pt x="89" y="83"/>
                    <a:pt x="58" y="85"/>
                    <a:pt x="38" y="92"/>
                  </a:cubicBezTo>
                  <a:cubicBezTo>
                    <a:pt x="17" y="100"/>
                    <a:pt x="0" y="110"/>
                    <a:pt x="0" y="11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89" y="8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2" name="Freeform 107"/>
            <p:cNvSpPr/>
            <p:nvPr/>
          </p:nvSpPr>
          <p:spPr bwMode="auto">
            <a:xfrm>
              <a:off x="5157" y="322"/>
              <a:ext cx="358" cy="284"/>
            </a:xfrm>
            <a:custGeom>
              <a:avLst/>
              <a:gdLst>
                <a:gd name="T0" fmla="*/ 151 w 151"/>
                <a:gd name="T1" fmla="*/ 100 h 118"/>
                <a:gd name="T2" fmla="*/ 0 w 151"/>
                <a:gd name="T3" fmla="*/ 100 h 118"/>
                <a:gd name="T4" fmla="*/ 24 w 151"/>
                <a:gd name="T5" fmla="*/ 66 h 118"/>
                <a:gd name="T6" fmla="*/ 0 w 151"/>
                <a:gd name="T7" fmla="*/ 19 h 118"/>
                <a:gd name="T8" fmla="*/ 151 w 151"/>
                <a:gd name="T9" fmla="*/ 19 h 118"/>
                <a:gd name="T10" fmla="*/ 151 w 151"/>
                <a:gd name="T11" fmla="*/ 10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" h="118">
                  <a:moveTo>
                    <a:pt x="151" y="100"/>
                  </a:moveTo>
                  <a:cubicBezTo>
                    <a:pt x="98" y="81"/>
                    <a:pt x="53" y="118"/>
                    <a:pt x="0" y="100"/>
                  </a:cubicBezTo>
                  <a:cubicBezTo>
                    <a:pt x="10" y="88"/>
                    <a:pt x="15" y="81"/>
                    <a:pt x="24" y="66"/>
                  </a:cubicBezTo>
                  <a:cubicBezTo>
                    <a:pt x="15" y="49"/>
                    <a:pt x="10" y="40"/>
                    <a:pt x="0" y="19"/>
                  </a:cubicBezTo>
                  <a:cubicBezTo>
                    <a:pt x="53" y="37"/>
                    <a:pt x="98" y="0"/>
                    <a:pt x="151" y="19"/>
                  </a:cubicBezTo>
                  <a:cubicBezTo>
                    <a:pt x="151" y="51"/>
                    <a:pt x="151" y="67"/>
                    <a:pt x="151" y="1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3" name="Freeform 108"/>
            <p:cNvSpPr/>
            <p:nvPr/>
          </p:nvSpPr>
          <p:spPr bwMode="auto">
            <a:xfrm>
              <a:off x="5304" y="368"/>
              <a:ext cx="211" cy="276"/>
            </a:xfrm>
            <a:custGeom>
              <a:avLst/>
              <a:gdLst>
                <a:gd name="T0" fmla="*/ 0 w 89"/>
                <a:gd name="T1" fmla="*/ 31 h 115"/>
                <a:gd name="T2" fmla="*/ 89 w 89"/>
                <a:gd name="T3" fmla="*/ 115 h 115"/>
                <a:gd name="T4" fmla="*/ 89 w 89"/>
                <a:gd name="T5" fmla="*/ 0 h 115"/>
                <a:gd name="T6" fmla="*/ 48 w 89"/>
                <a:gd name="T7" fmla="*/ 21 h 115"/>
                <a:gd name="T8" fmla="*/ 0 w 89"/>
                <a:gd name="T9" fmla="*/ 31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115">
                  <a:moveTo>
                    <a:pt x="0" y="31"/>
                  </a:moveTo>
                  <a:cubicBezTo>
                    <a:pt x="89" y="115"/>
                    <a:pt x="89" y="115"/>
                    <a:pt x="89" y="115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63" y="15"/>
                    <a:pt x="48" y="21"/>
                  </a:cubicBezTo>
                  <a:cubicBezTo>
                    <a:pt x="32" y="27"/>
                    <a:pt x="0" y="31"/>
                    <a:pt x="0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4" name="Freeform 109"/>
            <p:cNvSpPr/>
            <p:nvPr/>
          </p:nvSpPr>
          <p:spPr bwMode="auto">
            <a:xfrm>
              <a:off x="5306" y="75"/>
              <a:ext cx="1461" cy="987"/>
            </a:xfrm>
            <a:custGeom>
              <a:avLst/>
              <a:gdLst>
                <a:gd name="T0" fmla="*/ 0 w 616"/>
                <a:gd name="T1" fmla="*/ 154 h 411"/>
                <a:gd name="T2" fmla="*/ 616 w 616"/>
                <a:gd name="T3" fmla="*/ 154 h 411"/>
                <a:gd name="T4" fmla="*/ 616 w 616"/>
                <a:gd name="T5" fmla="*/ 258 h 411"/>
                <a:gd name="T6" fmla="*/ 0 w 616"/>
                <a:gd name="T7" fmla="*/ 258 h 411"/>
                <a:gd name="T8" fmla="*/ 0 w 616"/>
                <a:gd name="T9" fmla="*/ 154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6" h="411">
                  <a:moveTo>
                    <a:pt x="0" y="154"/>
                  </a:moveTo>
                  <a:cubicBezTo>
                    <a:pt x="215" y="307"/>
                    <a:pt x="400" y="0"/>
                    <a:pt x="616" y="154"/>
                  </a:cubicBezTo>
                  <a:cubicBezTo>
                    <a:pt x="616" y="195"/>
                    <a:pt x="616" y="216"/>
                    <a:pt x="616" y="258"/>
                  </a:cubicBezTo>
                  <a:cubicBezTo>
                    <a:pt x="400" y="104"/>
                    <a:pt x="215" y="411"/>
                    <a:pt x="0" y="258"/>
                  </a:cubicBezTo>
                  <a:cubicBezTo>
                    <a:pt x="0" y="216"/>
                    <a:pt x="0" y="195"/>
                    <a:pt x="0" y="15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8A51C-F119-44EF-A420-3D2333B1021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AC014-EA94-4E50-A6A0-0BE68923514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接连接符 8"/>
          <p:cNvCxnSpPr/>
          <p:nvPr/>
        </p:nvCxnSpPr>
        <p:spPr>
          <a:xfrm>
            <a:off x="3526549" y="3475000"/>
            <a:ext cx="5138902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3526549" y="4197085"/>
            <a:ext cx="5138902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53"/>
          <p:cNvSpPr>
            <a:spLocks noChangeArrowheads="1"/>
          </p:cNvSpPr>
          <p:nvPr/>
        </p:nvSpPr>
        <p:spPr bwMode="auto">
          <a:xfrm>
            <a:off x="5219580" y="1304868"/>
            <a:ext cx="1752840" cy="1753274"/>
          </a:xfrm>
          <a:prstGeom prst="ellipse">
            <a:avLst/>
          </a:prstGeom>
          <a:solidFill>
            <a:schemeClr val="accent1"/>
          </a:solidFill>
          <a:ln w="88900">
            <a:gradFill flip="none" rotWithShape="1">
              <a:gsLst>
                <a:gs pos="0">
                  <a:schemeClr val="accent5"/>
                </a:gs>
                <a:gs pos="100000">
                  <a:schemeClr val="accent5">
                    <a:lumMod val="85000"/>
                  </a:schemeClr>
                </a:gs>
              </a:gsLst>
              <a:lin ang="2700000" scaled="0"/>
              <a:tileRect/>
            </a:gradFill>
          </a:ln>
          <a:effectLst>
            <a:outerShdw blurRad="279400" dist="76200" dir="2700000" sx="101000" sy="101000" algn="tl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5865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318933" y="3374358"/>
            <a:ext cx="5554134" cy="904863"/>
          </a:xfrm>
        </p:spPr>
        <p:txBody>
          <a:bodyPr anchor="ctr" anchorCtr="0">
            <a:normAutofit/>
          </a:bodyPr>
          <a:lstStyle>
            <a:lvl1pPr algn="ctr">
              <a:defRPr sz="4400" b="1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4842933" y="1504407"/>
            <a:ext cx="2506134" cy="1421928"/>
          </a:xfrm>
        </p:spPr>
        <p:txBody>
          <a:bodyPr wrap="square" anchor="ctr" anchorCtr="0">
            <a:normAutofit/>
          </a:bodyPr>
          <a:lstStyle>
            <a:lvl1pPr marL="0" indent="0" algn="ctr">
              <a:buNone/>
              <a:defRPr sz="72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8A51C-F119-44EF-A420-3D2333B1021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AC014-EA94-4E50-A6A0-0BE68923514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8A51C-F119-44EF-A420-3D2333B1021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AC014-EA94-4E50-A6A0-0BE68923514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grpSp>
        <p:nvGrpSpPr>
          <p:cNvPr id="11" name="Group 104"/>
          <p:cNvGrpSpPr>
            <a:grpSpLocks noChangeAspect="1"/>
          </p:cNvGrpSpPr>
          <p:nvPr/>
        </p:nvGrpSpPr>
        <p:grpSpPr bwMode="auto">
          <a:xfrm>
            <a:off x="129290" y="677335"/>
            <a:ext cx="691977" cy="601664"/>
            <a:chOff x="5157" y="339"/>
            <a:chExt cx="1757" cy="461"/>
          </a:xfrm>
          <a:effectLst>
            <a:outerShdw blurRad="127000" dist="1016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" name="AutoShape 103"/>
            <p:cNvSpPr>
              <a:spLocks noChangeAspect="1" noChangeArrowheads="1" noTextEdit="1"/>
            </p:cNvSpPr>
            <p:nvPr/>
          </p:nvSpPr>
          <p:spPr bwMode="auto">
            <a:xfrm>
              <a:off x="5157" y="339"/>
              <a:ext cx="1757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3" name="Freeform 105"/>
            <p:cNvSpPr/>
            <p:nvPr/>
          </p:nvSpPr>
          <p:spPr bwMode="auto">
            <a:xfrm>
              <a:off x="6556" y="524"/>
              <a:ext cx="358" cy="276"/>
            </a:xfrm>
            <a:custGeom>
              <a:avLst/>
              <a:gdLst>
                <a:gd name="T0" fmla="*/ 0 w 151"/>
                <a:gd name="T1" fmla="*/ 98 h 115"/>
                <a:gd name="T2" fmla="*/ 151 w 151"/>
                <a:gd name="T3" fmla="*/ 98 h 115"/>
                <a:gd name="T4" fmla="*/ 127 w 151"/>
                <a:gd name="T5" fmla="*/ 52 h 115"/>
                <a:gd name="T6" fmla="*/ 151 w 151"/>
                <a:gd name="T7" fmla="*/ 17 h 115"/>
                <a:gd name="T8" fmla="*/ 0 w 151"/>
                <a:gd name="T9" fmla="*/ 17 h 115"/>
                <a:gd name="T10" fmla="*/ 0 w 151"/>
                <a:gd name="T11" fmla="*/ 98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" h="115">
                  <a:moveTo>
                    <a:pt x="0" y="98"/>
                  </a:moveTo>
                  <a:cubicBezTo>
                    <a:pt x="53" y="115"/>
                    <a:pt x="99" y="81"/>
                    <a:pt x="151" y="98"/>
                  </a:cubicBezTo>
                  <a:cubicBezTo>
                    <a:pt x="142" y="78"/>
                    <a:pt x="137" y="69"/>
                    <a:pt x="127" y="52"/>
                  </a:cubicBezTo>
                  <a:cubicBezTo>
                    <a:pt x="137" y="36"/>
                    <a:pt x="142" y="29"/>
                    <a:pt x="151" y="17"/>
                  </a:cubicBezTo>
                  <a:cubicBezTo>
                    <a:pt x="99" y="0"/>
                    <a:pt x="53" y="34"/>
                    <a:pt x="0" y="17"/>
                  </a:cubicBezTo>
                  <a:cubicBezTo>
                    <a:pt x="0" y="50"/>
                    <a:pt x="0" y="66"/>
                    <a:pt x="0" y="98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4" name="Freeform 106"/>
            <p:cNvSpPr/>
            <p:nvPr/>
          </p:nvSpPr>
          <p:spPr bwMode="auto">
            <a:xfrm>
              <a:off x="6556" y="495"/>
              <a:ext cx="211" cy="264"/>
            </a:xfrm>
            <a:custGeom>
              <a:avLst/>
              <a:gdLst>
                <a:gd name="T0" fmla="*/ 89 w 89"/>
                <a:gd name="T1" fmla="*/ 83 h 110"/>
                <a:gd name="T2" fmla="*/ 38 w 89"/>
                <a:gd name="T3" fmla="*/ 92 h 110"/>
                <a:gd name="T4" fmla="*/ 0 w 89"/>
                <a:gd name="T5" fmla="*/ 110 h 110"/>
                <a:gd name="T6" fmla="*/ 0 w 89"/>
                <a:gd name="T7" fmla="*/ 0 h 110"/>
                <a:gd name="T8" fmla="*/ 89 w 89"/>
                <a:gd name="T9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110">
                  <a:moveTo>
                    <a:pt x="89" y="83"/>
                  </a:moveTo>
                  <a:cubicBezTo>
                    <a:pt x="89" y="83"/>
                    <a:pt x="58" y="85"/>
                    <a:pt x="38" y="92"/>
                  </a:cubicBezTo>
                  <a:cubicBezTo>
                    <a:pt x="17" y="100"/>
                    <a:pt x="0" y="110"/>
                    <a:pt x="0" y="11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89" y="8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5" name="Freeform 107"/>
            <p:cNvSpPr/>
            <p:nvPr/>
          </p:nvSpPr>
          <p:spPr bwMode="auto">
            <a:xfrm>
              <a:off x="5157" y="322"/>
              <a:ext cx="358" cy="284"/>
            </a:xfrm>
            <a:custGeom>
              <a:avLst/>
              <a:gdLst>
                <a:gd name="T0" fmla="*/ 151 w 151"/>
                <a:gd name="T1" fmla="*/ 100 h 118"/>
                <a:gd name="T2" fmla="*/ 0 w 151"/>
                <a:gd name="T3" fmla="*/ 100 h 118"/>
                <a:gd name="T4" fmla="*/ 24 w 151"/>
                <a:gd name="T5" fmla="*/ 66 h 118"/>
                <a:gd name="T6" fmla="*/ 0 w 151"/>
                <a:gd name="T7" fmla="*/ 19 h 118"/>
                <a:gd name="T8" fmla="*/ 151 w 151"/>
                <a:gd name="T9" fmla="*/ 19 h 118"/>
                <a:gd name="T10" fmla="*/ 151 w 151"/>
                <a:gd name="T11" fmla="*/ 10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" h="118">
                  <a:moveTo>
                    <a:pt x="151" y="100"/>
                  </a:moveTo>
                  <a:cubicBezTo>
                    <a:pt x="98" y="81"/>
                    <a:pt x="53" y="118"/>
                    <a:pt x="0" y="100"/>
                  </a:cubicBezTo>
                  <a:cubicBezTo>
                    <a:pt x="10" y="88"/>
                    <a:pt x="15" y="81"/>
                    <a:pt x="24" y="66"/>
                  </a:cubicBezTo>
                  <a:cubicBezTo>
                    <a:pt x="15" y="49"/>
                    <a:pt x="10" y="40"/>
                    <a:pt x="0" y="19"/>
                  </a:cubicBezTo>
                  <a:cubicBezTo>
                    <a:pt x="53" y="37"/>
                    <a:pt x="98" y="0"/>
                    <a:pt x="151" y="19"/>
                  </a:cubicBezTo>
                  <a:cubicBezTo>
                    <a:pt x="151" y="51"/>
                    <a:pt x="151" y="67"/>
                    <a:pt x="151" y="1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6" name="Freeform 108"/>
            <p:cNvSpPr/>
            <p:nvPr/>
          </p:nvSpPr>
          <p:spPr bwMode="auto">
            <a:xfrm>
              <a:off x="5304" y="368"/>
              <a:ext cx="211" cy="276"/>
            </a:xfrm>
            <a:custGeom>
              <a:avLst/>
              <a:gdLst>
                <a:gd name="T0" fmla="*/ 0 w 89"/>
                <a:gd name="T1" fmla="*/ 31 h 115"/>
                <a:gd name="T2" fmla="*/ 89 w 89"/>
                <a:gd name="T3" fmla="*/ 115 h 115"/>
                <a:gd name="T4" fmla="*/ 89 w 89"/>
                <a:gd name="T5" fmla="*/ 0 h 115"/>
                <a:gd name="T6" fmla="*/ 48 w 89"/>
                <a:gd name="T7" fmla="*/ 21 h 115"/>
                <a:gd name="T8" fmla="*/ 0 w 89"/>
                <a:gd name="T9" fmla="*/ 31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115">
                  <a:moveTo>
                    <a:pt x="0" y="31"/>
                  </a:moveTo>
                  <a:cubicBezTo>
                    <a:pt x="89" y="115"/>
                    <a:pt x="89" y="115"/>
                    <a:pt x="89" y="115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63" y="15"/>
                    <a:pt x="48" y="21"/>
                  </a:cubicBezTo>
                  <a:cubicBezTo>
                    <a:pt x="32" y="27"/>
                    <a:pt x="0" y="31"/>
                    <a:pt x="0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7" name="Freeform 109"/>
            <p:cNvSpPr/>
            <p:nvPr/>
          </p:nvSpPr>
          <p:spPr bwMode="auto">
            <a:xfrm>
              <a:off x="5306" y="75"/>
              <a:ext cx="1461" cy="987"/>
            </a:xfrm>
            <a:custGeom>
              <a:avLst/>
              <a:gdLst>
                <a:gd name="T0" fmla="*/ 0 w 616"/>
                <a:gd name="T1" fmla="*/ 154 h 411"/>
                <a:gd name="T2" fmla="*/ 616 w 616"/>
                <a:gd name="T3" fmla="*/ 154 h 411"/>
                <a:gd name="T4" fmla="*/ 616 w 616"/>
                <a:gd name="T5" fmla="*/ 258 h 411"/>
                <a:gd name="T6" fmla="*/ 0 w 616"/>
                <a:gd name="T7" fmla="*/ 258 h 411"/>
                <a:gd name="T8" fmla="*/ 0 w 616"/>
                <a:gd name="T9" fmla="*/ 154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6" h="411">
                  <a:moveTo>
                    <a:pt x="0" y="154"/>
                  </a:moveTo>
                  <a:cubicBezTo>
                    <a:pt x="215" y="307"/>
                    <a:pt x="400" y="0"/>
                    <a:pt x="616" y="154"/>
                  </a:cubicBezTo>
                  <a:cubicBezTo>
                    <a:pt x="616" y="195"/>
                    <a:pt x="616" y="216"/>
                    <a:pt x="616" y="258"/>
                  </a:cubicBezTo>
                  <a:cubicBezTo>
                    <a:pt x="400" y="104"/>
                    <a:pt x="215" y="411"/>
                    <a:pt x="0" y="258"/>
                  </a:cubicBezTo>
                  <a:cubicBezTo>
                    <a:pt x="0" y="216"/>
                    <a:pt x="0" y="195"/>
                    <a:pt x="0" y="15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12873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8A51C-F119-44EF-A420-3D2333B1021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AC014-EA94-4E50-A6A0-0BE68923514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: 形状 5"/>
          <p:cNvSpPr/>
          <p:nvPr/>
        </p:nvSpPr>
        <p:spPr>
          <a:xfrm flipH="1">
            <a:off x="2364496" y="0"/>
            <a:ext cx="9827505" cy="6864627"/>
          </a:xfrm>
          <a:custGeom>
            <a:avLst/>
            <a:gdLst>
              <a:gd name="connsiteX0" fmla="*/ 8159950 w 9827505"/>
              <a:gd name="connsiteY0" fmla="*/ 0 h 6864627"/>
              <a:gd name="connsiteX1" fmla="*/ 0 w 9827505"/>
              <a:gd name="connsiteY1" fmla="*/ 0 h 6864627"/>
              <a:gd name="connsiteX2" fmla="*/ 0 w 9827505"/>
              <a:gd name="connsiteY2" fmla="*/ 4934906 h 6864627"/>
              <a:gd name="connsiteX3" fmla="*/ 6026352 w 9827505"/>
              <a:gd name="connsiteY3" fmla="*/ 6864627 h 6864627"/>
              <a:gd name="connsiteX4" fmla="*/ 9827505 w 9827505"/>
              <a:gd name="connsiteY4" fmla="*/ 2816087 h 6864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7505" h="6864627">
                <a:moveTo>
                  <a:pt x="8159950" y="0"/>
                </a:moveTo>
                <a:lnTo>
                  <a:pt x="0" y="0"/>
                </a:lnTo>
                <a:lnTo>
                  <a:pt x="0" y="4934906"/>
                </a:lnTo>
                <a:lnTo>
                  <a:pt x="6026352" y="6864627"/>
                </a:lnTo>
                <a:lnTo>
                  <a:pt x="9827505" y="2816087"/>
                </a:lnTo>
                <a:close/>
              </a:path>
            </a:pathLst>
          </a:cu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>
              <a:solidFill>
                <a:schemeClr val="bg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742267" y="2165580"/>
            <a:ext cx="8026400" cy="978729"/>
          </a:xfrm>
        </p:spPr>
        <p:txBody>
          <a:bodyPr anchor="b" anchorCtr="0"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8A51C-F119-44EF-A420-3D2333B1021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AC014-EA94-4E50-A6A0-0BE689235140}" type="slidenum">
              <a:rPr lang="zh-CN" altLang="en-US" smtClean="0"/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3"/>
          </p:nvPr>
        </p:nvSpPr>
        <p:spPr>
          <a:xfrm>
            <a:off x="3742267" y="3195109"/>
            <a:ext cx="8042804" cy="535531"/>
          </a:xfr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8A51C-F119-44EF-A420-3D2333B1021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AC014-EA94-4E50-A6A0-0BE68923514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grpSp>
        <p:nvGrpSpPr>
          <p:cNvPr id="9" name="Group 104"/>
          <p:cNvGrpSpPr>
            <a:grpSpLocks noChangeAspect="1"/>
          </p:cNvGrpSpPr>
          <p:nvPr/>
        </p:nvGrpSpPr>
        <p:grpSpPr bwMode="auto">
          <a:xfrm>
            <a:off x="129291" y="626536"/>
            <a:ext cx="564778" cy="491066"/>
            <a:chOff x="5157" y="339"/>
            <a:chExt cx="1757" cy="461"/>
          </a:xfrm>
          <a:effectLst>
            <a:outerShdw blurRad="127000" dist="1016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AutoShape 103"/>
            <p:cNvSpPr>
              <a:spLocks noChangeAspect="1" noChangeArrowheads="1" noTextEdit="1"/>
            </p:cNvSpPr>
            <p:nvPr/>
          </p:nvSpPr>
          <p:spPr bwMode="auto">
            <a:xfrm>
              <a:off x="5157" y="339"/>
              <a:ext cx="1757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1" name="Freeform 105"/>
            <p:cNvSpPr/>
            <p:nvPr/>
          </p:nvSpPr>
          <p:spPr bwMode="auto">
            <a:xfrm>
              <a:off x="6556" y="524"/>
              <a:ext cx="358" cy="276"/>
            </a:xfrm>
            <a:custGeom>
              <a:avLst/>
              <a:gdLst>
                <a:gd name="T0" fmla="*/ 0 w 151"/>
                <a:gd name="T1" fmla="*/ 98 h 115"/>
                <a:gd name="T2" fmla="*/ 151 w 151"/>
                <a:gd name="T3" fmla="*/ 98 h 115"/>
                <a:gd name="T4" fmla="*/ 127 w 151"/>
                <a:gd name="T5" fmla="*/ 52 h 115"/>
                <a:gd name="T6" fmla="*/ 151 w 151"/>
                <a:gd name="T7" fmla="*/ 17 h 115"/>
                <a:gd name="T8" fmla="*/ 0 w 151"/>
                <a:gd name="T9" fmla="*/ 17 h 115"/>
                <a:gd name="T10" fmla="*/ 0 w 151"/>
                <a:gd name="T11" fmla="*/ 98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" h="115">
                  <a:moveTo>
                    <a:pt x="0" y="98"/>
                  </a:moveTo>
                  <a:cubicBezTo>
                    <a:pt x="53" y="115"/>
                    <a:pt x="99" y="81"/>
                    <a:pt x="151" y="98"/>
                  </a:cubicBezTo>
                  <a:cubicBezTo>
                    <a:pt x="142" y="78"/>
                    <a:pt x="137" y="69"/>
                    <a:pt x="127" y="52"/>
                  </a:cubicBezTo>
                  <a:cubicBezTo>
                    <a:pt x="137" y="36"/>
                    <a:pt x="142" y="29"/>
                    <a:pt x="151" y="17"/>
                  </a:cubicBezTo>
                  <a:cubicBezTo>
                    <a:pt x="99" y="0"/>
                    <a:pt x="53" y="34"/>
                    <a:pt x="0" y="17"/>
                  </a:cubicBezTo>
                  <a:cubicBezTo>
                    <a:pt x="0" y="50"/>
                    <a:pt x="0" y="66"/>
                    <a:pt x="0" y="98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2" name="Freeform 106"/>
            <p:cNvSpPr/>
            <p:nvPr/>
          </p:nvSpPr>
          <p:spPr bwMode="auto">
            <a:xfrm>
              <a:off x="6556" y="495"/>
              <a:ext cx="211" cy="264"/>
            </a:xfrm>
            <a:custGeom>
              <a:avLst/>
              <a:gdLst>
                <a:gd name="T0" fmla="*/ 89 w 89"/>
                <a:gd name="T1" fmla="*/ 83 h 110"/>
                <a:gd name="T2" fmla="*/ 38 w 89"/>
                <a:gd name="T3" fmla="*/ 92 h 110"/>
                <a:gd name="T4" fmla="*/ 0 w 89"/>
                <a:gd name="T5" fmla="*/ 110 h 110"/>
                <a:gd name="T6" fmla="*/ 0 w 89"/>
                <a:gd name="T7" fmla="*/ 0 h 110"/>
                <a:gd name="T8" fmla="*/ 89 w 89"/>
                <a:gd name="T9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110">
                  <a:moveTo>
                    <a:pt x="89" y="83"/>
                  </a:moveTo>
                  <a:cubicBezTo>
                    <a:pt x="89" y="83"/>
                    <a:pt x="58" y="85"/>
                    <a:pt x="38" y="92"/>
                  </a:cubicBezTo>
                  <a:cubicBezTo>
                    <a:pt x="17" y="100"/>
                    <a:pt x="0" y="110"/>
                    <a:pt x="0" y="11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89" y="8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3" name="Freeform 107"/>
            <p:cNvSpPr/>
            <p:nvPr/>
          </p:nvSpPr>
          <p:spPr bwMode="auto">
            <a:xfrm>
              <a:off x="5157" y="322"/>
              <a:ext cx="358" cy="284"/>
            </a:xfrm>
            <a:custGeom>
              <a:avLst/>
              <a:gdLst>
                <a:gd name="T0" fmla="*/ 151 w 151"/>
                <a:gd name="T1" fmla="*/ 100 h 118"/>
                <a:gd name="T2" fmla="*/ 0 w 151"/>
                <a:gd name="T3" fmla="*/ 100 h 118"/>
                <a:gd name="T4" fmla="*/ 24 w 151"/>
                <a:gd name="T5" fmla="*/ 66 h 118"/>
                <a:gd name="T6" fmla="*/ 0 w 151"/>
                <a:gd name="T7" fmla="*/ 19 h 118"/>
                <a:gd name="T8" fmla="*/ 151 w 151"/>
                <a:gd name="T9" fmla="*/ 19 h 118"/>
                <a:gd name="T10" fmla="*/ 151 w 151"/>
                <a:gd name="T11" fmla="*/ 10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" h="118">
                  <a:moveTo>
                    <a:pt x="151" y="100"/>
                  </a:moveTo>
                  <a:cubicBezTo>
                    <a:pt x="98" y="81"/>
                    <a:pt x="53" y="118"/>
                    <a:pt x="0" y="100"/>
                  </a:cubicBezTo>
                  <a:cubicBezTo>
                    <a:pt x="10" y="88"/>
                    <a:pt x="15" y="81"/>
                    <a:pt x="24" y="66"/>
                  </a:cubicBezTo>
                  <a:cubicBezTo>
                    <a:pt x="15" y="49"/>
                    <a:pt x="10" y="40"/>
                    <a:pt x="0" y="19"/>
                  </a:cubicBezTo>
                  <a:cubicBezTo>
                    <a:pt x="53" y="37"/>
                    <a:pt x="98" y="0"/>
                    <a:pt x="151" y="19"/>
                  </a:cubicBezTo>
                  <a:cubicBezTo>
                    <a:pt x="151" y="51"/>
                    <a:pt x="151" y="67"/>
                    <a:pt x="151" y="1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4" name="Freeform 108"/>
            <p:cNvSpPr/>
            <p:nvPr/>
          </p:nvSpPr>
          <p:spPr bwMode="auto">
            <a:xfrm>
              <a:off x="5304" y="368"/>
              <a:ext cx="211" cy="276"/>
            </a:xfrm>
            <a:custGeom>
              <a:avLst/>
              <a:gdLst>
                <a:gd name="T0" fmla="*/ 0 w 89"/>
                <a:gd name="T1" fmla="*/ 31 h 115"/>
                <a:gd name="T2" fmla="*/ 89 w 89"/>
                <a:gd name="T3" fmla="*/ 115 h 115"/>
                <a:gd name="T4" fmla="*/ 89 w 89"/>
                <a:gd name="T5" fmla="*/ 0 h 115"/>
                <a:gd name="T6" fmla="*/ 48 w 89"/>
                <a:gd name="T7" fmla="*/ 21 h 115"/>
                <a:gd name="T8" fmla="*/ 0 w 89"/>
                <a:gd name="T9" fmla="*/ 31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115">
                  <a:moveTo>
                    <a:pt x="0" y="31"/>
                  </a:moveTo>
                  <a:cubicBezTo>
                    <a:pt x="89" y="115"/>
                    <a:pt x="89" y="115"/>
                    <a:pt x="89" y="115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63" y="15"/>
                    <a:pt x="48" y="21"/>
                  </a:cubicBezTo>
                  <a:cubicBezTo>
                    <a:pt x="32" y="27"/>
                    <a:pt x="0" y="31"/>
                    <a:pt x="0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5" name="Freeform 109"/>
            <p:cNvSpPr/>
            <p:nvPr/>
          </p:nvSpPr>
          <p:spPr bwMode="auto">
            <a:xfrm>
              <a:off x="5306" y="75"/>
              <a:ext cx="1461" cy="987"/>
            </a:xfrm>
            <a:custGeom>
              <a:avLst/>
              <a:gdLst>
                <a:gd name="T0" fmla="*/ 0 w 616"/>
                <a:gd name="T1" fmla="*/ 154 h 411"/>
                <a:gd name="T2" fmla="*/ 616 w 616"/>
                <a:gd name="T3" fmla="*/ 154 h 411"/>
                <a:gd name="T4" fmla="*/ 616 w 616"/>
                <a:gd name="T5" fmla="*/ 258 h 411"/>
                <a:gd name="T6" fmla="*/ 0 w 616"/>
                <a:gd name="T7" fmla="*/ 258 h 411"/>
                <a:gd name="T8" fmla="*/ 0 w 616"/>
                <a:gd name="T9" fmla="*/ 154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6" h="411">
                  <a:moveTo>
                    <a:pt x="0" y="154"/>
                  </a:moveTo>
                  <a:cubicBezTo>
                    <a:pt x="215" y="307"/>
                    <a:pt x="400" y="0"/>
                    <a:pt x="616" y="154"/>
                  </a:cubicBezTo>
                  <a:cubicBezTo>
                    <a:pt x="616" y="195"/>
                    <a:pt x="616" y="216"/>
                    <a:pt x="616" y="258"/>
                  </a:cubicBezTo>
                  <a:cubicBezTo>
                    <a:pt x="400" y="104"/>
                    <a:pt x="215" y="411"/>
                    <a:pt x="0" y="258"/>
                  </a:cubicBezTo>
                  <a:cubicBezTo>
                    <a:pt x="0" y="216"/>
                    <a:pt x="0" y="195"/>
                    <a:pt x="0" y="15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4165200" cy="1600200"/>
          </a:xfrm>
        </p:spPr>
        <p:txBody>
          <a:bodyPr anchor="t" anchorCtr="0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457200"/>
            <a:ext cx="6170400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215154" y="365125"/>
            <a:ext cx="1138646" cy="5811838"/>
          </a:xfrm>
        </p:spPr>
        <p:txBody>
          <a:bodyPr vert="eaVert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9285514" cy="5811838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8A51C-F119-44EF-A420-3D2333B1021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AC014-EA94-4E50-A6A0-0BE68923514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tags" Target="../tags/tag3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grpSp>
        <p:nvGrpSpPr>
          <p:cNvPr id="9" name="Group 104"/>
          <p:cNvGrpSpPr>
            <a:grpSpLocks noChangeAspect="1"/>
          </p:cNvGrpSpPr>
          <p:nvPr/>
        </p:nvGrpSpPr>
        <p:grpSpPr bwMode="auto">
          <a:xfrm>
            <a:off x="129290" y="728134"/>
            <a:ext cx="691977" cy="601664"/>
            <a:chOff x="5157" y="339"/>
            <a:chExt cx="1757" cy="461"/>
          </a:xfrm>
          <a:effectLst>
            <a:outerShdw blurRad="127000" dist="1016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AutoShape 103"/>
            <p:cNvSpPr>
              <a:spLocks noChangeAspect="1" noChangeArrowheads="1" noTextEdit="1"/>
            </p:cNvSpPr>
            <p:nvPr/>
          </p:nvSpPr>
          <p:spPr bwMode="auto">
            <a:xfrm>
              <a:off x="5157" y="339"/>
              <a:ext cx="1757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1" name="Freeform 105"/>
            <p:cNvSpPr/>
            <p:nvPr/>
          </p:nvSpPr>
          <p:spPr bwMode="auto">
            <a:xfrm>
              <a:off x="6556" y="524"/>
              <a:ext cx="358" cy="276"/>
            </a:xfrm>
            <a:custGeom>
              <a:avLst/>
              <a:gdLst>
                <a:gd name="T0" fmla="*/ 0 w 151"/>
                <a:gd name="T1" fmla="*/ 98 h 115"/>
                <a:gd name="T2" fmla="*/ 151 w 151"/>
                <a:gd name="T3" fmla="*/ 98 h 115"/>
                <a:gd name="T4" fmla="*/ 127 w 151"/>
                <a:gd name="T5" fmla="*/ 52 h 115"/>
                <a:gd name="T6" fmla="*/ 151 w 151"/>
                <a:gd name="T7" fmla="*/ 17 h 115"/>
                <a:gd name="T8" fmla="*/ 0 w 151"/>
                <a:gd name="T9" fmla="*/ 17 h 115"/>
                <a:gd name="T10" fmla="*/ 0 w 151"/>
                <a:gd name="T11" fmla="*/ 98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" h="115">
                  <a:moveTo>
                    <a:pt x="0" y="98"/>
                  </a:moveTo>
                  <a:cubicBezTo>
                    <a:pt x="53" y="115"/>
                    <a:pt x="99" y="81"/>
                    <a:pt x="151" y="98"/>
                  </a:cubicBezTo>
                  <a:cubicBezTo>
                    <a:pt x="142" y="78"/>
                    <a:pt x="137" y="69"/>
                    <a:pt x="127" y="52"/>
                  </a:cubicBezTo>
                  <a:cubicBezTo>
                    <a:pt x="137" y="36"/>
                    <a:pt x="142" y="29"/>
                    <a:pt x="151" y="17"/>
                  </a:cubicBezTo>
                  <a:cubicBezTo>
                    <a:pt x="99" y="0"/>
                    <a:pt x="53" y="34"/>
                    <a:pt x="0" y="17"/>
                  </a:cubicBezTo>
                  <a:cubicBezTo>
                    <a:pt x="0" y="50"/>
                    <a:pt x="0" y="66"/>
                    <a:pt x="0" y="98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2" name="Freeform 106"/>
            <p:cNvSpPr/>
            <p:nvPr/>
          </p:nvSpPr>
          <p:spPr bwMode="auto">
            <a:xfrm>
              <a:off x="6556" y="495"/>
              <a:ext cx="211" cy="264"/>
            </a:xfrm>
            <a:custGeom>
              <a:avLst/>
              <a:gdLst>
                <a:gd name="T0" fmla="*/ 89 w 89"/>
                <a:gd name="T1" fmla="*/ 83 h 110"/>
                <a:gd name="T2" fmla="*/ 38 w 89"/>
                <a:gd name="T3" fmla="*/ 92 h 110"/>
                <a:gd name="T4" fmla="*/ 0 w 89"/>
                <a:gd name="T5" fmla="*/ 110 h 110"/>
                <a:gd name="T6" fmla="*/ 0 w 89"/>
                <a:gd name="T7" fmla="*/ 0 h 110"/>
                <a:gd name="T8" fmla="*/ 89 w 89"/>
                <a:gd name="T9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110">
                  <a:moveTo>
                    <a:pt x="89" y="83"/>
                  </a:moveTo>
                  <a:cubicBezTo>
                    <a:pt x="89" y="83"/>
                    <a:pt x="58" y="85"/>
                    <a:pt x="38" y="92"/>
                  </a:cubicBezTo>
                  <a:cubicBezTo>
                    <a:pt x="17" y="100"/>
                    <a:pt x="0" y="110"/>
                    <a:pt x="0" y="11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89" y="8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3" name="Freeform 107"/>
            <p:cNvSpPr/>
            <p:nvPr/>
          </p:nvSpPr>
          <p:spPr bwMode="auto">
            <a:xfrm>
              <a:off x="5157" y="322"/>
              <a:ext cx="358" cy="284"/>
            </a:xfrm>
            <a:custGeom>
              <a:avLst/>
              <a:gdLst>
                <a:gd name="T0" fmla="*/ 151 w 151"/>
                <a:gd name="T1" fmla="*/ 100 h 118"/>
                <a:gd name="T2" fmla="*/ 0 w 151"/>
                <a:gd name="T3" fmla="*/ 100 h 118"/>
                <a:gd name="T4" fmla="*/ 24 w 151"/>
                <a:gd name="T5" fmla="*/ 66 h 118"/>
                <a:gd name="T6" fmla="*/ 0 w 151"/>
                <a:gd name="T7" fmla="*/ 19 h 118"/>
                <a:gd name="T8" fmla="*/ 151 w 151"/>
                <a:gd name="T9" fmla="*/ 19 h 118"/>
                <a:gd name="T10" fmla="*/ 151 w 151"/>
                <a:gd name="T11" fmla="*/ 10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" h="118">
                  <a:moveTo>
                    <a:pt x="151" y="100"/>
                  </a:moveTo>
                  <a:cubicBezTo>
                    <a:pt x="98" y="81"/>
                    <a:pt x="53" y="118"/>
                    <a:pt x="0" y="100"/>
                  </a:cubicBezTo>
                  <a:cubicBezTo>
                    <a:pt x="10" y="88"/>
                    <a:pt x="15" y="81"/>
                    <a:pt x="24" y="66"/>
                  </a:cubicBezTo>
                  <a:cubicBezTo>
                    <a:pt x="15" y="49"/>
                    <a:pt x="10" y="40"/>
                    <a:pt x="0" y="19"/>
                  </a:cubicBezTo>
                  <a:cubicBezTo>
                    <a:pt x="53" y="37"/>
                    <a:pt x="98" y="0"/>
                    <a:pt x="151" y="19"/>
                  </a:cubicBezTo>
                  <a:cubicBezTo>
                    <a:pt x="151" y="51"/>
                    <a:pt x="151" y="67"/>
                    <a:pt x="151" y="1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4" name="Freeform 108"/>
            <p:cNvSpPr/>
            <p:nvPr/>
          </p:nvSpPr>
          <p:spPr bwMode="auto">
            <a:xfrm>
              <a:off x="5304" y="368"/>
              <a:ext cx="211" cy="276"/>
            </a:xfrm>
            <a:custGeom>
              <a:avLst/>
              <a:gdLst>
                <a:gd name="T0" fmla="*/ 0 w 89"/>
                <a:gd name="T1" fmla="*/ 31 h 115"/>
                <a:gd name="T2" fmla="*/ 89 w 89"/>
                <a:gd name="T3" fmla="*/ 115 h 115"/>
                <a:gd name="T4" fmla="*/ 89 w 89"/>
                <a:gd name="T5" fmla="*/ 0 h 115"/>
                <a:gd name="T6" fmla="*/ 48 w 89"/>
                <a:gd name="T7" fmla="*/ 21 h 115"/>
                <a:gd name="T8" fmla="*/ 0 w 89"/>
                <a:gd name="T9" fmla="*/ 31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115">
                  <a:moveTo>
                    <a:pt x="0" y="31"/>
                  </a:moveTo>
                  <a:cubicBezTo>
                    <a:pt x="89" y="115"/>
                    <a:pt x="89" y="115"/>
                    <a:pt x="89" y="115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63" y="15"/>
                    <a:pt x="48" y="21"/>
                  </a:cubicBezTo>
                  <a:cubicBezTo>
                    <a:pt x="32" y="27"/>
                    <a:pt x="0" y="31"/>
                    <a:pt x="0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  <p:sp>
          <p:nvSpPr>
            <p:cNvPr id="15" name="Freeform 109"/>
            <p:cNvSpPr/>
            <p:nvPr/>
          </p:nvSpPr>
          <p:spPr bwMode="auto">
            <a:xfrm>
              <a:off x="5306" y="75"/>
              <a:ext cx="1461" cy="987"/>
            </a:xfrm>
            <a:custGeom>
              <a:avLst/>
              <a:gdLst>
                <a:gd name="T0" fmla="*/ 0 w 616"/>
                <a:gd name="T1" fmla="*/ 154 h 411"/>
                <a:gd name="T2" fmla="*/ 616 w 616"/>
                <a:gd name="T3" fmla="*/ 154 h 411"/>
                <a:gd name="T4" fmla="*/ 616 w 616"/>
                <a:gd name="T5" fmla="*/ 258 h 411"/>
                <a:gd name="T6" fmla="*/ 0 w 616"/>
                <a:gd name="T7" fmla="*/ 258 h 411"/>
                <a:gd name="T8" fmla="*/ 0 w 616"/>
                <a:gd name="T9" fmla="*/ 154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6" h="411">
                  <a:moveTo>
                    <a:pt x="0" y="154"/>
                  </a:moveTo>
                  <a:cubicBezTo>
                    <a:pt x="215" y="307"/>
                    <a:pt x="400" y="0"/>
                    <a:pt x="616" y="154"/>
                  </a:cubicBezTo>
                  <a:cubicBezTo>
                    <a:pt x="616" y="195"/>
                    <a:pt x="616" y="216"/>
                    <a:pt x="616" y="258"/>
                  </a:cubicBezTo>
                  <a:cubicBezTo>
                    <a:pt x="400" y="104"/>
                    <a:pt x="215" y="411"/>
                    <a:pt x="0" y="258"/>
                  </a:cubicBezTo>
                  <a:cubicBezTo>
                    <a:pt x="0" y="216"/>
                    <a:pt x="0" y="195"/>
                    <a:pt x="0" y="15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800"/>
            </a:p>
          </p:txBody>
        </p:sp>
      </p:grpSp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2138A51C-F119-44EF-A420-3D2333B1021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9AAC014-EA94-4E50-A6A0-0BE689235140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hemeOverride" Target="../theme/themeOverride1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8.xml"/><Relationship Id="rId4" Type="http://schemas.openxmlformats.org/officeDocument/2006/relationships/tags" Target="../tags/tag9.xml"/><Relationship Id="rId3" Type="http://schemas.openxmlformats.org/officeDocument/2006/relationships/image" Target="../media/image2.jpeg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英语国际音标</a:t>
            </a:r>
            <a:endParaRPr lang="zh-CN" alt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752148" y="3788383"/>
            <a:ext cx="7915130" cy="535531"/>
          </a:xfrm>
        </p:spPr>
        <p:txBody>
          <a:bodyPr/>
          <a:lstStyle/>
          <a:p>
            <a:r>
              <a:rPr lang="zh-CN" altLang="en-US"/>
              <a:t>四级英语辅导课程   </a:t>
            </a:r>
            <a:r>
              <a:rPr lang="en-US" altLang="zh-CN"/>
              <a:t>2019-2020-2       </a:t>
            </a:r>
            <a:r>
              <a:rPr lang="zh-CN" altLang="en-US"/>
              <a:t>李文娟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>
                <a:sym typeface="+mn-ea"/>
              </a:rPr>
              <a:t>发音主要分为三部分：喉部、口腔、鼻腔。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427990" y="2057400"/>
            <a:ext cx="6433820" cy="3772535"/>
          </a:xfrm>
        </p:spPr>
        <p:txBody>
          <a:bodyPr>
            <a:normAutofit/>
          </a:bodyPr>
          <a:lstStyle/>
          <a:p>
            <a:r>
              <a:rPr lang="en-US" altLang="zh-CN" b="1" dirty="0">
                <a:solidFill>
                  <a:schemeClr val="accent6">
                    <a:lumMod val="75000"/>
                  </a:schemeClr>
                </a:solidFill>
              </a:rPr>
              <a:t>A、喉部的发音器官：</a:t>
            </a:r>
            <a:endParaRPr lang="en-US" altLang="zh-CN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CN" dirty="0"/>
              <a:t>1．气管      2．声带(包括声门)    3．会厌软骨   </a:t>
            </a:r>
            <a:endParaRPr lang="en-US" altLang="zh-CN" dirty="0"/>
          </a:p>
          <a:p>
            <a:r>
              <a:rPr lang="en-US" altLang="zh-CN" b="1" dirty="0">
                <a:solidFill>
                  <a:schemeClr val="accent6">
                    <a:lumMod val="75000"/>
                  </a:schemeClr>
                </a:solidFill>
              </a:rPr>
              <a:t>B、口腔的发音器官：</a:t>
            </a:r>
            <a:endParaRPr lang="en-US" altLang="zh-CN" dirty="0"/>
          </a:p>
          <a:p>
            <a:r>
              <a:rPr lang="en-US" altLang="zh-CN" dirty="0"/>
              <a:t>4．舌：a.舌端   b.舌前部     c.舌后部     d.舌根</a:t>
            </a:r>
            <a:endParaRPr lang="en-US" altLang="zh-CN" dirty="0"/>
          </a:p>
          <a:p>
            <a:r>
              <a:rPr lang="en-US" altLang="zh-CN" dirty="0"/>
              <a:t>5．硬腭    6. 软腭    7．上齿龈   8．牙齿 9．唇     l0．小舌       </a:t>
            </a:r>
            <a:endParaRPr lang="en-US" altLang="zh-CN" dirty="0"/>
          </a:p>
          <a:p>
            <a:r>
              <a:rPr lang="en-US" altLang="zh-CN" dirty="0"/>
              <a:t> </a:t>
            </a:r>
            <a:r>
              <a:rPr lang="en-US" altLang="zh-CN" b="1" dirty="0">
                <a:solidFill>
                  <a:schemeClr val="accent6">
                    <a:lumMod val="75000"/>
                  </a:schemeClr>
                </a:solidFill>
              </a:rPr>
              <a:t>C、鼻腔</a:t>
            </a:r>
            <a:endParaRPr lang="en-US" altLang="zh-CN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73742914" name="图片占位符 1073742913" descr="HWOCRTEMP_ROC80"/>
          <p:cNvPicPr>
            <a:picLocks noChangeAspect="1"/>
          </p:cNvPicPr>
          <p:nvPr>
            <p:ph type="pic" idx="1"/>
          </p:nvPr>
        </p:nvPicPr>
        <p:blipFill>
          <a:blip r:embed="rId3"/>
          <a:stretch>
            <a:fillRect/>
          </a:stretch>
        </p:blipFill>
        <p:spPr>
          <a:xfrm>
            <a:off x="6461125" y="577850"/>
            <a:ext cx="4841875" cy="589788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24963" name="文本占位符 424962"/>
          <p:cNvSpPr>
            <a:spLocks noGrp="1"/>
          </p:cNvSpPr>
          <p:nvPr>
            <p:ph type="body" idx="1"/>
          </p:nvPr>
        </p:nvSpPr>
        <p:spPr>
          <a:xfrm>
            <a:off x="1524000" y="781685"/>
            <a:ext cx="9144000" cy="5685155"/>
          </a:xfrm>
        </p:spPr>
        <p:txBody>
          <a:bodyPr/>
          <a:p>
            <a:pPr>
              <a:lnSpc>
                <a:spcPct val="110000"/>
              </a:lnSpc>
            </a:pPr>
            <a:r>
              <a:rPr lang="zh-CN" altLang="en-US" sz="4000" dirty="0">
                <a:solidFill>
                  <a:srgbClr val="0C0C12"/>
                </a:solidFill>
              </a:rPr>
              <a:t>元音和辅音的定义：</a:t>
            </a:r>
            <a:endParaRPr lang="zh-CN" altLang="en-US" sz="4000" dirty="0">
              <a:solidFill>
                <a:srgbClr val="0C0C12"/>
              </a:solidFill>
            </a:endParaRPr>
          </a:p>
          <a:p>
            <a:pPr lvl="1">
              <a:lnSpc>
                <a:spcPct val="130000"/>
              </a:lnSpc>
              <a:buFont typeface="Wingdings" panose="05000000000000000000" charset="0"/>
              <a:buChar char="u"/>
            </a:pPr>
            <a:r>
              <a:rPr lang="zh-CN" altLang="en-US" dirty="0"/>
              <a:t>发音响亮，是乐音；口腔中气流不收阻碍；声带振动；是构成音节的主要音。</a:t>
            </a:r>
            <a:endParaRPr lang="zh-CN" altLang="en-US" sz="2400" dirty="0">
              <a:solidFill>
                <a:schemeClr val="tx1"/>
              </a:solidFill>
            </a:endParaRPr>
          </a:p>
          <a:p>
            <a:pPr lvl="1">
              <a:lnSpc>
                <a:spcPct val="130000"/>
              </a:lnSpc>
              <a:buFont typeface="Wingdings" panose="05000000000000000000" charset="0"/>
              <a:buChar char="u"/>
            </a:pPr>
            <a:r>
              <a:rPr lang="zh-CN" altLang="en-US" sz="2400" dirty="0">
                <a:solidFill>
                  <a:schemeClr val="tx1"/>
                </a:solidFill>
              </a:rPr>
              <a:t>发音不响亮，是噪音；</a:t>
            </a:r>
            <a:r>
              <a:rPr lang="zh-CN" altLang="en-US" sz="2400" dirty="0">
                <a:sym typeface="+mn-ea"/>
              </a:rPr>
              <a:t>不论声带振动与否，</a:t>
            </a:r>
            <a:r>
              <a:rPr lang="zh-CN" altLang="en-US" sz="2400" dirty="0">
                <a:solidFill>
                  <a:schemeClr val="tx1"/>
                </a:solidFill>
              </a:rPr>
              <a:t>口腔中气流受到阻碍；不是构成音节的主要音。</a:t>
            </a:r>
            <a:endParaRPr lang="zh-CN" altLang="en-US" sz="3500" dirty="0">
              <a:solidFill>
                <a:schemeClr val="tx1"/>
              </a:solidFill>
            </a:endParaRPr>
          </a:p>
          <a:p>
            <a:pPr lvl="2">
              <a:lnSpc>
                <a:spcPct val="130000"/>
              </a:lnSpc>
              <a:buFont typeface="Wingdings" panose="05000000000000000000" charset="0"/>
              <a:buChar char="p"/>
            </a:pPr>
            <a:r>
              <a:rPr lang="zh-CN" altLang="en-US" sz="2160" dirty="0">
                <a:solidFill>
                  <a:schemeClr val="tx1"/>
                </a:solidFill>
              </a:rPr>
              <a:t>发音时</a:t>
            </a:r>
            <a:r>
              <a:rPr lang="zh-CN" altLang="en-US" sz="2160" b="1" dirty="0">
                <a:solidFill>
                  <a:schemeClr val="accent2">
                    <a:lumMod val="50000"/>
                  </a:schemeClr>
                </a:solidFill>
              </a:rPr>
              <a:t>声带不振动</a:t>
            </a:r>
            <a:r>
              <a:rPr lang="zh-CN" altLang="en-US" sz="2160" dirty="0">
                <a:solidFill>
                  <a:schemeClr val="tx1"/>
                </a:solidFill>
              </a:rPr>
              <a:t>的辅音称为</a:t>
            </a:r>
            <a:r>
              <a:rPr lang="zh-CN" altLang="en-US" sz="2880" dirty="0">
                <a:solidFill>
                  <a:srgbClr val="C00000"/>
                </a:solidFill>
              </a:rPr>
              <a:t>清辅音</a:t>
            </a:r>
            <a:r>
              <a:rPr lang="zh-CN" altLang="en-US" sz="2160" dirty="0">
                <a:solidFill>
                  <a:schemeClr val="tx1"/>
                </a:solidFill>
              </a:rPr>
              <a:t>。</a:t>
            </a:r>
            <a:endParaRPr lang="zh-CN" altLang="en-US" sz="2160" dirty="0">
              <a:solidFill>
                <a:schemeClr val="tx1"/>
              </a:solidFill>
            </a:endParaRPr>
          </a:p>
          <a:p>
            <a:pPr lvl="2">
              <a:lnSpc>
                <a:spcPct val="130000"/>
              </a:lnSpc>
              <a:buFont typeface="Wingdings" panose="05000000000000000000" charset="0"/>
              <a:buChar char="p"/>
            </a:pPr>
            <a:r>
              <a:rPr lang="zh-CN" altLang="en-US" sz="2160" dirty="0">
                <a:solidFill>
                  <a:schemeClr val="tx1"/>
                </a:solidFill>
              </a:rPr>
              <a:t>发音</a:t>
            </a:r>
            <a:r>
              <a:rPr lang="zh-CN" altLang="en-US" sz="2160" b="1" dirty="0">
                <a:solidFill>
                  <a:schemeClr val="accent2">
                    <a:lumMod val="50000"/>
                  </a:schemeClr>
                </a:solidFill>
              </a:rPr>
              <a:t>声带振动</a:t>
            </a:r>
            <a:r>
              <a:rPr lang="zh-CN" altLang="en-US" sz="2160" dirty="0">
                <a:solidFill>
                  <a:schemeClr val="tx1"/>
                </a:solidFill>
              </a:rPr>
              <a:t>的辅音称为</a:t>
            </a:r>
            <a:r>
              <a:rPr lang="zh-CN" altLang="en-US" sz="2880" dirty="0">
                <a:solidFill>
                  <a:srgbClr val="C00000"/>
                </a:solidFill>
              </a:rPr>
              <a:t>浊辅音</a:t>
            </a:r>
            <a:r>
              <a:rPr lang="zh-CN" altLang="en-US" sz="2160" dirty="0">
                <a:solidFill>
                  <a:schemeClr val="tx1"/>
                </a:solidFill>
              </a:rPr>
              <a:t>。</a:t>
            </a:r>
            <a:endParaRPr lang="zh-CN" altLang="en-US" sz="2160" dirty="0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866140" y="1691640"/>
            <a:ext cx="846455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b="1"/>
              <a:t>元音</a:t>
            </a:r>
            <a:endParaRPr lang="zh-CN" altLang="en-US" sz="2400" b="1"/>
          </a:p>
        </p:txBody>
      </p:sp>
      <p:sp>
        <p:nvSpPr>
          <p:cNvPr id="6" name="矩形 5"/>
          <p:cNvSpPr/>
          <p:nvPr/>
        </p:nvSpPr>
        <p:spPr>
          <a:xfrm>
            <a:off x="876935" y="2708275"/>
            <a:ext cx="846455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b="1"/>
              <a:t>辅音</a:t>
            </a:r>
            <a:endParaRPr lang="zh-CN" altLang="en-US" sz="2400" b="1"/>
          </a:p>
        </p:txBody>
      </p:sp>
    </p:spTree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C9F754DE-2CAD-44b6-B708-469DEB6407EB-1" descr="qt_tem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635" y="94615"/>
            <a:ext cx="10920730" cy="6668770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2383790" y="335280"/>
            <a:ext cx="2117090" cy="631825"/>
            <a:chOff x="3908" y="1884"/>
            <a:chExt cx="3334" cy="995"/>
          </a:xfrm>
        </p:grpSpPr>
        <p:sp>
          <p:nvSpPr>
            <p:cNvPr id="5" name="圆角矩形 4"/>
            <p:cNvSpPr/>
            <p:nvPr/>
          </p:nvSpPr>
          <p:spPr>
            <a:xfrm>
              <a:off x="3908" y="1884"/>
              <a:ext cx="3334" cy="77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舌位变，口型不变</a:t>
              </a:r>
              <a:endParaRPr lang="zh-CN" altLang="en-US"/>
            </a:p>
          </p:txBody>
        </p:sp>
        <p:cxnSp>
          <p:nvCxnSpPr>
            <p:cNvPr id="6" name="直接连接符 5"/>
            <p:cNvCxnSpPr>
              <a:endCxn id="5" idx="2"/>
            </p:cNvCxnSpPr>
            <p:nvPr/>
          </p:nvCxnSpPr>
          <p:spPr>
            <a:xfrm flipH="1" flipV="1">
              <a:off x="5575" y="2663"/>
              <a:ext cx="1043" cy="2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组合 9"/>
          <p:cNvGrpSpPr/>
          <p:nvPr/>
        </p:nvGrpSpPr>
        <p:grpSpPr>
          <a:xfrm>
            <a:off x="3115310" y="2171065"/>
            <a:ext cx="1315720" cy="653415"/>
            <a:chOff x="4862" y="4914"/>
            <a:chExt cx="2072" cy="1029"/>
          </a:xfrm>
        </p:grpSpPr>
        <p:sp>
          <p:nvSpPr>
            <p:cNvPr id="7" name="圆角矩形 6"/>
            <p:cNvSpPr/>
            <p:nvPr/>
          </p:nvSpPr>
          <p:spPr>
            <a:xfrm>
              <a:off x="4862" y="5165"/>
              <a:ext cx="2072" cy="77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zh-CN" altLang="en-US"/>
                <a:t>口型变</a:t>
              </a:r>
              <a:endParaRPr lang="zh-CN" altLang="en-US"/>
            </a:p>
          </p:txBody>
        </p:sp>
        <p:cxnSp>
          <p:nvCxnSpPr>
            <p:cNvPr id="8" name="直接连接符 7"/>
            <p:cNvCxnSpPr>
              <a:endCxn id="7" idx="0"/>
            </p:cNvCxnSpPr>
            <p:nvPr/>
          </p:nvCxnSpPr>
          <p:spPr>
            <a:xfrm flipH="1">
              <a:off x="5898" y="4914"/>
              <a:ext cx="581" cy="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4643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4643"/>
</p:tagLst>
</file>

<file path=ppt/tags/tag3.xml><?xml version="1.0" encoding="utf-8"?>
<p:tagLst xmlns:p="http://schemas.openxmlformats.org/presentationml/2006/main">
  <p:tag name="KSO_WM_TEMPLATE_CATEGORY" val="custom"/>
  <p:tag name="KSO_WM_TEMPLATE_INDEX" val="20184643"/>
  <p:tag name="KSO_WM_TAG_VERSION" val="1.0"/>
  <p:tag name="KSO_WM_TEMPLATE_THUMBS_INDEX" val="1、9、12、16、4、5、21"/>
  <p:tag name="KSO_WM_BEAUTIFY_FLAG" val="#wm#"/>
</p:tagLst>
</file>

<file path=ppt/tags/tag4.xml><?xml version="1.0" encoding="utf-8"?>
<p:tagLst xmlns:p="http://schemas.openxmlformats.org/presentationml/2006/main">
  <p:tag name="KSO_WM_TEMPLATE_CATEGORY" val="custom"/>
  <p:tag name="KSO_WM_TEMPLATE_INDEX" val="20184643"/>
  <p:tag name="KSO_WM_UNIT_TYPE" val="a"/>
  <p:tag name="KSO_WM_UNIT_INDEX" val="1"/>
  <p:tag name="KSO_WM_UNIT_ID" val="custom20184643_1*a*1"/>
  <p:tag name="KSO_WM_UNIT_LAYERLEVEL" val="1"/>
  <p:tag name="KSO_WM_UNIT_VALUE" val="13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PRESET_TEXT" val="低面几何风商务通用"/>
</p:tagLst>
</file>

<file path=ppt/tags/tag5.xml><?xml version="1.0" encoding="utf-8"?>
<p:tagLst xmlns:p="http://schemas.openxmlformats.org/presentationml/2006/main">
  <p:tag name="KSO_WM_TEMPLATE_CATEGORY" val="custom"/>
  <p:tag name="KSO_WM_TEMPLATE_INDEX" val="20184643"/>
  <p:tag name="KSO_WM_UNIT_TYPE" val="b"/>
  <p:tag name="KSO_WM_UNIT_INDEX" val="1"/>
  <p:tag name="KSO_WM_UNIT_ID" val="custom20184643_1*b*1"/>
  <p:tag name="KSO_WM_UNIT_LAYERLEVEL" val="1"/>
  <p:tag name="KSO_WM_UNIT_VALUE" val="30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PRESET_TEXT" val="Low surface geometric wind business general"/>
</p:tagLst>
</file>

<file path=ppt/tags/tag6.xml><?xml version="1.0" encoding="utf-8"?>
<p:tagLst xmlns:p="http://schemas.openxmlformats.org/presentationml/2006/main">
  <p:tag name="KSO_WM_TEMPLATE_CATEGORY" val="custom"/>
  <p:tag name="KSO_WM_TEMPLATE_INDEX" val="20184643"/>
  <p:tag name="KSO_WM_TAG_VERSION" val="1.0"/>
  <p:tag name="KSO_WM_SLIDE_ID" val="custom20184643_1"/>
  <p:tag name="KSO_WM_SLIDE_INDEX" val="1"/>
  <p:tag name="KSO_WM_SLIDE_ITEM_CNT" val="2"/>
  <p:tag name="KSO_WM_SLIDE_LAYOUT" val="a_b"/>
  <p:tag name="KSO_WM_SLIDE_LAYOUT_CNT" val="1_1"/>
  <p:tag name="KSO_WM_SLIDE_TYPE" val="title"/>
  <p:tag name="KSO_WM_TEMPLATE_THUMBS_INDEX" val="1、9、12、16、4、5、21、"/>
  <p:tag name="KSO_WM_BEAUTIFY_FLAG" val="#wm#"/>
  <p:tag name="KSO_WM_SLIDE_MODEL_TYPE" val="cover"/>
</p:tagLst>
</file>

<file path=ppt/tags/tag7.xml><?xml version="1.0" encoding="utf-8"?>
<p:tagLst xmlns:p="http://schemas.openxmlformats.org/presentationml/2006/main">
  <p:tag name="KSO_WM_TEMPLATE_CATEGORY" val="custom"/>
  <p:tag name="KSO_WM_TEMPLATE_INDEX" val="20184643"/>
  <p:tag name="KSO_WM_TAG_VERSION" val="1.0"/>
  <p:tag name="KSO_WM_BEAUTIFY_FLAG" val="#wm#"/>
  <p:tag name="KSO_WM_UNIT_PRESET_TEXT_LEN" val="17"/>
  <p:tag name="KSO_WM_UNIT_PRESET_TEXT_INDEX" val="3"/>
  <p:tag name="KSO_WM_UNIT_CLEAR" val="0"/>
  <p:tag name="KSO_WM_UNIT_COMPATIBLE" val="0"/>
  <p:tag name="KSO_WM_UNIT_HIGHLIGHT" val="0"/>
  <p:tag name="KSO_WM_UNIT_ISCONTENTSTITLE" val="0"/>
  <p:tag name="KSO_WM_UNIT_VALUE" val="18"/>
  <p:tag name="KSO_WM_UNIT_LAYERLEVEL" val="1"/>
  <p:tag name="KSO_WM_UNIT_INDEX" val="1"/>
  <p:tag name="KSO_WM_UNIT_ID" val="custom20184643_4*a*1"/>
  <p:tag name="KSO_WM_UNIT_TYPE" val="a"/>
</p:tagLst>
</file>

<file path=ppt/tags/tag8.xml><?xml version="1.0" encoding="utf-8"?>
<p:tagLst xmlns:p="http://schemas.openxmlformats.org/presentationml/2006/main">
  <p:tag name="KSO_WM_TEMPLATE_CATEGORY" val="custom"/>
  <p:tag name="KSO_WM_TEMPLATE_INDEX" val="20184643"/>
  <p:tag name="KSO_WM_TAG_VERSION" val="1.0"/>
  <p:tag name="KSO_WM_BEAUTIFY_FLAG" val="#wm#"/>
  <p:tag name="KSO_WM_UNIT_TYPE" val="f"/>
  <p:tag name="KSO_WM_UNIT_INDEX" val="1"/>
  <p:tag name="KSO_WM_UNIT_ID" val="custom20184643_4*f*1"/>
  <p:tag name="KSO_WM_UNIT_LAYERLEVEL" val="1"/>
  <p:tag name="KSO_WM_UNIT_VALUE" val="150"/>
  <p:tag name="KSO_WM_UNIT_HIGHLIGHT" val="0"/>
  <p:tag name="KSO_WM_UNIT_COMPATIBLE" val="0"/>
  <p:tag name="KSO_WM_UNIT_CLEAR" val="0"/>
  <p:tag name="KSO_WM_UNIT_PRESET_TEXT_INDEX" val="4"/>
  <p:tag name="KSO_WM_UNIT_PRESET_TEXT_LEN" val="228"/>
</p:tagLst>
</file>

<file path=ppt/tags/tag9.xml><?xml version="1.0" encoding="utf-8"?>
<p:tagLst xmlns:p="http://schemas.openxmlformats.org/presentationml/2006/main">
  <p:tag name="KSO_WM_SLIDE_SIZE" val="827*426"/>
  <p:tag name="KSO_WM_SLIDE_POSITION" val="66*36"/>
  <p:tag name="KSO_WM_SLIDE_LAYOUT_CNT" val="1_1_1"/>
  <p:tag name="KSO_WM_SLIDE_LAYOUT" val="a_f_d"/>
  <p:tag name="KSO_WM_BEAUTIFY_FLAG" val="#wm#"/>
  <p:tag name="KSO_WM_SLIDE_TYPE" val="text"/>
  <p:tag name="KSO_WM_SLIDE_ITEM_CNT" val="2"/>
  <p:tag name="KSO_WM_SLIDE_INDEX" val="4"/>
  <p:tag name="KSO_WM_SLIDE_ID" val="custom20184643_4"/>
  <p:tag name="KSO_WM_TAG_VERSION" val="1.0"/>
  <p:tag name="KSO_WM_TEMPLATE_INDEX" val="20184643"/>
  <p:tag name="KSO_WM_TEMPLATE_CATEGORY" val="custom"/>
</p:tagLst>
</file>

<file path=ppt/theme/theme1.xml><?xml version="1.0" encoding="utf-8"?>
<a:theme xmlns:a="http://schemas.openxmlformats.org/drawingml/2006/main" name="自定义设计方案">
  <a:themeElements>
    <a:clrScheme name="自定义 189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F4912D"/>
      </a:accent1>
      <a:accent2>
        <a:srgbClr val="628EE3"/>
      </a:accent2>
      <a:accent3>
        <a:srgbClr val="2BC3B5"/>
      </a:accent3>
      <a:accent4>
        <a:srgbClr val="92D050"/>
      </a:accent4>
      <a:accent5>
        <a:srgbClr val="FFFFFF"/>
      </a:accent5>
      <a:accent6>
        <a:srgbClr val="C00000"/>
      </a:accent6>
      <a:hlink>
        <a:srgbClr val="00B0F0"/>
      </a:hlink>
      <a:folHlink>
        <a:srgbClr val="AFB2B4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6CBE6"/>
      </a:accent5>
      <a:accent6>
        <a:srgbClr val="D4702B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188">
    <a:dk1>
      <a:srgbClr val="5F5F5F"/>
    </a:dk1>
    <a:lt1>
      <a:srgbClr val="FFFFFF"/>
    </a:lt1>
    <a:dk2>
      <a:srgbClr val="5F5F5F"/>
    </a:dk2>
    <a:lt2>
      <a:srgbClr val="FFFFFF"/>
    </a:lt2>
    <a:accent1>
      <a:srgbClr val="F4912D"/>
    </a:accent1>
    <a:accent2>
      <a:srgbClr val="628EE3"/>
    </a:accent2>
    <a:accent3>
      <a:srgbClr val="2BC3B5"/>
    </a:accent3>
    <a:accent4>
      <a:srgbClr val="92D050"/>
    </a:accent4>
    <a:accent5>
      <a:srgbClr val="FFFFFF"/>
    </a:accent5>
    <a:accent6>
      <a:srgbClr val="C00000"/>
    </a:accent6>
    <a:hlink>
      <a:srgbClr val="00B0F0"/>
    </a:hlink>
    <a:folHlink>
      <a:srgbClr val="AFB2B4"/>
    </a:folHlink>
  </a:clrScheme>
</a:themeOverride>
</file>

<file path=customXml/item1.xml><?xml version="1.0" encoding="utf-8"?>
<s:customData xmlns="http://www.wps.cn/officeDocument/2013/wpsCustomData" xmlns:s="http://www.wps.cn/officeDocument/2013/wpsCustomData">
  <extobjs>
    <extobj name="C9F754DE-2CAD-44b6-B708-469DEB6407EB-1">
      <extobjdata type="C9F754DE-2CAD-44b6-B708-469DEB6407EB" data="ewogICAiRmlsZUlkIiA6ICIyMjU0NjExNDEwOCIsCiAgICJJbWFnZSIgOiAiaVZCT1J3MEtHZ29BQUFBTlNVaEVVZ0FBQmJRQUFBT1FDQVlBQUFEaFQvZk5BQUFBQ1hCSVdYTUFBQXNUQUFBTEV3RUFtcHdZQUFBZ0FFbEVRVlI0bk96ZFoyQlVaZHJHOFd0S0pwTUtLVlFSa1E3U1FVQUVETklVeXhLNkZSWEJzaTY2cm1KWkZWRmNpZ29XZEFIYkt6WldFUlFWQlVTcWlBaUNkRVNhMGtraHZVeDdQMFFtaWVuSlRDYVQvSDlmZHM0NXozbWVPelBJaGl0UDdtUG8xTHFyU3dBQUFBQUFBQUFBK05EMmZWc05KWTB4VmtZaEFBQUFBQUFBQUFCVUZJRTJBQUFBQUFBQUFNQXZFR2dEQUFBQUFBQUFBUHdDZ1RZQUFBQUFBQUFBd0M4UWFBTUFBQUFBQUFBQS9BS0JOZ0FBQUFBQUFBREFMeEJvQXdBQUFBQUFBQUQ4QW9FMkFBQUFBQUFBQU1BdkVHZ0RBQUFBQUFBQUFQd0NnVFlBQUFBQUFBQUF3QzhRYUFNQUFBQUFBQUFBL0FLQk5nQUFBQUFBQUFEQUx4Qm9Bd0FBQUFBQUFBRDhBb0UyQUFBQUFBQUFBTUF2RUdnREFBQUFBQUFBQVB3Q2dUWUFBQUFBQUFBQXdDOFFhQU1BQUFBQUFBQUEvQUtCTmdBQUFBQUFBQURBTHhCb0F3QUFBQUFBQUFEOEFvRTJBQUFBQUFBQUFNQXZFR2dEQUFBQUFBQUFBUHdDZ1RZQUFBQUFBQUFBd0M4UWFBTUFBQUFBQUFBQS9BS0JOZ0FBQUFBQUFBREFMeEJvQXdBQUFBQUFBQUQ4QW9FMkFBQUFBQUFBQU1BdkVHZ0RBQUFBQUFBQUFQd0NnVFlBQUFBQUFBQUF3QzhRYUFNQUFBQUFBQUFBL0FLQk5nQUFBQUFBQUFEQUx4Qm9Bd0FBQUFBQUFBRDhBb0UyQUFBQUFBQUFBTUF2RUdnREFBQUFBQUFBQVB3Q2dUWUFBQUFBQUFBQXdDOFFhQU1BQUFBQUFBQUEvQUtCTmdBQUFBQUFBQURBTHhCb0F3QUFBQUFBQUFEOEFvRTJBQUFBQUFBQUFNQXZFR2dEQUFBQUFBQUFBUHdDZ1RZQUFBQUFBQUFBd0M4UWFBTUFBQUFBQUFBQS9BS0JOZ0FBQUFBQUFBREFMeEJvQXdBQUFBQUFBQUQ4QW9FMkFBQUFBQUFBQU1BdkVHZ0RBQUFBQUFBQUFQd0NnVFlBQUFBQUFBQUF3QzhRYUFNQUFBQUFBQUFBL0FLQk5nQUFBQUFBQUFEQUw1aDlYUUFBQUFDcW5qYVh0RkczN2wxbE5wbktQWWZENmRTdUhidjE4NWFmUFZnWkFBQUFnSnFNUUJzQUFBRDV0RzNYVmkrKytyeE1Scy84TXQrVUo1L1Y5K3MyZW1RdUFBQUFBRFViZ1RZQUFBRHk2ZEh6VXBtTVJnMjY0dW9LejdWaTdkZnEwYk03Z1RZQUFBQUFqNkNITmdBQVFDa1ppOWl4YkRBWUtya1M3ekpXb00xSVlVd2VuZzhBQUFCQXpVV2dEUUFBVUF5RHdhQTc3NzVELy9maDIvcjhteVVLQ1FrdU1PYm0yMjdTOGpYTE5IbnFVN3FvU2VOS3J6RXlLbEwzUFhDdlpzOTVVVEg5cjZqMDlRRUFBQUNnc3RCeUJBQUFvQkMxSTJxN1g5ZXJWMDhkTzNlUUpFMzgxei8wMzFmbjVibFdWL2RPdkZ0V3ExWGR1bmZWdkRuejNQZW1wNmNyT3l0YmJkdTExUWVmTENoWEhaM2JkQ3R4VEhKU3NvYU5qRlZFWklSQ3cwSzFadFhhY3ExVmxDWk5tNmhPbmVoODV3NGZPcUs0czNFZVhhY20yYlozUzc3amVhL04xOXc1OC9YWVU0L291cUhYYXU2YytWcnc5bnVsdnYva2laTWEwdjg2ajY1YjNqWEtzbTVGNXFqbzErd0pubnlQQUFBQVVEb0UyZ0FBQUlWWXZmSGJRcytQdW1Ha1J0MHdzdEJyalM2OFFGK3Yvc3A5UEdQcVRDMzg0R09QMWZUakx4dGxzVmlLSGRPdGU5Y0NJZHQ1cFFuSEN6UDZ4bEhxUDdCZnZuTXZ2L2lxdmxxNnJGenpvV2pYeDE0bnE5V3E2Mk92S3piUXJpN3JBZ0FBQUdWRm9BMEFBT0JsSjQ2ZjBETlBUcTN3UEJucEdYSTRITzVqczlrc2s5R2tyT3lzQW1PRGdvS1VsWmtscDh0WjRYWGYrTytiK25EQlIvbk9KY1RIVjNoZVNIRm40M1RmaEltS2k4dDVQejk2LzM4YU5tS29GaTFjVk94OVkySnZsQ1F0WFBLaDE5YXQ2QnFsV2Jjc1BQMDFlNEkzM2lNQUFBQVVqMEFiQUFDZ0VKM2JkRk53Y01GKzJYbGxaV1hsQzVpbG5CM1NVazVManZnL2c3TnppZWUwWk5GbkZhNHA1ckwrN3RlRHJoNm9aNmROa2MxaDAxT1BQYTF2bDY5eVg3dDM0ajBhZjg4NHBhYWxhY0xZdTNYbzRLRUtyWnNRbjZDRStJUUt6WUhDMld3MjdkLzNxL3Y0bFJkZjFTc3Z2bHJpZlhudjhkYTZGVjJqTk91V2hhZS9aay93eG5zRUFBQ0E0aEZvQXdBQUZPSDdyZXVLdmY3RUkwOXA5NjQ5V3ZKVnpxN1d6bTI2NlkxM2MvcHJUMzU4aXBZdStjSmp0ZlFmZEtXZW5UNGwzemxMWUU3N2tabXpweXN6TTFOU3prTXNyVmFySkNraW9yYmUvK1RkZlBmMDZ0TEhZelhCODg2M2k4bmJpL25CU1E5bytPaGhldjNsdWZwZ2dYZDJBaGUyYm1VeG1veTY4ZVl4R2pwaXFDNXMzRWpwYWVuNjRmdE5lblgyYXpwNTRxUlgxNzY4YnkvRkRoK3FUbDA2cWxidFdqcDc1cXcrKzNTcDNwejdsdm9OaU5HNHUrNVFzK1pObFphYXBvMGJmdENjMmEvcDFLblRYcTBKQUFBQXhTUFFCZ0FBOEtLaStsbVh4WUErZzJVMm14VVVGRlRvZFlQQlVPZzFvOUZZNUQxbE1lbnhoelJnY1A5aXg3aGNMZzJPR1ZMaHRWRFF5QnRHeUdxMUtuYmtVSzhGMnI1aU1CZzBjL1owOVI5NHBmdWN4V0xSMWRkZXBVdDdkTk9ZWVRlNWY5UEJHNTUvYVVhKy8wWWFOR3lnZS81eGwzcjA2cTR1WFR2bjFoUnAwVFhYRDlHbFBicnBodUUzOHhzTEFBQUFQa1NnRFFBQS9GSkF3OW9LaTdsRVFlMGF5UlFaSW9QWlZLcjdUai8vcFRMM2wyM1g1NndaczdYc3kyOGs1WVJ0eTFaNWJ1ZDFhUzFmdGtMTGw2Mm85SFY5b2Q2a2EyVnQyY0RYWlpSSmVmNWNsZGFuSHkvV3NKR3grbnp4VXEvTTcwdC9HM2E5Tzh6KzRyTXZ0ZmlUSmVyWnE0ZnUrdnNFUmRlSjF2aDd4bW42c3pPOXR2Nk83VHUxZnMwRzdkKzNYMWxaMmJweVlEL2ROdTVXZGVuYVdTNlhTLzk5ZFo0MmI5cXN2akY5ZE1lRTIxVzNYbDJOdjN1Y1pqejN2TmRxQWdBQVFQRUl0QUVBZ0g4eEdsUjdXSGVGRDJvdmc5RlFLVXZlOWZjSkdudm4ySExkTzJOcS9qQnU0ci8rb2FDZ0lQMjhkWnRXZnIxU2t0UnZRSXk2OSt4ZTZIaEpTa3ROYzcvdTFmc3lUWjc2WkpucnFNanU2Wm4vZVVFei8vTkN1ZTlIeGJ3d2JaWmVtRGJMMTJWNFJleUl2MG1TVWxKUzlORjdDK1YwT3JYNjJ6VzZlZXhOQ2drTlVlKyt2U1Y1TDlDKys0NTdaYkZZMU9qQ1JvcUlySzJkMjNmS1pyTXBJQ0JBMjdadTA3clZPVzJIVm55OVVxTnZHcTJRa0dEMXZxSTNnVFlBQUlBUEVXZ0RBQUMvWVRBYUZEVXVSaUU5bWxmcXVpR2hJUW9KRFNuWHZRcy8rTmo5Mm13MjYrSEhIcElrL2Z6VE52ZTFoaGMwZEFmYWVjY1hKakF3VUhYcjFTMVhMVUJWMDd4bHpuL0xZV0ZoK3ZEVDl3dGNyMWZmZTMvV0E2MkJlbkRTQS9wYjdQVUt0QVlXdU42bFd4Y3RYRkt3eFlzM2F3SUFBRURKQ0xRQkFJRGZDQi9VUGwrWW5icG1yMUovT0NEYjhRUTVNMjFlVy9lWko2ZHF5YUxQSk9VOGlQSEg3UnZMTlUrYnRxMWxOQmtsU2NlUEhhdHdYZjE2RGRDNXhITkZYbzhkTVZSUFBmdEVoZGVKaklwVVNFanBBLzJNakF6Rm5ZMHI5M3FuWjM1WjdudmhYd0lDQW9xOWJqWjc3NThya3g1L1NNTkd4a3FTVWxOU3RYdlhIaVVtSktwZi81aENBKzd6U3FvWkFBQUEza1dnRFFBQS9JSXhORkRoMTNWeEg1K2R2MHJwbXc5Vnl0b1BQRHhSZDk4M29jTHpEQm95eVAxNjk2NjlKWTV2MGFxRkR1dy9VT1QxQlF2ZmtjUGhMUEo2V0ZobzJRb3N3dmg3N2xUL2dmMUtQWDdiMXUxNjVNSEhQTEkycXJlVEowNnE4VVdObFphYXBwakwrc3R1dDFmYTJvT3Z6dm52TVQwOVhkY092RjVKU2NrS3RBYnF5Z0U1ZjliWHJsNm5CKzU5c05McUFRQUFRT2tRYUFNQUFMOFFjbWt6R1FOemRrWm03UHlqMHNKc1NRb1BEMWQ0ZUhpRjVxaFh2NjZHajhyWkRYcnE1S2xpZzJvcDUrR1RDeGQvb04wN2QydlNBNC9xMUtuVEJjWmMyUGpDQ3RWVVdxdFdyQ3F4M3J4T255NVlLOHJ2d1VrUGFQam9ZWnJ6MHV2NjZMMkZ2aTdIbzFaL3UwWmp4OTJxa05BUXpaZzlUWjk4dEVoSlNjbUtqbzVTcno2OU5IZk9QQ1dkUy9MSzJ1ZDc4RnNEcmVvVDAwZkgvamltc1hmY0trdWdSWkowUmIrK2V1VGZEMnZWeXUrVWxwYXUrdlhyNmJMTGUrcTFWLzdydFpvQUFBQlFNZ0p0QUFEZ0Z3S2IxM08venRqMVI2V3VuYmZsU0tBMVVKdTJmZSsrRm5jMlRwTWZueUpKTWhnS2YwaWwxV3JWakZuVEZSUVVKRWxhOUwvRlJhNWxOQnJsZERwMWNkTW1NaHFOYXRlaG5kTFRNd29kVzFrdFI3WnMzcW90bTdkV2VCNlV6OGdiUnNocXRXcjRxR0hWTHRCK2UvNy9LYVovakM1cTBsaFhEdWpuM2gxOTNwdHozL0xhMm11L1c2ZXJyNzFLUnBOUnowNmY0ajcvN2xzTDFLbExKM1hzM0VGamJoNnRNVGVQem5mZnZOZmY4RnBOQUFBQUtCbUJOZ0FBOEF1bThHRDNhL3VweXQ4ZEdSUVVKTFBackhZZExuR2ZjN2xjeXNyTTBwSERSMlhMenRhMWY3dkdmYzNoY0VpUzZqZW9yNW16cDZsOXgvYVNwRk9uVHV2REJSL2xtOXYrNTFoSnV1YjZJZnBwMDArS0hUbFVrblQ0MEdFbEp5ZDc3ZXRDMWZmSndrODFmRlNzUGwrODFOZWxlRnh5Y3JMR2pybE40Kys5VS8zNng2aHV2YnF5MiswNmV1UjNyVnJ4blZkM1FqLzM5SCtVbnA2dS9nT3ZWSEJJc0k0ZVBxcjMzLzFRUzVkOG9hQ2dJSTIvOTA0TnVtcWc2dFd2cTZ6TUxCMDZkTmpyTlFFQUFLQmtCTm9BQU1BL21ISjNQN3Zzam1JR2VrZWZtTjZhTVd0YXZuTnhaK1BrY0RqMDM3Zm1LRGc0T04rMUU4ZFB5R0t4YU03OFY5U3NlVk5KVWxabWxpYmQvNGd5TXZMdnVNN2J6dU9aYVUvbnU3WnV6WVlpYTFxOThkdnlmQ2tsY2pxTDdzdGRIZzRQejFlZGRXN1RyY0M1V1RObWE5YU0yWlcrYm1WSlNrcldDOU5tNllWcHN5cDEzYlMwZEUyZC9COU5uZnlmQXRjeU1qTDB5b3V2NnBVWFg2M1VtZ0FBQUZBeUFtMEFBSUJTMkxWamQ3N2o5V3MzYU10UFcrVjBPclZ2eno1MTZaYjd3TXJseTFabys4Ky95T1Z5NmE3Yjc5SHJiN3lxeUtoSVBYVC9KTzNjc2F2QTNNdS9YcUV1WFR2cjJxSFh5R3ExU3BKc05wczJydjlCYjg5N3A4aWFqaDg3SVZjeFlYRklhSWdpSWlQSytxVnE5ODZjcjNYRjJxL0xmRzloZGhYeU5TTkhnNFlOdEczdkZzMTdiYjdtenBsZjZ2dTI3ZDNpOVhVcnVrWjUxeTFLWlh6TlplV045d2dBQUFERkk5QUdBQUFvd2swamI1V1VzOXY2WE9JNTNUSjZyTEt6YlVwTVNOVFpNMmZkNHliLyt4blZxaFd1ck13c3hjY25LREVoMFgwdFBpNWU0MjZkSUlNTVNrbEpLWFFkcDhPcDU2Wk0wM05UcHNsaXlYa2dYWFoyZHFGajE2NWVweDZkZXVXTXlTcDh6SGxHazFGbWM5bS8zZHU4NlNjOSs5Unp1clRucFRJWmpXVysvenlueTZWZHYrelNpcTlYbG5zT0FBQUFBTWpMMEtsMVY1ZXZpd0FBQUNoSnZVblh5dHF5Z1NUcDlQTmZLblAvU1I5WEJKUmZxOVl0OHgzSHhjVXJQaTYrM1BmYmJIWWRPbmpJbyt1V2Q0MktybHZhT2J6eE5aZVZKOThqQUFBQVNOdjNiVFdVTklaQUd3QUErQVVDYlFBQUFBQ28za29UYUpmL2QwZ0JBQUFBQUFBQUFLaEVCTm9BQUFBQUFBQUFBTDlBb0EwQUFBQUFBQUFBOEFzRTJnQUFBQUFBQUFBQXYwQ2dEUUFBQUFBQUFBRHdDd1RhQUFBQUFBQUFBQUMvUUtBTkFBQUFBQUFBQVBBTEJOb0FBQUFBQUFBQUFMOUFvQTBBQUFBQUFBQUE4QXNFMmdBQUFBQUFBQUFBdjBDZ0RRQUFBQUFBQUFEd0N3VGFBQUFBQUFBQUFBQy9RS0FOQUFBQUFBQUFBUEFMQk5vQUFBQUFBQUFBQUw5QW9BMEFBQUFBQUFBQThBc0UyZ0FBQUFBQUFBQUF2MENnRFFBQUFBQUFBQUR3Q3dUYUFBQUFBQUFBQUFDL1FLQU5BQUFBQUFBQUFQQUxCTm9BQUFBQUFBQUFBTDlBb0EwQUFBQUFBQUFBOEFzRTJnQUFBQUFBQUFBQXYwQ2dEUUFBQUFBQUFBRHdDd1RhQUFBQUFBQUFBQUMvUUtBTkFBQUFBQUFBQVBBTEJOb0FBQUFBQUFBQUFMOUFvQTBBQUFBQUFBQUE4QXNFMmdBQUFBQUFBQUFBdjBDZ0RRQUFBQUFBQUFEd0N3VGFBQUFBQUFBQUFBQy9RS0FOQUFBQUFBQUFBUEFMQk5vQUFBQUFBQUFBQUw5QW9BMEFBQUFBQUFBQThBc0UyZ0FBQUFBQUFBQUF2MENnRFFBQUFBQUFBQUR3Q3dUYUFBQUFBQUFBQUFDL1FLQU5BQUFBQUFBQUFQQUxCTm9BQUFBQUFBQUFBTDlBb0EwQUFBQUFBQUFBOEFzRTJnQUFBQUFBQUFBQXYwQ2dEUUFBQUFBQUFBRHdDd1RhQUFBQUFBQUFBQUMvUUtBTkFBQUFBQUFBQVBBTFpsOFhBQUFBNEcrTUpxTU1Na2lTSEE2SGo2c0JBQUFBZ0pxREhkb0FBSGhJbzhhTk5PSGU4VEtiQy82OCtKcnJoK2ltVzI5VVZGU2tEeXFUSXFNaWRkOEQ5MnIybkJjVjAvOEtuOVJRblh6NnhTZmFzdXRIYmRuMW82OUxrY1RuQ3dBQUFLRG1ZSWMyQUFBZVVLZHVIUzM2L0g4S3RBWXFPanBLLzNsbXV2dmF4YzB1MXBOVC9xMUFhNkRHMzN1blJsNC9XbWZQbk0xM2Y5dDJiZlhCSnd2S3RYYm5OdDFLSEpPY2xLeGhJMk1WRVJtaDBMQlFyVm0xdGx4cm9YejRmS3V1Ylh1MzVEdWU5OXA4elowejN5dHpuenh4VWtQNlgxZHBOWGx6L2ZZZDIydkJ3bmZjeDE4dFhhWW5Ibm5LWXpVQUFBQUFSU0hRQmdDZ0Fnd0dnNEtDZ3BTV21xWjMzMTZnQ2ZlT1Ywei9LL1RoK3d0MTV0UVpCVmdDOVB4TE14Um9EWlRENGREa3g1NVdXbXFhZ29PRGxaNmU3dkY2ZnZ4bG95d1dTN0ZqdW5YdldpQmtPcTgwNFNsOGg4OFhWY1hWMXd6T2QzeEZ2NzZ5V0N6S3pzNzJVVVVBQUFDb0tRaTBBUUNvZ0lzdXZraEx2bHFVNzF5ZHVuVUtuSk1razhta2wxNmY1VDdPR3k2ZU9INUN6enc1dGNMMVpLUm41T3ZwYkRhYlpUS2FsSldkVldCc1VGQ1Fzakt6NUhRNUs3eHVkVlZVTUZ6U21QajRCQTNvUGNoOXpPZGI5Y1dkamROOUV5WXFMaTdlWTNPT2liMVJrclJ3eVljK3FjbGI2eHVOUmcyOGFvQWs2ZkRCdzdxNDJjVUtEUXZWWmIxN2F1MTM2enhhQXdBQUFQQlhCTm9BQUZRQjV4TFBhY21penlvOFQ4eGwvZDJ2QjEwOVVNOU9teUtidzZhbkhudGEzeTVmNWI1Mjc4UjdOUDZlY1VwTlM5T0VzWGZyME1GREZWNGJSZVB6cmZwc05wdjI3L3ZWbzNOV2RMNksxdVN0OWJ0ZTJrWFJkYUlsU1F2ZWVWOVBQZnVFREFhREJnNGVVQ0RROXZSN0NnQUFBQkJvQXdEZ0lYbDNYTjgrL2paTmZQQytBdWViTkcxUzZPNXRUK2cvNkVvOU8zMUt2bk9Xd0p6MkZETm5UMWRtWnFha25EWXBWcXRWa2hRUlVWdnZmL0p1dm50NmRlbmpsZnI4MmJhdDI3WGk2eFh1NHp2dnVkUDlnTThaVTJlNnp3OGJHYXNXclZwNHBRWSszOHAxM2RCcjFlZUszbXJUdHJYcTFxc3JvOG1vcEtSa0hkaC9RQ3UvK1ZaTGwzd2h1OTN1SHYvZ3BBYzBmUFF3dmY3eVhIMnd3RHU3a2N0YWs3ZGM5V2U3a2V6c2JDMWZ0a0lqeHd4WDIzWnRGWFBsRmJRZEFRQUFnTmNSYUFNQTRDRkZ0YWNvcVcxRmFkcGFsR1JBbjhFeW04MEtDZ29xOVByNVh0OS9aVFFhaTd3SHVRNytka2dMUC9qWWZUejZwdEh1UUR2ditSNlg5U2dRYVBQNStxZG5wajFkNEZ4VVZLU2lldlZRejE0OU5PckdrZnI3bmZjcFBqNUJralR5aGhHeVdxMktIVG5VYTRGMldXdnlCclBaclA0RHI1UWtiZG04VlJrWkdWcS9kb1BhdG11cmtOQVE5ZXB6R1E4bEJRQUFnRmNSYUFNQXFxMkFoclVWRm5PSmd0bzFraWt5UkFhenFWVDNuWDcrUzJYdVAxbm05WTRjUHVwK1hhdFd1Q0lpSXdxY0R3Z0kwQVdOR3BaNTd0Sll2bXlGbGk5YlVmSkFEMm84ZjV3TVJtT2xyaWxKOVI2K3R0ejNsdmZ6OVRWZmZMNzFKbDByYThzR2xicG1SWG5xODgzT3l0YVhTNy9TOStzMjZ1U0preklZamJxNGFST052ZU1XdFdqVlFxMWF0OVFUVS82dGY5NzNMMG5TcHg4djFyQ1JzZnA4OGRJS3IrMnBtcnloWjY4ZXFsVzdsaVJwL2RvTjd2Kzk2KzhUSkVtRHJocElvQTBBQUFDdkl0QUdBRlEvUm9NaWhuWlQrRlVkSmFPaDBwYU5IVExjL1Rwdnk1Rzg1d3RyT1pLM1pZVWtUZnpYUHhRVUZLU2Z0MjdUeXE5WFNwTDZEWWhSOTU3ZEN4MHZTV21wYWU3WHZYcGZwc2xUbnl4ei9ZTmpocFQ1SHBTTXo5Yy85ZWtlVTZCMXhwNWRlN1JsOHhaOXMzcVpKT21LSy9zcUtpcFM4ZkVKZW1IYUxMMHdiVlpoVS9tc0ptODQzMjVFa2piOEdXanYyYlZYOGZFSmlvcUtWTjkrZldVSnRDZzdpN1lqQUFBQThBNENiUUJBdFdJd0doUTFMa1loUFpwWCt0cmxiVG1TdDJXRjJXeld3NDg5SkVuNithZHQ3bXNOTDJqb0RqenpqaTlNWUdDZzZ0YXJXK3E2VWJKbXpadHF6RTJqM01kaDRXSHUxM25QRjdiN25zL1hQLzM0eThZU3h4Z01CbDNVNUNLdnR2akl5OWMxV1FJdGl1a2ZJMGs2Y3VpSWp2MXhYSkxrY3JuMC9icnZkWDNzZFFvSkNkYmx2WHRwOWFvMUhsOGZBQUFBa0FpMEFRRFZUUGlnOXZuQzdOUTFlNVg2d3dIWmppZkltV256WVdXbDA2WnRheGxOT1MwOGpoODdWdUg1K3ZVYW9IT0o1NHE4SGp0aXFKNTY5b2x5ei8vN2hMZktkVjlJUTVjdUdPaFE2SVV1U2RMUFV3Tkt2Q2R2KzR2S2JodlN1V3NuZGU3YXFkQnJqend4cWRUeitOdm5lM3JtbCtXKzE5L1piRFlGQkpUODU5THBjbFpDTlRsOFhWT2ZLM29ySkNSWVVtNjdrZk0yL0Jsb1M5S2dxd2NTYUFNQUFNQnJDTFFCQU5XR01UUlE0ZGQxY1IrZm5iOUs2WnNQZVhYTm80ZVA2dkt1ZlF1Y3YvbTJtM1RQUCs2U3BFS3ZGMlhRa0VIdTE3dDM3UzF4Zkl0V0xYUmcvNEVpcnk5WStJNGNqcUxEcmJDdzBGTFhWbEhXYUtuTjNUYlZidVhLZC83WThzcnZ3ZTByMWZuenJXN09uRDdyM25ILzBndXY2UHQxMzB1U1FzTkM5YzRIT1QvSWNUcWNPbnp3Y0kycDZhb2h1ZTFHL2hwby8vRDlKamtjRHBsTUp2V0o2VVBiRVFBQUFIZ05nVFlBb05vSXViU1pqSUU1dXhjemR2N2g5VEM3U2RNbVJWNEx6Uk1rMXExZmRIdUl1TE54U2sxSmxTVFZxMTlYdzBmRlNwSk9uVHhWYkpBcFNSYUxSUXNYZjZEZE8zZHIwZ09QNnRTcDB3WEdYTmo0d21MbjhEWkx1RXV0N3JRcnVyT3J5REVwUjZ0dW9IMitiY01YbjMycGwxOTR4WDEreWJKUDFlVGlpeVJKbmR0MGM1Ly85K1RIMUxOWER5VW1KaGFZcXpwK3Z0WFpEeHQrMElneE9mM3ZyNzcyS3UzZHZVK1ptWmthYzlObzk1aVZLNzVWVWxLeUpPbkJTUTlvK09oaG12UFM2L3JvdllWVm9pWlBDZ2tKVnA4cmVrdks2ZW0rYmV2MmZOZFRVMUsxYmV0MmRldmVWU0Vod2VyZDUzSjk5KzFxajljQkFBQUFFR2dEQUtxTndPYjEzSzh6ZHYzaDlmWCsrbkRIOG95Yi9QZ1VMVjN5aGF4V3EyYk1tcTZnb0NCSjBxTC9MUzd5SHFQUktLZlRxWXViTnBIUmFGUzdEdTJVbnA1UjZGaHZ0NlFvakRsWWFubXJRL1V1ZDVScWZPcVJ5bnR3WjFrTjZEMm81RUY1UERkbFdxSG5xOVBuVzFPOE9lOHQ5UnZZVDFGUmtXclZ1cVhtdmZONnZ1c0g5aC9RdEdkbXVJOUgzakJDVnF0VncwY044MXFnWGRhYVBDbW1mNHdDcllHU2NuWmoyKzMyQW1QV3I5MmdidDI3U3NwcE8wS2dEUUFBQUcrb3VsdWlBQUFvSTFONHNQdTEvVlNTRHlzcG0vb042bXYrLy8xWEhUdDNrQ1NkT25WYUh5NzRLTjhZdXlNM0hMN20raUdxWDcrZVlrY09sU1FkUG5SWXljbWUzNUZaRmthTDFQSVdoL3E5bDYwKzg3SkxIV1k3YlFhbEhhKzZnYlluVklmUHR5WTZmZXFNYmg1eGk1WXMra3luVHA2UzNXNVhXbHE2ZHUvY285blB2NnliUjQ5VjBybmN2MmMrV2ZpcDB0UFQ5Zm5pcFZXbUprOGFuS2Rkem9ZL1c1MzhWZDQySkgxaWVyc0RjQUFBQU1DVDJLRU5BS2crVExuQnFNdGV1a0MxSXZLMm12aXIyOGZmcG9rUDNsZmlPSXZGb2c4L2ZWL05tamVWSkdWbFptblMvWThvSXlQL2p0eTg3U21lbWZaMHZtdnIxdVR2Wlp2WDZvM2ZGbm10d294U1JHdW5PajFXY0tkbWFhWCtMbFhpTS9VcW5jVmkwWno1ci9qbjV3dWRPblZhenp3NXRWUmpaODJZclZrelpudTVvckxWNUVrVDczNmd4REdIRHg0dTl1ODdBQUFBd0JNSXRBRUE4S0hzN0d6ZGRmczlldjJOVnhVWkZhbUg3cCtrblR0MkZSaTMvT3NWNnRLMXM2NGRlbzJzVnFza3lXYXphZVA2SC9UMnZIZUtuUC80c1JOeU9ZdE9qRU5DUXhRUkdWSG11bzFtcWRPak50VnFWWFJ2N05KSVBWSzlmMW5NWHovZm1xaEJ3d2JhdG5lTDVyMDJYM1BuelBmSW5OdjJidkZwVGI1ZTN4TTFBQUFBQUg5Rm9BMEFnQmY4ZnVSM3JWbTF0bFJqNCtQaU5lN1dDVExJb0pTVWxFTEhPQjFPUFRkbG1wNmJNazBXaTBWU1RsaGFtTFdyMTZsSHAxNDVZN0lLSDNPZTBXU1UyVnoyYndlY2Rtbm55d0ZxLzArN2FyVW8veGJybEtQKzJXNWs3cXZ6RkZZcnJGUmovZkh6QlFBQUFJQ3Fpbi9oQUFEZ0JhdFdmcWRWSzc4cjlmalVsTlJTankwcTZEelA2WFNXR0hTNnh6cWN5bmFVYnV4ZjJWS2s3ZFBOYWpQQnJybzl5aGRxcC90cC8remxYNjhvMDNoLy9IeHJpakd4TitZN2pvdUw5OXJjTmx2cDJ2TjRxaVpmcjErUkdnQUFBSUNpRUdnREFJQnljMlpMZTE0M0t6UE9yc2JYbEQzVTd2U29YUWw3RElyZmJsVDh6d1psSnZobndBMy90WC9mcjFWdWJrL1Y1T3YxUFQwWEFBQUFJQkZvQXdDQUNuSTVwWU1MemNvODYxU0xXKzB5bEtFdHRpSEFwYWlPTGtWMWRFcGpwYU5MalRyMENkK2VBQUFBQUFBS1Y3MmZ4QVFBQUNyTjhWVkc3WHJKTEdjcE8xelkwZ3VlU3puS3R5WUFBQUFBZ0tMeHIwWUFBT0F4Y2R1TStubHFnTEtUU200ZGN2aFRremI5SzBDL3ZtZFN3azZqSEpsU3drNWFqZ0FBQUFBQWlzYnY5QUlBQUk5S09XelExcWZONnZDd1hTRU5YVVdPU3oxaVVNWVpnNDZ2TU9uNENza1k0SkxUUnFBTkFBQUFBQ2dhTzdRQkFJREhaY1laOVBPVUFDWHVLZUpiRFplVStudithMlVOczAyQlV2T2I3UXBwWEhSb0RnQUFBQUNvWGdpMEFRQ0FWOWpUcFIzUG0zWDZlMU9CYSttbkRYSmtWbXorNks1T1hUallxZTdQMmRUcFVadWlPenZMOUVCS0FBQUFBSUQvb2VVSUFBRHdHcWRkMmpQUHBJeXpVcE9oRHZmNTFNTVZieTFTdjdmVC9UcmlFcGNpTHJFcjQ3VDB4emRtbmRwZ3JIQmdEZ0FBQUFDb2V0akhCQUFBdk11Vjh3RElmZlBOY3YyWlFhY2NyZmkzSUw5L2FWVGNOcU43VGtrS3FpZTFIR3RYcjVlejFXeU1YWUZSdENNQkFBQUFnT3FFSGRvQUFLQlNuRnh2VkdhQ1dlM3ZkeWpsU01WM2FDZnVNU3B4ajFIV2FKY3VHT0JRdzM1T21ZTnpycG1EcGNiWE9OWDRhcWZPL0dUVUg5K1lsUHdiRDV3RUFBQUFBSDlIb0EwQUFDcE40bTZqdGs0eEtDdlJjK0Z5WnB4QkJ4ZWFkZVF6cWY3bFRqVzZ5cUhnK24vdXpEWktkWHM0VmJlSFUwbjdEVHI0aVZsSit3bTJBUUFBQU1CZkVXZ0RBSUJLbFhiY080R3lJMU02dnNxb0U2dU5pbXp2VktPcm5JcHNsOXVQcEZZcmw3bzhZZFBwNzAzYU03ZmdneW9CQUFBQUFGVWZnVFlBQUtoV1hFNHAvaGVqNG44eEtxU1JTMDJ1ZDZoT0Q2Y01mN2J0VGpyazIvb0FBQUFBQU9WSG9BMEFBS3F0dEdNRzdYN2RyS0JQWExwb3FFTVJiVjA2dVpwbllnTUFBQUNBdnlMUUJnQUExVjdHV1lQMnZXR1cwU0k1YmI2dUJnQUFBQUJRWG14UkFnQUFOWVl6MjljVkFBQUFBQUFxZ2tBYkFBQUFBQUFBQU9BWENMUUJBQUNLMFBocWgycTFkUHE2REFBQUFBREFuK2loRFFBQVVJalF4aTQxSGVPUXdTaWQzbWpVd1lWbVpTWDZ1aW9BQUFBQXFObllvUTBBQUZDSVpxUHRNdno1blZLOVhrNzFlRDViamE5enlCamcyN29BQUFBQW9DWmpoemFBYXNzUUZLQmFnenNvdUZNVG1ldUd5V0FoaGZJbVY3Wk45ak1wU3Q5K1JFbkxkOGlWWVM4S2FTWUFBQ0FBU1VSQlZQTjFTVUNGN0gvTHJHWTNPbFMzUjA3TEVWT2cxR3lVUXcydmNHci8yMllsN2pINHVFSUFBQUFBcUhrSXRBRlVTOVkyRnlqNjlyNHlSWWI2dXBRYXcyQUpVRUNqU05WcUZLblFYaTBWOTg0NlplNDk3dXV5Z0hMTFREQm85eHl6anE5eXF1V3REb1UwY2ttU2d1cTUxT2t4bTQ1L1o5S2hqNHl5WnhKc0F3QUFBRUJsb2VVSWdHckgydVlDMWZ2WEVNSnNIekpGaHFyZXY0Ykkydm9DWDVjQ1ZOaTV2VWI5OU84QS9mcWVTWExsbnIvZ1NvZTZUN2NyNGhJZUdna0FBQUFBbFlVZDJnQ3FGVU5RZ0tKdjcrcyt0aWVtS2ZHVFRjcmFmMHFPcEhRZlZsYjltV29GSzdCVmZVV002Q2x6Wklna0tmcU92am8rZVJIdFIrRDNYRTdwK0FxVHp2NW9WTXZiSGFyVE5TZkVEb3h5cWRPamRwMVlZOVJ2SDVya3lHQzNOZ0FBQUFCNEV6dTBBVlFydFFaM2NPL010aWVrNmRUVG55cDk4eUhDN0VyZ1NFcFgrdVpET2pYbFU5a1QwaVRsN05TdU5iaURqeXNEUENjN3lhQmRMNXUxWjQ1WnRwVGM4dzFqbk9vKzNhN0k5dXpXQmdBQUFBQnZJdEFHVUswRWQycmlmcDI0YUpNY2FWbStLNmFHY3FSbEtYSFJKdmR4VU1lTGZGZ040QVV1NmZTUFJtMSt6S0l6UCtaK0syV05kS25EUTNZRlJybUt1UmtBQUFBQVVCRUUyZ0NxRlhQZE1QZnJyUDJuZkZoSnpaYjFhKzU3YjY0YjdzTktBTy9KVHBKMnp6RnIxNnRtMlpKenpoMzl3cVNzZU5xT0FBQUFBSUMzMEVNYlFMVmlzQVM0WDlObXhIY2M1M0xmZTJOZ1FERWpBZjkzZHJOUjUvWmExUGdhaDQ1K2J2SjFPUUFBQUFCUXJSRm9Bd0FBVkpBdFJUcTRrREFiQUFBQUFMeU5saU1BQUFBQUFBQUFBTDlBb0EwQUFBQUFBQUFBOEFzRTJnQUFBQUFBQUFBQXYwQ2dEUUFBVU1rc3RWeUs3dXIwZFJrQUFBQUE0SGNJdEFFQUFDcVRVV3A3cjEzdEg3Q3IyUmc3MzQwQkFBQUFRQm53VHlnQUFJQksxR2lnVXhGdFhaS2t4dGM0MWVHZmRwbUNYRDZ1Q2dBQUFBRDhBNEUyQUFCQUpUcTEzcWpFM2JuZmdrVjFjcXJyMDNZRjFTUFVCZ0FBQUlDU0VHZ0RBQUJVSW51NjlNdE1zNDUrWVhLZkMybm9VdGNwZGtXMHBhODJBQUFBQUJTSFFCc0FBS0NTdVp6U29ZOU4ydk5mczV5Mm5ITUJJUzUxZk1TdUN3WVFhZ01BQUFCQVVRaTBBUUFBZk9UMFJxTzJQUmVnN0hNR1NaTEJLTFVjYTFmTDIrd3ltRXE0R1FBQUFBQnFJQUp0QUFBQUgwbythTkNXcHdLVWN0amdQbmRCZjZjNlBteFRRQWg5dFFFQUFBQWdMd0p0QUFBQUg4dEtsSDZlR3FBem0zSy9OWXU0Sktldk5nK0xCQUFBQUlCY0JOb0FBQUJWZ0ROYjJ2MjZXWWNYNWZZYUNhcm5VcGVuN0FxN2lGQWJBQUFBQUNRQ2JRQUFnS3JESlIzNTNLVGRyNW5sdE9lY3NvUzdGTlNRUUJzQUFBQUFKTW5zNndJQUFBQ1EzNWxOUm1VbkJxajlnellkWG16U21SL1lnd0FBQUFBQUVvRTJBUGk5N2oyNzYyL0RybE9MbHMxbGR6aDA0L0NiZlYwU0FBODR0OStnSHg4T1VIYXlvZVRCQUFBQUFGQkRFR2dEZ0FlMGF0M1NJL000blU0ZCtQVzNNdDNqY05nMTVMcXIzY2Z0TzdUVHpoMjdQRklQZ1B3TUJvT0Nnb0lVSEJLczBMQlFoWVdGcVhidFdxb2RVVnVSVVpHS3JoT3RldlhxNm8vZi85Q3JzMStyOEhxbERiTWpveUoxNHkxajFLeDVNMzIrWktuV3JGcGI0YlVCQUFBQW9Db2kwQVlBRDFpNDVFT1B6Sk9ha3FvKzNXUGN4dzBhTnRDRWUrOHM0UzZEbkU2bmpNYWNsZ1NQUGpsSnYrNC9VT3dkczJlK3JPVGs1QXBXQzlRTXk5Y3NVMkJnb0FLdGdRb01ESlRCVUxxUStaZHRPN1J1elhwSlV0dDJiZlhCSnd2S3RYN25OdDFLSEpPY2xLeGhJMk1WRVJtaDBMQlFBdTB5MkxaM1M3N2plYS9OMTl3NTh6MCs3OGtUSnpXay8zVStxY2RYdFZTbDk4RFg5WlIzYlFBQUFCUkVvQTBBVlZoRVpJU0dEdjlibWU1cDI2NnQyclpyVyt5WXVYUG1FV2pEL3poeUg0eG9NSnNxYmRtNjllb1dlOTNwZENvbEpWWEpTVWs2bDNoT0NRbUppbytMVjkzNnhkOVhIai8rc2xFV2k2WFlNZDI2ZHkwUW5wMVhtbkFjQUFBQUFLb3lBbTBBQU9BWEhNbnA3dGZtK3JXazNjY3FkZjF2dmxxdXp4Y3ZWWHA2aHRMVDBwU2FtcWJVMUZTbHBhYko1WElWZSsrSjR5ZjB6Sk5USzF4RFJucUdIQTZIKzloc05zdGtOQ2tyTzZ2QTJLQ2dJR1ZsWnNucGNsWjQzWm9nN215Yzdwc3dVWEZ4OFI2WmIwenNqWkxLL3hzOG5xekhWN1ZVcGZmQTEvVlVkRzBBQUFEa0l0QUdBQS93MXE3SFBidjI1SnZiYURUcWI4T3UxL2g3eHFsQnd3YWEvUGdVTFYzeVJZSDcrbHpSVzYvTWZVbUpDWWw2YTk0Nyt2aWpUMlN6MmJ4U0kxQlpzbjQ3clpBZXpTVkpRZTB1Vk1xcTNaVzYvdEVqUjdWcDQ0L2x1dmRjNGprdFdmUlpoV3VJdWF5LysvV2dxd2ZxMldsVFpIUFk5TlJqVCt2YjVhdmMxKzZkZUkvRzN6Tk9xV2xwbWpEMmJoMDZlS2pDYTFkM05wdE4rL2Y5NnJINUtqcVhKK3Z4VlMxVjZUMlFmRnVQSjc4T0FBQ0FtbzVBR3dEOGlOUHAxSlVEKzZsQnd3YVNwRWVlZUZnLy9iaEZKMCtjZEk4SkNRbldZMDg5SWltblpjbjFzZGZxay84dDhrbTlnQ2VsL1hSUXRVZDBsekV3UUVIdEwxUnc5NlpLMzF4NVFXM3RpTnBxMHJSSm1lNDVjK3FNMHRQVFN4NVlDdjBIWGFsbnAwL0pkODRTbU5OK1pPYnM2Y3JLenBUTG1mUGdTcXZWS2ttS2lLaXQ5ejk1Tjk4OXZicjA4VWc5TlVIdnZwZnJtdXVIcUgzSDlxcFh2NjR5TXpLMWErZHV2Zkg2bS9wNTZ6YjN1QWNuUGFEaG80ZnA5WmZuNm9NRjN0dUJlMFcvdnJwOS9HMXEzYWFWbkM2bkR1dy9vQVZ2djY5Vks3K3JrclY0MnZsV09uL3RQNzFzMVJmdS8xODgvMFBneW5nZnlsSVBBQUFBUElkQUd3Q3FxSWpJQ04wNzhaNEM1L1B1dEE0T0R0YnMxMTdVemw5MnVjODFiZGJFL1E5cFNZcVBUOUREanoxVVlKN25udjZQaHlzdVd2MkhyNm1VZFFKYjVuN2RwbHBCbGJJbUtvOHpOVXZKWC95czJpTjZTSkxxVE9pdjFKWU5sYnJwZ0xLUEo4aVY0ZDNmUWhoOTR5aU52bkZVbWU1NThMNkhOR3ZPQ3hWZWUwQ2Z3VEtielFvS0t2elB0Y0Zna0RXdzREV2owVmprUFNqWnpKZW01M3YvUXNOQzFiTlhEM1hyM2xWamI3aERlM2J0a1NTTnZHR0VyRmFyWWtjTzlWcDRPdmpxUVpyMjRuUDVIa3Jhb1ZNSHZmREtURTEvZHFiKzkrSEhWYTRXWDZxTTl3RUFBQUMrUWFBTkFCVlExSVBYS21ybmpsMzY5OE5QYXNUb1lTV09iZFc2cFZxMWJsbms5Y3N1NzFubytjb010QU5iTmF5MHRjNHpoUWRYK3Byd3Z1UVZPMlZwWEVmQjNadEtra0pqMmlnMHBrMlo1amo5L0pmSzNIK3k1SUZWelBKbEs3UjgyWW9DNXk4WTVGRExXM0w3YWg5Wll0TGh4WjU1YUdhOVNkZkttdWNIUmY3QWs1L3Y4V01uOU0xWHk3WHpsNTNLek14UzdJaWhHanI4ZXBuTlp0MDg5a1k5L3ZBVGtxUlBQMTZzWVNOajlmbmlwUjVaOTYrTUpxTWVmT1FCR1F3RzdkLzNxNTU1Y3FwY1RxY2VlV0tTT25idW9IOCtmTCsrV2JaY1NlZVNxbFF0dnVUdDl3RUFBQUMrUTZBTm9Ob3dONmp0NnhJQWVKbkw2ZExaTjc5VDdZUlUxUnJVWGpJYVNyNnBBczYzN3BDa3VYUG1hOTVyODhzOHg0eXBNL01kVC96WFB4UVVGS1NmdDI3VHlxOVhTcEw2RFloUjk1N2RDeDB2U1dtcGFlN1h2WHBmcHNsVG44eTlhSkFDUWlSandKL0hIU1Q3Sk1tUm1YK093VEZEeWx4N1RUY205a2IzUXpocjFRclhGNTk5cWFIRHI1Y2t0Y3p6ZzhRWHBzM1NDOU5tZWEwT2d3eDY4dEhKYXRHeWhYWnMzK0hlR1Q1ajZreDkrT243Q3JRR3FuZmZ5L1hWMG1WVnFoWmY4dmI3QUFBQUFOOGgwQVpRTFpnYjFGYkRKNGY2dWd5UCt1UDNQNnBONzgycy9TY3FaWjI4TzhFZHlSbVZzaVo4d09uU3VVVS9LbTNqZm9WZDBWWkI3UytVS1RKRUJyTm5kaVhuRlJJYTRuN3RjTmgxNngyMzZKOFAzMStxZSsrNCtVNXQyN3BkQ3ovSWJiOWdOcHZkTFlCKy9tbWIrMXJEQ3hxNkErMjg0d3NUR0Jpb3V2WHFGcis0UlZLdFVwV0pZbHgxeldBTkhmNDN0VzdUU3FGaG9mbXVCUVZaaTdqTDh4d09oelp2K2ttYk4vMlU3L3h2Qnc2NlgxL1E2SUlhVndzQUFBQnFKZ0p0QUg3UFlEYXB6b1FyWmJBRWxEell3KzY0K2M0QzV5NXEwbGlUcHo3bFBuNzB3Y2QxNXN3WlNWS2ZtRDY2L2M2eHhkNHZTYWw1ZG1OS09XMUZGaTZwZUEvUU1iRTNhdisrWHlzOFQxbWRldjZyU2xrbmIzc0VSNUpuSHNTSHFzdDI0cHdTUHRvb2ZlUzlOZW8zcU9kK25acWFKb3ZGVXFINTJyUnRMYVBKS0VrNmZ1eFloZWFTcEg2OUJ1aGM0amxKa3RFaWRacGtVNjFXTHZmMWkvYU0xUDIzUGxuVTdTVTZQZlBMQ3Rmb3I4YmZjNmZ1blhpM0pPbUg3emRwL2RvTk92N0hjYjM4MzltU2xLOS90SytZVExrL3hQRjFQVldwRmdBQUFGUnZCTm9BL0Y3RXFKNnlYQmpsazdXM2JkMWU0Rnh3U1A3ZXpSczMvS0NVbEJSSlVwT0xtNVI0UDRDcW8yV3IzTFlTWjgrY3piZnpOUGFhRVFYR3QyclZVdE5uRmQyZmZ0Q1FRZTdYdTNmdExYSDlGcTFhNk1EK0EwVmVYN0R3SFRrY1R2ZXh3U0FGUnJuYzdVZUNPb1lXY1NkS011YW1uQWVBSmljbjY3NEpFK1YwT3ZNOWNMY3lSZGVKMWwxL242Qm16WnRxN3B6NTJyeHBzeVNwelNXdDNXT08vVkh4SDVCVTlWcXlzN05sc1ZqeS9lYUV5V1JTWkdTa1Y5Ynp0M29BQUFCcUNnSnRBSDR0cUZOamhmVXIyd1BodksxVjYxYnUxK25wNmU0dzI1UGVlZlBkVW8vTnV5TWNRTm4wN05YRC9mcnd3U1A1QXUwamg0NFVHQjhXRmxia1hQWHExOVh3VWJHU3BGTW5UeFViVkV1U3hXTFJ3c1VmYVBmTzNacjB3S002ZGVwMGdURVhOcjZ3cEM4QjVYUyt4VWhvYUtpdS9kczFPbjdzdU81NzRPK0ZqbjF3MGdNYVBucVk1cnowdWo1NmI2SEhhMGxPU3RiQXdmMVZxM1l0UGZUb1AvWDBFODlLa2g1K1BLZDlUVlptbGphcys3N0sxZUpwZi94K1RNMmFOMVY0ZUxnR0R4bWtGVit2MUsxMzNLSkFhMkNCc2Q1K0g4cGFEd0FBQUR5SFFCdUEzekpIaGlqNnRwaWNMWW1TMHJjY1ZuQzNpMzFibEtRZWwxM3FmdjNydnVJRHEvSjY1Y1ZYU3oyV1FCc29uNURRRVBYdDEwZFN6aTdkSTRlUHFQY1ZsNWRyTHF2VnFobXpwaXNvS0VpU3RPaC9pNHNjYXpRYTVYUTZkWEhUSmpJYWpXclhvWjNTMHd2dkNaKzM1VWhlbGxwUzU4ZHR1ckpEckVZMWVWcVNGSEdKVTRtN2plV3F2eWJhdFBGSDlZM3BJNlBScUNuL21TeEoyclZqZDZGalI5NHdRbGFyVmNOSERmTktlSnFkbmEyWFhuaFprNmMrcFJhdFd1aURUeGJrdS83U0N5OHI2VnhTbGF2RjA3Nzg3RXZkLzlCRVNkTDBGLytqcVRPZVVWcGF1bEpUVWd2ME9QZjIrMURXZWdBQUFPQTVCTm9BL0pMQmFGRFVuZjFrRE0zWkJXV1BUMVg4dSt0OUhtaGYwS2lodW5YUGZaRGo5bTIvbFByZWlNZ0lSZGVKTG5IWHBpVEZqcWhlRDhBRXFxTGJ4bzJWMVpyejRMLzFhemJJNlhUbXU3NXQ3NVpTelZPL1FYM05uRDFON1R1Mmx5U2RPblZhSHk3STMvamI3bkM0WDE5ei9SRDl0T2tueFk3TStlLzg4S0hEU2s1T0xsUHQyVW5TOXVrQjZqMHZ0NWR4aHdmdCttVm1nTTd0cDc5eGFUejk3MmYwMkpPUDZQSyt2ZVJ5U1J2V2J0RHowMTdVdCt1WEZ4ajd5Y0pQTlh4VXJENWZ2TlJyOVh6MjZWS2xKS2RxN0xoYjNLMXdEdno2bTk1OWU0RytYYjZxU3RiaWFRdis3MzFGUkVib3VxSFhLaVFrUkR0KzJhbVovM2xCTDc4K3EwQ0FYQm52UTFucUFRQUFnT2NRYUFQd1MrSFhkSFkvL0U5T2wrTGUrRTdPakN6ZkZpWHA3L2ZmSzZNeGR3ZmtkeXRYbC9yZVM5cTExYXZ6WHRiT1gzYnE4OFZmNk5PUGk5N0IrZFN6VDFTb1RnQWx5OHJLbE12bGtzRmcwR2VmZmw2dU9Td1dpK2JNZjBYTm1qZk5tVE16UzVQdWYwUVpHZmwzWE9mOVFkWXowNTdPZDIzZG1nMUZ6cjk2NDdlbHJzVm9rVHI4eTY1dDA4eEtPVXlvWFpMRWhFUk4rdWVqQmM1M2J0T3R3TGxaTTJacjFvelpYcTlwMWNydnRHcmxkOFdPcVVxMWVKclQ0ZFRzNTEvVzdPZGZ6bmQrU1AvckNveXRqUGVoTFBVQUFBREFjd2kwQWZnZGE0djZxbjFkRi9meHVhVmJsUFZid2Q2eWxXM1ExUU4xOWJWWHVZOS9PM0JRdTNic0t2WDlqUm8za2lTMTc5aGVFWkdSeFFiYUFMenZ6Ymx2NjQranh6UjB4TiswWmZOV1NaTE5abk9IMFRlT3VLWEFQYzFiTkhNSDBnNkhVOW5aMmJycjludjAraHV2S2pJcVVnL2RQMGs3Qy9sN1lmblhLOVNsYTJkZE8vUWE5NjV3bTgybWpldC8wTnZ6M2lteXh1UEhUc2oxbDUzamVZV0VoaWdpTXNKOWJBcHlxVzRQaDFJTzh5M2dYelZvMkVEYjltN1J2TmZtYSs2YytSV2VyN1E3K0N1akhsL1ZVcFhlQTEvWFU5RzFBUUFBa0l0L3pRRHdLOGJnUUVXUDd5Y1pjM1lYWnU0N29lUmxwVy9yNFMyOWVsK21aNmROeVhmdWpmKytLWmZMVmV4OWdkWkFaV1htN0N4djNxS1orL3p1WFlYM2FUMnZzQjJDUmVFZjBVRDVMZjk2aFZhdXlOMEYvZEY3QzR2dHgzdmswSkVDTFJmaTQrSTE3dFlKTXNoUTVFTmluUTZubnBzeVRjOU5tU2FMeFNJcHAxZHhZZGF1WHFjZW5YcmxqTWtxZk14NVJwTlJack5aSVJlNDFPNWhnMDUrYjlEQi8vSHRId0FBQUFEL3hiOW9BUGlWcU52NnlCU1owNWZTbVpxcHVEZFh5K1VzUGpUMkpxUEpxTEYzM0txLzMzK1BUQ2FUKy96NnRSdTA0dXVWQmNablplVnZpekpxekFndCt0OWlSZGVKVnN5VlY3alBiLys1K0pCKy9EM2pLbGc1Z05KeU9vcmVBVjFhcVNtcHBSNWJWSkI5bnRQcExESElkbzkxT0pYdHlGYjJJV256djgzS1NqUkl2dnNyczBvYUUzdGp2dU80dUhpdnpHdXoyWDFXajY5cXFVcnZnYS9yS2UvYUFBQUFLSWhBRzREZkNJMXBvK0F1Zno3MDBlVlMvTnRyNVRpWDdyTjZ3c0xDOU5iN2I2aEZ5K2I1emg4OThyc21QejZsMEh1Ty9YRTgzL0dEai94VER6N3l6d0xqTm4yL3FkaTE3NTE0VHhtckJWRFRaU1hRTjdzdysvZjlXcVhtOVVZOXZxcWxLcjBIRlpuWEUvVjQ2MnNDQUFDb2lZd2xEd0VBMzdOY0VLSElVWmU1ajFOVzdWYjZqdDk5V0pHVWtwS2lKWXMreTNmdTRHK0hkUGNkOXlveEliSFFlM2J0MktWOWUvY1hPKy8zNnpicXlPR2pIcXNUQUFBQUFBQ2d1bUNITm9BcXoyQXhLZnF1L2pKWWNscDZaUDhlcjhSRm0zMWNWWTZQM2x1bzhQQnczZlgzOGZyeTg2ODBZK3BNcGFVVnZXdmM2WFJxNHQwUGFPS0Q5NmxiOTY2S3JoTXRvOEVvaDlPaHhJUkVyVis3UWJPZmY3bkFmWGE3WGZIeENlN2pBYjBIbGJyR2J6ZXN5RGNQQUFBQUFBQ0F2eUxRQmxEbFJZenVwWUNHRVpJa1o1Wk5jZk5YeVdWMytMaXFYUE5lbTYrVjMzeXJRd2NQbFdyODJUTm45ZVNqazh1MHhzSGZEcFVweE02cnZQY0JBQUFBQUFCVU5iUWNBVkNsQlhlN1dHRjlXN21QRXovNlFiWlRTVDZzcUhDbERiTUJBQUFBQUFCUWZnVGFBS29zYzFTb29tN3RJeGx5SG1TV3R2bWdVamNVMzM4YUFBQUFBQUFBMVJlQk5vQ3F5V2hROVBnclpRd09sQ1RaenlRci9yMzFQaTRLQUtxL3lBNHVHVXkrcmdJQUFBQUFDa2VnRGFCS3FuMTlWd1UycnlkSmN0a2RpbnZ6TzdreWJENnVDZ0NxTDROUmFuNkRReDBmdHFuNURUeEFGZ0FBQUVEVlJLQU5vTXF4dG02b1drTTZ1WStUUHR1aXJFTm5mVmdSQUZSL2RTOXo2TUloT1EvY2JUVFlxZnE5blQ2dUNBQUFBQUFLSXRBR1VLVVlRNjJLSGhjakdYUDZabWZzUHFhazVUdDlXeFFBMUFCbmZqRHA3TmJjYncxYjNXRlgyTVV1SDFZRUFBQUFBQVVSYUFPb1VxSnU3eXRUUklna3laR2NvZmkzMWtndUFoVUE4RGFYVTlvMzE2UzBFemsvVURRR1NPMGZzTXNTenQvQkFBQUFBS29PQW0wQVZVYllnSFlLN25pUkpNbmxkQ24rN1RWeUpHZjR1Q29BcURuc21RYnRuR1dXUFQzbk9ERFNwVXNtMm1VMCs3WXVBQUFBQURpUFFCdEFsV0M1TUVxUnc3dTdqMU5XN2xUR3JtTStyQWdBYXFhTTB3YnRmaTFBK25OamR1MVdMalcvaVlkRUFnQUFBS2dhQ0xRQitKekJFcURvdS9wTEFTWkpVdmJoc3pxMytDY2ZWd1VBTlZmQ0RvTU9mbUp5SDE4d3dLa0dWemg4V0JFQUFBQUE1Q0RRQnVCemtUZGVwb0Q2dFNSSnJneWJ6cjd4blZ3T3A0K3JBb0NhN2ZjdlRUcnpZKzYzaWkxdmN5aThPZjIwQVFBQUFQZ1dnVFlBbndycDNreWhsN2ZNT1hDNUZQL0JCdG5QSlB1MktBQ0E1SkwydldGVzZoOS9QaVRTTExXYmFKT2xOcUUyQUFBQUFOOGgwQWJnTXdGMXdoUjVjMi9Ka0JPV3BQMXdRR21iZnZOeFZRQ0E4eHhaMHE2WHpMS2w1Znc5SFJnaHRiL2ZMbU9BandzREFBQUFVR01SYUFQd0NZUEpxS2p4L1dVTXRraVNiS2VUbFBEQlJoOVhCUUQ0cTR3ekJ1MSsxU1RYbjUyZ3dwdTcxT0lXSGhJSkFBQUF3RGNJdEFINFJLM1lTeFhZdEk0a3lXVjNLRzdlS2ptemJCV2UxNVdkTzRlcFZuQ0Y1MFA1bUdybnZ2ZWUrRndCK0ZiaWJxTU8vaS8zSVpIbVlNbkFkNUVBQUFBQWZNRHM2d0lBMUR4Qmx6UlMrS0QyN3VOemkzNVM5dS94SHBuYmZpWkZBWTBpSlVtQnJlb3JmZk1oajh5THNnbHNXZC85bXA3b1FQWHd4OWNtaFRaMktmMjRRVWUvTkVtMDBnWUFBQURnQSt5dEFWQ3BUT0ZCaWg0WEk0TXhweDlyeG83ZmxmenRUby9Objc3OWlQdDF4SWllTW9VRWVteHVsSTRwSkZBUkkzcTZqek4rT2VyRGFnQjRqRXZhTzgrc28xOFFaZ01BQUFEd0hRSnRBSlhIWUZEVUhURXloZ2RKa2h6bjBoVDM5bHFQTHBHMGZJY2NDYW1TSkhOa2lPcFBIcTdnN2szenRjQ0FkNWhxQnl1NGUxUFZuenhjNXNnUVNaSTlQbFhKMyt6d2NXVUFQSVlnR3dBQUFJQ1AwWElFUUtVSkg5UmVRZTBhNVJ3NFhZcDdhNDJjcVprZVhjT1ZZVlBjTyt0VTcxOURKT1dFMm5VbTlQZm9HaWk5K0hmV3labEpEMjBBQUFBQUFPQVo3TkFHVUNrc0Y5ZFI3ZGh1N3VPa3I3Y3JjKzhKcjZ5VnVmZTRUcis0ekwxVEc1WFBrWkNxMHk4c1UrYSs0NzR1QlFBQUFBQUFWQ1BzMEFiZ2RVWnJnT3FNdjFJR3MwbVNsSFh3dE01OXZ0V3JhMmJ1UGE3amt4ZXAxdUFPQ3VwNGtjeDF3MlVNRFBEcW1qV2RNOHNtKzVsa1pmeHlWRW5MZDhpVndjNXNBQUFBQUFEZ1dRVGFBTHd1OHViZU10Y05seVE1TTdJVTk4WnF5ZW45UnF5dURKdk9mYlpWNXo3emJuZ09BQUFBQUFDQXlrSExFUUJlRmRLcnBVSjZOczg1Y0xrVS8rNEcyZU5TZkZzVUFBQUFBQUFBL0JLQk5nQ3ZDYWhYUzVFMzlYSWZwNjdmci9RdGgzeFlFUUFBQUFBQUFQd1pnVFlBcnpDWVRZcSs2MHAzMzJyYnlVUWxMUHpCeDFVQkFMekpHQ0ExSGVWUWVIUHZ0NVVDQUFBQVVETVJhQVB3aXRvakxwV2xjYlFreVpYdFVOeTg3K1RLdHZ1NEtnQ0F0d1EzZEtuYjB6WmRkSjFEYmU2eXkyanhkVVVBQUFBQXFpTUNiUUFlRjlTaHNjTDd0M01mSjM2OFNkbkhFbnhZRVFEQTJ4eFprclZPenV2ZytpNDFHOFVQTVFFQUFBQjRIb0UyQUk4eTFRNVcxTzE5SllOQmtwUysvWWhTMXV6eGNWVUFBRy9MaWpmb3dQc205M0dqd1U1RnRIWDZzQ0lBQUFBQTFSR0JOZ0NQTVJnTmloN1hUNmF3SUVtU1BURk5DZStzODNGVkFJREtjbks5VVhIYmNyKzliRDNlSVZNUS9iUUJBQUFBZUE2Qk5nQ1BDYis2azZ4dEd1WWNPRjJLbi8rZEhHbFp2aTBLQUZCNVhOTCt0MDJ5cGVYOGxvNDEycVVXTnpwOFhCUUFBQUNBNm9SQUc0QkhCRGFycDFyWGQzRWZuL3R5bXpJUG5QSmhSUUFBWDhnK1o5Q0JkM0pianpTSWNTcXFJNjFIQUFBQUFIZ0dnVGFBQ2pNR0JTcDZmRDhaVERsL3BXVDllbEpKWC83czQ2b0FBTDV5K2tlanp2eVlwL1hJblE0RmhOQjZCQUFBQUVERkVXZ0RxTENvc2IxbGpnNlRKRGxUc3hUMzVtckpTWEFCQURYWnIrK2FsWjJjMDNyRVV0dWxsbU5wUFFJQUFBQ2c0Z2kwQVZSSWFOL1dDdTdXTk9mQTVWTDgvNjJUUFNITnQwVUJBSHpPbGlMdGZ5dTM5VWpkeTV5cTI0UFdJd0FBQUFBcWhrQWJRTGtGTkloUTVKakwzTWNwYS9Zb2Zmc1IzeFVFQUtoUzRuNDI2dVQ2M0c4M1c0NjF5eHpzdzRJQUFBQUErRDBDYlFEbEUyQlNuYnV1bE1GaWxpVFpqaVVvNGVNZmZWd1VBS0NxK2UxOXM1elpPYThEd3FTTGh0SjZCQUFBQUVENUVXZ0RLSmZJMFQwVjBDaFNrdVRLdHVucy9GV1NqWkFDQUpDZlBWM2ErNGJaZlh6aElJY3N0WGpPQWdBQUFJRHlNWmM4QkFEeUMrN1VSR0ZYdEhFZkozeTBTYmIvWisrK282TXE4ekNPUDNjbW1TU2tGM3FWam9KS2tTWWR4VlVCQWRGRjdBVXM2OW9YZTBGWUtSWXM2R0pFZEJHUVZSQVVMQ0ROQWdpQ2lIU1JJaDNTZTVtMmY0d01CQWhKU0NaM2tudy81M0RPdkhQTCs4eE1Bc052M3ZuZFE2a21KZ0lBK0xOamF5eXFlNWtoYTZDaDN6K3lLai9OTURzU0FBQUFnQXFLZ2phQUVnbUlEbFhNN1Qwa3cxT015UHA1dHpKLzJHNXlLZ0NBWDNOTG05OElsQ05MY25OZFNBQUFBQUNsUUVFYlFQRlpETVdONkMxcmFKQWt5WkdZb2VTUGZqQTVGQUNnSXJCbm1KMEFBQUFBUUdWQUQyMEF4UmJWdjYyQ210ZVdKTG1kTGlXK3QxeXU3SHlUVXdFQUFBQUFBS0NxWUlVMmdHSUphbDVia2YzYmVjZXBuNjlYM3E2akppWUNBUE8wdWFpTmJyM2paa2xTUWtLaVhoNzNpbHhPZW1rQUFBQUFnSzlSMEFaUUpHdG9rT0pHOUpZc25yN1p1ZHNPS3VPYmpTYW5BZ0J6MUtoWlF5Ky9Qa0UxYTlXUUpQMnhjNWVDZzRLVm5aMWQ2REVkTzEraUJvMGFuTk44Zis3NVV6K3ZXWGRPeDFabUc3WVZmRTdlZlR0ZVV5YkhsK2djVHo3M3VBWU02cThwaytNMWZkcEhaenp2NFVPSGRWWGZBVlV1ano5bEthbktuaE1BQUtDcW82QU5vRWd4dC9kUVFIU29KTW1aa2FQRXFTdmtkcmxOVGdVQTVhOVc3VnA2OTROM1ZMTldEYmxjTGhtR29hYk5tdWl0ZDEvWEEvYzhwS3lzTXhlMXJ4a3lVRmNOdVBLYzVsd3dmeUVGYlI4Wk9IaUFnb09ETlhEd0FHL1JsanorbHdVQUFBQTRHVDIwQVp4VmVPOExWTzNpUnA2QjI2MmthZC9KbVZiNEtrUUFxS3phdFcrckdaOU9WNE9HbnBYV3I0eC9UWk1tdnU3WjFxR2RQcGo1dnVvMXFHZG14Q29wTVNGUnd3WVAxNmV6NTViNDJJOW4vRTlwcVdtYU0zdU85NzVoZzRkcjJPRGhWVDZQUDJVcHFhcVNFd0FBb0twaWhUYUFRZ1hXaTFIMGRaMjg0L1FsVzVTemFiK0ppUUNnL0FVR0JtcmtmU04weDRqYlpMRmE1SGE3OWNyNDEvVHhSN01sU2RWQ1EzWFAvU1BWckVVei9XL2VMTDN4eWx1YTg3KzVjcm5PM0ZPN2Jhc094WnIzMUhZRU9ETzczYTRkMjM4L3AyUGZmUFV0dmZucVd3WHVPOWR6VmJZOC9wU2xwS3BLVGdBQWdLcUtnamFBTXpKc0FhcCtkeDhaTnFza0tYOWZvbExucmpVNUZRQ1VyMjQ5THRXL25uclV1eXJiNVhScDh1dHZhOVdQcTlXb2NTTkowcUt2RnlzMExGUTMzM2FqcWxXcnBpZWZlMXhEL3o1RTc3dzFSZDh0KzE1dU55MmF5cHZGYXRId200WnAwTkJCcXQrZ25yS3pzclY2NVU5NmE5TGJPbnpvc0hlLzR4OGErTHAzY2JjZWwrcnFnVmVwelVWdFZMTldEZVhtNUdyenBpMTY3NTJwK21YOWhuTFAwN04zRDkwKzRqYTFiTlZDTHJkTE8zZnMxUFJwTTdUMDIyWGxucVcwejgxWFN4ZW9kcDNha29yL1lWRmx6Z2tBQUZBVlVOQUdjRVl4TjNSUllPMW9TWklyMTY2RUtjdmtkamhOVGdVQTVhZDMzMTU2YmZJckJlNnpXQzE2NE5GLzZvRkgvM25XWTV1MWFLYlhOcGZrNkFBQUlBQkpSRUZVM25wRjk5NzVENjFaelllQlJiSkl0WHU0WkExMDY4QzMxbEtkeWpBTVRadzBYbjB2NytPOXoyYXo2Y3IrZjlNbG5UcG8ySkFibFpTWVZOckVKVEx4OWZFS0NRbnhqc1BDdzlTNWF5ZDE2TmhldDk1d2g3WnUzbHB1V2E2NHNwL0d2ZnB2R1liaHZlL0NpeS9VSzI5TzFQZ3hFL1cvV1orVVd4Ykp2NTZiczZrb09RRUFBS29DQ3RvQVRoTjZTV09GZFd2aEhTZlBYQ25Ic1RRVEV3SEE2UUxyUkNtODF3VUthVjFQMXBoUUdRSEZLNFFlZlhtaGNuY2NMbksvNVV0WDZMTlA1Nmx6MTA1NlpkeHJldVdOaWJKWWk3Nzh5RE9QUDZkNy8zbVBQdi9zYzlPSzJUVkg5VmR3ODlxbXpIMnU2Z1RPVjZEOW9CTFdXWldYY3U3bnVXYklRRzh4ZThIOGhkN1g4TzUvakZSYzlUaU51UGRPalI4enNZeFNGOC9CQTRmMHpaZUx0R25qSnVYbTVtbncwRUVhZE8xQUJRUUU2S1piaCt1cGZ6MVRMamtzVm9zZWVmd2hHWWFoSGR0LzE0dlBqcFhiNWRMano0elNSVzB2MU1QL2VsRGZmTFZJYWFubDkyKyt2enczUmFrb09RRUFBS29DQ3RvQUNnaUlDMWZNTGQya3YxWnVaYTdlcWF6Vk8wMU9CUUFuc1JpS0d0SlJFZjNheUxBWVJlOWZDaFBHdml3WlVuNWV2dHEzN2xqczQ3NzVjbEdoUGJSUk9HdVExT1R2VG0yZGN1NnJ0QWNQdlVhU2xKR1JvWTgvbWkyWHk2WGxTMWJvcGx0dlZHaFlxTHIxNkNhcGZBdmF3d1lQbDlQcCtaWlRaR1NFRnN4ZnFFSFhEcFFrTlcvWnZOeHlHREwwN0JQUHExbnpadnJ0MTkrOHE0b25qSjJvV1hObktDZzRTTjE2WEtvdnYvaXEzREw1eTNOVGxJcVNFd0FBb0NxZ29BM2dCSXVodUJHOVpRa0praVE1anFVclplWktrME1Cd0FtR3hWRHNuYjBVMnFscHVjeVhuNSt2d1VNSDZia3hKVnQ5K2VLell6VnZ6bndmcGFyY2FsN3ExSUVsRnFYL2NXNGZWalJ0N3ZuWkNBOFAxNnk1TTA0L2Y2MGFwY3AzTHY1MjlSVWFkTzAxYXRtcWhjTEN3d3BzQ3drSkxyY2NUcWRUYTMvNldXdC8rcm5BL1gvczNPVzlYYmRlM1hMTEkvblBjMU9VaXBJVEFBQ2dLcUNnRGNBcjZwcjJDbXBTVTVMa2RqaVZFTDlNcmx5N3lha0E0SVNJZm0wS0ZMTXpWMnhUNXVxZHNoOU01dStya3h5ZHVORHNDQ1VXL3FCRHdYOWRLNi9aVFE3OThtS2czT2V3eUQwd01QQ3Myd01DeXZmdDc0aDc3OUo5RDl3alNWcTk4aWY5OE4yUE9yai9vTjc0enlSSkt0REwyaXhXNjRrVjhlV1pweUk4TjFMRnlRa0FBRkJWVU5BR0lFa0tibGxYa1ZkZTdCMm5mclpPK1hzVFRFd0VBQVZad29JVU1hQ2RkNXdRdjFUWmEzZVhhNGJCVnc4OTYvWjVYODRwcHlTVno2NlByWXE5eUNWTG9CVFJ4SzJhWFYwNjhtUFJQY3RQZGZqUVlUVm8yRUJabVZucTFhV3ZIQTZIRDlJVzM3QWJyNWNrcGFlbjYvNlJEOGpsY3FsMkhYUDZtOGRWajlQZC94aXBKazBiYThya2VLMzl5ZFBqdmRVRkxiMzdITmgvb056eWxPUzV5Yy9QbDgxbVUyaFlxUGMrcTlXcW1KZ1ljZ0lBQUZReEpmOWZBb0JLeHhvZW9yaTdla3AvOWFMTjNieGY2ZDl1TWprVkFCUVVla2tUV1lJOHEyOXpOdTB2OTJLMkpPM2R2ZmVzZjNEdWNvNFoydi8xaWJlbVRmN3VWRUN3dThUbldiNWtoU1FwTkN4VUV5YU5VK2V1bmRUcWdsYnEzck9iSG45bWxDS2pJc3NxY3JFY2IwOFJGaGFtL3RkY3JmYVh0Tk5MTDQ4dDF3ekhwYWVsNi9JcitxcHQrNHYxMkJNUDYvelc1K3Y4MXVmclgwODlKa25LeTgzVGo5K1hYNnV4a2p3MysvZDVDdTBSRVJHNjRxcCtNZ3hEdDl4eHM0S0NnOGdKQUFCUXhiQkNHNmpxREVPeHQvZVFOY3F6a3NpVm5xUEVhZDlKN3BJWEVRREFsNEthMXZUZXp0bTgzOFFrcGJOaDJ6cXpJL2l0UHhjRXFGYjNmQVZGUzdZb3R4b01kR24zSnlXN1FPUzArQS9WcTI4dk5XelVRSDB1NjYwK2wvVXVzSDNxbFBmTE1uS1JmbHExUmoxNmRaZkZZdEhvbDU2WEpHMytiVXU1WmpndVB6OWZyNy95aHA0Zis1eWF0V2ltbVo5T0w3RDk5VmZlVUZwcVdybmxLY2x6czNEK1FqMzQyQU9TcFBHdnZxU3hFMTVVVmxhMk1qTXlUK3RwWFZWekFnQUFWQldzMEFhcXVJaStyUlZ5WVFOSmt0dmxWc0xVNVhLbTU1aWNDZ0JPWjQybzVyM3RPRkorUmJlVE5XcmM2S3gvVURyT1hHbjMvMDZzdDZqL042ZUNva3QyanZUMGROMDY3RGJObkQ1TGh3NGVrc1BoVUc1dXJuWnMvMTN2dkRtbFhBdTJrdlRDMHkvcTIyK1dLRHM3VzFsWjJWcjAxV0k5OUk5SHlqWER5ZWJQL1VLUFBUQkttelp1VWw1dW52Snk4N1Q1dHkzNjEwT1BhL2JNVDhvMVMwbWVtK2tmenREMGFSOHBKVGxGK1huNSt2V1hqUnB4NjkzS3lNZ2dKd0FBUUJYRENtMmdDck0xaUZQVTBFdTg0L1RGbTVTNzlhQ0ppUURnTEt3bkxyem1kamhOaVZBV1BiTC9QWHBjc2ZaNyt2a25TejFYUlhSMHRVV05oaGdLcWVHV0pWQ3FmNVZUZjh3czJTcnR0TFIwdlRMdU5iMHk3cld6N3RlMlZZZlNSQzJXbE9RVWpYcjRpV0xOWFI1NUpHbnB0OHUwOU50bFo5M0gzNTRibDlPbFNTKy9vVWt2djFIZy9xdjZEdkJadnVNcVNrNEFBSUNxZ29JMlVFVlpnZ0lWZDNjZkdRR2VJa0hlbm1OS20vZXp5YWtBb0hMS3ljbFJaa2FtSkduTzdMbkZPdWJCUi80cFNjck55ZlZaTG4va2RrbC96TFNxemNPZWl6blc3ZVBVdm9WVzVSZXlzTHAybmRyYXNHMmQzbjA3WGxNbXg1ZDYvdEsyaEtuTWVmd3B5OWxVbFp3QUFBQlZGUVZ0b0lxS3ViR3JBbXQ2TG96bHlzNVhVdnd5dVowdWsxTUJnUC81Zk40WCtuTEJWNUtrL0x6OHMrNXJDN0pKa2h3T1I0SDd4ejcva3NZKy8xS0o1dTNlc1ZlSjlxOU1FamRZbExuUFVGZ0R0eXcycWY2VlR1MmFYYkpWMmdBQUFBQXFKd3JhUUJVVTJybXBRcnMyOXd6Y2JpWFArRkgyQkhvN0FzQ1p1Snd1NVR2UFhzZytycWlDTjRySkxlMmRiMVhyQi81YXBYMlpVL3UrdE1wKzBqOVZ3d1lQTDNCSVltSlNtVXg5Nm5udGRrY2hlNTc5dU1xWXg1K3lsR1MreXBZVEFBQ2dxcU9nRFZReEFUVWlGSHRqTis4NGMrWHZ5bHE3eThSRUFBQ2NMbkc5UlZrSERZWFdkY3VSTFlYVWRNdWVjYUtQK283dHYvdGszbk05YjFYSTQwOVpmREZmUmNrSkFBQlExVkhRQnFvUXcycFI5UkY5WklRRVNwSWNoMU9WUEd1MXlha0FBRGlkMnlYdG1tMVZVTFIwNUVlTFhIYXpFd0VBQUFEd0J4UzBnU29rYXNnbHNwMVgzVE93TzVVUXYwenVmQ29FQUFEL2xQU3J4ZXdJQUFBQUFQd00vMHNBcW9qZzF2VVZmbmtiN3poNTdscmw3L2R0YjBnQUFBQUFBQUNnTEZIUUJxb0FTMFNJNHU3b0tjUGk2VDJhdmZGUFpTelpiSElxQUFBQUFBQUFvR1FvYUFPVm5XRW83czVlc2thRVNKS2NLVmxLK3VBN2swTUJBQUFBQUFBQUpVZEJHNmprSXE5b281QUw2bmtHTHJjU3B5NlhLelBQM0ZBQUFBQUFBQURBT2FDZ0RWUmlRWTJySzNKUUIrODQ3YXRmbGJ2anNJbUpBQUFBQUFBQWdITkhRUnVvcEl5UVFNV082Q3Nqd0NwSnl2dmpxRksvV0c5eUtnQUFBQUFBQU9EY1VkQUdLcW5ZbTdzcnNIcTRKTW1WbmFlRStHV1N5MjF5S2dBQUFBQUFBT0RjVWRBR0txR3diaTBVMnJHSlorQjJLK20vMzh1Wm5HbHVLQUFBQUFBQUFLQ1VLR2dEbFV4Z3JVaEYzOURGTzg3NGZvZXkxKzgxTHhBQUFENFEyc0N0NXJjNVpGak5UZ0lBQUFDZ1BBV1lIUUJBMlRFQ3JJcTd1NjhzUVlHU3BQeURLVXI1M3lxVFV3RUFVTFpham5Db2RnK1hKQ2xqbDB1SGYyQ05CZ0FBQUZCVjhPNGZxRVNpaDNhVXJYNnNKTW1kNzFSUy9GSzU4NTBtcHdMZ0QySmlZM1QvUS9kcDB1UlgxYXR2VDdQakFLV1NtMkI0YnplOHhpbURkN1FBQUFCQWxjRUtiYUNTcUhaUlE0WDN2Y0E3VHY1a3RmSVBwcGlZQ0tqOGJoOXhteDU0NVA0emJuTTZuZnIxbDQxcWYwbTdzNTZqYzl0TGxaZWJwL05ibjYrWm4wNC9weHh0VzNVb2NwLzB0SFFOdVc2d29tT2lGUlllcGhWTHZ6dW51UUIvY0dDeFZmV3ZkQ3FnbWhSUzA2MGFuVjA2dW9xcU5nQUFBRkFWVU5BR0tnRnJkS2hpYis4aEdaNFZhOW0vN0ZIbWltMG1wd0pNNEhSN2J4b0I1amJXemMzSkxYSWZoOE9odk55OE1wMTN6Y1pWc3Rsc1o5Mm5ROGYyMnJCdDNSbTNGYWM0RHBqTmtTMGRYR3hWdzBHZWJ5RTFHdWpVMFo4c2tzdmtZQUFBQUFCOGpvSTJVTUVaRmtOeGQvYVNKU3hZa3VSTXpsVFNoeitZbkFvd2h6TTkyM3M3b0Zha3RPV0FUK2Y3N0pQUHRIenBDdFdxVlZOSGpoeVZKTjB4NGpZTkdOUmZtWmxaZXVieDV4UWNFbnphY1E4OTlvQjY5dTZoeElSRTczMkhEaDdTaTgrT0xYV21uT3djT1owbldnMEZCQVRJYXJFcUwvLzB3bmxJU0lqeWN2UGtjbE1GUk1Xei94dUw2djNOS1d1d1ZLMnVXelV1Y2VuWUdsWnBBd0FBQUpVZEJXMmdnb3U0Nm1JRnQ2empHYmpjU254dnVWelpaYnZpRTZnbzh2NDRxdEJPVFNWSklhM3JLMlBwRnAvT0Z4WWVwaWVmZlZ3Tkd6WFV0UU91VTFabWxzTER3eVZKUnc0ZlVVaTFFQTI5Zm9oYXRHcWhlKzY0VHc2SFE1S25uN1VrN2Z0em4vZGNxU21wbWpkbmZxa3o5ZXJTMTN1NzM1V1hhOHk0MGJJNzdYcnV5UmUwWk5GUzc3YjdIcmhYSSs2OVU1bFpXUnA1NnozYXZXdDNxZWNHeXBNOXk5Q0JKVlkxN08vNUFLZkIxVTRLMmdBQUFFQVZRRUVicU1DQ210WlUxTUQyM25IcUY3OG9kK2NSRXhNQjVzcjZlWmVpaG5hVUpTaFFJVzNxcTFySHhzcGU2N3RDYlVoSWlOcGYwazVXcTFVUFBmYWcvdjNDUzJyYzlEeEowc0VEQnhVVEU2M2h0OXdnU2JxZ3pmbmF1T0UzQlFVSHFVWEw1cEtrSGR0K0w5TThmZnYxMFpqeG93dmNad3Z5dEIrWk9HbThjbk05YlZBTXcxQndzR2ZsZUhSMGxHWjgrdDhDeDNSdDE3MU1jd0crY3VCcmk3ZWdIWDZlVytIbnVaV3h4eWppS0FBQUFBQVZHUVZ0b0lLeWhBUXBia1FmeWVMNWozdnVqc05LLzJxRHlha0FjN2t5ODVTKzRCZEZEZTBrU2FvK3NxOHltOWRSNWs4N2xYOHdXZTRjZTVuTzk4Zk9YWm8xL1dQZGZQdE51dmI2d2ZwNXpjOXEwTENCSkducjVtM2F0bVc3bkU2bnJGYXJldmJwcVkwYmZsUDdTOXA3ZTF6L3N0N3pPMXRZUCt1U3VLejdGUW9JQ0ZCSVNNZ1p0eHVHY2NadEZvdWwwR01BZjVlZmJ1aklEeGJWNnU1cG0xTzNyMHZicDVyYlB4OEFBQUNBYjFIUUJpcW8yTnQ2S0NBMlRKTGt5c3hWNHRUbGNydmNSUndGVkg3cGl6ZkoxcUM2cW5Wc0xFa0s2OVZLWWIxYWxlZ2NSMTllcU53ZGg0dTE3NVRKOGJyaXFuNnFVYk5HZ2RYUnYyNzRWZG5aMmRxdy9sZDE2TmhlVjE1OWhTWlBlbHY5QjE0bFNjclB5OWVhVld0TGxLc29pNzVhckVWZkxTN1RjeGFsL2x1M3lCSVNWSzV6U3BLdGZteXhYeU5VYmdlWFdyMEY3WnBkbk5yMXNWWDJMSk5EQVFBQUFQQVpDdHBBQlJUZXM2V3F0Vy9rR2JqZFN2endPemxUK044N0lFbHVsMXNKVTVjcEtqbFRrZjNhZUwvRjRDdloyZGw2ZGNJa1RYaHRuSGZsZFdKQ29yWnQyUzVKV3JKb3FUcDBiSzlhdFd2cHhsdHUwT1YvdTB5U3RHekpjdVhrNUVpU0pveWRXT0NjRHp6NlQ0V0VoT2lYOVJ2MDdkZmZTcEo2WDlaTEhUdDNQT1Ara3BTVmVlTHZnSzdkdXVqNXNjK1crTEZjMGV1cUVoOERtQzE5dDZITWZSYUZOWERKWXBOcWRuUHB3Q0o2YVFNQUFBQ1ZGUVZ0b0lJSnJCT3Q2TDkzOFk0emxtMVZ6cS83em5JRVVBVzUzRXFkczBaWnEzWW92T2Y1Q21sVFg5YVlVQmtCdm1sRnNQanJielY0NkNCMTd1cHBkYkprOFRLNVhKNFZvMTh0K0ZvUC8rdEJCUVVINmVGUkQ4a3dQQVgyV1IvTjloNC9lK1luM3RzQkFRSDYxNU9QU1pKKytYbURkMXVkdW5XOEJlMlQ5eitUb0tBZzFhaFpvNHdlSGVEbjNOTEJKUmExdU9PdnRpTjluRHF3MkNMeHBTVUFBQUNnVXFLZ0RWUWdoczJxdUx2N3lyQjVmblh6OXljcDVkTTFKcWNDL0pmOVVLcVNQMTRsZmV6N3VZNGNQdXE5M2E3OXhiSmFyWEk2bmNySXlOQm5uODdURFRjUDh4YXpWMzYvU3BzMmJqcmplVnFkMzFJV3EyZDE2Y0VEQjBxZHEzZlh5NVNha2xybzlzRkRCK201TWMrYzgvbjMvM1A2T1I5YlVqVkg5VmR3ODlxU1BILy9BY2NkWFcxUmsrR0dBb0xkcWxiSHJlaFdMcVZzWlpVMkFBQUFVQmxSMEFZcWtKanJ1OGhXTjFxUzVNNjNLeUYrbWR3T3A4bXBBTFMrOEFJTkhOemZPMjdlc3JsdUgzR3JwazZaSmtsYSt1MHkzWER6TU8vMmVYUG1GM3F1ZmxmMTg5N2Vzbmxia1hNM2E5Rk1PM2ZzTEhUNzlOa2Z5T2wwRmJvOVBEeXN5RGtBZitmTWxZNnVORlMzcjJkWmRwMCtGTFFCQUFDQXlvcUNObEJCVkd0M25zSjZ0dlNPazJldGt1Tnc0YXN1QVpTUDBMQlFqWjB3UmhhTFJYYTdYZWxwNllxTmk5V0llKy9TVnd1K2tTM0lwcGRlSGx2Z21DZWVIYVVkTzM3WGdYMEZWMkRYckZWRDExNC9XSkowNVBDUnN4YXFKY2xtczJuMlp6TzFaZE1Xalhyb0NSMDVjdlMwZmVvM3FGL0tSd2hVREFlWFdGV3ppMHRIZjdUcTRES0syUUFBQUVCbFJVRWJxQUNzTVdHS3ViVzc5RmU3Z3V5MXU1WDU0KzhtcHdJUUdCaW9pWlBHcTJHakJwS2s5LzR6Vlh0Mjc5WG9sNTdYeXkrOXFnWU42MnY4cXk4cE1pcFNrcFNha3FxbzZDakZWWS9UdEkvZTB3UDNQS1R0MjNaSWtvS0RnelhodGZFS0NRbVJKTTM1MzJlRnptdXhXT1J5dVhSZTQwYXlXQ3hxZldGclpXZm5uSEZmWDdjY0FmeEYxZ0ZESys4UGxNdnUyd3ZCQWdBQUFEQVh5MWNBZjJjeEZEZWl0NnloUVpJa2UwS0dFai82M3VSUUFDVHBuNC9jcjY3ZFBCZHBYZnZUV3IzLzdnZGFzbWlwcmhzNFRJM09hNmkzMzN2TFc4eis1c3RGdXVadlE3VHo5ejhrU2RWclZOY0hzOTdYTlVNR3FsYnRXb3IvOEQrNnFPMkZrcVFqUjQ1cTF2U0NqYjhkemhQdGhhNGVlSlZxMWFxcHdkY05raVR0MmIxSDZlbnBQbis4Z0wram1BMEFBQUJVZnF6UUJ2eGMxTUIyQ201V1M1TGtkcnFVRkw5TTdoeTd5YWtBU0o0aTlVMjNEdGNmTzNmcHNRY2VsOHZsNlZWOTZPQWgxYTFYVnhhTDUzUGpXZE0vMXFzVEpzbmxjdW1lTys3VGxHbnZxRm56cHJMWmJNckp6dEhrK0RmVnBHbGpTVkplYnA1R1BmaTRjbklLcnJnK3VmM0lpK05lS0xEdCt4VS9GcHB4K2FvbFpmRlFBUUFBQUFEd0N4UzBBVDhXM0x5MklxOXE2eDJuelZ1bnZEM0hURXdFNEdSYk4yL1ZPMi8rUjNNL21hZU1qSXdDMjE1NDVrWFZhMUJQLzMxL3VyNzVjcEgzL3VTa1pOMTUwd2lOZi9YZldyNTBoUlovODYzV3IvdEY3N3ozbG1KaVkvVFlnNk8wNmJmTnA4MjE2T3ZGYXRlK3Jmb1B1bHJCd2NHU0pMdmRybFUvck5hMGR6OG9OT1BCQTRma2RoVitVY2pRc0ZCRngwU1g5S0VEQUFBQUFHQUs0K0tXN2QxbWh3QndPa3RZa0dvL2Q2MENZa0lsU2JsYkQrcm9wSzhsTjcreVFFVmhHSWJjeGZ5ZERRc1BreUhqdE1MNG1kaHNOa2xTZm43K0diZGJMQllGQkhvK3M4N1BPL00rM24ydEZnVUVGRzlmczlVYzFWL0J6V3RMa282K3ZGQzVPdzZibkFnQUFBQUFVSlorM2I2K3lENkNyTkFHL0ZUY2JiMjh4V3huZW80U3BpNm5tQTFVTU1VdFprdFNaa1ptc2ZjdHJKQjluTXZsS25aeDJ1VjBLZC9wMzRWc0FBQUFBQUNPNDZLUWdCOEs3M3VCUWk1dUlFbHl1OXhLblBhZFhPazVSUndGQUFBQUFBQUFWRzRVdEFFL1k2c2ZxNWlobmJ6ampDV2JsTHQ1djRtSkFBQUFBQUFBQVA5QVFSdndJNFl0VU5WSDlwRUNyWktrL0wwSlN2MXNuY21wQUFBQUFBQUFBUDlBUVJ2d0l6SER1eXFnZHBRa3laVnJWMEw4TXJrZFRwTlRBUUFBQUFBQUFQNkJpMElDZnFKYXg4WUt1N1NaZDV3eWM2VWN4OUpOVEFRQVFNVVhGT3RXbmQ0dXlTM3RtV3MxT3c0QUFBQ0FVcUtnRGZpQmdMaHd4ZDdVWFRJTVNWTFc2cDNLWEwzVDVGUUFBRlJzWVEzYzZqREdMc01pT1hJTjdmdlNLbWV1MmFrQUFBQUFsQVl0UndDeldRekYzZDFIbG1vMlNaTGpXSnFTWjZ3ME9SUUFBQlZmNW41RE9jYzhIeFlIQkx0VnM0dkw1RVFBQUFBQVNvdUNObUN5cUNHWEtPaThHcElrdDhPcGhIZVh5WlZuTnprVkFBQ1ZnRnM2dk96RTI5MDZmWjJTWVdJZUFBQUFBS1ZHUVJzd1VYQ3J1b3JvZDZGM25EcDNyZkwvVERReEVRQUFsY3ZoN3kxeS9mVTVjWGhEdDhJYnVjME5CQUFBQUtCVUtHZ0RKckZHaENqdXJsNHlMSjZsWWptYjlpdDl5UmFUVXdFQVVMbllzd3dsYnpyeGxyZEdKOXFPQUFBQUFCVVpCVzNBRElhaDJOdDd5aHBaVFpMa1RNdFcwclR2SkRlcnhnQUFLR3VIbHA5YzBLYnRDQUFBQUZDUlVkQUdUQkJ4ZVJ1RnRLa3ZTWEs3M0VwOGI0V2NHVGttcHdJQW9ISksyV3lSSTl0ek96aE9pbWpNQjhnQUFBQkFSVVZCR3lobnRvWnhpaHJTd1R2TytHYWpjcmNmTkRFUkFLQTRJaU1qQ293TncxRERSZzFPdTc4a0xGYUxyRmFyckZacmFlUGhMRndPS1dIOWliZTkxV2s3QWdBQUFGUllGTFNCY21RSkRsVDF1L3ZJQ1BBVUx2SjNIMVBLL0hVbXB3SUFGS1ZaaTJaYXV2SmJmYm5rQzdWcjMxYVM5TXpvcHpULzY4LzA0dmpSNTN6ZXVRcysxYnJOYTdSdTg1cXlpb3BDSFB2cHhJY0dOVHE1WlBBdUdBQUFBS2lRQXN3T0FGUWxNVGQxVTBDTlNFbVNLeWRQQ2ZITEpCZGZld1lBZjJZTHNtbk0rTkd5V3EycVhhZTJldmJwb1M3ZHVzajExOS9mUFhwMTF6T2puMUpLY3VwcHg4Nzk1RE1kT1h5a3ZDTlhDUnUyRmZ4QStOMjM0elZsY3J5ZWZPNXhEUmpVWDFNbXgydjZ0SSs4MjFPMkdMSm5HUW9NZFNzNHhxMklKaTZsN1R4elZmdlVjeDgrZEZoWDlSMXd6cGw4cVNwa0JRQUFBRTVHUVJzb0o2R2RteXEwYzFQUHdPMVc4dlNWY2lSbW1Cc0tBQ29TNTRrUEFJOS8wOFhYTEJhTHhvd2JyUll0bTN2bU5RemRjc2ZOcCsxMzdmVkR6bmo4cWg5WFVkQXVad01IRDFCd2NMQUdEaDVRb0tEdGRrcUpQeHVxM2N2emMxU2pVK0VGYlFBQUFBRCtpNEkyVUE0Q2FrUXE1cVp1M25IbXl0K1Y5Zk11RXhNQlFNWGpUTS8yM2c2b0ZTbHRPZURUK1d4Qk5vMFpOMXI5cnJ6Y2UxL2JWaDBLN0hOOHhlbmdxNGRxNys2OWhaN3IxSldweGQwbktTbFpsM1hyVjh6RVZWTmlRcUx1SC9tQUVoT1RKRWtmei9pZmhnd2RwRG16NTV5Mjc3RTFGdFh1NWVtZlhiMmpTMy9Na3R4bmFLYzliUEJ3U2RMc2ViUEtKSk12VmFXc0FBQUFnRVJCRy9BNUk4Q3E2bmYza1NVNFVKSmtQNVNxNUZtclRFNEZBQlZQM2g5SEZkcko4MDJYa05iMWxiRjBpMC9uYTlhOGFZRml0bFI0WVhyZWw2Y1hUK2ZQL1Z5am54bmprMnc0d1c2M2E4ZjIzNzNqTjE5OVMyKysrdFlaOTAzWmFwRTlRd29NbDRLaXBjaG1icVh1TUU3YjcrVHpsVVVtWDZwS1dRRUFBQUNKZ2piZ2MxRkRMcEd0WVp4bllIY3FJWDZwM1BrT2MwTUJRQVdVOWZNdVJRM3RLRXRRb0VMYTFGZTFqbzJWdlhhM3orYmJzbW1ydG0zWnBoYXRXc2hpOGJTbStQZm9jUVgyZWZyNUp5VkpVeWJIS3ltcDRBclhQYnYybkhiT0RldC8xZUt2RjN2SGQ5MTdsMkpqWXlSSkU4Wk85TjQvNUxyQmF0YWlXZGs4a0NybStJY09KL2RuSGpDb3Y3cjM3S1pXNTdkVXpUbzFaTEZhbEptVHBwM1AvYUd2NXkvUkYvTVd5T0h3N2IvTkZxdEZ3MjhhcGtGREI2bCtnM3JLenNyVzZwVS82YTFKYit2d29jUGUvVTdPV3FPbUoydGFXcnAyN3RpcGI3L3hmZFl6UFgrUzlOWFNCYXBkcDdha0U5OVVNRHNyQUFBQXFpWUsyb0FQaGJTcHIvRExXbnZIeVovK0pQdUJaQk1UQVVERjVjck1VL3FDWHhRMXRKTWtxZnJJdnNwc1hrZVpQKzFVL3NGa3VYUHNaVDdueHpQK0o4TXdOUHFsNTh2a2ZMdisySzNaTXoveGp2OSs0OSs5QmUyVDcrL1VwUk1GN1RMMDRyZ1hUcnN2c2xxc09yU0xWWWQyblhUOThPdjBqN3Z1VjFLU2IvNk5OZ3hERXllTlY5L0wrM2p2czlsc3VyTC8zM1JKcHc0YU51UkdKZjNWOHVOTVdXTmpZeFRidFpNNmQvVjkxcEtvU0ZrQkFBQlFlVkRRQm56RUdsbE5zYmYzbEdIeGZKVTVaOE9meWxpMjFlUlVBRkN4cFMvZXBNRDZzZDdXSTJHOVdpbXNWNnNTbmVQb3l3dVZ1K053MFR0S1dqQi9vUm8xYnVRZEgxK1JmYXA3N2g5NTJuM3o1MzZ1OVQvL1VxSnNaYVhtcVA0S2JsN2JsTG5QVlVsZWw1TEt6OHZYd2krKzFNcnZWK253b2NNeUxCYWQxN2lSYnIzalpqVnIwVXd0V2piWE02T2Yxc1AzUCtxVCthOFpNdEJiekY0d2Y2RSsrM1NlT25mdHBMdi9NVkp4MWVNMDR0NDdOWDdNUkwvSVdoSVZLU3NBQUFBcUR3cmFnQThZRmtOeGQvV1NOU0pFa3VSSXpsTGlmNzh6T1JVQVZIeHVsMXVKNzYrUUl5VkxrZjB1bEN5bjl6LzJwWE85S0NUTTFiMWpMK1huNXhlNGIrdm1yVnEzZHAyK1dmNlZKS2xubng2S2pZM3h5V3Jpd1VPdmtTUmxaR1RvNDQ5bXkrVnlhZm1TRmJycDFoc1ZHaGFxYmoyNlNacm9GMWxMb2lKbEJRQUFRT1ZCUVJ2d2dmQXJMbEp3cTdxZWdjdXRwS25MNWNyTU16Y1VBRlFXTHJkUzU2eFYxcXJmRmQ3emZJVzBxUzlyVEtpTUFLdlBweTdKUlNFbDZaMDMvNlAzL3ZPK2Q5eWthV01OdS9GNjd6ZzhJdHg3KytUNzY5YXJVOXFvT01tYWpVVmZqTmt3RERWczFOQW5oZGVtelQzZktBZ1BEOWVzdVROTzIxNnpWZzN2YmJPemxrUkZ5Z29BQUlES2c0STJVTVpzaldzb2FsQjc3emp0eXczSy9kMDNYNkVHZ0tyTWZpaFZ5Uit2a2o0dXZ6ay8rdUQwWXVUWmJOeXdxY0M0YmZ1TDFiYjl4V2ZjOS9GblJwMXpybE1kbmJpd3pNNVZHZGp0ZGdVR0JoYTVuOHZ0OHNuOFJjMGRFSERpTGJuWldVdWlJbVVGQUFCQTVVRkJHeWhEbG1vMlZSL1pSNGJWSWtuSzNYbEVxUXZNNlo4S0FDaTlGaTJiS3pna1dLK01lMDJTdEc3dGlSWGFzK2ZOa2lROWN2OWpPblR3MEJtUHQ5c2R2ZytKSWgwN211QmQ5Zjc2SzI5cTVmY3JKVWxoNFdINllLWm5CYjNMNmRLZVhYdDhNdi9oUTRmVm9HRURaV1ZtcVZlWHZuSTRDdis1TUR0cmZuNitiRGFiUXNOQ3ZmZFpyVmJGeE1UNFhWWUFBQUJVVFJTMGdUSVVjM00zQmNSNXZqN3V6TXBUVXZ3eXllVTJPUlVBNEZ3ZEwxcWZ6V3VUWHlsMDIrRkRoM1ZWM3dIZWRnc0w1aS9VRzYrODZkMCs3NnU1YW5SZVEwa0YrM00vL2Z5VDZ0eTFrMUpTVXM0MU9rNnkrc2ZWR2pyc1drblNsZjMvcG0xYnRpczNOMWZEYnZ5N2Q1OXZGeTlSV2xxNlQrWmZ2bVNGYnIzekZvV0doV3JDcEhINjlPTTVTa3RMVjF4Y3JMcDI3Nm9wazk5VldtcWFYMlRkdisrQW1qUnRySWlJQ0YxeFZUOHQvdnBiM1hMSHpRb0tEanB0WDdPekFnQUFvR3Fpb0EyVWtiQnVMUlI2U1JQUHdPMVc4b2ZmeTVHU1pXNG9BRUNwdlB0MmZJSHh4ZTB1VnFjdUhjKzRyOTF1MTVkZmZLMmpSNDU0Nzh0SXo1UWtYZGF0WDRubS9mZm9jU1ZNaXJPWit1Nzc2bjE1YjhYR3hxaEZ5K1o2OTROM0NtemZ1V09ueHIwNHdXZnpUNHYvVUwzNjlsTERSZzNVNTdMZTZuTlo3NEw1cHB6b3MyNTIxb1h6RityQnh4NlFKSTEvOVNXTm5mQ2lzckt5bFptUnFiRHdzSUs1VGM0S0FBQ0Fxc2xpZGdDZ01naXNFNldZNFYyODQ0d1YyNVM5WWE5NWdRQUFaV0xLNUhoOTlPRk1IZGgvVUIwN2QvUVdzMmROUDlHNCs2MUpieXNyTTB1QmdZSHFmODFWYXRxOHFYYjlzVnN6Ly91eFprNHZlb1UzZk8vb2tXTzZhZWpObWpkbnZvNGNQaUtIdzZHc3JHeHQyYlJWazE1K1F6ZjkvVmJ2Q21sZlNFOVAxNjNEYnRQTTZiTjA2T0FoT1J3MDMxbWlBQUFnQUVsRVFWUU81ZWJtYXNmMjMvWE9tMU1LekcxMjF1a2Z6dEQwYVI4cEpUbEYrWG41K3ZXWGpScHg2OTNLeU1nNGJWK3pzd0lBQUtCcU1pNXUyWjUrQ0VCcEJGcFYrNmxyWktzZkswbktQNUNzdy8rZUw5bWRKZ2NEQUpSR25icDE5UHpZWjlXMi9jWGVDOThsSmlScS9KaUpXdnJ0TW0zWTV1bW5QZmpxb2NyTnlkVWpveDdTWlZmMGxXRVlraVNYeTZXTkczN1RYYmVPbE10NTVvdmlGZFp5QkVVNy92d2ZiK3ZpRDNPVVI2YXltcnNpWlFVQUFFRFY4ZXYyOVVaUis3QkNHeWlsbU9zNmU0dlo3bnlIRXQ5ZFJqRWJBQ3FCUXdjUEtTdkxzL0k2SlRsRmIwMTZXOWY4YllpV2ZydnN0SDJQSEQ2aVVROC9vYUVEL3E3Wk16OVJTbktLTEJhTHZsMjBwTkJpTnNwRzdUcTF0V0hiT3Qxei84aFNuU2VnbWhRVTdibTlZZHM2YjlIVnpFekZVWld5QWdBQUFCSTl0SUZTQ1duYlVPRzlXM25IS2JOL2t2MHdGL0FDZ01waS9KaUordWJMUlZxK1pJWHNkbnVCYmZQbmZpNUp5a2cvMFlwaDk2N2RtakIyb2w0ZTk0cGF0Mm10N1Z1M24vWDhVOTU2VitHUjRXVWZITVVXZnA1YmpRWTdGTlBHcmFNcnJkbysxV3AySkFBQUFBQm5RY3NSNEJ3RnhJU3E5blBYeWhJV0pFbktYcmRIQ1ZPV21Kd0tBSUNxb1VYTDVnWEdpWWxKU2twTUt2RjVJcHE0MWY0Rno0Y1Y5aXhwMWYwMk5XdGE4TngydTBPN2QrMHV0MHdsY2VxY2xURXJBQUFBcW83aXRCeWhvQTJjQzR1aG1vOWRyZURtdFNWSmpzUU1IUjQ5VDY2Y1BKT0RBUUNBRWpHa1M5K3l5eGJwZVV1OGNVS0FramZUbFE4QUFBQXdBejIwQVIrSnZMcXR0NWp0ZHJxVU9IVTV4V3dBQUNvaXQ1U3c3c1I3NXVqVzlEd0hBQUFBL0JrRmJhQ0VncHZWVXRTQWR0NXgyb0wxeXZ2anFJbUpBQUJBYVNSdlBQR1dPS1lOWDE0RUFBQUEvQmtGYmFBRUxOV0NGRGVpdDJUeHJPVEszWFpJNlY5dE5Ea1ZBQUFvamRSdGh0eC9MY3dPYStDV0xZS2lOZ0FBQU9DdktHZ0RKUkI3ZXc5Wlk4SWtTYzZNSENXK3YxeHVGLy9wQlFDZ0luUGtHa3JiZVhMYkVmNXRCd0FBQVB3VkJXMmdtTUo3bjY5cWJSdDVCbTYza2ovNFhzN1ViRk16QVFDQXNuSHloU0Rwb3cwQUFBRDRMd3JhUURIWTZzVW8rcnJPM25IRzBpM0svbTJmaVlrQUFFQlpTam1wb0IzVDJpVVZlVzExQUFBQUFHYWdvQTBVd2JCWkZUZXlqd3liVlpLVXZ5OUpLWFBXbXB3S0FBQ1VwWXpkaGh4L2ZmRXFLRnFxVm9lMkl3QUFBSUEvb3FBTkZDRjZXQmNGMW9tV0pMbnk3RXFNWHlxM3cybHlLZ0FBVUpiY0xpbDEyOG1ydENsb0F3QUFBUDZJZ2pad0Z0VTZuS2Z3N2kyOTQ1UlpxMlEva21aaUlnQUE0Q3ZKbTA1cE93SUFBQURBNzFEUUJnb1JFQnVtMkZ1NlM0YW5pV2JXbWorVXVmSjNrMU1CQUFCZk9mbkNrRkd0WExJRW1CZ0dBQUFBd0JsUjBBYk94R0lvYmtRZldhb0ZTWkljeDlLVk5PTkhrME1CQUFCZnlqa201U1o2UHNpMkJrbmhUV2c3QWdBQUFQZ2IxcDBBWnhBMXNJT0NtdGFVSkxrZFRpVzh0MHp1SEx2SnFRQUFnRSs1cGNRTkZvWFdjU2w1aTBXNWlXWUhBZ0FBQUhBcUN0ckFLWUpiMWxIa1ZSZDV4Nm56MXl0L1Q0S0ppUUFBUUhuWk9kMHF5V3AyREFBQUFBQ0ZvT1VJY0JKTFdMRGk3dXdsV1R4Zk44N1pmRURwaTM0ek54UUFBQUFBQUFBQVNSUzBnUUppNytncGEzU29KTW1abnFPa2FTc2tOLzB6QVFBQUFBQUFBSDlBUVJ2NFMvaGxyVlh0d2dhU0pMZkxyYVJwSytSTXp6RTVGUUFBQUFBQUFJRGpLR2dEa213TlloVTl0S04zbkxINE4rVnNQbUJpSWdBQUFBQUFBQUNub3FDTktzK3dCU3B1WkY4WkFaNExRT1h2U1ZEcXZIVW1wd0lBQUFBQUFBQndLZ3JhcVBKaWJ1eXF3RnFSa2lSM2psMEo3eTJUMitreU9SVUFBQUFBQUFDQVUxSFFScFVXMnFtcHdybzI4d3pjYmlYTitGR09ZK25taGdJQUFBQUFBQUJ3UmhTMFVXVUYxSWhRN0UzZEpNT1FKR1d1MnFtc05YK1luQW9BQUFBQUFBQkFZU2hvbzBveXJCYkYzZFZIUmtpZ0pNbCtKRTNKTTFlWm5Bb0FBQUFBQUFEQTJWRFFScFVVTmJpRGdocFhseVM1SFU0bHhpK1ZPOTl1Y2lvQUFPQ1BESXNVR0c1MkNnQUFBQUNTRkdCMkFLQzhoVnhRVCtIOUx2U09VK2FzVmY2K0pCTVRBUUFBZnhSUzA2M0dRNTJLUHQrbHpBTVcvVHFPdDg0QUFBQ0EyWGhYamlyRkdoR2l1RHQ3eWJCNCttWm4vN1pQR1VzMm01d0tBQUQ0STdkVHF0SFpKVWtLYit5V1laSGNMcE5EQVFBQUFGVWNMVWRRZFJpR1l1L29KVXRFaUNUSm1acWxwR25mbVpzSkFBRDRyZHdrUS9ucG5nL0JBNExkQ3FudE5qa1JBQUFBQUFyYXFESWlycmhRSWEzcmVRWXV0eExmWHlGWFpxNjVvUUFBZ1A5eVMrbTdETzh3dkJITHN3RUFBQUN6VWRCR2xXQTdyN3FpQnJYM2p0TysycWpjYllkTVRBUUFBQ3FDakQwbkN0cVJqVTBNQWdBQUFFQVNCVzFVQVpiZ1FGVWYwVWRHZ0ZXU2xQZkhVYVYrc2M3a1ZBQUFvQ0xJMkgzU0N1M0dyTkFHQUFBQXpFWkJHNVZlek0zZEZGQWpRcExreXNsVDRudkxKQmM5TUFFQVFORXk5cDU0dXh6V1VES3NKb1lCQUFBQVFFRWJsVnZZcGMwVjJxbXBaK0IySyttL1A4cVJsR2x1S0FBQVVHSGtwMGw1U1o1VjJwWkF0MExyc2tvYkFBQUFNQk1GYlZSYWdUVWpGVDI4cTNlYzhjTjJaYS9iYldJaUFBQlFFYVVYYUR0aVloQUFBQUFBRkxSUk9Sa0JWc1hkM1ZlV29FQkprdjFRaWxKbXJ6WTVGUUFBcUloTzdxTWRRUjl0QUFBQXdGUVV0RkVwUlEvdEtGdURXRW1TTzkrcHhQaGxjdWM3VFU0RkFBQXFvdlRkSjk0eWg1L0hkVGdBQUFBQU0xSFFScVVUY21FRGhmZTl3RHRPK2ZRbjVSOUlOakVSQUFDb3lETDJubGloSGRiQUxVc2dSVzBBQUFEQUxCUzBVYWxZbzZvcDl2WWVrdUg1ajJmMmhyM0tXTDdWNUZRQUFLQWljMlJMMlVjODd5ME1peFRXd09SQUFBQUFRQlZHUVJ1VmhtRXhGSGRuYjFuRFF5Ukp6dVJNSlgvNHZjbXBBQUJBWlhCeUgyM2FqZ0FBQUFEbW9hQ05TaVBpeW9zVjNLcU9aK0J5Sy9HOTVYSm01WmtiQ2dBQVZBb1p1eTF5dTZUTWZSYTU4czFPQXdBQUFGUmRBV1lIQU1wQ1VOT2FpaHpZemp0T1hiaEJ1VHVQbUpnSUFBQlVKb2UrcytqZ3NrQzU3RWJST3dNQUFBRHdHUXJhcVBBc0lVR0t1NnUzREt2bkN3ZTV2eDlXMnNKZlRFNEZBQUFxRTJldUpGSE1CZ0FBQU14R3l4RlVlTEczZGxOQVhMZ2t5WldacDZTcHl5VVh2UzBCQUFBQUFBQ0F5b2FDTmlxMHNCNHRWYTFEWTgvQTdWYmlmNytUSXpuTDNGQUFBQUFBQUFBQWZJS0NOaXFzd05yUmlobld4VHZPV0xGVk9SditOREVSQUFBQUFBQUFBRitpb0kyS0tkQ3F1THY3eUxCNTJzRG43MDlTOGlkclRBNEZBQUFBQUFBQXdKY29hS05DaXZsN1o5bnF4VWlTM1BsMkpiNjNUTEk3VFU0RkFBQUFBQUFBd0pjb2FLUENxZGEya2NKN3R2S09rei8rU2ZaRHFTWW1BZ0FBQUFBQUFGQWVLR2lqUWdtSURsWE1iVDBrdzVBa1pmMjhXNWsvYkRjNUZRQUFBQUFBQUlEeVFFRWJGWWZGVU96SVByS0dCa21TSElrWlN2N29CNU5EQVFBQUFBQUFBQ2d2RkxSUllVVDFiNnZnWnJVa1NXNm5Td254eStUS3pqYzVGUUFBQUFBQUFJRHlFbUIyQUtBNGdwclhWbVQvZHQ1eDZ1ZnJsYi83bUltSkFBQkFWUlhSeEsxcXRkMnFWdE90dlF1c2N2SDVPZ0FBQUZCdUtHakQ3MWxEZ3hRM29yZGs4ZlROenQxMlVCbmZiRFE1RlFBQXFLck92OCtoa0JwdVNkTFIxUlpsSFRKTVRnUUFBQUJVSGJRY2dkK0x2YTJuQXFKREpVbk85QndsVGwwaHQ4dHRjaW9BQUZCVjVSdzlVY0FPcWNWN0VnQUFBS0E4VWRDR1h3dnZmWUZDMmphVUpMbGRiaVY5OEoyY2Fka21wd0lBQUZWWnprbGR6eWhvQXdBQUFPV0xnamI4Vm1DOUdNVmMzOGs3emxpNlJUbWI5cHVZQ0FBQVFNbzVjbUtGZHJVYUpnWUJBQUFBcWlBSzJ2QkxoaTFBMVVmMmxRS3RrcVQ4UHhPVk9uZXR5YWtBQUFDa25LTW4za0t6UWhzQUFBQW9YeFMwNFpkaWJ1aWl3RHBSa2lSWHJsMEo3eTZUMitFME9SVUFBSUNVZlhMTGtab3U4NElBQUFBQVZSQUZiZmlkMEVzYUs2eGJDKzg0ZWVaS09ZNmxtWmdJQUFEZ2hOeGpodlRYd3V5Z0dNa1NhRzRlQUFBQW9DcWhvQTIvRWhBWHJwaGJ1a21HcHpkbDV1cWR5bHE5MCtSVUFBQUFKN2pzVW02UzU3MktZWkdDNDJnN0FnQUFBSlFYQ3Ryd0h4WkRjU042eXhJU0pFbHlIRXRYeXN5VkpvY0NBQUJuRXhJU0lvdTFaRzhwYlRhYmo5S1VuNXdDYlVjb2FBTUFBQURsaFlJMi9FYjBvQTRLYWxKVGt1UjJPSlVRdjB5dVhMdkpxUUFBcUh4c05wdisrZkEvVkxOV2pVTDMrV0h0Q3Yyd2RvWHV1dWVPczU3cjZSZWUxTnFOcTNYYm5iY1V1cytHYmV1MFlkczZOV3JjU0NQdkc2RWxQeTVTMzM1OWlzd1pFeHVqK3grNlQ1TW12NnBlZlhzV3VYOTV5ajV5MG9VaGE1b1lCQUI4cU5YNUxmVjIvSnY2Y2QzM1d2dmJhbzI0OXk2ekl3RUFvQUN6QXdDU0ZOeXlyaUwrZHBGM25QclpPdVh2VFRBeEVRQUFsZGUvSjQ3UlpWZjAxZlUzWEtjSi8zNVpTeFl0MVoxM0Z5eGNoNFdIU1pLNmR1dXFvS0RnMDg3eDlodnZTSkphWGRCU1ZxdFZmK3pjVmF5NUR4NDRxUER3Y0EyL2VaaVdMMTBobDdQd2l5cW1wNlZyeUhXREZSMFRyYkR3TUsxWStsMXhINkxQNVJ3OWNidWlyTkRlc0cxZGdmRzdiOGRyeXVUNFVwL244S0hEdXFydmdES2JxempuTDg1eHgrYzhmbjlSNXlucmVZK3pXcTI2WStUdEdqaDRnR3JYcWFYMHRIVDF1ZlJ5bjg1WmttUExhczYyN1MvV1hmZmNxUXN2YWlOcmdGVy9iOStwLzc0L1hjdVhyaWlYK1V2REh6UDVRNjRtVFJ0cjJzeXBDZzQrOFc5QVZGUmtxZk1CQUZCYUZMUmhPbXQ0aU9MdTZpbFpQTDBvY3pmdlYvcTNtMHhPQlFCQTVUWHR2US9WOHZ5V3FsZS9yc2FNSHkycjFWcm9TdXkyN1M5VzIvWVhuM1ovOVJweHVyTC8zN3p0UTE2Yi9JcmNiazloOStGL1BLb0pyNDA3N1pnWm4weVgyK1dTMisxV2k1WXQ5TjNxWmVyZXNaZldiRnhWWkJ1U0RoM2JuMVk4OFdaczFlR3N4L3BDemxIRGU3dGFUWmNrYTdsbnFNaTZkdStxUzd0MTBYbE56dE45ZDkxdmRoeWZldlR4aDNYRHpjTzg0K2lZYUJQVCtFYmZmbjAwY2RKNFdTd252cmx3VWRzTDlkcmtWelJoN0VUTm52bUp6elA0NDgrVVAyYVNpcC9yOWhHM2VZdlpIMzA0VTE5Ky9xVWNEa2Q1eFFRQW9GQVV0R0V1dzFEc0hUMWxqUXFWSkRuVHNwVTQ3VHZKWFRGV09nRUFVQkZ0MjdKTk4xMTNzMGFQZTBFTDVpL1U2aDkvVXIzNjlRcnNjN3pBdldIOXIxci84eThGdG4zNC9uLzExSE5QRkNoQ0J3WUdlbThIQkFSNFYzaWZMRFMwMm9uYllhSGUyem5aT1hJNm5RV090MXFzeXN2UE8rMGNJU0VoeXN2Tms4dGQrTXJ1OG5CeVFidWl0UnhKVEVqVS9TTWZVR0ppMGprZFAyendjRW5TN0htenpubXV0K1BmbE9SWjBWbWE4NWRrenFMNGF0NEJnL3BMa3B4T3A1NysxN05LU0VqMCtaeG5VOVp6UmtWSDZmbXh6OHBpc1dqRCtsODFaZks3a2d6OTQ4RjdkT0hGRityaFVRL3AreFUvNnREQlF6NlovN2l6L1V3VnhSOHorVU91NWkyYWVXLy81ODBweXNuSktkTjhBQUNjS3dyYU1GWEVaUmNvcEUxOVNaTGI1VmJpK3l2a1RNOHA0aWdBQUZBYWtaRVJzbGl0ZXVpK1J5UkpzWEd4SlZxaFBlZC9jL1QwcUdkMThNQkJqYmozTHMyZStZa21qSjFZOExpVFZrMGZYMWs5K09xaDJydDc3Mmx6OU9yUzEzdTczNVdYYTh5NDBiSTc3WHJ1eVJlMFpORlM3N2I3SHJoWEkrNjlVNWxaV1JwNTZ6M2F2V3QzeVI1NEdjbzVkcUtnSFZ6ZExjTXF1WjFuT2NDUDJPMTI3ZGorK3prZlg1Smp6Mld1MG1RNzF6bDlPZS94RDNjU2ppVm8wZGVMeTJYT3N5bnJPYThaTWxEaDRlRnl1OTE2NnJHbmRlU0lweC9QL24zNzlkWFNCYkxaYkJvOGRKQzNUWkZacisrcExCYUxYQzZYWDJVNmxkbTVBay82MFBMVVlyWlUrbndBQUp3ckN0b3dqYTFCbktLdTdlZ2RweS8rVGJsYkQ1cVlDQUNBeXM4d0RJMlo4S0lhTjJtc2Y5N3pvUGJzMnFPa3hLVFQyblljTDBKUG5UTE5XNGc2VmNmT25uL0g2OVd2cXczYjFtbkYwdS8wOFAyUHFtNjlPcG9jLzlacCswOSs5MDNaN1NjdStIejM3ZmVxelVXdE5XYjg2QUw3MllJOFJaU0prOFlyTnpmWG0vdjRWOStqbzZNMDQ5UC9GamltYTd2dXhYNE95b0lyWHpxMDFDcDdocFI5MUpCaHFUZ0Y3Vk9kM0dQNmpodnYwaU9QUDZ6T2wzWlNZR0NnTm03NFRhKy8vSWEyYjl0UnBuTWRWN3RPYmU5OTVkazZadURnQVJyOTB2T1NQSS83aGlFM0tpMHR2VXpuT1BXeDFxcGR5K2VQMVdLMTZNWmJobXZBb1A1cTJLaUJIQTZIL3R5N1Q2Kzg5S3ArV2IvQkozTjI3ZFpGa3BTY2xPd3Raa3VlNXpVcEtWbXhzVEhxMkxtRDNuN0RKOU1YNjJmcTVKL3g1NThhcmFkZmVFb05HdFpYdS9Ndk1TMlRHYStWdi96K0FRQlFXaFMwWVFwTFVLRGk3dTRqSThEVGJ6SnZ6ekdselR0elgwd0FBRkIyMmwvU1R0MTdkcE1rZlREemZUMzU2Rk42Witya1F2ZS82NTQ3enJoNnUxZm5QbXB6WVd1NW5DNzl2R2FkdXZXNDFMc3QwR1pUby9NYW5uWk0zWHAxQ293REFnSVVFQkNna0pDUU04NXRHTVladDFrc2xrS1BLVTg3UHF4Y2ZiT3JWYXVtOTJlOHB6cDFUN3hPbmJwMDFOU1AzdFB3YTIvU3ZqLzNtWml1N01SVmo5T2pUendzeWJPQ2RkVERUNVI1TWRzc281NTZUSDhmZnIxM2JMUFoxT3I4bG1wNFhrT2ZGVW1iTkcwc3lmTk5qOEw2M0Rkc2RQcmZCMllJRGc3V3hFbmpGUlVkWlhZVVUxNHJBQUFxQ3dyYU1FWE1UWmNxc0tibkN0bXU3SHdseFMrVDIybHVMMHdBQVB4QllKMG9oZmU2UUNHdDY4a2FFK3I5OExjb1IxOWVxTndkUmZkcFhiZDJ2VjZiK0xvZUdmV1FJaU1qMUxoSlkwMmRNcTNFT1MvdGNha3NWb3QrL1dXak10SXpDdDJ2YmFzT3A3VWNPYm5vdGVpcnhWcjAxZUxDRHZlSm1xUDZLN2g1N1hLZHM3U0srL3FXUm1SVXBCSVNFblgvM1E4b0x6ZFBJKzY5VXgwN2QxUm9hRFhkZWZmdGV2NnAwVVdmcEFpbjl0dzkzdU8zUEQzMS9CT0tpSWlRSkwwMllaSTIvN2JGSi9PWThWaVA5K3UyMisxNjlvbm5kZkRBUWJWbzJjTGJ2OW9YSWlJaml0em41Sjc1WmEwa3ozTjBUTFMyYnQ2cWZ6MzB1TUxEdzAzTlpNWnI1USsvZndBQWxBVUsyaWgzWVYyYUtiVExYeGNZY2J1Vk5PTUgyUk1LLzQ4d0FBQlZnc1ZRMUpDT2l1alhSb2JGS0hyL1V2am9neGx5T3AxcTJhcUZaazczRkRiK1BYRk1zWTkvZXRTenV1ZitrWktraTl0ZHBJdmJYU1JKNnRXM3B6WnNXNmRiaHQxZTRreGR1M1hSODJPZkxmRnhWL1M2cXNUSDRNemNicmNldWY4eDdkKzNYNUswZTljZWZmdjlON0pZTE9yWXBXTVJSeGZQcVQxM2ZkVjd1REJYWE5WUHZmdjJraVF0L3ZwYnpaNzVpYy9tTXVPeE9od09TWjVyMCt6ZmQwQmJOMi8xV2NIK1ZFbEp5ZnJIWGZjWHVPL3RxWk1WR3hzanA4TjMvWGhLK2p3L1BlcFo3ZDN6cDgveUZEZVRHYStWMmI5L0FBQ1VGUXJhS0ZjQk5TSVVNL3pFVjVJelYrNVU5bHJ6THVnRUFJQS9NQ3lHWXUvc3BkQk9UY3R0emxuVFA1YkZZdkdPcnhwd1piR1BmWHBVOFF2UEo2L0dudmZsbkVMM0N3b0tVbzJhTllwOVhwUzl4SVJFYnpGYjh2UkVUa3BNVXZVYTFSVVhGMnRpc3JKUkxUUlVqei85TDBtZTR1dUx6eGIvUTV5S1lzYUhNM1hmQS9mS0ZtVFR6RStuNjVkMXYyakdoN08wZk9rS244MlprWjZobU5nWUJRWUduRlljdGRrQ0pVbXBxV2srbTc4a1VwSlRmRjdNTGk0elhpc0FBQ29MQ3Rvb04wYUFWZFZIOXBFUjRubGo2emljcXVSWnEweE9CUUNBK1NMNnRTbFF6TTVjc1UyWnEzZktmakJacmx6N1dZNDhkemZmZnBNNmQrbW9KWXVYYWQ2YytkNzdQL3BnaHRhdFhYL2EvbTA3dE5WdGQ5N2lIWDg0ZGJwM2RldlZBNjdTWTA4K29wWGZyOUl6VHp5bjZKaG83MzRMNWkvMGZyVisrZElWeXN6STlJNEwwN3ZyWlVwTlNTMTArK0NoZy9UY21HZUs5MERQNE9qRWhlZDhiR1htZEo2K2lqWTR4SE1oenJ6Y3ZQS09VK1p5YzNKMTdOZ3hSY2RFS3pZMlJoMDZkZEIzeTc0M08xYVpldTgvNzJ2NzFoMjY2YlliZFVtbkRtclhvWjNhZFdpbmQ5NmNvdmYrTTlVbmMrN2RzMWN4c1RHS2lJaFFaR1NFdHg5NVpHU0V0NjNIcmo5MitXVHVranAra1ZsL1lNWnJCUUJBWlVGQkcrVW1ha2dIMlJwVjl3enNUaVhFTDVNNzN6Zi9TUWNBb0tLd2hBVXBZa0E3N3pnaGZtbTVmSHVwYzVlTzZ0cTlxL0x5OHdzVXRHKysvU2JkZlB0TlJSNmZtNXZyTFE1bFoyZExrbHh1ei9Vd0RKMW9tVEw2bVRIZUF2YmJyNytqdlh2K0xMS2dQWDMyQjNLZTVkb2E0ZUZoUmVaRHlWV3ZVVjNSTWRGS1NVNlJKSjNmK254dlFYTDNMdC84VE5wc05wK2M5MHhjTHFkZWVPcEZ6WjQzVTRHQmdScjk3K2QxL2FBYmRPem9zWExMVUI1KytPNUgvZkRkajJyUnNybW16LzVRdGlDYmJyeDF1TStLcEQrdFdxdDJIVHgvaDNYdjFWMExQLzlTa3FmUC9uRXJmeWkvUlN6bCtUTlZYSVZsS3UvWHFyaTVBQUR3ZHhTMFVTNkNXOWRYK0dWdHZPUGtPV3VVdnovSnhFUUFBUGlIMEV1YXlCTGsrZlpTenFiOTVWTE10bHF0dXJqOXhaS2t0YXZYRnRnMitmVjM5T04zUDU1MlROZHVYZlRBby8vMGprYzk5Wmg2WDk1YklTRWhDdnZyZ20vZGUzYlQ4bFZMZE9mTkk3MzdyZHU4eG50N3pvTGk5U3V1MzZCKzhSOE15b3pWYXRVcmIwelFPMjlPVVdob3FCNTUvR0h2dHE4V2ZGMm1jMlZtWkNvc1BFeXhjYkVhY3QxZ0hUMTZWQ3UvOTMzUmMvZXUzWHJ2UDFOMTN3UDNLaklxVWkrOVBGWWpiN3RITGxmbHVEajVPMU1uNi9PNVgyai8vZ002cjNFaldheWV0a0tHRDl2eWYvN1pGN3BqNUcwS0RnN1dRNDg5b016TVRMbWNMajMwbU9kaWcybHA2Vm80LzB2ZkJmaUxXVDlUNTVySmpOZXFPTGtBQUtnSUtHakQ1eXdSSVlxN282ZjNBbGM1dis1VHh0THl1VGdOQUFEK0xxaHBUZS90bk0zN3o3Sm4yV2x6VVd0VnExWk5rclRtcDU4TGJMdi9vZnQwLzBQM0ZYbU9xT2dvMWFwVjg3VDdYYWVzclBiSGxpTTRzNXljSExWdTAxcFRwOGNYdVAvWFh6YnEwOWx6eTNTdWxUK3UwaFZYOXBNa1BmdmkwNUtrdHEwNmxPa2NoWmtXLzZINjl1dXJGaTJicS8wbDdYVFhQWGNxL3AzM3ltVnVYK3R5YVdkMXViVHphZmZQL2Q5blBwdnoyTkZqbWpEMlpUMC85bG5GeHNWcTB1Ulh2ZHRjVHBkZWZHYU0wdFBUZlRiL2NXYitUQlhtYkpuTWVLMktrd3NBZ0lxQWdqWjh5ekJVL2E3ZXNrYUVTSkljeVZsSy9IQ0Z1WmtBQVBBajFvaHEzdHVPSStWejRiUkx1M3RhQVNRbUpHclByajBGdGkzOC9FdHQyWFQ2Qjg5dExtcFQ0TUtSOGUrOHB3L2ZuNjcwMURUMTZ0dFRqejh6U3Q4dC8xNFAvK05STlR5dm9YZS81NTU4d1Z2QWZ2TzF5VHAwOEpCMzdIYTd5L3l4NGR5bHBxVHFoYWRmMUNPUFA2ekdUYzVUU25LS0ZuMzlyYWE4OWU0WisydVh4dmd4RXhWZ0RWQ1hicDBWRkJTa1BidjNsdW41ejhicGRPcUZwMFpyeHFmVFpiVmFkZmQ5STdSdXpUcjlzbjVEdVdYd2xjOC8rMElkTzEraUdqVnJ5RzYzYTlmTzNaci8yZWMrTDVMT24vdTVFaElTZE1mSTI5WHEvSlp5T1YzNmJlTW14Yi96bm43OVphTlA1ejdPekorcGM4bGsxbXRWVkM0QUFDb0NDdHJ3cWNnckxsVHcrWFU5QTVkYlNlOHZseXV6NGw5VUNBQ0FNbU05OGYxeXQ2TnNpNGFGNmRtbmh5UnB6U250UmlUcHAxVnI5T1VYWHlreU1rSWZ6cG9tdTkwdWg5T3ArdlhyU1pLU2s1SWxTWHYzL09rOUppOHZYNUxrZHJuUFdxUis1b1duMUtoeEkwbVN3K0VvZEJYMjhsVkxTdjZnVUNiVy92U3poZzBlN3ZONVVsTlM5ZGlEbzN3K2ozVG1sYWZidCsxUWg5YWRUSnZmVjE1NCtzVnltK3RVSzc5ZlpXcmJpclA5VEptMSt2aHNtY3g4cmNyejl3OEFBRit3bUIwQWxWZlFlVFVVT2ZqRW04ZTByellvZDhkaEV4TUJBUEIvOXU0N3ZLbXkvUVA0TjZ0TjJuUzNRRXZaZTBNcHF6SmxsTDFGOWl1S3VCQkJFR1Fvb0w0S0lvaUlnTWhRVU9Hbk9BRGhwY2llQW1YdlZYWTNwWHRrL3Y2SVRSdTYwdExUazZUZnozVjVtWnljYzU0N3lUazB1WE9mK3lHcFZJcmQvOXVOcTVldjR1UlQ3VVp5UzBwS2hsYW5RNTE2ZGRDZ1lYMG9WVXJjdVgwSEgzM3dTWW5Iam82S2hydTdHeEtmSkdMWmt1WEl5TWpJZDcxSER5UHg4UDdEQXYvTG5yU1FTc1kvd0I5bnI0Ymo5WWtUaWw0NUgyZXZodVBzMVhEQnhpck8va3RyVExIR0xTOWoydEw0OWhJVElINWNMaTZtcTJ3MUdvMGc4UkVSRVpVVUs3UkpFQktWQWo0VG5vZmszOGxOTW05R0kzSGJHWkdqSWlJaUlvUEJnRFdyMW1ITnFuVVd5L09yWUJ3NVpEU2tVaWwwZWwyZTN0aTViZnRqTzhKMjdvWk9yd01BUExqM0FEMjc5RFkvbmwwSnE5ZnJNV2ZHaC9udTQrRCtRMmpUUEFRQW9NbktQM21TVFNxVFFpNjNqWSt4THBXTnFOekZBSVdiRVdsUkV0ejdVeVoyU0VSRUpSWllwVExjM053UUZCeUVDaFVyQUFDdVg3c2hjbFJFUkVTV2JPT2JBRGtjM3pFZG9mQnpBd0FZMHJNUS85MSt3TUErbVVSRVJQWkVwOU5adFo1ZXIwZDZlcnJGL1pqb1dJdjdSVEVZREVVbXNzM3I2ZzNRNksxYlYyak9Ia1lFaHBxZVgrSTFLZTc5S1hKQWhYaTZsVWg4L09OUzJZOVdtL2M0ZVpheHJObS9OZHNWOS9tSk1XNTVHZE9XeHJlWG1QTGJmMW5FMWFwTks0dEpkNDFHSTFaL2svK2txU1dOajRpSTZGbEptdGR2eVN6ak01REpwZkN2NmdyL2F1N3dyK0dHZ0dwcVZBaDBoVXF0Z01wRkRxV3JBaW9YR1dSeXgrenVvdGNaa0pHdVIyYWFGaG5wT21Ta2FwR2drU0U1TUFEeG1UTEVaMHB4OWVzRFNEbDVwK2lkRVJFUmxVTVZwL2VGc3E0L0FDQm0wVjlzejJWbjFGV01hUFdwRmdDUTlraUNrKzhyUkk2SWlLamt1dmZzaG84L213K0pSSUxyMTY3ajJ4WGZpZG9ibllpSXlwOXoxMDVMaWxxSEZkckZKSlZKVUtPQkp4cTI5RU9EWUQvVWErNERaMVg1ZlJsbGNpblU3bEtvM1ovKzhwWlRwWlcxdUFtdW4vWEgxZFB4dUhJNkRuZXVKc0tnNSs4b1JFUkVaUDgwS1RtM0ZXN2l4VUZFVkJyKzNyVUhmKy9peEx4RVJHVGJ5bThtdGhna0VnbHFOdkxFYzcycklTUTBFR29QSjdGRHNpdk9Lam1haGxSQzA1QktBSURVSkEyT2hUM0VrUjMzY09kS0lveEdKcmVKaUlqSVB1bFNjd3BJbk5SR1FBS0FIMjJJaUlpSWlBVERoSFloVkdvRnVnMnBnWTc5cThPL21scnNjQnlHMnNNSlBZYlZSSTloTlJGMUx4V0h0dDNGbnQvdUlDTlZLM1pvUkVSRVJNVmkwQUc2VEFua1NpTWdCUlF1Z0RaTjdLaUlpSWlJaUJ3WEU5cjVjUE4wUXVqdzJnZ2RYZ3NxTmZzZ0NzbS9taG92dnQwWS9jZlZROWptMjlpMTZSWlNrMnhqa2ljaUlpSWlhMmhUQUxuU2RGdXVaa0tiaUlpSWlFaElUR2pub2xUSjBmL2xlZ2dkWHF0Yzk4VVdnMHF0d01EeDlkRnJWRzJFYmI2TmJldXVJek9EczJRVEVSR1I3ZE9sU0FBL1U1OFJoWnNSR1RGRnptTkRSRVJFUkVRbHhLd3RURDJ5Zzd2NFk4elVadkN1cUJJN25ITE5XU1ZILzNIMTBMNTNWV3o4NGdMQ0QwU3l4ellSRVJIWk5HMnVpU0dkT0RFa0VSRVJFWkdneW4xQzJ5L0FGZVBlYjJhZXNKQnNnM2RGRmQ1WjFBWVhqa1ZqL1lMemlJdmt0YnRFUkVSa203UzVKaWZWK280QUFDQUFTVVJCVklaVXVCbGhtaG1TaUlpSWlJaUVJQlU3QURFRmR3N0FmMzkrbnNsc0c5WTBwQkwrKy9QekNPNGNJSFlvUkVSRVJQblNwT1pjVGFaZ2hUWVJFUkVSa2FES1pVSmJycEJpek5TbW1QeEZXN2h3MGtlYjU2SldZUElYYlRGbWFsUElGZVh5a0NVaUlpSWJwa3Q1dWtLYmlJaUlpSWlFVXU1YWpyaDVPV1BxbCsxUXU3RzMyS0ZRTVlXT3FJMWFUYnl4ZVBJeHBDUnF4QTZIaUlpSUNJQmxEMjJGV3J3NGlJaUlpSWpLZzNKVjd1cnI3NElQMTNaaU10dU8xVzdzalEvWGRvYXZ2NHZZb1JBUkVSRUJBRFNzMENZaUlpSWlLalBsSnFGZHBaWTc1cTdyQlArcUxKdXhkLzdWMUppN3RoTUNhN0pKSlJIWnJ1bzFxeU9rUXdoQ09vU0lIUW9SQ2N5aVFwc2ZUNGlJaUlpSUJGVXVXbzVVcWVXT09XczZ3dFhOU2V4UXFKUjRWVkRoZzdXZDhQRXJCL0V3SXFYb0RZaUl5dGdMTHc3QnlMRWpBQUF0R2dSYnZkM1pxK0VBZ0VGOWh1SnV4RjFVcjFrZGYrellZckdmcDlmSnJXUG5Ebmg5NGdUY3ZIRUxjMmZOaDBRaWdVcWxzbnI4OVBSMHE5WUxidDBTMzY1YkNRQjQvcmx1U0VwS0xuVDl2Z1A2WVA1LzV3SUEzbmx6Q280Y09tcDFURktaRkg1K3ZsYXZuNSs0dUhnWTlJWm4yZ2RSUWRLanBMaStUZzV0Q3BDWklIWTBSRVJFUkVTT3plRVQycjcrTHBpKy9Ea21zeDJRcTVzVFppeHZqL212SEVSOGxIVUpHQ0tpMHJUK3A3Vm9IdFNzeVBXeUU5RDVhZEVnR0UyYU5jbXp2RjY5dW5CemMwTkFnTDk1MmRQclphOERBUGZ2M2tOU1VqSTh2VHpSb0ZFRDZQUjZBRUMxR3RYTUNYRnJkR3pkQlNrcEtRWEdmUHJVR1l3Zk93RXltUXhTbWVsQ0w3Mmg2RVN4bTd1YmVmMjB0RFNyNHdHQXlwVXJZMXZZSDhYYTVtbjlRd2Zod2YwSHo3UVBvb0pva29ESS9lWG13a2NpSWlJaUlsRTVkRUxiemNzWk03NXBEeTgvNnl2VHlMNTRWVkJoeHZMMitPaVZBNXdva29qczFvYk42L01zVzdEazB5TFh5NzNPZTVObllFL1kzdElQcmdBeW1jeDgyMmhGUWx1dGRqWGZYdmZqR3F2SE9YendDQlo5dXJoNHdSRVJFUkVSRVpIRGN0aUV0bHdoeGRRdjI3Rm5kam5nWDAyTnFWK0c0Sk1KaDZEVDhuSnlJaW83YjczNnRrVmlON2RKNzA3RTBPRkRBSmlxbmd0eitPQVI4KzBPbmRvREFNSlBua1pHUmdaVUtoV0NXN2UwV08vcGRRQWdQaTdlb3FxNlNkUEdPSHMxSE1NSGpUUXZ5NjYrdHNhZ1BrUHpYZDZoNDNONXFyZVBoQit5dUQveHRVazRldWlZeFRKWFYxZVUxSVA3RC9KdDIxTEp2eExtZnpvWHJkdTJBZ0NzV0xZUzM2MWNXK0p4aUlpSWlJaUl5UFk1YkVKN3hLVEdxTjNZVyt3d3FJelVidUtONFpNYTQ4ZkZGOFFPaFlqS2tmVDBkQXdiOFFMZW5QUjZuc2R5OTYzZXZ2dlBmTGZ2M0s0ckFHRFM2NVBOeTdLVHhmK2QvMW1lSHRyWjZ6MjlqclYrKytzWGVIaDZGUGg0bTJZNUUxZ1d0Ti9hZFdvVk9ZNVdvOHV6ekZXZDh3UHo4RUVqa2FXeDdxcWFqSHg2ZWpzcm5URnE3RWk4UEdFY1hGMWRBQUFIOXgvQy8vMzBLN3FGZGtYTldqWHh5Nlpma2ZnazBhb3hpSWlJaUlpSXlINDRaRUk3dUVzQVFrZlVGanNNS21NOVI5VEd0ZFB4Q0Q4UUtYWW9SRlNPS0ZYS1FwUEVBSXA4UExjVnkwd1RMVDVKZUdMK2YvYXlndGJKTnFqUFVEemZyUXZlbnZJV2JseTdnUmxUWjBFaWtaZ2ZkM0p5Z3BOVDBYTktWSzladmNESG9pS2pNR3pBY0xSdTJ4clRacjRMZzhHQUlmMkdBUUEyYnY0ZWFqYzFkTHE4Q1cwM04xTkMyMmcwNHNiMW16QWFqVVhHOFRSM2QzY01HVFlJSThZTWgxOEZQd0JBWm1ZbWxFb2xPblhwaUZadGdqRm4zaXg0ZUhyZzVWZGZ3dFkvdHVHSHRSc1IrWWgvRjRpSWlJaUlpQnlGd3lXMC9RSmNNV0Z1UzdIRElKRk1tTmNTOTBZbUlTNnllQk9PRVJHVjFJWjFHN0ZoM2NabjJrZVBYdDN4d2Z6WkZzdkdqaHVUWjcybmwrVyszNkYxWjl5TnVJdjR1SGdBUUpaR1k2N3d6dGF2eDBDcldvNFVOWWxrbjI3OUVSOXZHa2VyMGVhcDVzNHZvZTM2Ync5dFRaWUcxV3BVS3pJR0FNakt6RUpVWkJUYWhyVEJrR0dEMGFGVGV6Z3JuUUdZRXVOYmY5K0d2YnYzNGV0dnZ6TEZvdFhpNTQyYk1YelVNSGg1ZTJIWWlCY3daTmhnL0xWMUI5Wit1NTZUUWhJUkVSRVJFVGtBaDBwb1N5UVNqSHUvR1Z6VUNyRkRJWkc0cUJWNGFVWnpmREg1V0ltcS80aklzU2dDUE9IV3VSRlVqUU1oODNhRlJKNS92K3VueFN6NkM1blhvNnhhdDlQekhmSEpnbzlLRkYrSDFwMU5jU29VVUx1Vi9wd1BUMWRqSHpxNXY4aHRYdjNQYTFidFc2VlNBZ0F5czdMTXk2UXlLUUJUWXZscDJUMjBuWlhPUlNiTXM1MCtkUWJqeDA1QTI1QTI2QmJhMWJ6ODdPbHpXUEw1bDdoMDRUSmF0R3h1WHA2U2tvTFZLNzdEOTJ0L3dNREJBL0RLYStOUW9XSUZEQmpjSDFHUjBmajJtOVZXalFzQVZiNGVDNm5LMmVyMVM0dFRGUityanowaUlpSWlJcUx5eUtFUzJzR2RBOUEwcEpMWVlaREltajFYRVMwNyt5TjhQeTh4SnlxM3BCSjREUXlHZTg5bWdGUlM5UHJQb0xTVDBVOVBmdGlrV1JQTS9lUURBTUJyTDcyT3g0OFR6SS8xNmQ4Ym55dzBKZE05dlR6eDRzaGg1Z2trR3pWcWlIL09IY1dMQTBlVU9JYVZhNzlCMjVBMnVISHRCbDRjTkJKT3prN1FaSmw2WDd1NXV3T3c3SEV0bDVrK1Z1UlhvYTFXRjM5U3lPd0pMdzhkT0lJeDQwYmorSkYvOE1PNkRUaDFJcnpRN1RSWkd2eXk2VmY4K2Z0V0RCcytGQU9HRE1ERzlUOFdlM3dpSWlJaUlpS3lQUTZUMEZhcTVCZ3pyYW5ZWVpDTkdET3RHUzcrRTR1c2pMeEpGU0p5Y0JJSmZGL3VETmUyWlQrWFFwdm1JZWFFNy9CUnd6Qmp6blJvTkJxTHlSWnpKNkd6UlVkRjQ4RGVnL251MDhWRmhWcTFhd0lBNUFyTFA5dTV0MU1xbFhoOTRnVHpZOW5WMG9wY1Zkci9IRHVCdGlGdHNPaXp4Umd3cUIvcTFxK0xzY1BISWVKMkJDYTlPeEg3OXh6QW1kTm5BWmdTNUszYW1CTGJmNGZ0d1JmTFBzZHpIVUl3b09kZ3hNYkV3dGZYQndDUWtwelR3a1F1THppaFBhd1lpZlh3U3ljZ2s4bVFtWkVKQURoLzlqejZodzQwNzdkaXBRcm1kU01mUmFKbmw5N20rN2tmeTQ3OXh4OSt0bnBzSWlJaUlpSWlzbTBPazlEdS8zSTllRmRVaVIwRzJRaWZpaW9NZUxrZWZ2bm1zdGloRUZFWmMrL1J4Q0tablhyZ0tsS1AzNFQyVVFJTW1YbGJZVHdybVRTbmpVbnVGaDh5V2M2ZldDZm5uT1haU2QvY1RwODZnNHNYTHVIRXVXTTRlN1hnNnVOZCszZm1XZmIrMUZrSTI3a2JDb1dwM1paT3A0TmNMa2RzVEN5K1c3a0dhcldwZWx5djE1c1R4QnFOQm1mUG5FUGQrblhSdldjM1ZLOVJEUjA2dFVmZkFYMHc2ZlhKT0gzcURIcjI3Z0daVEFhajBZaWQyM2VoU2JNbVVDcVY2Tk92RjlhditRRlZxbFVCQU1UOTI3TmJJcEdZaytnNmJVNUN1N0FKSnZOei8rNTl5R1NtMXpTN1FsdXYxK1BSdzhoQ1g1dkNQRjMxYm8wSGIyOG8wVmdsVVhGNlh5anIrZ01BTkE4ZWw5bTRSRVJFUkVSRTlzZ2hFdHB1bms0SUhWNUw3RERJeG9RT3I0V2RQOTVFYXBKRzdGQ0lxSXhJMWM3dzZCZGt2aCszZWkvU1QwWUlPcWE3cDd2NTl1R1RCL0k4N3VUa2hCUG5qaFZybjBsSnljakt6RFJ2NytubENRQjRIUDhZZXIwZUFGQ2hvbVVsc2xhclJiL1FnUWhxMlFMelA1MkxtSmhZYlBtLzM5Ri9VRDhBd0pPRUp4YnJIOXAvR0MrT0hJWXhMNDB5THpzYmZnNnhNWEdRU0NRWU9ud29BT0JNK0ZsRVBvckVuMXUyb21QbkR1ZzNzQy9Xci9rQmpSbzNCQURjaWJnREFGQTQ1Y3hma2QxRFd5YVRXZDB2TzF1N0Z1M050N01UMmtSRVJFUkVSRVRaSENLaEhUcThOcHhWRHZGVXFCUTVxK1RvT2FJMnRxeTZJbllvUkZSR1hGdlZnbFJwU3F4bVhId2dlREliZ0xrZFNHbjZaTzUvc1Nkc0x3Q2dUYnZXV0xWdUJRQmcxQXRqRUJNZEM1bE1odkJMSi9KczkvRCtRd1MxYkdHeHJFR2pCZ0NBUnc4dDV4WDQ1L2dKeEVUSG9tS2xDa2hPVHNhczkrYmc2Q0ZUNHIxSHIrN201M1VtL0F3YU5HcUFqSXdNYUxWYTFLaFZBeStNR0dwT3FKODVaV3BSb25SV212ZWRYOHNSYTdubTZyV2RYVkgrdEk4KytBUi9iUG16MFAwTUdqb1FIMzQ4cDhSeEVCV1hkMU1qQWpycklWVUFqODlMOFdpUFZPeVFpSWlJaUlnY2t0MW5nVlZxQmF1enFVQ2h3MnRoeDQ4M2taRmErbTBHaU1qMk9OZXVhTDZkY2VtQjRPTkpaVkswNzJpcUtENTIrQmplbWpDcHlHMXExYTZKamwwNmxtZzh0Vm9ObDFxdTV2N1ZBR0EwR2d2ZHBrTW5VM3czYjl5eTJNNmdOK0NIZFJzd2ZkWTB1THU3bzJHamhqaDY2QmdrRWduZW52eVdlYjFYM3hpUFY5OFliN0hQNmJPbUFRRFMwdEp4N01oeEFJQ2JlODdFbU5sOXhQVjZmYkhiZlRScDJ0aDhPeTB0dlpBMWlXeUwwczhBdjFZR0FFRFdFd0JnUXB1SWlJaUlTQWgybjlEdU5xUUdWR3BGMFN0U3VhUlNLOUIxY0EzOHRlR0cyS0VRVVJtUXVidVliK3Vpa3dRZjc4V1J3MUE1TUFBQWNQamdFYXUydVgwckFyZHZsYXh5M01mWEI5K3VYMm14N01IOWh3Qk1QYXlOUnFPNVBRbU1Sb1IwQ0RISGQvYjBXWVQyN2dFQWFOQ3dQcWJOZkJkU2lSUTNyOTlFblhwMThPYWsxOUcwZVJOODl0RkNyRi96QXo3NGFMYkZPSm1abVVoNG5BQ2pFZVo5YnZ0OUcxNTk0eFc0dUxpZ1llTUcvdzVyUkZwYW1sWFBwMU9Yam1qUXFENnlzalF3R0F4d2RYVkZyNzQ5elk5SFBvck1kN3NQUDU3RDZtdXlPVWF0eEh4YnlvK21SRVJFUkVTQ3NldUV0a1FpUWNmKzFjVU9nMnhjcC83VnNHUGp6U0tyR0luSUFjaHlFa3BHblY3UW9aeWNuUENmbDhjQ01QV24zcjUxaDZEakFjRDlldytRbFprRnVVS091Tmc0L0xKcEM2NWV2Z29BOFBieFJ0aUJuWkJLVFZXaHFhbHBlSGY2WkFDbUZpQkhEeDNGMis5T0JBQU1mbUVRQU9EdlhYdnczdVFaK0dIejkvRHdjRWZydHExUXBXb2cvdGp5SjZReUtTSnVSaUE2T2dZSmp4T1FtWmtKcVV5S0gzNWVqOHFCQWNqTXpNVGExZXN4ODRNWjZOcmplWXNZcy90OEY4WEQwd092dlRVaDM4ZVNrNU54K01EaGtyMVFSQ0xRNTdvWVRNS0VOaEVSRVJHUllPdzZvVjJ6a1NmOHE2bUxYcEhLTmYvcWJxalIwQk1SbDU4VXZUSVJrWlUwR2cwbXZURVozLzJ3Q3AvTS9SUnBxZFpWSlJkRXE5RmkxQXVtQlBuRGY2dXVuMlkwR2hEU3NnTU1Ca09leHg3SFA4YkRCNDlRclhwVnBLYWs0djkrK2dWMTY5ZkYySEdqY2VUUVVTUWxKZVArM1h1b1ZLa2k3dDI5ai9ObnorUHZYWHR3Nys1OXZEN3VEU3hkOFNXK1dMQVlKNDZmQkFCczJmeGJuakVNZWdQV2ZMc1dueXo0Q011K1hJN0g4WTl4OXZRNWRPbmFHUm1abVhody93RSsrMmloMWMvNTNKbnplWmFscHFUaTdKbHorUHJMYjVDVWxKenZka3UvV0laZE8zWVZ1dStlZlhwaThyU2lXOEFRbFJaanJqbW9aWGI5Q1p1SWlJaUl5TGJaOWNmdDUzcFhFenVFVXFIWEdSQjlQeFdQN3FUZzRlMWt0TzVXR1lFMTNVdDFqTkhCdjF2Y243U3dEVnAzclZ5cVk5aXk5cjJyTXFGTlJLWHV4clViR05Cek1CS2ZKRDd6dm94R0k2NWN5anVKN1luako2M3VRLzM2eTI4Q1JpUGk0eDlEcDlQaDRQNUQrR1hUcjFBcW5RRUFYeTFlanZTME5OeTljODlpdTJ0WHI2Ti96NEhtM3RlRk9ianZFSWIySDRhWTZGZ0F3RThiZnNaUEczNjJLcjZuM2I5M3YxZzl0aytmT2dNQWlMZ1ZZUjYvSUJHM0lzenJFNVVGUTY2NVVLVUtYaFZHUkVSRVJDUVV1MDFvUzJVU2hJUUdpaDNHTTF2MVlUaU83MzRJdlM2bjJpNGhOZ1BqNXdTSkdKWGphUmRhQlQ4dXVRQ0RubDh3aWFoMGxVWXl1N1JFUjBYbldaYVVtSVRzYnVMNUpjeXpXWlBNemxaVU1sa280OGZtMzU0a1A0Y1BIckc2cnpsUmFURG9jdmZRbGhTeUpoRVJFUkVSUFF1N1RXalhhT0FKdFllVDJHRThzL3BCdmppeTg3N0ZzdU5oRHpINjNhWlF1cFR0MnpOMVlCaGlIajdiSmZPNS9SZyt1TlQyOWF6Y1BKMVF2VDdiamhBUkVaRXdETnFjSDgxWm9VMUVSRVJFSkJ5cDJBR1VWTU9XZm1LSFVDcmFkSzhNSjZYTVlsbFdoZzdIZGowUUtTTEg1U2pIREJFUkVka2VvejZuS3B1VFFoSVJFUkVSQ2NkdUs3UWJCTnRlY3ZLVkR0dVFsYUVyZWtVcnJQdjBMTlo5ZXJaWTI5aFNSYlF0YWhqc2k3ODIzQkE3RENJaUluSkF4bHdmQVNVU3Rod2hJaUlpSWhLS1hWWm95K1JTMUd2dUkzWVlaR2ZxdGZDRlRHNlhoendSRVJIWk91YXdpWWlJaUlqS2hGMVdhUHRYZFlXenlpNURMek5GVlhmdisvME9McDB3VGVwVnVZWWJRa2ZVUnNmKzFaRDh4UHBKd2V5TnMwcU9TbFhVZUhRbldleFFpSWlJeUlFWmpleWhUVVJFUkVRa0ZMdk1DdnRYY3hjN2hIeDVlRHNqSzBOVzRPTjZuUkdweVJyenV0WXdHSXhJU1RSdG8zWjNna3h1WGZuUHZ0L3ZGUHA0ZGpJYkFCcTFyb0RRRWJVeDRPWDZWdTNibnZsWFowS2JpSWlJQk1BS2JTSWlJaUtpTW1HZkNlMGFibUtIa0s4bFcwUHpYWjRZbjRtOXY5M0J2dDhpek10Nmo2NkRQbVByRnJuUG43NjhpUC85ZEJNQUlIZVNvc2V3V25oK2FBMm8zWjFLSitoeUpxQzZiUjQ3UkVSRTVFQllvRTFFUkVSRUpCaTdiQ2djVUUwdGRnakZzbVBERGZ6eDNWVWtKV1NabDIzKytoSk83bjFVNkhhbkQwYVprOW1BS1RIK3k0ckwyUFhUTGNGaWRYVCtkbmJzRUJFUmtSMWlRcHVJaUlpSVNEQjJXYUZkSWRCVjdCQ0taY1RrSnJoM0l3bFh3dVBNeTR4RzROdDVweEZRM1EyQnRmSzJVSGtZa1l5Vkg1ektzN3pWODVVeDVQV0dnc2JyeUNvRU1xRk5SRVJFcFM4elZvS0xTMDBmclhYcElnZERSRVJFUk9UQTdES2hyVklyeEE0aGo5SEJ2eGQ3bTZ3TUhkNS9jVSt4dGptMTd4SEd0Q3A0ck9idEsySGEwaEQ4R0Q3WXZDeHMweTFzWEh6QllyMUpDOXVnZGRmSzV2c2xpZDhhblFkVXgvZ1BnZ1RaZDBtNDJPQ3hRMFJFUlBaUG13YkVuN2JMaXgrSmlJaUlpT3lLWFg3cVZybllaUjVlTkdjT1I0c2RnczFRdWhROGFTY1JFUkVSRVJFUkVSSFpOcnRNYUN0ZFdXVnJyYlJrTGE2ZGlSYzdESnVoNHJGRFJFUkVSRVJFUkVSa3QreXkxRmxsZzFXMlhoVlVZb2NBQUhEemRMYTRmenpzQWZRNmcwalIyQjRscS91SmlJaEtsVXFsUXBZbUN3YTk5Wjgzbkp5Y29ORm9CSXlLaUlpSWlJZ2NsVjFtOTJSeTJ5c3MvM3BuTDdGRHlOZWg3ZmZ5WGI3M3R6c0lyT1dPZ09wdUFJRHV3Mm9XdWErL2Y0bXd1Tytza3FOanY2cUZibE9ucVkrVmtaWU51Y0wyamgwaUlxS3lWcWxTUmN5ZVB3dGZmYkVNdDI3ZXpuZWRuWHUzQXdCV0xGdUZ2N2J1S0hCZnMrZk5STTgrb1ZqKzVUZjRmdTJHZk5jNWV6VWNBRENvejFEMDZOa2RvMThhaWZselBzYmUzZnNLamRQYnh4c2p4d3hIcmRxMXNQV1BiVGl3OTZBMVQ0K0lIRXlsU2hYeEpERVJXWmxaWW9kQ1JFUUNhZEN3UGlaT2ZoUE5ncHJEeVVtQjcxYXV4WGNyMTRnZEZ0a291MHhvNjNVR20weHEyNXJibDU4ZzRzcVRmQis3ZkRJV00xL2NneTZEYTJEbzZ3M3huK25OaTl6ZjB3bHRGemVGVmR2WkVwMlcxZXBFUkVRTGxueUdaaTJhb25XYlZsaTBZREcyYlA0dHp6citBZjRBQUxYYXRkQjlOV2hVSHpLWnJNREUrTk1lUFh3RU56YzNqQnd6SFB2M0hpaTBzanM1S1JtRFh4Z0VMMjh2cU4zVVRHZ0xJUHZIaG16ZmZyTWFxNWF2TmkrUGlveEM3Njc5aXIyZmttNlhQWDVoZHU3ZGJqNCtXelFJTHZQeHJkbFBXWTB2NXZNV1l1eWVmVUx4M3N5cDhQYnh4cG53TTFqLzNRL28zYThYZXZUcWpoWExWbUhkNnZXQ2psK1EvSTY1NG81amEvRVZOcVlZc1k1OWVReTZkdStDbXJWcXdzWEZCVThTRTNINjVHbXNYYjBlTjY3ZEVDVldhem5hZVNqMDJNV0o1K25sZ08zOHUxL1lQa3NybHBrZnprQy9nWDJ4YXZscWJGaTNVYkN4Yk9IOHExVzdKdGI5dEFaS3BkSzh6TlBUUTdDeGkvTTVwNnlQdGRJOHR4eVpYU2EwTTlMMVVMdmJka0o3ZFBEdlpUSk9yY2JlbVA5OTUzd2YyN254UnI3THMrbjFSdXo1TlFMSHd4N2dsZGxCYU4yMU1sS1ROVkNxNUE1YnlaeVpyaE03QkNJaUlrdDZvL21tUkY0MmJkVm1UcHVOcGQ4c1J0MzZkVEY3N2t4RVBvekVzU1BIaTdXUGVmLzlFTDM2OW9TVGt4TUFZTW55TDJBMG1wN0xsTGVtWXVHU3ovSnM4K012RzJBMEdHQTBHbEd2ZmowY1BMNFBIVnAzeG9ueng4ejdLVWh3NjViNWZyRUZTcGJBSVNMYnMydEhHRTZkQ01mM1A2MUZVSEFRZ29LRDhDVGhDZWJPbW8rd25idkZEbzhFOU5ZN2IxajhIZkR4OFVhUFh0M1J1V3NudlBIS1JKd0pQeU5pZEVUaTZEK29INVJLSmZvUDZtZE9hQXZCRnM2L2NhKytaRTVtYi96K0orell1Z002SGZNM1ZEQzdUR2hucG1taGR1Zmtmb1dKdnArS1Uvc2lyVm8zTFZrTFQxL1RQeHlibGw3Q1AzOC9SUDBXUG1qY3RpS2F0S21Bd0ZydVJlN2pTVndtanV5OGp3dkhZdkQraXZhUXlTVFBGTDlRTXRLMFlvZEFSRVJrUVorY2JyNHRyK1FCWEg0bytKaFJrVkVZTjJvOFB2OXlBU0p1UjZCaXBZb0ZKb3RuekptT0dYT21tKzlmdkhBSlkxOThDUXFGd3VMTGowS1I4OWxNTHBkRDdhYk9zeTlYVjVlYzI3a3F2elBTTTZEWDZ5MjJsMGxseU5Ma2JTK2dVcW1RbFprRmc1RlhYWldtK0xoNFRKd3dDZkh4ajB1MC9mQkJJd0VBbS8vNG1lT1g0ZmhpUG04aHhoNDBkQ0JlZTJzQy9QeDhjZktmVXdodTNSSmUzbDZvVU1FdlQySkQ3UGU4S0xZZVgyNjJFT3VOYXpleDlmZXR1SDcxQmxRdUtveCthUlE2ZEdvUEp5Y25USGh6UEY1LytVMmJpZlZwam5ZZWx0WFkxc1F6Zk5CSUxGKzlETDUrdmhaamxzYjRwWGtzQ0JYTHBoLy9ENE9IRHNTV3pWc0VIY3NXenIrNjllcVliNjljdGdvWkdSa1dqOXZ6c1Y3Y3NZVTR0eHlSWFNhME0xaGxXNlJmVjE2QndXQXNla1VBclo0UFFOMW1QdERyalRoOUlCSlpHVHFjUHhhRDg4ZGk0Ri9ORFl0KzYxN2d0bW5KV3F6ODRCUXVISTh4ajNmNlFDUmFkNjFjS3MranRHV202NHRlaVlpSXFBeGwzWXFCYTV2YUFBQlY0eXBJMlh0WjhERmRYRnlnMCtud3pwdFRZREFZTUhESWdHTHZZL2IwRC9EbzRTTzgrc1o0YlA3cEZ5ejg1SE9MeDNOWFRlZnVvWDAzNG02ZWZYVnUxOVY4dTBldjd2ajRzL25RNnJYNGNPWTg3QW5iYTM3c3pVbHY0TlUzWGtGcVdob20vT2QxUk55T3lMTXZLaG10Vm92cjF3cS91cTh3ejdJdHh5LzUrR0krYnlIR2pvMk54ZTVkZjJQVHhzMklpb3hDbi82OThjbkNqekJwNnR1SWZCU0ZzUC9sVkdtTC9aN25SeXFWd21Bdy9kaG1pL0VWeEJaaUhUdjhKZk5WUGdCdzdjcDFIRHhobW1mQlA2Q1NlYmt0eFBvMFJ6c1B5MnJzL0R3ZHovVnJONkRWYWkzdWw5YjRwWGtzQ0JYTHNzVmZZOW5pcndVZnl4Yk9QMFd1SW9tbms5bENqMTJVc2hpN05QOStsQmYybWRCT3RiOHFXMmVWSEFIVjgxWXFGZGVkcTRsRnJoUHpNQTBuOStSVWQ3bTZLNUNXYlBtYTlYdXBIazRmaUVUTXd6UzhPTEV4QU9ES3FWaWtKbXNzMW1zWEdsam9XQzV1Q2tUZVRiRkludS81TmNKbUU5cnBkbmpzRUJHUlkwczdkUnVlUTF0RDZxeUFxa2tWdUxTdWlmU1R3aVZxNVhJNUZuKzlDRzV1YnBnMjZUMUVSOGRZUE42elMyOEF3Szc5T3dFQUs1YXR4TFkvdG1QeXRIZlFzMCtveGJxdDI3WUdBQVJXcVl5elY4TnhZTzlCVEprNEZaVURBN0I4dGVVWE1BQlkvdTB5aXkrbXI0MTdBMDJhTmNiSEMrWmJyT2ZrYlBwUzgvbVhDNUNabVFrQWtFZ2s1a3RSdmJ3ODhlT3ZQMWhzRXhMVW9YZ3ZCRm5OMTg4WFUyZE1RVWlIZG5CeWNzS0ZjeGV4ZE5GWHVIcmxtcURqdXJpNFlNS2I0eEhhSnhRK1B0NTRjUDhCbGkxWkx1aVl1Ym02dXVDMWlhK2hSOC91OFBMMlJNVHRPMWl5OEV2TS8zVHVNL1VyTG94Y0xzZmVvN3ZoN3U0T2c5NkF6dTI2SWlVbEJZRHBIUGo3MEM3NCtQb2dLek1MWFR2MFFGcHFXcW1PRCtUdDNmazBJVnY4bkQ1NUJzMWJOTWQzUDN5TENoWDljUGZPUFR5OC94Q0JWUVB4L2dmVGNmVElNYVNtcEFvMmZuR091ZHo5VitmT21vL1o4MmFoYXJVcUNHcll5aWJpeXgxalFZUjhMNHNiYSs1a0dnQzQ1THFpNTk3ZCs0TEZtZnQ5SER0OEhLYTg5dzQ2ZEc0UENTVFlzM3NmRm43eU9YejlmREIxeHJ0bzFTWVlFcWtFaHc4Y3dYL25mV1krTjRXTTZaVXhFekJqem50bzFTWVlPcDBPdTNhRTRZdlBsbGo4TFMwdExWc0ZZYzBHVTMvZkk0ZU80c3ZQdjhLMG1lK2llVkF6YUxWYS9MMXJEejcvOUF0b3NqUkY3TW4rZlAzdFYyamY4VGtBd0tEZVEzRDN6ajBBd0xzenBtRE1TNk1BQVBObWY0U3R2MjhEQU15WS9SNkdqMzRSR28wR25kdDJ6VGNCV3hxS081OUZTWWwxL3RrSy93Qi96UHh3QmxxMUNVWm1SaVoyYk4rSkx6Ly95dUxxd2RJa3h0OFBSMlNYQ2UzWWgybW8yOHhIN0RDS0piQ1dlNEc5cm92RG10N2NTaGM1Y3Y5NzFIbEFkZXpZZU5OaW5Sb05QREZvZkgyY1BSeUZTbFZOaWZhai8zdVFaMThoUGFzVU9wWkVBclR2VXhXL3I3NXFYbllsUEE2UmQxSVFVTU90eUZqTFd1eEQ0VDRBRXhFUmxZUWhOUXZKMjgvQWMyZ2JBSURmaEs1SXJSdUExSDl1UXZNb0FjYU0wdjNTMmkyMEs5cUdtTWI2YWN0R3ZQdjJOSXZIWTZKakxlNm5KS2NnSmpyV25Gak81dUhoamlaTkc4T2dOK0RVaVhEekYwSEFWR1ZUdlVhMVBHTlhEZ3l3dUMrWHl5R1h5NkZTcWZLTlZTS1I1UHVZVkNvdGNCc3FYVXFsRW1zMnJFYTE2bFhOeTFxM2JZVTFHMWRqeE9EUnVIOVBtQys2Y3JrY0s5WXNSN01XVGMzTGF0YXFpYysvWEdDdVlCS1NRcUhBeW5VcjBLUnBZL095K2czcVlkbXFwWUtPcjlQcHNIZjNQZ3dhT2hCU21SVHQycmZGN3YvOWJScS9ZWDM0K0pxK0F4M1lkMUNRWkhaUm9pS2pCTnUzUXFIQWlqWEwwYUpsenFUemRlcldOdC8yOVBKRS8wSDk4UE9HVFlLTVg5SmpUcWxVNHZNdkY4RFR5MU9RdUo0MXZvSUkrVjZXSkZhSlJJSzY5ZXBBSnBlamFyVXFHRGYrUHdBQVRaWUdhMWF0RXl6V2JFcWxFdXQrL0E1VnF1WjgveDA0cEQ5VUxrb0V0V3dCdndwKzV1V2h2WHRBcTlYaWcvZm5DaDdUNnZVckVWZzFwOGhzMklnWGtQRDRDYjc5cG5RbXRNd3Q0dllkOCsyR2pScGd6WVp2NGVYdEJjRFU3bXZJc01GSWZKS0k1VXRYbFByWVlqdDI1TGo1YzB5akpvM01DZTAyYlhNU2pNMkRtcGtUMmcwYk53QUFuRHR6VHJCa2Rsa1MrL3dUazFLcHhPcnZWeUd3U21Yei9WRmpSeUx4U2FMZ3o3MnMvbjQ0S3J0TWFFZmVZMUt5TUI3ZXp2RHdka1pTUWhZa1VnbTZ2VkFyVDBJYkFKeVVNclRwYnZyam1KV2hRL2greTU3Yk5ScDZtWlBkaGVuUTF6S2hEUUIvL3hxQi8weHY5Z3pQUWhoUlBIYUlpTWdHSmUrK0NFVVZIM1ByRVhYbkJsQjNibENzZmNRcytndVoxNHRPVU96YUVRWXZieSs4TjNNcXZIMjhNWExNQ1B4ejdFU3hZMzZ1NDNPUXlxUTRkK1k4VXBJTHJsSnIwU0E0VDh1UjNGV0RZVHQzbC9sa2J4V245NFd5cm4rWmp2bXNySDEvUzV1WHR4ZmlZdVB3MW9SSjBHbzBlSFBTRzJnZTFBd3VMaTRZLy9yTCtIRG1QRUhHZldIRVVITXk3TTd0TzFqeStWSmtaV1hoclhmZXRFaVNDZVdGRVVQTnlleTdFWGV4NVBPbHlNek1MSlB4ZCswSXc2Q2hBd0VBN1RzK1owNW90KzhZWWw1bis5YS9CQnMvZDQ5YVo2VVNpNVl1UUlXS0ZhRFg2L0grMU5tQ2pUdHk3QWh6TXZ2bWpWdFkrc1V5YUxLeVpROXdzUUFBSUFCSlJFRlU4TWJicnlFb09BZ0EwUG41VG9JbHRFdDZ6SGw1ZStIS3BTdDRiL0lNdUxrSlY5QlRrdmpFZWk5TEVxdkNTWkduWCt6eG8vOWc4WUlsdUgxTCtQWlNYdDVlT0hmMlBHWlAveEE5ZW5YSDZQK1lYcnZRWGoxdzhmeEZ6SGgzSm9LQ2d6QnhzcW1YY1BmUWJwZzdlejRNZXVGKzRQTHk5c0tGY3hjeGU0WnBFdWJobzRZQkFIcjI3aUZJUWp2MzFRL2VQdDQ0c1BjZzFxLzVBYjM2aEdMNDZCY0JtRjRQUjB4b0g4ODFNWGJqcG8yeFk5dE9lSHA1b2s2OU90RHI5WkRKWkdqZXdwVGZrTXFrcUZlL0hnRGc2T0hpVGFodHE4USsvOFNVYys1L2dHNmhYYzBWK2IzNzloSThvVjFXZno4Y2xWMG10S1B1Q0hOcGo1QnVYMHF3cXJxNnRGU3Q2NG1MLzhRZ3FLTS8vQUpjaWx3L2ZIOGtNcC9xVGQ2eGI5N0txdno0QmJpaVRsTWYzTHlRMCtEK3lJNzdHREdwTVp5VXN1SUZMckRJdS9aMzdCQVJrZU16R295SVgzc0F1aWRwOE9qUkZKQUtPN255cG8yYmtaeVVqQmRIdm9DNXMrYWpWOStlNXNjcVZxcGdzYTZidXhzcVZxcGdidmVScldvMVV4VmI4NkJtYUI1aytwTFh1V3NubkwwYWpySER4eFU3cHBEMjdURDNrdytLdlYxbzU5N0Yzb2FzWnpRYU1mbXRxZVpxemhudnpzU3UvVHNna1VqTUxXZUUwTHR2TC9QdG1kTm1tL3RKVHBrNEZic1AvZzl5dWJCZlkzSzMxNWs1YlRhdVhiME9BSGozN1duWWZmQi9rTW1FKzR3YmZ2STA0dVBpNGV2bmk1QU9JWkJJSkRBYWplYnF3Y2VQRTNEODZEK0NqWis3ZCtkblgvd1hGU3FhL2sxWXNXd1ZMcHk3SU5pNGZmcmx2T2ZUcDd4djdyYy9jOW9jaEIwd3RVREtYYkZkMnA3bG1KczkvUU56UmFjdHhTZldlMWxhNTIrNzU5cmk3U2tUTWVmOUR3VnROUU1BQnIwQjgrZDhqS1RFSkZ5NWRBVkRoZzB5WHduMDJjZWY0K3JscXpoNytod0dEdTZQd0txQmNGWTZ3OXZiRy9GeDhZTEZwTmZyTVhmV1BDUWxKZVBhbFdzWVBIUWduSnlkRVBEVTFVNmxKWGNiRTcxZWozbHpQa0pTWWhLdVhyNkt3UzhNZ3BPekV5cmw2cWZzU083ZXVZZW95Q2o0Qi9pamNaTkdBRXhYSTBra0VseTZjQm5OV2pSRnRSclY0T0hwZ1FvVks4Qlo2UXdBT0hiNG1KaGhDNm9zeno4eDZmVjZ6SnYxRVpLVGszSDU0bVc4TUh3SWxFcWx4WlVSUWlxTHZ4K09TaXAyQUNVUmRTOVo3QkJzWG1CTk4wZ2t3S0R4OWExYWYvK2ZkeTN1SzV5a2FOZlQraFA0dWQ2V3JVa3kwclE0dWUrUjFkdVhsYWk3anZzUE1SRVIyVG1ERVlsYlRpSnkzaGFrN0wwTVhXd3lqRHJoSmpNTzI3a2JMNDE2SlU4cmtWMzdkNXI3WndPbWlSaDM3ZCtacDMrMnRYSlhZLyt4WTB1QlBWMmRuWjFSb1dLRll2OUh3b3FOaWJOb1RSQWJFMnRPNFBqNGVnczJiczNhTlFBQVNZbEpGa201SndsUEJFMGdtY2V2VmRNMGZsS3lPWmtOQUFtUEV4QVhHeWZvMkFhRHdWeVY3ZVBqalFhTkdzRER3eDJObTVncXh2LzMxeTVCcTBLenZUeGhuUG04UDNIOEpOWi85NzJnNDFXcmJpcW1TWGljWURGNWJHeE1MQjdIbXdwbjNOeUZxMkFyNlRIM0pPRkptU1FqbnVXY0tPdjNzaVN4YXJJMGFORWdHTUdOMjJCSTMySG1LM2M2UGQ4Ujc4K1pMbWk4QUJBZkg0K2t4Q1FBcGdSWDRwT2N1YXR1NUhvT3NiRTViYm1jY2sxaUo0UzR1SGdrSlpseUh4cU5CZ2tKQ1dVeUxnREV4ejAydng1YXJkWTh0dEEvSm9ycDJMOVYyblhyMTRGQ29VRHJmOXVOL0xwNUN6UWFEU1FTQ1pxM2FJWkcvN1liaVltT3hhMmJ0MFdMdHpTSmZmNkpLVDd1TVpLVFRlZFo3bk5mb1ZBSVBuWlovZjF3VkhiNXIxSFUvVFJrWmVqZ3JMTEw4TXRFWUcxM0JIZXBqT3IxaSs3Rjh5Z2lHZGZPV0g2d2FOazVBR3AzNi85UXR1NWFHUnMrUDI4eE9lU2hiZmZRdm5mVlFyWXFXMWtaT2tRL1lFS2JpSWhzbXpZeUVRbWJqZ0hDWEZWdjlzRkhzMUhKdnhKKzNieWxSTnQvdjJZRE52LzBDd0NnVDcvZW1EYnpYUnc5ZEF4ejN2L1EzSE1UQUxiLytSZjZEZXdMQU5pLzl3QlNVMUxOOXd2U0phU2JSVExoYVlPR0RzU0hIODhwVWR3QUVQTjU2YmRycUQxYWh5cWhwaVRqclUweVBOaHBXMWVwbFpUUm1EZHhxbFNacXZXek1yTUVHemM3WVpQZnhHZGw4U1ZUK1cvMW5WYVRkL0t6c2tqbzdOcTVHeVBIamdCZ2FqdHkvOTU5U0dXbVdxUWRXM2NJUG43SHpoM3cxanR2QURBbG1HZFAveURQcEdGbEtmczFGN0pLc0tUSDNOTS9DZ3FscFBHSjhWNCt5L21yMStzUmNUc0NzNmQvZ09jNmhFRHRwa2FYYnAyRkNEUFB1Tlk4VnBhbmdmR3BmdU5sZVE0YURKYXZoNWpuZjFrNWZ2UWZEQmsyR0U1T1RxaGJ2dzdhdEcwTmc4R0F3d2VPNE5MRnl3aHEyUUxOZ3BwQjdlcjY3L3FPMFc0a043SE9QekdKZWF5WDFkOFBSMldYR1dHOXpvRHI1eDZqYWJ1S1lvZGlOWGR2WndSM2Z2WkxnL2I5ZnFmb2xRQlVyZTJCT2syc216aHp6NWE4Kyt3NnRHYXg0bkwzY2thRFlEOWNQcG56aS9YVjAzR0lpMHkzcXVWSldiaCtOaDU2bmZEVkxFUkVSUGFnZVZBelZLMVdGZmZ2M3NmZllYdXhkL2MrQU1DMGQweVZPTm1WMUFzLytkeWN1SzRjR0lEWUdGTjFhbVptcHZtRGVIcDZPZ0RBOEcveVU0S2NsaW56NTN4c1RtQi9zM1FGN3Q2NVYyUkNlOFBtOWRBWFVvSHE1bGIwSEI5bFRhckllYzZHTEdGYnhwUWxYejlmZUhoNm1DdjFHalp1YU83ekdIRmJ1TDZhY2JGeDhBL3doNitmTHlyNVYwSjBWRFFBb0VhdEd1YUpFWVVVRnhlUFNwVXF3c2ZYQi80Qi91WXE5V3JWcThMWHoxZnc4UytldjRoSER5TlJPVEFBYlVQYW1DZXJ1blh6dGtYRnVCQnExcXFKVHhkOUFxbFVDcVBSaUEvZW4ydXVrQmJTM1R0M1ViZCtYWGo3ZUtONmpXcm1xclU2OWVyQXc5TURBSERwd21YQnhoZjdtQ3RLU2VJVDY3MHNicXdLaFNKUDhsdXVrRU1tTi8wd2FEUTRmaktWeEhmeStDa1k5QVpJWlZKMEQrMkd3S3FCdUh6eENwS1RrM0g2NUdrRXRXeUI1aTJhbVgrVU9lb2c3VVo0L3BHOXNzdUVOZ0JjRFkrenE0UzJYNEFyWHA3VjRwbjNZMjFDdTBaRHI2SlhBcENhck1HaDdaYVhPQVRXZEVlRG9PSi9VRy9iUGRBaW9XMDBBb2YvdW9mQkU0bzNxWlZRcm9RTGYza3FFUkdSUGZDcjRJZXExVXhYVVowOGNRb24vem1Kay8rY0xIQjlxVXlLVld0WElMaDFTOHg2Ync1MjdRakQ5Rm5UMEtWN0Y2aFVLcWpWcG1xbERwM2FZLyt4UFhobHpBVHp0dUdYY2lhYzNMTDlGNnZpcTFLMVN0RXIyUmlaVTg0WFBrUGVvbDY3SlpmTHNYalpJcXo4ZWhWY1hWM3g3b3dwNXNkMmJ2K2ZZT01lTzNJY1E0WU5CZ0I4dm5RQmxuKzVBbks1ekdKOElSMDdmQXlEWHhnRWlVU0NSVXNYWXRtUzVaRExaWmd5ZlhLWmpBOEFZVHZEOFBLRWNhaGJ2NjY1dmN0ZkFsZG51N3U3WSttS3hYRDk5NXpldi9jQUhzYy9ScjM2ZGMzcjVHNGhVWnAyN1FoRDNYL0hXYkRrTXl4ZDlCV2tVaW1tdnAvem52Lzg0MlpCeGdiRVArYUtVdHo0eEh3dml4dnJmMTRaZ3lwVnErREEzb09JalkyRnI1OHZSbzBkYWU1aC9jL3g0azljVEk2aFh2MjZGbFg5OWVyWEZleTRUVWxKd2NVTGw5Q3NSVlAwNk5VZEFIRGkzMlB2MUlsd3ZQckdlTlNzWFJNS2hSd0d2UUVuamhYOHVjbWU4UHdqZTJXM0NlMHJwNFh0WFZkZTdQazFBbGtabHBOQjloaGVLODk2YWNsNUx4ZDdXc3RPL2xqM21jVGlGN3pEZjkzSG9GY2JRR0lEaFVvOFpvaUlpRXlDVzdjRVlMcXM4dFNKL0h0YTUyWTBHS0hWYWlHUlNQRENpS0hZdFNNTW5sNmVxRlFwYjNIQjA3MTliYkhsaUJBVXVZckdIU21ocmNuU29IbFFNNnpac05waStmbXpGL0RyNXQ4RUczZk5xblhvMXFNclBEdzkwS1JwWTN5N2ZnVUFVOHVFbEpRVWM1VzRVTDVidVJaZHV6OFBEMDhQTkdyUzBEeitvNGVSU0h5U0NFOHZUeGdNd2w3NXQydUhLYUh0NnVvQ1Y5ZXFNQmdNZ3Y2SUFBQUx2L3pNNGdlbDU3dDF3ZlBkdWxpczA2SkJzQ0JqLzdSaEV6cDI2WWptUWMxUXIzNWRyRno3amNYajY3LzdYdEFKMk1RKzVrbzdQakhmeStMR0twZkwwWDlRUC9RZjFDL1B2bUpqWXZIbDUwc0ZpWk5zMytZL2ZzNXpYNmpqRmpEOUdOT3NSVlA0Qi9nRE1QV2NCNER6NXk1QW85SEF3OE1kQUhEdXpIbWtwS1FJRmtkWjR2bEg5c3B1RTlwM3JpWWlOVWtEdFlmd0V5S1VocWk3S2ZqODdhTmloNUZIcC83VjRheVU0ZEQyZTNod0t4bnVYczVvMHJZQ2toS3k0S0tXUXk2WElpVlJnMTlYRm4xNW43dTNNK28zOThIVmYvdHgxMnZ1Z3c1OXE4RmdNRUltRXplam5aS293ZDFyQlg4eEppSWlLay9hUGRjV0FIRHJ4aTAwYk5RQW84YU9nSk96TTV5ZG5Vei96elhoMU5UMzM4WDAyZTlCOHUrdjAwRXRXNkJtclpwWXZlSTdmTDkyQTVJVGs5QzVheWZNbURNZEIvY2Z3cFMzcHFKYWpXcm03VCtjT2MrY3dGNjJaRGtpSDBXYTd6dFNUMDVwcmdwdGJacUlnWlN5eDQ4ZjQ5UDVDL0QybExkUW8xWU5KRDVKeE81ZGYyUGxzbFdGOXB4OVZ0RlIwWGhwMUN1WTh0NDdDRzdkRWhLSkJHZE9uY1VYQzVkZ3hYZGZDNTVjekI1LzhyUkphTlVtR0VZamNPcWZVMWowMldMOC9OdVBBRkRvank2bDRlYU5XN2g5S3dLMWFwdGFBWjc4NTVUZ0UxSzJEV2tqNlA0TG85Rm84TnJMYjJEc3VOSG8yYWNucWxRTmhFNm53N1dyMS9IemhrM210a2hDRWZ1WUsrMzR4SHd2aXh2cm9RTkhVSzkrUFRScDFoaGVYbDdRYXJWNDhPQWhEaDg0akIvV2JUUzNQQ0lTMnZFangvSEcyNjhCTU0wVGNlN01lUUNtSDNjdm5yK0VscTJDQUFESGpnamZia1NTcXlwUUwrQWs0VHoveUY3WmJVTGJvRGZpV05oRDlCaFd2RjdQWWtsUDFlTEM4Uml4dzhqRHkwK0pYcVBxb05lb09qaC9MQWFwU1Jycy8rTXV0cTB2dWplZk5KOGNkWmZCTlZDL3BSL2E5Nm1LaW9HdUFrUmNNc2ZESHNDZ2Q1d3Z6VVJFUkNVbGxVb1IwaUVFQU16VjJkbjM4NVBmQkhnRGgvVEhrbHdWTzFsWnBwSmtvOEZZYUpKNnpyeFpxRjZ6T2dCQXA5TVZtQkRjZjJ4UDRVL0NCc2x6ZmV6UnB0bkFwV25QNk9rS3VDT0h5cjR3NDI3RVhienpSdDRXQmIyNzVxMGlFMnI4eVcrK2E3RXNwRU9JdVVMdjRvVkxnc2N3dE44d3djZklUY2pLUjJ0b3NqUllzMm9kMXF4YUo4cjR4VG5teEhpdGJEMiszSW9UNjVWTFZ6Qmw0dFN5Q0N1UGdsNm5ndjZkR1Q5MlFyN0xTMU54WXlxTHNjVlMxdkZjdkhDcHdESEw0cjNQTGZkOERVK2VQQkZzSERIUFB6SHhQTE4vZHB2UUJvQ2pPKy9aVFVMYkhqUUxNVjAyZk9aUWxGWHJ1L3NvOHl3TDZXbWJQUytQN0x3dmRnaEVSRVEyd2N2TEUvZnUzSVdYcHlkT25qaUZXemR2WTkrZS9VaEpUa0Z5Y2dwU2tsT1FrcHlNdExSMHBLV21JVFUxRGVucHB2OFBIelVNTDQ0Y2hrWk5HNVZvN09pb2FEUnQzZ1NKVHhLeDdydnZrWkdSa2U5Nmp4NUd3bGhJT3dkWHRTdTh2SzJiTDZTc09PVnFPYUpMRlMrT2t2SVA4TWZacStINDlwdlZXTFY4ZGRFYlBDVjdFbEZIR2Q4L3dCOFRKNytKd3dlUDRPR0RoMUFvRkFodTNSSXZqZitQZVp0TkczUDZPWXYxL01WODNSM3RQUzl0dGg1ZmJvelZmbU95NTdHZk5SNWJPaFpLTTViREI0OUFMcGRqNkl0RGN2Wi8rcHdnWTluUzhlYmlZdXJacmRIazM3Zk5VWiszRU9PVkYzYWQwSTY0bklpb2U2bndyMlo3TTkzYnMxcU5yUHVDR056WlgrQklTa2ZVM1JUY3VjSjJJMFJFUkFEdytIRUNYaGt6QVo1ZW5zakl5RUJXWmhhbXZ2MmVWZHQrdjJZRHR2LzVGeTVmdkdLeGZOc2YyeEcyY3pkMGV0TzhIQS91UFVEUExyM05qd2MzTmwzNnJ0ZnJNV2ZHaC9udSsrRCtRMmpUM0ZRcHJza3F2QW0xVkNiTnQzSmNUSExYM0MxSDdMOUN1N3lUeStYbzNhOFhldmZybGVjeG85R0liNzVhYWU2dFNrUkVWRm82ZEdxUDE5N0txUVpQVFVtMStBSFZrUVJXcVF3M056Y0VCUWVoUXNVS0FJU2JySlljajIxOUV5Z21vOUdJUTl2dTRzVzNHNHNkU3BGcU5mYkcvTzg3UC9OK1JnZi8vdXpCRk1IRFJ3a1BIeVdTSG1jV3VFNUl6eXJvTTZadWdZL2Jrb1BiN2psVWowNGlJcUxTVUpMK3Y5RlIwWWlPaXM2elhLL1hJejA5M2VKK1RIU3N4ZjJpR0F5R0loUFo1blgxQm1qMHRqUHpvbFFPeUxJdlhETUF1dndMejIzUzhFRWpMZTdIeHo4dWxmMW90Ym9DMXJTUDhST2ZKR0wzLy81Rzg2Qm04UEgxZ1Y2dlIzeGNQTTZkT1kvLysvbFhYRGgzUWREeHJTWG02KzVvNzNscHMvWDRDaHVUc2RwUFRQWTRkbW5GWTB2SFFtbkcwcWxMUjZTbnA4Tm9CTTZkUG9ldmxueU42T2lZQXJleGgvZThvTEZidFdsbE1jbTMwV2pFNm0rK0s1T3hpNk9zeHk3TmM4dVJTWnJYYjJuWG1UNlZXb0ZsZi9XRVNxMFFPeFFMVDA4QUdWREREYVBmYlNyYWZqY3V0dnpRM2FsZk5WU3Q2MUhnK3Irc3VJd0hONU1na1VnZ2swc2hWMGloZEpIQnY1b2I2Z2Y1b21aRDI3ck10eUFacVZwTTZyc0xHYWxhc1VNaG9qSlFjWHBmS091YXJoNkpXZlFYTXE5YjEwS0ppT2haT0hrWThkeHkwMmNOYlFwdzVFMzdtTFNjaUlpSVNDemRlM2JEeDUvTmgwUWl3ZlZyMS9IdGl1OXc5SkR3RTI2UzdUdDM3WFNSbHp2YWRZVTJZRXBZaG0yK2pZSGo2NHNkaW9YcFh6OW5VL3NkTTdWNHlmUmhiNWFzTjZhdENkdDhtOGxzSWlJaUVwVEN3U2FFSkNJaUloTGEzN3YyNE85ZDlqY1JPTmtHcWRnQmxJYXd6YmVRbGNFU2ZMS1VsYUhEcmsyM3hBNkRpSWlJSEp6Q0xlZTJQVTRJU1VSRVJFUmtUK3krUWhzQVVoSTFDTnQ4Ry8zSDFSTTdGTEloWVp0dkl6WEpkdnByRWhFUmtXTkt2UWVjK1VnT2hWb0NnOWF1dS9rUkVSRVJFZGs4aDZqUUJvQnQ2NjRqSWNhT1p1QWhRVDJPeWNEV2RkZkZEb09JaUlqS0FWMm1CRWszcFlnL0swSENKWWY1ZUUxRVJFUkVaSk1jNWhOM1pvWU9HNys0VVBTS1ZDNXMvT0k4MjlBUUVSRVJFUkVSRVJFNUdJZEphQU5BK0lGSVhEZ1dMWFlZSkxMelIyTncra0NVMkdFUUVSRVJFUkVSRVJGUktYT29oTGJSYU1UNkJlZVJucW9WT3hRU1NYcXFGdXNYbklYUnlQNlZSRVJFUkVSRVJFUkVqc2FoRXRvQUVCZVpodFh6VG9zZEJvbGs5YnpUaUk5S0Z6c01JaUlpSWlJaUlpSWlFb0RESmJRQlUrdVJzRTIzeEE2RHl0aXVUYmNRZmlCUzdEQ0lpSWlJaUlpSWlJaElJQTZaMEFhQVRjc3U0ZGFsQkxIRG9ESnk2MklDTmkrN0pIWVlSRVJFUkVSRVJFUkVKQ0NIVFdqcnRBWXNubkljVWZkVHhRNkZCQloxTHhXTHB4eURUbXNRT3hRaUlpSWlJaUlpSWlJU2tNTW10QUVnNVVrV0ZyNTFCRS9pTXNRT2hRVHlKRFlEQ3ljZVFVcWlSdXhRaUlpSWlJaUlpSWlJU0dBT25kQUdnUGlvZEN4ODZ3alNVcGp3ZERScEtSb3NuSGlFazBBU0VSRVJFUkVSRVJHVkV3NmYwQWFBaHhFcCtHVDhJVlpxTzVBbnNSbjQrSldEZUJpUkluWW9SRVJFUkVSRVJFUkVWRWJLUlVJYkFCN2NUc2I4bHc4aTZoNTdhdHU3cUh1cG1QY3lrOWxFUkVRa3ZzRHVlclJacUVYejkzV29HTUw1UElpSWlJaUloRlp1RXRxQXFmM0lSNjhjd0syTENXS0hRaVYwNjJJQ1BucmxBQjVIczgwSUVSRVJpVTlWMFFpWEFDTzhHaG5nN0NWMk5FUkVSRVJFanE5Y0piUUJJQ1ZSZzA4bUhNS3VUYmZFRG9XS2FkZW1XL2hrd2lGT0FFbEVSRVEydzlrNzUzYldFL0hpSUNJaUlpSXFMK1JpQnlBR25kYUFIeGRmd0xYVDhaZ3dyeVZjMUFxeFE2SkNwS2RxOGUyOGNKdytFQ1YyS0VSRVJFUVduTDJNNXR1Wmp5VWlSa0pFUkVSRVZENlV1d3J0M01JUFJHTDJ5SDI0Y0N4YTdGQ29BT2VQeG1EV2lMMU1aaE1SRVpGTlV2bm5KTFExck5BbUlpSWlJaEpjdWF6UXppMHVNZzJMM2ptTzRNNEJHRDJ0S1h3cXFzUU9pUUE4anNuQXhpL080L1NCS0JpTnhxSTNJQ0lpSWlwamNxVVJDbGZUYmFNZXlJeG5oVFlSRVJFUmtkREtmVUliQUl4R0kwN3RmNFFMLzhSZ3dNdjFFRHE4RnB4VmZHbkVvTkVZc091blc5aTY3aHF5TW5SaWgwTkVSRVJVSUdXRm5CL2RNMklsTUJwRURJYUlpSWlJcUp3bzF5MUhucGFWb2NNdjMxekdPMzEzNGM4MTE1Q1JxaFU3cEhJanl5REJ2bWdWRmwzM3hUNk5IelJhVm1VVEVSR1JiWFB4ejdtZEhzM3FiQ0lpSWlLaXNzQXk1SHlrSm1td1pkVVY3UGp4SnJvT3JvRk8vYXZCdjdxYjJHRTVwS2k3S1RpMDh5SE9lMWVIcEw0M0FNQzFUVzNJdkZ3UnQveHZHTkt6Ukk2UWlJaUlLSCtxaWptM00yS1kwQ1lpSWlJaUtndE1hQmNpSTFXTHZ6YmN3STZOTjFHam9TZmE5NjZLZHFGVjRPYnBKSFpvZGkwbFVZUGpZUTl3ZU1kOTNMMmFhT3FSTGIwRzcxSHQ0ZGFwUGdCQVdkY2ZsZDd2ajlobHU2Q0xUeEU1WWlJaUlxSzhWSlZ5ZW94a3NFS2JpSWlJaUtoTU1LRnRCYVBSaUlqTFR4QngrUWwrWEhJQjFldDdvbUZMUHpRTTlrVzlGcjdzdDEyRXpBd2RycDk1akt1bjQzRGxkQnp1WGt1RVFmOVVTeEdERVFrYkQwTWZsd3lQd2EwZ2tVcWdDUEJFcFZrREVQdDFHRFIzNHNRSm5vaUlpS2dBTGhZVjJ1TEZRVVJFUkVSVW5qQVRXMHdHZlU1eSs2OE5OeUNUUzFHcGlocisxZFVJcU80Ry8ycHFWQWhVdzBXdGdOSkZCcFdyQWtvWE9lUUt4MnhYcnRNYWtKbXVRMGFhRnBucGVxU25haEg3TUJWUjkxSVJlVGNGVVhkVEVmMGdGWHFkZGJNa0plMDZEMjFDQ3Z6R2RRWVVNc2pjVmFqMFhoL0VyZDZIakhQM2hYMHlSRVJFUk1XZ3FwanorU1k5MmpFLzZ4RVJFUkVSMlJvbXRKK1JYbWZBb3p2SmVIUW5XZXhRSEViNnlRakVQRW1IMzFzOUlGVTdRK0trUUlVM2V5Qmg4ekdrN0xzaWRuaEVSRVJFa0ttTWNQSXczVGJvZ013RWNlTWhJaUlpSWlvdldFcENOaW56WmpTaUYyeUZOdTdmL3RsU0NieEhoTUJyV0Z0SXBPeFJTVVJFUk9MSzNXNGtNMVlDV0hjeEdoRVJFUkVSUFNNbXRNbG1hYU9URVBQWlZtVGRpVFV0a0VqZzNxTUpmRi9yQm9tVFROemdpSWlJcUZ4ejlvSTVpWjNPL3RsRVJFUkVSR1dHQ1cyeWFmcmtETVFzK2d2cDUrNmFsN20wckk2S1UvdEFxbGFLRnhnUkVSR1ZhL0ZuSlRqNGloTk9URmNnWWpPNytCRVJFUkVSbFJVbXRNbm1HVFY2eEsvWWc1UTlsOHpMbkd0VmhQK3NBWkJYOEJBeE1pSWlJaXJQRERvZ1BVcUN0RWkyUXlNaUlpSWlLaXRNYUpOZE1CcU1TTmg4SEFtYmp3TUdJd0JBWHNFZC9yUDZ3N2wyeFNLMkppSWlJaUlpSWlJaUlrZkFoRGJabFpROWx4QzNjZytNR2gwQVFLcFdvdUs3ZmVBU1hGUGt5SWlJaUlpSWlJaUlpRWhvVEdpVDNVay9leGN4aTNaQW41d0JBSkE0eWVBNzRYbTRoellWT1RJaUlpSWlJaUlpSWlJU0VoUGFaSmV5N3NRaTVyT3QwRVluQVFBa1VnbThYbWdENzlIUEFWTDJzU1FpSWlJaUlpSWlJbkpFVEdpVDNkTEdwU0RtczYzSXZCbHRYdWJXdVNIOEp2YUF4RWtoWW1SRVJFUkVSRVJFUkVRa0JDYTB5YTdwMDdJUXUzZ24wazdkTmk5emFWb1ZsYWIzZ2RSZEpXSmtSRVJFUkVSRVJFUkVWTnFZMENhN1o5VHBFYjk2UDVKMm5RZU1SZ0NBVTNVLytNOGFBSVcvbDhqUkVSRVJFUkVSRVJFUlVXbGhRcHNjZzlHSXhDMG5rZkRqRWNCZ1NtckxmZDFRYVdZL0tPc0hpQndjRVJFUkVSRVJFUkVSbFFZbXRNbWhwQnk4aHRpdncyREkwZ0lBcEM3T3FEQzVKOVR0Nm9nY0dSRVJFUkVSRVJFUkVUMHJKclRKNFdSY2ZJQ1loWDlCbjVnR0FKRElaZkI1dVJNOCtyWVFPVElpSWlLeWQ2NlZqVkJYTlVMSythZUppSWlJaUVUQmhEWTVKTTM5ZUVSOXVnMmFSMDlNQ3lRU2VBNE1oczlMblFDcFJOemdpSWlJeUc1Vkg2QkhxLzlxMFhHTkJoWGFHc1FPaDRpSWlJaW8zR0ZDbXh5V1BpRVZNUXUzSWZQcUkvTXlkZnU2cVBCT1QwaFVMS3NpSWlLaTRuT3ZZNXFyUXlJRk11UDVJemtSRVJFUlVWbGpRcHNjbWlGZGc5aWx1NUIyN0laNW1hcFJJUHhuOUlmYzIxWEV5SWlJaUlRbGs4a2drOG5FRHNPaEtGd0JwYThwb1EwRGtQYUFDVzBpSWlJaW9ySW1GenNBSXFFWjlRYkVyenNJWFh3S1BQb0ZBUklKRklIZXFQaitBTVI5SFFiTmc4ZGloMGhFUk9XQWo2OFB2djlwTFI0OGVJZzN4MDlFbi82OTRlVGtWT1IyR28wR083YnRMTlpZMVd0V3h4ODd0Z0FBV2pRSXRubzdieDl2akJ3ekhMVnExOExXUDdiaHdONkR4UnJYMGJuVnpta3hrbkpmQW4yV2lNRVFFUkVSRVpWVFRHaFR1Wkc0N1F4MGoxUGhQYVk5SkhJWjVONnVxRFM5SCtLKzNZT01Tdy9GRG8rSWlCeWNYQzVEWU5WQTZQUjZBTUQ3YzZaRDdhWXVjcnZVbEZUczJMWVRVcGtVeDg4Y3lYZWROczFDU2lYRzVLUmtESDVoRUx5OHZhQjJVek9oL1JUUDJrYno3YVNibGhjNm5yMGFibkgvMjI5V1k5WHkxY1VlNCtuOVJFVkdvWGZYZnNYZXJqampsL2FZMmN1TDJvOVk0d28xZm1GMjd0ME8vd0IvQURrL01vbnhYaGUySDJ2SEp5SWlJaEliRTlwVXJxUWV2UUZkUWhyODN1Z0dxWXNUSkNvRi9ONE9SY0tQUjVGNitKclk0UkVSVVRrMHFNL1FBaC9McnJJR0FBa2tCVlowVjZsYUJkdkMvc2ozc2FlVFZ2MURCMkhMOXY4cnNqbzh1SFhMUE50bUswN1Z0eVBKN3A4TkFNbTM3S3ZkU0VpSEVEelh2aDFxMUtxQk44ZFBGRHNjSWlJaUlxSVNZMEtieXAzTXE0OFFzM0FiS3J6VEV6SnZOU1F5S1h6R3RvZmN4dzJKVzhNQm83SG9uUkFSRVZtcGNkTkdHRFIwSUg3ZGxKT2NIak51TkNSU1U0VnY3cVIxWWZSNlBWbzBDTWJ3MFM5aXh1ejNjUEhDSll4OThTVUFwb1IyY1dTa1owRC9iNlU0QU1qbGNzaWtNbVJwOHZiUVVLbFV5TXJNZ3NGb3lQTll1U0lGM0dybHF0QytrZjlVTlBGeDhaZzRZUkxpNDB2VzBtejRvSkVBZ00xLy9GeWk3UXNhLzV2Vnl3Q1lxbkRMYXN5aWlEVXV4eStkOFltSWlJakV3b1EybFV1YVIwOFE5ZWxXVkpqVUUwNVZmUUNKQkI1OW0wUHVxOGJqN3cvQnFOTVh2Uk1pSWlJckJGUU93T0FYQnVISXdhT20rd0grbVBMZU81QklUQlcrYjAyWVZPQzIyVW5JM05xMGJRMEFDRDk1T3Q5dCtvY09RbUNWeWxpeFpybjVmck1XVGZIeGd2a3dHbzFJU0VoQTUzWmR6ZXYzNk5VZEgzODJIMXE5RmgvT25JYzlZWHZOajcwNTZRMjgrc1lyU0UxTHc0VC92STZJMnhIRmZQYU9RMTNaQ0xuU2xORFdKRW1RV1VBT1VhdlY0dnExRy9rL2FJVm4yYmFrNDRzeHBwampjdnpTR1orSWlJaElMRXhvVTdtbFQweEh6TUx0OEgyOUsxUk5USlZ0cm0xclErYmxpcmh2L29ZaG5UTTlFUkhSczR1SmpnRUErUGg2QXdDY25KMXc4ZnhGMUt4ZEM2NnVMdmttclF2aXFuWkZTUHQyQUlBakIvTHZwLzNnL2dQSTVES0wrODkxTlBYWWpvcU1RdHVRTnZoNHdYeUxiWnljVGUxSFB2OXlBVEl6TXdFQUVva0VTcVVTQU9EbDVZa2ZmLzNCWXB1UW9BNVd4KzBJM0MzNlowc0FLeS9veXQzWCtlVlI0L0h1akNsbysxd2JLQlFLbkQ5N0FVc1hmWVZyVjY4TEViTEYrTm44QS96Tnk4cXlkVXovUWYwdy85TzVBRXl2eFlqQm81Q1VsQ3pZZUw1K3ZwZzZZd3BDT3JTRGs1TVRMcHk3aUtXTHZzTFZLOEsybUhOeGNjR0VOOGNqdEU4b2ZIeTg4ZUQrQXl4YnNselFNWE56ZFhYQmF4TmZRNCtlM2VIbDdZbUkyM2V3Wk9HWG1QL3AzRHc5dkltSWlJanNGUlBhVks0WnNyU0kvVG9NM3FPZmcxdkhCZ0FBWlQxL1ZIcS9QMktYN1lJdVBrWGtDSW1JeU43RlJNY0NBTHg5ZkFDWXFpcm56L2tZeWNrcGtFb2wrRzM3cjNCVnU2Sm5sOTdtYlhJdk14aHlNcWYrYUtHZ0FBQWdBRWxFUVZUOUJ2UXhKNStYZkxNWU1CcXg5dHQxT0xEdmtIa2RGeGNYcVA1TlJHZmYzNzluUDhKUGhDTWpJd09ObXphRzZ2L1p1L000RytzMmp1T2ZzOHlaZlYvdFc5YnNKSVJJRWFKVVQ0dDZsRWlScEpTaWZaZFdFa0tiMXFjZFdVdVdSR1J2a1gxbjluMDljNWJuajhOaEdzc01jK2JNOEgyL1hsN1B1WC8zY2wzbnpqUHV1Yzd2WEQ5Ly81UG1hakFZVHJyUGFEU2U4cHdMUldqOTR5MVhNbmFVdm45MlFFQUE3MzB5ZzZyVnFyckhMdTNRanBrZnoyREFEYmV6ZjkvK01zbXpJb3FLam1MMFl3OENyci8vWXg1OHpLUEZiRDgvUDJiT21rNnQyalhkWSszYVg4TE1qNmR6Ni9XZXU5ZG1zNWtwTXlmVG9sVno5MWpkZW5XWjhPWjRIQTdQdCt6eDhmRmg2dnRUYU5hOHFYdXNVZU9HVEpyMlZybkVGeEVSRVNrdkttaUxPSnlremxxSkxTbWJzUDV0TVJnTitGUU5vOHE0YTBtWXRBanIzaVJ2WnlnaUloN2tVeldNNEs0WDQ5KzBPcWFJUUF3bnpHNCtuWVJYZnlCL1cvRit4UCtXY3JTL2JVeHNOQUQ3OXgxZzE4N2R4V2JPTGx3NnY5aTV4OGF1N3RhYmxPUlVicnZqTnZlKzBOQVFBUHo4L1lxYzgrdjZGYWZjWHJWeU5mZmRmVCtMNWk4K1k5NWxLWGJNTmZnMXFGS3VNYy9Wdi8vN0Zsa1E4aXdLMnFGaG9TUWxKVFBpbnBFVTVCZHc5N0RCdEd2ZmpzREFBQWJmTTRpbnh6MTc1b3VjaFgvM1NUN1dkN2s4alh2Nk1VSkNYSDlmMzNqbFRmN2M4cGRINDRWSGhKT1VtTVI5UTBkU2FMVXlmT1F3V3JadVFVQkFBRVB1dll1bnhqN2prYmovdWZWR2R6Rjd6NjQ5dkRIaExRb0tDcmp2Z2VGRml0eWU4cDliYjNRWHMvZnUzc3NiRTk0aVB6Ky8zT0tMaUlpSWxCY1Z0RVdPeWx5d0NYdEtGbEdETGdjZkU4WVFmK0xHOUNINTNhWGtidDduN2ZSRVJLU3NHUTJFWDllV2tLdGJnTEgwQmNxU0tpd3NKRDB0blloSVY4dVIvRHhYUzQrWjA5NEhZT0JkdDJPeFdOemJKeHZMenM3aGhwdXVwM3FOYWdETW43dUFSZk1YTTNIcW13QllMRDZsenF0anB3NDgvY0tUcFQ2dlo5ZmVaejdvUEdNT2NoSVE1eXBvTzJ5UXRiZjBmMStjVGljUGpYaVlBL3NQQUxCNzF4NStYTEVRbzlGSXV3N3R5alRmRS8yN1QvSzU5bDB1clo2OWU5Q3RlMWNBRmkvNGtTOCsvZExqTVoxT0o2UHVHKzFlQVBQUmg4YXljT2s4REFZRDdkcDc3bDczdnFhWCsvWFloeDkzMytjSFI0eG04ZklGbU0yZS9kWHI2ajQ5aThRLzFzcm1vZnNmWnZIeUJaaE1KZnV3VGtSRVJLU2lPL255N0NJWHFKeTF1NGgvY3dIMkhGZi9iSVBGaCtqN3JpSzQyOFZlemt4RVJNcVV3VURVWFYwSjZkM1NvOFhzWTY3cWNqVmZmdllWQUZsWldWU3ZXYjFVNTk4NStBN2k0K05QdWYvWUxHMm4wOGtkdDk3RmptMDc2TlMyQzYwYXQ2VmJ4eXZkZmJGM2J0L3BQc2ZYMTVlWTJKaFMvN2tRaFo3UVB6dDdyd0ZIWWVuL3ppUW5KYnVMMlFDcEthbnUyZnRSVVpIbm5tUUZGQkFZeUtPUFB3SkFTa29xenozNWZMbkVUVXhJY2hlelhkdUpKQ2NsQThkNzJYdEMzWXZxQUpDUm5sSGtRNE8wMURSM2ZFK3FXNit1SzM1R1pwRys3S2twcVNRbDZodUhJaUlpY3Y3UURHMlJmeW5ZZm9TRWwyY1QvVUF2ZktLRHdXZ2dZa0FIek5GQnBIMjFGcHdsWEFWS1JFUXFySkFlelFoc2Y1RjdPM3ZaVnJKWDc2RHdVQ3FPL01JeWoyZXoyYWhSeTdVQWNVWjZCdFdxVldYSXZYY1ZPZWJmMi84ZWE5TzBIZnYyN2kvU0YvaVlhdFZkTTdjTENncDQ0cG14MUc5WW53RURCekJqNmt6dUd6a01QejgvckFWV1B2LzRpNVBtMTYzamxhU25wWjh5Ly80M1hzZFR6ejl4NWpkNkNna1RmampyY3l1QzhJdFBXQkJ5NTluTkI3SGI3Y1hHam4wUVVaQi9maTVFblorWFQySmlJdUVSNFVSR1J0RDIwcllzLzNuRm1VODhSMDVuOFg3UjVYR3ZMUlpYZi92Q3d1SS9RM3g4U3Y4dGl0THk4L04xeGJkYWkrM3o5T3h3RVJFUmtmS2tHZG9pSjFFWW4wSEN5N01wMkgxME5vdkJRRWlQNWtUZjB4MTg5SFZORVpIS3pCamtTMmpmMXU3dHBPbExTUGxrSlFXN0VqeFN6RDZteWNWTkFPald2U3NKQ1ltMGJuSUpuM3prNm1zOGI4NThXalZ1eThjZmZNTEUxeWE1ZTF4LzkvWDM3cG5XRHJ1RHNhUEhuZlRhRFJzMUFGd3pRYWRObmc3QTBPRkRHSGIvUGR4dzgvVUF6SHozZmVMakUwNTYvcXd2UHVDNytkK2M4czk5RHd3cnV4dFJDY1d2TUxMbmF4UHAveGhKKyt2c1p2Ukh4MFFUSGhIdTNtN1N0QW5Cd2NFQTdONjF1MHp5TElsalJkZnk0SERZZVdiY2MrNEM3N012UGwwdXMveWpvcU1JRFF0MWI1Zlh2VDQyQ3pvcU9vcTRLbkh1OFRyMTZoQlpEclB3azl5ejBDT3BVdlY0ei9wYXRXc1NGUjNsOGZnaUlpSWk1VVVGYlpGVHNHZm1rZkRhRCtSdTJ1c2VDMmhiaDdqUmZUQUcrWjM2UkJFUnFkQUNMNm1IMGM4MVd6THZqd1BrcmkyZlltTDd5eTRGd09KcjRZWHh6ekZsNW1SdXY4TzFZRitQWGxkeHkrMDM4OTlCdDNQOVRmM2RSYi8rTjE3SG5FWGZNK3orZXdnTER5UHZhT3VRZit2Y3RUUGdXbkR5NTUrV3NtakJZc3htTTBPSDM0M0JZR0R0YjcvejN2VDNUM291UUkyYU5haGRwOVlwLzVSSE1hNGl5ejVnWU85c0V4dGZOSk95NmV3ZW4wMG1FNjlOZklVMmw3U21TOWZPdlBUcUMrNTk4K2N1S0t0VVR5azdLeHR3RlR1di8wOS9MdXZTMGVNeHdWVkFuakYxSnVCYUdQT2xWMS9BYVBUc3J5Qm1zNW5YSjcxYTd2ZDYxY3JWN3RjVDNocFB1L2J0Nk5pcEE2Kys5WXJIWWhhSi84c3FBQXdHQTYrKzlZbzcvbXVUWGkyWCtDSWlJaUxsUmQ4OUV6a05wOVZHOHBTZkNMK3BQY0ZYdWxhTjk3MG9saXJqK3BIdzFpSnNpUmxlemxCRVJFckw5NkpZOSt1OFB3K2M1c2l5MDdwTksrTGlZc25KeVNYK1NEd1hOM1BOMXA3Njlyc2NQSENRUjU5NGhJWHpGdkhvNDQ5Z3R6dll2bTA3ZS9mc3hXQXdjTjBOMTlLNWEyZG1UbnVmc1BBd0FLN3MyWjNMdTNVQjRKSkxMNkYrQTFmN2xDMmIvc0Jpc1pDU2xGSWtmbEppRXVIaDRlNmV6Zi9tNlpZakFubDVlVFJ0MXBTWnM2WVhHZCswWVROZmZmR054K1AvdW5JVlBYdjFBT0RKNXg0SG9GWGp0aDZQQy9EKzlBL3AzcU03RFJzMW9NMGxyUmx5NzJDbVQ1bmhzWGpXQWlzdFc3Y29kcTgzYjl6aTBYczljOXI3WE5tak82RmhvVFJyM3BSM1A1Z0N1SHBZWjJWbHVXZUplOHFNcWUvUi9hb3JDQTBMNWVKbVRkenhEeDA4VEhwYU9tSGhZVGdjeGR1eGlJaUlpRlEybXFFdGNnWk9oNVBVTDFhVDlzVnY0SEQxMERUSGhGSmxYTDhpUlJFUkVha2NUQ0VCN3RlMitQTDVZSExnNFA4Q3NQem41VXg4YlJMTGxpem5oYWRmSWpNemt3ZEczMDlJU0FpdFdyY0VYTE1ybXpSdFFwZXVuZm43cjYwOC9NQVl4ajM4ZUpHK3ZCYUxoY0NnUUFBdXVmUjRVVEk2SnBydjVuL05nSUczQXJpTFYzMzY5V2IrVDNONVkvSnIxS3hWdkFlM2VGNTZXanIzMy9zQTIvN1pUbUZoSVlrSmlYejg0YWZjZC9mOUorMnZYZGJHUHorQkpZdC9KamMzRjd2ZHpzNGR1endlOHhpNzNjNHo0NTUxdjg5N2h0OU42emF0UEJZdkpTV0ZVY01mWXZ2UmU1MlVtTVNuc3o3anZydEhlUFJleHgrSjU4N2JCck5pMlMvazV1YVNsNWZIcnl0V01YamdVUGNNZVU4NkZuLzUwaFhrNXVhU2s1UExzaVhMR1hybnZSaU96b28vM1FkWElpSWlJcFdGWm1pTGxGRG1UMzlnUzgwbWFraFhEQll6eGlBL1loL3FRL0w3UzhsZHQ4ZmI2WW1JU0VtWmp2ZEFkdG84WDBqc2NGbDc5MnpxTHovL2lzMGJ0N0JqKzA0KysvcGp3aVBDU1U5TFovSmJVOXo5clIxMk96OHRXc0xRWVVNWTk5UmpITngva1B2dmZhRElOZi9ZOGljRGI3NFRnTjU5ZS9IaWhPZlpzVzBINFJGaFZLMVdGWEQxNVo3ODVqczg5T2lEWEhYMWxWaDhMVlN2VVowamg0OFV5M0hwcXA4OGVBZmttTFcvL2M0dC9RZDRKWFo2V2pvUFB6Q21YR0tkYk9iM1AxdTMwYmJwcGVVYWQrV0tYejBhNzJUMjd0N0xBOE1lTERiZXUzdmZjb3MvYXZoRFJjWTZkdTVJYUdnSTRQclpJU0lpSWxMWnFhQXRVZ3E1Ry9ZUS8xb09NU042WUFyeHgyQXhFVFcwTytrUmE4bGN2TVhiNlltSVNBVzBaOWNlNHVNVDJMbDlKNXMzdXY2dFNFMU54VzYzTStHbDEyalFzRDRqUmcxbnhLamhBS3ovZlFPejN2K1llYlBuOGVDWVViUnMzWkpEQnc4RGNHRGZBYTd1MWh1cjlmaHM3Zmx6RjlDb2NVUCsvT012L3RqOEovWHExV1h5eENudWhTWEhQUGdZbDM3WmpxSERoL0RXYTI4WG1lbDl6S0dEaDNHZXBoVkJZRkJna1FVTjVkU3FWSzNDeHEzcmVQZWQ2ZTRGT2t0ajQ5WjE1UjdmR3pHOUdmZDhqVitsYWhWR2pCck9MOHRYY3ZEQVFYeDhmR2picmcxM0RybkRmYzduSDM5Ulp2RkZSRVJFdkVVRmJaRlNzdTVPSkg3OEhHSWV1QnFmMkZBTVJnUGhOMTJLT1RxSTFNOVh1OXVTaUlpSUFNVEhKL0RRZmFOSk8rR3IvdFlDSzMydTdJZlZhcVZGcStaWXJWWUtDd3M1ZU9BUTMzNzFIUUFwS2FrODhlaFRCQVVIdVl2UWRydWRoUGpFWWpIZWVuMFNEcnVySUgxdHIrdUw5Y2xkczNvdGExYXZMVEsyZk9rS0xtM1owWjNQNlJoTlJzeG1QVGFLVkdSbXM1bmVmWHZSdTIrdll2dWNUaWZ2VEp4YTdPZUFpSWlJU0dXazMweEV6b0l0TVpQNGwyY1RmVjhQL09ySEFSRGM3V0pNRVVFa3Y3c1VwN1g0N0RjUkVibHdiZjM3bjJKalZxdXJpTHg1NHhiM3pPMlRLVW52M1dQRmJLREVpNzQ1SEk0ekZySlB2TDdWWHJKakwxVC9iaVdTZklvRk9FdDduY0pDbThmamV5T21OK09lci9IVDA5Slp2T0JIV3JadVFXUlVKSGE3bmVTa1pEWnQyTXovUHZ1S0xadTJuUFk2SlkwdklpSWk0bTJHbG8zYWFEcXB5Rmt5bUUxRUR1NUs0Q1YxM1dQV3ZVa2tURnFFSXpQUGk1bUpYSmhpeDF5RFg0TXFBQ1M4K2dQNTI0cjNDaGJSM3hNUkVSRVJFWkdLYWRNLzZ3MW5Pc1pZSG9tSW5LK2NOanZKMDM4bVkrRVdjTG8rRzdMVWpxYkt1R3Z4cVJybTVleEVSRVJFUkVSRVJFVE9MeXBvaTV3cnA1UDByOWVROHVtdjd2N1o1cWhnNGg3cmgxL0RLbDVPVGtSRVJFUkVSRVJFNVB5aGdyWklHY2xldHBYRXlZdHhGTGo2WnhzRGZJbDVzQmVCN1MveWNtWWlJaUpTV29IVm5SajBwQ3dpSWlJaVV1SG9NVjJrRE9WdDJVL0NLejlnejhnRlhEMjJvd1ozSmZTYWxsN09URVJFUkVyS0V1cWszVXVGZEp4WVNJTTdiWERHTG40aUlpSWlJbEplVk5BV0tXUFcvY2tjZVhFMmhZZlRYQU1HQTJIWFhVTGtuVjNBcU4rSVJVUkVLcnFvVms0d2dDWE1TV0IxSjJnSmRSRVJFUkdSQ2tNRmJSRVBzS2RtRS8veVhQSzNIbmFQQlhWcVNNeklxekg2K1hneE14RVJFVG1UcUxZTzkrdVU5WHBjRmhFUkVSR3BTUFNFTHVJaGpyd0NFdDlhUU03cUhlNHgvNmJWaVgyMEw2YndRQzltSmlJaUlxZGk5bk1TZnZIeGduYlNCajB1aTRpSWlJaFVKSHBDRi9FZ3A5MUI4bnZMeUppN0FaeXU3eXRiYWtRU04vWmFmS3BIZURrN0VSRVIrYmVJRms2TVp0ZnI3QU1HOGhMVUxreEVSRVJFcENKUlFWdWtIS1RQWGsvS1I3L2d0THRtZkprakFxbnlhRC84TDY3dTVjeEVSRVRrUkZHdDFXNUVSRVJFUktRaTAxTzZTRG5KWHJtTnhJa0xjZVJhQVRENCt4QTlzaWRCblJwNk9UTVJFUkVCTUpvaHN1VUo3VVpVMEJZUkVSRVJxWEQwbEM1U2p2TC9Qa1RDaExuWTBuSUFNSmlNUk43Um1iRHIybm81TXhFUkVRbHI1TUFjNEhxZG4yb2dhNS9hallpSWlJaUlWRFFxYUl1VU0rdkJWT0pmL0I3cmdSVFhnTUZBNkRXdGlCemNGWVBaNU4za1JFUkVMbUJSYlkvUHprNWVid1NuRjVNUkVSRVJFWkdUVWtGYnhBdnM2YmtrdkRLWC9EOFB1TWVDT3RRbjVzRmVHUDE5dlppWmlJakloY2xnTE5vL08zbWRIcE5GUkVSRVJDb2lQYW1MZUlranY1Q0VTWXZJWHZHUGU4eXZZUlhpeHZYRkhCWHN4Y3hFUkVRdVBNRjFuZmlHdTE3YmNpRjltOXFOaUlpSWlJaFVSQ3BvaTNpVHcwbktyRjlJKy9aM25BN1g5NXA5cW9SVFpkeTFXR3BIZXprNUVSR1JDMGZjWlhiMzY4UTFScHoyMHh3c0lpSWlJaUplbzRLMlNBV1FPWDhUS2U4dHcybHovZlpzRFBFbjlwRStCTFNvNWVYTVJFUkV6bjhHRThTMlA5NHdPK0ZYcldraElpSWlJbEpScWFBdFVrSGtyTmxKd2hzTHNPY1VBR0QwOVNINnZxc0k3dHJFeTVtSmlJaWMzOEl2ZG1JT2NoVzA4NU1OWk94UXV4RVJFUkVSa1lwS0JXMlJDcVJnK3hIaXg4L0JscHpsR2pBYWlMaXRJK0gvdVJRTSt1VmFSRVRFRTFML01MRGhPVE9IbDVnNHZNU0kwM0htYzBSRVJFUkV4RHRVMEJhcFlHeEgwb2wvYVRZRnU1TmNBd1lESVQyYkUzM1BGZUNqcjBDTGlJaVVPU2RrN0RDeTdVTVQrMzdRdjdVaUlpSWlJaFdaQ3RvaUZaQTlNNCtFMTM0Z2IrTSs5MWhBMjdyRWplNkRNY2pQaTVtSmlJaUlpSWlJaUloNGp3cmFJaFdVMDJvamFlcVBaQzM1eXozbWUxRXNWY2Ixd3h3VDRzWE1SRVJFUkVSRVJFUkV2RU1GYlpFS3pPbHdrdnI1S3RMK3R4b2Nyc1dxekRHaHhJM3RoMis5V0M5bkp5SWlJaUlpSWlJaVVyNVUwQmFwQkRKLy9KT2tkMy9DYWJVRFlBcjJKM1owSHdMYTFQWnVZaUlpSWlJaUlpSWlJdVZJQlcyUlNpSjMvVjRTWHArSFBTc1BBSVBGUk5ROVZ4TFNvNW1YTXhNUkVSRVJFUkVSRVNrZkttaUxWQ0lGdXhLSWYza09oUWtaQUJpTUJzSnZhay9FZ012QWFQQnlkaUlpSWlJaUlpSWlJcDZsZ3JaSUpXTkx6Q1QrNWRrVTdFeHdqd1ZmMFlTWTRUMHdXTXhlekV4RVJFUkVSRVJFUk1TelZOQVdxWVFjMlFYRXZ6NlBuTjkzdThmOFc5WWs3cEZyTUlYNGV6RXpFUkVSRVJFUkVSRVJ6MUZCVzZTeUtyU1RQUDFuTWhkdUJxY1RBRXVkYU9MR1hZdFAxVEF2SnljaUlpSWlJaUlpSWxMMlZOQVdxY3ljVHRLK1hrdnFaNnZBNFNwcW02T0NpWDIwSDM0TnFuZzVPUkVSa1lySFlJU1dZd3VwMWMrQkpjVHA3WFJFUkVSRVJLU1VWTkFXT1E5a0xmMmJwTW1MY1JRVUFtQUs5Q1htb1Y0RVhucVJsek1URVJHcFdNSXZkaERleEVuZC85aG85M0loQnBPM014SVJFUkVSa2RKUVFWdmtQSkc3WlQ4SkUzN0FucEVMZ01Gc0luSndWMEw3dFBKeVppSWlJaFZIdGU0TzkrdUUxU2FjZGk4bUl5SWlJaUlpcGFhQ3RzaDV4TG92bWZpWFpsTjRPQTBBZzlGQVdQKzJSTjdSR1l3R0wyY25JaUxpWFg0UlRpSmJIUzlvSDFxcVIyRVJFUkVSa2NwR1QvRWk1eGxiU2pieEw4OGwvNS9EN3JHZ3pvMklHWGsxUmo4ZkwyWW1JaUxpWFZXN09UQWNmZnBOMzJvazk1QSs3QlVSRVJFUnFXeFUwQlk1RHpueUNraDhheUU1disxMGovazNyVTdzbzMweGhRZDZNVE1SRVJIdk1KaWdTcmNUWm1jdjBXT3dpSWlJaUVobHBDZDVrZk9VMDJZbmVlWlNNbjdZQUU0bkFKWWFrY1NOdXhhZjZoRmV6azVFUktSOFJWL2l3QkxxK3ZmUW1tRWdhWjBlZzBWRVJFUkVLaU05eVl1YzU5Sy9YMC9LUnl0dzJsMnowc3poZ2NTTjZZdGZrMnBlemt4RVJLU2NHS0JtNytPclB4NVphdFJpa0NJaUlpSWlsWlFLMmlJWGdPeVYyMG1jdUJCSHJoVUFZNENGbUFldUpxaFRBeTluSmlJaTRubGhEWndFMTNITnpuYlk0TkRQSmk5bkpDSWlJaUlpWjBzRmJaRUxSUDdmaDRpZk1CZGJXZzRBQnBPUnlEdTZFSFpkR3k5bkppSWk0bGsxK3g2ZmpwMncwa2hCbWhlVEVSRVJFUkdSYzZLQ3RzZ0ZwUEJnS3ZFdnpjWjZJTVUxWURBUWVrMXJvb1owdzJEV2JEVVJFVG4vQk5aMEV0bmk2R0tRVHRnL1QvL2VpWWlJaUloVVppcG9pMXhnN0drNUpMd3lsN3cvRDdySEF0dGZSTXlvcXpINiszb3hNeEVSa2JKWHE4L3gyZGxKdnh2SmpUZDRNUnNSRVJFUkVUbFhLbWlMWElBYytZVWtUbHBJOWkvL3VNZjhHbFVsYm14ZnpKRkJYc3hNUkVTazdQaEhPNGx0NzNCdjcvdEJzN05GUkVSRVJDbzdGYlJGTGxRT0p5a2YvVUw2ZCt2QTZWb295NmRxT0hIanJzVlNLOHJMeVltSWlKeTdtRXNkN3FmZHRMOE5aTzNSN0d3UkVSRVJrY3BPQlcyUkMxekd2STBrejF5RzArYjZTcllwTklEWU1kY1EwTHltbHpNVEVSRTVOL3ZtbWRqNGtwblVMUWIyemRIc2JCRVJFUkdSODRFSzJpSkN6cHFkSkw2eEFFZHVBUUJHWHgraVIvUWd1RnNUTDJjbUluSmg4UFh6cGMwbHJmSHo4enVuNjFTdldaMGFOV3NRRXh0VFJwbFZjazVJMzJwazg2cytwUDJseDE0UkVSRVJrZk9CbnV4RkJJRDg3VWVJSHo4SFczS1dhOEJvSUdKQVI4SnZiQWNHZlVWYlJNUlRydTdUazVXL0wyZm1yT2xjMmJQN2FZOXQyS2dCRzdldVk5bnFKU2ZkLyt5TFR6Rm4wWGQ4K2Yzbm1FeWxuNUVjRVJuQmlGSERlWFB5NjNUdGZubXB6eGVSaWlzdUxoWmZQeTBBTGlJaUlwV2YyZHNKaUVqRlVYZzRuZmlYWmhOemYwOHNkYUxCWUNEazZoYVlJb05KZm44WkZOcTluYUtJU0tVVUdSbkJ6STlubkhTZnhlS0QyZXg2SkJ2eitNTU12dWV1a3g3WHYvY054Y2ErbS85TmtlM3dpSEFBUXNOQytYN0J0OWhzdGlMN2IvL1BmOG5KeVQxbG5wa1ptVnovbi82RVI0UVRGQnpFc2lYTFQvMm01SXcyYmwxWFpQdmRkNll6YmZKMDk3YkpaT0t1b1lQbzE3OHZWYXJHa1ptUnlSV1hYWFhTYzQ4Y1BrTHY3bjNQT1dacHp5K1B1TjU2cjU2TTNhcE5TNGJjTzVqbUxacGhNcHZZL3M4T1BucHZGa3VYTFBONC9Ldjc5T1NSc2FPSmlJeGd3N29OZkREakkzcjM3VVdQWGxjeFpkSTAzcC8rd1RuSEZ4RVJFZkVtRmJSRnBBaDdaaDd4ci81QTlORHUrTGQwOWRFT3ZLUXU1dkJBRWljdndwRmQ0T1VNUlVRcUg3T1BtZHAxYXAzeHVPRGdZSUtEZzB0ODNkTmRzM3FOYXNYR2pFYlhyTzAxbTFkaHNWaE9lKzIyN2RvVUszWWQwNnB4MnhMbktLYzIrdEVIdWZXL3Q3aTNqMzBnSVpWYjl4NVhNT0hOOFJpTng3OE0yNkpWYzk2WS9CcXZ2RENCTHo3OTBxUHhGODVieE85cjF2SGhwKy9SdW0xcldyZHRUVnBxR2srUGU1WkY4eGQ3TkxhSWlJaEllVkJCVzBTS2NWcHRKRTVaVE1RdEhRbSt3dFZIMi9laVdPTEdYa3ZpeElYWUVqTzluS0dJU09WMXJCaDhVZjE2ZkRYbmYzdzI2M05lZmZuMUlzZjh0SEl4dmhZTG5kdDFkWTg5L3N3NGJyejVlc0ExQS92RVl2UGlCVC95MmNlZnMzbmpGbUppWTNoZzlQMXMzTENKcjc5d3plQSsxcUxFNFhRQWtKZWJoOTErL0ZzM1pyTVprOUZFZ2JYNGg1YisvdjRVNUJlNHo1WFNTMDVLWnNUUWtTUW5weFFaNzN2ZE5RRFk3WFllZitSSmtwS1MzZnR1NlQ4QWdDKysrNnhNWTU2Sk4rSjY2NzE2SW5aWWVCaFB2L0FrUnFPUmplczNNVzN5dTRDQit4NjRsK1l0bS9QZ21GR3NXTGFTdzRjT2V5UStRUDhicitPZSs0WVNIUjNGMnQ5K3AyMjdOb1JIaEJNVEUxM3NXeHZuR2w5RVJFVEVHMVRRRnBHVGN6aEovZXhYYk1tWmhOMTRLUWFqQVovWVVPTEc5aVB4N2NWWWR5ZDZPME1Sa1VycDY3bGZVcWRPYmZmMnJmKzloVnR1dTVrMlRkc1ZteEY5Ykh2Vnl0VWNQblNrMkxWZWZQWmxMQllMajR3ZFRZOWVWeFhaMTdOM0R4NGFNNnJJV0tHMUVJQ3VIWTczNnU3UjZ5cWVmL2xaQ3UyRlBEWDJHWDVhZEx3LzkvQ1J3N2g3MkdDeWMzSVllc2U5N042MSsyemU4Z1d2c0xDUWJmOXNMelllRkJ3RVFGSmlFb3NXRkowNWU3TGp5eUxtbVhnanJyZmVxeWRpWDN0OVA0S0RnM0U2bll4NytISGk0eE1BT0xEL0FQT1h6TVZpc2REL3h1dDRaK0lVajhRSFNFeE1aUEhDSC9uODR5ODRjdmdJZmZyMTVvVlhubVBrNlBzNWZPaElrYjlyNXhwZlJFUkV4QnRVMEJhUjA4cGMvQWUybEN5aUJsK0J3V0xDRk94UDNNUFhrRHh6S2JrYjluZzdQUkdSU21mR2xKbEVSa2N5L1A1N0NRd0taTitlZlh6K3lmOEFlUEdabDdoM3hEMUVSa1VDc0hmUFBtYTkvekVKOFFsczI3cU5WYitzNG8zSnI1R1ZsY1hBV3dhUmtaN0IreC9QNExkVmExaTUvRmZ1R1hFM0FQR0g0Nm5mc0Q0Ly83aVUxSlJVYmg1d0V4WmZWNHVSN2oydTRQbnh6eGJKNmRpK0NXK09KejgvSHdDRHdZQ2ZueDhBNGVGaGZQTFZSMFhPNmRpNnM0ZnUwUG52M3g5Y3hGV0pjNCtWZFRzWHM5bk1rbDhYRXhJU2dzUHVvR3VIN21SbHVSYUFOaGdNL0xoaUlaRlJrUlRrRjlDOWN3OXlzblBLTkw3UlpPUzJnUVBvZTkwMTFLcGRFNXZOeHI2OSszbnRwZGZac0g1am1jWTYwYW5hNVJ6anFiWTVIVHQxQUNBMUpkVmR6QVpYYitxVWxGUWlJeU5vMTc0dDcwejBTSGdBMXEvZFFNdFdMWm54MGJ2RXhFYXpkODgrRHU0L1NQV2ExWG5zeVRIOHVuSVYyVm5abmt0QVJFUkV4TU9NWno1RVJDNTB1ZXYza3ZENlBPeFplUUFZTENhaTcrMU95RlZOdlp5WmlFamxzL3JYMytoOGVTZnk4bHcvVTZ2WHJNNzFOL1VuSkNTRXR1M2FVbWl6a1pPZGc3WEFpcCtmTHgwN2RXRGIxbTJrcEtTNjJ4UTQ3QTRTNHhONWJkSUVhdGV0VGVzMnJlamN0UlBCd2NFc1h2QWo4K2N1Y01lTGlJekE0bXZoNHc4K3dXcTFZamFiOGZmM0wvTG5HSVBCNEI0N1Zzd0dNQnFOcHp4SEtqYWJ6Y2FTeFQ4RHJ1SnloMDd0M2ZzYU5XbmsvdkJrMmMvTHk3eVlEVEJtM01NOE5HWVU5UnRjaE1WaUlTQWdnTVpOR2xHckJEM2xQZVhJNGVMZmRpZ3I5UzZxQzBCa1ZDUWJ0NjRyOGljeU1nS0FXclU5OTk1OWZIeVlNbk15USs2OWkyclZxK0xqNDBQOUJoZFJ2V1oxd05VU3BWOS9MZm9vSWlJaWxadG1hSXRJaVJUc1NpRCs1VG5FanJvYWMwd29HQTJFMzl3QmMxUUlhZjliamRQaDlIYUt4Umo4ZlFqdDJaeUFsclV4eHdSanNQaDRPNlh6bXROYWlDMHhpOXhOZThsWXRBVm5YcUczVXhJcEVaK3FZUVIzdlJqL3B0VXhSUVJpTUp0S2RGN0NxeitRdjYzMGhiSEpNeVlSSFIzRjA0OC94enZUSi9IMUY5L3d5L0tWVEo0eGlUcDFhalAwem50NWUvb2tuRTRuUXdZTzVlMXBFNW54MGJ2Y2ROMnQ3bXVZeldadXUyTUFqWnMwd3VsME11WHRhWXg2ZUNTRmhZVjgrTjRzTXRJeXVPdWVRZlRwMXh1QURlczNNdkgxdHdGWU5IOXh1UzhNRnp2bUd2d2FWQ25YbU9mcWJQLzdsc1MvK3hZZjY0UHNLUXZuTGFML2pkY0IwS25MWlN4ZThPUFIxeDNkeDh5ZC9ZTkhZaC9yRTE1WVdNaVRqejNOb1lPSGFOaW9vZnZER1U4NWRvOEJmUDM4ZVBXdDhjVEV4bUMzMjNsczlPTWVpeHNTR25MR1l3S0RBajBXZjhEQVcyblZwaVVBTzdidjVLM1hKbUV0S0dEWS9mZlF1bTFyQUxwZWNUbWZ6ZnJjWXptSWlJaUllSm9LMmlKU1lyYkVUSTY4TkllWUVUM3d2U2dXZ09EdUYyT09DQ0pweHM4NHJiWXpYS0g4K0RXdVJ0U2dMcGdpZ3J5ZHlnWERZUEhCcDNvRW9kVWpDT3JZZ09RUFZwQy85WkMzMHhJNXJhRExHeFBRdGk0R282SGNZcjcyOGh0YzJ1RVM2dFdydy9yZk54QVlGRWo5aHZYWnVYMG5hYWxwOU83WG03Mjc5eElRNE05RGp6N0lPeE9uc21QN1RwcTNhRWJmL3E3aVlHQlFJTVB1djRkbkhuK08yd2JleW9oUnd3RklURWppOWpzR3VGOEhCd2NEc0duOXBpS0xRSUtyTmNMVEx6eFo2dng3ZHUxOUxtOWZLTjYzK0Z4NlFKZkV1clhyU1U1S0ppbzZpbzZkTzJJd0dIQTZuWFRxY2hrQUtTbXByUDcxTjQvRVByWUlvZFBoNU1EK2cvejk1OS84dWVVdmo4UTYwWW4zOCtYWFhpUW1OZ2FBS1pPbXNXWFRGby9IVDBsSjViNGhJNHFNdlROek1wR1JFZGh0OWxPY2RlNzY5TzNsZmozbXdjZll1M3N2QUdNZmZvSkZ5K1lEVUwvQlJSNkxMeUlpSWxJZVZCTHlhdllBQUNBQVNVUkJWTkFXa1ZKeFpPY1QvL284b2dkM0phQ3Q2MnUxL3ExcUVmdndOU1JOWG9ROU04L0xHYnFLMmJHalZYRHhKbE5FRUxHamU1UHcybnp5LzFGUld5cXV3SGIxeWlXT3llUjY1SEk0SEdSbFpURjg1REQzdnVZdG0yR3oyZHh0UEE0Zk9velZXa2loMVVwY1hDelJNVkVzK2ZGbkhoazMybDJBQkZlaDhNZUZQOUcwMmNVMGFOU0FQemIvUWJNV3piaDV3RTN1WTliL3ZvRTJsN1RtcnFHRGFIeHhZMTRmL3dhN2Ryb1dkdlQxOVhVWCtlVDg1bkE0V0x6Z1J3WU12SlhJeUFnYVg5eVlRd2NPMHJTWnEzWFlnaDhXNHJBN1BCTDdrdzgvWmZqSVlWaDhMWHo2MVN3MnJOdkFKeDkreHRJbHl6d1M3OS91R2pxSXEvdjBCR0RONnJWOE1PTkRqOGJMeXN3aUlqSUNIeDl6c1E4cExFZS9LWmFlbnVHeCtNZmFtYVNtcExxTDJRQ0pDWW1rSktjUUdSVkpjRWl3eCtLTGlJaUlsQWNWdEVXazlBcnRKTDM3TStFcDJZVDBhQVlHQTc1MW80a2JkeTBKRXhkaU81THV0ZFFNL2o1RURlcmkzcmFsNVpEMjFXOFViSXZIbnBIcnRid3VCS2JRQUh3YnhoRitZM3ZNRWE2dlUwZmQxWVZEVDMrdDlpTlM0V1V2MjByMjZoMFVIa3JGa1YvMmYxLzkvVjM5cUF1dGhlelp0WWZMMm5UQlpyTmh0Vm9CVjcvZG4zNVpCTUF0L1c5ekw5cDNvcXpNNDJQWldkazg4OFJ6ZkR2L2ErTGlZdmwxeFNvZUd2a3cxZ0pya1hPTUppUFB2UEFVZmErN2hnNlh0YWRaaTZidWd2YUp1blc4a3ZTMFUvL3M3bi9qZFR6MS9CT2xmK05ISlV6d1REc0xnSkI2VHRvOGMveS8yZStQKzVDOXYveG0zRmNXQytjdlpzQkFWOXVhVGwwdVkvKysvUmhOcnVWMDVzMmU1N0c0TTZhK3h6OS9iK1AyTzIvamtrdmIwcnB0YTFxM2JjMlVTZE9ZTVhXbXgrSUNkT25hbWZzZWNIMTRsSnFTeXVOam5zVHA5R3lMdEwxNzloSVJHVUZJU0FpaG9TRmtaR1FDRUJvYTR2N0d4SzZkdXp5YXc2bVl6YTVmL2JRZ3BJaUlpRlIyS21pTHlObHhPa243YWcyMnBDd2lCblFFb3dGelZEQnhqL1VqNlowZktkanV1UVdYVGllMFozTjNteEZiYWc3eHozNkRQYWZBSzdsY2FPd1p1ZVN1M1UzQlg0ZUllL29HekJHQm1DS0NDTzNablBUdjEzczdQUkUzZzZub210aEowNWVRdTdaNGtiY3NSUnhkREM0cks0dUFnQUIrWGIvaWxNZXVXTHUwMkZpcnhtMzU2b3V2V1RodkVST252b25kYnVmSTRYamk0bUxKeU1pa1ZwMWEvTys3VS9mRWRUcWRIRHB3aU1VTGZqcnAvbGxmZklEOU5ETjBnNE1yYVBzbUE5Uy8vWGk3cThUVlJoV3pUK0dQelg5dzZPQmhxbFd2U3Z1T2wxSzlSalVBZHU3WXhUOWJ0M2swOWkvTFYvTEw4cFUwYk5TQVdWOThpTVhYd20xM0RQQm9RYnR1dmJxODlPb0xHSTFHbkU0blR6NzJOQ25KS1I2TGQ4eHZxOWE2ZTFWMzd0cVpINDUrV0hEWkNkK3UrUFdYVlI2THYzZlBYaG8wYWtCRVpBUzE2OVJpNzU1OUFOUnZXSi9Rc0ZDQWNtbjVJaUlpSXVKSkttaUx5RG5KV3ZZMzlyUWNvdTdwaHNIaWd5blFsOWlIZXBIeS9uSnkxcGIvREtTQWxyWGRyOU8rL2szRmJDK3c1eFNROXZWdlJBL3REb0IvaTFvcWFFdUZZZ3IyZDc4dTJKM284V0kyUUkyYU5RQklTa3lpb0tDQXA4YzlXMlIvVUhBUWo0d2REY0RMejcxQ2ZuNStzV3RzWEwrSmhvMGF1TGYvL3ZOdm5uajBLWDVadHBMbGEzNCtZdzQzOXg5QWJ1N0p2Nmx5TEwvS0pycU5nNUNMWEROdW5RN1kvVTNKRnZTOFVDMmF2NGk3aGc2aVFhTUdSRWE1UG1UNXdZT3pzd0dtekp6TTdHL21jT0RBUWVyVXJlMmVGVzd3NE9jT0lTRWh2RFhsZGZmaWkwdVhMQ01sT2FYSS8zODgxYk44OXJkenVHdm9uZmo1K1RIcTRaRmtaMmZqc0RzWTliQnIwYytNakV4KytONXo5M3podkVVME9Qbyt4Ny94TW0rOU9oR2owY2pveHg1MEgvUFpKMTk0TEw2SWlJaEllVkJCVzBUT1dlN21mY1JQbUVmc3lKNFlRL3d4bUUxRUR1bUdLU3FZelBtYnlqVVhjOHp4dnBBRjIrTExOYlljVjdEOStMMDN4NFI0TVJPUjRneitQdTdYMWoxSjVSS3phZk9MQWRpemV5L3psOHc5YmUvcXNVODlXbXhzNU9qN3ViSlRqMkxqOCtjdVlQQTlnL2hzMXVlOCtlcEViRFliRzdldUE2Qi9ueHNKQ3d2bDlqdHVZOGJVbWFjc1pvUG5XNDU0Z3RFQzlXOC92cmplb1NVbThoSTBPL3QwRnM1ekZiUURBd01JREt5SncrRmcvdHdGSG8zWjRiTDJkTGlzZmJIeGIvNzNyY2RpdnZMbXkwVStwTG5peW01Y2NXVzNJc2UwYXR6V0k3RVRFeEo1NVlWWGVmcUZKNG1NaXVUTnlhKzc5em5zRHA1NzRua3lNek05RWh2ZzAxbWYwNlZiRjFxMmJrSERSZzJZK3Q0N1JmWi9NT05EVm5sd2hyaUlpSWhJZVZCQlcwVEtoSFZ2RWtkZW1rM01BejN4cVJLT3dXZ2cvUHBMOElrS0p1V1RsZUR3Yk0vS1l3eVc0NFVxOWN6MkhudjY4WHR2OVBVNXpaRWk1YzlnT2o2TDE1N3ErVjZ5UnBPUnpwZDNBbURMcGovNDg0Ky9DRG82Yy9TWXVDcHhYUCtmL2dETW1EcVR3c0tpZmJ4emMvS29VNjhPYmR1NWluQk9wNU1hTld2dzFQTlAwTFpkRzZ4V0sydlgvRTVhNnZHaXRMK2ZIOCsrOURRMWE5WGtpcXU2TVgvdUFpYTlNWm5FaEVSUHZ0MXlVN3V2SGQ5STE3OHRoVm13VjdPenoyakg5cDNzMnJtYmVoZTVGblZlKzl2dkpDVjY5a09kMmQvT29WMzdTNGlKamFHd3NKQmRPM2J6L2JlelBWclFidC94VW85ZHV5UysvMlkyU1VsSnJzVlltelRDWVhld1pmTWZUSjh5ZzAwYk5uczB0dFZxNVo2N2hqRncwTzFjM2VkcWF0U3NqczFtNDUrdDIvaHMxdWNzV1h6bWIzT0lpSWlJVkhRcWFJdEltYkVsWnhILzBseWlSMXlGWDhNcUFBUjFhWVE1SXBDa2FVczhzdENhaUVpcEdZNS93T1k4VGQvb3N0S2laWE9pb3FOd09Cd3NYN3FDK0NPdWJ6RDQrdm55MDRwRk9Kd08vUDFkYlZBeTBqT1lNbW5hU2EveitOTmp1ZkdXR3dCSVMwMmpWWnVXdEczWGh1My9iR2ZCRHd0NTY1MDMzTWM2SEE0T0h6ck1yZGZmenREaFEvanZuYmZUcDE5dkZzMWZmTktDOXRKVkorK3RYVkg1eHpxcDBlZjQ3T3hkL3pOUm1PUEZoTTZTcDJZSm44Nk5mVzhxMTNqUFBQNWN1Y1lENzl6WGYvdDF4U3ArWGVHZG1kRFdBaXN6cDczUHpHbnZleVcraUlpSWlLY1p6M3lJaUVqSk9mSUtTSHh6QWRtcmQ3akgvSnJXSVBiUnZwakNBcnlZbVlpSWQyeGN2NG1ueHozTFQ0dVd1SXZaQUFYNUJlemV0WnVRa0JDY0RpZjc5KzNuK2FkZVBPVjF0bTkzL1Z4TlRVbGwrdFNaelAzK0J5YTkvallEYngzRXQxOTk3ejR1SXoyRGR5Wk9KU01qazl6Y1hONTZiUktEYmgvQ1IrL040cGZsSzA5NjdVTUhEM053LzhGVC9rbExUU3VqdTFFMkxyck5qdkhvbHo4eWR4bUkvNlZpejg2dVVyVUtHN2V1NDk0UlEwdDh6c2F0Njl6dFk4b3JwcmZpZXV1OWVqdjIrUkJmUkVSRXhCczBRMXRFeXB6VFppZmx2V1hZVTdJSjdkTVNEQVlzTlNLSmUvdzZraVl1eEhvdzFkc3Bpb2lVcXpuZnplV0hPY1VYZ2h0MDJ4QWNqcExORXYvbWY5L3l6WmZmNGpoaFZ2a0hNejhDWE1YeFMxdDB4R2F6bmZSNld6WnRZY3VtTFVYR2xpOWR3YVV0T3dLdUdaMm5ZelFaTVpzcnhtTmpWQ3NIVWEyT3ZrY25iSjlsd3VuNWlmWWlJaUlpSWxKQlZJemZURVRrdkpUKy9UcHN5VmxFL0xjVEJwTVJjM2dnc1dQNmtqVDFKL0szSHZKMmVpSWk1Y3B4a3ZZbUpTMW1sK1JZcS9YMFJlbVRYZTlNaFd6M3NYWUhWbnZwcnU4SlJoOG5GNTJ3RU9UaDVVYXlkbGZjTHh6ZTBuOUFrZTNrNUpTelByZXcwT2J4bU42SzY2MzM2dTNZbFRtK2lJaUlpRGVwb0MwaUhwVzljaHYydEJ5aTc3MFNnNzhQeGdBTE1hT3VKdlhqbFdTdjNPYnQ5RVJFcEJLcDJjZUJmOHpSaFNCellQZVhGZnRSZHRzLzI4djkzSE9KNmEyNDNucXYzbzVkbWVPTGlJaUllRlBGbmRJaUl1ZU52TDhPY3VTVk9kaFNYU3QyR1V4R0l1L29UTmkxYmJ5Y21ZaUlWQlorVVU1cTlUMCtPM3ZQMTJZS3M3eVlrSWlJaUlpSWVJVUsyaUpTTGdvUHBoTC84bXlzQjQ1K0pkWmdJTFJ2YTZJR2Q4VmcwbzhpRVJFNVBaOFFKd1ZwQmdDeTl4czU5TFArN1JBUkVSRVJ1UkRwTndFUktUZjJ0QndTWHBsTDNwOEgzV09CSGVvVE02b1hSbjlmTDJZbUlpSVZYZFp1STJ2SCtyRDdTeFBiUHpTQ0ZvSVVFUkVSRWJrZ3FhQXRJdVhLa1Y5STRxU0ZSZnBuK3pXdVN0ell2cGdpZ3J5WW1ZaUlWSFNPUXRnMzEwVEdEajNDaW9pSWlJaGNxUFRiZ0lpVVA0ZVRsQTlYa1A3OTcrQjBMZTdsVXpXY0tvOWZpNlZtbEplVEV4RVJFUkVSRVJHUmlrb0ZiUkh4bW93Zk5wSDgzaktjTnRjaVg2YlFBR0lmdlFiLzVqVzluSm1JaUlpSWlJaUlpRlJFS21pTGlGZmwvTGFUeERjWDRNZ3RBTURvNjBQTWlCNEVkVzNzNWN4RVJFUkVSRVJFUktTaVVVRmJSTHd1ZjlzUjRzZlB3WmFjNVJvd0dvaTg3VExDYnJ3VURBYnZKaWNpSWlJaUlpSWlJaFdHQ3RvaVVpRVVIazdueUV1enNlNU5jZzBZRElSZTNaeW9vZDB3bUUzZVRVNUVSRVJFUkVSRVJDb0VGYlJGcE1Kd1pPWVJQMkVldVp2M3VjY0NMNmxIek9qZUdJTjh2WmlaaUlpSWlJaUlpSWhVQkNwb2kwaUY0clFXa3ZUT2oyUXQvY3M5NWxjL2pyaXgxMktPQ2ZGaVpxZG1OQnFKakl6QWNJN3RVU3krRm93bS9WZ1dFUkVSRVJFUkVUa1ZWVTVFcE9KeE9FbjlkQlZwWDY3QjZYQUM0Qk1iU3R4ai9iRFVqZkZ5Y3NYVnJGMlRuMVl1NXJkTnYvTENLOCtWNkp5Tlc5ZXhjZXM2ZmxxNUdJQk9YUzdqbTdsZk1Yck1nNldPMzY1OU8xNmM4RHhmZnY4NW4zM3pTYW5QRnhHcEtPSTZPYWpaeXc1YVBrRkVSRVJFUkU1QkJXMFJxYkF5RjI4aGVmb1NuRlk3QUtZUWYrSWU3a05BNnpwZXpxeW9pK3JYQThCaXNSQi9KTDdVNTF0OExUdzhkalRWYTFSandNQmJ1ZWJhUHFVNjMyNjMwYnR2TCtvM3JFL2pKbzFvMXJ4cHFYTVFFZkcyZ0dwT0dnNnlVVytBblphUDJyQ0VPcjJka29pSWlJaUlWRUJtYnljZ0luSTZ1ZXYya0pDZVM4eUlIaGlEL0RCWXpFVGYyNTIwTDllUStkTWZYczNOejg4UG85RkkwMllYdThlMmI5dEJRRUNBZXpzM04vZU0xN0VXV0JrN2VoeXovdmNoaVFtSlpHVmx1ZmRWcVZxRm9jT0huT0VLQmh3T0IwYWo2elBLeDU0Y3cvWnRPMDU3eHBzVEpwS1ptWG5HM0VSRXlvUFJBazN2dDJHMHVMWjl3NXpZOHpWTlcwUkVSRVJFaWxOQlcwUXF2SUtkQ1J4NWFRNnhvM3BpamdrRm80SHdXOXBqamdvaTdjdmYzRzFKeXR0WHM3K2dlczNxUmNaZWVlUGxJdHUvTEY5SjU4czduZklha1pFUmJOeTZ6cjFkdFZwVjNucm5EVm8xYmd0QWVFUTQxOTF3YmFueWF0SzBDVTJhTmpudE1kTW12NnVDdG9oVUdBMEcyZ21zNXZwWjdyRENuMitic1JkNE9Ta1JFUkVSRWFtUTFISkVSQ29GVzJJR1IxNmFROEhPQlBkWThKVk5pUnArSlFhTFBwc1RFYW1zWWkrelUrVnl1M3Q3KzBkbWNnNXBkcmFJaUlpSWlKeWNxa0FpVW1rNHN2T0pmMzBlMFlPN0VkRFcxVWM3b0dWdFloKytocVRKaTdCbjVwVnJQai9NbVUrRFJ2VzU0c3B1QVB5emRSdWJOMjR1Y3N6T0hiczRmT2h3c1hOdkhuQVRBUG41K2N6K2RzNHBZL3o5NTkvdTJkb0FScU9SYTYvdng5M0RCbE9sYWhXZUh2Y3NjNzZiVyt5OHpwZDNZdEswdDBoTFRlTzlkei9neTgrL29yQ3c4S3plcDRpSXB3UlVjOUxvcnVQRjdJUmZUUno1UmZNdFJFUkVSRVRrMUZUUUZwSEtwZEJPMHJ0TENFOXRSOGhWemNCZ3dMZHVOTEZqcnlWcDRvSnlUZVhkZDZaejYzOXZjUmUwUC83Z0UrYlBMVmtPeHdyYU9UbTVqSDkrUW9sak9od09ycmlxRzFXcVZnSGcwU2NlNGZjMTZ6aHkrSWo3bU1EQUFNWSs5U2pnYWxuU3IvODFmUFcvcjBzY1EwU2tQQmd0MEhURThiN1p1WWNOYlB2UUJGb0xVa1JFUkVSRVRrTUZiUkdwZkp4TzByNWNneTBwbTRoYk80RFJnRTkwTUxGalM5ZHJ1aXkwdS9RUzkrc09sN1hueFFuUEEzRFg3VVBZdUg0VFFKRWUyZi8yN3g3YUFIdjM3S04vN3hzSWp3aG4rTWhoeGM0NWNhWjFRRUFBYjc3ek9uOXMvdE05VnJkZWJYZkJHeUFsSlpWSHhqNWM3RG92UHZQU21kNWVtWWw3cEUrNXhQRnRjUHg5bTBMOXl5V21pSnlkQmdQdEJGWS8yamU3ME1CZms4M1k4NzJjbElpSWlJaUlWSGdxYUl0SXBaVzE5Qy9zcWRsRTNkTU5nOFVIVTZCdnVjWTNtVXkwYmRjR2dMMjc5NUtVbEZ5bTF3OEtDdUxHbTY4LzQzRU5HeldnWWFNR3A5emY0YkwySngwdno0SzJiOE9xNVJickdGTklRTG5IRkpHU0tkWTNlNWFKN0FQcW15MGlJaUlpSW1lbUpvVWlVcW5sYnQ1SC9JUjVPTXE1ZnpaQXk5WXRDQW9PQW1EMXI3K2Q4ZmlNOUF5ZWUvSUZubnZ5QmZkWVRuWk9zVEVSa2ZOWllIVW5UZTQ5b1cvMktpTkhsdXVSVkVSRVJFUkVTa1l6dEVXazByUHVUZUxJUzdPSnZyOG5sbXJoNVJhMzArV2QzSzlYLy9vYnJkcTJPdTN4dWJtNWZQZjE5d0E4OWZ3VEFPUVhGQlFiTytiQS9nTkZGb1NzekFxMkZWOFkweE5PbkFsZTNvdUVpc2laK1FSRHN3ZHQ3dTNjZUFQYlAxRGZiQkVSRVJFUktUa1Z0RVhrdkdCTHp1TElzOTlRYS9xUWNvdFpvMFoxOSt0SjA5NHFzdS85VDJZQzBLVmROL2VZMld5bWR0M2FSWTR6R1kzRnhrNm1ZYU1HZlBIZFoyZWY3RkczOUIvQXRuKzJuL04xU2l2KzFYbmxFaWQyekRYNEhlMmpiYy9JTFplWUlsSXlSak0wZmFBUS94aFg5ZHBlQUgrK2JjYVdyMVlqSWlJaUlpSlNjaXBvaThqNXcxR3hwL2hGeDBUejNieXZpNHlGaFljVkd4TVJPUjg1SFpEK3Q1R3doblp3d3Q5VHpPVHNWekZiUkVSRVJFUktSd1Z0RVpHemxKaVF5TjQ5Kzl6YjRSSGhoSWFHQUJCL0pKNzgvQUljRHZ1cFRqOG5IOHo4cU1USERocHloMGR5RUJFcERhY0Q5bnhySXVld0FkOVFTTjZndnRraUlpSWlJbEo2S21pTGlKeWxDUys5Vm1SNzVPajczY1hqY1k4OHdjYjFtNHJzUDNMNENMMjc5d1ZnNDlaMUFLU2twSEpscHg1RnhrcGkwdXR2bC9oWUZiUkZwQ0pKL0UyRmJCRVJFUkVST1hzcWFJdUllSWpKWk1MaGNMaTNEUVlERmw5THNlTk9OblltL1crODdweHlFeEVSRVJFUkVSR3BqRlRRRmhFNVMxUGZlNGU0S25INCsvc1RFT2hQWUVDZ2U5LzBENmRoTnB2cGNYa3Y5MWhjbFRqV2JGcFY1QnFSa1JIRnhrcmlxZWVmT1B2RVJVUkVSRVJFUkVRcUtSVzBSVVRPVXUwNnRZaXJFbmZTZldhemZyeUtpSWlJaUlpSWlKUTFWVnhFUk02U3JkQUdnTjF1SnpNakU3T1BtZURnWU1EVkd6czFKUldiemVZK1BqVWxsV2VmZUI2QWlWUGZCQ0FySzRzbnhqeFZaS3drV2pWdVcrSmpTOU9iVzBSRVJFUkVSRVNrSWxOQlcwVGtMQTBlT0pUYzNGeXlzN0tCb290Q1B2TEFtR0tMUWhZVUZMQmkyUzlGeHF6V1FsWXMrd1dUeVZTcTJIY1BHM3dPbVl1SWlJaUlpSWlJVkU0cWFJdUluS1hFaE1SenZvWUJ1UEdXRzJqWXNJRjdMRGNuNTR6bkRSODU3SnhqaTRpVUtjUFIvM1Y2TlFzUkVSRVJFVG5QcWFBdEl1SkZUdUNPUWYrbGVzM3E3ckhORzdkNEx5RVJrYk5VNXdZN2xsQW4yejR3ZzhQYjJZaUlpSWlJeVBsS0JXMFJFUzlZdG1RNUFKbVptZmo1K1JFZEUwMStmajRiMW05azZ0dnZGanZlWnJPUmtwTHEzcjZ5VTQ4U3gvcHA1ZUlpMXhFUktXczEremlvZmEwZEFKTy9qYTFUelRqdFhrNUtSRVJFUkVUT1N5cG9pNGlVa2VudnpHRFcreDhEa0pXWjVSN3YxN00vVUxTWS9PQ0kwYVc2OXE2ZHUwdFZ4RDdSMlo0bklsSVNWYnM2cUhmTDhaOXZQbjVnTUtqemlJaUlpSWlJZUlZSzJpSWlaU1EvUDUvOC9QeGk0d2YySC9CQ05pSWluaGQ3cVlPR2R4MHZabWRzTS9ESEpETU9mUmxFUkVSRVJFUTh4T2p0QkVSRVJFU2s4b2xzNGFEeGNKdDdNY2lzUFFZMnYyN0dZZlZ1WGlJaUlpSWljbjVUUVZ0RVJFUkVTaVdpaFlPbUQ5Z3hISDJTekRsa1lOTUVNL1k4ZzNjVEV4RVJFUkdSODU0SzJpSWlJaUpTWWhITm5UUjd3STdSeDlVbE95L1J3S2J4Wm16WkttYUxpSWlJaUlqbnFZZTJpSWlJaUpSSTlDVU9McjdQaHNIazJpNUlnODNqelZqVFZjd1dFUkVSRVpIeW9ZSzJpSWlJaUp4UlhHY0hqWWJZM0cxRzhwTmgwM2dmOHBKVXpCWVJFUkVSa2ZLamdyYUlpSWlJbkZiMXErelVIMmgzYitjZU5yRHBGVE1GcVNwbWk0aUlpSWhJK1ZKQlcwUkVSRVJPS2F5aHMwZ3hPM3Uva2MwVHpGZ3p2SmlVaUlpSWlJaGNzTFFvcElpSWlFZ0ZZaktaTUpsTVozVnU5WnJWcVZHekJqR3hNV1dXVC9wMkF3Y1d1dkxKM0dsZzQ0c3Fab3VJaUlpSWlQZW9vQzBpSWlKU1FkU3VXNXQxZjY1aDNaOXJUcnEvWWFNR2JOeTZqbVdybDV4MC83TXZQc1djUmQveDVmZWZuMVZSUENJeWdoR2podlBtNU5mcDJ2MXkxNkFUZG41bVlzY25KamE5NG9NdHQ5U1hGWkZLb0hHVFJyd3pmUklyMTYxZzdaYlYzRDFzaUxkVEVoRVJFVGtwdFJ3UkVSRVI4U0NqeWNqcURTdFB1dS9TRmgzUDZkcmZ6ZitteUhaNFJEZ0FvV0doZkwvZ1cydzJXNUg5dC8vbnYrVGtuTG9pblptUnlmWC82VTk0UkRoQndVRXNXN0xjdGNNSkJ4ZWQzYXp4QzhYR3JldUtiTC83em5TbVRaN3VrV3NmT1h5RTN0MzdlaVNuK1V2bVVxVnFGUUJhTlc1YjRmSXJqWXArMzA0WHM3enZZYjJMNnZMK3B6UHg4L056ajRXRmhYbzl2NEYzL1pmdVYzV2picjI2QkFRRWtKYWV6dnExNjNsditnZHMvMmY3T2VjbklpSWlsWk1LMmlJaUlpSWVaTUNBeFdJNTZiNGFOV3N3WjlGM0o5MzM3d0pOdjU3OWl4MVR1MDZ0VThhdFhxTmFzVEdqMFZXVVhyTjUxU2x6T3FadHV6YkZjamptYkFwMkY3cU9uVHR5V2FjTzFLbFhoK0ZEUm5nN25VcEI5K3pjbGZRZURycjdUbmN4KytNUFAyWGU3SG5GUGhEelJuNzNQVENzeU0rcXlNZ0lldlM2aXE3ZEwyZlk0QkZzV0xmQjR6bUtpSWhJeGFPQ3RvaUlpSWdIMmUxMldqVnV5eTIzMzh5amp6L0NIMXYrWk9ETmR3S3VnblpKRFI5NUwxZjM2UW00Wm1DZldHeGV2T0JIUHZ2NGN6WnYzRUpNYkF3UGpMNmZqUnMyOGZVWHJobmN4MXFVT0p3T0FQSnk4N0RiankvMGFEYWJNUmxORkZnTGlzWDE5L2VuSUwvQWZhNmNYbkpTTWlPR2ppUTVPYVhJK0R2VEp3R3VtYU9sZFV2L0FRQjg4ZDFuWlpwVFdmRlVmdWR5enp5Wmx5ZDQreDQyYUZqZi9YcnFwR25rNWVWVmlQeTIvN09EMmQvT1p0dlc3ZmdIK0hQN25iZlIrZkpPV0N3V2hnNGZ3cjEzRFMrVC9FUkVSS1J5VVVGYlJFUkVwQnhjMnI0ZEFPdldyai9wL240OSsxTzlSaldtekp6czNtN1Jxam5QajM4V3A5TkpRVUh4WXZPTHo3Nk14V0xoa2JHajZkSHJxaUw3ZXZidXdVTmpSaFVaSzdRV0F0QzFRM2YzV0k5ZVYvSDh5ODlTYUMva3FiSFA4Tk9pNC8yNWg0OGN4dDNEQnBPZGs4UFFPKzVsOTY3ZFovSE9MeXlGaFlWc082RVZ3dGt5R28wNEhLNFBFYzcxZW1XVjA0a3FlbjVRY2ZNNkdXL242blBDTE9oL0Y3UEJlL2tOdk9WT25FNm5lL3VmdjdleGZNM1BBRlNwR2xkbStZbUlpRWpsb29LMmlKeFhuTlpDREJZZkFFeWhBZGd6dEhxWk41akNBdHl2SFFXRlhzeEVwR0lJREFxa1k2Y09BS3hjZHZKKzJnZjJIOEJrTmhYWnZxeUxxOGYya2NOSGVQdU55U3ovZVFWdlRINk5yS3dzQnQ0eWlJejBETjcvZUFhL3JWckR5dVcvY3MrSXV3R0lQeHhQL1liMStmbkhwYVNtcEhMemdKdXcrTG9LVnQxN1hNSHo0NTh0RXZ2WXZnbHZqaWMvUHg4QWc4SGdia0VRSGg3R0oxOTlWT1NjanEwN245TTl1VkQ4dTIxTGxhcFYzR1BIV3JjYzJ6NXkrQWhQajN1V3g1OFpSODFhTldqZDVCS1A1UlVRRU1EUTRVUG8yYWNua1pFUkhOaC9nRWx2VEQ3dGV5aXYvRXB5ejR3bUk3Y05IRURmNjY2aFZ1MmEyR3cyOXUzZHoyc3Z2YzZHOVJzOWtoZVU3cjZkN0wzOG02ZmE5NVRrSG5wVFNmTTdzWmdORUJCNC9QbGkzOTc5SHN4UVJFUkVLaklWdEVYa3ZHSkx6TUtuZWdRQXZnM2p5RjJyMllUZTROdmcrS3dwVzJLbUZ6TVJxUmo2WHR2SFhUUis0NTNYd2Vua3ZYZmZaOW5QSzl6SEJBUUU0SC9DZ213QkFRRXMvV2twNjlhc0l5OHZqNVNVVkE0Zk9neUF3KzRnTVQ2UnQ2ZFBwSGJkMmxTdFZoV0R3VUJ3Y0REZmZQa3RCL2NmNUlHakxRUWlJaU93K0ZyNCtJTlBzRnF0bU0xbS9QMzlUNXFud1dBNDZUNmowWGpLYzZUcytQbjVNZUhOOFlTRmgzazBqdGxzWnNyTXliUm8xZHc5VnJkZVhTYThPZDQ5NjlxYitaWEVtSEVQYy9PQW05emJGb3VGeGswYVVhdE9MWThWdE0vMnZwM0syYlpTdVpBWURBWWFOS3lQeVd5bVpxMGFEQnB5QndEV0Fpc3pwNzN2NWV4RVJFVEVXMVRRRnBIelN1Nm12WVFlTFdpSDM5aWVncjhPWWM4cC9qVjk4UnhUb0MvaE43WjNiK2R0M3VmRmJFVE96S2RxR01GZEw4YS9hWFZNRVlFWVRwZ2xmVG9Kci81QS9yWXpGNlRNWmpPMzNYR2JlenMwTkFRQVAzKy9Jc2Y5dW43RktiZFhyVnpOZlhmZi82OXJEcUJ4azBZNG5VNm12RDJOVVErUHBMQ3drQS9mbTBWR1dnWjMzVE9JUHYxNkE3QmgvVVltdnY0MkFJdm1MK2FucFl0b2VwK2RpQllPOXMweHN2c3J6ejRTeG82NUJyOEdWVHdhbzZ5VjlML3ZtZnk3dCsreFhzSW5FeDRSenQ5Ly9zMGpveDRsT0RqNG5HT2Z5bjl1dmRGZGxOMnphdzl2VEhpTGdvSUM3bnRnZUpGaXJiZnlLOGs5NjN2ZE5ZQ3JsY1dUanozTm9ZT0hhTmlvb2Z0REgwODRtL3QyN0wwQStQcjU4ZXBiNDRtSmpjRnV0L1BZNk1jOWxtdHAvdDU1UTBuejg3SDRGT3VMdmZyWDMzaDkvQnZzMnFsSkN5SWlJaGNxRmJSRjVMeVNzV2dMUVIwYllJb0l3aHdSU056VE41RDI5VzhVYkkvSG5xNzJJNTVrQ2d2QXQwRWM0VGUyeHh3UkNJQXRKWnZNaFZ1OG5KbklxZmszcjBuNFRlM0JhUEJZakJ0dXVwN3FOYW9CTUgvdUFoYk5YOHpFcVc4Q1lEbmFJcWtrV3JkcFJkLytyaUplWUZBZ3crNi9oMmNlZjQ3YkJ0N0tpRkd1aGRFU0U1SzQvWTRCN3RmSGlvNmIxbTl5THdMcEgrMmsyV2diYlJwMzRPYmF6MEZ6S0J3RmpoSjJCK3JadFhlSmM1Yml2WDNQMUV2NDhURlBzbmVQWno4STdIMU5ML2Zyc1E4LzdzN253UkdqV2J4OEFXYnpxWDlGS0kvOFNuTFBiRFliQUU2SGt3UDdEL0wzbjMvejU1YS9QSnJYMmR5M0UvTisrYlVYaVltTkFXREtwR2xzMmVTNWZ4OUwrL2V1dkoxTGZoMHVhOC85RDQ3Z2ljZWVJanNyMnhQcGlZaUlTQVduZ3JhSW5GZWNlWVVrZjdDQzJOR3Vnb3M1SXBEb29kM1BjSlo0U3NvSEszRGtxNGUyVkZ4K1RhcDVQRVo4ZlB5cDR4K2RwZTEwT3JsendHQ2VlR1lzZzI0YlRFNU9MbUhoWVN6NCtRZjgvUHpZdVgwbmc0YmVTYWN1bDduUHRkbHMvTGp3SjVvMnU1Z0dqUnJ3eCtZL2FOYWlXWkUyRE90LzMwQ2JTMXB6MTlCQk5MNjRNVE8vZllPUW0vL0JZQVFmb3graEZsZHhqUWpQdkhjcG5iVFVOSThYaXdIcVhsUUhnSXowakNKRnhMVFVOSktUa29tckVuZlM4OG9ydjVMNDVNTlBHVDV5R0JaZkM1OStOWXNONnpid3lZZWZzWFRKTW8vRlBOdjdCbkRYMEVGYzNhY25BR3RXcitXREdSOTZMTS96aWJYQVNxdkdiVEdaVE5TcVhjdlZ2N3gzRHk2L29ndVBQVEdHSng1OXl0c3Bpb2lJaUJlb29DMGk1NTM4cllkSWVIMCtVWU82WUlvSThuWTZGeVI3YWpiSjc2OGcvNTlEM2s1RnBFU3lsMjBsZS9VT0NnK2xsdm1ITUw4c1g4bSt2ZnVwVmJ0bXNYM1ZxcnNLQzNZWUlRQUFJQUJKUkVGVTZnVUZCVHp4ekZqcU42elBnSUVEbURGMUp2ZU5ISWFmbngvV0FpdWZmL3dGSTBjZmJ6bVNuZlYvOXU0N1BLb3EvK1A0WjBvbUNVbUVoQm9nZ0tBMDZWMEVDWVlpcUN4RlhYNHFsa1ZSVUhGUkZ5eUlJTG9vRml5SWdLeW9xNEtLc2pZVUJBV0VJQWpTcTFLRUVGcENlcHZKelB6K2lBekVUQnJKSkxuSisvVThQTjU3ejdubmZHZUlqL0V6Wjg1TjFkVEp6K2p6WlV0VXIxNWRyVjhicllmSFB5cDdsajNYK0dhTFdWT2ZuYUliaGw2dks2L3FvYU1OV21sajNENUowb1ZiL3ZidDJVK0pDWW41dm9aaE53N1ZsT21UTC9vOU9EWHo2NHUrdHlvNTkwQk9YN1BaY3ZaemR6ankvcXo3K2VYL3JZR3lxcThvM243clA5cTNaNzl1dS9OV2RlM2VSWjI2ZEZLbkxwMDA1L1c1ZXZ1dEJUNlo4MkxmdDZzamUrditoOFpLa3M3R245V1RFNS9LODdCREZNenBkT3JRd1VONmN1SlR1cXAzVHdXSEJLdHZ2OGp5TGdzQUFKUVRBbTBBbFZMbTN1TTYvdlFTVlIvWVRvSHRHOHRhNXhLWi9ZdisxWDRVbnl2TG9lelR5Y3JZL29lU2x1K1FPNE9WMmFpZy9ySzd5Sm41cTN6NkFGbVgwNlhISDNsQ0gzMzJRWjYyRmkyYlM4cFo0VGwzOW55OS9NYUxHalB1YmxtdEZvMzQrM0JKMG9KNTcramt5VlA2ZFBFU2ZmZk5jcjMyMWl3NW5VNmRpRDJwZXZYcUtpa3BXWTB2YmF5UGx5N3lPci9aSXJubDF0bXNHRzA3dTF5U2xKVWdIZm5lSWoyZTArZjl4UXZsZE9iL1VMdVFFRDRjTEMzblF0SHlkT2IwR1lYWEQxZXQyclZVTDd5ZVRwN0krUmJCcGMwdVZjMWFOY3U1dXJ6eWU4OStXck5PUDYxWnB4WXRtK3Y5eGUvSzVtL1RyWGZjNHJOQSsyTGV0NmJObXVyZkx6NHJzOWtzdDl1dHB4NTdXdkZ4OFQ2cHJ5QVY0ZWV1SU43cTgvUHp5L1BoZ2RYUEtzdWZ6emx3dS9oUUFBQ0Fxb3BBRzBDbDVjNXdLUEYvVzVUNHZ5M2xYUXFBQ3NSa09mL1FSMGRzb2svRDdITXk4bG5aMmp1eXR5VHA2Qi9IOU1QS0g3WDgyeFVhT0dpQXhveTdSNUswNmVkZjlKLzU3MGlTdG03WjVnbkFKV25QcmoyYVBHbUtmbHE5VG1zMi9sQm9EUy90dmtsWnJuU2QzVzdXbnZsVzllcDZQdG1QYUJSeDBhOE5SWk9ha3FyZ2tHRFZyRlZUdzI4YXBsT25UbW45MnVoeXFTVjYzUWFOdURubkE1T1pyejZ2MmJQbXlHcTE2T0ZKRThxbG52d1U5SjdOV1RCYlgzejJwWTRkaTlHbFRadkliREZMa2t5KzJ3Ni8yTy9iSlpkY29sZm52S3lnNEp6blN2eTRhclhpNCtKei9YdnM2MzJ0SzlMUG5UY0YxWGZINkZHS2FCU2gxYXZXNlBUcDA2cFZ1NVp1dmYwV0JRWUdTcEorM3JDeFBFc0hBQURsaUVBYkFBQlVMUmM4QU5KeE1xRk1wKzQzTUVwOStsNHRTZXJhdmFzdWIzNlpKR25IdHAyeTJXeUtQNU43NWVhWjAyY1VHaHFhNzRyT1pWOTlxOUgzM3FXUDNsK2tXUysrcHV6c2JHM2R1MW1TTkdIdU1EV052RVI5Nm83Uzl5Zm1LeXM3WFFjL3Nlcll0MmE1LzdJWTI5ZGJqa0Jhdnk1YUF3Y05rQ1E5OWN5VGtxU09yYnFVU3kwTDVyNmpmZ09pVkwxR2RiVnQxMGJ6RnM2UmxMTWRSa3BLaXVkaG91V3RvUGZzeXF0NjZNcXJldVM1NTdPUFAvZFpQY1Y5MzE2WU5TUFhoMFhYOU91cmEvcjF6ZFhIMXo4REZlbm56cHVDNnJOYXJSb3k3QVlOR1haRG52dE9uenF0V1ROZkxidENBUUJBaFdJdTd3SUFBQURLa3VtQ1gzOWN5V1c3SjdETlp2T3MxdXphL1h5b1ZMdE9iUzFkdGtTMzNQNS9PWFg5dWNIMWRVTUdhOW5Lci9USzdKZlVzM2RQZGVtV2M0L2I3VlpFb3dqTmYzZXU3bjlvbkc0Y09VSlhYZDFUN1RxMDg0d1pjYlZOSTV0TVY3dlFmbnE0OWNlNk5tMkdNamZYeXhObW8ydzhQMzJtVnEzNFFlbnA2WEk2bmZyOXQ0UGxWc3ZKRXlkMTU2Mmp0WGIxVDBwUFQxZEdSb2JXcjQzVzZOdkhLRFVsdGR6cStxdUMzck12UHY5U0oySlB5T2wwS2pNelU3dDM3dEZ6MDJib2pWbHYrcXllNHI1dlBYcDI5MWt0UlZXUmZ1NjhLYWkrdGF2WGFmV3FOWXFQaTVmTDZWSldacForLysyZ0ZyNzlybTRlK244NkhoTmJqcFVEQUlEeXhBcHRBQUJRcGJoTmJwbiszRWpiN1NyYmRIZm5qbDI2L2U5M1NwSUczekJJejgyY3J0LzIvNmJRc0JxcTM2QytKT21iTDVkcDlxdzM5ZkNrQ2VwL2JUL1ovRzFxR05GUVVmMzZhdmpOd3lUbDdMbmRzWE1IZGVuV1dRZjJIZEMzWDMrblY5OTg1ZnhybEV0bjdiRjZaYy9ONm0wWnEydmJqdEtBdnRmcDY0Ky8xK2xUcC9QVTlXUDBTdCsvK0NvdU1TRlJqejQwMFd0YmVheVlQWExvaUI0YW0zZXJqTUZSZVZmRGx0ZUszb0xlczZsUFBsUEcxZVF3d3Z0Mm9ZTGV3NHFnb1ByMjdOcWpDUTg4VXNZVkFRQUFJeURRQmdBQThMRmpmeHpUdFgwSHkyNC8vNEN6WlY5OXE1YXRXbWpYenQzYXVYMlhtalZycXRtdnpkSHlaU3NrU1JNblBLYnVuM1RUbUhGMzY5V1gzbERMMWkwazVXeHZNUCt0QlZxK2JJVnExZ3pUUng4c2xyL05Ydzg5T2w2U2xKS2VwTFVKN3lrdEswbS9MN0xxdXhWdjZPUDJhM1JOdjBqOXRHYWQxL3FPeDhRV0dPNEhCUWNwTkN5MHRONk9TaTI4ZnJpMjd0MnNlVy9PMTl6WjgwdGx6SFBieUZTa21pNVVVZXVycUhWNVU5NjFWcXVXc3krMTNXNnZrUFVWcHFUMUFRQUFZeUhRQmdBQThER24wNmxUSi9PdWpINzE1ZGZsY3VZRXlYOGJOTnl6MWNnNUd6ZHMwc1lObXlSSnUzZnUxbWVmZk83cEwwa0xGN3duU2NyS3pGTDM5ajJWblowdHQxeTYvQTZuVHF6MlU4cmhuSlhvTzdidDBJNXRPM0tOdmViSHRlcmVvYWNreVo3bFBjUTZ4Mnd4eTJybDEwYWdNbWtZMFVBaElTSHExS1dUNnRTdEk4bjNENmtFQUFBb0RmeWZDUUFBUURtNU1KeithNWlkcDI4aDdSZXVyRHl3MEZMNDNDNVhvVUcycDYvVEpidXphSDJycXBIRGJzbDFIcGZQZ3p4TFkyeUhJN3ZjYXlwb25vcFNYMFd0cXloemxrV3RYYnQzemZXd1Y3ZmJyZmx2dmwxaDZpdU9pNjBQQUFBWUU0RTJBQUFBVUVLK1hObDZzV09YMVdyYmlscGZSYTJyTk9jc1NhMnBxYW5LeXN5U3lXVFMvbjM3TlcvTzIxcS9OcnJDMUZjUjV3RUFBQlVEZ1RZQUFBQUFWREhmZjdkUzMzL0hBMkVCQUlEeG1NdTdBQUFBQUFBQUFBQUFpb0pBR3dBQW9BS3Ixc0N0ZG85bUs2aUJ1N3hMQVFBQUFJQnl4NVlqQUFBQUZaQWwwSzNHUTF4cU5NZ3BrMFh5QzNacnl6TitVc0hQaGdRQUFBQ0FTbzFBR3dBQW9DSXhTK0c5bldwNnMwdTJTODZ2eWc2NTFLMGF6VjFLM01jWDdBQUFBQUJVWFFUYUFBQUFGVVQxRm01ZFBpcGJJWTF6YnkrU2ZOQ2szLzVyVmZKQlV6bFZCZ0FBQUFBVkE0RTJBQUJBT1F1czdWYXprVTdWN3BaN1A1R3NCT25nWXF0Ty8yeVdtNjFHQUFBQUFJQkFHd0FBb0x4WUE5eHFOTVNsaUd1ZE12dWR2KzZ5UzBlL3Nlam9OeFk1czhxdlBnQUFBQUNvYUFpMEFRQUF5cGpKTE5XUGRLckpjSmRzMVhOdkwzSXEycXhESDF1VWVaYnRSUUFBQUFEZ3J3aTBBUUFBeXBKSjZqVEZvVXVhZWRrbit3T3JrbjhueUFZQUFBQ0EvQkJvQXdBQWxDVzNGTC9OckV1YU9TV3hUellBQUFBQUZBZUJOZ0FBS0JhejJhelFzRkJKVWtaNmh0TFQwOHU1SXVPSldXRlJ2VjR1blZ4bjFyRnYyU2NiQUFBQUFJcUtRQnNBZ0JLd1dDd0tEZzVTVWxLeTUxcnRPclUxWnV6ZFNraEkxTW9WcTNSZzN3RkpVczJhWVdyUnFvV2kxMjBvOHZoaE5jTjB5NmlSYW5aWk0zMng5RXV0WHJYbW9tc05EUXRWcDg0ZFpiVmF0ZnpiRlJjOVRyV2dhbHI1MDNKSjBuL2YvVkN6WnI2cU8wZmZybHExYStuRkdTOWY5TGhWU1hhNnRIR2lIeXV5QVFBQUFLQ1lDTFFCQUNpQnEzcjMxR3R2elZKbVpxYitiL2l0T25MNEQzWHEwbEUzamh3aFNmcDUvYytTY2tMdXQ5K2JwMGFOSS9UV0cvUDA5bHNMaWpSK2NsS3lodDgwVEtGaG9Rb09DYjdvUU5zL3dGOWZyZmhDUVVIVmxKU1lwRlhmLzZEczdPeUxHaXM5TFYxdXQxc21rMG1CQVFGcTByU0p4dHgvandJQ0FwU2NuS0o1Yjg2L3FIR3JHc0pzQUFBQUFDZytBbTBBUU9YaFBQK1FQWlBWVWlaVDl1alpYWktVbVpHcFA0NGNsU1IxNk5oZWtwU2RuYTNkdS9kSWtsS1NVM1FpOW9RYU4ybWtjZVB2VTFqTk1MM3c3RXpQT0J1M1I4dG1zeFU0VjVkdW5iVjE3MmF2YlIxYmRaRWtOV25hSk4vN3QveXlSVmRIOWxiMUd0VjEzWkRCMnI1dFI1NCtHZW5wT25YeWRJRjF1Rnd1cGFXbUtUZ2tXRUhCUVRwODhMQW1UNXlpRjE5N1FWZGQzVk1MRjd3cmU1YTl3REVxRzF0MXlXUjFLeXVlQnpvQ0FBQUFnQzhSYUFNQUtnMW44dm05bkszMXFrdTdZM3crWjJSVUgwblN2cjM3MWZqU3hwS2tyajI2U3BKaWpzWW92SDY0cCsrc0YxL1RNek9tcXRsbFRiVnorMDQxYWRwRW1SbVpPbm5pcERMU00rUjBPcy9YYjdYS1lyWW95NTUzYytYQXdFQmxaV2JKNVdXSjc5SnZsaFNwN3FuUFRmRjZQWHJkQnZYc2RXV1J4cENrUWRkZnEwSFhYK3M1Yjl1dWpUWnVpOWJWM2ZvcUpTV2x5T01ZMVNYTjNHclkzNlhhM1owNnZkR3N2WFA1MVFvQUFBQUFmSW4vNndJQVZCcFp2NTlTVVBmTEpFbUJiU0tVc21xM3orYzhGMWozNk5rOVQ1amNwR21UZkFQbTUyWk9seVJ0KzNXNzdycDF0Q0t2alBLMERSalVYOU5uVEpQRDZkQ1V4NmRxNWZKVm5yWng0OGZxbnJHamxacVdwakYzM0tkREJ3K1Y5a3RDSWN4K2J0WHBuaE5raHpROS82RkMzUjR1SFZ6a2xqMkpWZG9BQUFBQTRDc0UyZ0NBU2lQdGw0T3FjV00zbWYzOUZOZzJRdFc2TlZYNnBvb2YrRVlOdUViVG41K1c2NXJOUDJmN2tabXpubGRtWnFZa3lXUXlLU0FnUUpJVUdscERIM3o2WHE1N2VuYnE3ZGw2NUp4Zjkvd2lrOG1rbUtNeHVtSGcwQ0xWVTlDMkplYzhQZjBwZGVqVVhqSEhqdXZCK3g3SzA1NldsbGFrdVl3a0lNeXQrbEZPMVk5MHllK1N2TzNKaDh5eVhTTFprOHErTmdBQUFBQ29LZ2kwQVFDVmhpczFTOGxmL2FvYU4rYnNhMTE3VEpSU205ZFg2cysveVg3OHJOd1pqbEtmODhJQTJXdzI2OU12RjZ0cHM2YjZaZU5tamJuenZpS05NWER3QUFVR0JucHRNNWxNWHR2TVpuTys5NXhqdFZwbE11V3NGczZ5RjMxUDZ5T0hqaFRhNTlTcFU1S2t3R3FCUmVwdldDWXB0SlZMRGZxN1ZLdVRTeVp6N21hWFF6cTF3YXpqMzF1VWNvU1YyUUFBQUFEZ2F3VGFBSUJLSlhuRlR2bEYxUFJzUFJJYzJVckJrYTJLTmNhcEY3OVc1djRUeFo1N3dLRCthdHFzcVNTcGEvY3UrVDdBVVpMc2RydTZ0KzhwU1ZxK2JJV1dMMXRSN1BrS0V4QVk0RGx1ZGxuVEF1dHh1VnpxZkVVM3ozbEJxN1JkVHBjU0V4SWxTVFZxVkpmSlpKTGI3YzYzZjFFMFduQzNUQ3I3UURqZzhuRHYxMnRKZFh1NjFLQmZ0dnhEODdabnhadDBmS1Zac1dzc2NsVCtyY0lCQUFBQW9NSWcwQVlBVkNwdWwxdHgvMW10N0lRMFZSL1FUaktYVFVnYUZCeWtmejZhZCt1TmZIbkpmM3YydWxKUFAvdFVzZWNlR0RuWTYvWHExYjNzaTVHUHJLemNENThzNk9HU3FTbXBlbi9oZnlWSkZvdEYxV3RVOXdUY2xVSGRuaTYxSHB2dHRTMWh0MGt4MzFzVXY5VXNMOC9rQkFBQUFBRDRHSUUyQUtEeWNibVZ1R1NUMHFJUEtLUlBhd1cyalpBbExFZ21xOFZuVXo3NjJDT3FXNitPNXp3cEtWbTMzVFJLWitNVFBOZjZYOXRQVTUrYklrbjY5cHZ2OG96aDcrK3ZPblhyNUxsK3NlcUYxL01jci9yK0I4MStkVTZlUGg5OC9KNkNnb09Va1o1UnJMRlBuVHp0T2E1YnQwNmxDclFUOTVwelBuRDQ4N01RWjVaMDhxZWNiVVhTWXRsV0JBQUFBQURLRTRFMkFLRFNjc1FtNnV5aWFHbVJiK2U1NmY5dTFOQVJReVJKcTFldFVkZnVYVlM5K2lWNjlvWHB1dThmNDVTWm1hbGVWMStsSjU1K1RKSVVjelJHTHozL1NvRmo5dTNacjhDUWVOaU5RelZsK3VRQ3gramEvZnorM3R0LzNlNTFyMnMvUHo5SlVucGFlcTdyNS9ZR2I5Mm10VDc4OUgxSjBrTmpKMmp0NnA4a1NWMjZkZmIwYmRDd2dmYnZPMUJnTFlVNWV2ZUNFdDFmSEkzbWo1YkpuTE1aZHVadmViZVd5VXFRenU0eVN5N3BaTFJaY2IrYTVjd3NzL0lBQUFBQUFBVWcwQVlBb0FUNlJrVnEwcFAva2lTZGlEMmh5Wk9lVW8rcmV1akZWMTlRKzQ3dE5QZWRPVnEzZHAzdWUrQmVXU3dXSlNZa2F2eTRDVXBOU1MxdzNQY1hMNVRUbWYrZUZpRWh3UVhlN3gvZ3IrRTNEZk9jUjYvYmtLZVB4V0tSemQ4bVNVcExUOC9UWHBDamZ4enpIRGU5N0ZMOXNQSkhTVkxiZG0yMGM4ZXVZbzFWRVcxL3lTcXhwUWdBQUFBQVZEZ0UyZ0FBWEtUKzEvYlRqSmVlazhWaWtkMXUxNy8rT1VscGFlbGF0ZUlIdlRqalpVMTg0bEcxNzloTzdUdTJreVNkUG5WYUQ0d1pyOE1IRHhjNmRrU2ppQkxWTnU3QisxUzdUbTFKMHE0ZHUzWHc5ME41K2dRSEIzbU8wMUlMRHRndlpMYVlsWmFhcXFTa1pGV3Zmb25hdEdzalNiTDUyL1R1b25jVXZXNkRYbjcrRlIwNS9FZUpYa05KK1lkS05kdTdWTE9EUzdHcnpZcmZaaTc2ellUWkFBQUFBRkFoRVdnREFIQ1JXclJzTG92RklyZmJyV2VlZWxhN2QrNlIxV3JWMVpHOUZYbE5ueno5L2Z6OGRNUFE2L1hqcXRYYXVYMlhzck85UDNoUUt0bVdJME5IRE5Hb3UyN3puTC8xeGx5di9lbzNiT0E1VGs1S3lkVVdFaEtpdXZYcXFFM2JLenpYN2hsN3Q4WS84cUFpR2pYVTIyOHQwTzRkdTlTemQwLzF1TEs3UWtKQzFEQ2lnY3htczNwZGZaV1dmdnEvc2crMHpWTDFaamtCZHMwT1VuQ2o4Nm0wSTlXaytHMWxXdzRBQUFBQW9QUVJhQU1BY0pFMnJQOVpvKy85aDE1NytRMGxuRTNRazA4L3JuNERvMVFqdElhblQycEtxbUppanF0bHF4WUtEUXZWcUx0dTA2aTdibE5XWnBiMjdkMnZiNzVhcGs4WExTbVZlaXdXaThZK2VLOUczL3NQejdVdlB2L1NzOTNJMzRZUFVjdFdMWlNWbFNXenhhSStmWHQ3K3NXZGlmTWMvN0QrZTRXR2hlWVp2MDI3OCtHMk05dXBuemRzVXMvZVBlVWY0Szh4OTkraitBdkdPTEMvWkh0cUY1VmZrRnVoN2R5cTFjR2xtdTNjc2dhN3ZmYXIyY0VsazlraU55dXZBUUFBQU1EUUNMUUJBTGhJTzNmczByVEp6MmpaVjk5cHlWY2Y1OW9tSkNrcFdaOHVXcUlQM3YxQXlja3A2bjl0UDkwNStuYTF1cUtWcEp3OXJ0dDFhS3NYbm52UjY5Zy9ScThzZGoxMTZ0YlJpSnVIZTg1LzNmeXIvdjNNODU3emdJQUFqYnp0NzE3dlBmZXdSMG1LaTR2UEUyZzduVTRkT3hxakk0ZU82UENodzlxdy9tZWRQWnVnQnlmY0x6OC9QOTEyeHkyZXZtZE9uMUhNc2VQRnJyOG9yTUZ1MVdqdVZ2WG1MdFZzNzFhMSttNlo4dGxKeE8yVUV2ZVpGYi9WckxodFpzSnNBQUFBQUtnRUNMUUJBTGhJOWl5Ny92ZlpsNUtrbWMrOXBOZm16TktXemIvcTZ5KyswWXB2djFkbVpxYW43NHB2djllS2I3OVhxOVl0TldEd0FGM1Y2MHJ0MmIxWGUzZnY5VHIyOFpoWXVWMzVKN0JCd1VGNVF1Y1RzU2YwOElPUGF0N0N0eFQ5MHdZOTlzZ1RzbWZaUGUwN3R1L00xZC9sZENrMjlvUStXZlNwZmxxenpuTjkvVS9ST3JEdmdBNGZPcUxEQncvcjhPRWpPdmJITWE5YnBDeVkrNDdHUG5odnJtdGZmN2tzMzdwTHdpL0lyVjV6SEpJcC96NzJSSlBpdDVzVnY5V2toTjBtWldjVzBCa0FBQUFBWURpbURpMDdlLzl1TGdBQUtKYnFOYW9yS1RIcG91ODNtODJ5K3VWODFueGhFTzIxcjhVc3E5VjczNWF0V21qL3ZnTnl1M1AvSjk1a01pazRPRmd1dDBzT2gwTU91eU5QbjRzeC9LWmh1bUhvOWFwV0xWQWJOMnpTN0ZmbnlHNHZ1UDZMMWVNbHV3THJYbkRCTFNVZlBCZGltNVZ5MUNRVjhwSWF6Ujh0a3psbldYZktEN3QxOXFOb245UUtBQUFBQUNpZWJmdTJGTG9xaVJYYUFBQ1VrcEtFMlpMa2Nya0tEYkk5ZlowdTJaM2UrKzdidTkvcmRiZmJyWlNVRks5dEpmSDVwMHYxK2FkTGkzV1AyU1lGTlhRcDQ3UkoyYWxGWDBXZHNNY3NSNHBiU1FmTVNqeGdVdElCc3h5bC81SUFBQUFBQUJVVWdUWUFBUEFkc3hSWVd3cHU1Rkp3aEZ0QkVXNEZSN2dVV0VlU1Nkbzl4NnJURzRvZWFPOWZhQzEwQlRZQUFBQUFvUElpMEFZQUFDVm10a3IrTmQwS3JDc0ZoZjhaWERkeUthaUJXMlpiL3ZjRlI3aDFla014SmlMTUJnQUFBSUFxalVBYkFBQ1VTTU9CVGwxK3E3UEFoelgrbGRzbFpadzBLVHZOZDNVQkFBQUFBQ29mQW0wQUFLb3FzMlN0NXBaZmtFbCt3ZTQvLzBqMlpPbnNUbk9SaDNHa21Bb01zKzFKSnFVZU5TbnRtRW1wTVRuL1RJczF5ZVdiNTBZQ0FBQUFBQ294QW0wQUFDb2gvNXB1MWU3aWxpM1lMV3V3VzM1QmtqWElMYjlnVTg1NXNGdldhdDd2amQ5dUxsYWduUmtueVMxbEpaaVVHV2RTK2dtVFVvK1psSFpNU2ozR1F4c0JBQUFBQUtXSFFCc0FnRXFvV2ozcDh0dXl2YlFVdmdtMVgzRHhOcXBPL3Qyc05mK3d5ZVZ0T2dBQUFBQUFTaEdCTmdBQWxaQWpwV2loZEhaNnpwWWgyV2ttT1ZMZGNxVG1yTEF1RHJjcjV3OEFBQUFBQUw1R29BMEFRQ1dVbFdqVzhaVm1aYWVhNUVnMXlaN3Evak8wTmlrN1ZiS25TdG5wSm9rZ0dnQUFBQUJnSUFUYUFBQlVRbzVrNmNCNy9HY2VBQUFBQUZDNUZQMkpUd0FBQUFBQUFBQUFsQ01DYlFBQUFBQUFBQUNBSVJCb0F3QUFBQUFBQUFBTWdVQWJBQURBUUFJREEyVzJGTzlYT0p2TjVxTnFBQUFBQUtCc0VXZ0RBQUNVRVp1L0xkZWZ1KzY1VTZ2V3JkRFNaWjhwcXY4MWVkcHQvbm1ENkNlblBxNU4yemZvenRHMzV6dlAxcjJidFhYdlpqVnAya1JqeHQyamxldVdLMnJBTllYV0YxWXpUQS84YzV4bXpYNVprVkY5U3ZSYUFRQUFBTUFYck9WZEFBQUFRRld4Y1Z1MDErdGhOY1AwMHVzenZiWjFiTlVsMTNtcksxcktZckhvOTk4T0Ztbk80ekhIRlJJU29sdEdqZFNQcTFiTDVYVGwyemM1S1ZuRGJ4cW0wTEJRQlljRWEvV3FOVVdhQXprZklseG8zcHZ6TlhmMmZKK01mU0wyaEFaSDNWQW1OUmx4YmdBQUFGUnVCTm9BQUtES01wbkw1OHRxOTk0MVRqSEhZdkp0YnhqUlVQTVd6c2wxYmVwelV6VG8rbXM5MjRlOE12c2x1ZDF1U2RLRSt4L1JDNi9NeURQT0I1KzhMN2ZMSmJmYnJSWXRXMmpOaGgvVXUxdWtObTZQTG5RYmtpN2RPdWNKRk0vNWE4Z09BQUFBQUdXRlFCc0FBRlF0ZjRiQWttUytKS0JjU25qaGxYL0w2Y3AvcGJURlM5RHU1K2VYSzRUMjgvUHpIRnV0VmdXSEJPZTVKeWlvMnZuajRDRFBjVVo2aHB4T1o2NzdMV2FMc3V4WmVjWUlEQXhVVm1hV1hPNzg2OFY1Y1dmaTlNQ1k4WXFMaXkrMU1VY091MFdTdEhqcFIyVmVrNUhuQmdBQVFPVkVvQTBBQUtvVXQ4c3RreVhuMks5ZWpYS3B3V0sxeU9RMDVkdnU3YUdQVDA1OFNzZGpqdXVlc1hkcjhZZWY2SVZuYzI5UmN1R3E2WE1ycTRkZGQ2T09IRHFTWjZ6SUs2TTh4d01HOWRmMEdkUGtjRG8wNWZHcFdybDhsYWR0M1BpeHVtZnNhS1dtcFduTUhmZnAwTUZEUlg2TlZaWEQ0ZEQrZlFkS2RjeVNqbGVTbW93OE53QUFBQ29uQW0wQUFGQzFPRjNTbjR1Yi9lcUhxbHEzcGtyZlZMWkI3YVFKanl2bTJQRjgyeHRHTk5DY0JiUHpYTy9XbzV1bmZldmV6VnE5YW8wbVBQQ0lHalNzcjluejM4alRmL2E4MStWd09Eem45OTQxVm0zYnQ5SDA1NmZsNm5mdTRaTXpaejJ2ek14TVNaTEpaRkpBUU00Szl0RFFHdnJnMC9keTNkT3pVKytpdk5RcTc5eUhDeWRpVCtqMmtYZHB3cjhlVXUvSVhqTEpwSlVyZnRBTHo4NVVyZG8xOWNpa2g5VzFleGVaekNiOXRIcWRucHM2UXlrcEtUNnZhZlNvTVpvMCtWL3EycjJMc3JPejlkMDN5L1hTakZkeS9keVVsczVkTzJuQit6bjdhSzlidTE2elpyNm1SeDkvV0IwNnRaZkQ0ZEQzMzYzVXpIKy9KSHVXdmRUbkJnQUFRT1ZCb0EwQUFLcVdDN1lja2FUYVk2S1UycnkrVW4vK1RmYmpaK1hPS1AwZzc2KzhoZFdGcVY3OUVyVnQxMFl1cDB1L2JOeXNYbGRmNVduenM5blU1TkxHZWU1cDBMQitybk9yMVNxcjFhckF3RUN2YzVoTUpxOXRack01MzN0UU5BRUJBWHJuZzdjVjBTakNjMjNvaUNFS3JCYWdUcDA3cW5hZDJwN3JBd2NQa01QaDBGT1BQZTN6bXVZdmZFc05HelgwWEx2NS8yN1MyZmdFelh1emRCNW9lYUZEQnc5N2psdGYwVW9MM3ArbjBMQlFTVGxiMjR5NGViZ1NFeEkxKzlVNStRMEJBQUFBRUdnREFBQUVSN1pTY0dTcll0MXo2c1d2bGJuL1JKSDdOMm5hUkRjTitYdHhTMU9UcGsxMDVOQVJYWFgxVlRKYnpOcjI2M2FsSk9lL2NyZGpxeTU1dGh5NThPR095NWV0MFBKbEs0cGRSMG5VblhpOUFwcUhsK21jSlZYY3Y5L0NoSWFGYXR2VzdYcHk0aFFOR05SZnQ5MlJzei8wd0VFRHRIUDdUazE2K0hGMTZ0SkpEL3h6bkNTcC84QitldnJKYVhJNWZiZDNlV2hZcUhaczI2a25KK1U4Y0hUa3JUZExrcTRkUE1BbmdYWnFTcXJuT0t4bW1GYXZXcU9GQzk3VG9Pc0dhdVJ0T2Y5dURCdzBnRUFiQUFBQUJTTFFCZ0FBVlZibTNsZ0Z0QWlYelBudloxMWFsbjZ6NUtMdjdkaXFpeG8xemxuWjI2RlRlM1hvMUY2U0ZCblZSMXYzYnRidEkrOHE5cGc5ZTEycHA1OTlxdGozRFl3Y1hPeDdJTG1jTGsyYlBGMUppVW5hczJ1UFJ0dzh6TFBxZmNiMG1kcTdlNisyYnRtbW9jT0hxR0dqaHZJUDhGZFlXSmppenNUNXJDYW4wNm1ubjVpcXBLUms3ZHV6VDhOdkhDcWJ2MDMxLzdLeXY3UmN1STJKMCtuVTFNblBLQ2t4U1h0Mzc5WHdtNGJKNW05VHZmcjFmREkzQUFBQUtnOENiUUFBVUdWbGJQOURaeGV0VjBpZjFncHNHeUZMV0pCTVZvdFA1L3pyZ3hxWEx2dE1UUzV0bk91aGpsTE95dXlMQ2NFdlhJMWQwUDMrL3Y2cVU3ZE9zY2ZIeFltTGkxTlNZcEtrbkRBM01TSFJFMmdmdU9EaGg2ZFBuL1pzQVdLejJYeGEwNWt6Y1VwS1NwWWsyZTEyblQxN1Z2WEM2L2w4WGttS094UHZlVDhjRG9kbmJxdVYvejBCQUFCQXdmaU5FUUFBVkdtTzJFU2RYUlF0TFNxYitUNzUzeUs1TDlqSDI4OHY1d21WRzdkSDUrcG5NdVZlTmY3dWd2ZTErTU5QSkVuWDNUQllqejcrc05hdmpkYmt4Nlo0OWlHV3BLLys5N1Z1R0hxOUpPbkhWYXVWbXBMcU9jOVAzNTc5bEppUW1HLzdzQnVIYXNyMHlVVjRkZDZkbXZuMVJkOWJXVGlkemlLMS9XV0xkNTl5dTNKdlorSXV3OGxkcnR6dlIxbk9EUUFBQUdNajBBWUFBQ2hENXdMc3Z5cHNWV3htWnFZeU16TWxTZW5wNlpJa2x6c25rRFRwZlBnOWJmSjBUNEQ5NXF0emRPVHdINFVHMnU4dlhpaG5BWHMxaDRRRUYzZy9BQUFBQUpRVkFtMEFBSUF5TU95NkcwdDAvOFFuSGxYZi9uMFZHQmlvNE9BZ1NWTHZQcjMwWS9SS2pSNDF4dE52ODY2Tm51TWxYMzFTcExFakdrV1VxRFlBQUFBQUtDc0UyZ0FBQUQ3VW9tVnpMVjc2VVluSCtmYnI3MVN2WHQwODExMS9XVmxkRWJjY0FRQUFBSURTUXFBTkFBRGdRMWwydTQ0Yy9zTnpYcXRXVFFXSEJDczdPMXN4eDQ3bjZtc3ltZFM0U1NOSlVzelJHR1Zmc0xmeS9EbHY2OTMvdksva3hDUkZSdlhScE1rVHRlYkh0WnB3L3lOcWZHbGpUNzhwajAvMUJOaXZ2ekpic2NkalBlZnNVd3dBQUFEQTZBaTBBUUFBZk9qSW9TTWFObmlFSkNtcS96V2E5dStuSlVuZmY3ZFNUL3dyOTZybmF0V3FhZjJXdFpLa3UrOFlvMU1uVDNzZE15dkxMa2x5dTl3Rmh0U1RwejZoSmsyYlNKS3lzN1B6WFlYOVkvVEtvcjhnRkV2SFZsMjhYaDhjZFlQWDYzZmZQc2JyOWRKVTNKcktZbTRBQUFDZ3FBaTBBUUFBeXNERGt5Wm8xSjIzU3BKT25UeXQxMTUrM2Vkem5qd2xubm9pQUFBYWRrbEVRVlJ4VXUwNnRGVmlRcUxlZWZ0ZFpXUmtlTzEzUENaV2JsZitENFVNQ2c1U2FGaW9yOHFzVk1McmgydnIzczJhOStaOHpaMDl2MVRHM0xwM2M3blZaT1M1QVFBQVVEa1JhQU1BQUpTQlYxNllwVjA3ZHFsTDE4NmE5K1o4eGNlZnpkUEg0WEJvM3BzNW9WOXFhbHErWTMyNTlDc3RYN1pDMmM1c1NkS3hQNDdwMnI2RFBlMWQyblNYSkRtZFRrMmVOTVhyR0d0K1hLdnVIWHBLa3V4L3J2ak9qOWxpbHRYS3I0MEFBQUFBeXArcFE4dk9iS1lJQUFDcWpJZzNicGM1MEYrU2xMQjRnNUpYN2lybmlsQVp0R2paUE5kNVhGeTg0dVBpZlRLMnc1R3RRd2NQbFVsTlpUWDNzbFZmS2J4K3VLVHoyNUpjN053QUFBQXdybTM3dHBnSzYwT2dEUUFBcWhRQ2JRQUFBQUNvbUlvU2FKdkxvaEFBQUFBQUFBQUFBRXFLUUJzQUFBQUFBQUFBWUFnRTJnQUFBQUFBQUFBQVF5RFFCZ0FBQUFBQUFBQVlBb0UyQUFBQUFBQUFBTUFRQ0xRQkFBQUFBQUFBQUlaQW9BMEFBQUFBQUFBQU1BUUNiUUFBQUFBQUFBQ0FJUkJvQXdBQUFBQUFBQUFNZ1VBYkFBQUFBQUFBQUdBSUJOb0FBQUFBQUFBQUFFTWcwQVlBQUFBQUFBQUFHQUtCTmdBQUFBQUFBQURBRUFpMEFRQUFBQUFBQUFDR1FLQU5BQUFBQUFBQUFEQUVBbTBBQUFBQUFBQUFnQ0VRYUFNQUFBQUFBQUFBRElGQUd3QUFBQUFBQUFCZ0NBVGFBQUFBQUFBQUFBQkRJTkFHQUFBQUFBQUFBQmdDZ1RZQUFBQUFBQUFBd0JBSXRBRUFBQUFBQUFBQWhrQ2dEUUFBQUFBQUFBQXdCQUp0QUFBQUFBQUFBSUFoRUdnREFBQUFBQUFBQUF5QlFCc0FBQUFBQUFBQVlBZ0UyZ0FBQUFBQUFBQUFReURRQmdBQUFBQUFBQUFZQW9FMkFBQUFBQUFBQU1BUUNMUUJBQUFBQUFBQUFJWkFvQTBBQUFBQUFBQUFNQVFDYlFBQUFBQUFBQUNBSVJCb0F3QUFBQUFBQUFBTWdVQWJBQUFBQUFBQUFHQUlCTm9BQUFBQUFBQUFBRU1nMEFZQUFBQUFBQUFBR0FLQk5nQUFBQUFBQUFEQUVBaTBBUUFBQUFBQUFBQ0dRS0FOQUFBQUFBQUFBREFFQW0wQUFBQUFBQUFBZ0NFUWFBTUFBQUFBQUFBQURJRkFHd0FBQUFBQUFBQmdDQVRhQUFBQUFBQUFBQUJESU5BR0FBQUFBQUFBQUJpQ3Rid0xBQUFBcUtvc0ZvdHNOcHRzL2pZRkJnUW9vRnFnQWdNQ0ZCZ1lxS0RnSUZVTHFxYUVzd25hOVBNdm5uc2lvL3JvbGxIL3A1L1dyTk4vRjM1UXBIbWVmdllwU2RLelQvOWJUcWN6MzM1aE5jTjB5NmlSYW5aWk0zMng5RXV0WHJXbVpDOFFBQUFBQUVvWmdUWUFBSUNQdFdyZFVtL01lMDFXcTFVV2kwVldQNnRzZmphWkxZVi9XUzcyZUt5dTZ6ZkVjMzVWcjU3cTJyMkx6cDQ5cTYxN04zdTk1OGpoUDdSMzkxNkYxdy9YWGJlTzF0QVJmNU1relpqK1FvR0JkbkpTc29iZk5FeWhZYUVLRGdrbTBDNkd2LzVkekh0enZ1Yk9udS8xNzZoanF5NWU3emtSZTBLRG8yN3dYWkVBQUFCQUpVQ2dEUUFBcWhiMytVTlRFUUxsMG5EdzkwTUt1U1JFTnB1dHlQYzRuVTVscEdmSXo4OVBEU01hS09iWWNabE1KdldPN0MxSjJyVGhGdzBjTkVBdWwwdnBhZW1lKzRKRGdpVkpyYTVvcFNhWE52WTY5c2J0MFlYVzBxVmI1M3dEODNPQkxBQUFBQUNVTlFKdEFBQlFwYmlkTHMreEpTeW9UT2EwMisyYTh2aFVCUVlHS0RNelMvWXN1N0xzV2NyS3pOTGI3ODJUSk1VY082NTdiaCtqakl3TXBhZG55T0Z3NUJtblRkc3JWTGRlSFVuUytwL1dTNUtPL25GTXd3YVA4UFRKTDRTK1VFWjZScTZWMmxhclZSYXpSVm4yckR4OUF3TURsWldaSlpmYmxhY05lY1dkaWRNRFk4WXJMaTVla2pSeTJDMmFQZjkxMWFwZHkzTit6cm5qeFVzL0t2dENBUUFBQUlNaTBBWUFBRldLSzhNdVMwaWdKTWwyYVoweW0zZjVzaFVGdG1kblordmt5Vk1GOWhreS9QeldJNmRPbnZZYzMzdi9HRjAvWkxCdUdEaTBTTFZFWGhubE9SNHdxTCttejVnbWg5T2hLWTlQMWNybHF6eHQ0OGFQMVQxalJ5czFMVTFqN3JoUGh3NGVLdEw0VlpuRDRkRCtmUWM4NS92M0hjajE0Y1JmMndBQUFBQVVENEUyQUFDb1Vwd3BHZktyVTEyUzVOKzBqcXAxYTZyMFRiNExhdXMzcUs5dlZuNVphTDhtbHpZdWNIVjFyeTVYYTlCMUE3MjJoWWJWVU1OR0RZdFVUOVNBYXpUOStXbTVydG44YzdZZm1UbnJlV1ZtWmtxU1RDYVRBZ0lDY3NZUHJhRVBQbjB2MXowOU8vVXUwbndBQUFBQVVKb0l0QUVBUU5YaWRPYzZyVDBtU3FuTjZ5djE1OTlrUDM1VzdveThXMzFVQkg4YjhUY0ZCWmQ4aXhTcjFhckF3RUN2YlNhVHlXdWIyV3pPOXg0QUFBQUFLRXNFMmdBQW9Nb0xqbXlsNE1oV3hicm4xSXRmSzNQL2lVTDduVDUxV3NPdXV6SGY5cVhmTEpFa0hZK0oxUVAzanMrMzN5MjNqU3hXZmZsWnZteEZvZHVmbExhNkU2OVhRUFB3TXAyenBJcjY5d3NBQUFDZ2JCRm9Bd0NBS2l0dDAwRUZkV2txbVUwK215TTdPMXRIRGgwcHRKL0Q0U2l3MzdHangvSnRzNWd0eGE2clo2OHI5ZlN6VHhYN3ZvR1JnNHQ5RHdBQUFBQ1VGZ0p0QUFCUVphV3UyYXVrcjM5VlNKL1dDbXdiSVV0WWtFelc0b2ZEUlJFYUZxcnFOYXJuMis3bjU2Y21UWnZrdVo2VW1LU0Vzd2s2K3NjeC9iaHF0ZnBHUmVicEV4d1NMSmZMVmF4Ni9QMzlWYWR1MlQwVUV3QUFBQUJLQTRFMkFBQ28waHl4aVRxN0tGcGE1TnQ1UnQxMW0rNjYrNDU4MnhzMHJPL1pmdVJDQ3hlOHA5ZGZma1A3OSs3WG5OZmU4aHBvTjI3U1NHbHBhUmRkVzkrZS9aU1lrSmh2KzdBYmgycks5TWtYUGY2cG1WOWY5TDBBQUFBQWNDRUNiUUFBQUFNNGVmS1VhbVpuNTdsZW8wWjFOV29Vb1gxNzkxMzAyTzh2WGlpbk0vOFYzaUVod1JjOU5nQUFBQUNVSmdKdEFBQ0FNdGF4VlpkQysyemR1N25RUGlPSDNhSlJkOTJtNjRZTVZuejhXWTBiZjU4aWUxeWpyQ3k3Rm4zK1laSHJpV2dVVWVTK0tKNFdMWnZMejg4djEvbitmUWZLc1NJQUFBREEyQWkwQVFBQURDb2pJMU9SVVpGeXVWd0tEZzdXUFdQdjF1WE5MOWVqRDAzVXNNRWpKRWsyZjF1aDQvaDZ5NUdxYlBIU2ovS2NGK1VERFFBQUFBRGVFV2dEQUFDVXNhS3N2aTVNMDJaTk5Ydithd29LcXFadnZseW02VTgvcDdjV3ZLbklxRDZhOXUrbmRleG9qT3FGMTFWNC9YQkprc3ZsVXJhWExVc0FBQUFBd0VnSXRBRUFBQXlvWFllMkNxOGZycE1uVHVxbDUxOVJWbWFXSnR6L3NQNzd5WHNLRGc1V1FHQ0Fobzc0bTZmLzdsMTc1TXBubit3Zm8xZVdWZGxWRHF1eEFRQUFnTkpGb0EwQUFGREdobDEzWTZGOWxuNnpKTTgxdDl1dHBNUWtTZEwvUHZ0Q0xWcTEwS2VMbG5pMkMwbEtTdGE5ZDQxVDNKazR0ZXZRVnUwN3RKUFQ2VlRNc2VQNno3ei81RHZYOFpoWXVWMzVQeFF5S0RoSW9XR2hoZFlNS2J4K3VMYnUzYXg1Yjg3WDNObnpDK3hiR2l2MUFRQUFnS3FHUUJzQUFLQU1IUHp0b0ZhdldpTkpPbkxvU0tIOWwzMzFyU1JwLzU3OW5tdG40ODhxOHNvb3ova0x6ODdNYzkrSjJCT1NwQzIvL0twLzNIWjN2dU92K1hHdHVuZm9LVW15WjlrTHJNVnNNY3RxNWRkR0FBQUFBT1hQMUtGbFozZDVGd0VBQUZCVzZrNjhYZ0hOYy9hVlB2WGkxOHJjZjZLY0swSmwwS0psODF6bmNYSHhpbytMTDlZOURrZTJEaDA4Vk9xMUFRQUFBRWF4YmQ4V1UyRjlXR29EQUFBQWxORCtmUWZLNUI0QUFBQ2dxak9YZHdFQUFBQUFBQUFBQUJRRmdUWUFBQUFBQUFBQXdCQUl0QUVBQUFBQUFBQUFoa0NnRFFBQUFBQUFBQUF3QkFKdEFBQUFBQUFBQUlBaEVHZ0RBQUFBQUFBQUFBeUJRQnNBQUFBQUFBQUFZQWdFMmdBQUFBQUFBQUFBUXlEUUJnQUFBQUFBQUFBWUFvRTJBQUFBQUFBQUFNQVFDTFFCQUFBQUFBQUFBSVpBb0EwQUFBQUFBQUFBTUFRQ2JRQUFBQUFBQUFDQUlSQm9Bd0FBQUFBQUFBQU1nVUFiQUFBQUFBQUFBR0FJQk5vQUFBQUFBQUFBQUVNZzBBWUFBQUFBQUFBQUdBS0JOZ0FBQUFBQUFBREFFQWkwQVFBQUFBQUFBQUNHUUtBTkFBQUFBQUFBQURBRUFtMEFBQUFBQUFBQWdDRVFhQU1BQUFBQUFBQUFESUZBR3dBQUFBQUFBQUJnQ0FUYUFBQUFBQUFBQUFCRElOQUdBQUFBQUFBQUFCZ0NnVFlBQUFBQUFBQUF3QkFJdEFFQUFBQUFBQUFBaGtDZ0RRQUFBQUFBQUFBd0JBSnRBQUFBQUFBQUFJQWhFR2dEQUFBQUFBQUFBQXlCUUJzQUFBQUFBQUFBWUFnRTJnQUFBQUFBQUFBQVF5RFFCZ0FBQUFBQUFBQVlBb0UyQUFBQUFBQUFBTUFRQ0xRQkFBQUFBQUFBQUlaQW9BMEFBQUFBQUFBQU1BUUNiUUFBQUFBQUFBQ0FJUkJvQXdBQUFBQUFBQUFNZ1VBYkFBQUFBQUFBQUdBSUJOb0FBQUFBQUFBQUFFTWcwQVlBQUFBQUFBQUFHQUtCTmdBQUFBQUFBQURBRUFpMEFRQUFBQUFBQUFDR1FLQU5BQUFBQUFBQUFEQUVBbTBBQUlBeTBQM0tiZ29KQ2NsMWJlbXl6N1IxNzJadDNiczVULytoSS82bW9LQnFaVldlSkNtc1pwZ2UrT2M0elpyOXNpS2orcFRwM0lDdnRHcmRVbS9PZjEzck5xL1ZwaDBiZE0vWXU4dTdKQUFBQUpTQXRid0xBQUFBcU94RzN2WjMvZXZ4UjdSOTZ3Nk52ZnQrWldWbUZkai96dEczNjZGSHgydjB2Zi9RWTQ4OHJ0MDc5MGlTV3JkcHJROC9mZitpYXVqWXFrdWhmWktUa2pYOHBtRUtEUXRWY0Vpd1ZxOWFjMUZ6VlVWLy9WQmkzcHZ6TlhmMi9GSWQ4MFRzQ1EyT3VxSEV0VHcrWlpKdUdIcTk1czZlci9mZithL1A1cnI5SDZNVTFiK3ZtalpycW1yVnFpa2hNVkZiTm0zUmYrWXYxSUY5QjN6K09pV3AyV1ZOOWM2SEN4UVFFT0M1VnFOR2RaL05mZTU2VWNieDVlc3V6ZmtBQUFBcUdnSnRBQUJRdFRqZG5rT1QxVkltVTZhbXBNcHNOcXRqNXc1NjRlVVpldmpCUitWeXViejJIWFQ5dFJyL3lJT1NKS3ZWb29TemlhVmV6OGJ0MGJMWmJBWDI2ZEt0czllVjQxTFJ3bkZVWEVPRzNhQ0FnQUFOR1hhREo5RDJoZnNmR3B2cjU2eG16VEFOR05SZmtWRjlOSGIwQS9wMTg2OCttL3VjdSs2NTB4Tm0vL2ZkRC9YTkY5OG9PenZiNS9NQ0FBREFkd2kwQVFCQWxlSk1UdmNjVyt0VmwzYkgrSHpPcjcvNFJoR05HbXJNdUh2VTU1cXI5ZEFqRDJyV2k2L2w2VGZvK212MTdQUFB5R1F5NmVUSlU3cm5qbnNWZXp6VzB4NTdQRmJQUFBWc2lldkpTTStRMCtuMG5GdXRWbG5NRm1YWjg2NGNEd3dNVkZabWxseHU3d0U4Y29zN0U2Y0h4b3hYWEZ4OGljY2FPZXdXU2RMaXBSK1ZhaTJMUHZoWXcyOGNxaVdMbC9oMHJnUDdmdE1YbjMraC9Yc1BLTEJhb0c2NzgxYjE3dE5MTnB0Tlk4YmRyZnYrTWM1bmM1L1R2TVhsbnVPM1hwK3JqSXlNWE8yK25Mc3daVDEzU2VjREFBQ29LQWkwQVFCQWxaTDEreWtGZGI5TWtoVFlKa0lwcTNhWHlieHpaODlYOHhiTkZSblZSeWFUeVd1ZjFtMWF5Mnd4Sytab2pNYmNOVlluWWsva2FrOU1TTlRTSmY4cmNTMlJWMFo1amdjTTZxL3BNNmJKNFhSb3l1TlR0WEw1S2svYnVQRmpkYy9ZMFVwTlM5T1lPKzdUb1lPSFNqeDNaZWR3T0xUL2d1MDBTcUtrNCtSWHkrc3Z2NkhYWDM3RDUzUGRQdkpPdWQzbnZ4R3hiODkrcmRuNGd5UXB2SDQ5bjg1OWp0OEZLOFQvR21iN2V1N0NsTVhjWnJQWjgyMlEwdnE1QkFBQUtHOEUyZ0FBb0VwSisrV2dhdHpZVFdaL1B3VzJqVkMxYmsyVnZzbjNRYTNiN2Ria3g2YW9aNjhyOWYxM0s3MzJlZm41VjdSdnp6NXQrdmtYblRsOXhpZDFSQTI0UnRPZm41YnJtczAvSi9TYk9ldDVaV1ptU3BKTUpwTm5xNGJRMEJyNjROUDNjdDNUczFOdm45UlhtYnd4N3pYMXV2b3FTZEt3d1NOMDVQQWZrcVNISjAzUXFEdHZsU1JOZmZJWmZmSDVsNUtrU1UvK1N5TnYrN3ZzZHJzaWUwUjVEV0JMUTNIMmVTNkpDOE5zU2FwMndVTk8vemh5MUdmelZoVGg5Y1AxK0pSSjZ0cTlpekl6TXZYTlY4czBhK1pydWI0ZFVab3UvSHQ5K29scGVuTHFFMnJVT0VLZFduZjF5WHdBQUFEbGhVQWJBQUJVS2E3VUxDVi85YXRxM05oZGtsUjdUSlJTbTlkWDZzKy95WDc4ck53WmpsS2ZNODllMUxPSzBPZFBCL1lkME4rSDNaSnZlM0gwNnoxUVZxdFZnWUdCWHR0TkpwUFhOclBabk84OXlGLzB1ZzJlUVB1S3RsZDRBdTN1UGM0SGpCMDZ0ZmNFMnEzYnRKSWtiZnQxbTgvQzdMSmtNcG5Vdk1YbHNsaXRhdFE0UW5mZGZZY2t5WjVsMTRLNTc1UnpkYjRWRUJDZytlL09WY09JQnA3elcyKy9SWWtKaVQ1LzdRRUJBWm81NjNuVkNLM2gwM2tBQUFES0M0RTJBQUNvY3BKWDdKUmZSRTNQMWlQQmthMFVITm1xV0dPY2V2RnJaZTQvVVhqSENtYjVzaFZhdm14Rm1jNVpkK0wxQ21nZVhxWnpsbFJwL1AxdVdMZkJjOXltWFJ0OTgrVXkxUWl0b2N0YlhDNm4weW1MeGFJT0hkdExrc3dXczFxMGJDRkpXdi9UQnEvakdZMmZ6Uy9QZnMwYjF2K3NsNTkvUlFkL3I5emIxNFNHaFdyYjF1MTZjdUpUNmpjd3lyTWlmL0QxZzN3ZWFJZUdoV3JQcmozNjF6OG5LU1FreEtkekFRQUFsQWNDYlFBQVVPVzRYVzdGL1dlMXNoUFNWSDFBTzhuc2ZVL3IwakxzdWh1OVhwODk3M1UxYUZpL3dENzJMTHNrNllWblorYTZQdjZSQnhVWUdLaGZ0MnpWOTk5K0wwbnEyeTlTM1hwMDg5cGZrdEpTMHp6SFBYdGRxYWVmZmFxWXIwUWFHRG00MlBkVVZVY08vNkVUc1NjVVhqOWNiZHBlSVVucTFxT3JUQ2FUZHUzWXJmWWQyNm54cFkxVnZVWjExYWxiUi80Qi9wS2s2SitpeTdOc243cnlxaDU2Y01JRG12ellGS1dtcEpaM09UN2pkRG8xOVlsbmxKeWNyTjA3ZCt1bWtTTVVFQkNnaG8wYWxzbjhUMDU4eXZPTkFBQUFnTXFHUUJzQUFGUk5McmNTbDJ4U1d2UUJoZlJwcmNDMkViS0VCY2xrdFpUNlZFY09IZkY2M2VGd0ZOcm5uTVVmZnVJNXRscXQrdGZqajBxU2Z2MWxxNmV0Zm9QNm5rRDd3djdlK1B2N3EwN2RPb1dWamhLS1hyZEJJMjRlcnVZdEw1ZWZuNSs2L2JuZHlLZUxsNmpWRlMxbHM5blVvV043aFlibGJBOXg2dVJwL2Y3YndmSXN1ZFRZcyt6cTJLcUxMQmFMR2pkcHJESGo3dGJBd1FQVTU1cXI5ZGpraVpvOGFVcDVsK2d6Y1dmaWxaeWNMQ2tuM0U1TVNGUzk4SHJ5OC9Qeitkd0paeE1Jc3dFQVFLVkdvQTBBQUtvMFIyeWl6aTZLbGhiNVp2eUM5ckcxV014RjZwZWFrcXJzN0d6UGVhdldMV1grODk3ak1URWxyckZ2ejM1S1RFak10MzNZalVNMVpmcmtpeDcvMU15dkwvcGVvOXV3L21lTnVIbTRiRGFibXJlOFhOMTdkSlBMNWRKUHE5ZHAxODdkNnRTNW85cDNhcS9nb0tBLysxZU83VVl1NUhRNmRlamdJVDA1OFNsZDFidW5na09DMWJkZlpIbVg1Vk11Vis0SFAvNzFBWm0rZE83QnJnQUFBSlVWZ1RZQUFJQVAvUmk5c3NUOTdybmpYbTNldE1WelBtRHdBTS94N2wxN0N4Mzc4aGFYNjdmOXYrWGIvdjdpaFhJNlhmbTJoNFFFRnpvSHZOdTA0UmU1bkM2WkxXYjFIOWhQRFJzMTFPNmRlNVNjbkt3dG03YW9VK2VPNnRDeHZXZmw3dnBLc3QySW41OWZybThnU0pMVnp5ckxuOStBY0x2S0x1QUZBQUJBNVVLZ0RRQUFZQ0IxNjlYUmlKdUhTWkpPbmpoWllGQXRTVGFiVFlzLy8xQzdkKzdXeEg4K3BwTW5UK1hwRTlFb3dpZTFRa3BKU2RIT0hidlV2bU03RFJqVVg1SzBjY05HU2RJdkd6ZnJuckYzcStsbFRlWG5aNVhMNmRMRzZFM2xXVzZwdVdQMEtFVTBpdERxVld0MCt2UnAxYXBkUzdmZWZvc0NBd01sU1QvLytSNEFBQUFBeFVXZ0RRQUE0RU45ZS9iTHQrMzl4UXM5WVhKQi9jNDlQQzhnSUVBdnZQSzhKeFJjOHZIbitkNWpOcHZsY3JsMGFkTW1NcHZOYXRPdWpkTFRNL0t0MFpkYmpsUjEwZXMycUgzSGRncXZIeTVKMnJnaEo3VGV2bTJIN0hhN3FsZS9SSkswN2RmdFNrbEpLYmM2UzVQVmF0V1FZVGRveUxBYjhyU2RQblZhczJhK1dnNVZBUUFBb0RJZzBBWUFBUENoZ29MaUM3ZjVLS2lmSk5VTHI2ZVpzMmFvYmZ1MmtxU1RKMC9wby9kemIveWQ3VHkvYis5MVF3YnJsNTkvMGJDYmhrcVNEaDg2N0hsSUhjcldoblViTlBiQmV5VkpXWmxaMnZicmRrazVEMDNjdVgyWE9uZnRKRW1LWHVmNzdVWk1KcFBuMkpudExLQm55YXhkdlU0dFdyWlEyL1p0RkJvYUtvZkRvV1BIWXZUVDZwLzAzanYvVlZKaWtzL21CZ0FBUU9WR29BMEFBRkRCMld3MnpaNy91cHBkMWxSU1RpZzY4YUZKeXNqSXZlTDZ3dTFIbnBreE5WZmIydFhyOGgyL3FQdDg0K0xzM0xGTEhWdDE4ZHAyOSsxanlyU1dXclZyZVk0VEVoSjhOcytlWFhzMDRZRkhmRForUlpYZjMvUGdxTHdyMWN0cWJnQUFnTXJHWE40RkFBQUFvR0IydTEzMzNqVldCL1lkVU55Wk9OMzdqN0hhdVdOWG5uN0x2MTJoSllzL1UyWm1wdWVhdytIUW1oL1c2cDE1Qy9NZC8zaE1yR0tPeHVUN0orR3M3NExQeWlhOGZyaTI3dDJzK3g0b2VWQzlkZTltYmQyN3VWUnF1YUp0YTdYdjJFN2pIMzdnL1BoYnR2bGtydUx5NWR6VnF1VnN6Mk8zMjh0ODdzS1U5ZHdsblE4QUFLQ2lZSVUyQUFCQU9abnd3Q1B5dDltSzFEYytMbDZqYng4amswejU3clBzY3JyMDNMUVplbTdhRE5uK0hEZS9JRy9OajJ2VnZVUFBuRDVaM3Z1Y1k3YVlaYlh5YTZPUjllN1RTL2ZlZno3NFRFMUoxYUwvTGk3SGlueW5ZVVFEaFlTRXFGT1hUcXBUdDQ0a2FmKytBK1ZjRlFBQUFFcUxxVVBMenU3eUxnSUFBQUF3c2hZdG0rYzZqNHVMVjN4Y2ZLbU82WEJrNjlEQlF4ZFZTNSsrVit1Unh5Ykk3WmEyYmRtbTExNTVJOWNXTmFVNVYzRmZkMm5QL2RlSG1McmRibzIvNzU5YXQzYTl6K2N1anJLZSsyTG5Bd0FBS0V2YjltMHhGZGFIUUJzQUFBQkFwZEgvMm42YVBtT2FUQ2FUOXUvYnIzbHozdGI2dGI1LzRDWUFBQUJLamtBYkFBQUFBQUFBQUdBSVJRbTBlU2drQUFBQUFBQUFBTUFRQ0xRQkFBQUFBQUFBQUlaQW9BMEFBQUFBQUFBQU1BUUNiUUFBQUFBQUFBQ0FJUkJvQXdBQUFBQUFBQUFNZ1VBYkFBQUFBQUFBQUdBSUJOb0FBQUFBQUFBQUFFTWcwQVlBQUFBQUFBQUFHQUtCTmdBQUFBQUFBQURBRUFpMEFRQUFBQUFBQUFDR1FLQU5BQUFBQUFBQUFEQUVBbTBBQUFBQUFBQUFnQ0VRYUFNQUFBQUFBQUFBRElGQUd3QUFBQUFBQUFCZ0NBVGFBQUFBQUFBQUFBQkRJTkFHQUFBQUFBQUFBQmdDZ1RZQUFBQUFBQUFBd0JBSXRBRUFBQUFBQUFBQWhrQ2dEUUFBQUFBQUFBQXdCQUp0QUFBQUFBQUFBSUFoRUdnREFBQUFBQUFBQUF5QlFCc0FBQUFBQUFBQVlBZ0UyZ0FBQUFBQUFBQUFReURRQmdBQUFBQUFBQUFZQW9FMkFBQUFBQUFBQU1BUUNMUUJBQUFBQUFBQUFJWkFvQTBBQUFBQUFBQUFNQVFDYlFBQUFBQUFBQUNBSVJCb0F3QUFBQUFBQUFBTWdVQWJBQUFBQUFBQUFHQUlCTm9BQUFBQUFBQUFBRU1nMEFZQUFBQUFBQUFBR0FLQk5nQUFBQUFBQUFEQUVBaTBBUUFBQUFBQUFBQ0dRS0FOQUFBQUFBQUFBREFFQW0wQUFBQUFBQUFBZ0NFUWFBTUFBQUFBQUFBQURJRkFHd0FBQUFBQUFBQmdDQVRhQUFBQUFBQUFBQUJESU5BR0FBQUFBQUFBQUJnQ2dUWUFBQUFBQUFBQXdCQUl0QUVBQUFBQUFBQUFoa0NnRFFBQUFBQUFBQUF3QkFKdEFBQUFBQUFBQUlBaEVHZ0RBQUFBQUFBQUFBeUJRQnNBQUFEQS83ZGpCeVFBQUFBTWcvcTNmb3d6MEJnQ0FFQ0MwQVlBQUFBQUlFRm9Bd0FBQUFDUUlMUUJBQUFBQUFBQUFBQUFBQUFBQUFBQUFBQUFBQUFBQUFBQUFBQUFBQUFBQUFBQUFBQUFBQUE0R25UMjA3OW05UHV6QUFBQUFFbEZUa1N1UW1DQyIsCiAgICJUeXBlIiA6ICJtaW5kIgp9Cg=="/>
    </extobj>
  </extobjs>
</s:customData>
</file>

<file path=customXml/itemProps10.xml><?xml version="1.0" encoding="utf-8"?>
<ds:datastoreItem xmlns:ds="http://schemas.openxmlformats.org/officeDocument/2006/customXml" ds:itemID="s:customData">
  <ds:schemaRefs>
    <ds:schemaRef ds:uri="http://www.wps.cn/officeDocument/2013/wpsCustom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WPS 演示</Application>
  <PresentationFormat>自定义</PresentationFormat>
  <Paragraphs>27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Arial</vt:lpstr>
      <vt:lpstr>微软雅黑</vt:lpstr>
      <vt:lpstr>Calibri</vt:lpstr>
      <vt:lpstr>Wingdings</vt:lpstr>
      <vt:lpstr>黑体</vt:lpstr>
      <vt:lpstr>Arial Unicode MS</vt:lpstr>
      <vt:lpstr>自定义设计方案</vt:lpstr>
      <vt:lpstr>英语国际音标</vt:lpstr>
      <vt:lpstr>发音主要分为三部分：喉部、口腔、鼻腔。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陈志磊</dc:creator>
  <cp:lastModifiedBy>李文娟</cp:lastModifiedBy>
  <cp:revision>82</cp:revision>
  <dcterms:created xsi:type="dcterms:W3CDTF">2013-06-30T19:05:00Z</dcterms:created>
  <dcterms:modified xsi:type="dcterms:W3CDTF">2020-02-11T14:08:09Z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719E5B7D-8700-4B20-3F4A-3C753F1F3F66</vt:lpwstr>
  </property>
  <property fmtid="{D5CDD505-2E9C-101B-9397-08002B2CF9AE}" pid="3" name="ArticulatePath">
    <vt:lpwstr>蓝灰风格模板</vt:lpwstr>
  </property>
  <property fmtid="{D5CDD505-2E9C-101B-9397-08002B2CF9AE}" pid="4" name="KSOProductBuildVer">
    <vt:lpwstr>2052-11.1.0.9339</vt:lpwstr>
  </property>
</Properties>
</file>