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85" r:id="rId2"/>
    <p:sldId id="420" r:id="rId3"/>
    <p:sldId id="439" r:id="rId4"/>
    <p:sldId id="421" r:id="rId5"/>
    <p:sldId id="455" r:id="rId6"/>
    <p:sldId id="367" r:id="rId7"/>
    <p:sldId id="440" r:id="rId8"/>
    <p:sldId id="370" r:id="rId9"/>
    <p:sldId id="423" r:id="rId10"/>
    <p:sldId id="454" r:id="rId11"/>
    <p:sldId id="424" r:id="rId12"/>
    <p:sldId id="425" r:id="rId13"/>
    <p:sldId id="427" r:id="rId14"/>
    <p:sldId id="429" r:id="rId15"/>
    <p:sldId id="430" r:id="rId16"/>
    <p:sldId id="422" r:id="rId17"/>
    <p:sldId id="426" r:id="rId18"/>
    <p:sldId id="431" r:id="rId19"/>
    <p:sldId id="644" r:id="rId20"/>
    <p:sldId id="372" r:id="rId21"/>
    <p:sldId id="373" r:id="rId22"/>
    <p:sldId id="374" r:id="rId23"/>
    <p:sldId id="645" r:id="rId24"/>
    <p:sldId id="432" r:id="rId25"/>
    <p:sldId id="441" r:id="rId26"/>
    <p:sldId id="442" r:id="rId27"/>
    <p:sldId id="448" r:id="rId28"/>
    <p:sldId id="368" r:id="rId29"/>
    <p:sldId id="362" r:id="rId30"/>
    <p:sldId id="342" r:id="rId31"/>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itchFamily="34" charset="0"/>
        <a:ea typeface="+mn-ea"/>
        <a:cs typeface="+mn-cs"/>
      </a:defRPr>
    </a:lvl1pPr>
    <a:lvl2pPr marL="457200" algn="r" rtl="0" fontAlgn="base">
      <a:spcBef>
        <a:spcPct val="0"/>
      </a:spcBef>
      <a:spcAft>
        <a:spcPct val="0"/>
      </a:spcAft>
      <a:defRPr kern="1200">
        <a:solidFill>
          <a:schemeClr val="tx1"/>
        </a:solidFill>
        <a:latin typeface="Arial" pitchFamily="34" charset="0"/>
        <a:ea typeface="+mn-ea"/>
        <a:cs typeface="+mn-cs"/>
      </a:defRPr>
    </a:lvl2pPr>
    <a:lvl3pPr marL="914400" algn="r" rtl="0" fontAlgn="base">
      <a:spcBef>
        <a:spcPct val="0"/>
      </a:spcBef>
      <a:spcAft>
        <a:spcPct val="0"/>
      </a:spcAft>
      <a:defRPr kern="1200">
        <a:solidFill>
          <a:schemeClr val="tx1"/>
        </a:solidFill>
        <a:latin typeface="Arial" pitchFamily="34" charset="0"/>
        <a:ea typeface="+mn-ea"/>
        <a:cs typeface="+mn-cs"/>
      </a:defRPr>
    </a:lvl3pPr>
    <a:lvl4pPr marL="1371600" algn="r" rtl="0" fontAlgn="base">
      <a:spcBef>
        <a:spcPct val="0"/>
      </a:spcBef>
      <a:spcAft>
        <a:spcPct val="0"/>
      </a:spcAft>
      <a:defRPr kern="1200">
        <a:solidFill>
          <a:schemeClr val="tx1"/>
        </a:solidFill>
        <a:latin typeface="Arial" pitchFamily="34" charset="0"/>
        <a:ea typeface="+mn-ea"/>
        <a:cs typeface="+mn-cs"/>
      </a:defRPr>
    </a:lvl4pPr>
    <a:lvl5pPr marL="1828800" algn="r"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7181F"/>
    <a:srgbClr val="FFFFFF"/>
    <a:srgbClr val="CC3300"/>
    <a:srgbClr val="E0E4D0"/>
    <a:srgbClr val="FF3300"/>
    <a:srgbClr val="9900FF"/>
    <a:srgbClr val="FC1CF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6327" autoAdjust="0"/>
    <p:restoredTop sz="94660"/>
  </p:normalViewPr>
  <p:slideViewPr>
    <p:cSldViewPr>
      <p:cViewPr>
        <p:scale>
          <a:sx n="66" d="100"/>
          <a:sy n="66" d="100"/>
        </p:scale>
        <p:origin x="-1278"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8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zh-CN" altLang="en-US"/>
          </a:p>
        </p:txBody>
      </p:sp>
      <p:sp>
        <p:nvSpPr>
          <p:cNvPr id="2580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zh-CN"/>
          </a:p>
        </p:txBody>
      </p:sp>
      <p:sp>
        <p:nvSpPr>
          <p:cNvPr id="2580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ltLang="zh-CN"/>
          </a:p>
        </p:txBody>
      </p:sp>
      <p:sp>
        <p:nvSpPr>
          <p:cNvPr id="2580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fld id="{915DE033-F2AA-45BE-96F3-F6FA52551565}"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zh-CN" altLang="en-US"/>
          </a:p>
        </p:txBody>
      </p:sp>
      <p:sp>
        <p:nvSpPr>
          <p:cNvPr id="289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zh-CN"/>
          </a:p>
        </p:txBody>
      </p:sp>
      <p:sp>
        <p:nvSpPr>
          <p:cNvPr id="259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89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ltLang="zh-CN"/>
          </a:p>
        </p:txBody>
      </p:sp>
      <p:sp>
        <p:nvSpPr>
          <p:cNvPr id="289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fld id="{2B972CA3-FA8D-4C8C-BEC7-9D370DFEB53A}"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bg bwMode="gray">
      <p:bgPr>
        <a:solidFill>
          <a:srgbClr val="FFFFFF"/>
        </a:solidFill>
        <a:effectLst/>
      </p:bgPr>
    </p:bg>
    <p:spTree>
      <p:nvGrpSpPr>
        <p:cNvPr id="1" name=""/>
        <p:cNvGrpSpPr/>
        <p:nvPr/>
      </p:nvGrpSpPr>
      <p:grpSpPr>
        <a:xfrm>
          <a:off x="0" y="0"/>
          <a:ext cx="0" cy="0"/>
          <a:chOff x="0" y="0"/>
          <a:chExt cx="0" cy="0"/>
        </a:xfrm>
      </p:grpSpPr>
      <p:pic>
        <p:nvPicPr>
          <p:cNvPr id="4" name="图片 3" descr="5.png"/>
          <p:cNvPicPr>
            <a:picLocks noChangeAspect="1"/>
          </p:cNvPicPr>
          <p:nvPr/>
        </p:nvPicPr>
        <p:blipFill>
          <a:blip r:embed="rId2"/>
          <a:srcRect/>
          <a:stretch>
            <a:fillRect/>
          </a:stretch>
        </p:blipFill>
        <p:spPr bwMode="auto">
          <a:xfrm>
            <a:off x="-3221038" y="1285875"/>
            <a:ext cx="1220788" cy="500063"/>
          </a:xfrm>
          <a:prstGeom prst="rect">
            <a:avLst/>
          </a:prstGeom>
          <a:noFill/>
          <a:ln w="9525">
            <a:noFill/>
            <a:miter lim="800000"/>
            <a:headEnd/>
            <a:tailEnd/>
          </a:ln>
        </p:spPr>
      </p:pic>
      <p:pic>
        <p:nvPicPr>
          <p:cNvPr id="5" name="图片 4" descr="5.png"/>
          <p:cNvPicPr>
            <a:picLocks noChangeAspect="1"/>
          </p:cNvPicPr>
          <p:nvPr/>
        </p:nvPicPr>
        <p:blipFill>
          <a:blip r:embed="rId3"/>
          <a:srcRect/>
          <a:stretch>
            <a:fillRect/>
          </a:stretch>
        </p:blipFill>
        <p:spPr bwMode="auto">
          <a:xfrm>
            <a:off x="-1928813" y="1500188"/>
            <a:ext cx="1714500" cy="812800"/>
          </a:xfrm>
          <a:prstGeom prst="rect">
            <a:avLst/>
          </a:prstGeom>
          <a:noFill/>
          <a:ln w="9525">
            <a:noFill/>
            <a:miter lim="800000"/>
            <a:headEnd/>
            <a:tailEnd/>
          </a:ln>
        </p:spPr>
      </p:pic>
      <p:pic>
        <p:nvPicPr>
          <p:cNvPr id="6" name="图片 5" descr="5.png"/>
          <p:cNvPicPr>
            <a:picLocks noChangeAspect="1"/>
          </p:cNvPicPr>
          <p:nvPr/>
        </p:nvPicPr>
        <p:blipFill>
          <a:blip r:embed="rId4"/>
          <a:srcRect/>
          <a:stretch>
            <a:fillRect/>
          </a:stretch>
        </p:blipFill>
        <p:spPr bwMode="auto">
          <a:xfrm>
            <a:off x="-2000250" y="857250"/>
            <a:ext cx="720725" cy="571500"/>
          </a:xfrm>
          <a:prstGeom prst="rect">
            <a:avLst/>
          </a:prstGeom>
          <a:noFill/>
          <a:ln w="9525">
            <a:noFill/>
            <a:miter lim="800000"/>
            <a:headEnd/>
            <a:tailEnd/>
          </a:ln>
        </p:spPr>
      </p:pic>
      <p:pic>
        <p:nvPicPr>
          <p:cNvPr id="7" name="Picture 183" descr="图片2"/>
          <p:cNvPicPr>
            <a:picLocks noChangeAspect="1" noChangeArrowheads="1"/>
          </p:cNvPicPr>
          <p:nvPr/>
        </p:nvPicPr>
        <p:blipFill>
          <a:blip r:embed="rId5"/>
          <a:srcRect/>
          <a:stretch>
            <a:fillRect/>
          </a:stretch>
        </p:blipFill>
        <p:spPr bwMode="auto">
          <a:xfrm>
            <a:off x="-304800" y="-228600"/>
            <a:ext cx="9753600" cy="7315200"/>
          </a:xfrm>
          <a:prstGeom prst="rect">
            <a:avLst/>
          </a:prstGeom>
          <a:noFill/>
          <a:ln w="9525">
            <a:noFill/>
            <a:miter lim="800000"/>
            <a:headEnd/>
            <a:tailEnd/>
          </a:ln>
        </p:spPr>
      </p:pic>
      <p:sp>
        <p:nvSpPr>
          <p:cNvPr id="3075" name="Rectangle 3"/>
          <p:cNvSpPr>
            <a:spLocks noGrp="1" noChangeArrowheads="1"/>
          </p:cNvSpPr>
          <p:nvPr>
            <p:ph type="subTitle" idx="1"/>
          </p:nvPr>
        </p:nvSpPr>
        <p:spPr>
          <a:xfrm>
            <a:off x="609600" y="3429000"/>
            <a:ext cx="7010400" cy="381000"/>
          </a:xfrm>
        </p:spPr>
        <p:txBody>
          <a:bodyPr/>
          <a:lstStyle>
            <a:lvl1pPr marL="0" indent="0">
              <a:buFont typeface="Wingdings" pitchFamily="2" charset="2"/>
              <a:buNone/>
              <a:defRPr sz="2000" b="0">
                <a:solidFill>
                  <a:srgbClr val="000000"/>
                </a:solidFill>
              </a:defRPr>
            </a:lvl1pPr>
          </a:lstStyle>
          <a:p>
            <a:r>
              <a:rPr lang="zh-CN" altLang="en-US"/>
              <a:t>单击此处编辑母版副标题样式</a:t>
            </a:r>
          </a:p>
        </p:txBody>
      </p:sp>
      <p:sp>
        <p:nvSpPr>
          <p:cNvPr id="3074" name="Rectangle 2"/>
          <p:cNvSpPr>
            <a:spLocks noGrp="1" noChangeArrowheads="1"/>
          </p:cNvSpPr>
          <p:nvPr>
            <p:ph type="ctrTitle"/>
          </p:nvPr>
        </p:nvSpPr>
        <p:spPr>
          <a:xfrm>
            <a:off x="609600" y="2667000"/>
            <a:ext cx="7010400" cy="685800"/>
          </a:xfrm>
          <a:effectLst/>
        </p:spPr>
        <p:txBody>
          <a:bodyPr/>
          <a:lstStyle>
            <a:lvl1pPr>
              <a:defRPr sz="4800">
                <a:latin typeface="Arial" charset="0"/>
              </a:defRPr>
            </a:lvl1pPr>
          </a:lstStyle>
          <a:p>
            <a:r>
              <a:rPr lang="zh-CN" altLang="en-US"/>
              <a:t>单击此处编辑母版标题样式</a:t>
            </a:r>
          </a:p>
        </p:txBody>
      </p:sp>
      <p:sp>
        <p:nvSpPr>
          <p:cNvPr id="8" name="Rectangle 5"/>
          <p:cNvSpPr>
            <a:spLocks noGrp="1" noChangeArrowheads="1"/>
          </p:cNvSpPr>
          <p:nvPr>
            <p:ph type="ftr" sz="quarter" idx="10"/>
          </p:nvPr>
        </p:nvSpPr>
        <p:spPr bwMode="gray">
          <a:xfrm>
            <a:off x="76200" y="6553200"/>
            <a:ext cx="2895600" cy="304800"/>
          </a:xfrm>
        </p:spPr>
        <p:txBody>
          <a:bodyPr/>
          <a:lstStyle>
            <a:lvl1pPr algn="l">
              <a:defRPr sz="1700">
                <a:solidFill>
                  <a:srgbClr val="000000"/>
                </a:solidFill>
              </a:defRPr>
            </a:lvl1pPr>
          </a:lstStyle>
          <a:p>
            <a:pPr>
              <a:defRPr/>
            </a:pPr>
            <a:endParaRPr lang="zh-CN" altLang="en-US"/>
          </a:p>
        </p:txBody>
      </p:sp>
      <p:sp>
        <p:nvSpPr>
          <p:cNvPr id="9" name="Rectangle 154"/>
          <p:cNvSpPr>
            <a:spLocks noGrp="1" noChangeArrowheads="1"/>
          </p:cNvSpPr>
          <p:nvPr>
            <p:ph type="dt" sz="quarter" idx="11"/>
          </p:nvPr>
        </p:nvSpPr>
        <p:spPr bwMode="auto">
          <a:xfrm>
            <a:off x="4876800" y="6613525"/>
            <a:ext cx="2133600" cy="244475"/>
          </a:xfrm>
        </p:spPr>
        <p:txBody>
          <a:bodyPr/>
          <a:lstStyle>
            <a:lvl1pPr algn="ctr">
              <a:defRPr sz="1400" b="0">
                <a:latin typeface="Arial" charset="0"/>
              </a:defRPr>
            </a:lvl1pPr>
          </a:lstStyle>
          <a:p>
            <a:pPr>
              <a:defRPr/>
            </a:pPr>
            <a:endParaRPr lang="en-US" altLang="zh-CN"/>
          </a:p>
        </p:txBody>
      </p:sp>
      <p:sp>
        <p:nvSpPr>
          <p:cNvPr id="10" name="Rectangle 155"/>
          <p:cNvSpPr>
            <a:spLocks noGrp="1" noChangeArrowheads="1"/>
          </p:cNvSpPr>
          <p:nvPr>
            <p:ph type="sldNum" sz="quarter" idx="12"/>
          </p:nvPr>
        </p:nvSpPr>
        <p:spPr bwMode="auto">
          <a:xfrm>
            <a:off x="8534400" y="6553200"/>
            <a:ext cx="457200" cy="244475"/>
          </a:xfrm>
        </p:spPr>
        <p:txBody>
          <a:bodyPr/>
          <a:lstStyle>
            <a:lvl1pPr algn="ctr">
              <a:defRPr sz="1400">
                <a:latin typeface="Arial" charset="0"/>
              </a:defRPr>
            </a:lvl1pPr>
          </a:lstStyle>
          <a:p>
            <a:pPr>
              <a:defRPr/>
            </a:pPr>
            <a:fld id="{EDB4A66B-B83A-4E85-9834-123CAA4D77D5}" type="slidenum">
              <a:rPr lang="zh-CN" altLang="en-US"/>
              <a:pPr>
                <a:defRPr/>
              </a:pPr>
              <a:t>‹#›</a:t>
            </a:fld>
            <a:endParaRPr lang="en-US" altLang="zh-CN"/>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200"/>
                                  </p:stCondLst>
                                  <p:childTnLst>
                                    <p:animMotion origin="layout" path="M -2.5E-6 2.13873E-6 C 0.09028 -0.04994 0.17136 -0.08324 0.29948 -0.03052 C 0.29948 -0.03029 0.38056 0.03329 0.51111 0.03884 C 0.62847 0.03607 0.74167 -0.03075 0.74167 -0.03052 C 0.79688 -0.0474 0.81858 -0.03607 0.84532 -0.00532 " pathEditMode="relative" rAng="0" ptsTypes="fffff">
                                      <p:cBhvr>
                                        <p:cTn id="6" dur="1800" fill="hold"/>
                                        <p:tgtEl>
                                          <p:spTgt spid="5"/>
                                        </p:tgtEl>
                                        <p:attrNameLst>
                                          <p:attrName>ppt_x</p:attrName>
                                          <p:attrName>ppt_y</p:attrName>
                                        </p:attrNameLst>
                                      </p:cBhvr>
                                      <p:rCtr x="423" y="-22"/>
                                    </p:animMotion>
                                  </p:childTnLst>
                                </p:cTn>
                              </p:par>
                            </p:childTnLst>
                          </p:cTn>
                        </p:par>
                        <p:par>
                          <p:cTn id="7" fill="hold">
                            <p:stCondLst>
                              <p:cond delay="2000"/>
                            </p:stCondLst>
                            <p:childTnLst>
                              <p:par>
                                <p:cTn id="8" presetID="0" presetClass="path" presetSubtype="0" accel="50000" decel="50000" fill="hold" nodeType="afterEffect">
                                  <p:stCondLst>
                                    <p:cond delay="0"/>
                                  </p:stCondLst>
                                  <p:childTnLst>
                                    <p:animMotion origin="layout" path="M -3.33333E-6 -3.81503E-6 C 0.09375 -0.04994 0.179 -0.08323 0.31216 -0.03052 C 0.31216 -0.03029 0.39636 0.0333 0.5323 0.03885 C 0.65452 0.03607 0.77223 -0.03075 0.77223 -0.03052 C 0.82986 -0.0474 0.85226 -0.03607 0.87986 -0.00531 " pathEditMode="relative" rAng="0" ptsTypes="fffff">
                                      <p:cBhvr>
                                        <p:cTn id="9" dur="2000" fill="hold"/>
                                        <p:tgtEl>
                                          <p:spTgt spid="4"/>
                                        </p:tgtEl>
                                        <p:attrNameLst>
                                          <p:attrName>ppt_x</p:attrName>
                                          <p:attrName>ppt_y</p:attrName>
                                        </p:attrNameLst>
                                      </p:cBhvr>
                                      <p:rCtr x="440" y="-22"/>
                                    </p:animMotion>
                                  </p:childTnLst>
                                </p:cTn>
                              </p:par>
                              <p:par>
                                <p:cTn id="10" presetID="0" presetClass="path" presetSubtype="0" accel="50000" decel="50000" fill="hold" nodeType="withEffect">
                                  <p:stCondLst>
                                    <p:cond delay="400"/>
                                  </p:stCondLst>
                                  <p:childTnLst>
                                    <p:animMotion origin="layout" path="M 2.77778E-7 -3.98844E-6 C 0.09288 -0.04994 0.17674 -0.08323 0.30799 -0.03052 C 0.30799 -0.03029 0.39115 0.0333 0.52517 0.03885 C 0.64583 0.03607 0.76198 -0.03075 0.76198 -0.03052 C 0.81892 -0.04739 0.84097 -0.03607 0.8684 -0.00531 " pathEditMode="relative" rAng="0" ptsTypes="fffff">
                                      <p:cBhvr>
                                        <p:cTn id="11" dur="1700" fill="hold"/>
                                        <p:tgtEl>
                                          <p:spTgt spid="6"/>
                                        </p:tgtEl>
                                        <p:attrNameLst>
                                          <p:attrName>ppt_x</p:attrName>
                                          <p:attrName>ppt_y</p:attrName>
                                        </p:attrNameLst>
                                      </p:cBhvr>
                                      <p:rCtr x="434" y="-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zh-CN" altLang="en-US"/>
          </a:p>
        </p:txBody>
      </p:sp>
      <p:sp>
        <p:nvSpPr>
          <p:cNvPr id="5" name="Rectangle 6"/>
          <p:cNvSpPr>
            <a:spLocks noGrp="1" noChangeArrowheads="1"/>
          </p:cNvSpPr>
          <p:nvPr>
            <p:ph type="sldNum" sz="quarter" idx="11"/>
          </p:nvPr>
        </p:nvSpPr>
        <p:spPr/>
        <p:txBody>
          <a:bodyPr/>
          <a:lstStyle>
            <a:lvl1pPr>
              <a:defRPr/>
            </a:lvl1pPr>
          </a:lstStyle>
          <a:p>
            <a:pPr>
              <a:defRPr/>
            </a:pPr>
            <a:fld id="{A11AF1CB-DCBE-4E7D-B638-9614DA043A6B}" type="slidenum">
              <a:rPr lang="zh-CN" altLang="en-US"/>
              <a:pPr>
                <a:defRPr/>
              </a:pPr>
              <a:t>‹#›</a:t>
            </a:fld>
            <a:endParaRPr lang="en-US" altLang="zh-CN"/>
          </a:p>
        </p:txBody>
      </p:sp>
      <p:sp>
        <p:nvSpPr>
          <p:cNvPr id="6"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91300" y="350838"/>
            <a:ext cx="2095500" cy="597376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4800" y="350838"/>
            <a:ext cx="6134100" cy="597376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zh-CN" altLang="en-US"/>
          </a:p>
        </p:txBody>
      </p:sp>
      <p:sp>
        <p:nvSpPr>
          <p:cNvPr id="5" name="Rectangle 6"/>
          <p:cNvSpPr>
            <a:spLocks noGrp="1" noChangeArrowheads="1"/>
          </p:cNvSpPr>
          <p:nvPr>
            <p:ph type="sldNum" sz="quarter" idx="11"/>
          </p:nvPr>
        </p:nvSpPr>
        <p:spPr/>
        <p:txBody>
          <a:bodyPr/>
          <a:lstStyle>
            <a:lvl1pPr>
              <a:defRPr/>
            </a:lvl1pPr>
          </a:lstStyle>
          <a:p>
            <a:pPr>
              <a:defRPr/>
            </a:pPr>
            <a:fld id="{0812A9F0-24C6-4501-8414-5742D07E0019}" type="slidenum">
              <a:rPr lang="zh-CN" altLang="en-US"/>
              <a:pPr>
                <a:defRPr/>
              </a:pPr>
              <a:t>‹#›</a:t>
            </a:fld>
            <a:endParaRPr lang="en-US" altLang="zh-CN"/>
          </a:p>
        </p:txBody>
      </p:sp>
      <p:sp>
        <p:nvSpPr>
          <p:cNvPr id="6"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50838"/>
            <a:ext cx="7239000" cy="563562"/>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304800" y="1219200"/>
            <a:ext cx="8382000" cy="5105400"/>
          </a:xfrm>
        </p:spPr>
        <p:txBody>
          <a:bodyPr/>
          <a:lstStyle/>
          <a:p>
            <a:pPr lvl="0"/>
            <a:endParaRPr lang="zh-CN"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zh-CN" altLang="en-US"/>
          </a:p>
        </p:txBody>
      </p:sp>
      <p:sp>
        <p:nvSpPr>
          <p:cNvPr id="5" name="Rectangle 6"/>
          <p:cNvSpPr>
            <a:spLocks noGrp="1" noChangeArrowheads="1"/>
          </p:cNvSpPr>
          <p:nvPr>
            <p:ph type="sldNum" sz="quarter" idx="11"/>
          </p:nvPr>
        </p:nvSpPr>
        <p:spPr/>
        <p:txBody>
          <a:bodyPr/>
          <a:lstStyle>
            <a:lvl1pPr>
              <a:defRPr/>
            </a:lvl1pPr>
          </a:lstStyle>
          <a:p>
            <a:pPr>
              <a:defRPr/>
            </a:pPr>
            <a:fld id="{DE451F19-638A-4940-AA8F-B9B2A8DE825A}" type="slidenum">
              <a:rPr lang="zh-CN" altLang="en-US"/>
              <a:pPr>
                <a:defRPr/>
              </a:pPr>
              <a:t>‹#›</a:t>
            </a:fld>
            <a:endParaRPr lang="en-US" altLang="zh-CN"/>
          </a:p>
        </p:txBody>
      </p:sp>
      <p:sp>
        <p:nvSpPr>
          <p:cNvPr id="6"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838200" y="350838"/>
            <a:ext cx="7239000" cy="563562"/>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304800" y="1219200"/>
            <a:ext cx="8382000" cy="5105400"/>
          </a:xfrm>
        </p:spPr>
        <p:txBody>
          <a:bodyPr/>
          <a:lstStyle/>
          <a:p>
            <a:pPr lvl="0"/>
            <a:endParaRPr lang="zh-CN"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zh-CN" altLang="en-US"/>
          </a:p>
        </p:txBody>
      </p:sp>
      <p:sp>
        <p:nvSpPr>
          <p:cNvPr id="5" name="Rectangle 6"/>
          <p:cNvSpPr>
            <a:spLocks noGrp="1" noChangeArrowheads="1"/>
          </p:cNvSpPr>
          <p:nvPr>
            <p:ph type="sldNum" sz="quarter" idx="11"/>
          </p:nvPr>
        </p:nvSpPr>
        <p:spPr/>
        <p:txBody>
          <a:bodyPr/>
          <a:lstStyle>
            <a:lvl1pPr>
              <a:defRPr/>
            </a:lvl1pPr>
          </a:lstStyle>
          <a:p>
            <a:pPr>
              <a:defRPr/>
            </a:pPr>
            <a:fld id="{C4D96568-E3AB-4BFE-BA9B-C6FA9A3EF64D}" type="slidenum">
              <a:rPr lang="zh-CN" altLang="en-US"/>
              <a:pPr>
                <a:defRPr/>
              </a:pPr>
              <a:t>‹#›</a:t>
            </a:fld>
            <a:endParaRPr lang="en-US" altLang="zh-CN"/>
          </a:p>
        </p:txBody>
      </p:sp>
      <p:sp>
        <p:nvSpPr>
          <p:cNvPr id="6"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zh-CN" altLang="en-US"/>
          </a:p>
        </p:txBody>
      </p:sp>
      <p:sp>
        <p:nvSpPr>
          <p:cNvPr id="5" name="Rectangle 6"/>
          <p:cNvSpPr>
            <a:spLocks noGrp="1" noChangeArrowheads="1"/>
          </p:cNvSpPr>
          <p:nvPr>
            <p:ph type="sldNum" sz="quarter" idx="11"/>
          </p:nvPr>
        </p:nvSpPr>
        <p:spPr/>
        <p:txBody>
          <a:bodyPr/>
          <a:lstStyle>
            <a:lvl1pPr>
              <a:defRPr/>
            </a:lvl1pPr>
          </a:lstStyle>
          <a:p>
            <a:pPr>
              <a:defRPr/>
            </a:pPr>
            <a:fld id="{5B3E5725-4BC4-47F3-B7CF-5C51296E98A0}" type="slidenum">
              <a:rPr lang="zh-CN" altLang="en-US"/>
              <a:pPr>
                <a:defRPr/>
              </a:pPr>
              <a:t>‹#›</a:t>
            </a:fld>
            <a:endParaRPr lang="en-US" altLang="zh-CN"/>
          </a:p>
        </p:txBody>
      </p:sp>
      <p:sp>
        <p:nvSpPr>
          <p:cNvPr id="6"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p:txBody>
          <a:bodyPr/>
          <a:lstStyle>
            <a:lvl1pPr>
              <a:defRPr/>
            </a:lvl1pPr>
          </a:lstStyle>
          <a:p>
            <a:pPr>
              <a:defRPr/>
            </a:pPr>
            <a:endParaRPr lang="zh-CN" altLang="en-US"/>
          </a:p>
        </p:txBody>
      </p:sp>
      <p:sp>
        <p:nvSpPr>
          <p:cNvPr id="5" name="Rectangle 6"/>
          <p:cNvSpPr>
            <a:spLocks noGrp="1" noChangeArrowheads="1"/>
          </p:cNvSpPr>
          <p:nvPr>
            <p:ph type="sldNum" sz="quarter" idx="11"/>
          </p:nvPr>
        </p:nvSpPr>
        <p:spPr/>
        <p:txBody>
          <a:bodyPr/>
          <a:lstStyle>
            <a:lvl1pPr>
              <a:defRPr/>
            </a:lvl1pPr>
          </a:lstStyle>
          <a:p>
            <a:pPr>
              <a:defRPr/>
            </a:pPr>
            <a:fld id="{D88406EC-A71D-40C9-914E-AA70B1491E25}" type="slidenum">
              <a:rPr lang="zh-CN" altLang="en-US"/>
              <a:pPr>
                <a:defRPr/>
              </a:pPr>
              <a:t>‹#›</a:t>
            </a:fld>
            <a:endParaRPr lang="en-US" altLang="zh-CN"/>
          </a:p>
        </p:txBody>
      </p:sp>
      <p:sp>
        <p:nvSpPr>
          <p:cNvPr id="6"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4800" y="1219200"/>
            <a:ext cx="4114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72000" y="1219200"/>
            <a:ext cx="4114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zh-CN" altLang="en-US"/>
          </a:p>
        </p:txBody>
      </p:sp>
      <p:sp>
        <p:nvSpPr>
          <p:cNvPr id="6" name="Rectangle 6"/>
          <p:cNvSpPr>
            <a:spLocks noGrp="1" noChangeArrowheads="1"/>
          </p:cNvSpPr>
          <p:nvPr>
            <p:ph type="sldNum" sz="quarter" idx="11"/>
          </p:nvPr>
        </p:nvSpPr>
        <p:spPr/>
        <p:txBody>
          <a:bodyPr/>
          <a:lstStyle>
            <a:lvl1pPr>
              <a:defRPr/>
            </a:lvl1pPr>
          </a:lstStyle>
          <a:p>
            <a:pPr>
              <a:defRPr/>
            </a:pPr>
            <a:fld id="{A1FDBD30-4C75-4182-A0E2-EA1D2138EAAB}" type="slidenum">
              <a:rPr lang="zh-CN" altLang="en-US"/>
              <a:pPr>
                <a:defRPr/>
              </a:pPr>
              <a:t>‹#›</a:t>
            </a:fld>
            <a:endParaRPr lang="en-US" altLang="zh-CN"/>
          </a:p>
        </p:txBody>
      </p:sp>
      <p:sp>
        <p:nvSpPr>
          <p:cNvPr id="7"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zh-CN" altLang="en-US"/>
          </a:p>
        </p:txBody>
      </p:sp>
      <p:sp>
        <p:nvSpPr>
          <p:cNvPr id="8" name="Rectangle 6"/>
          <p:cNvSpPr>
            <a:spLocks noGrp="1" noChangeArrowheads="1"/>
          </p:cNvSpPr>
          <p:nvPr>
            <p:ph type="sldNum" sz="quarter" idx="11"/>
          </p:nvPr>
        </p:nvSpPr>
        <p:spPr/>
        <p:txBody>
          <a:bodyPr/>
          <a:lstStyle>
            <a:lvl1pPr>
              <a:defRPr/>
            </a:lvl1pPr>
          </a:lstStyle>
          <a:p>
            <a:pPr>
              <a:defRPr/>
            </a:pPr>
            <a:fld id="{D5505899-0BD4-4FD2-9439-7E178151DAA2}" type="slidenum">
              <a:rPr lang="zh-CN" altLang="en-US"/>
              <a:pPr>
                <a:defRPr/>
              </a:pPr>
              <a:t>‹#›</a:t>
            </a:fld>
            <a:endParaRPr lang="en-US" altLang="zh-CN"/>
          </a:p>
        </p:txBody>
      </p:sp>
      <p:sp>
        <p:nvSpPr>
          <p:cNvPr id="9"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zh-CN" altLang="en-US"/>
          </a:p>
        </p:txBody>
      </p:sp>
      <p:sp>
        <p:nvSpPr>
          <p:cNvPr id="4" name="Rectangle 6"/>
          <p:cNvSpPr>
            <a:spLocks noGrp="1" noChangeArrowheads="1"/>
          </p:cNvSpPr>
          <p:nvPr>
            <p:ph type="sldNum" sz="quarter" idx="11"/>
          </p:nvPr>
        </p:nvSpPr>
        <p:spPr/>
        <p:txBody>
          <a:bodyPr/>
          <a:lstStyle>
            <a:lvl1pPr>
              <a:defRPr/>
            </a:lvl1pPr>
          </a:lstStyle>
          <a:p>
            <a:pPr>
              <a:defRPr/>
            </a:pPr>
            <a:fld id="{93191022-A671-49A5-ABCC-E0F4624A3351}" type="slidenum">
              <a:rPr lang="zh-CN" altLang="en-US"/>
              <a:pPr>
                <a:defRPr/>
              </a:pPr>
              <a:t>‹#›</a:t>
            </a:fld>
            <a:endParaRPr lang="en-US" altLang="zh-CN"/>
          </a:p>
        </p:txBody>
      </p:sp>
      <p:sp>
        <p:nvSpPr>
          <p:cNvPr id="5"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zh-CN" altLang="en-US"/>
          </a:p>
        </p:txBody>
      </p:sp>
      <p:sp>
        <p:nvSpPr>
          <p:cNvPr id="3" name="Rectangle 6"/>
          <p:cNvSpPr>
            <a:spLocks noGrp="1" noChangeArrowheads="1"/>
          </p:cNvSpPr>
          <p:nvPr>
            <p:ph type="sldNum" sz="quarter" idx="11"/>
          </p:nvPr>
        </p:nvSpPr>
        <p:spPr/>
        <p:txBody>
          <a:bodyPr/>
          <a:lstStyle>
            <a:lvl1pPr>
              <a:defRPr/>
            </a:lvl1pPr>
          </a:lstStyle>
          <a:p>
            <a:pPr>
              <a:defRPr/>
            </a:pPr>
            <a:fld id="{B4E47196-60AF-49C0-8329-10B64228440F}" type="slidenum">
              <a:rPr lang="zh-CN" altLang="en-US"/>
              <a:pPr>
                <a:defRPr/>
              </a:pPr>
              <a:t>‹#›</a:t>
            </a:fld>
            <a:endParaRPr lang="en-US" altLang="zh-CN"/>
          </a:p>
        </p:txBody>
      </p:sp>
      <p:sp>
        <p:nvSpPr>
          <p:cNvPr id="4"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p:txBody>
          <a:bodyPr/>
          <a:lstStyle>
            <a:lvl1pPr>
              <a:defRPr/>
            </a:lvl1pPr>
          </a:lstStyle>
          <a:p>
            <a:pPr>
              <a:defRPr/>
            </a:pPr>
            <a:endParaRPr lang="zh-CN" altLang="en-US"/>
          </a:p>
        </p:txBody>
      </p:sp>
      <p:sp>
        <p:nvSpPr>
          <p:cNvPr id="6" name="Rectangle 6"/>
          <p:cNvSpPr>
            <a:spLocks noGrp="1" noChangeArrowheads="1"/>
          </p:cNvSpPr>
          <p:nvPr>
            <p:ph type="sldNum" sz="quarter" idx="11"/>
          </p:nvPr>
        </p:nvSpPr>
        <p:spPr/>
        <p:txBody>
          <a:bodyPr/>
          <a:lstStyle>
            <a:lvl1pPr>
              <a:defRPr/>
            </a:lvl1pPr>
          </a:lstStyle>
          <a:p>
            <a:pPr>
              <a:defRPr/>
            </a:pPr>
            <a:fld id="{0625B991-CD8A-403F-9F47-CEF759C159EE}" type="slidenum">
              <a:rPr lang="zh-CN" altLang="en-US"/>
              <a:pPr>
                <a:defRPr/>
              </a:pPr>
              <a:t>‹#›</a:t>
            </a:fld>
            <a:endParaRPr lang="en-US" altLang="zh-CN"/>
          </a:p>
        </p:txBody>
      </p:sp>
      <p:sp>
        <p:nvSpPr>
          <p:cNvPr id="7"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p:txBody>
          <a:bodyPr/>
          <a:lstStyle>
            <a:lvl1pPr>
              <a:defRPr/>
            </a:lvl1pPr>
          </a:lstStyle>
          <a:p>
            <a:pPr>
              <a:defRPr/>
            </a:pPr>
            <a:endParaRPr lang="zh-CN" altLang="en-US"/>
          </a:p>
        </p:txBody>
      </p:sp>
      <p:sp>
        <p:nvSpPr>
          <p:cNvPr id="6" name="Rectangle 6"/>
          <p:cNvSpPr>
            <a:spLocks noGrp="1" noChangeArrowheads="1"/>
          </p:cNvSpPr>
          <p:nvPr>
            <p:ph type="sldNum" sz="quarter" idx="11"/>
          </p:nvPr>
        </p:nvSpPr>
        <p:spPr/>
        <p:txBody>
          <a:bodyPr/>
          <a:lstStyle>
            <a:lvl1pPr>
              <a:defRPr/>
            </a:lvl1pPr>
          </a:lstStyle>
          <a:p>
            <a:pPr>
              <a:defRPr/>
            </a:pPr>
            <a:fld id="{DF247C32-FFD4-4AB7-A580-DFFF54D79183}" type="slidenum">
              <a:rPr lang="zh-CN" altLang="en-US"/>
              <a:pPr>
                <a:defRPr/>
              </a:pPr>
              <a:t>‹#›</a:t>
            </a:fld>
            <a:endParaRPr lang="en-US" altLang="zh-CN"/>
          </a:p>
        </p:txBody>
      </p:sp>
      <p:sp>
        <p:nvSpPr>
          <p:cNvPr id="7" name="Rectangle 159"/>
          <p:cNvSpPr>
            <a:spLocks noGrp="1" noChangeArrowheads="1"/>
          </p:cNvSpPr>
          <p:nvPr>
            <p:ph type="ftr" sz="quarter" idx="12"/>
          </p:nvPr>
        </p:nvSpPr>
        <p:spPr/>
        <p:txBody>
          <a:bodyPr/>
          <a:lstStyle>
            <a:lvl1pPr>
              <a:defRPr/>
            </a:lvl1pPr>
          </a:lstStyle>
          <a:p>
            <a:pPr>
              <a:defRPr/>
            </a:pPr>
            <a:endParaRPr lang="en-US" altLang="zh-CN"/>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gray">
          <a:xfrm>
            <a:off x="4114800" y="64484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atin typeface="+mn-lt"/>
                <a:ea typeface="宋体" charset="-122"/>
              </a:defRPr>
            </a:lvl1pPr>
          </a:lstStyle>
          <a:p>
            <a:pPr>
              <a:defRPr/>
            </a:pPr>
            <a:endParaRPr lang="zh-CN" altLang="en-US"/>
          </a:p>
        </p:txBody>
      </p:sp>
      <p:sp>
        <p:nvSpPr>
          <p:cNvPr id="2051" name="Rectangle 3"/>
          <p:cNvSpPr>
            <a:spLocks noGrp="1" noChangeArrowheads="1"/>
          </p:cNvSpPr>
          <p:nvPr>
            <p:ph type="body" idx="1"/>
          </p:nvPr>
        </p:nvSpPr>
        <p:spPr bwMode="gray">
          <a:xfrm>
            <a:off x="304800" y="1219200"/>
            <a:ext cx="8382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30" name="Rectangle 6"/>
          <p:cNvSpPr>
            <a:spLocks noGrp="1" noChangeArrowheads="1"/>
          </p:cNvSpPr>
          <p:nvPr>
            <p:ph type="sldNum" sz="quarter" idx="4"/>
          </p:nvPr>
        </p:nvSpPr>
        <p:spPr bwMode="gray">
          <a:xfrm>
            <a:off x="304800" y="6448425"/>
            <a:ext cx="5334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mn-lt"/>
                <a:ea typeface="宋体" charset="-122"/>
              </a:defRPr>
            </a:lvl1pPr>
          </a:lstStyle>
          <a:p>
            <a:pPr>
              <a:defRPr/>
            </a:pPr>
            <a:fld id="{5A04CEA9-30C7-43DA-A880-39C01AF1AB00}" type="slidenum">
              <a:rPr lang="zh-CN" altLang="en-US"/>
              <a:pPr>
                <a:defRPr/>
              </a:pPr>
              <a:t>‹#›</a:t>
            </a:fld>
            <a:endParaRPr lang="en-US" altLang="zh-CN"/>
          </a:p>
        </p:txBody>
      </p:sp>
      <p:sp>
        <p:nvSpPr>
          <p:cNvPr id="1159" name="Line 135"/>
          <p:cNvSpPr>
            <a:spLocks noChangeShapeType="1"/>
          </p:cNvSpPr>
          <p:nvPr/>
        </p:nvSpPr>
        <p:spPr bwMode="white">
          <a:xfrm>
            <a:off x="9525" y="5967413"/>
            <a:ext cx="641350" cy="0"/>
          </a:xfrm>
          <a:prstGeom prst="line">
            <a:avLst/>
          </a:prstGeom>
          <a:noFill/>
          <a:ln w="12700">
            <a:solidFill>
              <a:srgbClr val="FFFFFF"/>
            </a:solidFill>
            <a:round/>
            <a:headEnd/>
            <a:tailEnd/>
          </a:ln>
          <a:effectLst/>
        </p:spPr>
        <p:txBody>
          <a:bodyPr/>
          <a:lstStyle/>
          <a:p>
            <a:pPr>
              <a:defRPr/>
            </a:pPr>
            <a:endParaRPr lang="zh-CN" altLang="en-US">
              <a:latin typeface="Arial" charset="0"/>
            </a:endParaRPr>
          </a:p>
        </p:txBody>
      </p:sp>
      <p:sp>
        <p:nvSpPr>
          <p:cNvPr id="1026" name="Rectangle 2"/>
          <p:cNvSpPr>
            <a:spLocks noGrp="1" noChangeArrowheads="1"/>
          </p:cNvSpPr>
          <p:nvPr>
            <p:ph type="title"/>
          </p:nvPr>
        </p:nvSpPr>
        <p:spPr bwMode="gray">
          <a:xfrm>
            <a:off x="838200" y="350838"/>
            <a:ext cx="7239000" cy="563562"/>
          </a:xfrm>
          <a:prstGeom prst="rect">
            <a:avLst/>
          </a:prstGeom>
          <a:noFill/>
          <a:ln w="9525">
            <a:noFill/>
            <a:miter lim="800000"/>
            <a:headEnd/>
            <a:tailEnd/>
          </a:ln>
          <a:effectLst>
            <a:outerShdw dist="28398" dir="1593903" algn="ctr" rotWithShape="0">
              <a:schemeClr val="bg1">
                <a:alpha val="50000"/>
              </a:schemeClr>
            </a:outerShdw>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183" name="Rectangle 159"/>
          <p:cNvSpPr>
            <a:spLocks noGrp="1" noChangeArrowheads="1"/>
          </p:cNvSpPr>
          <p:nvPr>
            <p:ph type="ftr" sz="quarter" idx="3"/>
          </p:nvPr>
        </p:nvSpPr>
        <p:spPr bwMode="auto">
          <a:xfrm>
            <a:off x="914400" y="6448425"/>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宋体" charset="-122"/>
              </a:defRPr>
            </a:lvl1pPr>
          </a:lstStyle>
          <a:p>
            <a:pPr>
              <a:defRPr/>
            </a:pPr>
            <a:endParaRPr lang="en-US" altLang="zh-CN"/>
          </a:p>
        </p:txBody>
      </p:sp>
      <p:pic>
        <p:nvPicPr>
          <p:cNvPr id="1032" name="Picture 172" descr="图片1"/>
          <p:cNvPicPr>
            <a:picLocks noChangeAspect="1" noChangeArrowheads="1"/>
          </p:cNvPicPr>
          <p:nvPr/>
        </p:nvPicPr>
        <p:blipFill>
          <a:blip r:embed="rId15"/>
          <a:srcRect/>
          <a:stretch>
            <a:fillRect/>
          </a:stretch>
        </p:blipFill>
        <p:spPr bwMode="auto">
          <a:xfrm>
            <a:off x="-304800" y="-228600"/>
            <a:ext cx="9753600" cy="7315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79" r:id="rId1"/>
    <p:sldLayoutId id="2147484080" r:id="rId2"/>
    <p:sldLayoutId id="214748408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 id="2147484090" r:id="rId12"/>
    <p:sldLayoutId id="2147484091" r:id="rId13"/>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tmplLst>
          <p:tmpl lvl="1">
            <p:tnLst>
              <p:par>
                <p:cTn presetID="44"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P spid="1026" grpId="0"/>
    </p:bldLst>
  </p:timing>
  <p:txStyles>
    <p:titleStyle>
      <a:lvl1pPr algn="l" rtl="0" eaLnBrk="0" fontAlgn="base" hangingPunct="0">
        <a:spcBef>
          <a:spcPct val="0"/>
        </a:spcBef>
        <a:spcAft>
          <a:spcPct val="0"/>
        </a:spcAft>
        <a:defRPr sz="3200" b="1">
          <a:solidFill>
            <a:srgbClr val="000000"/>
          </a:solidFill>
          <a:latin typeface="+mj-lt"/>
          <a:ea typeface="+mj-ea"/>
          <a:cs typeface="+mj-cs"/>
        </a:defRPr>
      </a:lvl1pPr>
      <a:lvl2pPr algn="l" rtl="0" eaLnBrk="0" fontAlgn="base" hangingPunct="0">
        <a:spcBef>
          <a:spcPct val="0"/>
        </a:spcBef>
        <a:spcAft>
          <a:spcPct val="0"/>
        </a:spcAft>
        <a:defRPr sz="3200" b="1">
          <a:solidFill>
            <a:srgbClr val="000000"/>
          </a:solidFill>
          <a:latin typeface="Verdana" pitchFamily="34" charset="0"/>
        </a:defRPr>
      </a:lvl2pPr>
      <a:lvl3pPr algn="l" rtl="0" eaLnBrk="0" fontAlgn="base" hangingPunct="0">
        <a:spcBef>
          <a:spcPct val="0"/>
        </a:spcBef>
        <a:spcAft>
          <a:spcPct val="0"/>
        </a:spcAft>
        <a:defRPr sz="3200" b="1">
          <a:solidFill>
            <a:srgbClr val="000000"/>
          </a:solidFill>
          <a:latin typeface="Verdana" pitchFamily="34" charset="0"/>
        </a:defRPr>
      </a:lvl3pPr>
      <a:lvl4pPr algn="l" rtl="0" eaLnBrk="0" fontAlgn="base" hangingPunct="0">
        <a:spcBef>
          <a:spcPct val="0"/>
        </a:spcBef>
        <a:spcAft>
          <a:spcPct val="0"/>
        </a:spcAft>
        <a:defRPr sz="3200" b="1">
          <a:solidFill>
            <a:srgbClr val="000000"/>
          </a:solidFill>
          <a:latin typeface="Verdana" pitchFamily="34" charset="0"/>
        </a:defRPr>
      </a:lvl4pPr>
      <a:lvl5pPr algn="l" rtl="0" eaLnBrk="0" fontAlgn="base" hangingPunct="0">
        <a:spcBef>
          <a:spcPct val="0"/>
        </a:spcBef>
        <a:spcAft>
          <a:spcPct val="0"/>
        </a:spcAft>
        <a:defRPr sz="3200" b="1">
          <a:solidFill>
            <a:srgbClr val="000000"/>
          </a:solidFill>
          <a:latin typeface="Verdana" pitchFamily="34" charset="0"/>
        </a:defRPr>
      </a:lvl5pPr>
      <a:lvl6pPr marL="457200" algn="l" rtl="0" fontAlgn="base">
        <a:spcBef>
          <a:spcPct val="0"/>
        </a:spcBef>
        <a:spcAft>
          <a:spcPct val="0"/>
        </a:spcAft>
        <a:defRPr sz="3200" b="1">
          <a:solidFill>
            <a:srgbClr val="000000"/>
          </a:solidFill>
          <a:latin typeface="Verdana" pitchFamily="34" charset="0"/>
        </a:defRPr>
      </a:lvl6pPr>
      <a:lvl7pPr marL="914400" algn="l" rtl="0" fontAlgn="base">
        <a:spcBef>
          <a:spcPct val="0"/>
        </a:spcBef>
        <a:spcAft>
          <a:spcPct val="0"/>
        </a:spcAft>
        <a:defRPr sz="3200" b="1">
          <a:solidFill>
            <a:srgbClr val="000000"/>
          </a:solidFill>
          <a:latin typeface="Verdana" pitchFamily="34" charset="0"/>
        </a:defRPr>
      </a:lvl7pPr>
      <a:lvl8pPr marL="1371600" algn="l" rtl="0" fontAlgn="base">
        <a:spcBef>
          <a:spcPct val="0"/>
        </a:spcBef>
        <a:spcAft>
          <a:spcPct val="0"/>
        </a:spcAft>
        <a:defRPr sz="3200" b="1">
          <a:solidFill>
            <a:srgbClr val="000000"/>
          </a:solidFill>
          <a:latin typeface="Verdana" pitchFamily="34" charset="0"/>
        </a:defRPr>
      </a:lvl8pPr>
      <a:lvl9pPr marL="1828800" algn="l" rtl="0" fontAlgn="base">
        <a:spcBef>
          <a:spcPct val="0"/>
        </a:spcBef>
        <a:spcAft>
          <a:spcPct val="0"/>
        </a:spcAft>
        <a:defRPr sz="3200" b="1">
          <a:solidFill>
            <a:srgbClr val="000000"/>
          </a:solidFill>
          <a:latin typeface="Verdana" pitchFamily="34"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hlink"/>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6"/>
          <p:cNvSpPr>
            <a:spLocks noGrp="1" noChangeArrowheads="1"/>
          </p:cNvSpPr>
          <p:nvPr>
            <p:ph type="ctrTitle"/>
          </p:nvPr>
        </p:nvSpPr>
        <p:spPr>
          <a:xfrm>
            <a:off x="6588125" y="981075"/>
            <a:ext cx="720725" cy="4537075"/>
          </a:xfrm>
          <a:effectLst>
            <a:outerShdw dist="28398" dir="1593903" algn="ctr" rotWithShape="0">
              <a:schemeClr val="bg1">
                <a:alpha val="50000"/>
              </a:schemeClr>
            </a:outerShdw>
          </a:effectLst>
        </p:spPr>
        <p:txBody>
          <a:bodyPr/>
          <a:lstStyle/>
          <a:p>
            <a:pPr algn="ctr" eaLnBrk="1" hangingPunct="1">
              <a:defRPr/>
            </a:pPr>
            <a:r>
              <a:rPr lang="zh-CN" altLang="en-US" sz="3200" dirty="0" smtClean="0">
                <a:solidFill>
                  <a:schemeClr val="tx1"/>
                </a:solidFill>
                <a:ea typeface="黑体" pitchFamily="2" charset="-122"/>
              </a:rPr>
              <a:t>法律关系</a:t>
            </a:r>
            <a:endParaRPr lang="en-US" altLang="zh-CN" sz="3200" dirty="0" smtClean="0">
              <a:solidFill>
                <a:schemeClr val="tx1"/>
              </a:solidFill>
              <a:ea typeface="黑体" pitchFamily="2" charset="-122"/>
            </a:endParaRPr>
          </a:p>
        </p:txBody>
      </p:sp>
      <p:sp>
        <p:nvSpPr>
          <p:cNvPr id="15363" name="Rectangle 27"/>
          <p:cNvSpPr>
            <a:spLocks noGrp="1" noChangeArrowheads="1"/>
          </p:cNvSpPr>
          <p:nvPr>
            <p:ph type="subTitle" idx="1"/>
          </p:nvPr>
        </p:nvSpPr>
        <p:spPr>
          <a:xfrm>
            <a:off x="5580063" y="2636838"/>
            <a:ext cx="647700" cy="2952750"/>
          </a:xfrm>
        </p:spPr>
        <p:txBody>
          <a:bodyPr/>
          <a:lstStyle/>
          <a:p>
            <a:pPr algn="ctr" eaLnBrk="1" hangingPunct="1"/>
            <a:r>
              <a:rPr lang="zh-CN" altLang="en-US" sz="3200" b="1" smtClean="0">
                <a:solidFill>
                  <a:schemeClr val="tx1"/>
                </a:solidFill>
                <a:ea typeface="黑体" pitchFamily="2" charset="-122"/>
              </a:rPr>
              <a:t>逄志龙</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67587" name="内容占位符 2"/>
          <p:cNvSpPr>
            <a:spLocks noGrp="1"/>
          </p:cNvSpPr>
          <p:nvPr>
            <p:ph idx="1"/>
          </p:nvPr>
        </p:nvSpPr>
        <p:spPr/>
        <p:txBody>
          <a:bodyPr/>
          <a:lstStyle/>
          <a:p>
            <a:pPr eaLnBrk="1" hangingPunct="1"/>
            <a:r>
              <a:rPr lang="zh-CN" altLang="en-US" sz="3600" dirty="0" smtClean="0">
                <a:ea typeface="宋体" pitchFamily="2" charset="-122"/>
              </a:rPr>
              <a:t>任务三：新婚夫妇，女方腹中怀有一小孩，可不幸丈夫车祸死亡，丈夫生前有</a:t>
            </a:r>
            <a:r>
              <a:rPr lang="en-US" altLang="zh-CN" sz="3600" dirty="0" smtClean="0">
                <a:ea typeface="宋体" pitchFamily="2" charset="-122"/>
              </a:rPr>
              <a:t>20</a:t>
            </a:r>
            <a:r>
              <a:rPr lang="zh-CN" altLang="en-US" sz="3600" dirty="0" smtClean="0">
                <a:ea typeface="宋体" pitchFamily="2" charset="-122"/>
              </a:rPr>
              <a:t>万的个人财产，丈夫的父母健在，该笔财产该如何分割？</a:t>
            </a:r>
          </a:p>
          <a:p>
            <a:pPr eaLnBrk="1" hangingPunct="1"/>
            <a:r>
              <a:rPr lang="zh-CN" altLang="en-US" sz="3600" dirty="0" smtClean="0">
                <a:ea typeface="宋体" pitchFamily="2" charset="-122"/>
              </a:rPr>
              <a:t>如果小孩平安出世，如何分割？</a:t>
            </a:r>
          </a:p>
          <a:p>
            <a:pPr eaLnBrk="1" hangingPunct="1"/>
            <a:r>
              <a:rPr lang="zh-CN" altLang="en-US" sz="3600" dirty="0" smtClean="0">
                <a:ea typeface="宋体" pitchFamily="2" charset="-122"/>
              </a:rPr>
              <a:t>如果小孩出生时是一死胎，如何分割？</a:t>
            </a:r>
          </a:p>
          <a:p>
            <a:pPr eaLnBrk="1" hangingPunct="1"/>
            <a:r>
              <a:rPr lang="zh-CN" altLang="en-US" sz="3600" dirty="0" smtClean="0">
                <a:ea typeface="宋体" pitchFamily="2" charset="-122"/>
              </a:rPr>
              <a:t>如果小孩出生时啼哭了三声，睁开毛茸茸的眼睛看了看这世界，觉得不够满意，于是就离去了，该如何分割？</a:t>
            </a:r>
          </a:p>
          <a:p>
            <a:endParaRPr lang="zh-CN" altLang="en-US" sz="3600" dirty="0" smtClean="0">
              <a:ea typeface="宋体" pitchFamily="2"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68611" name="内容占位符 2"/>
          <p:cNvSpPr>
            <a:spLocks noGrp="1"/>
          </p:cNvSpPr>
          <p:nvPr>
            <p:ph idx="1"/>
          </p:nvPr>
        </p:nvSpPr>
        <p:spPr/>
        <p:txBody>
          <a:bodyPr/>
          <a:lstStyle/>
          <a:p>
            <a:r>
              <a:rPr lang="zh-CN" altLang="en-US" sz="3600" smtClean="0">
                <a:ea typeface="宋体" pitchFamily="2" charset="-122"/>
              </a:rPr>
              <a:t>我国将自然人的民事行为能力分为三类： </a:t>
            </a:r>
          </a:p>
          <a:p>
            <a:r>
              <a:rPr lang="zh-CN" altLang="en-US" sz="3600" smtClean="0">
                <a:ea typeface="宋体" pitchFamily="2" charset="-122"/>
              </a:rPr>
              <a:t>一是完全民事行为能力人，</a:t>
            </a:r>
            <a:r>
              <a:rPr lang="en-US" altLang="zh-CN" sz="3600" smtClean="0">
                <a:ea typeface="宋体" pitchFamily="2" charset="-122"/>
              </a:rPr>
              <a:t>18</a:t>
            </a:r>
            <a:r>
              <a:rPr lang="zh-CN" altLang="en-US" sz="3600" smtClean="0">
                <a:ea typeface="宋体" pitchFamily="2" charset="-122"/>
              </a:rPr>
              <a:t>周岁以上的自然人为成年人，具有完全民事行为能力，可以独立进行民事活动，是完全民事行为能力人。 </a:t>
            </a:r>
          </a:p>
          <a:p>
            <a:r>
              <a:rPr lang="en-US" altLang="zh-CN" sz="3600" smtClean="0">
                <a:ea typeface="宋体" pitchFamily="2" charset="-122"/>
              </a:rPr>
              <a:t>16</a:t>
            </a:r>
            <a:r>
              <a:rPr lang="zh-CN" altLang="en-US" sz="3600" smtClean="0">
                <a:ea typeface="宋体" pitchFamily="2" charset="-122"/>
              </a:rPr>
              <a:t>周岁以上不满</a:t>
            </a:r>
            <a:r>
              <a:rPr lang="en-US" altLang="zh-CN" sz="3600" smtClean="0">
                <a:ea typeface="宋体" pitchFamily="2" charset="-122"/>
              </a:rPr>
              <a:t>18</a:t>
            </a:r>
            <a:r>
              <a:rPr lang="zh-CN" altLang="en-US" sz="3600" smtClean="0">
                <a:ea typeface="宋体" pitchFamily="2" charset="-122"/>
              </a:rPr>
              <a:t>周岁的公民，以自己的劳动收入为主要生活来源的，视为完全民事行为能力人。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69635" name="内容占位符 4"/>
          <p:cNvSpPr>
            <a:spLocks noGrp="1"/>
          </p:cNvSpPr>
          <p:nvPr>
            <p:ph idx="1"/>
          </p:nvPr>
        </p:nvSpPr>
        <p:spPr>
          <a:xfrm>
            <a:off x="304800" y="1219200"/>
            <a:ext cx="8382000" cy="5189538"/>
          </a:xfrm>
        </p:spPr>
        <p:txBody>
          <a:bodyPr>
            <a:spAutoFit/>
          </a:bodyPr>
          <a:lstStyle/>
          <a:p>
            <a:r>
              <a:rPr lang="zh-CN" altLang="en-US" sz="3600" dirty="0" smtClean="0">
                <a:ea typeface="宋体" pitchFamily="2" charset="-122"/>
              </a:rPr>
              <a:t>二是限制民事行为能力人，</a:t>
            </a:r>
            <a:r>
              <a:rPr lang="en-US" altLang="zh-CN" sz="3600" dirty="0" smtClean="0">
                <a:ea typeface="宋体" pitchFamily="2" charset="-122"/>
              </a:rPr>
              <a:t>8</a:t>
            </a:r>
            <a:r>
              <a:rPr lang="zh-CN" altLang="en-US" sz="3600" dirty="0" smtClean="0">
                <a:ea typeface="宋体" pitchFamily="2" charset="-122"/>
              </a:rPr>
              <a:t>周岁以上的未成年人是限制民事行为能力人，可以进行与他的年龄、智力相适应的民事活动。 </a:t>
            </a:r>
          </a:p>
          <a:p>
            <a:r>
              <a:rPr lang="zh-CN" altLang="en-US" sz="3600" dirty="0" smtClean="0">
                <a:ea typeface="宋体" pitchFamily="2" charset="-122"/>
              </a:rPr>
              <a:t>不能完全辨认自己行为的精神病人是限制民事行为能力人，可以进行与他的精神健康状况相适应的民事活动；其他民事活动由他的法定代理人代理，或征得他的法定代理人同意。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70659" name="内容占位符 2"/>
          <p:cNvSpPr>
            <a:spLocks noGrp="1"/>
          </p:cNvSpPr>
          <p:nvPr>
            <p:ph idx="1"/>
          </p:nvPr>
        </p:nvSpPr>
        <p:spPr/>
        <p:txBody>
          <a:bodyPr/>
          <a:lstStyle/>
          <a:p>
            <a:r>
              <a:rPr lang="zh-CN" altLang="en-US" sz="3600" dirty="0" smtClean="0">
                <a:ea typeface="宋体" pitchFamily="2" charset="-122"/>
              </a:rPr>
              <a:t>三是无民事行为能力人，不满</a:t>
            </a:r>
            <a:r>
              <a:rPr lang="en-US" altLang="zh-CN" sz="3600" dirty="0" smtClean="0">
                <a:ea typeface="宋体" pitchFamily="2" charset="-122"/>
              </a:rPr>
              <a:t>8</a:t>
            </a:r>
            <a:r>
              <a:rPr lang="zh-CN" altLang="en-US" sz="3600" dirty="0" smtClean="0">
                <a:ea typeface="宋体" pitchFamily="2" charset="-122"/>
              </a:rPr>
              <a:t>周岁的未成年人是无民事行为能力人，由他的法定代理人代理民事活动。 </a:t>
            </a:r>
          </a:p>
          <a:p>
            <a:r>
              <a:rPr lang="zh-CN" altLang="en-US" sz="3600" dirty="0" smtClean="0">
                <a:ea typeface="宋体" pitchFamily="2" charset="-122"/>
              </a:rPr>
              <a:t>不能辨认自己行为的精神病人是无民事行为能力人，由他的法定代理人代理民事活动。 </a:t>
            </a:r>
          </a:p>
          <a:p>
            <a:endParaRPr lang="zh-CN" altLang="en-US" dirty="0" smtClean="0">
              <a:ea typeface="宋体" pitchFamily="2"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74755" name="内容占位符 2"/>
          <p:cNvSpPr>
            <a:spLocks noGrp="1"/>
          </p:cNvSpPr>
          <p:nvPr>
            <p:ph idx="1"/>
          </p:nvPr>
        </p:nvSpPr>
        <p:spPr/>
        <p:txBody>
          <a:bodyPr/>
          <a:lstStyle/>
          <a:p>
            <a:r>
              <a:rPr lang="zh-CN" altLang="en-US" sz="3600" smtClean="0">
                <a:ea typeface="宋体" pitchFamily="2" charset="-122"/>
              </a:rPr>
              <a:t>从刑事责任能力分类来看，已满</a:t>
            </a:r>
            <a:r>
              <a:rPr lang="en-US" altLang="zh-CN" sz="3600" smtClean="0">
                <a:ea typeface="宋体" pitchFamily="2" charset="-122"/>
              </a:rPr>
              <a:t>16</a:t>
            </a:r>
            <a:r>
              <a:rPr lang="zh-CN" altLang="en-US" sz="3600" smtClean="0">
                <a:ea typeface="宋体" pitchFamily="2" charset="-122"/>
              </a:rPr>
              <a:t>周岁的人犯罪，应当负刑事责任。已满</a:t>
            </a:r>
            <a:r>
              <a:rPr lang="en-US" altLang="zh-CN" sz="3600" smtClean="0">
                <a:ea typeface="宋体" pitchFamily="2" charset="-122"/>
              </a:rPr>
              <a:t>14</a:t>
            </a:r>
            <a:r>
              <a:rPr lang="zh-CN" altLang="en-US" sz="3600" smtClean="0">
                <a:ea typeface="宋体" pitchFamily="2" charset="-122"/>
              </a:rPr>
              <a:t>周岁的人，犯故意杀人、放火、爆炸、故意伤害致人重伤或者死亡、强奸、抢劫、贩卖毒品、投毒罪的，应当负刑事责任。</a:t>
            </a:r>
            <a:br>
              <a:rPr lang="zh-CN" altLang="en-US" sz="3600" smtClean="0">
                <a:ea typeface="宋体" pitchFamily="2" charset="-122"/>
              </a:rPr>
            </a:br>
            <a:endParaRPr lang="zh-CN" altLang="en-US" sz="3600" smtClean="0">
              <a:ea typeface="宋体"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内容占位符 2"/>
          <p:cNvSpPr>
            <a:spLocks noGrp="1"/>
          </p:cNvSpPr>
          <p:nvPr>
            <p:ph idx="1"/>
          </p:nvPr>
        </p:nvSpPr>
        <p:spPr>
          <a:xfrm>
            <a:off x="0" y="285750"/>
            <a:ext cx="8686800" cy="6572250"/>
          </a:xfrm>
        </p:spPr>
        <p:txBody>
          <a:bodyPr/>
          <a:lstStyle/>
          <a:p>
            <a:r>
              <a:rPr lang="zh-CN" altLang="en-US" sz="3600" smtClean="0">
                <a:ea typeface="宋体" pitchFamily="2" charset="-122"/>
              </a:rPr>
              <a:t>已满</a:t>
            </a:r>
            <a:r>
              <a:rPr lang="en-US" altLang="zh-CN" sz="3600" smtClean="0">
                <a:ea typeface="宋体" pitchFamily="2" charset="-122"/>
              </a:rPr>
              <a:t>14</a:t>
            </a:r>
            <a:r>
              <a:rPr lang="zh-CN" altLang="en-US" sz="3600" smtClean="0">
                <a:ea typeface="宋体" pitchFamily="2" charset="-122"/>
              </a:rPr>
              <a:t>周岁不满</a:t>
            </a:r>
            <a:r>
              <a:rPr lang="en-US" altLang="zh-CN" sz="3600" smtClean="0">
                <a:ea typeface="宋体" pitchFamily="2" charset="-122"/>
              </a:rPr>
              <a:t>18</a:t>
            </a:r>
            <a:r>
              <a:rPr lang="zh-CN" altLang="en-US" sz="3600" smtClean="0">
                <a:ea typeface="宋体" pitchFamily="2" charset="-122"/>
              </a:rPr>
              <a:t>周岁的人犯罪，应当从轻或者减轻处罚。过失犯罪的，应当从轻或者减轻处罚。精神病人在不能辨认或者不能控制自己行为的时候造成危害结果，经法定程序鉴定确认的，不负刑事责任，但是应当责令他的家属或者监护人严加看管和医疗；在必要的时候，由政府强制医疗。间歇期的精神期人在精神正常的时候犯罪，应当负刑事责任。尚未完全丧失辨认或者控制自己行为能力的精神病人犯罪的，应当负刑事责任，但是可以从轻或者减轻处罚。</a:t>
            </a:r>
            <a:br>
              <a:rPr lang="zh-CN" altLang="en-US" sz="3600" smtClean="0">
                <a:ea typeface="宋体" pitchFamily="2" charset="-122"/>
              </a:rPr>
            </a:br>
            <a:endParaRPr lang="zh-CN" altLang="en-US" sz="3600" smtClean="0">
              <a:ea typeface="宋体" pitchFamily="2" charset="-122"/>
            </a:endParaRPr>
          </a:p>
          <a:p>
            <a:endParaRPr lang="zh-CN" altLang="en-US" smtClean="0">
              <a:ea typeface="宋体" pitchFamily="2"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type="body" idx="1"/>
          </p:nvPr>
        </p:nvSpPr>
        <p:spPr>
          <a:xfrm>
            <a:off x="304800" y="1214438"/>
            <a:ext cx="8839200" cy="5110162"/>
          </a:xfrm>
        </p:spPr>
        <p:txBody>
          <a:bodyPr/>
          <a:lstStyle/>
          <a:p>
            <a:r>
              <a:rPr lang="zh-CN" altLang="en-US" sz="3600" dirty="0" smtClean="0">
                <a:ea typeface="宋体" pitchFamily="2" charset="-122"/>
              </a:rPr>
              <a:t>详解：</a:t>
            </a:r>
          </a:p>
          <a:p>
            <a:r>
              <a:rPr lang="zh-CN" altLang="en-US" sz="3600" dirty="0" smtClean="0">
                <a:ea typeface="宋体" pitchFamily="2" charset="-122"/>
              </a:rPr>
              <a:t>法人</a:t>
            </a:r>
            <a:endParaRPr lang="en-US" altLang="zh-CN" sz="3600" dirty="0" smtClean="0">
              <a:ea typeface="宋体" pitchFamily="2" charset="-122"/>
            </a:endParaRPr>
          </a:p>
          <a:p>
            <a:r>
              <a:rPr lang="zh-CN" altLang="en-US" sz="3600" dirty="0" smtClean="0">
                <a:ea typeface="宋体" pitchFamily="2" charset="-122"/>
              </a:rPr>
              <a:t>根据</a:t>
            </a:r>
            <a:r>
              <a:rPr lang="en-US" altLang="zh-CN" sz="3600" dirty="0" smtClean="0">
                <a:ea typeface="宋体" pitchFamily="2" charset="-122"/>
              </a:rPr>
              <a:t>《</a:t>
            </a:r>
            <a:r>
              <a:rPr lang="zh-CN" altLang="en-US" sz="3600" dirty="0" smtClean="0">
                <a:ea typeface="宋体" pitchFamily="2" charset="-122"/>
              </a:rPr>
              <a:t>民法通则</a:t>
            </a:r>
            <a:r>
              <a:rPr lang="en-US" altLang="zh-CN" sz="3600" dirty="0" smtClean="0">
                <a:ea typeface="宋体" pitchFamily="2" charset="-122"/>
              </a:rPr>
              <a:t>》</a:t>
            </a:r>
            <a:r>
              <a:rPr lang="zh-CN" altLang="en-US" sz="3600" dirty="0" smtClean="0">
                <a:ea typeface="宋体" pitchFamily="2" charset="-122"/>
              </a:rPr>
              <a:t>的规定，法人必须具备四个条件： </a:t>
            </a:r>
          </a:p>
          <a:p>
            <a:r>
              <a:rPr lang="zh-CN" altLang="en-US" sz="3600" dirty="0" smtClean="0">
                <a:ea typeface="宋体" pitchFamily="2" charset="-122"/>
              </a:rPr>
              <a:t>①依法成立。 </a:t>
            </a:r>
          </a:p>
          <a:p>
            <a:r>
              <a:rPr lang="zh-CN" altLang="en-US" sz="3600" dirty="0" smtClean="0">
                <a:ea typeface="宋体" pitchFamily="2" charset="-122"/>
              </a:rPr>
              <a:t>②有必要的财产和经费。 </a:t>
            </a:r>
          </a:p>
          <a:p>
            <a:r>
              <a:rPr lang="zh-CN" altLang="en-US" sz="3600" dirty="0" smtClean="0">
                <a:ea typeface="宋体" pitchFamily="2" charset="-122"/>
              </a:rPr>
              <a:t>③有自己的名称、组织机构和场所。 </a:t>
            </a:r>
          </a:p>
          <a:p>
            <a:r>
              <a:rPr lang="zh-CN" altLang="en-US" sz="3600" dirty="0" smtClean="0">
                <a:ea typeface="宋体" pitchFamily="2" charset="-122"/>
              </a:rPr>
              <a:t>④能够独立承担民事责任。 </a:t>
            </a:r>
          </a:p>
          <a:p>
            <a:pPr>
              <a:buFont typeface="Wingdings" pitchFamily="2" charset="2"/>
              <a:buNone/>
            </a:pPr>
            <a:endParaRPr lang="zh-CN" altLang="en-US" sz="3600" dirty="0" smtClean="0">
              <a:ea typeface="宋体" pitchFamily="2" charset="-122"/>
            </a:endParaRPr>
          </a:p>
        </p:txBody>
      </p:sp>
      <p:pic>
        <p:nvPicPr>
          <p:cNvPr id="76804" name="Picture 5" descr="中国红十字会2"/>
          <p:cNvPicPr>
            <a:picLocks noChangeAspect="1" noChangeArrowheads="1"/>
          </p:cNvPicPr>
          <p:nvPr/>
        </p:nvPicPr>
        <p:blipFill>
          <a:blip r:embed="rId2"/>
          <a:srcRect/>
          <a:stretch>
            <a:fillRect/>
          </a:stretch>
        </p:blipFill>
        <p:spPr bwMode="auto">
          <a:xfrm>
            <a:off x="6500813" y="3143250"/>
            <a:ext cx="2833687" cy="19288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77827" name="内容占位符 2"/>
          <p:cNvSpPr>
            <a:spLocks noGrp="1"/>
          </p:cNvSpPr>
          <p:nvPr>
            <p:ph idx="1"/>
          </p:nvPr>
        </p:nvSpPr>
        <p:spPr/>
        <p:txBody>
          <a:bodyPr/>
          <a:lstStyle/>
          <a:p>
            <a:r>
              <a:rPr lang="zh-CN" altLang="en-US" sz="3600" smtClean="0">
                <a:ea typeface="宋体" pitchFamily="2" charset="-122"/>
              </a:rPr>
              <a:t>法人是具有民事权利能力和民事行为能力，依法独立享有民事权利和承担民事义务的组织。</a:t>
            </a:r>
          </a:p>
          <a:p>
            <a:r>
              <a:rPr lang="en-US" altLang="zh-CN" sz="3600" smtClean="0">
                <a:ea typeface="宋体" pitchFamily="2" charset="-122"/>
              </a:rPr>
              <a:t>《</a:t>
            </a:r>
            <a:r>
              <a:rPr lang="zh-CN" altLang="en-US" sz="3600" smtClean="0">
                <a:ea typeface="宋体" pitchFamily="2" charset="-122"/>
              </a:rPr>
              <a:t>中华人民共和国民法通则</a:t>
            </a:r>
            <a:r>
              <a:rPr lang="en-US" altLang="zh-CN" sz="3600" smtClean="0">
                <a:ea typeface="宋体" pitchFamily="2" charset="-122"/>
              </a:rPr>
              <a:t>》</a:t>
            </a:r>
            <a:r>
              <a:rPr lang="zh-CN" altLang="en-US" sz="3600" smtClean="0">
                <a:ea typeface="宋体" pitchFamily="2" charset="-122"/>
              </a:rPr>
              <a:t>将法人分为企业法人、国家机关法人、事业单位法人、社会团体法人。</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78851" name="内容占位符 2"/>
          <p:cNvSpPr>
            <a:spLocks noGrp="1"/>
          </p:cNvSpPr>
          <p:nvPr>
            <p:ph idx="1"/>
          </p:nvPr>
        </p:nvSpPr>
        <p:spPr/>
        <p:txBody>
          <a:bodyPr/>
          <a:lstStyle/>
          <a:p>
            <a:r>
              <a:rPr lang="zh-CN" altLang="en-US" sz="7200" dirty="0" smtClean="0">
                <a:ea typeface="宋体" pitchFamily="2" charset="-122"/>
              </a:rPr>
              <a:t>法律关系的内容是指法律关系主体所享有的权利和承担的义务。</a:t>
            </a:r>
            <a:br>
              <a:rPr lang="zh-CN" altLang="en-US" sz="7200" dirty="0" smtClean="0">
                <a:ea typeface="宋体" pitchFamily="2" charset="-122"/>
              </a:rPr>
            </a:br>
            <a:endParaRPr lang="zh-CN" altLang="en-US" sz="7200" dirty="0" smtClean="0">
              <a:ea typeface="宋体" pitchFamily="2"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ea typeface="宋体" pitchFamily="2" charset="-122"/>
              </a:rPr>
              <a:t>法律权利是指法律关系主体依法享有的权益，表现为权利享有者依照法律规定有权自主决定作出或者不作出某种行为、要求他人作出或者不作出某种行为和一旦被侵犯，有权请求国家予以法律保护。</a:t>
            </a:r>
            <a:endParaRPr lang="en-US" altLang="zh-CN" dirty="0" smtClean="0">
              <a:ea typeface="宋体" pitchFamily="2" charset="-122"/>
            </a:endParaRPr>
          </a:p>
          <a:p>
            <a:r>
              <a:rPr lang="zh-CN" altLang="en-US" dirty="0" smtClean="0">
                <a:ea typeface="宋体" pitchFamily="2" charset="-122"/>
              </a:rPr>
              <a:t>法律义务是指法律关系主体依照法律规定所担负的必须作出某种行为或者不得作出某种行为的负担或约束。</a:t>
            </a:r>
          </a:p>
          <a:p>
            <a:endParaRPr lang="zh-CN" alt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0" y="857250"/>
            <a:ext cx="8686800" cy="6000750"/>
          </a:xfrm>
        </p:spPr>
        <p:txBody>
          <a:bodyPr/>
          <a:lstStyle/>
          <a:p>
            <a:pPr>
              <a:buNone/>
            </a:pPr>
            <a:endParaRPr lang="en-US" altLang="zh-CN" sz="3600" dirty="0" smtClean="0">
              <a:ea typeface="宋体" pitchFamily="2" charset="-122"/>
            </a:endParaRPr>
          </a:p>
          <a:p>
            <a:r>
              <a:rPr lang="zh-CN" altLang="en-US" sz="3600" dirty="0" smtClean="0">
                <a:ea typeface="宋体" pitchFamily="2" charset="-122"/>
              </a:rPr>
              <a:t>任务一：在一个法学研讨会上，甲说人与人之间的社会关系就是法律关系；乙说不对，只有依法建立的社会关系才是法律关系；丙说法律关系既有合法的法律关系，也有不合法的法律关系，如非法同居关系就是不合法的法律关系。请你进行分析。</a:t>
            </a:r>
          </a:p>
          <a:p>
            <a:endParaRPr lang="zh-CN" altLang="en-US" sz="3600" dirty="0" smtClean="0">
              <a:ea typeface="宋体" pitchFamily="2" charset="-122"/>
            </a:endParaRPr>
          </a:p>
          <a:p>
            <a:endParaRPr lang="zh-CN" altLang="en-US" sz="3600" dirty="0" smtClean="0">
              <a:ea typeface="宋体" pitchFamily="2" charset="-122"/>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ChangeArrowheads="1"/>
          </p:cNvSpPr>
          <p:nvPr/>
        </p:nvSpPr>
        <p:spPr bwMode="gray">
          <a:xfrm>
            <a:off x="3467100" y="2711450"/>
            <a:ext cx="4229100" cy="1028700"/>
          </a:xfrm>
          <a:prstGeom prst="roundRect">
            <a:avLst>
              <a:gd name="adj" fmla="val 11505"/>
            </a:avLst>
          </a:prstGeom>
          <a:gradFill rotWithShape="1">
            <a:gsLst>
              <a:gs pos="0">
                <a:schemeClr val="accent2"/>
              </a:gs>
              <a:gs pos="100000">
                <a:schemeClr val="bg1">
                  <a:alpha val="0"/>
                </a:schemeClr>
              </a:gs>
            </a:gsLst>
            <a:lin ang="0" scaled="1"/>
          </a:gradFill>
          <a:ln w="6350" algn="ctr">
            <a:noFill/>
            <a:prstDash val="sysDot"/>
            <a:round/>
            <a:headEnd/>
            <a:tailEnd/>
          </a:ln>
        </p:spPr>
        <p:txBody>
          <a:bodyPr wrap="none" anchor="ctr"/>
          <a:lstStyle/>
          <a:p>
            <a:endParaRPr lang="zh-CN" altLang="en-US">
              <a:ea typeface="宋体" pitchFamily="2" charset="-122"/>
            </a:endParaRPr>
          </a:p>
        </p:txBody>
      </p:sp>
      <p:sp>
        <p:nvSpPr>
          <p:cNvPr id="79875" name="AutoShape 3"/>
          <p:cNvSpPr>
            <a:spLocks noChangeArrowheads="1"/>
          </p:cNvSpPr>
          <p:nvPr/>
        </p:nvSpPr>
        <p:spPr bwMode="gray">
          <a:xfrm>
            <a:off x="3454400" y="3905250"/>
            <a:ext cx="4219575" cy="995363"/>
          </a:xfrm>
          <a:prstGeom prst="roundRect">
            <a:avLst>
              <a:gd name="adj" fmla="val 11505"/>
            </a:avLst>
          </a:prstGeom>
          <a:gradFill rotWithShape="1">
            <a:gsLst>
              <a:gs pos="0">
                <a:schemeClr val="folHlink"/>
              </a:gs>
              <a:gs pos="100000">
                <a:schemeClr val="bg1">
                  <a:alpha val="0"/>
                </a:schemeClr>
              </a:gs>
            </a:gsLst>
            <a:lin ang="0" scaled="1"/>
          </a:gradFill>
          <a:ln w="6350" algn="ctr">
            <a:noFill/>
            <a:prstDash val="sysDot"/>
            <a:round/>
            <a:headEnd/>
            <a:tailEnd/>
          </a:ln>
        </p:spPr>
        <p:txBody>
          <a:bodyPr wrap="none" anchor="ctr"/>
          <a:lstStyle/>
          <a:p>
            <a:endParaRPr lang="zh-CN" altLang="en-US">
              <a:ea typeface="宋体" pitchFamily="2" charset="-122"/>
            </a:endParaRPr>
          </a:p>
        </p:txBody>
      </p:sp>
      <p:sp>
        <p:nvSpPr>
          <p:cNvPr id="79876" name="AutoShape 4"/>
          <p:cNvSpPr>
            <a:spLocks noChangeArrowheads="1"/>
          </p:cNvSpPr>
          <p:nvPr/>
        </p:nvSpPr>
        <p:spPr bwMode="gray">
          <a:xfrm>
            <a:off x="3432175" y="4997450"/>
            <a:ext cx="4241800" cy="1008063"/>
          </a:xfrm>
          <a:prstGeom prst="roundRect">
            <a:avLst>
              <a:gd name="adj" fmla="val 11505"/>
            </a:avLst>
          </a:prstGeom>
          <a:gradFill rotWithShape="1">
            <a:gsLst>
              <a:gs pos="0">
                <a:schemeClr val="accent1"/>
              </a:gs>
              <a:gs pos="100000">
                <a:schemeClr val="bg1">
                  <a:alpha val="0"/>
                </a:schemeClr>
              </a:gs>
            </a:gsLst>
            <a:lin ang="0" scaled="1"/>
          </a:gradFill>
          <a:ln w="6350" algn="ctr">
            <a:noFill/>
            <a:prstDash val="sysDot"/>
            <a:round/>
            <a:headEnd/>
            <a:tailEnd/>
          </a:ln>
        </p:spPr>
        <p:txBody>
          <a:bodyPr wrap="none" anchor="ctr"/>
          <a:lstStyle/>
          <a:p>
            <a:endParaRPr lang="zh-CN" altLang="en-US">
              <a:ea typeface="宋体" pitchFamily="2" charset="-122"/>
            </a:endParaRPr>
          </a:p>
        </p:txBody>
      </p:sp>
      <p:sp>
        <p:nvSpPr>
          <p:cNvPr id="79877" name="Text Box 6"/>
          <p:cNvSpPr txBox="1">
            <a:spLocks noChangeArrowheads="1"/>
          </p:cNvSpPr>
          <p:nvPr/>
        </p:nvSpPr>
        <p:spPr bwMode="gray">
          <a:xfrm>
            <a:off x="4162425" y="2908300"/>
            <a:ext cx="4981575" cy="701675"/>
          </a:xfrm>
          <a:prstGeom prst="rect">
            <a:avLst/>
          </a:prstGeom>
          <a:noFill/>
          <a:ln w="9525" algn="ctr">
            <a:noFill/>
            <a:miter lim="800000"/>
            <a:headEnd/>
            <a:tailEnd/>
          </a:ln>
        </p:spPr>
        <p:txBody>
          <a:bodyPr>
            <a:spAutoFit/>
          </a:bodyPr>
          <a:lstStyle/>
          <a:p>
            <a:pPr algn="l">
              <a:spcBef>
                <a:spcPct val="50000"/>
              </a:spcBef>
              <a:buFontTx/>
              <a:buChar char="•"/>
            </a:pPr>
            <a:r>
              <a:rPr lang="zh-CN" altLang="en-US" sz="2000" b="1">
                <a:solidFill>
                  <a:srgbClr val="000000"/>
                </a:solidFill>
                <a:ea typeface="宋体" pitchFamily="2" charset="-122"/>
                <a:cs typeface="Arial" pitchFamily="34" charset="0"/>
              </a:rPr>
              <a:t>权利人可以自主决定做出一定行为的权利，不受他人干预。是法律权利的核心。</a:t>
            </a:r>
          </a:p>
        </p:txBody>
      </p:sp>
      <p:sp>
        <p:nvSpPr>
          <p:cNvPr id="79878" name="Text Box 7"/>
          <p:cNvSpPr txBox="1">
            <a:spLocks noChangeArrowheads="1"/>
          </p:cNvSpPr>
          <p:nvPr/>
        </p:nvSpPr>
        <p:spPr bwMode="gray">
          <a:xfrm>
            <a:off x="4170363" y="4064000"/>
            <a:ext cx="4794250" cy="701675"/>
          </a:xfrm>
          <a:prstGeom prst="rect">
            <a:avLst/>
          </a:prstGeom>
          <a:noFill/>
          <a:ln w="9525" algn="ctr">
            <a:noFill/>
            <a:miter lim="800000"/>
            <a:headEnd/>
            <a:tailEnd/>
          </a:ln>
        </p:spPr>
        <p:txBody>
          <a:bodyPr>
            <a:spAutoFit/>
          </a:bodyPr>
          <a:lstStyle/>
          <a:p>
            <a:pPr algn="l">
              <a:spcBef>
                <a:spcPct val="50000"/>
              </a:spcBef>
              <a:buFontTx/>
              <a:buChar char="•"/>
            </a:pPr>
            <a:r>
              <a:rPr lang="zh-CN" altLang="en-US" sz="2000" b="1">
                <a:solidFill>
                  <a:srgbClr val="000000"/>
                </a:solidFill>
                <a:ea typeface="宋体" pitchFamily="2" charset="-122"/>
                <a:cs typeface="Arial" pitchFamily="34" charset="0"/>
              </a:rPr>
              <a:t> 权利人要求他人做出一定行为或不做出一定行为的权利。</a:t>
            </a:r>
          </a:p>
        </p:txBody>
      </p:sp>
      <p:sp>
        <p:nvSpPr>
          <p:cNvPr id="79879" name="Text Box 8"/>
          <p:cNvSpPr txBox="1">
            <a:spLocks noChangeArrowheads="1"/>
          </p:cNvSpPr>
          <p:nvPr/>
        </p:nvSpPr>
        <p:spPr bwMode="gray">
          <a:xfrm>
            <a:off x="4160838" y="5178425"/>
            <a:ext cx="5307012" cy="701675"/>
          </a:xfrm>
          <a:prstGeom prst="rect">
            <a:avLst/>
          </a:prstGeom>
          <a:noFill/>
          <a:ln w="9525" algn="ctr">
            <a:noFill/>
            <a:miter lim="800000"/>
            <a:headEnd/>
            <a:tailEnd/>
          </a:ln>
        </p:spPr>
        <p:txBody>
          <a:bodyPr>
            <a:spAutoFit/>
          </a:bodyPr>
          <a:lstStyle/>
          <a:p>
            <a:pPr algn="l">
              <a:spcBef>
                <a:spcPct val="50000"/>
              </a:spcBef>
              <a:buFontTx/>
              <a:buChar char="•"/>
            </a:pPr>
            <a:r>
              <a:rPr lang="zh-CN" altLang="en-US" sz="2000" b="1">
                <a:solidFill>
                  <a:srgbClr val="000000"/>
                </a:solidFill>
                <a:ea typeface="宋体" pitchFamily="2" charset="-122"/>
                <a:cs typeface="Arial" pitchFamily="34" charset="0"/>
              </a:rPr>
              <a:t>权利人在自己的权利受到侵犯时，请求国家机关予以保护的权利。是权利实现的保证 。</a:t>
            </a:r>
            <a:endParaRPr lang="en-US" altLang="zh-CN" sz="2000" b="1">
              <a:solidFill>
                <a:srgbClr val="000000"/>
              </a:solidFill>
              <a:ea typeface="宋体" pitchFamily="2" charset="-122"/>
              <a:cs typeface="Arial" pitchFamily="34" charset="0"/>
            </a:endParaRPr>
          </a:p>
        </p:txBody>
      </p:sp>
      <p:sp>
        <p:nvSpPr>
          <p:cNvPr id="79880" name="AutoShape 9"/>
          <p:cNvSpPr>
            <a:spLocks noChangeArrowheads="1"/>
          </p:cNvSpPr>
          <p:nvPr/>
        </p:nvSpPr>
        <p:spPr bwMode="gray">
          <a:xfrm>
            <a:off x="3578225" y="3073400"/>
            <a:ext cx="482600" cy="381000"/>
          </a:xfrm>
          <a:prstGeom prst="rightArrow">
            <a:avLst>
              <a:gd name="adj1" fmla="val 50000"/>
              <a:gd name="adj2" fmla="val 52778"/>
            </a:avLst>
          </a:prstGeom>
          <a:solidFill>
            <a:srgbClr val="FFFFFF"/>
          </a:solidFill>
          <a:ln w="9525">
            <a:noFill/>
            <a:miter lim="800000"/>
            <a:headEnd/>
            <a:tailEnd/>
          </a:ln>
        </p:spPr>
        <p:txBody>
          <a:bodyPr wrap="none" anchor="ctr"/>
          <a:lstStyle/>
          <a:p>
            <a:endParaRPr lang="zh-CN" altLang="en-US">
              <a:ea typeface="宋体" pitchFamily="2" charset="-122"/>
            </a:endParaRPr>
          </a:p>
        </p:txBody>
      </p:sp>
      <p:sp>
        <p:nvSpPr>
          <p:cNvPr id="79881" name="AutoShape 10"/>
          <p:cNvSpPr>
            <a:spLocks noChangeArrowheads="1"/>
          </p:cNvSpPr>
          <p:nvPr/>
        </p:nvSpPr>
        <p:spPr bwMode="gray">
          <a:xfrm>
            <a:off x="3586163" y="4165600"/>
            <a:ext cx="482600" cy="381000"/>
          </a:xfrm>
          <a:prstGeom prst="rightArrow">
            <a:avLst>
              <a:gd name="adj1" fmla="val 50000"/>
              <a:gd name="adj2" fmla="val 52778"/>
            </a:avLst>
          </a:prstGeom>
          <a:solidFill>
            <a:srgbClr val="FFFFFF"/>
          </a:solidFill>
          <a:ln w="9525">
            <a:noFill/>
            <a:miter lim="800000"/>
            <a:headEnd/>
            <a:tailEnd/>
          </a:ln>
        </p:spPr>
        <p:txBody>
          <a:bodyPr wrap="none" anchor="ctr"/>
          <a:lstStyle/>
          <a:p>
            <a:endParaRPr lang="zh-CN" altLang="en-US">
              <a:ea typeface="宋体" pitchFamily="2" charset="-122"/>
            </a:endParaRPr>
          </a:p>
        </p:txBody>
      </p:sp>
      <p:sp>
        <p:nvSpPr>
          <p:cNvPr id="79882" name="AutoShape 11"/>
          <p:cNvSpPr>
            <a:spLocks noChangeArrowheads="1"/>
          </p:cNvSpPr>
          <p:nvPr/>
        </p:nvSpPr>
        <p:spPr bwMode="gray">
          <a:xfrm>
            <a:off x="3576638" y="5308600"/>
            <a:ext cx="482600" cy="381000"/>
          </a:xfrm>
          <a:prstGeom prst="rightArrow">
            <a:avLst>
              <a:gd name="adj1" fmla="val 50000"/>
              <a:gd name="adj2" fmla="val 52778"/>
            </a:avLst>
          </a:prstGeom>
          <a:solidFill>
            <a:srgbClr val="FFFFFF"/>
          </a:solidFill>
          <a:ln w="9525">
            <a:noFill/>
            <a:miter lim="800000"/>
            <a:headEnd/>
            <a:tailEnd/>
          </a:ln>
        </p:spPr>
        <p:txBody>
          <a:bodyPr wrap="none" anchor="ctr"/>
          <a:lstStyle/>
          <a:p>
            <a:endParaRPr lang="zh-CN" altLang="en-US">
              <a:ea typeface="宋体" pitchFamily="2" charset="-122"/>
            </a:endParaRPr>
          </a:p>
        </p:txBody>
      </p:sp>
      <p:sp>
        <p:nvSpPr>
          <p:cNvPr id="79883" name="Rectangle 12"/>
          <p:cNvSpPr>
            <a:spLocks noChangeArrowheads="1"/>
          </p:cNvSpPr>
          <p:nvPr/>
        </p:nvSpPr>
        <p:spPr bwMode="gray">
          <a:xfrm>
            <a:off x="0" y="1052513"/>
            <a:ext cx="7885113" cy="946150"/>
          </a:xfrm>
          <a:prstGeom prst="rect">
            <a:avLst/>
          </a:prstGeom>
          <a:noFill/>
          <a:ln w="9525" algn="ctr">
            <a:noFill/>
            <a:miter lim="800000"/>
            <a:headEnd/>
            <a:tailEnd/>
          </a:ln>
        </p:spPr>
        <p:txBody>
          <a:bodyPr>
            <a:spAutoFit/>
          </a:bodyPr>
          <a:lstStyle/>
          <a:p>
            <a:pPr algn="l" eaLnBrk="0" hangingPunct="0">
              <a:spcBef>
                <a:spcPct val="20000"/>
              </a:spcBef>
              <a:buClr>
                <a:schemeClr val="tx1"/>
              </a:buClr>
              <a:buFont typeface="Wingdings" pitchFamily="2" charset="2"/>
              <a:buChar char="v"/>
            </a:pPr>
            <a:r>
              <a:rPr lang="zh-CN" altLang="en-US" sz="2800" b="1">
                <a:ea typeface="宋体" pitchFamily="2" charset="-122"/>
              </a:rPr>
              <a:t>权利是指国家通过法律规定对法律关系主体可以自主决定做出某种行为的许可和保障手段。</a:t>
            </a:r>
          </a:p>
        </p:txBody>
      </p:sp>
      <p:grpSp>
        <p:nvGrpSpPr>
          <p:cNvPr id="79884" name="Group 13"/>
          <p:cNvGrpSpPr>
            <a:grpSpLocks/>
          </p:cNvGrpSpPr>
          <p:nvPr/>
        </p:nvGrpSpPr>
        <p:grpSpPr bwMode="auto">
          <a:xfrm>
            <a:off x="1295400" y="4721225"/>
            <a:ext cx="2295525" cy="1365250"/>
            <a:chOff x="471" y="272"/>
            <a:chExt cx="1161" cy="1539"/>
          </a:xfrm>
        </p:grpSpPr>
        <p:sp>
          <p:nvSpPr>
            <p:cNvPr id="79895" name="Oval 14"/>
            <p:cNvSpPr>
              <a:spLocks noChangeArrowheads="1"/>
            </p:cNvSpPr>
            <p:nvPr/>
          </p:nvSpPr>
          <p:spPr bwMode="gray">
            <a:xfrm>
              <a:off x="471" y="1438"/>
              <a:ext cx="1159" cy="362"/>
            </a:xfrm>
            <a:prstGeom prst="ellipse">
              <a:avLst/>
            </a:prstGeom>
            <a:gradFill rotWithShape="1">
              <a:gsLst>
                <a:gs pos="0">
                  <a:srgbClr val="C1CF9D"/>
                </a:gs>
                <a:gs pos="50000">
                  <a:srgbClr val="E5EBD5"/>
                </a:gs>
                <a:gs pos="100000">
                  <a:srgbClr val="C1CF9D"/>
                </a:gs>
              </a:gsLst>
              <a:lin ang="0" scaled="1"/>
            </a:gradFill>
            <a:ln w="9525" algn="ctr">
              <a:noFill/>
              <a:round/>
              <a:headEnd/>
              <a:tailEnd/>
            </a:ln>
          </p:spPr>
          <p:txBody>
            <a:bodyPr wrap="none" anchor="ctr"/>
            <a:lstStyle/>
            <a:p>
              <a:endParaRPr lang="zh-CN" altLang="en-US">
                <a:ea typeface="宋体" pitchFamily="2" charset="-122"/>
              </a:endParaRPr>
            </a:p>
          </p:txBody>
        </p:sp>
        <p:sp>
          <p:nvSpPr>
            <p:cNvPr id="301071" name="AutoShape 15"/>
            <p:cNvSpPr>
              <a:spLocks noChangeArrowheads="1"/>
            </p:cNvSpPr>
            <p:nvPr/>
          </p:nvSpPr>
          <p:spPr bwMode="gray">
            <a:xfrm>
              <a:off x="473" y="272"/>
              <a:ext cx="1159" cy="1539"/>
            </a:xfrm>
            <a:prstGeom prst="can">
              <a:avLst>
                <a:gd name="adj" fmla="val 33197"/>
              </a:avLst>
            </a:prstGeom>
            <a:gradFill rotWithShape="1">
              <a:gsLst>
                <a:gs pos="0">
                  <a:schemeClr val="accent1">
                    <a:gamma/>
                    <a:shade val="46275"/>
                    <a:invGamma/>
                  </a:schemeClr>
                </a:gs>
                <a:gs pos="50000">
                  <a:schemeClr val="accent1">
                    <a:alpha val="50000"/>
                  </a:schemeClr>
                </a:gs>
                <a:gs pos="100000">
                  <a:schemeClr val="accent1">
                    <a:gamma/>
                    <a:shade val="46275"/>
                    <a:invGamma/>
                  </a:schemeClr>
                </a:gs>
              </a:gsLst>
              <a:lin ang="0" scaled="1"/>
            </a:gradFill>
            <a:ln w="9525">
              <a:noFill/>
              <a:round/>
              <a:headEnd/>
              <a:tailEnd/>
            </a:ln>
            <a:effectLst/>
          </p:spPr>
          <p:txBody>
            <a:bodyPr wrap="none" anchor="ctr"/>
            <a:lstStyle/>
            <a:p>
              <a:pPr>
                <a:defRPr/>
              </a:pPr>
              <a:endParaRPr lang="zh-CN" altLang="en-US">
                <a:latin typeface="Arial" charset="0"/>
                <a:ea typeface="宋体" pitchFamily="2" charset="-122"/>
              </a:endParaRPr>
            </a:p>
          </p:txBody>
        </p:sp>
      </p:grpSp>
      <p:grpSp>
        <p:nvGrpSpPr>
          <p:cNvPr id="79885" name="Group 16"/>
          <p:cNvGrpSpPr>
            <a:grpSpLocks/>
          </p:cNvGrpSpPr>
          <p:nvPr/>
        </p:nvGrpSpPr>
        <p:grpSpPr bwMode="auto">
          <a:xfrm>
            <a:off x="1295400" y="3629025"/>
            <a:ext cx="2295525" cy="1365250"/>
            <a:chOff x="471" y="272"/>
            <a:chExt cx="1161" cy="1539"/>
          </a:xfrm>
        </p:grpSpPr>
        <p:sp>
          <p:nvSpPr>
            <p:cNvPr id="79893" name="Oval 17"/>
            <p:cNvSpPr>
              <a:spLocks noChangeArrowheads="1"/>
            </p:cNvSpPr>
            <p:nvPr/>
          </p:nvSpPr>
          <p:spPr bwMode="gray">
            <a:xfrm>
              <a:off x="471" y="1438"/>
              <a:ext cx="1159" cy="362"/>
            </a:xfrm>
            <a:prstGeom prst="ellipse">
              <a:avLst/>
            </a:prstGeom>
            <a:gradFill rotWithShape="1">
              <a:gsLst>
                <a:gs pos="0">
                  <a:srgbClr val="C1CF9D"/>
                </a:gs>
                <a:gs pos="50000">
                  <a:srgbClr val="E5EBD5"/>
                </a:gs>
                <a:gs pos="100000">
                  <a:srgbClr val="C1CF9D"/>
                </a:gs>
              </a:gsLst>
              <a:lin ang="0" scaled="1"/>
            </a:gradFill>
            <a:ln w="9525" algn="ctr">
              <a:noFill/>
              <a:round/>
              <a:headEnd/>
              <a:tailEnd/>
            </a:ln>
          </p:spPr>
          <p:txBody>
            <a:bodyPr wrap="none" anchor="ctr"/>
            <a:lstStyle/>
            <a:p>
              <a:endParaRPr lang="zh-CN" altLang="en-US">
                <a:ea typeface="宋体" pitchFamily="2" charset="-122"/>
              </a:endParaRPr>
            </a:p>
          </p:txBody>
        </p:sp>
        <p:sp>
          <p:nvSpPr>
            <p:cNvPr id="301074" name="AutoShape 18"/>
            <p:cNvSpPr>
              <a:spLocks noChangeArrowheads="1"/>
            </p:cNvSpPr>
            <p:nvPr/>
          </p:nvSpPr>
          <p:spPr bwMode="gray">
            <a:xfrm>
              <a:off x="473" y="272"/>
              <a:ext cx="1159" cy="1539"/>
            </a:xfrm>
            <a:prstGeom prst="can">
              <a:avLst>
                <a:gd name="adj" fmla="val 33197"/>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0" scaled="1"/>
            </a:gradFill>
            <a:ln w="9525">
              <a:noFill/>
              <a:round/>
              <a:headEnd/>
              <a:tailEnd/>
            </a:ln>
            <a:effectLst/>
          </p:spPr>
          <p:txBody>
            <a:bodyPr wrap="none" anchor="ctr"/>
            <a:lstStyle/>
            <a:p>
              <a:pPr>
                <a:defRPr/>
              </a:pPr>
              <a:endParaRPr lang="zh-CN" altLang="en-US">
                <a:latin typeface="Arial" charset="0"/>
                <a:ea typeface="宋体" pitchFamily="2" charset="-122"/>
              </a:endParaRPr>
            </a:p>
          </p:txBody>
        </p:sp>
      </p:grpSp>
      <p:grpSp>
        <p:nvGrpSpPr>
          <p:cNvPr id="79886" name="Group 19"/>
          <p:cNvGrpSpPr>
            <a:grpSpLocks/>
          </p:cNvGrpSpPr>
          <p:nvPr/>
        </p:nvGrpSpPr>
        <p:grpSpPr bwMode="auto">
          <a:xfrm>
            <a:off x="1295400" y="2533650"/>
            <a:ext cx="2295525" cy="1365250"/>
            <a:chOff x="471" y="272"/>
            <a:chExt cx="1161" cy="1539"/>
          </a:xfrm>
        </p:grpSpPr>
        <p:sp>
          <p:nvSpPr>
            <p:cNvPr id="79891" name="Oval 20"/>
            <p:cNvSpPr>
              <a:spLocks noChangeArrowheads="1"/>
            </p:cNvSpPr>
            <p:nvPr/>
          </p:nvSpPr>
          <p:spPr bwMode="gray">
            <a:xfrm>
              <a:off x="471" y="1438"/>
              <a:ext cx="1159" cy="362"/>
            </a:xfrm>
            <a:prstGeom prst="ellipse">
              <a:avLst/>
            </a:prstGeom>
            <a:gradFill rotWithShape="1">
              <a:gsLst>
                <a:gs pos="0">
                  <a:srgbClr val="C1CF9D"/>
                </a:gs>
                <a:gs pos="50000">
                  <a:srgbClr val="E5EBD5"/>
                </a:gs>
                <a:gs pos="100000">
                  <a:srgbClr val="C1CF9D"/>
                </a:gs>
              </a:gsLst>
              <a:lin ang="0" scaled="1"/>
            </a:gradFill>
            <a:ln w="9525" algn="ctr">
              <a:noFill/>
              <a:round/>
              <a:headEnd/>
              <a:tailEnd/>
            </a:ln>
          </p:spPr>
          <p:txBody>
            <a:bodyPr wrap="none" anchor="ctr"/>
            <a:lstStyle/>
            <a:p>
              <a:endParaRPr lang="zh-CN" altLang="en-US">
                <a:ea typeface="宋体" pitchFamily="2" charset="-122"/>
              </a:endParaRPr>
            </a:p>
          </p:txBody>
        </p:sp>
        <p:sp>
          <p:nvSpPr>
            <p:cNvPr id="301077" name="AutoShape 21"/>
            <p:cNvSpPr>
              <a:spLocks noChangeArrowheads="1"/>
            </p:cNvSpPr>
            <p:nvPr/>
          </p:nvSpPr>
          <p:spPr bwMode="gray">
            <a:xfrm>
              <a:off x="473" y="272"/>
              <a:ext cx="1159" cy="1539"/>
            </a:xfrm>
            <a:prstGeom prst="can">
              <a:avLst>
                <a:gd name="adj" fmla="val 33197"/>
              </a:avLst>
            </a:prstGeom>
            <a:gradFill rotWithShape="1">
              <a:gsLst>
                <a:gs pos="0">
                  <a:schemeClr val="accent2">
                    <a:gamma/>
                    <a:shade val="46275"/>
                    <a:invGamma/>
                  </a:schemeClr>
                </a:gs>
                <a:gs pos="50000">
                  <a:schemeClr val="accent2">
                    <a:alpha val="50000"/>
                  </a:schemeClr>
                </a:gs>
                <a:gs pos="100000">
                  <a:schemeClr val="accent2">
                    <a:gamma/>
                    <a:shade val="46275"/>
                    <a:invGamma/>
                  </a:schemeClr>
                </a:gs>
              </a:gsLst>
              <a:lin ang="0" scaled="1"/>
            </a:gradFill>
            <a:ln w="9525">
              <a:noFill/>
              <a:round/>
              <a:headEnd/>
              <a:tailEnd/>
            </a:ln>
            <a:effectLst/>
          </p:spPr>
          <p:txBody>
            <a:bodyPr wrap="none" anchor="ctr"/>
            <a:lstStyle/>
            <a:p>
              <a:pPr>
                <a:defRPr/>
              </a:pPr>
              <a:endParaRPr lang="zh-CN" altLang="en-US">
                <a:latin typeface="Arial" charset="0"/>
                <a:ea typeface="宋体" pitchFamily="2" charset="-122"/>
              </a:endParaRPr>
            </a:p>
          </p:txBody>
        </p:sp>
      </p:grpSp>
      <p:sp>
        <p:nvSpPr>
          <p:cNvPr id="301078" name="Text Box 22"/>
          <p:cNvSpPr txBox="1">
            <a:spLocks noChangeArrowheads="1"/>
          </p:cNvSpPr>
          <p:nvPr/>
        </p:nvSpPr>
        <p:spPr bwMode="white">
          <a:xfrm>
            <a:off x="1476375" y="5373688"/>
            <a:ext cx="2128838" cy="457200"/>
          </a:xfrm>
          <a:prstGeom prst="rect">
            <a:avLst/>
          </a:prstGeom>
          <a:noFill/>
          <a:ln w="9525" algn="ctr">
            <a:noFill/>
            <a:miter lim="800000"/>
            <a:headEnd/>
            <a:tailEnd/>
          </a:ln>
          <a:effectLst>
            <a:outerShdw dist="17961" dir="2700000" algn="ctr" rotWithShape="0">
              <a:srgbClr val="003300">
                <a:alpha val="50000"/>
              </a:srgbClr>
            </a:outerShdw>
          </a:effectLst>
        </p:spPr>
        <p:txBody>
          <a:bodyPr>
            <a:spAutoFit/>
          </a:bodyPr>
          <a:lstStyle/>
          <a:p>
            <a:pPr algn="ctr">
              <a:spcBef>
                <a:spcPct val="50000"/>
              </a:spcBef>
              <a:defRPr/>
            </a:pPr>
            <a:r>
              <a:rPr lang="zh-CN" altLang="en-US" sz="2400" b="1">
                <a:solidFill>
                  <a:srgbClr val="FFFFFF"/>
                </a:solidFill>
                <a:latin typeface="Arial" charset="0"/>
                <a:ea typeface="宋体" pitchFamily="2" charset="-122"/>
                <a:cs typeface="Arial" charset="0"/>
              </a:rPr>
              <a:t>  胜诉权</a:t>
            </a:r>
          </a:p>
        </p:txBody>
      </p:sp>
      <p:sp>
        <p:nvSpPr>
          <p:cNvPr id="301079" name="Text Box 23"/>
          <p:cNvSpPr txBox="1">
            <a:spLocks noChangeArrowheads="1"/>
          </p:cNvSpPr>
          <p:nvPr/>
        </p:nvSpPr>
        <p:spPr bwMode="white">
          <a:xfrm>
            <a:off x="1377950" y="4083050"/>
            <a:ext cx="2128838" cy="457200"/>
          </a:xfrm>
          <a:prstGeom prst="rect">
            <a:avLst/>
          </a:prstGeom>
          <a:noFill/>
          <a:ln w="9525" algn="ctr">
            <a:noFill/>
            <a:miter lim="800000"/>
            <a:headEnd/>
            <a:tailEnd/>
          </a:ln>
          <a:effectLst>
            <a:outerShdw dist="17961" dir="2700000" algn="ctr" rotWithShape="0">
              <a:srgbClr val="003300">
                <a:alpha val="50000"/>
              </a:srgbClr>
            </a:outerShdw>
          </a:effectLst>
        </p:spPr>
        <p:txBody>
          <a:bodyPr>
            <a:spAutoFit/>
          </a:bodyPr>
          <a:lstStyle/>
          <a:p>
            <a:pPr algn="ctr">
              <a:spcBef>
                <a:spcPct val="50000"/>
              </a:spcBef>
              <a:defRPr/>
            </a:pPr>
            <a:r>
              <a:rPr lang="zh-CN" altLang="en-US" sz="2400" b="1">
                <a:solidFill>
                  <a:srgbClr val="FFFFFF"/>
                </a:solidFill>
                <a:latin typeface="Arial" charset="0"/>
                <a:ea typeface="宋体" pitchFamily="2" charset="-122"/>
                <a:cs typeface="Arial" charset="0"/>
              </a:rPr>
              <a:t>  请求权</a:t>
            </a:r>
          </a:p>
        </p:txBody>
      </p:sp>
      <p:sp>
        <p:nvSpPr>
          <p:cNvPr id="301080" name="Text Box 24"/>
          <p:cNvSpPr txBox="1">
            <a:spLocks noChangeArrowheads="1"/>
          </p:cNvSpPr>
          <p:nvPr/>
        </p:nvSpPr>
        <p:spPr bwMode="white">
          <a:xfrm>
            <a:off x="1403350" y="3068638"/>
            <a:ext cx="2128838" cy="457200"/>
          </a:xfrm>
          <a:prstGeom prst="rect">
            <a:avLst/>
          </a:prstGeom>
          <a:noFill/>
          <a:ln w="9525" algn="ctr">
            <a:noFill/>
            <a:miter lim="800000"/>
            <a:headEnd/>
            <a:tailEnd/>
          </a:ln>
          <a:effectLst>
            <a:outerShdw dist="17961" dir="2700000" algn="ctr" rotWithShape="0">
              <a:srgbClr val="003300">
                <a:alpha val="50000"/>
              </a:srgbClr>
            </a:outerShdw>
          </a:effectLst>
        </p:spPr>
        <p:txBody>
          <a:bodyPr>
            <a:spAutoFit/>
          </a:bodyPr>
          <a:lstStyle/>
          <a:p>
            <a:pPr algn="ctr">
              <a:spcBef>
                <a:spcPct val="50000"/>
              </a:spcBef>
              <a:defRPr/>
            </a:pPr>
            <a:r>
              <a:rPr lang="zh-CN" altLang="en-US" sz="2400" b="1">
                <a:solidFill>
                  <a:srgbClr val="FFFFFF"/>
                </a:solidFill>
                <a:latin typeface="Arial" charset="0"/>
                <a:ea typeface="宋体" pitchFamily="2" charset="-122"/>
                <a:cs typeface="Arial" charset="0"/>
              </a:rPr>
              <a:t>  自由权</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body" idx="1"/>
          </p:nvPr>
        </p:nvSpPr>
        <p:spPr>
          <a:xfrm>
            <a:off x="0" y="1196975"/>
            <a:ext cx="3403600" cy="5105400"/>
          </a:xfrm>
        </p:spPr>
        <p:txBody>
          <a:bodyPr/>
          <a:lstStyle/>
          <a:p>
            <a:r>
              <a:rPr lang="en-US" altLang="zh-CN" sz="3200" smtClean="0">
                <a:ea typeface="宋体" pitchFamily="2" charset="-122"/>
              </a:rPr>
              <a:t>《</a:t>
            </a:r>
            <a:r>
              <a:rPr lang="zh-CN" altLang="en-US" sz="3200" smtClean="0">
                <a:ea typeface="宋体" pitchFamily="2" charset="-122"/>
              </a:rPr>
              <a:t>民法通则</a:t>
            </a:r>
            <a:r>
              <a:rPr lang="en-US" altLang="zh-CN" sz="3200" smtClean="0">
                <a:ea typeface="宋体" pitchFamily="2" charset="-122"/>
              </a:rPr>
              <a:t>》99</a:t>
            </a:r>
            <a:r>
              <a:rPr lang="zh-CN" altLang="en-US" sz="3200" smtClean="0">
                <a:ea typeface="宋体" pitchFamily="2" charset="-122"/>
              </a:rPr>
              <a:t>条规定：公民享有姓名权，有权决定、使用和依照规定改变自己姓名，禁止他人干涉、滥用、冒用。</a:t>
            </a:r>
          </a:p>
        </p:txBody>
      </p:sp>
      <p:pic>
        <p:nvPicPr>
          <p:cNvPr id="80900" name="Picture 5" descr="泻停封胶囊"/>
          <p:cNvPicPr>
            <a:picLocks noChangeAspect="1" noChangeArrowheads="1"/>
          </p:cNvPicPr>
          <p:nvPr/>
        </p:nvPicPr>
        <p:blipFill>
          <a:blip r:embed="rId2"/>
          <a:srcRect/>
          <a:stretch>
            <a:fillRect/>
          </a:stretch>
        </p:blipFill>
        <p:spPr bwMode="auto">
          <a:xfrm>
            <a:off x="3995738" y="3068638"/>
            <a:ext cx="3810000" cy="30607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3189" name="Picture 5" descr="潘玮珀"/>
          <p:cNvPicPr>
            <a:picLocks noChangeAspect="1" noChangeArrowheads="1"/>
          </p:cNvPicPr>
          <p:nvPr/>
        </p:nvPicPr>
        <p:blipFill>
          <a:blip r:embed="rId2"/>
          <a:srcRect/>
          <a:stretch>
            <a:fillRect/>
          </a:stretch>
        </p:blipFill>
        <p:spPr bwMode="auto">
          <a:xfrm>
            <a:off x="323850" y="981075"/>
            <a:ext cx="2520950" cy="3024188"/>
          </a:xfrm>
          <a:prstGeom prst="rect">
            <a:avLst/>
          </a:prstGeom>
          <a:noFill/>
          <a:ln w="9525">
            <a:noFill/>
            <a:miter lim="800000"/>
            <a:headEnd/>
            <a:tailEnd/>
          </a:ln>
        </p:spPr>
      </p:pic>
      <p:pic>
        <p:nvPicPr>
          <p:cNvPr id="93190" name="Picture 6" descr="周杰伦"/>
          <p:cNvPicPr>
            <a:picLocks noChangeAspect="1" noChangeArrowheads="1"/>
          </p:cNvPicPr>
          <p:nvPr/>
        </p:nvPicPr>
        <p:blipFill>
          <a:blip r:embed="rId3"/>
          <a:srcRect/>
          <a:stretch>
            <a:fillRect/>
          </a:stretch>
        </p:blipFill>
        <p:spPr bwMode="auto">
          <a:xfrm>
            <a:off x="1403350" y="1412875"/>
            <a:ext cx="2590800" cy="3168650"/>
          </a:xfrm>
          <a:prstGeom prst="rect">
            <a:avLst/>
          </a:prstGeom>
          <a:noFill/>
          <a:ln w="9525">
            <a:noFill/>
            <a:miter lim="800000"/>
            <a:headEnd/>
            <a:tailEnd/>
          </a:ln>
        </p:spPr>
      </p:pic>
      <p:pic>
        <p:nvPicPr>
          <p:cNvPr id="93191" name="Picture 7" descr="赵本山"/>
          <p:cNvPicPr>
            <a:picLocks noChangeAspect="1" noChangeArrowheads="1"/>
          </p:cNvPicPr>
          <p:nvPr/>
        </p:nvPicPr>
        <p:blipFill>
          <a:blip r:embed="rId4"/>
          <a:srcRect/>
          <a:stretch>
            <a:fillRect/>
          </a:stretch>
        </p:blipFill>
        <p:spPr bwMode="auto">
          <a:xfrm>
            <a:off x="3238500" y="1989138"/>
            <a:ext cx="2667000" cy="3240087"/>
          </a:xfrm>
          <a:prstGeom prst="rect">
            <a:avLst/>
          </a:prstGeom>
          <a:noFill/>
          <a:ln w="9525">
            <a:noFill/>
            <a:miter lim="800000"/>
            <a:headEnd/>
            <a:tailEnd/>
          </a:ln>
        </p:spPr>
      </p:pic>
      <p:pic>
        <p:nvPicPr>
          <p:cNvPr id="93192" name="Picture 8" descr="陈冠西"/>
          <p:cNvPicPr>
            <a:picLocks noChangeAspect="1" noChangeArrowheads="1"/>
          </p:cNvPicPr>
          <p:nvPr/>
        </p:nvPicPr>
        <p:blipFill>
          <a:blip r:embed="rId5"/>
          <a:srcRect/>
          <a:stretch>
            <a:fillRect/>
          </a:stretch>
        </p:blipFill>
        <p:spPr bwMode="auto">
          <a:xfrm>
            <a:off x="4643438" y="2636838"/>
            <a:ext cx="3448050" cy="39608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3189"/>
                                        </p:tgtEl>
                                        <p:attrNameLst>
                                          <p:attrName>style.visibility</p:attrName>
                                        </p:attrNameLst>
                                      </p:cBhvr>
                                      <p:to>
                                        <p:strVal val="visible"/>
                                      </p:to>
                                    </p:set>
                                    <p:anim calcmode="lin" valueType="num">
                                      <p:cBhvr additive="base">
                                        <p:cTn id="7" dur="500" fill="hold"/>
                                        <p:tgtEl>
                                          <p:spTgt spid="93189"/>
                                        </p:tgtEl>
                                        <p:attrNameLst>
                                          <p:attrName>ppt_x</p:attrName>
                                        </p:attrNameLst>
                                      </p:cBhvr>
                                      <p:tavLst>
                                        <p:tav tm="0">
                                          <p:val>
                                            <p:strVal val="#ppt_x"/>
                                          </p:val>
                                        </p:tav>
                                        <p:tav tm="100000">
                                          <p:val>
                                            <p:strVal val="#ppt_x"/>
                                          </p:val>
                                        </p:tav>
                                      </p:tavLst>
                                    </p:anim>
                                    <p:anim calcmode="lin" valueType="num">
                                      <p:cBhvr additive="base">
                                        <p:cTn id="8" dur="500" fill="hold"/>
                                        <p:tgtEl>
                                          <p:spTgt spid="9318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3190"/>
                                        </p:tgtEl>
                                        <p:attrNameLst>
                                          <p:attrName>style.visibility</p:attrName>
                                        </p:attrNameLst>
                                      </p:cBhvr>
                                      <p:to>
                                        <p:strVal val="visible"/>
                                      </p:to>
                                    </p:set>
                                    <p:anim calcmode="lin" valueType="num">
                                      <p:cBhvr additive="base">
                                        <p:cTn id="13" dur="500" fill="hold"/>
                                        <p:tgtEl>
                                          <p:spTgt spid="93190"/>
                                        </p:tgtEl>
                                        <p:attrNameLst>
                                          <p:attrName>ppt_x</p:attrName>
                                        </p:attrNameLst>
                                      </p:cBhvr>
                                      <p:tavLst>
                                        <p:tav tm="0">
                                          <p:val>
                                            <p:strVal val="#ppt_x"/>
                                          </p:val>
                                        </p:tav>
                                        <p:tav tm="100000">
                                          <p:val>
                                            <p:strVal val="#ppt_x"/>
                                          </p:val>
                                        </p:tav>
                                      </p:tavLst>
                                    </p:anim>
                                    <p:anim calcmode="lin" valueType="num">
                                      <p:cBhvr additive="base">
                                        <p:cTn id="14" dur="500" fill="hold"/>
                                        <p:tgtEl>
                                          <p:spTgt spid="9319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3191"/>
                                        </p:tgtEl>
                                        <p:attrNameLst>
                                          <p:attrName>style.visibility</p:attrName>
                                        </p:attrNameLst>
                                      </p:cBhvr>
                                      <p:to>
                                        <p:strVal val="visible"/>
                                      </p:to>
                                    </p:set>
                                    <p:anim calcmode="lin" valueType="num">
                                      <p:cBhvr additive="base">
                                        <p:cTn id="19" dur="500" fill="hold"/>
                                        <p:tgtEl>
                                          <p:spTgt spid="93191"/>
                                        </p:tgtEl>
                                        <p:attrNameLst>
                                          <p:attrName>ppt_x</p:attrName>
                                        </p:attrNameLst>
                                      </p:cBhvr>
                                      <p:tavLst>
                                        <p:tav tm="0">
                                          <p:val>
                                            <p:strVal val="#ppt_x"/>
                                          </p:val>
                                        </p:tav>
                                        <p:tav tm="100000">
                                          <p:val>
                                            <p:strVal val="#ppt_x"/>
                                          </p:val>
                                        </p:tav>
                                      </p:tavLst>
                                    </p:anim>
                                    <p:anim calcmode="lin" valueType="num">
                                      <p:cBhvr additive="base">
                                        <p:cTn id="20" dur="500" fill="hold"/>
                                        <p:tgtEl>
                                          <p:spTgt spid="9319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3192"/>
                                        </p:tgtEl>
                                        <p:attrNameLst>
                                          <p:attrName>style.visibility</p:attrName>
                                        </p:attrNameLst>
                                      </p:cBhvr>
                                      <p:to>
                                        <p:strVal val="visible"/>
                                      </p:to>
                                    </p:set>
                                    <p:anim calcmode="lin" valueType="num">
                                      <p:cBhvr additive="base">
                                        <p:cTn id="25" dur="500" fill="hold"/>
                                        <p:tgtEl>
                                          <p:spTgt spid="93192"/>
                                        </p:tgtEl>
                                        <p:attrNameLst>
                                          <p:attrName>ppt_x</p:attrName>
                                        </p:attrNameLst>
                                      </p:cBhvr>
                                      <p:tavLst>
                                        <p:tav tm="0">
                                          <p:val>
                                            <p:strVal val="#ppt_x"/>
                                          </p:val>
                                        </p:tav>
                                        <p:tav tm="100000">
                                          <p:val>
                                            <p:strVal val="#ppt_x"/>
                                          </p:val>
                                        </p:tav>
                                      </p:tavLst>
                                    </p:anim>
                                    <p:anim calcmode="lin" valueType="num">
                                      <p:cBhvr additive="base">
                                        <p:cTn id="26" dur="500" fill="hold"/>
                                        <p:tgtEl>
                                          <p:spTgt spid="931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6600" dirty="0" smtClean="0">
                <a:ea typeface="宋体" pitchFamily="2" charset="-122"/>
              </a:rPr>
              <a:t>法律关系客体是指法律关系主体的权利和义务所指向的对象。</a:t>
            </a:r>
            <a:endParaRPr lang="zh-CN" altLang="en-US" sz="66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内容占位符 2"/>
          <p:cNvSpPr>
            <a:spLocks noGrp="1"/>
          </p:cNvSpPr>
          <p:nvPr>
            <p:ph idx="1"/>
          </p:nvPr>
        </p:nvSpPr>
        <p:spPr>
          <a:xfrm>
            <a:off x="0" y="214313"/>
            <a:ext cx="8686800" cy="6429375"/>
          </a:xfrm>
        </p:spPr>
        <p:txBody>
          <a:bodyPr/>
          <a:lstStyle/>
          <a:p>
            <a:pPr>
              <a:buNone/>
            </a:pPr>
            <a:r>
              <a:rPr lang="zh-CN" altLang="en-US" dirty="0" smtClean="0">
                <a:ea typeface="宋体" pitchFamily="2" charset="-122"/>
              </a:rPr>
              <a:t>一般认为，法律关系客体有以下几种类型： </a:t>
            </a:r>
          </a:p>
          <a:p>
            <a:r>
              <a:rPr lang="zh-CN" altLang="en-US" dirty="0" smtClean="0">
                <a:ea typeface="宋体" pitchFamily="2" charset="-122"/>
              </a:rPr>
              <a:t>（</a:t>
            </a:r>
            <a:r>
              <a:rPr lang="en-US" altLang="zh-CN" dirty="0" smtClean="0">
                <a:ea typeface="宋体" pitchFamily="2" charset="-122"/>
              </a:rPr>
              <a:t>1</a:t>
            </a:r>
            <a:r>
              <a:rPr lang="zh-CN" altLang="en-US" dirty="0" smtClean="0">
                <a:ea typeface="宋体" pitchFamily="2" charset="-122"/>
              </a:rPr>
              <a:t>）物。是指可为人们控制的，具有一定经济价值和实物形态的生产资料和消费资料</a:t>
            </a:r>
            <a:r>
              <a:rPr lang="en-US" altLang="zh-CN" dirty="0" smtClean="0">
                <a:ea typeface="宋体" pitchFamily="2" charset="-122"/>
              </a:rPr>
              <a:t>,</a:t>
            </a:r>
            <a:r>
              <a:rPr lang="zh-CN" altLang="en-US" dirty="0" smtClean="0">
                <a:ea typeface="宋体" pitchFamily="2" charset="-122"/>
              </a:rPr>
              <a:t>包括自然物、人造物财产物品的一般价值表现形式</a:t>
            </a:r>
            <a:r>
              <a:rPr lang="en-US" altLang="zh-CN" dirty="0" smtClean="0">
                <a:ea typeface="宋体" pitchFamily="2" charset="-122"/>
              </a:rPr>
              <a:t>——</a:t>
            </a:r>
            <a:r>
              <a:rPr lang="zh-CN" altLang="en-US" dirty="0" smtClean="0">
                <a:ea typeface="宋体" pitchFamily="2" charset="-122"/>
              </a:rPr>
              <a:t>货币及有价证券。 </a:t>
            </a:r>
          </a:p>
          <a:p>
            <a:r>
              <a:rPr lang="zh-CN" altLang="en-US" dirty="0" smtClean="0">
                <a:ea typeface="宋体" pitchFamily="2" charset="-122"/>
              </a:rPr>
              <a:t>（</a:t>
            </a:r>
            <a:r>
              <a:rPr lang="en-US" altLang="zh-CN" dirty="0" smtClean="0">
                <a:ea typeface="宋体" pitchFamily="2" charset="-122"/>
              </a:rPr>
              <a:t>2</a:t>
            </a:r>
            <a:r>
              <a:rPr lang="zh-CN" altLang="en-US" dirty="0" smtClean="0">
                <a:ea typeface="宋体" pitchFamily="2" charset="-122"/>
              </a:rPr>
              <a:t>）行为。是指法律关系的主体为达到一定目的所进行的作为</a:t>
            </a:r>
            <a:r>
              <a:rPr lang="en-US" altLang="zh-CN" dirty="0" smtClean="0">
                <a:ea typeface="宋体" pitchFamily="2" charset="-122"/>
              </a:rPr>
              <a:t>(</a:t>
            </a:r>
            <a:r>
              <a:rPr lang="zh-CN" altLang="en-US" dirty="0" smtClean="0">
                <a:ea typeface="宋体" pitchFamily="2" charset="-122"/>
              </a:rPr>
              <a:t>积极行为</a:t>
            </a:r>
            <a:r>
              <a:rPr lang="en-US" altLang="zh-CN" dirty="0" smtClean="0">
                <a:ea typeface="宋体" pitchFamily="2" charset="-122"/>
              </a:rPr>
              <a:t>)</a:t>
            </a:r>
            <a:r>
              <a:rPr lang="zh-CN" altLang="en-US" dirty="0" smtClean="0">
                <a:ea typeface="宋体" pitchFamily="2" charset="-122"/>
              </a:rPr>
              <a:t>或不作为</a:t>
            </a:r>
            <a:r>
              <a:rPr lang="en-US" altLang="zh-CN" dirty="0" smtClean="0">
                <a:ea typeface="宋体" pitchFamily="2" charset="-122"/>
              </a:rPr>
              <a:t>(</a:t>
            </a:r>
            <a:r>
              <a:rPr lang="zh-CN" altLang="en-US" dirty="0" smtClean="0">
                <a:ea typeface="宋体" pitchFamily="2" charset="-122"/>
              </a:rPr>
              <a:t>消极行为</a:t>
            </a:r>
            <a:r>
              <a:rPr lang="en-US" altLang="zh-CN" dirty="0" smtClean="0">
                <a:ea typeface="宋体" pitchFamily="2" charset="-122"/>
              </a:rPr>
              <a:t>),</a:t>
            </a:r>
            <a:r>
              <a:rPr lang="zh-CN" altLang="en-US" dirty="0" smtClean="0">
                <a:ea typeface="宋体" pitchFamily="2" charset="-122"/>
              </a:rPr>
              <a:t>如生产经营行为、经济管理行为、完成一定工作的行为和提供一定劳务的行为等。 </a:t>
            </a:r>
          </a:p>
          <a:p>
            <a:r>
              <a:rPr lang="zh-CN" altLang="en-US" dirty="0" smtClean="0">
                <a:ea typeface="宋体" pitchFamily="2" charset="-122"/>
              </a:rPr>
              <a:t>（</a:t>
            </a:r>
            <a:r>
              <a:rPr lang="en-US" altLang="zh-CN" dirty="0" smtClean="0">
                <a:ea typeface="宋体" pitchFamily="2" charset="-122"/>
              </a:rPr>
              <a:t>3</a:t>
            </a:r>
            <a:r>
              <a:rPr lang="zh-CN" altLang="en-US" dirty="0" smtClean="0">
                <a:ea typeface="宋体" pitchFamily="2" charset="-122"/>
              </a:rPr>
              <a:t>）非物质财富，也称为精神财富或者精神产品，包括知识产品和道德产品。</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83971" name="内容占位符 2"/>
          <p:cNvSpPr>
            <a:spLocks noGrp="1"/>
          </p:cNvSpPr>
          <p:nvPr>
            <p:ph idx="1"/>
          </p:nvPr>
        </p:nvSpPr>
        <p:spPr/>
        <p:txBody>
          <a:bodyPr/>
          <a:lstStyle/>
          <a:p>
            <a:pPr marL="342900" lvl="1" indent="-342900">
              <a:buClr>
                <a:schemeClr val="tx1"/>
              </a:buClr>
              <a:buFont typeface="Wingdings" pitchFamily="2" charset="2"/>
              <a:buChar char="v"/>
            </a:pPr>
            <a:r>
              <a:rPr lang="zh-CN" altLang="en-US" sz="4400" b="1" smtClean="0">
                <a:latin typeface="Arial" pitchFamily="34" charset="0"/>
                <a:ea typeface="宋体" pitchFamily="2" charset="-122"/>
              </a:rPr>
              <a:t>人身（人体器官可否成为法律关系客体？ ）</a:t>
            </a:r>
          </a:p>
          <a:p>
            <a:endParaRPr lang="zh-CN" altLang="en-US" smtClean="0">
              <a:ea typeface="宋体" pitchFamily="2"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84995" name="内容占位符 2"/>
          <p:cNvSpPr>
            <a:spLocks noGrp="1"/>
          </p:cNvSpPr>
          <p:nvPr>
            <p:ph idx="1"/>
          </p:nvPr>
        </p:nvSpPr>
        <p:spPr/>
        <p:txBody>
          <a:bodyPr/>
          <a:lstStyle/>
          <a:p>
            <a:pPr lvl="1">
              <a:lnSpc>
                <a:spcPct val="80000"/>
              </a:lnSpc>
            </a:pPr>
            <a:r>
              <a:rPr lang="zh-CN" altLang="en-US" b="1" smtClean="0">
                <a:latin typeface="Arial" pitchFamily="34" charset="0"/>
                <a:ea typeface="宋体" pitchFamily="2" charset="-122"/>
              </a:rPr>
              <a:t>活人的（整个）身体，不得视为法律上之“物”，不能作为物权、债权和继承权的客体，禁止任何人（包括本人）将整个身体作为“物”参与有偿的经济法律活动，不得转让或买卖。贩卖或拐买人口，买卖婚姻，是法律所禁止的违法或犯罪行为，应受法律的制裁</a:t>
            </a:r>
          </a:p>
          <a:p>
            <a:pPr lvl="1">
              <a:lnSpc>
                <a:spcPct val="80000"/>
              </a:lnSpc>
            </a:pPr>
            <a:r>
              <a:rPr lang="zh-CN" altLang="en-US" b="1" smtClean="0">
                <a:latin typeface="Arial" pitchFamily="34" charset="0"/>
                <a:ea typeface="宋体" pitchFamily="2" charset="-122"/>
              </a:rPr>
              <a:t>权利人对自己的人身不得进行违法或有伤风化的活动，不得滥用人身，或自践人身和人格。例如，卖淫、自杀、自残行为属违法行为或至少是法律所不提倡的行为</a:t>
            </a:r>
          </a:p>
          <a:p>
            <a:pPr lvl="1">
              <a:lnSpc>
                <a:spcPct val="80000"/>
              </a:lnSpc>
            </a:pPr>
            <a:r>
              <a:rPr lang="zh-CN" altLang="en-US" b="1" smtClean="0">
                <a:latin typeface="Arial" pitchFamily="34" charset="0"/>
                <a:ea typeface="宋体" pitchFamily="2" charset="-122"/>
              </a:rPr>
              <a:t>对人身行使权利时必须依法进行，不得超出法律授权的界限，严禁对他人人身非法强行行使权利。例如，有监护权的父母不得虐待未成年子女的人身 </a:t>
            </a:r>
          </a:p>
          <a:p>
            <a:endParaRPr lang="zh-CN" altLang="en-US" smtClean="0">
              <a:ea typeface="宋体" pitchFamily="2"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0" y="1000125"/>
            <a:ext cx="8686800" cy="5857875"/>
          </a:xfrm>
        </p:spPr>
        <p:txBody>
          <a:bodyPr/>
          <a:lstStyle/>
          <a:p>
            <a:pPr>
              <a:buNone/>
            </a:pPr>
            <a:endParaRPr lang="zh-CN" altLang="en-US" sz="3600" dirty="0" smtClean="0">
              <a:ea typeface="宋体" pitchFamily="2" charset="-122"/>
            </a:endParaRPr>
          </a:p>
          <a:p>
            <a:r>
              <a:rPr lang="zh-CN" altLang="en-US" sz="3600" dirty="0" smtClean="0">
                <a:ea typeface="宋体" pitchFamily="2" charset="-122"/>
              </a:rPr>
              <a:t>任务四：某国有企业将某项生产任务承包给其内部的某车间来完成</a:t>
            </a:r>
            <a:r>
              <a:rPr lang="en-US" altLang="zh-CN" sz="3600" dirty="0" smtClean="0">
                <a:ea typeface="宋体" pitchFamily="2" charset="-122"/>
              </a:rPr>
              <a:t>,</a:t>
            </a:r>
            <a:r>
              <a:rPr lang="zh-CN" altLang="en-US" sz="3600" dirty="0" smtClean="0">
                <a:ea typeface="宋体" pitchFamily="2" charset="-122"/>
              </a:rPr>
              <a:t>双方为此签订了承包责任书，约定某车间可以使用企业的机器设备和原材料，但必须在规定期限内完成该生产任务等事宜。 </a:t>
            </a:r>
          </a:p>
          <a:p>
            <a:r>
              <a:rPr lang="zh-CN" altLang="en-US" sz="3600" dirty="0" smtClean="0">
                <a:ea typeface="宋体" pitchFamily="2" charset="-122"/>
              </a:rPr>
              <a:t>问题：在国有企业和车间之间能否形成经济法律关系？如果形成了经济法律关系，请指出该法律关系的主体、内容、客体？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idx="4294967295"/>
          </p:nvPr>
        </p:nvSpPr>
        <p:spPr>
          <a:xfrm>
            <a:off x="0" y="908050"/>
            <a:ext cx="7239000" cy="563563"/>
          </a:xfrm>
        </p:spPr>
        <p:txBody>
          <a:bodyPr/>
          <a:lstStyle/>
          <a:p>
            <a:pPr eaLnBrk="1" hangingPunct="1">
              <a:defRPr/>
            </a:pPr>
            <a:r>
              <a:rPr lang="zh-CN" altLang="en-US" sz="2800" dirty="0" smtClean="0">
                <a:ea typeface="宋体" pitchFamily="2" charset="-122"/>
              </a:rPr>
              <a:t>任务五</a:t>
            </a:r>
            <a:r>
              <a:rPr lang="zh-CN" altLang="en-US" sz="2800" dirty="0" smtClean="0">
                <a:ea typeface="宋体" pitchFamily="2" charset="-122"/>
              </a:rPr>
              <a:t>：</a:t>
            </a:r>
            <a:r>
              <a:rPr lang="zh-CN" altLang="en-US" sz="2800" dirty="0" smtClean="0">
                <a:ea typeface="宋体" pitchFamily="2" charset="-122"/>
              </a:rPr>
              <a:t>李超乘坐</a:t>
            </a:r>
            <a:r>
              <a:rPr lang="en-US" altLang="zh-CN" sz="2800" dirty="0" smtClean="0">
                <a:ea typeface="宋体" pitchFamily="2" charset="-122"/>
              </a:rPr>
              <a:t>18</a:t>
            </a:r>
            <a:r>
              <a:rPr lang="zh-CN" altLang="en-US" sz="2800" dirty="0" smtClean="0">
                <a:ea typeface="宋体" pitchFamily="2" charset="-122"/>
              </a:rPr>
              <a:t>路公交车</a:t>
            </a:r>
          </a:p>
        </p:txBody>
      </p:sp>
      <p:sp>
        <p:nvSpPr>
          <p:cNvPr id="87043" name="Freeform 3"/>
          <p:cNvSpPr>
            <a:spLocks/>
          </p:cNvSpPr>
          <p:nvPr/>
        </p:nvSpPr>
        <p:spPr bwMode="gray">
          <a:xfrm>
            <a:off x="2538413" y="2798763"/>
            <a:ext cx="1900237" cy="1376362"/>
          </a:xfrm>
          <a:custGeom>
            <a:avLst/>
            <a:gdLst>
              <a:gd name="T0" fmla="*/ 0 w 735"/>
              <a:gd name="T1" fmla="*/ 0 h 532"/>
              <a:gd name="T2" fmla="*/ 2147483647 w 735"/>
              <a:gd name="T3" fmla="*/ 2147483647 h 532"/>
              <a:gd name="T4" fmla="*/ 2147483647 w 735"/>
              <a:gd name="T5" fmla="*/ 2147483647 h 532"/>
              <a:gd name="T6" fmla="*/ 2147483647 w 735"/>
              <a:gd name="T7" fmla="*/ 2147483647 h 532"/>
              <a:gd name="T8" fmla="*/ 2147483647 w 735"/>
              <a:gd name="T9" fmla="*/ 2147483647 h 532"/>
              <a:gd name="T10" fmla="*/ 2147483647 w 735"/>
              <a:gd name="T11" fmla="*/ 2147483647 h 532"/>
              <a:gd name="T12" fmla="*/ 2147483647 w 735"/>
              <a:gd name="T13" fmla="*/ 2147483647 h 532"/>
              <a:gd name="T14" fmla="*/ 2147483647 w 735"/>
              <a:gd name="T15" fmla="*/ 2147483647 h 532"/>
              <a:gd name="T16" fmla="*/ 2147483647 w 735"/>
              <a:gd name="T17" fmla="*/ 2147483647 h 532"/>
              <a:gd name="T18" fmla="*/ 2147483647 w 735"/>
              <a:gd name="T19" fmla="*/ 2147483647 h 532"/>
              <a:gd name="T20" fmla="*/ 2147483647 w 735"/>
              <a:gd name="T21" fmla="*/ 2147483647 h 532"/>
              <a:gd name="T22" fmla="*/ 2147483647 w 735"/>
              <a:gd name="T23" fmla="*/ 2147483647 h 532"/>
              <a:gd name="T24" fmla="*/ 2147483647 w 735"/>
              <a:gd name="T25" fmla="*/ 0 h 532"/>
              <a:gd name="T26" fmla="*/ 0 w 735"/>
              <a:gd name="T27" fmla="*/ 0 h 5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35"/>
              <a:gd name="T43" fmla="*/ 0 h 532"/>
              <a:gd name="T44" fmla="*/ 735 w 735"/>
              <a:gd name="T45" fmla="*/ 532 h 5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rgbClr val="808080"/>
              </a:gs>
            </a:gsLst>
            <a:lin ang="5400000" scaled="1"/>
          </a:gradFill>
          <a:ln w="9525">
            <a:noFill/>
            <a:round/>
            <a:headEnd/>
            <a:tailEnd/>
          </a:ln>
        </p:spPr>
        <p:txBody>
          <a:bodyPr wrap="none" anchor="ctr"/>
          <a:lstStyle/>
          <a:p>
            <a:endParaRPr lang="zh-CN" altLang="en-US">
              <a:ea typeface="宋体" pitchFamily="2" charset="-122"/>
            </a:endParaRPr>
          </a:p>
        </p:txBody>
      </p:sp>
      <p:sp>
        <p:nvSpPr>
          <p:cNvPr id="87044" name="Freeform 4"/>
          <p:cNvSpPr>
            <a:spLocks/>
          </p:cNvSpPr>
          <p:nvPr/>
        </p:nvSpPr>
        <p:spPr bwMode="gray">
          <a:xfrm>
            <a:off x="4457700" y="2733675"/>
            <a:ext cx="366713" cy="1562100"/>
          </a:xfrm>
          <a:custGeom>
            <a:avLst/>
            <a:gdLst>
              <a:gd name="T0" fmla="*/ 2147483647 w 142"/>
              <a:gd name="T1" fmla="*/ 2147483647 h 604"/>
              <a:gd name="T2" fmla="*/ 2147483647 w 142"/>
              <a:gd name="T3" fmla="*/ 2147483647 h 604"/>
              <a:gd name="T4" fmla="*/ 0 w 142"/>
              <a:gd name="T5" fmla="*/ 2147483647 h 604"/>
              <a:gd name="T6" fmla="*/ 2147483647 w 142"/>
              <a:gd name="T7" fmla="*/ 2147483647 h 604"/>
              <a:gd name="T8" fmla="*/ 2147483647 w 142"/>
              <a:gd name="T9" fmla="*/ 2147483647 h 604"/>
              <a:gd name="T10" fmla="*/ 2147483647 w 142"/>
              <a:gd name="T11" fmla="*/ 2147483647 h 604"/>
              <a:gd name="T12" fmla="*/ 2147483647 w 142"/>
              <a:gd name="T13" fmla="*/ 0 h 604"/>
              <a:gd name="T14" fmla="*/ 2147483647 w 142"/>
              <a:gd name="T15" fmla="*/ 2147483647 h 604"/>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604"/>
              <a:gd name="T26" fmla="*/ 142 w 142"/>
              <a:gd name="T27" fmla="*/ 604 h 6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chemeClr val="bg1">
                  <a:alpha val="0"/>
                </a:schemeClr>
              </a:gs>
              <a:gs pos="100000">
                <a:srgbClr val="808080"/>
              </a:gs>
            </a:gsLst>
            <a:lin ang="5400000" scaled="1"/>
          </a:gradFill>
          <a:ln w="9525">
            <a:noFill/>
            <a:round/>
            <a:headEnd/>
            <a:tailEnd/>
          </a:ln>
        </p:spPr>
        <p:txBody>
          <a:bodyPr wrap="none" anchor="ctr"/>
          <a:lstStyle/>
          <a:p>
            <a:endParaRPr lang="zh-CN" altLang="en-US">
              <a:ea typeface="宋体" pitchFamily="2" charset="-122"/>
            </a:endParaRPr>
          </a:p>
        </p:txBody>
      </p:sp>
      <p:sp>
        <p:nvSpPr>
          <p:cNvPr id="87045" name="Freeform 5"/>
          <p:cNvSpPr>
            <a:spLocks/>
          </p:cNvSpPr>
          <p:nvPr/>
        </p:nvSpPr>
        <p:spPr bwMode="gray">
          <a:xfrm flipH="1">
            <a:off x="4857750" y="2798763"/>
            <a:ext cx="1900238" cy="1376362"/>
          </a:xfrm>
          <a:custGeom>
            <a:avLst/>
            <a:gdLst>
              <a:gd name="T0" fmla="*/ 0 w 735"/>
              <a:gd name="T1" fmla="*/ 0 h 532"/>
              <a:gd name="T2" fmla="*/ 2147483647 w 735"/>
              <a:gd name="T3" fmla="*/ 2147483647 h 532"/>
              <a:gd name="T4" fmla="*/ 2147483647 w 735"/>
              <a:gd name="T5" fmla="*/ 2147483647 h 532"/>
              <a:gd name="T6" fmla="*/ 2147483647 w 735"/>
              <a:gd name="T7" fmla="*/ 2147483647 h 532"/>
              <a:gd name="T8" fmla="*/ 2147483647 w 735"/>
              <a:gd name="T9" fmla="*/ 2147483647 h 532"/>
              <a:gd name="T10" fmla="*/ 2147483647 w 735"/>
              <a:gd name="T11" fmla="*/ 2147483647 h 532"/>
              <a:gd name="T12" fmla="*/ 2147483647 w 735"/>
              <a:gd name="T13" fmla="*/ 2147483647 h 532"/>
              <a:gd name="T14" fmla="*/ 2147483647 w 735"/>
              <a:gd name="T15" fmla="*/ 2147483647 h 532"/>
              <a:gd name="T16" fmla="*/ 2147483647 w 735"/>
              <a:gd name="T17" fmla="*/ 2147483647 h 532"/>
              <a:gd name="T18" fmla="*/ 2147483647 w 735"/>
              <a:gd name="T19" fmla="*/ 2147483647 h 532"/>
              <a:gd name="T20" fmla="*/ 2147483647 w 735"/>
              <a:gd name="T21" fmla="*/ 2147483647 h 532"/>
              <a:gd name="T22" fmla="*/ 2147483647 w 735"/>
              <a:gd name="T23" fmla="*/ 2147483647 h 532"/>
              <a:gd name="T24" fmla="*/ 2147483647 w 735"/>
              <a:gd name="T25" fmla="*/ 0 h 532"/>
              <a:gd name="T26" fmla="*/ 0 w 735"/>
              <a:gd name="T27" fmla="*/ 0 h 5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35"/>
              <a:gd name="T43" fmla="*/ 0 h 532"/>
              <a:gd name="T44" fmla="*/ 735 w 735"/>
              <a:gd name="T45" fmla="*/ 532 h 5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rgbClr val="808080"/>
              </a:gs>
            </a:gsLst>
            <a:lin ang="5400000" scaled="1"/>
          </a:gradFill>
          <a:ln w="9525">
            <a:noFill/>
            <a:round/>
            <a:headEnd/>
            <a:tailEnd/>
          </a:ln>
        </p:spPr>
        <p:txBody>
          <a:bodyPr wrap="none" anchor="ctr"/>
          <a:lstStyle/>
          <a:p>
            <a:endParaRPr lang="zh-CN" altLang="en-US">
              <a:ea typeface="宋体" pitchFamily="2" charset="-122"/>
            </a:endParaRPr>
          </a:p>
        </p:txBody>
      </p:sp>
      <p:grpSp>
        <p:nvGrpSpPr>
          <p:cNvPr id="87046" name="Group 6"/>
          <p:cNvGrpSpPr>
            <a:grpSpLocks/>
          </p:cNvGrpSpPr>
          <p:nvPr/>
        </p:nvGrpSpPr>
        <p:grpSpPr bwMode="auto">
          <a:xfrm>
            <a:off x="2176463" y="1600200"/>
            <a:ext cx="1362075" cy="1322388"/>
            <a:chOff x="4320" y="1152"/>
            <a:chExt cx="414" cy="402"/>
          </a:xfrm>
        </p:grpSpPr>
        <p:sp>
          <p:nvSpPr>
            <p:cNvPr id="295943" name="AutoShape 7"/>
            <p:cNvSpPr>
              <a:spLocks noChangeArrowheads="1"/>
            </p:cNvSpPr>
            <p:nvPr/>
          </p:nvSpPr>
          <p:spPr bwMode="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pPr>
                <a:defRPr/>
              </a:pPr>
              <a:endParaRPr lang="zh-CN" altLang="en-US">
                <a:latin typeface="Arial" charset="0"/>
                <a:ea typeface="宋体" pitchFamily="2" charset="-122"/>
              </a:endParaRPr>
            </a:p>
          </p:txBody>
        </p:sp>
        <p:sp>
          <p:nvSpPr>
            <p:cNvPr id="295944" name="Freeform 8"/>
            <p:cNvSpPr>
              <a:spLocks/>
            </p:cNvSpPr>
            <p:nvPr/>
          </p:nvSpPr>
          <p:spPr bwMode="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pPr>
                <a:defRPr/>
              </a:pPr>
              <a:endParaRPr lang="zh-CN" altLang="en-US">
                <a:latin typeface="Arial" charset="0"/>
                <a:ea typeface="宋体" pitchFamily="2" charset="-122"/>
              </a:endParaRPr>
            </a:p>
          </p:txBody>
        </p:sp>
      </p:grpSp>
      <p:sp>
        <p:nvSpPr>
          <p:cNvPr id="87047" name="Rectangle 9"/>
          <p:cNvSpPr>
            <a:spLocks noChangeArrowheads="1"/>
          </p:cNvSpPr>
          <p:nvPr/>
        </p:nvSpPr>
        <p:spPr bwMode="gray">
          <a:xfrm>
            <a:off x="2195513" y="1844675"/>
            <a:ext cx="1439862" cy="822325"/>
          </a:xfrm>
          <a:prstGeom prst="rect">
            <a:avLst/>
          </a:prstGeom>
          <a:noFill/>
          <a:ln w="9525" algn="ctr">
            <a:noFill/>
            <a:miter lim="800000"/>
            <a:headEnd/>
            <a:tailEnd/>
          </a:ln>
        </p:spPr>
        <p:txBody>
          <a:bodyPr>
            <a:spAutoFit/>
          </a:bodyPr>
          <a:lstStyle/>
          <a:p>
            <a:pPr algn="ctr"/>
            <a:r>
              <a:rPr lang="zh-CN" altLang="en-US" sz="2400" b="1">
                <a:solidFill>
                  <a:schemeClr val="bg1"/>
                </a:solidFill>
                <a:ea typeface="宋体" pitchFamily="2" charset="-122"/>
                <a:cs typeface="Arial" pitchFamily="34" charset="0"/>
              </a:rPr>
              <a:t>主体</a:t>
            </a:r>
          </a:p>
          <a:p>
            <a:pPr algn="ctr"/>
            <a:r>
              <a:rPr lang="zh-CN" altLang="en-US" sz="2400" b="1">
                <a:solidFill>
                  <a:schemeClr val="bg1"/>
                </a:solidFill>
                <a:ea typeface="宋体" pitchFamily="2" charset="-122"/>
                <a:cs typeface="Arial" pitchFamily="34" charset="0"/>
              </a:rPr>
              <a:t>合格否？</a:t>
            </a:r>
          </a:p>
        </p:txBody>
      </p:sp>
      <p:grpSp>
        <p:nvGrpSpPr>
          <p:cNvPr id="87048" name="Group 10"/>
          <p:cNvGrpSpPr>
            <a:grpSpLocks/>
          </p:cNvGrpSpPr>
          <p:nvPr/>
        </p:nvGrpSpPr>
        <p:grpSpPr bwMode="auto">
          <a:xfrm>
            <a:off x="3956050" y="1600200"/>
            <a:ext cx="1362075" cy="1322388"/>
            <a:chOff x="4320" y="1152"/>
            <a:chExt cx="414" cy="402"/>
          </a:xfrm>
        </p:grpSpPr>
        <p:sp>
          <p:nvSpPr>
            <p:cNvPr id="295947" name="AutoShape 11"/>
            <p:cNvSpPr>
              <a:spLocks noChangeArrowheads="1"/>
            </p:cNvSpPr>
            <p:nvPr/>
          </p:nvSpPr>
          <p:spPr bwMode="gray">
            <a:xfrm>
              <a:off x="4320" y="1152"/>
              <a:ext cx="414" cy="402"/>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pPr>
                <a:defRPr/>
              </a:pPr>
              <a:endParaRPr lang="zh-CN" altLang="en-US">
                <a:latin typeface="Arial" charset="0"/>
                <a:ea typeface="宋体" pitchFamily="2" charset="-122"/>
              </a:endParaRPr>
            </a:p>
          </p:txBody>
        </p:sp>
        <p:sp>
          <p:nvSpPr>
            <p:cNvPr id="295948" name="Freeform 12"/>
            <p:cNvSpPr>
              <a:spLocks/>
            </p:cNvSpPr>
            <p:nvPr/>
          </p:nvSpPr>
          <p:spPr bwMode="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w="0">
              <a:noFill/>
              <a:prstDash val="solid"/>
              <a:round/>
              <a:headEnd/>
              <a:tailEnd/>
            </a:ln>
          </p:spPr>
          <p:txBody>
            <a:bodyPr/>
            <a:lstStyle/>
            <a:p>
              <a:pPr>
                <a:defRPr/>
              </a:pPr>
              <a:endParaRPr lang="zh-CN" altLang="en-US">
                <a:latin typeface="Arial" charset="0"/>
                <a:ea typeface="宋体" pitchFamily="2" charset="-122"/>
              </a:endParaRPr>
            </a:p>
          </p:txBody>
        </p:sp>
      </p:grpSp>
      <p:grpSp>
        <p:nvGrpSpPr>
          <p:cNvPr id="87049" name="Group 13"/>
          <p:cNvGrpSpPr>
            <a:grpSpLocks/>
          </p:cNvGrpSpPr>
          <p:nvPr/>
        </p:nvGrpSpPr>
        <p:grpSpPr bwMode="auto">
          <a:xfrm>
            <a:off x="5743575" y="1609725"/>
            <a:ext cx="1362075" cy="1322388"/>
            <a:chOff x="4320" y="1152"/>
            <a:chExt cx="414" cy="402"/>
          </a:xfrm>
        </p:grpSpPr>
        <p:sp>
          <p:nvSpPr>
            <p:cNvPr id="295950" name="AutoShape 14"/>
            <p:cNvSpPr>
              <a:spLocks noChangeArrowheads="1"/>
            </p:cNvSpPr>
            <p:nvPr/>
          </p:nvSpPr>
          <p:spPr bwMode="gray">
            <a:xfrm>
              <a:off x="4320" y="1152"/>
              <a:ext cx="414" cy="402"/>
            </a:xfrm>
            <a:prstGeom prst="roundRect">
              <a:avLst>
                <a:gd name="adj" fmla="val 11921"/>
              </a:avLst>
            </a:prstGeom>
            <a:gradFill rotWithShape="1">
              <a:gsLst>
                <a:gs pos="0">
                  <a:schemeClr val="hlink"/>
                </a:gs>
                <a:gs pos="100000">
                  <a:schemeClr val="hlink">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pPr>
                <a:defRPr/>
              </a:pPr>
              <a:endParaRPr lang="zh-CN" altLang="en-US">
                <a:latin typeface="Arial" charset="0"/>
                <a:ea typeface="宋体" pitchFamily="2" charset="-122"/>
              </a:endParaRPr>
            </a:p>
          </p:txBody>
        </p:sp>
        <p:sp>
          <p:nvSpPr>
            <p:cNvPr id="295951" name="Freeform 15"/>
            <p:cNvSpPr>
              <a:spLocks/>
            </p:cNvSpPr>
            <p:nvPr/>
          </p:nvSpPr>
          <p:spPr bwMode="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8627"/>
                    <a:invGamma/>
                  </a:schemeClr>
                </a:gs>
                <a:gs pos="50000">
                  <a:schemeClr val="hlink">
                    <a:alpha val="0"/>
                  </a:schemeClr>
                </a:gs>
                <a:gs pos="100000">
                  <a:schemeClr val="hlink">
                    <a:gamma/>
                    <a:tint val="48627"/>
                    <a:invGamma/>
                  </a:schemeClr>
                </a:gs>
              </a:gsLst>
              <a:lin ang="2700000" scaled="1"/>
            </a:gradFill>
            <a:ln w="0">
              <a:noFill/>
              <a:prstDash val="solid"/>
              <a:round/>
              <a:headEnd/>
              <a:tailEnd/>
            </a:ln>
          </p:spPr>
          <p:txBody>
            <a:bodyPr/>
            <a:lstStyle/>
            <a:p>
              <a:pPr>
                <a:defRPr/>
              </a:pPr>
              <a:endParaRPr lang="zh-CN" altLang="en-US">
                <a:latin typeface="Arial" charset="0"/>
                <a:ea typeface="宋体" pitchFamily="2" charset="-122"/>
              </a:endParaRPr>
            </a:p>
          </p:txBody>
        </p:sp>
      </p:grpSp>
      <p:sp>
        <p:nvSpPr>
          <p:cNvPr id="87050" name="Rectangle 16"/>
          <p:cNvSpPr>
            <a:spLocks noChangeArrowheads="1"/>
          </p:cNvSpPr>
          <p:nvPr/>
        </p:nvSpPr>
        <p:spPr bwMode="gray">
          <a:xfrm>
            <a:off x="3995738" y="1844675"/>
            <a:ext cx="1409700" cy="822325"/>
          </a:xfrm>
          <a:prstGeom prst="rect">
            <a:avLst/>
          </a:prstGeom>
          <a:noFill/>
          <a:ln w="9525" algn="ctr">
            <a:noFill/>
            <a:miter lim="800000"/>
            <a:headEnd/>
            <a:tailEnd/>
          </a:ln>
        </p:spPr>
        <p:txBody>
          <a:bodyPr wrap="none">
            <a:spAutoFit/>
          </a:bodyPr>
          <a:lstStyle/>
          <a:p>
            <a:pPr algn="ctr"/>
            <a:r>
              <a:rPr lang="zh-CN" altLang="en-US" sz="2400" b="1">
                <a:solidFill>
                  <a:srgbClr val="FFFFFF"/>
                </a:solidFill>
                <a:ea typeface="宋体" pitchFamily="2" charset="-122"/>
                <a:cs typeface="Arial" pitchFamily="34" charset="0"/>
              </a:rPr>
              <a:t>客体</a:t>
            </a:r>
          </a:p>
          <a:p>
            <a:pPr algn="ctr"/>
            <a:r>
              <a:rPr lang="zh-CN" altLang="en-US" sz="2400" b="1">
                <a:solidFill>
                  <a:srgbClr val="FFFFFF"/>
                </a:solidFill>
                <a:ea typeface="宋体" pitchFamily="2" charset="-122"/>
                <a:cs typeface="Arial" pitchFamily="34" charset="0"/>
              </a:rPr>
              <a:t>合格否？</a:t>
            </a:r>
          </a:p>
        </p:txBody>
      </p:sp>
      <p:sp>
        <p:nvSpPr>
          <p:cNvPr id="87051" name="Rectangle 17"/>
          <p:cNvSpPr>
            <a:spLocks noChangeArrowheads="1"/>
          </p:cNvSpPr>
          <p:nvPr/>
        </p:nvSpPr>
        <p:spPr bwMode="gray">
          <a:xfrm>
            <a:off x="5795963" y="1844675"/>
            <a:ext cx="1409700" cy="822325"/>
          </a:xfrm>
          <a:prstGeom prst="rect">
            <a:avLst/>
          </a:prstGeom>
          <a:noFill/>
          <a:ln w="9525" algn="ctr">
            <a:noFill/>
            <a:miter lim="800000"/>
            <a:headEnd/>
            <a:tailEnd/>
          </a:ln>
        </p:spPr>
        <p:txBody>
          <a:bodyPr wrap="none">
            <a:spAutoFit/>
          </a:bodyPr>
          <a:lstStyle/>
          <a:p>
            <a:pPr algn="ctr"/>
            <a:r>
              <a:rPr lang="zh-CN" altLang="en-US" sz="2400" b="1">
                <a:solidFill>
                  <a:srgbClr val="FFFFFF"/>
                </a:solidFill>
                <a:ea typeface="宋体" pitchFamily="2" charset="-122"/>
                <a:cs typeface="Arial" pitchFamily="34" charset="0"/>
              </a:rPr>
              <a:t>内容</a:t>
            </a:r>
          </a:p>
          <a:p>
            <a:pPr algn="ctr"/>
            <a:r>
              <a:rPr lang="zh-CN" altLang="en-US" sz="2400" b="1">
                <a:solidFill>
                  <a:srgbClr val="FFFFFF"/>
                </a:solidFill>
                <a:ea typeface="宋体" pitchFamily="2" charset="-122"/>
                <a:cs typeface="Arial" pitchFamily="34" charset="0"/>
              </a:rPr>
              <a:t>合格否？</a:t>
            </a:r>
          </a:p>
        </p:txBody>
      </p:sp>
      <p:grpSp>
        <p:nvGrpSpPr>
          <p:cNvPr id="87052" name="Group 18"/>
          <p:cNvGrpSpPr>
            <a:grpSpLocks/>
          </p:cNvGrpSpPr>
          <p:nvPr/>
        </p:nvGrpSpPr>
        <p:grpSpPr bwMode="auto">
          <a:xfrm>
            <a:off x="838200" y="4038600"/>
            <a:ext cx="7262813" cy="1936750"/>
            <a:chOff x="528" y="2736"/>
            <a:chExt cx="4423" cy="1220"/>
          </a:xfrm>
        </p:grpSpPr>
        <p:sp>
          <p:nvSpPr>
            <p:cNvPr id="87054" name="AutoShape 19"/>
            <p:cNvSpPr>
              <a:spLocks noChangeArrowheads="1"/>
            </p:cNvSpPr>
            <p:nvPr/>
          </p:nvSpPr>
          <p:spPr bwMode="ltGray">
            <a:xfrm>
              <a:off x="1456" y="2934"/>
              <a:ext cx="3495" cy="782"/>
            </a:xfrm>
            <a:prstGeom prst="roundRect">
              <a:avLst>
                <a:gd name="adj" fmla="val 16667"/>
              </a:avLst>
            </a:prstGeom>
            <a:solidFill>
              <a:schemeClr val="bg1"/>
            </a:solidFill>
            <a:ln w="57150" algn="ctr">
              <a:solidFill>
                <a:schemeClr val="bg2"/>
              </a:solidFill>
              <a:round/>
              <a:headEnd/>
              <a:tailEnd/>
            </a:ln>
          </p:spPr>
          <p:txBody>
            <a:bodyPr wrap="none" anchor="ctr"/>
            <a:lstStyle/>
            <a:p>
              <a:endParaRPr lang="zh-CN" altLang="en-US">
                <a:ea typeface="宋体" pitchFamily="2" charset="-122"/>
              </a:endParaRPr>
            </a:p>
          </p:txBody>
        </p:sp>
        <p:sp>
          <p:nvSpPr>
            <p:cNvPr id="87055" name="Rectangle 20"/>
            <p:cNvSpPr>
              <a:spLocks noChangeArrowheads="1"/>
            </p:cNvSpPr>
            <p:nvPr/>
          </p:nvSpPr>
          <p:spPr bwMode="auto">
            <a:xfrm>
              <a:off x="1783" y="3023"/>
              <a:ext cx="2961" cy="518"/>
            </a:xfrm>
            <a:prstGeom prst="rect">
              <a:avLst/>
            </a:prstGeom>
            <a:noFill/>
            <a:ln w="9525" algn="ctr">
              <a:noFill/>
              <a:miter lim="800000"/>
              <a:headEnd/>
              <a:tailEnd/>
            </a:ln>
          </p:spPr>
          <p:txBody>
            <a:bodyPr>
              <a:spAutoFit/>
            </a:bodyPr>
            <a:lstStyle/>
            <a:p>
              <a:pPr algn="l" eaLnBrk="0" hangingPunct="0">
                <a:buClr>
                  <a:srgbClr val="D7181F"/>
                </a:buClr>
                <a:buFont typeface="Wingdings" pitchFamily="2" charset="2"/>
                <a:buNone/>
              </a:pPr>
              <a:r>
                <a:rPr lang="zh-CN" altLang="en-US" sz="2400" b="1">
                  <a:solidFill>
                    <a:srgbClr val="000000"/>
                  </a:solidFill>
                  <a:ea typeface="宋体" pitchFamily="2" charset="-122"/>
                  <a:cs typeface="Arial" pitchFamily="34" charset="0"/>
                </a:rPr>
                <a:t>是不是法律关系？</a:t>
              </a:r>
            </a:p>
            <a:p>
              <a:pPr algn="l" eaLnBrk="0" hangingPunct="0">
                <a:buClr>
                  <a:srgbClr val="D7181F"/>
                </a:buClr>
                <a:buFont typeface="Wingdings" pitchFamily="2" charset="2"/>
                <a:buNone/>
              </a:pPr>
              <a:r>
                <a:rPr lang="zh-CN" altLang="en-US" sz="2400" b="1">
                  <a:solidFill>
                    <a:srgbClr val="000000"/>
                  </a:solidFill>
                  <a:ea typeface="宋体" pitchFamily="2" charset="-122"/>
                  <a:cs typeface="Arial" pitchFamily="34" charset="0"/>
                </a:rPr>
                <a:t>如果是，是什么类型的法律关系？</a:t>
              </a:r>
            </a:p>
          </p:txBody>
        </p:sp>
        <p:pic>
          <p:nvPicPr>
            <p:cNvPr id="87056" name="Picture 21" descr="YG_circle001"/>
            <p:cNvPicPr>
              <a:picLocks noChangeAspect="1" noChangeArrowheads="1"/>
            </p:cNvPicPr>
            <p:nvPr/>
          </p:nvPicPr>
          <p:blipFill>
            <a:blip r:embed="rId2"/>
            <a:srcRect/>
            <a:stretch>
              <a:fillRect/>
            </a:stretch>
          </p:blipFill>
          <p:spPr bwMode="auto">
            <a:xfrm>
              <a:off x="528" y="2736"/>
              <a:ext cx="1220" cy="1220"/>
            </a:xfrm>
            <a:prstGeom prst="rect">
              <a:avLst/>
            </a:prstGeom>
            <a:noFill/>
            <a:ln w="9525">
              <a:noFill/>
              <a:miter lim="800000"/>
              <a:headEnd/>
              <a:tailEnd/>
            </a:ln>
          </p:spPr>
        </p:pic>
        <p:sp>
          <p:nvSpPr>
            <p:cNvPr id="87057" name="Text Box 22"/>
            <p:cNvSpPr txBox="1">
              <a:spLocks noChangeArrowheads="1"/>
            </p:cNvSpPr>
            <p:nvPr/>
          </p:nvSpPr>
          <p:spPr bwMode="gray">
            <a:xfrm>
              <a:off x="722" y="3145"/>
              <a:ext cx="812" cy="442"/>
            </a:xfrm>
            <a:prstGeom prst="rect">
              <a:avLst/>
            </a:prstGeom>
            <a:noFill/>
            <a:ln w="9525" algn="ctr">
              <a:noFill/>
              <a:miter lim="800000"/>
              <a:headEnd/>
              <a:tailEnd/>
            </a:ln>
          </p:spPr>
          <p:txBody>
            <a:bodyPr>
              <a:spAutoFit/>
            </a:bodyPr>
            <a:lstStyle/>
            <a:p>
              <a:pPr algn="ctr" eaLnBrk="0" hangingPunct="0"/>
              <a:r>
                <a:rPr lang="zh-CN" altLang="en-US" sz="2000" b="1">
                  <a:solidFill>
                    <a:srgbClr val="000000"/>
                  </a:solidFill>
                  <a:ea typeface="宋体" pitchFamily="2" charset="-122"/>
                  <a:cs typeface="Arial" pitchFamily="34" charset="0"/>
                </a:rPr>
                <a:t>法律关系？</a:t>
              </a:r>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type="body" idx="1"/>
          </p:nvPr>
        </p:nvSpPr>
        <p:spPr>
          <a:xfrm>
            <a:off x="304800" y="1219200"/>
            <a:ext cx="3114675" cy="5162550"/>
          </a:xfrm>
        </p:spPr>
        <p:txBody>
          <a:bodyPr/>
          <a:lstStyle/>
          <a:p>
            <a:pPr>
              <a:buFont typeface="Wingdings" pitchFamily="2" charset="2"/>
              <a:buNone/>
            </a:pPr>
            <a:r>
              <a:rPr lang="zh-CN" altLang="en-US" smtClean="0">
                <a:ea typeface="宋体" pitchFamily="2" charset="-122"/>
              </a:rPr>
              <a:t>案例分析：</a:t>
            </a:r>
          </a:p>
          <a:p>
            <a:pPr>
              <a:buFont typeface="Wingdings" pitchFamily="2" charset="2"/>
              <a:buNone/>
            </a:pPr>
            <a:r>
              <a:rPr lang="en-US" altLang="zh-CN" smtClean="0">
                <a:ea typeface="宋体" pitchFamily="2" charset="-122"/>
              </a:rPr>
              <a:t>1</a:t>
            </a:r>
            <a:r>
              <a:rPr lang="zh-CN" altLang="en-US" smtClean="0">
                <a:ea typeface="宋体" pitchFamily="2" charset="-122"/>
              </a:rPr>
              <a:t>、购买水果</a:t>
            </a:r>
          </a:p>
          <a:p>
            <a:pPr>
              <a:buFont typeface="Wingdings" pitchFamily="2" charset="2"/>
              <a:buNone/>
            </a:pPr>
            <a:r>
              <a:rPr lang="en-US" altLang="zh-CN" smtClean="0">
                <a:ea typeface="宋体" pitchFamily="2" charset="-122"/>
              </a:rPr>
              <a:t>2</a:t>
            </a:r>
            <a:r>
              <a:rPr lang="zh-CN" altLang="en-US" smtClean="0">
                <a:ea typeface="宋体" pitchFamily="2" charset="-122"/>
              </a:rPr>
              <a:t>、涂鸦</a:t>
            </a:r>
            <a:r>
              <a:rPr lang="en-US" altLang="zh-CN" smtClean="0">
                <a:ea typeface="宋体" pitchFamily="2" charset="-122"/>
              </a:rPr>
              <a:t>/</a:t>
            </a:r>
            <a:r>
              <a:rPr lang="zh-CN" altLang="en-US" smtClean="0">
                <a:ea typeface="宋体" pitchFamily="2" charset="-122"/>
              </a:rPr>
              <a:t>写诗</a:t>
            </a:r>
          </a:p>
          <a:p>
            <a:pPr>
              <a:buFont typeface="Wingdings" pitchFamily="2" charset="2"/>
              <a:buNone/>
            </a:pPr>
            <a:r>
              <a:rPr lang="en-US" altLang="zh-CN" smtClean="0">
                <a:ea typeface="宋体" pitchFamily="2" charset="-122"/>
              </a:rPr>
              <a:t>3</a:t>
            </a:r>
            <a:r>
              <a:rPr lang="zh-CN" altLang="en-US" smtClean="0">
                <a:ea typeface="宋体" pitchFamily="2" charset="-122"/>
              </a:rPr>
              <a:t>、药家鑫案</a:t>
            </a:r>
          </a:p>
        </p:txBody>
      </p:sp>
      <p:pic>
        <p:nvPicPr>
          <p:cNvPr id="79877" name="Picture 5" descr="18路公交"/>
          <p:cNvPicPr>
            <a:picLocks noChangeAspect="1" noChangeArrowheads="1"/>
          </p:cNvPicPr>
          <p:nvPr/>
        </p:nvPicPr>
        <p:blipFill>
          <a:blip r:embed="rId2"/>
          <a:srcRect/>
          <a:stretch>
            <a:fillRect/>
          </a:stretch>
        </p:blipFill>
        <p:spPr bwMode="auto">
          <a:xfrm>
            <a:off x="3540125" y="1052513"/>
            <a:ext cx="5603875" cy="4897437"/>
          </a:xfrm>
          <a:prstGeom prst="rect">
            <a:avLst/>
          </a:prstGeom>
          <a:noFill/>
          <a:ln w="9525">
            <a:noFill/>
            <a:miter lim="800000"/>
            <a:headEnd/>
            <a:tailEnd/>
          </a:ln>
        </p:spPr>
      </p:pic>
      <p:pic>
        <p:nvPicPr>
          <p:cNvPr id="79878" name="Picture 6" descr="上海莫干路涂鸦墙"/>
          <p:cNvPicPr>
            <a:picLocks noChangeAspect="1" noChangeArrowheads="1"/>
          </p:cNvPicPr>
          <p:nvPr/>
        </p:nvPicPr>
        <p:blipFill>
          <a:blip r:embed="rId3"/>
          <a:srcRect/>
          <a:stretch>
            <a:fillRect/>
          </a:stretch>
        </p:blipFill>
        <p:spPr bwMode="auto">
          <a:xfrm>
            <a:off x="-252413" y="3284538"/>
            <a:ext cx="4716463" cy="335756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9877"/>
                                        </p:tgtEl>
                                        <p:attrNameLst>
                                          <p:attrName>style.visibility</p:attrName>
                                        </p:attrNameLst>
                                      </p:cBhvr>
                                      <p:to>
                                        <p:strVal val="visible"/>
                                      </p:to>
                                    </p:set>
                                    <p:animEffect transition="in" filter="box(in)">
                                      <p:cBhvr>
                                        <p:cTn id="7" dur="500"/>
                                        <p:tgtEl>
                                          <p:spTgt spid="7987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9878"/>
                                        </p:tgtEl>
                                        <p:attrNameLst>
                                          <p:attrName>style.visibility</p:attrName>
                                        </p:attrNameLst>
                                      </p:cBhvr>
                                      <p:to>
                                        <p:strVal val="visible"/>
                                      </p:to>
                                    </p:set>
                                    <p:animEffect transition="in" filter="box(in)">
                                      <p:cBhvr>
                                        <p:cTn id="12"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内容占位符 2"/>
          <p:cNvSpPr>
            <a:spLocks noGrp="1"/>
          </p:cNvSpPr>
          <p:nvPr>
            <p:ph idx="1"/>
          </p:nvPr>
        </p:nvSpPr>
        <p:spPr/>
        <p:txBody>
          <a:bodyPr/>
          <a:lstStyle/>
          <a:p>
            <a:r>
              <a:rPr lang="zh-CN" altLang="en-US" sz="4000" smtClean="0">
                <a:ea typeface="宋体" pitchFamily="2" charset="-122"/>
              </a:rPr>
              <a:t>法律关系都是合法的，违法行为产生的刑事法律关系也是合法的，有一些法律没有规定的事实关系不属于法律关系，如事实婚姻关系。但法律关系产生的原因既可以是合法行为，也可以是违法行为</a:t>
            </a:r>
          </a:p>
          <a:p>
            <a:endParaRPr lang="zh-CN" altLang="en-US" sz="4000" smtClean="0">
              <a:ea typeface="宋体" pitchFamily="2"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8"/>
          <p:cNvSpPr>
            <a:spLocks noGrp="1" noChangeArrowheads="1"/>
          </p:cNvSpPr>
          <p:nvPr>
            <p:ph type="ctrTitle"/>
          </p:nvPr>
        </p:nvSpPr>
        <p:spPr>
          <a:xfrm>
            <a:off x="6659563" y="981075"/>
            <a:ext cx="576262" cy="4537075"/>
          </a:xfrm>
          <a:effectLst>
            <a:outerShdw dist="28398" dir="1593903" algn="ctr" rotWithShape="0">
              <a:schemeClr val="bg1">
                <a:alpha val="50000"/>
              </a:schemeClr>
            </a:outerShdw>
          </a:effectLst>
        </p:spPr>
        <p:txBody>
          <a:bodyPr/>
          <a:lstStyle/>
          <a:p>
            <a:pPr algn="ctr" eaLnBrk="1" hangingPunct="1">
              <a:defRPr/>
            </a:pPr>
            <a:r>
              <a:rPr lang="zh-CN" altLang="en-US" sz="3600" smtClean="0">
                <a:solidFill>
                  <a:srgbClr val="FF3300"/>
                </a:solidFill>
                <a:ea typeface="宋体" pitchFamily="2" charset="-122"/>
              </a:rPr>
              <a:t>谢谢</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0" y="1000125"/>
            <a:ext cx="8686800" cy="5643563"/>
          </a:xfrm>
        </p:spPr>
        <p:txBody>
          <a:bodyPr/>
          <a:lstStyle/>
          <a:p>
            <a:pPr>
              <a:buNone/>
            </a:pPr>
            <a:endParaRPr lang="zh-CN" altLang="en-US" sz="3600" dirty="0" smtClean="0">
              <a:ea typeface="宋体" pitchFamily="2" charset="-122"/>
            </a:endParaRPr>
          </a:p>
          <a:p>
            <a:r>
              <a:rPr lang="zh-CN" altLang="en-US" sz="3600" dirty="0" smtClean="0">
                <a:ea typeface="宋体" pitchFamily="2" charset="-122"/>
              </a:rPr>
              <a:t>法律关系是在</a:t>
            </a:r>
            <a:r>
              <a:rPr lang="zh-CN" altLang="en-US" sz="3600" u="sng" dirty="0" smtClean="0">
                <a:solidFill>
                  <a:srgbClr val="D7181F"/>
                </a:solidFill>
                <a:ea typeface="宋体" pitchFamily="2" charset="-122"/>
              </a:rPr>
              <a:t>法律规范</a:t>
            </a:r>
            <a:r>
              <a:rPr lang="zh-CN" altLang="en-US" sz="3600" dirty="0" smtClean="0">
                <a:ea typeface="宋体" pitchFamily="2" charset="-122"/>
              </a:rPr>
              <a:t>调整社会关系的过程中所形成的人们之间的</a:t>
            </a:r>
            <a:r>
              <a:rPr lang="zh-CN" altLang="en-US" sz="3600" u="sng" dirty="0" smtClean="0">
                <a:solidFill>
                  <a:srgbClr val="D7181F"/>
                </a:solidFill>
                <a:ea typeface="宋体" pitchFamily="2" charset="-122"/>
              </a:rPr>
              <a:t>权利和义务关系</a:t>
            </a:r>
            <a:r>
              <a:rPr lang="zh-CN" altLang="en-US" sz="3600" dirty="0" smtClean="0">
                <a:ea typeface="宋体" pitchFamily="2" charset="-122"/>
              </a:rPr>
              <a:t>。</a:t>
            </a:r>
          </a:p>
          <a:p>
            <a:r>
              <a:rPr lang="zh-CN" altLang="en-US" sz="3600" dirty="0" smtClean="0">
                <a:ea typeface="宋体" pitchFamily="2" charset="-122"/>
              </a:rPr>
              <a:t>据法律关系所体现的内容和性质的不同，可以把法律关系分为民事法律关系、行政法律关系和刑事法律关系。</a:t>
            </a:r>
          </a:p>
          <a:p>
            <a:r>
              <a:rPr lang="zh-CN" altLang="en-US" sz="3600" dirty="0" smtClean="0">
                <a:ea typeface="宋体" pitchFamily="2" charset="-122"/>
              </a:rPr>
              <a:t>任何一个法律关系都由主体、客体和内容三大要素构成。</a:t>
            </a:r>
          </a:p>
          <a:p>
            <a:endParaRPr lang="zh-CN" altLang="en-US" dirty="0" smtClean="0">
              <a:ea typeface="宋体" pitchFamily="2" charset="-122"/>
            </a:endParaRPr>
          </a:p>
          <a:p>
            <a:pPr>
              <a:buFont typeface="Wingdings" pitchFamily="2" charset="2"/>
              <a:buNone/>
            </a:pPr>
            <a:endParaRPr lang="zh-CN" altLang="en-US" dirty="0" smtClean="0">
              <a:ea typeface="宋体" pitchFamily="2" charset="-122"/>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0" y="857250"/>
            <a:ext cx="8686800" cy="6000750"/>
          </a:xfrm>
        </p:spPr>
        <p:txBody>
          <a:bodyPr/>
          <a:lstStyle/>
          <a:p>
            <a:pPr>
              <a:buNone/>
            </a:pPr>
            <a:endParaRPr lang="zh-CN" altLang="en-US" sz="3600" dirty="0" smtClean="0">
              <a:ea typeface="宋体" pitchFamily="2" charset="-122"/>
            </a:endParaRPr>
          </a:p>
          <a:p>
            <a:pPr eaLnBrk="1" hangingPunct="1"/>
            <a:r>
              <a:rPr lang="zh-CN" altLang="en-US" sz="3600" dirty="0" smtClean="0">
                <a:ea typeface="宋体" pitchFamily="2" charset="-122"/>
              </a:rPr>
              <a:t>任务二：</a:t>
            </a:r>
            <a:r>
              <a:rPr lang="en-US" altLang="zh-CN" sz="3600" dirty="0" smtClean="0">
                <a:ea typeface="宋体" pitchFamily="2" charset="-122"/>
              </a:rPr>
              <a:t>2015</a:t>
            </a:r>
            <a:r>
              <a:rPr lang="zh-CN" altLang="en-US" sz="3600" dirty="0" smtClean="0">
                <a:ea typeface="宋体" pitchFamily="2" charset="-122"/>
              </a:rPr>
              <a:t>年</a:t>
            </a:r>
            <a:r>
              <a:rPr lang="en-US" altLang="zh-CN" sz="3600" dirty="0" smtClean="0">
                <a:ea typeface="宋体" pitchFamily="2" charset="-122"/>
              </a:rPr>
              <a:t>12</a:t>
            </a:r>
            <a:r>
              <a:rPr lang="zh-CN" altLang="en-US" sz="3600" dirty="0" smtClean="0">
                <a:ea typeface="宋体" pitchFamily="2" charset="-122"/>
              </a:rPr>
              <a:t>月</a:t>
            </a:r>
            <a:r>
              <a:rPr lang="en-US" altLang="zh-CN" sz="3600" dirty="0" smtClean="0">
                <a:ea typeface="宋体" pitchFamily="2" charset="-122"/>
              </a:rPr>
              <a:t>15</a:t>
            </a:r>
            <a:r>
              <a:rPr lang="zh-CN" altLang="en-US" sz="3600" dirty="0" smtClean="0">
                <a:ea typeface="宋体" pitchFamily="2" charset="-122"/>
              </a:rPr>
              <a:t>日，</a:t>
            </a:r>
            <a:r>
              <a:rPr lang="en-US" altLang="zh-CN" sz="3600" dirty="0" smtClean="0">
                <a:ea typeface="宋体" pitchFamily="2" charset="-122"/>
              </a:rPr>
              <a:t>A</a:t>
            </a:r>
            <a:r>
              <a:rPr lang="zh-CN" altLang="en-US" sz="3600" dirty="0" smtClean="0">
                <a:ea typeface="宋体" pitchFamily="2" charset="-122"/>
              </a:rPr>
              <a:t>公司与</a:t>
            </a:r>
            <a:r>
              <a:rPr lang="en-US" altLang="zh-CN" sz="3600" dirty="0" smtClean="0">
                <a:ea typeface="宋体" pitchFamily="2" charset="-122"/>
              </a:rPr>
              <a:t>B</a:t>
            </a:r>
            <a:r>
              <a:rPr lang="zh-CN" altLang="en-US" sz="3600" dirty="0" smtClean="0">
                <a:ea typeface="宋体" pitchFamily="2" charset="-122"/>
              </a:rPr>
              <a:t>物资贸易中心签订了</a:t>
            </a:r>
            <a:r>
              <a:rPr lang="en-US" altLang="zh-CN" sz="3600" dirty="0" smtClean="0">
                <a:ea typeface="宋体" pitchFamily="2" charset="-122"/>
              </a:rPr>
              <a:t>5000</a:t>
            </a:r>
            <a:r>
              <a:rPr lang="zh-CN" altLang="en-US" sz="3600" dirty="0" smtClean="0">
                <a:ea typeface="宋体" pitchFamily="2" charset="-122"/>
              </a:rPr>
              <a:t>台洗衣机的购销合同。合同规定，供方交货期为</a:t>
            </a:r>
            <a:r>
              <a:rPr lang="en-US" altLang="zh-CN" sz="3600" dirty="0" smtClean="0">
                <a:ea typeface="宋体" pitchFamily="2" charset="-122"/>
              </a:rPr>
              <a:t>2016</a:t>
            </a:r>
            <a:r>
              <a:rPr lang="zh-CN" altLang="en-US" sz="3600" dirty="0" smtClean="0">
                <a:ea typeface="宋体" pitchFamily="2" charset="-122"/>
              </a:rPr>
              <a:t>年</a:t>
            </a:r>
            <a:r>
              <a:rPr lang="en-US" altLang="zh-CN" sz="3600" dirty="0" smtClean="0">
                <a:ea typeface="宋体" pitchFamily="2" charset="-122"/>
              </a:rPr>
              <a:t>1</a:t>
            </a:r>
            <a:r>
              <a:rPr lang="zh-CN" altLang="en-US" sz="3600" dirty="0" smtClean="0">
                <a:ea typeface="宋体" pitchFamily="2" charset="-122"/>
              </a:rPr>
              <a:t>月</a:t>
            </a:r>
            <a:r>
              <a:rPr lang="en-US" altLang="zh-CN" sz="3600" dirty="0" smtClean="0">
                <a:ea typeface="宋体" pitchFamily="2" charset="-122"/>
              </a:rPr>
              <a:t>-2</a:t>
            </a:r>
            <a:r>
              <a:rPr lang="zh-CN" altLang="en-US" sz="3600" dirty="0" smtClean="0">
                <a:ea typeface="宋体" pitchFamily="2" charset="-122"/>
              </a:rPr>
              <a:t>月，合同成立后</a:t>
            </a:r>
            <a:r>
              <a:rPr lang="en-US" altLang="zh-CN" sz="3600" dirty="0" smtClean="0">
                <a:ea typeface="宋体" pitchFamily="2" charset="-122"/>
              </a:rPr>
              <a:t>3</a:t>
            </a:r>
            <a:r>
              <a:rPr lang="zh-CN" altLang="en-US" sz="3600" dirty="0" smtClean="0">
                <a:ea typeface="宋体" pitchFamily="2" charset="-122"/>
              </a:rPr>
              <a:t>日内由需方预付</a:t>
            </a:r>
            <a:r>
              <a:rPr lang="en-US" altLang="zh-CN" sz="3600" dirty="0" smtClean="0">
                <a:ea typeface="宋体" pitchFamily="2" charset="-122"/>
              </a:rPr>
              <a:t>50%</a:t>
            </a:r>
            <a:r>
              <a:rPr lang="zh-CN" altLang="en-US" sz="3600" dirty="0" smtClean="0">
                <a:ea typeface="宋体" pitchFamily="2" charset="-122"/>
              </a:rPr>
              <a:t>的贷款。请问：在本案例中是否形成了经济法律关系？如果形成了经济法律关系，请指出该经济法律关系的主体、内容和客体。 </a:t>
            </a:r>
          </a:p>
        </p:txBody>
      </p:sp>
      <p:sp>
        <p:nvSpPr>
          <p:cNvPr id="193538" name="Rectangle 2"/>
          <p:cNvSpPr>
            <a:spLocks noChangeArrowheads="1"/>
          </p:cNvSpPr>
          <p:nvPr/>
        </p:nvSpPr>
        <p:spPr bwMode="gray">
          <a:xfrm>
            <a:off x="0" y="260350"/>
            <a:ext cx="2376488" cy="563563"/>
          </a:xfrm>
          <a:prstGeom prst="rect">
            <a:avLst/>
          </a:prstGeom>
          <a:noFill/>
          <a:ln w="9525">
            <a:noFill/>
            <a:miter lim="800000"/>
            <a:headEnd/>
            <a:tailEnd/>
          </a:ln>
          <a:effectLst>
            <a:outerShdw dist="28398" dir="1593903" algn="ctr" rotWithShape="0">
              <a:schemeClr val="bg1">
                <a:alpha val="50000"/>
              </a:schemeClr>
            </a:outerShdw>
          </a:effectLst>
        </p:spPr>
        <p:txBody>
          <a:bodyPr anchor="ctr"/>
          <a:lstStyle/>
          <a:p>
            <a:pPr algn="l">
              <a:defRPr/>
            </a:pPr>
            <a:r>
              <a:rPr lang="zh-CN" altLang="en-US" sz="3200" b="1">
                <a:latin typeface="Verdana" pitchFamily="34" charset="0"/>
                <a:ea typeface="黑体" pitchFamily="2" charset="-122"/>
              </a:rPr>
              <a:t>法学概述</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Oval 3"/>
          <p:cNvSpPr>
            <a:spLocks noChangeArrowheads="1"/>
          </p:cNvSpPr>
          <p:nvPr/>
        </p:nvSpPr>
        <p:spPr bwMode="gray">
          <a:xfrm>
            <a:off x="2532063" y="1870075"/>
            <a:ext cx="3743325" cy="3743325"/>
          </a:xfrm>
          <a:prstGeom prst="ellipse">
            <a:avLst/>
          </a:prstGeom>
          <a:gradFill rotWithShape="1">
            <a:gsLst>
              <a:gs pos="0">
                <a:srgbClr val="E6E6E6"/>
              </a:gs>
              <a:gs pos="14999">
                <a:srgbClr val="7D8496"/>
              </a:gs>
              <a:gs pos="53000">
                <a:srgbClr val="E6E6E6"/>
              </a:gs>
              <a:gs pos="67999">
                <a:srgbClr val="7D8496"/>
              </a:gs>
              <a:gs pos="92999">
                <a:srgbClr val="E6E6E6"/>
              </a:gs>
              <a:gs pos="100000">
                <a:srgbClr val="FFFFFF"/>
              </a:gs>
            </a:gsLst>
            <a:lin ang="2700000" scaled="1"/>
          </a:gradFill>
          <a:ln w="9525">
            <a:noFill/>
            <a:round/>
            <a:headEnd/>
            <a:tailEnd/>
          </a:ln>
        </p:spPr>
        <p:txBody>
          <a:bodyPr wrap="none" anchor="ctr"/>
          <a:lstStyle/>
          <a:p>
            <a:endParaRPr lang="zh-CN" altLang="en-US">
              <a:ea typeface="宋体" pitchFamily="2" charset="-122"/>
            </a:endParaRPr>
          </a:p>
        </p:txBody>
      </p:sp>
      <p:sp>
        <p:nvSpPr>
          <p:cNvPr id="63491" name="Oval 4"/>
          <p:cNvSpPr>
            <a:spLocks noChangeArrowheads="1"/>
          </p:cNvSpPr>
          <p:nvPr/>
        </p:nvSpPr>
        <p:spPr bwMode="gray">
          <a:xfrm>
            <a:off x="3025775" y="2349500"/>
            <a:ext cx="2749550" cy="2746375"/>
          </a:xfrm>
          <a:prstGeom prst="ellipse">
            <a:avLst/>
          </a:prstGeom>
          <a:gradFill rotWithShape="1">
            <a:gsLst>
              <a:gs pos="0">
                <a:srgbClr val="A1A1A1"/>
              </a:gs>
              <a:gs pos="50000">
                <a:srgbClr val="FFFFFF"/>
              </a:gs>
              <a:gs pos="100000">
                <a:srgbClr val="A1A1A1"/>
              </a:gs>
            </a:gsLst>
            <a:lin ang="2700000" scaled="1"/>
          </a:gradFill>
          <a:ln w="9525">
            <a:noFill/>
            <a:round/>
            <a:headEnd/>
            <a:tailEnd/>
          </a:ln>
          <a:effectLst>
            <a:prstShdw prst="shdw17" dist="17961" dir="2700000">
              <a:srgbClr val="999999"/>
            </a:prstShdw>
          </a:effectLst>
        </p:spPr>
        <p:txBody>
          <a:bodyPr wrap="none" anchor="ctr"/>
          <a:lstStyle/>
          <a:p>
            <a:endParaRPr lang="zh-CN" altLang="en-US">
              <a:ea typeface="宋体" pitchFamily="2" charset="-122"/>
            </a:endParaRPr>
          </a:p>
        </p:txBody>
      </p:sp>
      <p:sp>
        <p:nvSpPr>
          <p:cNvPr id="299013" name="Text Box 5"/>
          <p:cNvSpPr txBox="1">
            <a:spLocks noChangeArrowheads="1"/>
          </p:cNvSpPr>
          <p:nvPr/>
        </p:nvSpPr>
        <p:spPr bwMode="gray">
          <a:xfrm>
            <a:off x="3200400" y="3190875"/>
            <a:ext cx="2441575" cy="1004888"/>
          </a:xfrm>
          <a:prstGeom prst="rect">
            <a:avLst/>
          </a:prstGeom>
          <a:noFill/>
          <a:ln w="9525" algn="ctr">
            <a:noFill/>
            <a:miter lim="800000"/>
            <a:headEnd/>
            <a:tailEnd/>
          </a:ln>
          <a:effectLst/>
        </p:spPr>
        <p:txBody>
          <a:bodyPr>
            <a:spAutoFit/>
          </a:bodyPr>
          <a:lstStyle/>
          <a:p>
            <a:pPr algn="ctr">
              <a:spcBef>
                <a:spcPct val="50000"/>
              </a:spcBef>
              <a:defRPr/>
            </a:pPr>
            <a:r>
              <a:rPr lang="zh-CN" altLang="en-US" sz="2400" b="1">
                <a:solidFill>
                  <a:srgbClr val="080808"/>
                </a:solidFill>
                <a:effectLst>
                  <a:outerShdw blurRad="38100" dist="38100" dir="2700000" algn="tl">
                    <a:srgbClr val="C0C0C0"/>
                  </a:outerShdw>
                </a:effectLst>
                <a:latin typeface="Arial" charset="0"/>
                <a:ea typeface="宋体" pitchFamily="2" charset="-122"/>
                <a:cs typeface="Arial" charset="0"/>
              </a:rPr>
              <a:t>法律关系</a:t>
            </a:r>
          </a:p>
          <a:p>
            <a:pPr algn="ctr">
              <a:spcBef>
                <a:spcPct val="50000"/>
              </a:spcBef>
              <a:defRPr/>
            </a:pPr>
            <a:r>
              <a:rPr lang="zh-CN" altLang="en-US" sz="2400" b="1">
                <a:solidFill>
                  <a:srgbClr val="080808"/>
                </a:solidFill>
                <a:effectLst>
                  <a:outerShdw blurRad="38100" dist="38100" dir="2700000" algn="tl">
                    <a:srgbClr val="C0C0C0"/>
                  </a:outerShdw>
                </a:effectLst>
                <a:latin typeface="Arial" charset="0"/>
                <a:ea typeface="宋体" pitchFamily="2" charset="-122"/>
                <a:cs typeface="Arial" charset="0"/>
              </a:rPr>
              <a:t>三要素</a:t>
            </a:r>
          </a:p>
        </p:txBody>
      </p:sp>
      <p:sp>
        <p:nvSpPr>
          <p:cNvPr id="63493" name="Text Box 6"/>
          <p:cNvSpPr txBox="1">
            <a:spLocks noChangeArrowheads="1"/>
          </p:cNvSpPr>
          <p:nvPr/>
        </p:nvSpPr>
        <p:spPr bwMode="gray">
          <a:xfrm>
            <a:off x="609600" y="1511300"/>
            <a:ext cx="3124200" cy="519113"/>
          </a:xfrm>
          <a:prstGeom prst="rect">
            <a:avLst/>
          </a:prstGeom>
          <a:noFill/>
          <a:ln w="9525" algn="ctr">
            <a:noFill/>
            <a:miter lim="800000"/>
            <a:headEnd/>
            <a:tailEnd/>
          </a:ln>
        </p:spPr>
        <p:txBody>
          <a:bodyPr>
            <a:spAutoFit/>
          </a:bodyPr>
          <a:lstStyle/>
          <a:p>
            <a:pPr algn="l" eaLnBrk="0" hangingPunct="0"/>
            <a:r>
              <a:rPr lang="zh-CN" altLang="en-US" sz="2800" b="1">
                <a:solidFill>
                  <a:srgbClr val="080808"/>
                </a:solidFill>
                <a:ea typeface="宋体" pitchFamily="2" charset="-122"/>
                <a:cs typeface="Arial" pitchFamily="34" charset="0"/>
              </a:rPr>
              <a:t>自然人和法人</a:t>
            </a:r>
          </a:p>
        </p:txBody>
      </p:sp>
      <p:sp>
        <p:nvSpPr>
          <p:cNvPr id="63494" name="Text Box 7"/>
          <p:cNvSpPr txBox="1">
            <a:spLocks noChangeArrowheads="1"/>
          </p:cNvSpPr>
          <p:nvPr/>
        </p:nvSpPr>
        <p:spPr bwMode="gray">
          <a:xfrm>
            <a:off x="533400" y="4787900"/>
            <a:ext cx="2173288" cy="1373188"/>
          </a:xfrm>
          <a:prstGeom prst="rect">
            <a:avLst/>
          </a:prstGeom>
          <a:noFill/>
          <a:ln w="9525" algn="ctr">
            <a:noFill/>
            <a:miter lim="800000"/>
            <a:headEnd/>
            <a:tailEnd/>
          </a:ln>
        </p:spPr>
        <p:txBody>
          <a:bodyPr>
            <a:spAutoFit/>
          </a:bodyPr>
          <a:lstStyle/>
          <a:p>
            <a:pPr algn="l" eaLnBrk="0" hangingPunct="0"/>
            <a:r>
              <a:rPr lang="zh-CN" altLang="en-US" sz="2800" b="1">
                <a:solidFill>
                  <a:srgbClr val="080808"/>
                </a:solidFill>
                <a:ea typeface="宋体" pitchFamily="2" charset="-122"/>
                <a:cs typeface="Arial" pitchFamily="34" charset="0"/>
              </a:rPr>
              <a:t>物、人身、行为和智力成果</a:t>
            </a:r>
          </a:p>
        </p:txBody>
      </p:sp>
      <p:sp>
        <p:nvSpPr>
          <p:cNvPr id="63495" name="Text Box 8"/>
          <p:cNvSpPr txBox="1">
            <a:spLocks noChangeArrowheads="1"/>
          </p:cNvSpPr>
          <p:nvPr/>
        </p:nvSpPr>
        <p:spPr bwMode="gray">
          <a:xfrm>
            <a:off x="6400800" y="3416300"/>
            <a:ext cx="2590800" cy="519113"/>
          </a:xfrm>
          <a:prstGeom prst="rect">
            <a:avLst/>
          </a:prstGeom>
          <a:noFill/>
          <a:ln w="9525" algn="ctr">
            <a:noFill/>
            <a:miter lim="800000"/>
            <a:headEnd/>
            <a:tailEnd/>
          </a:ln>
        </p:spPr>
        <p:txBody>
          <a:bodyPr>
            <a:spAutoFit/>
          </a:bodyPr>
          <a:lstStyle/>
          <a:p>
            <a:pPr algn="l" eaLnBrk="0" hangingPunct="0"/>
            <a:r>
              <a:rPr lang="zh-CN" altLang="en-US" sz="2800" b="1">
                <a:solidFill>
                  <a:srgbClr val="080808"/>
                </a:solidFill>
                <a:ea typeface="宋体" pitchFamily="2" charset="-122"/>
                <a:cs typeface="Arial" pitchFamily="34" charset="0"/>
              </a:rPr>
              <a:t>权利和义务</a:t>
            </a:r>
          </a:p>
        </p:txBody>
      </p:sp>
      <p:grpSp>
        <p:nvGrpSpPr>
          <p:cNvPr id="63496" name="Group 9"/>
          <p:cNvGrpSpPr>
            <a:grpSpLocks/>
          </p:cNvGrpSpPr>
          <p:nvPr/>
        </p:nvGrpSpPr>
        <p:grpSpPr bwMode="auto">
          <a:xfrm>
            <a:off x="3643313" y="1395413"/>
            <a:ext cx="1466850" cy="1447800"/>
            <a:chOff x="708" y="2203"/>
            <a:chExt cx="751" cy="741"/>
          </a:xfrm>
        </p:grpSpPr>
        <p:sp>
          <p:nvSpPr>
            <p:cNvPr id="299018" name="Oval 10"/>
            <p:cNvSpPr>
              <a:spLocks noChangeArrowheads="1"/>
            </p:cNvSpPr>
            <p:nvPr/>
          </p:nvSpPr>
          <p:spPr bwMode="gray">
            <a:xfrm>
              <a:off x="728" y="2235"/>
              <a:ext cx="716" cy="709"/>
            </a:xfrm>
            <a:prstGeom prst="ellipse">
              <a:avLst/>
            </a:prstGeom>
            <a:gradFill rotWithShape="1">
              <a:gsLst>
                <a:gs pos="0">
                  <a:schemeClr val="accent1"/>
                </a:gs>
                <a:gs pos="100000">
                  <a:schemeClr val="accent1">
                    <a:gamma/>
                    <a:shade val="31765"/>
                    <a:invGamma/>
                  </a:schemeClr>
                </a:gs>
              </a:gsLst>
              <a:lin ang="5400000" scaled="1"/>
            </a:gradFill>
            <a:ln w="38100" algn="ctr">
              <a:solidFill>
                <a:srgbClr val="F8F8F8">
                  <a:alpha val="80000"/>
                </a:srgbClr>
              </a:solidFill>
              <a:round/>
              <a:headEnd/>
              <a:tailEnd/>
            </a:ln>
            <a:effectLst/>
          </p:spPr>
          <p:txBody>
            <a:bodyPr wrap="none" anchor="ctr"/>
            <a:lstStyle/>
            <a:p>
              <a:pPr>
                <a:defRPr/>
              </a:pPr>
              <a:endParaRPr lang="zh-CN" altLang="en-US">
                <a:latin typeface="Arial" charset="0"/>
                <a:ea typeface="宋体" pitchFamily="2" charset="-122"/>
              </a:endParaRPr>
            </a:p>
          </p:txBody>
        </p:sp>
        <p:pic>
          <p:nvPicPr>
            <p:cNvPr id="63508" name="Picture 11" descr="cir_lighteffect0"/>
            <p:cNvPicPr>
              <a:picLocks noChangeAspect="1" noChangeArrowheads="1"/>
            </p:cNvPicPr>
            <p:nvPr/>
          </p:nvPicPr>
          <p:blipFill>
            <a:blip r:embed="rId2">
              <a:lum bright="18000" contrast="-12000"/>
            </a:blip>
            <a:srcRect/>
            <a:stretch>
              <a:fillRect/>
            </a:stretch>
          </p:blipFill>
          <p:spPr bwMode="gray">
            <a:xfrm>
              <a:off x="708" y="2203"/>
              <a:ext cx="751" cy="644"/>
            </a:xfrm>
            <a:prstGeom prst="rect">
              <a:avLst/>
            </a:prstGeom>
            <a:noFill/>
            <a:ln w="9525">
              <a:noFill/>
              <a:miter lim="800000"/>
              <a:headEnd/>
              <a:tailEnd/>
            </a:ln>
          </p:spPr>
        </p:pic>
      </p:grpSp>
      <p:sp>
        <p:nvSpPr>
          <p:cNvPr id="63497" name="Rectangle 12"/>
          <p:cNvSpPr>
            <a:spLocks noChangeArrowheads="1"/>
          </p:cNvSpPr>
          <p:nvPr/>
        </p:nvSpPr>
        <p:spPr bwMode="gray">
          <a:xfrm>
            <a:off x="3671888" y="1828800"/>
            <a:ext cx="1450975" cy="457200"/>
          </a:xfrm>
          <a:prstGeom prst="rect">
            <a:avLst/>
          </a:prstGeom>
          <a:noFill/>
          <a:ln w="9525" algn="ctr">
            <a:noFill/>
            <a:miter lim="800000"/>
            <a:headEnd/>
            <a:tailEnd/>
          </a:ln>
        </p:spPr>
        <p:txBody>
          <a:bodyPr>
            <a:spAutoFit/>
          </a:bodyPr>
          <a:lstStyle/>
          <a:p>
            <a:pPr algn="ctr"/>
            <a:r>
              <a:rPr lang="zh-CN" altLang="en-US" sz="2000" b="1">
                <a:solidFill>
                  <a:srgbClr val="F8F8F8"/>
                </a:solidFill>
                <a:ea typeface="宋体" pitchFamily="2" charset="-122"/>
                <a:cs typeface="Arial" pitchFamily="34" charset="0"/>
              </a:rPr>
              <a:t> </a:t>
            </a:r>
            <a:r>
              <a:rPr lang="zh-CN" altLang="en-US" sz="2400" b="1">
                <a:solidFill>
                  <a:srgbClr val="F8F8F8"/>
                </a:solidFill>
                <a:ea typeface="宋体" pitchFamily="2" charset="-122"/>
                <a:cs typeface="Arial" pitchFamily="34" charset="0"/>
              </a:rPr>
              <a:t>主体</a:t>
            </a:r>
          </a:p>
        </p:txBody>
      </p:sp>
      <p:grpSp>
        <p:nvGrpSpPr>
          <p:cNvPr id="63498" name="Group 13"/>
          <p:cNvGrpSpPr>
            <a:grpSpLocks/>
          </p:cNvGrpSpPr>
          <p:nvPr/>
        </p:nvGrpSpPr>
        <p:grpSpPr bwMode="auto">
          <a:xfrm>
            <a:off x="2343150" y="3810000"/>
            <a:ext cx="1466850" cy="1447800"/>
            <a:chOff x="708" y="2203"/>
            <a:chExt cx="751" cy="741"/>
          </a:xfrm>
        </p:grpSpPr>
        <p:sp>
          <p:nvSpPr>
            <p:cNvPr id="299022" name="Oval 14"/>
            <p:cNvSpPr>
              <a:spLocks noChangeArrowheads="1"/>
            </p:cNvSpPr>
            <p:nvPr/>
          </p:nvSpPr>
          <p:spPr bwMode="gray">
            <a:xfrm>
              <a:off x="728" y="2235"/>
              <a:ext cx="716" cy="709"/>
            </a:xfrm>
            <a:prstGeom prst="ellipse">
              <a:avLst/>
            </a:prstGeom>
            <a:gradFill rotWithShape="1">
              <a:gsLst>
                <a:gs pos="0">
                  <a:schemeClr val="accent2"/>
                </a:gs>
                <a:gs pos="100000">
                  <a:schemeClr val="accent2">
                    <a:gamma/>
                    <a:shade val="31765"/>
                    <a:invGamma/>
                  </a:schemeClr>
                </a:gs>
              </a:gsLst>
              <a:lin ang="5400000" scaled="1"/>
            </a:gradFill>
            <a:ln w="38100" algn="ctr">
              <a:solidFill>
                <a:srgbClr val="F8F8F8">
                  <a:alpha val="80000"/>
                </a:srgbClr>
              </a:solidFill>
              <a:round/>
              <a:headEnd/>
              <a:tailEnd/>
            </a:ln>
            <a:effectLst/>
          </p:spPr>
          <p:txBody>
            <a:bodyPr wrap="none" anchor="ctr"/>
            <a:lstStyle/>
            <a:p>
              <a:pPr>
                <a:defRPr/>
              </a:pPr>
              <a:endParaRPr lang="zh-CN" altLang="en-US">
                <a:latin typeface="Arial" charset="0"/>
                <a:ea typeface="宋体" pitchFamily="2" charset="-122"/>
              </a:endParaRPr>
            </a:p>
          </p:txBody>
        </p:sp>
        <p:pic>
          <p:nvPicPr>
            <p:cNvPr id="63506" name="Picture 15" descr="cir_lighteffect0"/>
            <p:cNvPicPr>
              <a:picLocks noChangeAspect="1" noChangeArrowheads="1"/>
            </p:cNvPicPr>
            <p:nvPr/>
          </p:nvPicPr>
          <p:blipFill>
            <a:blip r:embed="rId2">
              <a:lum bright="18000" contrast="-12000"/>
            </a:blip>
            <a:srcRect/>
            <a:stretch>
              <a:fillRect/>
            </a:stretch>
          </p:blipFill>
          <p:spPr bwMode="gray">
            <a:xfrm>
              <a:off x="708" y="2203"/>
              <a:ext cx="751" cy="644"/>
            </a:xfrm>
            <a:prstGeom prst="rect">
              <a:avLst/>
            </a:prstGeom>
            <a:noFill/>
            <a:ln w="9525">
              <a:noFill/>
              <a:miter lim="800000"/>
              <a:headEnd/>
              <a:tailEnd/>
            </a:ln>
          </p:spPr>
        </p:pic>
      </p:grpSp>
      <p:sp>
        <p:nvSpPr>
          <p:cNvPr id="63499" name="Rectangle 16"/>
          <p:cNvSpPr>
            <a:spLocks noChangeArrowheads="1"/>
          </p:cNvSpPr>
          <p:nvPr/>
        </p:nvSpPr>
        <p:spPr bwMode="gray">
          <a:xfrm>
            <a:off x="2359025" y="4227513"/>
            <a:ext cx="1450975" cy="457200"/>
          </a:xfrm>
          <a:prstGeom prst="rect">
            <a:avLst/>
          </a:prstGeom>
          <a:noFill/>
          <a:ln w="9525" algn="ctr">
            <a:noFill/>
            <a:miter lim="800000"/>
            <a:headEnd/>
            <a:tailEnd/>
          </a:ln>
        </p:spPr>
        <p:txBody>
          <a:bodyPr>
            <a:spAutoFit/>
          </a:bodyPr>
          <a:lstStyle/>
          <a:p>
            <a:pPr algn="ctr"/>
            <a:r>
              <a:rPr lang="zh-CN" altLang="en-US" sz="2000" b="1">
                <a:solidFill>
                  <a:srgbClr val="F8F8F8"/>
                </a:solidFill>
                <a:ea typeface="宋体" pitchFamily="2" charset="-122"/>
                <a:cs typeface="Arial" pitchFamily="34" charset="0"/>
              </a:rPr>
              <a:t> </a:t>
            </a:r>
            <a:r>
              <a:rPr lang="zh-CN" altLang="en-US" sz="2400" b="1">
                <a:solidFill>
                  <a:srgbClr val="F8F8F8"/>
                </a:solidFill>
                <a:ea typeface="宋体" pitchFamily="2" charset="-122"/>
                <a:cs typeface="Arial" pitchFamily="34" charset="0"/>
              </a:rPr>
              <a:t>客体</a:t>
            </a:r>
          </a:p>
        </p:txBody>
      </p:sp>
      <p:grpSp>
        <p:nvGrpSpPr>
          <p:cNvPr id="63500" name="Group 17"/>
          <p:cNvGrpSpPr>
            <a:grpSpLocks/>
          </p:cNvGrpSpPr>
          <p:nvPr/>
        </p:nvGrpSpPr>
        <p:grpSpPr bwMode="auto">
          <a:xfrm>
            <a:off x="4953000" y="3860800"/>
            <a:ext cx="1466850" cy="1447800"/>
            <a:chOff x="708" y="2203"/>
            <a:chExt cx="751" cy="741"/>
          </a:xfrm>
        </p:grpSpPr>
        <p:sp>
          <p:nvSpPr>
            <p:cNvPr id="299026" name="Oval 18"/>
            <p:cNvSpPr>
              <a:spLocks noChangeArrowheads="1"/>
            </p:cNvSpPr>
            <p:nvPr/>
          </p:nvSpPr>
          <p:spPr bwMode="gray">
            <a:xfrm>
              <a:off x="728" y="2235"/>
              <a:ext cx="716" cy="709"/>
            </a:xfrm>
            <a:prstGeom prst="ellipse">
              <a:avLst/>
            </a:prstGeom>
            <a:gradFill rotWithShape="1">
              <a:gsLst>
                <a:gs pos="0">
                  <a:schemeClr val="hlink"/>
                </a:gs>
                <a:gs pos="100000">
                  <a:schemeClr val="hlink">
                    <a:gamma/>
                    <a:shade val="31765"/>
                    <a:invGamma/>
                  </a:schemeClr>
                </a:gs>
              </a:gsLst>
              <a:lin ang="5400000" scaled="1"/>
            </a:gradFill>
            <a:ln w="38100" algn="ctr">
              <a:solidFill>
                <a:srgbClr val="F8F8F8">
                  <a:alpha val="80000"/>
                </a:srgbClr>
              </a:solidFill>
              <a:round/>
              <a:headEnd/>
              <a:tailEnd/>
            </a:ln>
            <a:effectLst/>
          </p:spPr>
          <p:txBody>
            <a:bodyPr wrap="none" anchor="ctr"/>
            <a:lstStyle/>
            <a:p>
              <a:pPr>
                <a:defRPr/>
              </a:pPr>
              <a:endParaRPr lang="zh-CN" altLang="en-US">
                <a:latin typeface="Arial" charset="0"/>
                <a:ea typeface="宋体" pitchFamily="2" charset="-122"/>
              </a:endParaRPr>
            </a:p>
          </p:txBody>
        </p:sp>
        <p:pic>
          <p:nvPicPr>
            <p:cNvPr id="63504" name="Picture 19" descr="cir_lighteffect0"/>
            <p:cNvPicPr>
              <a:picLocks noChangeAspect="1" noChangeArrowheads="1"/>
            </p:cNvPicPr>
            <p:nvPr/>
          </p:nvPicPr>
          <p:blipFill>
            <a:blip r:embed="rId2">
              <a:lum bright="18000" contrast="-12000"/>
            </a:blip>
            <a:srcRect/>
            <a:stretch>
              <a:fillRect/>
            </a:stretch>
          </p:blipFill>
          <p:spPr bwMode="gray">
            <a:xfrm>
              <a:off x="708" y="2203"/>
              <a:ext cx="751" cy="644"/>
            </a:xfrm>
            <a:prstGeom prst="rect">
              <a:avLst/>
            </a:prstGeom>
            <a:noFill/>
            <a:ln w="9525">
              <a:noFill/>
              <a:miter lim="800000"/>
              <a:headEnd/>
              <a:tailEnd/>
            </a:ln>
          </p:spPr>
        </p:pic>
      </p:grpSp>
      <p:sp>
        <p:nvSpPr>
          <p:cNvPr id="63501" name="Rectangle 20"/>
          <p:cNvSpPr>
            <a:spLocks noChangeArrowheads="1"/>
          </p:cNvSpPr>
          <p:nvPr/>
        </p:nvSpPr>
        <p:spPr bwMode="gray">
          <a:xfrm>
            <a:off x="5029200" y="4318000"/>
            <a:ext cx="1295400" cy="457200"/>
          </a:xfrm>
          <a:prstGeom prst="rect">
            <a:avLst/>
          </a:prstGeom>
          <a:noFill/>
          <a:ln w="9525" algn="ctr">
            <a:noFill/>
            <a:miter lim="800000"/>
            <a:headEnd/>
            <a:tailEnd/>
          </a:ln>
        </p:spPr>
        <p:txBody>
          <a:bodyPr>
            <a:spAutoFit/>
          </a:bodyPr>
          <a:lstStyle/>
          <a:p>
            <a:pPr algn="ctr"/>
            <a:r>
              <a:rPr lang="zh-CN" altLang="en-US" sz="2000" b="1">
                <a:solidFill>
                  <a:srgbClr val="F8F8F8"/>
                </a:solidFill>
                <a:ea typeface="宋体" pitchFamily="2" charset="-122"/>
                <a:cs typeface="Arial" pitchFamily="34" charset="0"/>
              </a:rPr>
              <a:t> </a:t>
            </a:r>
            <a:r>
              <a:rPr lang="zh-CN" altLang="en-US" sz="2400" b="1">
                <a:solidFill>
                  <a:srgbClr val="F8F8F8"/>
                </a:solidFill>
                <a:ea typeface="宋体" pitchFamily="2" charset="-122"/>
                <a:cs typeface="Arial" pitchFamily="34" charset="0"/>
              </a:rPr>
              <a:t>内容</a:t>
            </a:r>
          </a:p>
        </p:txBody>
      </p:sp>
      <p:sp>
        <p:nvSpPr>
          <p:cNvPr id="193538" name="Rectangle 2"/>
          <p:cNvSpPr>
            <a:spLocks noChangeArrowheads="1"/>
          </p:cNvSpPr>
          <p:nvPr/>
        </p:nvSpPr>
        <p:spPr bwMode="gray">
          <a:xfrm>
            <a:off x="0" y="260350"/>
            <a:ext cx="2376488" cy="563563"/>
          </a:xfrm>
          <a:prstGeom prst="rect">
            <a:avLst/>
          </a:prstGeom>
          <a:noFill/>
          <a:ln w="9525">
            <a:noFill/>
            <a:miter lim="800000"/>
            <a:headEnd/>
            <a:tailEnd/>
          </a:ln>
          <a:effectLst>
            <a:outerShdw dist="28398" dir="1593903" algn="ctr" rotWithShape="0">
              <a:schemeClr val="bg1">
                <a:alpha val="50000"/>
              </a:schemeClr>
            </a:outerShdw>
          </a:effectLst>
        </p:spPr>
        <p:txBody>
          <a:bodyPr anchor="ctr"/>
          <a:lstStyle/>
          <a:p>
            <a:pPr algn="l">
              <a:defRPr/>
            </a:pPr>
            <a:r>
              <a:rPr lang="zh-CN" altLang="en-US" sz="3200" b="1">
                <a:latin typeface="Verdana" pitchFamily="34" charset="0"/>
                <a:ea typeface="黑体" pitchFamily="2" charset="-122"/>
              </a:rPr>
              <a:t>法学概述</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4282" y="928670"/>
            <a:ext cx="9215468" cy="4154984"/>
          </a:xfrm>
          <a:prstGeom prst="rect">
            <a:avLst/>
          </a:prstGeom>
        </p:spPr>
        <p:txBody>
          <a:bodyPr wrap="square">
            <a:spAutoFit/>
          </a:bodyPr>
          <a:lstStyle/>
          <a:p>
            <a:pPr marL="342900" indent="-342900" algn="l">
              <a:spcBef>
                <a:spcPct val="20000"/>
              </a:spcBef>
              <a:buClr>
                <a:srgbClr val="FF3300"/>
              </a:buClr>
              <a:buSzPct val="70000"/>
              <a:buFont typeface="Wingdings" pitchFamily="2" charset="2"/>
              <a:buChar char="|"/>
              <a:defRPr/>
            </a:pPr>
            <a:r>
              <a:rPr kumimoji="1" lang="zh-CN" altLang="en-US" sz="6600" b="1" kern="0" dirty="0">
                <a:solidFill>
                  <a:srgbClr val="000000"/>
                </a:solidFill>
                <a:latin typeface="华文楷体" pitchFamily="2" charset="-122"/>
                <a:ea typeface="华文楷体" pitchFamily="2" charset="-122"/>
              </a:rPr>
              <a:t>法律关系主体就是指法律关系的参加者，即法律关系中权利的享有者和义务的承担者</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p:txBody>
          <a:bodyPr/>
          <a:lstStyle/>
          <a:p>
            <a:r>
              <a:rPr lang="zh-CN" altLang="en-US" sz="3200" smtClean="0">
                <a:ea typeface="宋体" pitchFamily="2" charset="-122"/>
              </a:rPr>
              <a:t>详解：自然人</a:t>
            </a:r>
            <a:r>
              <a:rPr lang="en-US" altLang="zh-CN" sz="3200" smtClean="0">
                <a:ea typeface="宋体" pitchFamily="2" charset="-122"/>
              </a:rPr>
              <a:t>(</a:t>
            </a:r>
            <a:r>
              <a:rPr lang="zh-CN" altLang="en-US" sz="3200" smtClean="0">
                <a:ea typeface="宋体" pitchFamily="2" charset="-122"/>
              </a:rPr>
              <a:t>公民</a:t>
            </a:r>
            <a:r>
              <a:rPr lang="en-US" altLang="zh-CN" sz="3200" smtClean="0">
                <a:ea typeface="宋体" pitchFamily="2" charset="-122"/>
              </a:rPr>
              <a:t>)</a:t>
            </a:r>
            <a:r>
              <a:rPr lang="zh-CN" altLang="en-US" sz="3200" smtClean="0">
                <a:ea typeface="宋体" pitchFamily="2" charset="-122"/>
              </a:rPr>
              <a:t>。自然人是指具有生命的个体的人。既包括中国公民，也包括居住在中国境内或在境内活动的外国公民和无国籍人。</a:t>
            </a:r>
            <a:endParaRPr lang="en-US" altLang="zh-CN" sz="3200" smtClean="0">
              <a:ea typeface="宋体" pitchFamily="2" charset="-122"/>
            </a:endParaRPr>
          </a:p>
          <a:p>
            <a:r>
              <a:rPr lang="zh-CN" altLang="en-US" sz="3200" smtClean="0">
                <a:ea typeface="宋体" pitchFamily="2" charset="-122"/>
              </a:rPr>
              <a:t>法律关系主体资格，是指当事人所具有的参加法律关系，享有权利和承担义务的资格与能力</a:t>
            </a:r>
            <a:r>
              <a:rPr lang="en-US" altLang="zh-CN" sz="3200" smtClean="0">
                <a:ea typeface="宋体" pitchFamily="2" charset="-122"/>
              </a:rPr>
              <a:t>.</a:t>
            </a:r>
            <a:r>
              <a:rPr lang="zh-CN" altLang="en-US" sz="3200" smtClean="0">
                <a:ea typeface="宋体" pitchFamily="2" charset="-122"/>
              </a:rPr>
              <a:t>它是法律关系主体参加法律关系的基础和前提。任何组织或个人要想成为法律关系主体，必须具备一定的主体资格，即相应的权利能力和行为能力。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defRPr/>
            </a:pPr>
            <a:endParaRPr lang="zh-CN" altLang="en-US" smtClean="0">
              <a:ea typeface="宋体" pitchFamily="2" charset="-122"/>
            </a:endParaRPr>
          </a:p>
        </p:txBody>
      </p:sp>
      <p:sp>
        <p:nvSpPr>
          <p:cNvPr id="66563" name="内容占位符 2"/>
          <p:cNvSpPr>
            <a:spLocks noGrp="1"/>
          </p:cNvSpPr>
          <p:nvPr>
            <p:ph idx="1"/>
          </p:nvPr>
        </p:nvSpPr>
        <p:spPr/>
        <p:txBody>
          <a:bodyPr/>
          <a:lstStyle/>
          <a:p>
            <a:r>
              <a:rPr lang="zh-CN" altLang="en-US" sz="3600" smtClean="0">
                <a:ea typeface="宋体" pitchFamily="2" charset="-122"/>
              </a:rPr>
              <a:t>权利能力，是指法律关系主体能够参与法律关系，依法享有一定权利和承担一定义务的法律资格。自然人的权利能力始于出生，终于死亡。组织的权利能力始于成立，终于终止。 </a:t>
            </a:r>
          </a:p>
          <a:p>
            <a:r>
              <a:rPr lang="zh-CN" altLang="en-US" sz="3600" smtClean="0">
                <a:ea typeface="宋体" pitchFamily="2" charset="-122"/>
              </a:rPr>
              <a:t>行为能力，是指法律关系主体能够通过自己的行为实际获取权利和履行义务的能力。</a:t>
            </a:r>
          </a:p>
          <a:p>
            <a:endParaRPr lang="zh-CN" altLang="en-US" sz="3600" smtClean="0">
              <a:ea typeface="宋体" pitchFamily="2" charset="-122"/>
            </a:endParaRPr>
          </a:p>
        </p:txBody>
      </p:sp>
    </p:spTree>
  </p:cSld>
  <p:clrMapOvr>
    <a:masterClrMapping/>
  </p:clrMapOvr>
  <p:transition/>
</p:sld>
</file>

<file path=ppt/theme/theme1.xml><?xml version="1.0" encoding="utf-8"?>
<a:theme xmlns:a="http://schemas.openxmlformats.org/drawingml/2006/main" name="中国荷花">
  <a:themeElements>
    <a:clrScheme name="中国荷花 1">
      <a:dk1>
        <a:srgbClr val="000000"/>
      </a:dk1>
      <a:lt1>
        <a:srgbClr val="FFFFFF"/>
      </a:lt1>
      <a:dk2>
        <a:srgbClr val="51944E"/>
      </a:dk2>
      <a:lt2>
        <a:srgbClr val="DDDDDD"/>
      </a:lt2>
      <a:accent1>
        <a:srgbClr val="646ADE"/>
      </a:accent1>
      <a:accent2>
        <a:srgbClr val="1BAFC3"/>
      </a:accent2>
      <a:accent3>
        <a:srgbClr val="FFFFFF"/>
      </a:accent3>
      <a:accent4>
        <a:srgbClr val="000000"/>
      </a:accent4>
      <a:accent5>
        <a:srgbClr val="B8B9EC"/>
      </a:accent5>
      <a:accent6>
        <a:srgbClr val="179EB0"/>
      </a:accent6>
      <a:hlink>
        <a:srgbClr val="98BF1D"/>
      </a:hlink>
      <a:folHlink>
        <a:srgbClr val="90A8B0"/>
      </a:folHlink>
    </a:clrScheme>
    <a:fontScheme name="中国荷花">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中国荷花 1">
        <a:dk1>
          <a:srgbClr val="000000"/>
        </a:dk1>
        <a:lt1>
          <a:srgbClr val="FFFFFF"/>
        </a:lt1>
        <a:dk2>
          <a:srgbClr val="51944E"/>
        </a:dk2>
        <a:lt2>
          <a:srgbClr val="DDDDDD"/>
        </a:lt2>
        <a:accent1>
          <a:srgbClr val="646ADE"/>
        </a:accent1>
        <a:accent2>
          <a:srgbClr val="1BAFC3"/>
        </a:accent2>
        <a:accent3>
          <a:srgbClr val="FFFFFF"/>
        </a:accent3>
        <a:accent4>
          <a:srgbClr val="000000"/>
        </a:accent4>
        <a:accent5>
          <a:srgbClr val="B8B9EC"/>
        </a:accent5>
        <a:accent6>
          <a:srgbClr val="179EB0"/>
        </a:accent6>
        <a:hlink>
          <a:srgbClr val="98BF1D"/>
        </a:hlink>
        <a:folHlink>
          <a:srgbClr val="90A8B0"/>
        </a:folHlink>
      </a:clrScheme>
      <a:clrMap bg1="lt1" tx1="dk1" bg2="lt2" tx2="dk2" accent1="accent1" accent2="accent2" accent3="accent3" accent4="accent4" accent5="accent5" accent6="accent6" hlink="hlink" folHlink="folHlink"/>
    </a:extraClrScheme>
    <a:extraClrScheme>
      <a:clrScheme name="中国荷花 2">
        <a:dk1>
          <a:srgbClr val="000000"/>
        </a:dk1>
        <a:lt1>
          <a:srgbClr val="FFFFFF"/>
        </a:lt1>
        <a:dk2>
          <a:srgbClr val="1A578E"/>
        </a:dk2>
        <a:lt2>
          <a:srgbClr val="C0C0C0"/>
        </a:lt2>
        <a:accent1>
          <a:srgbClr val="5EB52D"/>
        </a:accent1>
        <a:accent2>
          <a:srgbClr val="F26D00"/>
        </a:accent2>
        <a:accent3>
          <a:srgbClr val="FFFFFF"/>
        </a:accent3>
        <a:accent4>
          <a:srgbClr val="000000"/>
        </a:accent4>
        <a:accent5>
          <a:srgbClr val="B6D7AD"/>
        </a:accent5>
        <a:accent6>
          <a:srgbClr val="DB6200"/>
        </a:accent6>
        <a:hlink>
          <a:srgbClr val="5983D7"/>
        </a:hlink>
        <a:folHlink>
          <a:srgbClr val="AAAD25"/>
        </a:folHlink>
      </a:clrScheme>
      <a:clrMap bg1="lt1" tx1="dk1" bg2="lt2" tx2="dk2" accent1="accent1" accent2="accent2" accent3="accent3" accent4="accent4" accent5="accent5" accent6="accent6" hlink="hlink" folHlink="folHlink"/>
    </a:extraClrScheme>
    <a:extraClrScheme>
      <a:clrScheme name="中国荷花 3">
        <a:dk1>
          <a:srgbClr val="000000"/>
        </a:dk1>
        <a:lt1>
          <a:srgbClr val="FFFFFF"/>
        </a:lt1>
        <a:dk2>
          <a:srgbClr val="347436"/>
        </a:dk2>
        <a:lt2>
          <a:srgbClr val="DDDDDD"/>
        </a:lt2>
        <a:accent1>
          <a:srgbClr val="F28C1C"/>
        </a:accent1>
        <a:accent2>
          <a:srgbClr val="77AE26"/>
        </a:accent2>
        <a:accent3>
          <a:srgbClr val="FFFFFF"/>
        </a:accent3>
        <a:accent4>
          <a:srgbClr val="000000"/>
        </a:accent4>
        <a:accent5>
          <a:srgbClr val="F7C5AB"/>
        </a:accent5>
        <a:accent6>
          <a:srgbClr val="6B9D21"/>
        </a:accent6>
        <a:hlink>
          <a:srgbClr val="449878"/>
        </a:hlink>
        <a:folHlink>
          <a:srgbClr val="90A8B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中国荷花</Template>
  <TotalTime>2694</TotalTime>
  <Words>1702</Words>
  <Application>Microsoft PowerPoint</Application>
  <PresentationFormat>全屏显示(4:3)</PresentationFormat>
  <Paragraphs>86</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中国荷花</vt:lpstr>
      <vt:lpstr>法律关系</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任务五：李超乘坐18路公交车</vt:lpstr>
      <vt:lpstr>幻灯片 29</vt:lpstr>
      <vt:lpstr>谢谢</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keke</dc:creator>
  <cp:lastModifiedBy>微软用户</cp:lastModifiedBy>
  <cp:revision>307</cp:revision>
  <dcterms:created xsi:type="dcterms:W3CDTF">2009-04-01T03:41:01Z</dcterms:created>
  <dcterms:modified xsi:type="dcterms:W3CDTF">2020-02-12T14:44:03Z</dcterms:modified>
</cp:coreProperties>
</file>