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5"/>
  </p:handoutMasterIdLst>
  <p:sldIdLst>
    <p:sldId id="3172" r:id="rId3"/>
    <p:sldId id="3130" r:id="rId5"/>
    <p:sldId id="3109" r:id="rId6"/>
    <p:sldId id="3110" r:id="rId7"/>
    <p:sldId id="3163" r:id="rId8"/>
    <p:sldId id="3173" r:id="rId9"/>
    <p:sldId id="3152" r:id="rId10"/>
    <p:sldId id="3164" r:id="rId11"/>
    <p:sldId id="3174" r:id="rId12"/>
    <p:sldId id="3153" r:id="rId13"/>
    <p:sldId id="3156" r:id="rId14"/>
    <p:sldId id="3175" r:id="rId15"/>
    <p:sldId id="3176" r:id="rId16"/>
    <p:sldId id="3177" r:id="rId17"/>
    <p:sldId id="3154" r:id="rId18"/>
    <p:sldId id="3180" r:id="rId19"/>
    <p:sldId id="3178" r:id="rId20"/>
    <p:sldId id="3181" r:id="rId21"/>
    <p:sldId id="3179" r:id="rId22"/>
    <p:sldId id="3182" r:id="rId23"/>
    <p:sldId id="3170" r:id="rId24"/>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88BE"/>
    <a:srgbClr val="D97F92"/>
    <a:srgbClr val="7EC7CD"/>
    <a:srgbClr val="305D84"/>
    <a:srgbClr val="B4B6DB"/>
    <a:srgbClr val="457A5C"/>
    <a:srgbClr val="F08761"/>
    <a:srgbClr val="F5B86B"/>
    <a:srgbClr val="8CC7A3"/>
    <a:srgbClr val="BF5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28" autoAdjust="0"/>
    <p:restoredTop sz="95317" autoAdjust="0"/>
  </p:normalViewPr>
  <p:slideViewPr>
    <p:cSldViewPr>
      <p:cViewPr>
        <p:scale>
          <a:sx n="70" d="100"/>
          <a:sy n="70" d="100"/>
        </p:scale>
        <p:origin x="-780" y="0"/>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7.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4530" fontAlgn="base">
              <a:spcBef>
                <a:spcPct val="0"/>
              </a:spcBef>
              <a:spcAft>
                <a:spcPct val="0"/>
              </a:spcAft>
            </a:pPr>
            <a:fld id="{9C602251-43D7-4D1D-B3D2-19BD9A52692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
        <p:nvSpPr>
          <p:cNvPr id="7" name="矩形 6"/>
          <p:cNvSpPr/>
          <p:nvPr userDrawn="1"/>
        </p:nvSpPr>
        <p:spPr>
          <a:xfrm>
            <a:off x="8325228" y="6208613"/>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hyperlink" Target="http://zh.wikipedia.org/zh-cn/%E5%8B%95%E7%95%AB%E9%9B%BB%E5%BD%B1" TargetMode="External"/><Relationship Id="rId2" Type="http://schemas.openxmlformats.org/officeDocument/2006/relationships/hyperlink" Target="http://zh.wikipedia.org/zh-cn/%E5%AE%AE%E5%B4%8E%E9%A7%BF" TargetMode="External"/><Relationship Id="rId1" Type="http://schemas.openxmlformats.org/officeDocument/2006/relationships/hyperlink" Target="http://zh.wikipedia.org/zh-cn/%E5%90%89%E5%8D%9C%E5%8A%9B%E5%B7%A5%E4%BD%9C%E5%AE%A4"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8.GIF"/></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tags" Target="../tags/tag1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tags" Target="../tags/tag1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8.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screen"/>
          <a:srcRect l="23063" t="6019" r="23063" b="11172"/>
          <a:stretch>
            <a:fillRect/>
          </a:stretch>
        </p:blipFill>
        <p:spPr>
          <a:xfrm>
            <a:off x="2665373" y="0"/>
            <a:ext cx="8365340" cy="7232650"/>
          </a:xfrm>
          <a:prstGeom prst="rect">
            <a:avLst/>
          </a:prstGeom>
        </p:spPr>
      </p:pic>
      <p:sp>
        <p:nvSpPr>
          <p:cNvPr id="10" name="矩形 259"/>
          <p:cNvSpPr>
            <a:spLocks noChangeArrowheads="1"/>
          </p:cNvSpPr>
          <p:nvPr/>
        </p:nvSpPr>
        <p:spPr bwMode="auto">
          <a:xfrm>
            <a:off x="4143859" y="3091479"/>
            <a:ext cx="5309852" cy="67710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dirty="0" smtClean="0">
                <a:solidFill>
                  <a:schemeClr val="accent6">
                    <a:lumMod val="75000"/>
                  </a:schemeClr>
                </a:solidFill>
                <a:latin typeface="华文楷体" pitchFamily="2" charset="-122"/>
                <a:ea typeface="华文楷体" pitchFamily="2" charset="-122"/>
                <a:cs typeface="Arial" panose="020B0604020202020204" pitchFamily="34" charset="0"/>
              </a:rPr>
              <a:t>《</a:t>
            </a:r>
            <a:r>
              <a:rPr lang="zh-CN" altLang="en-US" sz="4400" b="1" dirty="0" smtClean="0">
                <a:solidFill>
                  <a:schemeClr val="accent6">
                    <a:lumMod val="75000"/>
                  </a:schemeClr>
                </a:solidFill>
                <a:latin typeface="华文楷体" pitchFamily="2" charset="-122"/>
                <a:ea typeface="华文楷体" pitchFamily="2" charset="-122"/>
                <a:cs typeface="Arial" panose="020B0604020202020204" pitchFamily="34" charset="0"/>
              </a:rPr>
              <a:t>哈尔的移动城堡</a:t>
            </a:r>
            <a:r>
              <a:rPr lang="en-US" altLang="zh-CN" sz="4400" b="1" dirty="0" smtClean="0">
                <a:solidFill>
                  <a:schemeClr val="accent6">
                    <a:lumMod val="75000"/>
                  </a:schemeClr>
                </a:solidFill>
                <a:latin typeface="华文楷体" pitchFamily="2" charset="-122"/>
                <a:ea typeface="华文楷体" pitchFamily="2" charset="-122"/>
                <a:cs typeface="Arial" panose="020B0604020202020204" pitchFamily="34" charset="0"/>
              </a:rPr>
              <a:t>》</a:t>
            </a:r>
            <a:endParaRPr lang="zh-CN" altLang="en-US" sz="4400" b="1" dirty="0">
              <a:solidFill>
                <a:schemeClr val="accent6">
                  <a:lumMod val="75000"/>
                </a:schemeClr>
              </a:solidFill>
              <a:latin typeface="华文楷体" pitchFamily="2" charset="-122"/>
              <a:ea typeface="华文楷体" pitchFamily="2" charset="-122"/>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524250" y="3760341"/>
            <a:ext cx="5810250" cy="12641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2"/>
            </p:custDataLst>
          </p:nvPr>
        </p:nvSpPr>
        <p:spPr>
          <a:xfrm>
            <a:off x="4366507" y="4023096"/>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chemeClr val="bg1"/>
                </a:solidFill>
                <a:latin typeface="华文楷体" pitchFamily="2" charset="-122"/>
                <a:ea typeface="华文楷体" pitchFamily="2" charset="-122"/>
                <a:sym typeface="Arial" panose="020B0604020202020204" pitchFamily="34" charset="0"/>
              </a:rPr>
              <a:t>作品分析</a:t>
            </a:r>
            <a:endParaRPr lang="zh-CN" altLang="en-US" sz="4800" dirty="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719170"/>
            <a:ext cx="489570" cy="6513283"/>
          </a:xfrm>
          <a:prstGeom prst="round2SameRect">
            <a:avLst>
              <a:gd name="adj1" fmla="val 47212"/>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8" y="2379507"/>
            <a:ext cx="6925413"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513418"/>
            <a:ext cx="6925412" cy="543269"/>
            <a:chOff x="5128064" y="3095119"/>
            <a:chExt cx="3273083" cy="515156"/>
          </a:xfrm>
        </p:grpSpPr>
        <p:sp>
          <p:nvSpPr>
            <p:cNvPr id="6" name="Pentagon 5"/>
            <p:cNvSpPr/>
            <p:nvPr/>
          </p:nvSpPr>
          <p:spPr>
            <a:xfrm>
              <a:off x="5128064" y="3095121"/>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6295" y="4692208"/>
            <a:ext cx="6925412"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Rectangle 27"/>
          <p:cNvSpPr/>
          <p:nvPr/>
        </p:nvSpPr>
        <p:spPr>
          <a:xfrm>
            <a:off x="452711" y="1384077"/>
            <a:ext cx="4953584" cy="54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296664" y="134395"/>
            <a:ext cx="10009112" cy="584775"/>
          </a:xfrm>
          <a:prstGeom prst="rect">
            <a:avLst/>
          </a:prstGeom>
          <a:noFill/>
        </p:spPr>
        <p:txBody>
          <a:bodyPr wrap="square" rtlCol="0">
            <a:spAutoFit/>
          </a:bodyPr>
          <a:lstStyle/>
          <a:p>
            <a:r>
              <a:rPr lang="zh-CN" altLang="zh-CN" sz="3200" b="1" dirty="0" smtClean="0">
                <a:latin typeface="华文楷体" pitchFamily="2" charset="-122"/>
                <a:ea typeface="华文楷体" pitchFamily="2" charset="-122"/>
              </a:rPr>
              <a:t>动画</a:t>
            </a:r>
            <a:r>
              <a:rPr lang="zh-CN" altLang="zh-CN" sz="3200" b="1" dirty="0">
                <a:latin typeface="华文楷体" pitchFamily="2" charset="-122"/>
                <a:ea typeface="华文楷体" pitchFamily="2" charset="-122"/>
              </a:rPr>
              <a:t>视角</a:t>
            </a:r>
            <a:r>
              <a:rPr lang="zh-CN" altLang="zh-CN" sz="3200" b="1" dirty="0" smtClean="0">
                <a:latin typeface="华文楷体" pitchFamily="2" charset="-122"/>
                <a:ea typeface="华文楷体" pitchFamily="2" charset="-122"/>
              </a:rPr>
              <a:t>分析</a:t>
            </a:r>
            <a:r>
              <a:rPr lang="zh-CN" altLang="en-US" sz="3200" b="1" dirty="0" smtClean="0">
                <a:latin typeface="华文楷体" pitchFamily="2" charset="-122"/>
                <a:ea typeface="华文楷体" pitchFamily="2" charset="-122"/>
              </a:rPr>
              <a:t>：</a:t>
            </a:r>
            <a:endParaRPr lang="zh-CN" altLang="en-US" sz="4000" b="1" dirty="0">
              <a:latin typeface="华文楷体" pitchFamily="2" charset="-122"/>
              <a:ea typeface="华文楷体" pitchFamily="2" charset="-122"/>
            </a:endParaRPr>
          </a:p>
        </p:txBody>
      </p:sp>
      <p:sp>
        <p:nvSpPr>
          <p:cNvPr id="2" name="TextBox 1"/>
          <p:cNvSpPr txBox="1"/>
          <p:nvPr/>
        </p:nvSpPr>
        <p:spPr>
          <a:xfrm>
            <a:off x="524719" y="1384077"/>
            <a:ext cx="5040560" cy="5632311"/>
          </a:xfrm>
          <a:prstGeom prst="rect">
            <a:avLst/>
          </a:prstGeom>
          <a:noFill/>
        </p:spPr>
        <p:txBody>
          <a:bodyPr wrap="square" rtlCol="0">
            <a:spAutoFit/>
          </a:bodyPr>
          <a:lstStyle/>
          <a:p>
            <a:pPr indent="457200">
              <a:lnSpc>
                <a:spcPct val="150000"/>
              </a:lnSpc>
            </a:pPr>
            <a:r>
              <a:rPr lang="zh-CN" altLang="zh-CN" sz="2400" b="1" dirty="0" smtClean="0"/>
              <a:t>《哈尔的移动城堡》</a:t>
            </a:r>
            <a:r>
              <a:rPr lang="zh-CN" altLang="zh-CN" sz="2400" dirty="0"/>
              <a:t>是</a:t>
            </a:r>
            <a:r>
              <a:rPr lang="en-US" altLang="zh-CN" sz="2400" dirty="0"/>
              <a:t>2004</a:t>
            </a:r>
            <a:r>
              <a:rPr lang="zh-CN" altLang="zh-CN" sz="2400" dirty="0"/>
              <a:t>年</a:t>
            </a:r>
            <a:r>
              <a:rPr lang="en-US" altLang="zh-CN" sz="2400" dirty="0" err="1">
                <a:hlinkClick r:id="rId1" tooltip="吉卜力工作室"/>
              </a:rPr>
              <a:t>吉卜力工作室</a:t>
            </a:r>
            <a:r>
              <a:rPr lang="zh-CN" altLang="zh-CN" sz="2400" dirty="0"/>
              <a:t>推出的一部由</a:t>
            </a:r>
            <a:r>
              <a:rPr lang="en-US" altLang="zh-CN" sz="2400" dirty="0" err="1">
                <a:hlinkClick r:id="rId2" tooltip="宫崎骏"/>
              </a:rPr>
              <a:t>宫崎骏</a:t>
            </a:r>
            <a:r>
              <a:rPr lang="zh-CN" altLang="zh-CN" sz="2400" dirty="0"/>
              <a:t>导演的</a:t>
            </a:r>
            <a:r>
              <a:rPr lang="en-US" altLang="zh-CN" sz="2400" dirty="0" err="1">
                <a:hlinkClick r:id="rId3" tooltip="动画电影"/>
              </a:rPr>
              <a:t>动画电影</a:t>
            </a:r>
            <a:r>
              <a:rPr lang="zh-CN" altLang="zh-CN" sz="2400" dirty="0"/>
              <a:t>。动画也叫美术片，它是以绘画或其他造型艺术形式作为人物造型和环境空间造型的主要表现手段，不追求故事片的逼真性特点，而运用夸张、神似、变形的手法，借助于幻想、想象和象征，反映人们的生活、理想和愿望，是一种高度假定性的艺术</a:t>
            </a:r>
            <a:r>
              <a:rPr lang="zh-CN" altLang="zh-CN" sz="2400" dirty="0" smtClean="0"/>
              <a:t>。</a:t>
            </a:r>
            <a:endParaRPr lang="zh-CN" altLang="en-US" sz="2400" dirty="0">
              <a:latin typeface="华文楷体" pitchFamily="2" charset="-122"/>
              <a:ea typeface="华文楷体" pitchFamily="2" charset="-122"/>
            </a:endParaRPr>
          </a:p>
        </p:txBody>
      </p:sp>
      <p:sp>
        <p:nvSpPr>
          <p:cNvPr id="3" name="矩形 2"/>
          <p:cNvSpPr/>
          <p:nvPr/>
        </p:nvSpPr>
        <p:spPr>
          <a:xfrm>
            <a:off x="6390876" y="2420308"/>
            <a:ext cx="5782887" cy="461665"/>
          </a:xfrm>
          <a:prstGeom prst="rect">
            <a:avLst/>
          </a:prstGeom>
        </p:spPr>
        <p:txBody>
          <a:bodyPr wrap="square">
            <a:spAutoFit/>
          </a:bodyPr>
          <a:lstStyle/>
          <a:p>
            <a:r>
              <a:rPr lang="zh-CN" altLang="zh-CN" sz="2400" b="1" dirty="0">
                <a:latin typeface="华文楷体" pitchFamily="2" charset="-122"/>
                <a:ea typeface="华文楷体" pitchFamily="2" charset="-122"/>
              </a:rPr>
              <a:t>独特的道具设计：会走的畸形移动城堡</a:t>
            </a:r>
            <a:endParaRPr lang="zh-CN" altLang="zh-CN" sz="2400" b="1" dirty="0">
              <a:latin typeface="华文楷体" pitchFamily="2" charset="-122"/>
              <a:ea typeface="华文楷体" pitchFamily="2" charset="-122"/>
            </a:endParaRPr>
          </a:p>
        </p:txBody>
      </p:sp>
      <p:sp>
        <p:nvSpPr>
          <p:cNvPr id="25" name="矩形 24"/>
          <p:cNvSpPr/>
          <p:nvPr/>
        </p:nvSpPr>
        <p:spPr>
          <a:xfrm>
            <a:off x="6450411" y="3554169"/>
            <a:ext cx="2954655" cy="461665"/>
          </a:xfrm>
          <a:prstGeom prst="rect">
            <a:avLst/>
          </a:prstGeom>
        </p:spPr>
        <p:txBody>
          <a:bodyPr wrap="none">
            <a:spAutoFit/>
          </a:bodyPr>
          <a:lstStyle/>
          <a:p>
            <a:r>
              <a:rPr lang="zh-CN" altLang="zh-CN" sz="2400" b="1" dirty="0">
                <a:latin typeface="华文楷体" pitchFamily="2" charset="-122"/>
                <a:ea typeface="华文楷体" pitchFamily="2" charset="-122"/>
              </a:rPr>
              <a:t>浪漫情调的空中散步</a:t>
            </a:r>
            <a:endParaRPr lang="zh-CN" altLang="zh-CN" sz="2400" b="1" dirty="0">
              <a:latin typeface="华文楷体" pitchFamily="2" charset="-122"/>
              <a:ea typeface="华文楷体" pitchFamily="2" charset="-122"/>
            </a:endParaRPr>
          </a:p>
        </p:txBody>
      </p:sp>
      <p:sp>
        <p:nvSpPr>
          <p:cNvPr id="26" name="矩形 25"/>
          <p:cNvSpPr/>
          <p:nvPr/>
        </p:nvSpPr>
        <p:spPr>
          <a:xfrm>
            <a:off x="6450411" y="4705735"/>
            <a:ext cx="3262432" cy="461665"/>
          </a:xfrm>
          <a:prstGeom prst="rect">
            <a:avLst/>
          </a:prstGeom>
        </p:spPr>
        <p:txBody>
          <a:bodyPr wrap="none">
            <a:spAutoFit/>
          </a:bodyPr>
          <a:lstStyle/>
          <a:p>
            <a:r>
              <a:rPr lang="zh-CN" altLang="zh-CN" sz="2400" b="1" dirty="0">
                <a:latin typeface="华文楷体" pitchFamily="2" charset="-122"/>
                <a:ea typeface="华文楷体" pitchFamily="2" charset="-122"/>
              </a:rPr>
              <a:t>苏菲人物外貌的变换性</a:t>
            </a:r>
            <a:endParaRPr lang="zh-CN" altLang="zh-CN" sz="2400" b="1" dirty="0">
              <a:latin typeface="华文楷体" pitchFamily="2" charset="-122"/>
              <a:ea typeface="华文楷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3"/>
          <p:cNvGrpSpPr/>
          <p:nvPr/>
        </p:nvGrpSpPr>
        <p:grpSpPr>
          <a:xfrm>
            <a:off x="452711" y="168004"/>
            <a:ext cx="6925413" cy="543268"/>
            <a:chOff x="5128064" y="2256183"/>
            <a:chExt cx="3273083" cy="515155"/>
          </a:xfrm>
        </p:grpSpPr>
        <p:sp>
          <p:nvSpPr>
            <p:cNvPr id="19"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矩形 2"/>
          <p:cNvSpPr/>
          <p:nvPr/>
        </p:nvSpPr>
        <p:spPr>
          <a:xfrm>
            <a:off x="1434969" y="186307"/>
            <a:ext cx="5782887" cy="461665"/>
          </a:xfrm>
          <a:prstGeom prst="rect">
            <a:avLst/>
          </a:prstGeom>
        </p:spPr>
        <p:txBody>
          <a:bodyPr wrap="square">
            <a:spAutoFit/>
          </a:bodyPr>
          <a:lstStyle/>
          <a:p>
            <a:r>
              <a:rPr lang="zh-CN" altLang="zh-CN" sz="2400" b="1" dirty="0">
                <a:latin typeface="华文楷体" pitchFamily="2" charset="-122"/>
                <a:ea typeface="华文楷体" pitchFamily="2" charset="-122"/>
              </a:rPr>
              <a:t>独特的道具设计：会走的畸形移动城堡</a:t>
            </a:r>
            <a:endParaRPr lang="zh-CN" altLang="zh-CN" sz="2400" b="1" dirty="0">
              <a:latin typeface="华文楷体" pitchFamily="2" charset="-122"/>
              <a:ea typeface="华文楷体" pitchFamily="2" charset="-122"/>
            </a:endParaRPr>
          </a:p>
        </p:txBody>
      </p:sp>
      <p:pic>
        <p:nvPicPr>
          <p:cNvPr id="2" name="图片 1" descr="哈2"/>
          <p:cNvPicPr>
            <a:picLocks noChangeAspect="1"/>
          </p:cNvPicPr>
          <p:nvPr/>
        </p:nvPicPr>
        <p:blipFill>
          <a:blip r:embed="rId1"/>
          <a:stretch>
            <a:fillRect/>
          </a:stretch>
        </p:blipFill>
        <p:spPr>
          <a:xfrm>
            <a:off x="2729865" y="977265"/>
            <a:ext cx="4648200" cy="5720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4"/>
          <p:cNvGrpSpPr/>
          <p:nvPr/>
        </p:nvGrpSpPr>
        <p:grpSpPr>
          <a:xfrm>
            <a:off x="452711" y="231949"/>
            <a:ext cx="6925412" cy="543269"/>
            <a:chOff x="5128064" y="3095119"/>
            <a:chExt cx="3273083" cy="515156"/>
          </a:xfrm>
        </p:grpSpPr>
        <p:sp>
          <p:nvSpPr>
            <p:cNvPr id="9" name="Pentagon 5"/>
            <p:cNvSpPr/>
            <p:nvPr/>
          </p:nvSpPr>
          <p:spPr>
            <a:xfrm>
              <a:off x="5128064" y="3095121"/>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矩形 10"/>
          <p:cNvSpPr/>
          <p:nvPr/>
        </p:nvSpPr>
        <p:spPr>
          <a:xfrm>
            <a:off x="1532831" y="264996"/>
            <a:ext cx="2954655" cy="461665"/>
          </a:xfrm>
          <a:prstGeom prst="rect">
            <a:avLst/>
          </a:prstGeom>
        </p:spPr>
        <p:txBody>
          <a:bodyPr wrap="none">
            <a:spAutoFit/>
          </a:bodyPr>
          <a:lstStyle/>
          <a:p>
            <a:r>
              <a:rPr lang="zh-CN" altLang="zh-CN" sz="2400" b="1" dirty="0">
                <a:latin typeface="华文楷体" pitchFamily="2" charset="-122"/>
                <a:ea typeface="华文楷体" pitchFamily="2" charset="-122"/>
              </a:rPr>
              <a:t>浪漫情调的空中散步</a:t>
            </a:r>
            <a:endParaRPr lang="zh-CN" altLang="zh-CN" sz="2400" b="1" dirty="0">
              <a:latin typeface="华文楷体" pitchFamily="2" charset="-122"/>
              <a:ea typeface="华文楷体" pitchFamily="2" charset="-122"/>
            </a:endParaRPr>
          </a:p>
        </p:txBody>
      </p:sp>
      <p:pic>
        <p:nvPicPr>
          <p:cNvPr id="3" name="图片 2" descr="哈6"/>
          <p:cNvPicPr>
            <a:picLocks noChangeAspect="1"/>
          </p:cNvPicPr>
          <p:nvPr/>
        </p:nvPicPr>
        <p:blipFill>
          <a:blip r:embed="rId1"/>
          <a:stretch>
            <a:fillRect/>
          </a:stretch>
        </p:blipFill>
        <p:spPr>
          <a:xfrm>
            <a:off x="1435100" y="1621790"/>
            <a:ext cx="7076440" cy="3829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3"/>
          <p:cNvGrpSpPr/>
          <p:nvPr/>
        </p:nvGrpSpPr>
        <p:grpSpPr>
          <a:xfrm>
            <a:off x="452711" y="168004"/>
            <a:ext cx="6925413" cy="543268"/>
            <a:chOff x="5128064" y="2256183"/>
            <a:chExt cx="3273083" cy="515155"/>
          </a:xfrm>
        </p:grpSpPr>
        <p:sp>
          <p:nvSpPr>
            <p:cNvPr id="19"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 name="矩形 5"/>
          <p:cNvSpPr/>
          <p:nvPr/>
        </p:nvSpPr>
        <p:spPr>
          <a:xfrm>
            <a:off x="1434969" y="178910"/>
            <a:ext cx="3262432" cy="461665"/>
          </a:xfrm>
          <a:prstGeom prst="rect">
            <a:avLst/>
          </a:prstGeom>
        </p:spPr>
        <p:txBody>
          <a:bodyPr wrap="none">
            <a:spAutoFit/>
          </a:bodyPr>
          <a:lstStyle/>
          <a:p>
            <a:r>
              <a:rPr lang="zh-CN" altLang="zh-CN" sz="2400" b="1" dirty="0">
                <a:latin typeface="华文楷体" pitchFamily="2" charset="-122"/>
                <a:ea typeface="华文楷体" pitchFamily="2" charset="-122"/>
              </a:rPr>
              <a:t>苏菲人物外貌的变换性</a:t>
            </a:r>
            <a:endParaRPr lang="zh-CN" altLang="zh-CN" sz="2400" b="1" dirty="0">
              <a:latin typeface="华文楷体" pitchFamily="2" charset="-122"/>
              <a:ea typeface="华文楷体" pitchFamily="2"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61423" y="1440118"/>
            <a:ext cx="5112987" cy="5238028"/>
          </a:xfrm>
          <a:prstGeom prst="rect">
            <a:avLst/>
          </a:prstGeom>
          <a:ln>
            <a:noFill/>
          </a:ln>
          <a:effectLst>
            <a:softEdge rad="112500"/>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11" y="1744117"/>
            <a:ext cx="5744441" cy="424847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524250" y="3760341"/>
            <a:ext cx="5810250" cy="12641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2"/>
            </p:custDataLst>
          </p:nvPr>
        </p:nvSpPr>
        <p:spPr>
          <a:xfrm>
            <a:off x="4366507" y="4023096"/>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chemeClr val="bg1"/>
                </a:solidFill>
                <a:latin typeface="华文楷体" pitchFamily="2" charset="-122"/>
                <a:ea typeface="华文楷体" pitchFamily="2" charset="-122"/>
                <a:sym typeface="Arial" panose="020B0604020202020204" pitchFamily="34" charset="0"/>
              </a:rPr>
              <a:t>电影评价</a:t>
            </a:r>
            <a:endParaRPr lang="zh-CN" altLang="en-US" sz="4800" dirty="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Entry_1"/>
          <p:cNvSpPr/>
          <p:nvPr>
            <p:custDataLst>
              <p:tags r:id="rId2"/>
            </p:custDataLst>
          </p:nvPr>
        </p:nvSpPr>
        <p:spPr>
          <a:xfrm>
            <a:off x="4366507" y="4023094"/>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b="1" dirty="0" smtClean="0">
                <a:solidFill>
                  <a:schemeClr val="bg1"/>
                </a:solidFill>
                <a:latin typeface="华文楷体" pitchFamily="2" charset="-122"/>
                <a:ea typeface="华文楷体" pitchFamily="2" charset="-122"/>
                <a:sym typeface="Arial" panose="020B0604020202020204" pitchFamily="34" charset="0"/>
              </a:rPr>
              <a:t>导演介绍</a:t>
            </a:r>
            <a:endParaRPr lang="en-US" altLang="zh-CN" sz="4800" b="1" dirty="0" smtClean="0">
              <a:solidFill>
                <a:schemeClr val="bg1"/>
              </a:solidFill>
              <a:latin typeface="华文楷体" pitchFamily="2" charset="-122"/>
              <a:ea typeface="华文楷体" pitchFamily="2" charset="-122"/>
              <a:sym typeface="Arial" panose="020B0604020202020204" pitchFamily="34" charset="0"/>
            </a:endParaRPr>
          </a:p>
        </p:txBody>
      </p:sp>
      <p:sp>
        <p:nvSpPr>
          <p:cNvPr id="4" name="TextBox 3"/>
          <p:cNvSpPr txBox="1"/>
          <p:nvPr/>
        </p:nvSpPr>
        <p:spPr>
          <a:xfrm>
            <a:off x="3405039" y="159941"/>
            <a:ext cx="6264696" cy="646331"/>
          </a:xfrm>
          <a:prstGeom prst="rect">
            <a:avLst/>
          </a:prstGeom>
          <a:noFill/>
        </p:spPr>
        <p:txBody>
          <a:bodyPr wrap="square" rtlCol="0">
            <a:spAutoFit/>
          </a:bodyPr>
          <a:lstStyle/>
          <a:p>
            <a:pPr algn="ctr"/>
            <a:r>
              <a:rPr lang="zh-CN" altLang="en-US" sz="3600" b="1" dirty="0" smtClean="0">
                <a:latin typeface="华文楷体" pitchFamily="2" charset="-122"/>
                <a:ea typeface="华文楷体" pitchFamily="2" charset="-122"/>
              </a:rPr>
              <a:t>喜欢那温柔的一切</a:t>
            </a:r>
            <a:endParaRPr lang="zh-CN" altLang="en-US" sz="3600" b="1" dirty="0">
              <a:latin typeface="华文楷体" pitchFamily="2" charset="-122"/>
              <a:ea typeface="华文楷体" pitchFamily="2" charset="-122"/>
            </a:endParaRPr>
          </a:p>
        </p:txBody>
      </p:sp>
      <p:sp>
        <p:nvSpPr>
          <p:cNvPr id="7" name="TextBox 6"/>
          <p:cNvSpPr txBox="1"/>
          <p:nvPr/>
        </p:nvSpPr>
        <p:spPr>
          <a:xfrm>
            <a:off x="4703740" y="1345438"/>
            <a:ext cx="6814528" cy="5355312"/>
          </a:xfrm>
          <a:prstGeom prst="rect">
            <a:avLst/>
          </a:prstGeom>
          <a:noFill/>
        </p:spPr>
        <p:txBody>
          <a:bodyPr wrap="square" rtlCol="0">
            <a:spAutoFit/>
          </a:bodyPr>
          <a:lstStyle/>
          <a:p>
            <a:pPr algn="ctr">
              <a:lnSpc>
                <a:spcPct val="150000"/>
              </a:lnSpc>
            </a:pPr>
            <a:r>
              <a:rPr lang="zh-CN" altLang="en-US" sz="2800" b="1" dirty="0" smtClean="0">
                <a:latin typeface="华文楷体" pitchFamily="2" charset="-122"/>
                <a:ea typeface="华文楷体" pitchFamily="2" charset="-122"/>
              </a:rPr>
              <a:t>“哈尔的移动城堡</a:t>
            </a:r>
            <a:r>
              <a:rPr lang="en-US" altLang="zh-CN" sz="2800" b="1" dirty="0" smtClean="0">
                <a:latin typeface="华文楷体" pitchFamily="2" charset="-122"/>
                <a:ea typeface="华文楷体" pitchFamily="2" charset="-122"/>
              </a:rPr>
              <a:t>”</a:t>
            </a:r>
            <a:endParaRPr lang="en-US" altLang="zh-CN" sz="2800" b="1" dirty="0" smtClean="0">
              <a:latin typeface="华文楷体" pitchFamily="2" charset="-122"/>
              <a:ea typeface="华文楷体" pitchFamily="2" charset="-122"/>
            </a:endParaRPr>
          </a:p>
          <a:p>
            <a:pPr>
              <a:lnSpc>
                <a:spcPct val="150000"/>
              </a:lnSpc>
            </a:pPr>
            <a:r>
              <a:rPr lang="zh-CN" altLang="en-US" sz="2800" dirty="0">
                <a:latin typeface="华文楷体" pitchFamily="2" charset="-122"/>
                <a:ea typeface="华文楷体" pitchFamily="2" charset="-122"/>
              </a:rPr>
              <a:t>一</a:t>
            </a:r>
            <a:r>
              <a:rPr lang="zh-CN" altLang="en-US" sz="2800" dirty="0" smtClean="0">
                <a:latin typeface="华文楷体" pitchFamily="2" charset="-122"/>
                <a:ea typeface="华文楷体" pitchFamily="2" charset="-122"/>
              </a:rPr>
              <a:t>座会奔跑的城堡，像一个调皮的孩子，跌跌撞撞走在世界的每一个角落。去往湖泊还是云巅之上，或是那热闹的小镇街市，在那个世界里，没有恶人，连荒野女巫也变成了一个慈祥的老太太，那个世界里，所有人都是可爱的孩子，没有战争，没有伤痛。</a:t>
            </a:r>
            <a:endParaRPr lang="en-US" altLang="zh-CN" sz="2800" dirty="0" smtClean="0">
              <a:latin typeface="华文楷体" pitchFamily="2" charset="-122"/>
              <a:ea typeface="华文楷体" pitchFamily="2" charset="-122"/>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0387" y="1168053"/>
            <a:ext cx="3265724" cy="5286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524250" y="3760341"/>
            <a:ext cx="5810250" cy="12641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2"/>
            </p:custDataLst>
          </p:nvPr>
        </p:nvSpPr>
        <p:spPr>
          <a:xfrm>
            <a:off x="4366507" y="4023096"/>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chemeClr val="bg1"/>
                </a:solidFill>
                <a:latin typeface="华文楷体" pitchFamily="2" charset="-122"/>
                <a:ea typeface="华文楷体" pitchFamily="2" charset="-122"/>
                <a:sym typeface="Arial" panose="020B0604020202020204" pitchFamily="34" charset="0"/>
              </a:rPr>
              <a:t>内容小结</a:t>
            </a:r>
            <a:endParaRPr lang="zh-CN" altLang="en-US" sz="4800" dirty="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Entry_1"/>
          <p:cNvSpPr/>
          <p:nvPr>
            <p:custDataLst>
              <p:tags r:id="rId2"/>
            </p:custDataLst>
          </p:nvPr>
        </p:nvSpPr>
        <p:spPr>
          <a:xfrm>
            <a:off x="4366507" y="4023094"/>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b="1" dirty="0" smtClean="0">
                <a:solidFill>
                  <a:schemeClr val="bg1"/>
                </a:solidFill>
                <a:latin typeface="华文楷体" pitchFamily="2" charset="-122"/>
                <a:ea typeface="华文楷体" pitchFamily="2" charset="-122"/>
                <a:sym typeface="Arial" panose="020B0604020202020204" pitchFamily="34" charset="0"/>
              </a:rPr>
              <a:t>导演介绍</a:t>
            </a:r>
            <a:endParaRPr lang="en-US" altLang="zh-CN" sz="4800" b="1" dirty="0" smtClean="0">
              <a:solidFill>
                <a:schemeClr val="bg1"/>
              </a:solidFill>
              <a:latin typeface="华文楷体" pitchFamily="2" charset="-122"/>
              <a:ea typeface="华文楷体" pitchFamily="2" charset="-122"/>
              <a:sym typeface="Arial" panose="020B0604020202020204" pitchFamily="34" charset="0"/>
            </a:endParaRPr>
          </a:p>
        </p:txBody>
      </p:sp>
      <p:sp>
        <p:nvSpPr>
          <p:cNvPr id="4" name="TextBox 3"/>
          <p:cNvSpPr txBox="1"/>
          <p:nvPr/>
        </p:nvSpPr>
        <p:spPr>
          <a:xfrm>
            <a:off x="4989215" y="494524"/>
            <a:ext cx="2736304" cy="646331"/>
          </a:xfrm>
          <a:prstGeom prst="rect">
            <a:avLst/>
          </a:prstGeom>
          <a:noFill/>
        </p:spPr>
        <p:txBody>
          <a:bodyPr wrap="square" rtlCol="0">
            <a:spAutoFit/>
          </a:bodyPr>
          <a:lstStyle/>
          <a:p>
            <a:pPr algn="ctr"/>
            <a:r>
              <a:rPr lang="zh-CN" altLang="en-US" sz="3600" b="1" dirty="0">
                <a:latin typeface="华文楷体" pitchFamily="2" charset="-122"/>
                <a:ea typeface="华文楷体" pitchFamily="2" charset="-122"/>
              </a:rPr>
              <a:t>爱与平等</a:t>
            </a:r>
            <a:endParaRPr lang="zh-CN" altLang="en-US" sz="3600" b="1" dirty="0">
              <a:latin typeface="华文楷体" pitchFamily="2" charset="-122"/>
              <a:ea typeface="华文楷体" pitchFamily="2" charset="-122"/>
            </a:endParaRPr>
          </a:p>
        </p:txBody>
      </p:sp>
      <p:sp>
        <p:nvSpPr>
          <p:cNvPr id="7" name="TextBox 6"/>
          <p:cNvSpPr txBox="1"/>
          <p:nvPr/>
        </p:nvSpPr>
        <p:spPr>
          <a:xfrm>
            <a:off x="4813300" y="1240155"/>
            <a:ext cx="8045450" cy="5262245"/>
          </a:xfrm>
          <a:prstGeom prst="rect">
            <a:avLst/>
          </a:prstGeom>
          <a:noFill/>
        </p:spPr>
        <p:txBody>
          <a:bodyPr wrap="square" rtlCol="0">
            <a:spAutoFit/>
          </a:bodyPr>
          <a:lstStyle/>
          <a:p>
            <a:pPr indent="457200">
              <a:lnSpc>
                <a:spcPct val="150000"/>
              </a:lnSpc>
            </a:pPr>
            <a:r>
              <a:rPr lang="zh-CN" altLang="en-US" sz="2800" dirty="0" smtClean="0">
                <a:latin typeface="华文楷体" pitchFamily="2" charset="-122"/>
                <a:ea typeface="华文楷体" pitchFamily="2" charset="-122"/>
              </a:rPr>
              <a:t>影片里充满了爱与平等，以及对和平的渴望，对生命的尊重，宫崎骏的每一部作品似乎都有所涵盖，这也是他动画电影的灵魂和魅力所在。</a:t>
            </a:r>
            <a:endParaRPr lang="en-US" altLang="zh-CN" sz="2800" dirty="0" smtClean="0">
              <a:latin typeface="华文楷体" pitchFamily="2" charset="-122"/>
              <a:ea typeface="华文楷体" pitchFamily="2" charset="-122"/>
            </a:endParaRPr>
          </a:p>
          <a:p>
            <a:pPr indent="457200">
              <a:lnSpc>
                <a:spcPct val="150000"/>
              </a:lnSpc>
            </a:pPr>
            <a:r>
              <a:rPr lang="zh-CN" altLang="en-US" sz="2800" dirty="0" smtClean="0">
                <a:latin typeface="华文楷体" pitchFamily="2" charset="-122"/>
                <a:ea typeface="华文楷体" pitchFamily="2" charset="-122"/>
              </a:rPr>
              <a:t>可能是因为影片中或多或少有些缺点的人物，结局过于完美让人在羡慕的同时，又有些悲伤。</a:t>
            </a:r>
            <a:endParaRPr lang="en-US" altLang="zh-CN" sz="2800" dirty="0" smtClean="0">
              <a:latin typeface="华文楷体" pitchFamily="2" charset="-122"/>
              <a:ea typeface="华文楷体" pitchFamily="2" charset="-122"/>
            </a:endParaRPr>
          </a:p>
          <a:p>
            <a:pPr indent="457200">
              <a:lnSpc>
                <a:spcPct val="150000"/>
              </a:lnSpc>
            </a:pPr>
            <a:r>
              <a:rPr lang="zh-CN" altLang="en-US" sz="2800" dirty="0" smtClean="0">
                <a:latin typeface="华文楷体" pitchFamily="2" charset="-122"/>
                <a:ea typeface="华文楷体" pitchFamily="2" charset="-122"/>
              </a:rPr>
              <a:t>影片中所表达的不仅仅是苏菲和哈尔两人之间的爱，还有对敌人，对孩子的爱，层层交织，十分自然，毫不刻意，体现对对每个生命的尊重与包容。</a:t>
            </a:r>
            <a:endParaRPr lang="zh-CN" altLang="en-US" sz="2800" dirty="0">
              <a:latin typeface="华文楷体" pitchFamily="2" charset="-122"/>
              <a:ea typeface="华文楷体" pitchFamily="2" charset="-122"/>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687" y="2069320"/>
            <a:ext cx="4382884" cy="3489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524250" y="3760341"/>
            <a:ext cx="5810250" cy="12641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2"/>
            </p:custDataLst>
          </p:nvPr>
        </p:nvSpPr>
        <p:spPr>
          <a:xfrm>
            <a:off x="4366507" y="4023096"/>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a:solidFill>
                  <a:schemeClr val="bg1"/>
                </a:solidFill>
                <a:latin typeface="华文楷体" pitchFamily="2" charset="-122"/>
                <a:ea typeface="华文楷体" pitchFamily="2" charset="-122"/>
                <a:sym typeface="Arial" panose="020B0604020202020204" pitchFamily="34" charset="0"/>
              </a:rPr>
              <a:t>延展观影</a:t>
            </a:r>
            <a:endParaRPr lang="zh-CN" altLang="en-US" sz="4800" dirty="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951" y="2032149"/>
            <a:ext cx="8141615" cy="441095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0" name="矩形 259"/>
          <p:cNvSpPr>
            <a:spLocks noChangeArrowheads="1"/>
          </p:cNvSpPr>
          <p:nvPr/>
        </p:nvSpPr>
        <p:spPr bwMode="auto">
          <a:xfrm>
            <a:off x="-22770" y="23938"/>
            <a:ext cx="12673408" cy="188359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dirty="0" smtClean="0">
                <a:solidFill>
                  <a:srgbClr val="7030A0"/>
                </a:solidFill>
                <a:latin typeface="华文楷体" pitchFamily="2" charset="-122"/>
                <a:ea typeface="华文楷体" pitchFamily="2" charset="-122"/>
                <a:cs typeface="Arial" panose="020B0604020202020204" pitchFamily="34" charset="0"/>
              </a:rPr>
              <a:t>你曾听到过这样一句话吗？</a:t>
            </a:r>
            <a:endParaRPr lang="en-US" altLang="zh-CN" sz="3600" b="1" dirty="0" smtClean="0">
              <a:solidFill>
                <a:srgbClr val="7030A0"/>
              </a:solidFill>
              <a:latin typeface="华文楷体" pitchFamily="2" charset="-122"/>
              <a:ea typeface="华文楷体" pitchFamily="2" charset="-122"/>
              <a:cs typeface="Arial" panose="020B0604020202020204" pitchFamily="34" charset="0"/>
            </a:endParaRPr>
          </a:p>
          <a:p>
            <a:pPr algn="ctr">
              <a:buNone/>
            </a:pPr>
            <a:r>
              <a:rPr lang="zh-CN" altLang="en-US" sz="3600" b="1" dirty="0" smtClean="0">
                <a:solidFill>
                  <a:srgbClr val="7030A0"/>
                </a:solidFill>
                <a:latin typeface="华文楷体" pitchFamily="2" charset="-122"/>
                <a:ea typeface="华文楷体" pitchFamily="2" charset="-122"/>
                <a:cs typeface="Arial" panose="020B0604020202020204" pitchFamily="34" charset="0"/>
              </a:rPr>
              <a:t>因为爱你，只要你的一个肯定，我就足够勇敢。</a:t>
            </a:r>
            <a:endParaRPr lang="en-US" altLang="zh-CN" sz="3600" b="1" dirty="0" smtClean="0">
              <a:solidFill>
                <a:srgbClr val="7030A0"/>
              </a:solidFill>
              <a:latin typeface="华文楷体" pitchFamily="2" charset="-122"/>
              <a:ea typeface="华文楷体" pitchFamily="2" charset="-122"/>
              <a:cs typeface="Arial" panose="020B0604020202020204" pitchFamily="34" charset="0"/>
            </a:endParaRPr>
          </a:p>
          <a:p>
            <a:pPr algn="ctr">
              <a:buNone/>
            </a:pPr>
            <a:r>
              <a:rPr lang="en-US" altLang="zh-CN" sz="3600" b="1" dirty="0" smtClean="0">
                <a:solidFill>
                  <a:srgbClr val="7030A0"/>
                </a:solidFill>
                <a:latin typeface="华文楷体" pitchFamily="2" charset="-122"/>
                <a:ea typeface="华文楷体" pitchFamily="2" charset="-122"/>
                <a:cs typeface="Arial" panose="020B0604020202020204" pitchFamily="34" charset="0"/>
              </a:rPr>
              <a:t>——《</a:t>
            </a:r>
            <a:r>
              <a:rPr lang="zh-CN" altLang="en-US" sz="3600" b="1" dirty="0" smtClean="0">
                <a:solidFill>
                  <a:srgbClr val="7030A0"/>
                </a:solidFill>
                <a:latin typeface="华文楷体" pitchFamily="2" charset="-122"/>
                <a:ea typeface="华文楷体" pitchFamily="2" charset="-122"/>
                <a:cs typeface="Arial" panose="020B0604020202020204" pitchFamily="34" charset="0"/>
              </a:rPr>
              <a:t>哈尔的移动城堡</a:t>
            </a:r>
            <a:r>
              <a:rPr lang="en-US" altLang="zh-CN" sz="3600" b="1" dirty="0" smtClean="0">
                <a:solidFill>
                  <a:srgbClr val="7030A0"/>
                </a:solidFill>
                <a:latin typeface="华文楷体" pitchFamily="2" charset="-122"/>
                <a:ea typeface="华文楷体" pitchFamily="2" charset="-122"/>
                <a:cs typeface="Arial" panose="020B0604020202020204" pitchFamily="34" charset="0"/>
              </a:rPr>
              <a:t>》</a:t>
            </a:r>
            <a:endParaRPr lang="zh-CN" altLang="en-US" sz="3600" b="1" dirty="0">
              <a:solidFill>
                <a:srgbClr val="7030A0"/>
              </a:solidFill>
              <a:latin typeface="华文楷体" pitchFamily="2" charset="-122"/>
              <a:ea typeface="华文楷体" pitchFamily="2" charset="-122"/>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Entry_1"/>
          <p:cNvSpPr/>
          <p:nvPr>
            <p:custDataLst>
              <p:tags r:id="rId2"/>
            </p:custDataLst>
          </p:nvPr>
        </p:nvSpPr>
        <p:spPr>
          <a:xfrm>
            <a:off x="4366507" y="4023094"/>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b="1" dirty="0" smtClean="0">
                <a:solidFill>
                  <a:schemeClr val="bg1"/>
                </a:solidFill>
                <a:latin typeface="华文楷体" pitchFamily="2" charset="-122"/>
                <a:ea typeface="华文楷体" pitchFamily="2" charset="-122"/>
                <a:sym typeface="Arial" panose="020B0604020202020204" pitchFamily="34" charset="0"/>
              </a:rPr>
              <a:t>导演介绍</a:t>
            </a:r>
            <a:endParaRPr lang="en-US" altLang="zh-CN" sz="4800" b="1" dirty="0" smtClean="0">
              <a:solidFill>
                <a:schemeClr val="bg1"/>
              </a:solidFill>
              <a:latin typeface="华文楷体" pitchFamily="2" charset="-122"/>
              <a:ea typeface="华文楷体" pitchFamily="2" charset="-122"/>
              <a:sym typeface="Arial" panose="020B0604020202020204" pitchFamily="34" charset="0"/>
            </a:endParaRPr>
          </a:p>
        </p:txBody>
      </p:sp>
      <p:sp>
        <p:nvSpPr>
          <p:cNvPr id="4" name="TextBox 3"/>
          <p:cNvSpPr txBox="1"/>
          <p:nvPr/>
        </p:nvSpPr>
        <p:spPr>
          <a:xfrm>
            <a:off x="4836082" y="1370084"/>
            <a:ext cx="6264696" cy="646331"/>
          </a:xfrm>
          <a:prstGeom prst="rect">
            <a:avLst/>
          </a:prstGeom>
          <a:noFill/>
        </p:spPr>
        <p:txBody>
          <a:bodyPr wrap="square" rtlCol="0">
            <a:spAutoFit/>
          </a:bodyPr>
          <a:lstStyle/>
          <a:p>
            <a:pPr algn="ctr"/>
            <a:r>
              <a:rPr lang="en-US" altLang="zh-CN" sz="3600" b="1" dirty="0" smtClean="0">
                <a:latin typeface="华文楷体" pitchFamily="2" charset="-122"/>
                <a:ea typeface="华文楷体" pitchFamily="2" charset="-122"/>
              </a:rPr>
              <a:t>《</a:t>
            </a:r>
            <a:r>
              <a:rPr lang="zh-CN" altLang="en-US" sz="3600" b="1" dirty="0" smtClean="0">
                <a:latin typeface="华文楷体" pitchFamily="2" charset="-122"/>
                <a:ea typeface="华文楷体" pitchFamily="2" charset="-122"/>
              </a:rPr>
              <a:t>起风了</a:t>
            </a:r>
            <a:r>
              <a:rPr lang="en-US" altLang="zh-CN" sz="3600" b="1" dirty="0" smtClean="0">
                <a:latin typeface="华文楷体" pitchFamily="2" charset="-122"/>
                <a:ea typeface="华文楷体" pitchFamily="2" charset="-122"/>
              </a:rPr>
              <a:t>》</a:t>
            </a:r>
            <a:endParaRPr lang="zh-CN" altLang="en-US" sz="3600" b="1" dirty="0">
              <a:latin typeface="华文楷体" pitchFamily="2" charset="-122"/>
              <a:ea typeface="华文楷体" pitchFamily="2" charset="-122"/>
            </a:endParaRPr>
          </a:p>
        </p:txBody>
      </p:sp>
      <p:sp>
        <p:nvSpPr>
          <p:cNvPr id="7" name="TextBox 6"/>
          <p:cNvSpPr txBox="1"/>
          <p:nvPr/>
        </p:nvSpPr>
        <p:spPr>
          <a:xfrm>
            <a:off x="4825661" y="2138997"/>
            <a:ext cx="6814528" cy="2954655"/>
          </a:xfrm>
          <a:prstGeom prst="rect">
            <a:avLst/>
          </a:prstGeom>
          <a:noFill/>
        </p:spPr>
        <p:txBody>
          <a:bodyPr wrap="square" rtlCol="0">
            <a:spAutoFit/>
          </a:bodyPr>
          <a:lstStyle/>
          <a:p>
            <a:pPr algn="ctr">
              <a:lnSpc>
                <a:spcPct val="150000"/>
              </a:lnSpc>
            </a:pPr>
            <a:r>
              <a:rPr lang="zh-CN" altLang="en-US" sz="2800" b="1" dirty="0" smtClean="0">
                <a:latin typeface="华文楷体" pitchFamily="2" charset="-122"/>
                <a:ea typeface="华文楷体" pitchFamily="2" charset="-122"/>
              </a:rPr>
              <a:t>一对青年男女风中残烛般的飘摇爱情</a:t>
            </a:r>
            <a:endParaRPr lang="en-US" altLang="zh-CN" sz="2800" b="1" dirty="0" smtClean="0">
              <a:latin typeface="华文楷体" pitchFamily="2" charset="-122"/>
              <a:ea typeface="华文楷体" pitchFamily="2" charset="-122"/>
            </a:endParaRPr>
          </a:p>
          <a:p>
            <a:pPr>
              <a:lnSpc>
                <a:spcPct val="150000"/>
              </a:lnSpc>
            </a:pPr>
            <a:r>
              <a:rPr lang="zh-CN" altLang="en-US" sz="2400" dirty="0" smtClean="0">
                <a:latin typeface="华文楷体" pitchFamily="2" charset="-122"/>
                <a:ea typeface="华文楷体" pitchFamily="2" charset="-122"/>
              </a:rPr>
              <a:t>同样都是宫崎骏的作品，但这次却没有那乘着扫把满天飞和会移动的城堡的景象，也没有任何魔法的元素，这里只有一个真实的故事，和一段哀婉细腻的经典爱情。</a:t>
            </a:r>
            <a:endParaRPr lang="en-US" altLang="zh-CN" sz="2400" dirty="0" smtClean="0">
              <a:latin typeface="华文楷体" pitchFamily="2" charset="-122"/>
              <a:ea typeface="华文楷体" pitchFamily="2"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97" y="1360268"/>
            <a:ext cx="3865814" cy="5056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screen"/>
          <a:srcRect l="23063" t="6019" r="23063" b="11172"/>
          <a:stretch>
            <a:fillRect/>
          </a:stretch>
        </p:blipFill>
        <p:spPr>
          <a:xfrm>
            <a:off x="2984331" y="275771"/>
            <a:ext cx="7296488" cy="6308524"/>
          </a:xfrm>
          <a:prstGeom prst="rect">
            <a:avLst/>
          </a:prstGeom>
        </p:spPr>
      </p:pic>
      <p:sp>
        <p:nvSpPr>
          <p:cNvPr id="8" name="矩形 259"/>
          <p:cNvSpPr>
            <a:spLocks noChangeArrowheads="1"/>
          </p:cNvSpPr>
          <p:nvPr/>
        </p:nvSpPr>
        <p:spPr bwMode="auto">
          <a:xfrm>
            <a:off x="4382407" y="2940211"/>
            <a:ext cx="4093936" cy="83099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400" dirty="0" smtClean="0">
                <a:solidFill>
                  <a:schemeClr val="bg1"/>
                </a:solidFill>
                <a:latin typeface="Arial" panose="020B0604020202020204" pitchFamily="34" charset="0"/>
                <a:cs typeface="Arial" panose="020B0604020202020204" pitchFamily="34" charset="0"/>
              </a:rPr>
              <a:t>THANK YOU</a:t>
            </a:r>
            <a:endParaRPr lang="zh-CN" altLang="en-US" sz="5400" dirty="0">
              <a:solidFill>
                <a:schemeClr val="bg1"/>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4781550" y="3758429"/>
            <a:ext cx="3295650" cy="36893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endParaRPr lang="zh-CN" altLang="en-US" sz="2400" b="1" dirty="0">
              <a:solidFill>
                <a:schemeClr val="bg1"/>
              </a:solidFill>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844664" y="808013"/>
            <a:ext cx="4854342" cy="755777"/>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5979977" y="904631"/>
            <a:ext cx="562540" cy="5625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01</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2397790" y="2388585"/>
            <a:ext cx="2574260" cy="2574258"/>
          </a:xfrm>
          <a:prstGeom prst="ellipse">
            <a:avLst/>
          </a:prstGeom>
          <a:solidFill>
            <a:schemeClr val="accent1"/>
          </a:solidFill>
          <a:ln>
            <a:noFill/>
          </a:ln>
          <a:effectLst>
            <a:outerShdw blurRad="444500" dist="381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zh-CN" altLang="en-US" sz="6000" b="1" dirty="0">
                <a:solidFill>
                  <a:schemeClr val="bg1"/>
                </a:solidFill>
                <a:latin typeface="华文楷体" pitchFamily="2" charset="-122"/>
                <a:ea typeface="华文楷体" pitchFamily="2" charset="-122"/>
                <a:sym typeface="Arial" panose="020B0604020202020204" pitchFamily="34" charset="0"/>
              </a:rPr>
              <a:t>目录</a:t>
            </a:r>
            <a:endParaRPr lang="zh-CN" altLang="en-US" sz="6000" b="1" dirty="0">
              <a:solidFill>
                <a:schemeClr val="bg1"/>
              </a:solidFill>
              <a:latin typeface="华文楷体" pitchFamily="2" charset="-122"/>
              <a:ea typeface="华文楷体" pitchFamily="2" charset="-122"/>
              <a:sym typeface="Arial" panose="020B0604020202020204" pitchFamily="34" charset="0"/>
            </a:endParaRPr>
          </a:p>
        </p:txBody>
      </p:sp>
      <p:sp>
        <p:nvSpPr>
          <p:cNvPr id="28" name="圆角矩形 27"/>
          <p:cNvSpPr/>
          <p:nvPr/>
        </p:nvSpPr>
        <p:spPr>
          <a:xfrm>
            <a:off x="5864834" y="1816125"/>
            <a:ext cx="4854342" cy="755777"/>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5979977" y="1891871"/>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02</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圆角矩形 30"/>
          <p:cNvSpPr/>
          <p:nvPr/>
        </p:nvSpPr>
        <p:spPr>
          <a:xfrm>
            <a:off x="5895319" y="2860548"/>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979977" y="2957165"/>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03</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3"/>
          <p:cNvSpPr/>
          <p:nvPr/>
        </p:nvSpPr>
        <p:spPr>
          <a:xfrm>
            <a:off x="5870142" y="3952228"/>
            <a:ext cx="4854342" cy="755777"/>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5979977" y="4048717"/>
            <a:ext cx="562540" cy="5625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04</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MH_Entry_1"/>
          <p:cNvSpPr/>
          <p:nvPr>
            <p:custDataLst>
              <p:tags r:id="rId1"/>
            </p:custDataLst>
          </p:nvPr>
        </p:nvSpPr>
        <p:spPr>
          <a:xfrm>
            <a:off x="7213455" y="928482"/>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导演</a:t>
            </a:r>
            <a:r>
              <a:rPr lang="zh-CN" altLang="en-US" sz="2800" b="1" dirty="0" smtClean="0">
                <a:solidFill>
                  <a:schemeClr val="bg1">
                    <a:lumMod val="50000"/>
                  </a:schemeClr>
                </a:solidFill>
                <a:latin typeface="华文楷体" pitchFamily="2" charset="-122"/>
                <a:ea typeface="华文楷体" pitchFamily="2" charset="-122"/>
                <a:sym typeface="Arial" panose="020B0604020202020204" pitchFamily="34" charset="0"/>
              </a:rPr>
              <a:t>介绍</a:t>
            </a:r>
            <a:endParaRPr lang="en-US" altLang="zh-CN" sz="2800" b="1" dirty="0" smtClean="0">
              <a:solidFill>
                <a:schemeClr val="bg1">
                  <a:lumMod val="50000"/>
                </a:schemeClr>
              </a:solidFill>
              <a:latin typeface="华文楷体" pitchFamily="2" charset="-122"/>
              <a:ea typeface="华文楷体" pitchFamily="2" charset="-122"/>
              <a:sym typeface="Arial" panose="020B0604020202020204" pitchFamily="34" charset="0"/>
            </a:endParaRPr>
          </a:p>
        </p:txBody>
      </p:sp>
      <p:sp>
        <p:nvSpPr>
          <p:cNvPr id="41" name="MH_Entry_2"/>
          <p:cNvSpPr/>
          <p:nvPr>
            <p:custDataLst>
              <p:tags r:id="rId2"/>
            </p:custDataLst>
          </p:nvPr>
        </p:nvSpPr>
        <p:spPr>
          <a:xfrm>
            <a:off x="7221814" y="1957698"/>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故事梗概</a:t>
            </a:r>
            <a:endPar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endParaRPr>
          </a:p>
        </p:txBody>
      </p:sp>
      <p:sp>
        <p:nvSpPr>
          <p:cNvPr id="42" name="MH_Entry_3"/>
          <p:cNvSpPr/>
          <p:nvPr>
            <p:custDataLst>
              <p:tags r:id="rId3"/>
            </p:custDataLst>
          </p:nvPr>
        </p:nvSpPr>
        <p:spPr>
          <a:xfrm>
            <a:off x="7213455" y="3022992"/>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作品分析</a:t>
            </a:r>
            <a:endPar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endParaRPr>
          </a:p>
        </p:txBody>
      </p:sp>
      <p:sp>
        <p:nvSpPr>
          <p:cNvPr id="43" name="MH_Entry_4"/>
          <p:cNvSpPr/>
          <p:nvPr>
            <p:custDataLst>
              <p:tags r:id="rId4"/>
            </p:custDataLst>
          </p:nvPr>
        </p:nvSpPr>
        <p:spPr>
          <a:xfrm>
            <a:off x="7221814" y="4114544"/>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电影评价</a:t>
            </a:r>
            <a:endPar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endParaRPr>
          </a:p>
        </p:txBody>
      </p:sp>
      <p:sp>
        <p:nvSpPr>
          <p:cNvPr id="17" name="圆角矩形 16"/>
          <p:cNvSpPr/>
          <p:nvPr/>
        </p:nvSpPr>
        <p:spPr>
          <a:xfrm>
            <a:off x="5895319" y="6064597"/>
            <a:ext cx="4854342" cy="755777"/>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5844664" y="4962842"/>
            <a:ext cx="4854342" cy="755777"/>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5979977" y="5059460"/>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05</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5979977" y="6161215"/>
            <a:ext cx="562540" cy="5625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latin typeface="Arial" panose="020B0604020202020204" pitchFamily="34" charset="0"/>
                <a:ea typeface="微软雅黑" panose="020B0503020204020204" pitchFamily="34" charset="-122"/>
                <a:sym typeface="Arial" panose="020B0604020202020204" pitchFamily="34" charset="0"/>
              </a:rPr>
              <a:t>06</a:t>
            </a:r>
            <a:endParaRPr lang="zh-CN" altLang="en-US" sz="151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MH_Entry_4"/>
          <p:cNvSpPr/>
          <p:nvPr>
            <p:custDataLst>
              <p:tags r:id="rId5"/>
            </p:custDataLst>
          </p:nvPr>
        </p:nvSpPr>
        <p:spPr>
          <a:xfrm>
            <a:off x="7221814" y="5125286"/>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内容小结</a:t>
            </a:r>
            <a:endPar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endParaRPr>
          </a:p>
        </p:txBody>
      </p:sp>
      <p:sp>
        <p:nvSpPr>
          <p:cNvPr id="22" name="MH_Entry_4"/>
          <p:cNvSpPr/>
          <p:nvPr>
            <p:custDataLst>
              <p:tags r:id="rId6"/>
            </p:custDataLst>
          </p:nvPr>
        </p:nvSpPr>
        <p:spPr>
          <a:xfrm>
            <a:off x="7221814" y="6279583"/>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rPr>
              <a:t>延展观影</a:t>
            </a:r>
            <a:endParaRPr lang="zh-CN" altLang="en-US" sz="2800" b="1" dirty="0">
              <a:solidFill>
                <a:schemeClr val="bg1">
                  <a:lumMod val="50000"/>
                </a:schemeClr>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24250" y="3760341"/>
            <a:ext cx="5810250" cy="12641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366507" y="4023094"/>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b="1" dirty="0" smtClean="0">
                <a:solidFill>
                  <a:schemeClr val="bg1"/>
                </a:solidFill>
                <a:latin typeface="华文楷体" pitchFamily="2" charset="-122"/>
                <a:ea typeface="华文楷体" pitchFamily="2" charset="-122"/>
                <a:sym typeface="Arial" panose="020B0604020202020204" pitchFamily="34" charset="0"/>
              </a:rPr>
              <a:t>导演介绍</a:t>
            </a:r>
            <a:endParaRPr lang="en-US" altLang="zh-CN" sz="4800" b="1" dirty="0" smtClean="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33232" y="-22175"/>
            <a:ext cx="7939930" cy="5492750"/>
          </a:xfrm>
          <a:prstGeom prst="rect">
            <a:avLst/>
          </a:prstGeom>
          <a:noFill/>
          <a:effectLst>
            <a:softEdge rad="63500"/>
          </a:effectLst>
        </p:spPr>
        <p:txBody>
          <a:bodyPr wrap="square" rtlCol="0">
            <a:spAutoFit/>
          </a:bodyPr>
          <a:lstStyle/>
          <a:p>
            <a:pPr algn="ctr">
              <a:lnSpc>
                <a:spcPct val="150000"/>
              </a:lnSpc>
            </a:pPr>
            <a:r>
              <a:rPr lang="ja-JP" altLang="en-US" sz="3600" b="1" dirty="0" smtClean="0">
                <a:latin typeface="华文楷体" pitchFamily="2" charset="-122"/>
                <a:ea typeface="华文楷体" pitchFamily="2" charset="-122"/>
              </a:rPr>
              <a:t>宫崎骏</a:t>
            </a:r>
            <a:endParaRPr lang="ja-JP" altLang="en-US" sz="3600" b="1" dirty="0">
              <a:latin typeface="华文楷体" pitchFamily="2" charset="-122"/>
              <a:ea typeface="华文楷体" pitchFamily="2" charset="-122"/>
            </a:endParaRPr>
          </a:p>
          <a:p>
            <a:pPr>
              <a:lnSpc>
                <a:spcPct val="150000"/>
              </a:lnSpc>
            </a:pPr>
            <a:r>
              <a:rPr lang="zh-CN" altLang="en-US" sz="1800" b="1" dirty="0" smtClean="0">
                <a:latin typeface="华文楷体" pitchFamily="2" charset="-122"/>
                <a:ea typeface="华文楷体" pitchFamily="2" charset="-122"/>
              </a:rPr>
              <a:t>职业：</a:t>
            </a:r>
            <a:r>
              <a:rPr lang="ja-JP" altLang="en-US" sz="1800" dirty="0" smtClean="0">
                <a:latin typeface="华文楷体" pitchFamily="2" charset="-122"/>
                <a:ea typeface="华文楷体" pitchFamily="2" charset="-122"/>
              </a:rPr>
              <a:t>动画</a:t>
            </a:r>
            <a:r>
              <a:rPr lang="ja-JP" altLang="en-US" sz="1800" dirty="0">
                <a:latin typeface="华文楷体" pitchFamily="2" charset="-122"/>
                <a:ea typeface="华文楷体" pitchFamily="2" charset="-122"/>
              </a:rPr>
              <a:t>导演、编剧</a:t>
            </a:r>
            <a:r>
              <a:rPr lang="ja-JP" altLang="en-US" sz="1800" dirty="0" smtClean="0">
                <a:latin typeface="华文楷体" pitchFamily="2" charset="-122"/>
                <a:ea typeface="华文楷体" pitchFamily="2" charset="-122"/>
              </a:rPr>
              <a:t>作家</a:t>
            </a:r>
            <a:endParaRPr lang="ja-JP" altLang="en-US" sz="1800" dirty="0">
              <a:latin typeface="华文楷体" pitchFamily="2" charset="-122"/>
              <a:ea typeface="华文楷体" pitchFamily="2" charset="-122"/>
            </a:endParaRPr>
          </a:p>
          <a:p>
            <a:pPr>
              <a:lnSpc>
                <a:spcPct val="150000"/>
              </a:lnSpc>
            </a:pPr>
            <a:r>
              <a:rPr lang="zh-CN" altLang="en-US" sz="1800" b="1" dirty="0" smtClean="0">
                <a:latin typeface="华文楷体" pitchFamily="2" charset="-122"/>
                <a:ea typeface="华文楷体" pitchFamily="2" charset="-122"/>
              </a:rPr>
              <a:t>代表作品：</a:t>
            </a:r>
            <a:r>
              <a:rPr lang="en-US" altLang="zh-CN" sz="1800" dirty="0" smtClean="0">
                <a:latin typeface="华文楷体" pitchFamily="2" charset="-122"/>
                <a:ea typeface="华文楷体" pitchFamily="2" charset="-122"/>
              </a:rPr>
              <a:t>《</a:t>
            </a:r>
            <a:r>
              <a:rPr lang="ja-JP" altLang="en-US" sz="1800" dirty="0" smtClean="0">
                <a:latin typeface="华文楷体" pitchFamily="2" charset="-122"/>
                <a:ea typeface="华文楷体" pitchFamily="2" charset="-122"/>
              </a:rPr>
              <a:t>千与千寻</a:t>
            </a:r>
            <a:r>
              <a:rPr lang="en-US" altLang="zh-CN" sz="1800" dirty="0" smtClean="0">
                <a:latin typeface="华文楷体" pitchFamily="2" charset="-122"/>
                <a:ea typeface="华文楷体" pitchFamily="2" charset="-122"/>
              </a:rPr>
              <a:t>》《</a:t>
            </a:r>
            <a:r>
              <a:rPr lang="ja-JP" altLang="en-US" sz="1800" dirty="0" smtClean="0">
                <a:latin typeface="华文楷体" pitchFamily="2" charset="-122"/>
                <a:ea typeface="华文楷体" pitchFamily="2" charset="-122"/>
              </a:rPr>
              <a:t>侧耳倾听</a:t>
            </a:r>
            <a:r>
              <a:rPr lang="en-US" altLang="zh-CN" sz="1800" dirty="0" smtClean="0">
                <a:latin typeface="华文楷体" pitchFamily="2" charset="-122"/>
                <a:ea typeface="华文楷体" pitchFamily="2" charset="-122"/>
              </a:rPr>
              <a:t>》</a:t>
            </a:r>
            <a:endParaRPr lang="en-US" altLang="zh-CN" sz="1800" dirty="0" smtClean="0">
              <a:latin typeface="华文楷体" pitchFamily="2" charset="-122"/>
              <a:ea typeface="华文楷体" pitchFamily="2" charset="-122"/>
            </a:endParaRPr>
          </a:p>
          <a:p>
            <a:pPr>
              <a:lnSpc>
                <a:spcPct val="150000"/>
              </a:lnSpc>
            </a:pPr>
            <a:r>
              <a:rPr lang="en-US" altLang="zh-CN" sz="1800" dirty="0">
                <a:latin typeface="华文楷体" pitchFamily="2" charset="-122"/>
                <a:ea typeface="华文楷体" pitchFamily="2" charset="-122"/>
              </a:rPr>
              <a:t> </a:t>
            </a:r>
            <a:r>
              <a:rPr lang="en-US" altLang="zh-CN" sz="1800" dirty="0" smtClean="0">
                <a:latin typeface="华文楷体" pitchFamily="2" charset="-122"/>
                <a:ea typeface="华文楷体" pitchFamily="2" charset="-122"/>
              </a:rPr>
              <a:t>                   《</a:t>
            </a:r>
            <a:r>
              <a:rPr lang="ja-JP" altLang="en-US" sz="1800" dirty="0" smtClean="0">
                <a:latin typeface="华文楷体" pitchFamily="2" charset="-122"/>
                <a:ea typeface="华文楷体" pitchFamily="2" charset="-122"/>
              </a:rPr>
              <a:t>起风了</a:t>
            </a:r>
            <a:r>
              <a:rPr lang="en-US" altLang="zh-CN" sz="1800" dirty="0" smtClean="0">
                <a:latin typeface="华文楷体" pitchFamily="2" charset="-122"/>
                <a:ea typeface="华文楷体" pitchFamily="2" charset="-122"/>
              </a:rPr>
              <a:t>》《</a:t>
            </a:r>
            <a:r>
              <a:rPr lang="ja-JP" altLang="en-US" sz="1800" dirty="0" smtClean="0">
                <a:latin typeface="华文楷体" pitchFamily="2" charset="-122"/>
                <a:ea typeface="华文楷体" pitchFamily="2" charset="-122"/>
              </a:rPr>
              <a:t>哈尔的移动城堡</a:t>
            </a:r>
            <a:r>
              <a:rPr lang="en-US" altLang="zh-CN" sz="1800" dirty="0" smtClean="0">
                <a:latin typeface="华文楷体" pitchFamily="2" charset="-122"/>
                <a:ea typeface="华文楷体" pitchFamily="2" charset="-122"/>
              </a:rPr>
              <a:t>》   </a:t>
            </a:r>
            <a:endParaRPr lang="en-US" altLang="zh-CN" sz="1800" dirty="0" smtClean="0">
              <a:latin typeface="华文楷体" pitchFamily="2" charset="-122"/>
              <a:ea typeface="华文楷体" pitchFamily="2" charset="-122"/>
            </a:endParaRPr>
          </a:p>
          <a:p>
            <a:pPr>
              <a:lnSpc>
                <a:spcPct val="150000"/>
              </a:lnSpc>
            </a:pPr>
            <a:r>
              <a:rPr lang="en-US" altLang="zh-CN" sz="1800" dirty="0">
                <a:latin typeface="华文楷体" pitchFamily="2" charset="-122"/>
                <a:ea typeface="华文楷体" pitchFamily="2" charset="-122"/>
              </a:rPr>
              <a:t> </a:t>
            </a:r>
            <a:r>
              <a:rPr lang="en-US" altLang="zh-CN" sz="1800" dirty="0" smtClean="0">
                <a:latin typeface="华文楷体" pitchFamily="2" charset="-122"/>
                <a:ea typeface="华文楷体" pitchFamily="2" charset="-122"/>
              </a:rPr>
              <a:t>                   《</a:t>
            </a:r>
            <a:r>
              <a:rPr lang="ja-JP" altLang="en-US" sz="1800" dirty="0" smtClean="0">
                <a:latin typeface="华文楷体" pitchFamily="2" charset="-122"/>
                <a:ea typeface="华文楷体" pitchFamily="2" charset="-122"/>
              </a:rPr>
              <a:t>红猪</a:t>
            </a:r>
            <a:r>
              <a:rPr lang="en-US" altLang="zh-CN" sz="1800" b="1" dirty="0" smtClean="0">
                <a:latin typeface="华文楷体" pitchFamily="2" charset="-122"/>
                <a:ea typeface="华文楷体" pitchFamily="2" charset="-122"/>
              </a:rPr>
              <a:t>》</a:t>
            </a:r>
            <a:endParaRPr lang="ja-JP" altLang="en-US" sz="1800" b="1" dirty="0">
              <a:latin typeface="华文楷体" pitchFamily="2" charset="-122"/>
              <a:ea typeface="华文楷体" pitchFamily="2" charset="-122"/>
            </a:endParaRPr>
          </a:p>
          <a:p>
            <a:pPr>
              <a:lnSpc>
                <a:spcPct val="150000"/>
              </a:lnSpc>
            </a:pPr>
            <a:r>
              <a:rPr lang="zh-CN" altLang="en-US" sz="1800" b="1" dirty="0" smtClean="0">
                <a:latin typeface="华文楷体" pitchFamily="2" charset="-122"/>
                <a:ea typeface="华文楷体" pitchFamily="2" charset="-122"/>
              </a:rPr>
              <a:t>主要成就：</a:t>
            </a:r>
            <a:r>
              <a:rPr lang="ja-JP" altLang="en-US" sz="1800" dirty="0" smtClean="0">
                <a:latin typeface="华文楷体" pitchFamily="2" charset="-122"/>
                <a:ea typeface="华文楷体" pitchFamily="2" charset="-122"/>
              </a:rPr>
              <a:t>创立</a:t>
            </a:r>
            <a:r>
              <a:rPr lang="ja-JP" altLang="en-US" sz="1800" dirty="0">
                <a:latin typeface="华文楷体" pitchFamily="2" charset="-122"/>
                <a:ea typeface="华文楷体" pitchFamily="2" charset="-122"/>
              </a:rPr>
              <a:t>吉卜力</a:t>
            </a:r>
            <a:r>
              <a:rPr lang="ja-JP" altLang="en-US" sz="1800" dirty="0" smtClean="0">
                <a:latin typeface="华文楷体" pitchFamily="2" charset="-122"/>
                <a:ea typeface="华文楷体" pitchFamily="2" charset="-122"/>
              </a:rPr>
              <a:t>工作室</a:t>
            </a:r>
            <a:endParaRPr lang="en-US" altLang="ja-JP" sz="1800" dirty="0" smtClean="0">
              <a:latin typeface="华文楷体" pitchFamily="2" charset="-122"/>
              <a:ea typeface="华文楷体" pitchFamily="2" charset="-122"/>
            </a:endParaRPr>
          </a:p>
          <a:p>
            <a:pPr>
              <a:lnSpc>
                <a:spcPct val="150000"/>
              </a:lnSpc>
            </a:pPr>
            <a:r>
              <a:rPr lang="en-US" altLang="ja-JP" sz="1800" dirty="0" smtClean="0">
                <a:latin typeface="华文楷体" pitchFamily="2" charset="-122"/>
                <a:ea typeface="华文楷体" pitchFamily="2" charset="-122"/>
              </a:rPr>
              <a:t>                     1994</a:t>
            </a:r>
            <a:r>
              <a:rPr lang="ja-JP" altLang="en-US" sz="1800" dirty="0">
                <a:latin typeface="华文楷体" pitchFamily="2" charset="-122"/>
                <a:ea typeface="华文楷体" pitchFamily="2" charset="-122"/>
              </a:rPr>
              <a:t>年日本漫画家协会</a:t>
            </a:r>
            <a:r>
              <a:rPr lang="ja-JP" altLang="en-US" sz="1800" dirty="0" smtClean="0">
                <a:latin typeface="华文楷体" pitchFamily="2" charset="-122"/>
                <a:ea typeface="华文楷体" pitchFamily="2" charset="-122"/>
              </a:rPr>
              <a:t>奖</a:t>
            </a:r>
            <a:endParaRPr lang="en-US" altLang="ja-JP" sz="1800" dirty="0" smtClean="0">
              <a:latin typeface="华文楷体" pitchFamily="2" charset="-122"/>
              <a:ea typeface="华文楷体" pitchFamily="2" charset="-122"/>
            </a:endParaRPr>
          </a:p>
          <a:p>
            <a:pPr>
              <a:lnSpc>
                <a:spcPct val="150000"/>
              </a:lnSpc>
            </a:pPr>
            <a:r>
              <a:rPr lang="ja-JP" altLang="en-US" sz="1800" dirty="0" smtClean="0">
                <a:latin typeface="华文楷体" pitchFamily="2" charset="-122"/>
                <a:ea typeface="华文楷体" pitchFamily="2" charset="-122"/>
              </a:rPr>
              <a:t>                     第</a:t>
            </a:r>
            <a:r>
              <a:rPr lang="en-US" altLang="ja-JP" sz="1800" dirty="0" smtClean="0">
                <a:latin typeface="华文楷体" pitchFamily="2" charset="-122"/>
                <a:ea typeface="华文楷体" pitchFamily="2" charset="-122"/>
              </a:rPr>
              <a:t>75</a:t>
            </a:r>
            <a:r>
              <a:rPr lang="ja-JP" altLang="en-US" sz="1800" dirty="0">
                <a:latin typeface="华文楷体" pitchFamily="2" charset="-122"/>
                <a:ea typeface="华文楷体" pitchFamily="2" charset="-122"/>
              </a:rPr>
              <a:t>届奥斯卡最佳动画长篇</a:t>
            </a:r>
            <a:r>
              <a:rPr lang="ja-JP" altLang="en-US" sz="1800" dirty="0" smtClean="0">
                <a:latin typeface="华文楷体" pitchFamily="2" charset="-122"/>
                <a:ea typeface="华文楷体" pitchFamily="2" charset="-122"/>
              </a:rPr>
              <a:t>奖</a:t>
            </a:r>
            <a:endParaRPr lang="en-US" altLang="ja-JP" sz="1800" dirty="0" smtClean="0">
              <a:latin typeface="华文楷体" pitchFamily="2" charset="-122"/>
              <a:ea typeface="华文楷体" pitchFamily="2" charset="-122"/>
            </a:endParaRPr>
          </a:p>
          <a:p>
            <a:pPr>
              <a:lnSpc>
                <a:spcPct val="150000"/>
              </a:lnSpc>
            </a:pPr>
            <a:r>
              <a:rPr lang="ja-JP" altLang="en-US" sz="1800" dirty="0" smtClean="0">
                <a:latin typeface="华文楷体" pitchFamily="2" charset="-122"/>
                <a:ea typeface="华文楷体" pitchFamily="2" charset="-122"/>
              </a:rPr>
              <a:t>                     第</a:t>
            </a:r>
            <a:r>
              <a:rPr lang="en-US" altLang="ja-JP" sz="1800" dirty="0" smtClean="0">
                <a:latin typeface="华文楷体" pitchFamily="2" charset="-122"/>
                <a:ea typeface="华文楷体" pitchFamily="2" charset="-122"/>
              </a:rPr>
              <a:t>62</a:t>
            </a:r>
            <a:r>
              <a:rPr lang="ja-JP" altLang="en-US" sz="1800" dirty="0">
                <a:latin typeface="华文楷体" pitchFamily="2" charset="-122"/>
                <a:ea typeface="华文楷体" pitchFamily="2" charset="-122"/>
              </a:rPr>
              <a:t>届威尼斯电影节“荣誉</a:t>
            </a:r>
            <a:r>
              <a:rPr lang="ja-JP" altLang="en-US" sz="1800" dirty="0" smtClean="0">
                <a:latin typeface="华文楷体" pitchFamily="2" charset="-122"/>
                <a:ea typeface="华文楷体" pitchFamily="2" charset="-122"/>
              </a:rPr>
              <a:t>金狮奖</a:t>
            </a:r>
            <a:r>
              <a:rPr lang="zh-CN" altLang="en-US" sz="1800" dirty="0" smtClean="0">
                <a:latin typeface="华文楷体" pitchFamily="2" charset="-122"/>
                <a:ea typeface="华文楷体" pitchFamily="2" charset="-122"/>
              </a:rPr>
              <a:t>”</a:t>
            </a:r>
            <a:endParaRPr lang="en-US" altLang="ja-JP" sz="1800" dirty="0">
              <a:latin typeface="华文楷体" pitchFamily="2" charset="-122"/>
              <a:ea typeface="华文楷体" pitchFamily="2" charset="-122"/>
            </a:endParaRPr>
          </a:p>
          <a:p>
            <a:pPr>
              <a:lnSpc>
                <a:spcPct val="150000"/>
              </a:lnSpc>
            </a:pPr>
            <a:r>
              <a:rPr lang="en-US" altLang="ja-JP" sz="1800" dirty="0" smtClean="0">
                <a:latin typeface="华文楷体" pitchFamily="2" charset="-122"/>
                <a:ea typeface="华文楷体" pitchFamily="2" charset="-122"/>
              </a:rPr>
              <a:t>                     2012</a:t>
            </a:r>
            <a:r>
              <a:rPr lang="ja-JP" altLang="en-US" sz="1800" dirty="0" smtClean="0">
                <a:latin typeface="华文楷体" pitchFamily="2" charset="-122"/>
                <a:ea typeface="华文楷体" pitchFamily="2" charset="-122"/>
              </a:rPr>
              <a:t>年度日本“文化功劳者”称号</a:t>
            </a:r>
            <a:endParaRPr lang="en-US" altLang="ja-JP" sz="1800" dirty="0" smtClean="0">
              <a:latin typeface="华文楷体" pitchFamily="2" charset="-122"/>
              <a:ea typeface="华文楷体" pitchFamily="2" charset="-122"/>
            </a:endParaRPr>
          </a:p>
          <a:p>
            <a:pPr>
              <a:lnSpc>
                <a:spcPct val="150000"/>
              </a:lnSpc>
            </a:pPr>
            <a:r>
              <a:rPr lang="ja-JP" altLang="en-US" sz="1800" dirty="0" smtClean="0">
                <a:latin typeface="华文楷体" pitchFamily="2" charset="-122"/>
                <a:ea typeface="华文楷体" pitchFamily="2" charset="-122"/>
              </a:rPr>
              <a:t>                     第</a:t>
            </a:r>
            <a:r>
              <a:rPr lang="en-US" altLang="ja-JP" sz="1800" dirty="0" smtClean="0">
                <a:latin typeface="华文楷体" pitchFamily="2" charset="-122"/>
                <a:ea typeface="华文楷体" pitchFamily="2" charset="-122"/>
              </a:rPr>
              <a:t>87</a:t>
            </a:r>
            <a:r>
              <a:rPr lang="ja-JP" altLang="en-US" sz="1800" dirty="0">
                <a:latin typeface="华文楷体" pitchFamily="2" charset="-122"/>
                <a:ea typeface="华文楷体" pitchFamily="2" charset="-122"/>
              </a:rPr>
              <a:t>届荣誉奥斯卡终身成就</a:t>
            </a:r>
            <a:r>
              <a:rPr lang="ja-JP" altLang="en-US" sz="1800" dirty="0" smtClean="0">
                <a:latin typeface="华文楷体" pitchFamily="2" charset="-122"/>
                <a:ea typeface="华文楷体" pitchFamily="2" charset="-122"/>
              </a:rPr>
              <a:t>奖</a:t>
            </a:r>
            <a:endParaRPr lang="en-US" altLang="ja-JP" sz="1800" dirty="0">
              <a:latin typeface="华文楷体" pitchFamily="2" charset="-122"/>
              <a:ea typeface="华文楷体" pitchFamily="2" charset="-122"/>
            </a:endParaRPr>
          </a:p>
          <a:p>
            <a:pPr>
              <a:lnSpc>
                <a:spcPct val="150000"/>
              </a:lnSpc>
            </a:pPr>
            <a:endParaRPr lang="zh-CN" altLang="en-US" sz="1800" b="1" dirty="0">
              <a:latin typeface="华文楷体" pitchFamily="2" charset="-122"/>
              <a:ea typeface="华文楷体"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6" y="231949"/>
            <a:ext cx="4824536" cy="6602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Entry_1"/>
          <p:cNvSpPr/>
          <p:nvPr>
            <p:custDataLst>
              <p:tags r:id="rId2"/>
            </p:custDataLst>
          </p:nvPr>
        </p:nvSpPr>
        <p:spPr>
          <a:xfrm>
            <a:off x="4366507" y="4023094"/>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b="1" dirty="0" smtClean="0">
                <a:solidFill>
                  <a:schemeClr val="bg1"/>
                </a:solidFill>
                <a:latin typeface="华文楷体" pitchFamily="2" charset="-122"/>
                <a:ea typeface="华文楷体" pitchFamily="2" charset="-122"/>
                <a:sym typeface="Arial" panose="020B0604020202020204" pitchFamily="34" charset="0"/>
              </a:rPr>
              <a:t>导演介绍</a:t>
            </a:r>
            <a:endParaRPr lang="en-US" altLang="zh-CN" sz="4800" b="1" dirty="0" smtClean="0">
              <a:solidFill>
                <a:schemeClr val="bg1"/>
              </a:solidFill>
              <a:latin typeface="华文楷体" pitchFamily="2" charset="-122"/>
              <a:ea typeface="华文楷体" pitchFamily="2" charset="-122"/>
              <a:sym typeface="Arial" panose="020B0604020202020204" pitchFamily="34" charset="0"/>
            </a:endParaRPr>
          </a:p>
        </p:txBody>
      </p:sp>
      <p:sp>
        <p:nvSpPr>
          <p:cNvPr id="4" name="TextBox 3"/>
          <p:cNvSpPr txBox="1"/>
          <p:nvPr/>
        </p:nvSpPr>
        <p:spPr>
          <a:xfrm>
            <a:off x="4917207" y="159941"/>
            <a:ext cx="2736304" cy="646331"/>
          </a:xfrm>
          <a:prstGeom prst="rect">
            <a:avLst/>
          </a:prstGeom>
          <a:noFill/>
        </p:spPr>
        <p:txBody>
          <a:bodyPr wrap="square" rtlCol="0">
            <a:spAutoFit/>
          </a:bodyPr>
          <a:lstStyle/>
          <a:p>
            <a:pPr algn="ctr"/>
            <a:r>
              <a:rPr lang="zh-CN" altLang="en-US" sz="3600" b="1" dirty="0" smtClean="0">
                <a:latin typeface="华文楷体" pitchFamily="2" charset="-122"/>
                <a:ea typeface="华文楷体" pitchFamily="2" charset="-122"/>
              </a:rPr>
              <a:t>创作背景：</a:t>
            </a:r>
            <a:endParaRPr lang="zh-CN" altLang="en-US" sz="3600" b="1" dirty="0">
              <a:latin typeface="华文楷体" pitchFamily="2" charset="-122"/>
              <a:ea typeface="华文楷体" pitchFamily="2" charset="-122"/>
            </a:endParaRPr>
          </a:p>
        </p:txBody>
      </p:sp>
      <p:sp>
        <p:nvSpPr>
          <p:cNvPr id="7" name="TextBox 6"/>
          <p:cNvSpPr txBox="1"/>
          <p:nvPr/>
        </p:nvSpPr>
        <p:spPr>
          <a:xfrm>
            <a:off x="4727416" y="1044384"/>
            <a:ext cx="8045609" cy="4708981"/>
          </a:xfrm>
          <a:prstGeom prst="rect">
            <a:avLst/>
          </a:prstGeom>
          <a:noFill/>
        </p:spPr>
        <p:txBody>
          <a:bodyPr wrap="square" rtlCol="0">
            <a:spAutoFit/>
          </a:bodyPr>
          <a:lstStyle/>
          <a:p>
            <a:pPr>
              <a:lnSpc>
                <a:spcPct val="150000"/>
              </a:lnSpc>
            </a:pPr>
            <a:r>
              <a:rPr lang="en-US" altLang="zh-CN" sz="3200" b="1" dirty="0" smtClean="0">
                <a:latin typeface="华文楷体" pitchFamily="2" charset="-122"/>
                <a:ea typeface="华文楷体" pitchFamily="2" charset="-122"/>
              </a:rPr>
              <a:t>《</a:t>
            </a:r>
            <a:r>
              <a:rPr lang="zh-CN" altLang="en-US" sz="3200" b="1" dirty="0" smtClean="0">
                <a:latin typeface="华文楷体" pitchFamily="2" charset="-122"/>
                <a:ea typeface="华文楷体" pitchFamily="2" charset="-122"/>
              </a:rPr>
              <a:t>哈尔的移动城堡</a:t>
            </a:r>
            <a:r>
              <a:rPr lang="en-US" altLang="zh-CN" sz="3200" b="1" dirty="0" smtClean="0">
                <a:latin typeface="华文楷体" pitchFamily="2" charset="-122"/>
                <a:ea typeface="华文楷体" pitchFamily="2" charset="-122"/>
              </a:rPr>
              <a:t>》</a:t>
            </a:r>
            <a:endParaRPr lang="en-US" altLang="zh-CN" sz="3200" b="1" dirty="0" smtClean="0">
              <a:latin typeface="华文楷体" pitchFamily="2" charset="-122"/>
              <a:ea typeface="华文楷体" pitchFamily="2" charset="-122"/>
            </a:endParaRPr>
          </a:p>
          <a:p>
            <a:pPr>
              <a:lnSpc>
                <a:spcPct val="150000"/>
              </a:lnSpc>
            </a:pPr>
            <a:r>
              <a:rPr lang="zh-CN" altLang="en-US" sz="2800" dirty="0" smtClean="0">
                <a:latin typeface="华文楷体" pitchFamily="2" charset="-122"/>
                <a:ea typeface="华文楷体" pitchFamily="2" charset="-122"/>
              </a:rPr>
              <a:t>改编自英国著名儿童小说家</a:t>
            </a:r>
            <a:r>
              <a:rPr lang="zh-CN" altLang="en-US" sz="2800" b="1" dirty="0" smtClean="0">
                <a:latin typeface="华文楷体" pitchFamily="2" charset="-122"/>
                <a:ea typeface="华文楷体" pitchFamily="2" charset="-122"/>
              </a:rPr>
              <a:t>戴安娜</a:t>
            </a:r>
            <a:r>
              <a:rPr lang="en-US" altLang="zh-CN" sz="2800" b="1" dirty="0" smtClean="0">
                <a:latin typeface="华文楷体" pitchFamily="2" charset="-122"/>
                <a:ea typeface="华文楷体" pitchFamily="2" charset="-122"/>
              </a:rPr>
              <a:t>·w·</a:t>
            </a:r>
            <a:r>
              <a:rPr lang="zh-CN" altLang="en-US" sz="2800" b="1" dirty="0" smtClean="0">
                <a:latin typeface="华文楷体" pitchFamily="2" charset="-122"/>
                <a:ea typeface="华文楷体" pitchFamily="2" charset="-122"/>
              </a:rPr>
              <a:t>琼斯（</a:t>
            </a:r>
            <a:r>
              <a:rPr lang="zh-CN" altLang="en-US" sz="2800" b="1" dirty="0">
                <a:latin typeface="华文楷体" pitchFamily="2" charset="-122"/>
                <a:ea typeface="华文楷体" pitchFamily="2" charset="-122"/>
              </a:rPr>
              <a:t> Diana Wynne Jones </a:t>
            </a:r>
            <a:r>
              <a:rPr lang="zh-CN" altLang="en-US" sz="2800" b="1"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的</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魔法使哈威尔与火之恶魔</a:t>
            </a:r>
            <a:r>
              <a:rPr lang="en-US" altLang="zh-CN" sz="2800" dirty="0" smtClean="0">
                <a:latin typeface="华文楷体" pitchFamily="2" charset="-122"/>
                <a:ea typeface="华文楷体" pitchFamily="2" charset="-122"/>
              </a:rPr>
              <a:t>》</a:t>
            </a:r>
            <a:endParaRPr lang="en-US" altLang="zh-CN" sz="2800" dirty="0" smtClean="0">
              <a:latin typeface="华文楷体" pitchFamily="2" charset="-122"/>
              <a:ea typeface="华文楷体" pitchFamily="2" charset="-122"/>
            </a:endParaRPr>
          </a:p>
          <a:p>
            <a:pPr>
              <a:lnSpc>
                <a:spcPct val="150000"/>
              </a:lnSpc>
            </a:pPr>
            <a:endParaRPr lang="en-US" altLang="zh-CN" sz="2800" dirty="0" smtClean="0">
              <a:latin typeface="华文楷体" pitchFamily="2" charset="-122"/>
              <a:ea typeface="华文楷体" pitchFamily="2" charset="-122"/>
            </a:endParaRPr>
          </a:p>
          <a:p>
            <a:pPr>
              <a:lnSpc>
                <a:spcPct val="150000"/>
              </a:lnSpc>
            </a:pPr>
            <a:r>
              <a:rPr lang="zh-CN" altLang="en-US" sz="2800" dirty="0">
                <a:latin typeface="华文楷体" pitchFamily="2" charset="-122"/>
                <a:ea typeface="华文楷体" pitchFamily="2" charset="-122"/>
              </a:rPr>
              <a:t>这</a:t>
            </a:r>
            <a:r>
              <a:rPr lang="zh-CN" altLang="en-US" sz="2800" dirty="0" smtClean="0">
                <a:latin typeface="华文楷体" pitchFamily="2" charset="-122"/>
                <a:ea typeface="华文楷体" pitchFamily="2" charset="-122"/>
              </a:rPr>
              <a:t>是继</a:t>
            </a:r>
            <a:r>
              <a:rPr lang="en-US" altLang="zh-CN" sz="2800" dirty="0" smtClean="0">
                <a:latin typeface="华文楷体" pitchFamily="2" charset="-122"/>
                <a:ea typeface="华文楷体" pitchFamily="2" charset="-122"/>
              </a:rPr>
              <a:t>1990</a:t>
            </a:r>
            <a:r>
              <a:rPr lang="zh-CN" altLang="en-US" sz="2800" dirty="0" smtClean="0">
                <a:latin typeface="华文楷体" pitchFamily="2" charset="-122"/>
                <a:ea typeface="华文楷体" pitchFamily="2" charset="-122"/>
              </a:rPr>
              <a:t>年</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魔女宅急便</a:t>
            </a:r>
            <a:r>
              <a:rPr lang="en-US" altLang="zh-CN" sz="2800" b="1"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后，宫崎骏又一部带有浓厚原著色彩的作品</a:t>
            </a:r>
            <a:endParaRPr lang="zh-CN" altLang="en-US" sz="2800" dirty="0">
              <a:latin typeface="华文楷体" pitchFamily="2" charset="-122"/>
              <a:ea typeface="华文楷体" pitchFamily="2" charset="-122"/>
            </a:endParaRPr>
          </a:p>
        </p:txBody>
      </p:sp>
      <p:pic>
        <p:nvPicPr>
          <p:cNvPr id="8" name="Picture 4" descr="wynne-j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98" y="1044384"/>
            <a:ext cx="3444886" cy="5143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524250" y="3760341"/>
            <a:ext cx="5810250" cy="126417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828712" y="2342993"/>
            <a:ext cx="1201326" cy="1201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2"/>
            </p:custDataLst>
          </p:nvPr>
        </p:nvSpPr>
        <p:spPr>
          <a:xfrm>
            <a:off x="4366507" y="4023096"/>
            <a:ext cx="4125737"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dirty="0" smtClean="0">
                <a:solidFill>
                  <a:schemeClr val="bg1"/>
                </a:solidFill>
                <a:latin typeface="华文楷体" pitchFamily="2" charset="-122"/>
                <a:ea typeface="华文楷体" pitchFamily="2" charset="-122"/>
                <a:sym typeface="Arial" panose="020B0604020202020204" pitchFamily="34" charset="0"/>
              </a:rPr>
              <a:t>故事梗概</a:t>
            </a:r>
            <a:endParaRPr lang="zh-CN" altLang="en-US" sz="4800" dirty="0">
              <a:solidFill>
                <a:schemeClr val="bg1"/>
              </a:solidFill>
              <a:latin typeface="华文楷体" pitchFamily="2" charset="-122"/>
              <a:ea typeface="华文楷体" pitchFamily="2" charset="-122"/>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8" y="587521"/>
            <a:ext cx="2086336" cy="6292671"/>
            <a:chOff x="0" y="1569337"/>
            <a:chExt cx="5436083" cy="4954631"/>
          </a:xfrm>
        </p:grpSpPr>
        <p:sp>
          <p:nvSpPr>
            <p:cNvPr id="851"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2"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3"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4"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5"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tx2">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6"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7" name="Freeform 11"/>
            <p:cNvSpPr/>
            <p:nvPr/>
          </p:nvSpPr>
          <p:spPr bwMode="auto">
            <a:xfrm>
              <a:off x="2481389" y="3174175"/>
              <a:ext cx="1907070"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8"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9"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0" name="Freeform 14"/>
            <p:cNvSpPr/>
            <p:nvPr/>
          </p:nvSpPr>
          <p:spPr bwMode="auto">
            <a:xfrm>
              <a:off x="2481388" y="4919130"/>
              <a:ext cx="1661863"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tx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tx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034"/>
            <p:cNvSpPr/>
            <p:nvPr/>
          </p:nvSpPr>
          <p:spPr bwMode="auto">
            <a:xfrm>
              <a:off x="3078519" y="2748119"/>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035"/>
            <p:cNvSpPr/>
            <p:nvPr/>
          </p:nvSpPr>
          <p:spPr bwMode="auto">
            <a:xfrm>
              <a:off x="3078519" y="3328141"/>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036"/>
            <p:cNvSpPr/>
            <p:nvPr/>
          </p:nvSpPr>
          <p:spPr bwMode="auto">
            <a:xfrm>
              <a:off x="3078519" y="3908164"/>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37"/>
            <p:cNvSpPr/>
            <p:nvPr/>
          </p:nvSpPr>
          <p:spPr bwMode="auto">
            <a:xfrm>
              <a:off x="3078519" y="4487372"/>
              <a:ext cx="7332" cy="297343"/>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038"/>
            <p:cNvSpPr/>
            <p:nvPr/>
          </p:nvSpPr>
          <p:spPr bwMode="auto">
            <a:xfrm>
              <a:off x="3078519" y="5067394"/>
              <a:ext cx="7332" cy="294899"/>
            </a:xfrm>
            <a:custGeom>
              <a:avLst/>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ah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TextBox 1"/>
          <p:cNvSpPr txBox="1"/>
          <p:nvPr/>
        </p:nvSpPr>
        <p:spPr>
          <a:xfrm>
            <a:off x="2081654" y="363703"/>
            <a:ext cx="10434668" cy="6687536"/>
          </a:xfrm>
          <a:prstGeom prst="rect">
            <a:avLst/>
          </a:prstGeom>
          <a:noFill/>
        </p:spPr>
        <p:txBody>
          <a:bodyPr wrap="square" rtlCol="0">
            <a:spAutoFit/>
          </a:bodyPr>
          <a:lstStyle/>
          <a:p>
            <a:pPr indent="457200">
              <a:lnSpc>
                <a:spcPct val="150000"/>
              </a:lnSpc>
            </a:pPr>
            <a:r>
              <a:rPr lang="zh-CN" altLang="en-US" sz="2400" dirty="0" smtClean="0">
                <a:latin typeface="华文楷体" pitchFamily="2" charset="-122"/>
                <a:ea typeface="华文楷体" pitchFamily="2" charset="-122"/>
              </a:rPr>
              <a:t>故事发生在</a:t>
            </a:r>
            <a:r>
              <a:rPr lang="en-US" altLang="zh-CN" sz="2400" dirty="0" smtClean="0">
                <a:latin typeface="华文楷体" pitchFamily="2" charset="-122"/>
                <a:ea typeface="华文楷体" pitchFamily="2" charset="-122"/>
              </a:rPr>
              <a:t>19</a:t>
            </a:r>
            <a:r>
              <a:rPr lang="zh-CN" altLang="en-US" sz="2400" dirty="0" smtClean="0">
                <a:latin typeface="华文楷体" pitchFamily="2" charset="-122"/>
                <a:ea typeface="华文楷体" pitchFamily="2" charset="-122"/>
              </a:rPr>
              <a:t>世纪末，因为一次迷路，苏菲被哈尔所救，但由于荒野女巫对苏菲和哈尔关系的误解和嫉妒，导致苏菲被荒野女巫施下魔咒，苏菲一下子变成了一个</a:t>
            </a:r>
            <a:r>
              <a:rPr lang="en-US" altLang="zh-CN" sz="2400" dirty="0" smtClean="0">
                <a:latin typeface="华文楷体" pitchFamily="2" charset="-122"/>
                <a:ea typeface="华文楷体" pitchFamily="2" charset="-122"/>
              </a:rPr>
              <a:t>90</a:t>
            </a:r>
            <a:r>
              <a:rPr lang="zh-CN" altLang="en-US" sz="2400" dirty="0" smtClean="0">
                <a:latin typeface="华文楷体" pitchFamily="2" charset="-122"/>
                <a:ea typeface="华文楷体" pitchFamily="2" charset="-122"/>
              </a:rPr>
              <a:t>多岁的老太太，她因此决定离家出走，途中遇到一个善良的稻草人，在他的帮助下，苏菲走进了哈尔的移动城堡。</a:t>
            </a:r>
            <a:endParaRPr lang="en-US" altLang="zh-CN" sz="2400" dirty="0" smtClean="0">
              <a:latin typeface="华文楷体" pitchFamily="2" charset="-122"/>
              <a:ea typeface="华文楷体" pitchFamily="2" charset="-122"/>
            </a:endParaRPr>
          </a:p>
          <a:p>
            <a:pPr indent="457200">
              <a:lnSpc>
                <a:spcPct val="150000"/>
              </a:lnSpc>
            </a:pPr>
            <a:r>
              <a:rPr lang="zh-CN" altLang="en-US" sz="2400" dirty="0">
                <a:latin typeface="华文楷体" pitchFamily="2" charset="-122"/>
                <a:ea typeface="华文楷体" pitchFamily="2" charset="-122"/>
              </a:rPr>
              <a:t>苏</a:t>
            </a:r>
            <a:r>
              <a:rPr lang="zh-CN" altLang="en-US" sz="2400" dirty="0" smtClean="0">
                <a:latin typeface="华文楷体" pitchFamily="2" charset="-122"/>
                <a:ea typeface="华文楷体" pitchFamily="2" charset="-122"/>
              </a:rPr>
              <a:t>菲隐瞒了自己的真实身份，以一个清洁妇的身份住下来，哈尔接到了国王的命令，用魔法帮助国家打赢战争，苏菲试图帮助他，两个人就这样在不知不觉之间相爱了，哈尔开始拒绝国王和女魔法师也就是哈尔的老师莎莉曼的战争命令，两人遭到追杀，哈尔为了保护苏菲和无辜受难的城市和人民，变成大鸟。</a:t>
            </a:r>
            <a:endParaRPr lang="en-US" altLang="zh-CN" sz="2400" dirty="0" smtClean="0">
              <a:latin typeface="华文楷体" pitchFamily="2" charset="-122"/>
              <a:ea typeface="华文楷体" pitchFamily="2" charset="-122"/>
            </a:endParaRPr>
          </a:p>
          <a:p>
            <a:pPr indent="457200">
              <a:lnSpc>
                <a:spcPct val="150000"/>
              </a:lnSpc>
            </a:pPr>
            <a:r>
              <a:rPr lang="zh-CN" altLang="en-US" sz="2400" dirty="0" smtClean="0">
                <a:latin typeface="华文楷体" pitchFamily="2" charset="-122"/>
                <a:ea typeface="华文楷体" pitchFamily="2" charset="-122"/>
              </a:rPr>
              <a:t>为了救哈尔，苏菲回到了哈尔小的时候，才知道哈尔与恶魔卡西法之间的契约秘密是哈尔的心脏，苏菲帮助哈尔找回心脏，却失去了魔法，但是他身上的咒语也随之解除，两个人过上了幸福的日子。</a:t>
            </a:r>
            <a:endParaRPr lang="zh-CN" altLang="en-US" sz="2800" dirty="0">
              <a:latin typeface="华文楷体" pitchFamily="2" charset="-122"/>
              <a:ea typeface="华文楷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553" y="25662"/>
            <a:ext cx="12814197" cy="711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10.xml><?xml version="1.0" encoding="utf-8"?>
<p:tagLst xmlns:p="http://schemas.openxmlformats.org/presentationml/2006/main">
  <p:tag name="MH" val="20160830110146"/>
  <p:tag name="MH_LIBRARY" val="CONTENTS"/>
  <p:tag name="MH_TYPE" val="ENTRY"/>
  <p:tag name="ID" val="553512"/>
  <p:tag name="MH_ORDER" val="1"/>
</p:tagLst>
</file>

<file path=ppt/tags/tag11.xml><?xml version="1.0" encoding="utf-8"?>
<p:tagLst xmlns:p="http://schemas.openxmlformats.org/presentationml/2006/main">
  <p:tag name="MH" val="20160830110146"/>
  <p:tag name="MH_LIBRARY" val="CONTENTS"/>
  <p:tag name="MH_TYPE" val="ENTRY"/>
  <p:tag name="ID" val="553512"/>
  <p:tag name="MH_ORDER" val="1"/>
</p:tagLst>
</file>

<file path=ppt/tags/tag12.xml><?xml version="1.0" encoding="utf-8"?>
<p:tagLst xmlns:p="http://schemas.openxmlformats.org/presentationml/2006/main">
  <p:tag name="MH" val="20160830110146"/>
  <p:tag name="MH_LIBRARY" val="CONTENTS"/>
  <p:tag name="MH_TYPE" val="ENTRY"/>
  <p:tag name="ID" val="553512"/>
  <p:tag name="MH_ORDER" val="1"/>
</p:tagLst>
</file>

<file path=ppt/tags/tag13.xml><?xml version="1.0" encoding="utf-8"?>
<p:tagLst xmlns:p="http://schemas.openxmlformats.org/presentationml/2006/main">
  <p:tag name="MH" val="20160830110146"/>
  <p:tag name="MH_LIBRARY" val="CONTENTS"/>
  <p:tag name="MH_TYPE" val="ENTRY"/>
  <p:tag name="ID" val="553512"/>
  <p:tag name="MH_ORDER" val="1"/>
</p:tagLst>
</file>

<file path=ppt/tags/tag14.xml><?xml version="1.0" encoding="utf-8"?>
<p:tagLst xmlns:p="http://schemas.openxmlformats.org/presentationml/2006/main">
  <p:tag name="MH" val="20160830110146"/>
  <p:tag name="MH_LIBRARY" val="CONTENTS"/>
  <p:tag name="MH_TYPE" val="ENTRY"/>
  <p:tag name="ID" val="553512"/>
  <p:tag name="MH_ORDER" val="1"/>
</p:tagLst>
</file>

<file path=ppt/tags/tag15.xml><?xml version="1.0" encoding="utf-8"?>
<p:tagLst xmlns:p="http://schemas.openxmlformats.org/presentationml/2006/main">
  <p:tag name="MH" val="20160830110146"/>
  <p:tag name="MH_LIBRARY" val="CONTENTS"/>
  <p:tag name="MH_TYPE" val="ENTRY"/>
  <p:tag name="ID" val="553512"/>
  <p:tag name="MH_ORDER" val="1"/>
</p:tagLst>
</file>

<file path=ppt/tags/tag16.xml><?xml version="1.0" encoding="utf-8"?>
<p:tagLst xmlns:p="http://schemas.openxmlformats.org/presentationml/2006/main">
  <p:tag name="MH" val="20160830110146"/>
  <p:tag name="MH_LIBRARY" val="CONTENTS"/>
  <p:tag name="MH_TYPE" val="ENTRY"/>
  <p:tag name="ID" val="553512"/>
  <p:tag name="MH_ORDER" val="1"/>
</p:tagLst>
</file>

<file path=ppt/tags/tag17.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482"/>
</p:tagLst>
</file>

<file path=ppt/tags/tag2.xml><?xml version="1.0" encoding="utf-8"?>
<p:tagLst xmlns:p="http://schemas.openxmlformats.org/presentationml/2006/main">
  <p:tag name="MH" val="20160830110146"/>
  <p:tag name="MH_LIBRARY" val="CONTENTS"/>
  <p:tag name="MH_TYPE" val="ENTRY"/>
  <p:tag name="ID" val="553512"/>
  <p:tag name="MH_ORDER" val="2"/>
</p:tagLst>
</file>

<file path=ppt/tags/tag3.xml><?xml version="1.0" encoding="utf-8"?>
<p:tagLst xmlns:p="http://schemas.openxmlformats.org/presentationml/2006/main">
  <p:tag name="MH" val="20160830110146"/>
  <p:tag name="MH_LIBRARY" val="CONTENTS"/>
  <p:tag name="MH_TYPE" val="ENTRY"/>
  <p:tag name="ID" val="553512"/>
  <p:tag name="MH_ORDER" val="3"/>
</p:tagLst>
</file>

<file path=ppt/tags/tag4.xml><?xml version="1.0" encoding="utf-8"?>
<p:tagLst xmlns:p="http://schemas.openxmlformats.org/presentationml/2006/main">
  <p:tag name="MH" val="20160830110146"/>
  <p:tag name="MH_LIBRARY" val="CONTENTS"/>
  <p:tag name="MH_TYPE" val="ENTRY"/>
  <p:tag name="ID" val="553512"/>
  <p:tag name="MH_ORDER" val="4"/>
</p:tagLst>
</file>

<file path=ppt/tags/tag5.xml><?xml version="1.0" encoding="utf-8"?>
<p:tagLst xmlns:p="http://schemas.openxmlformats.org/presentationml/2006/main">
  <p:tag name="MH" val="20160830110146"/>
  <p:tag name="MH_LIBRARY" val="CONTENTS"/>
  <p:tag name="MH_TYPE" val="ENTRY"/>
  <p:tag name="ID" val="553512"/>
  <p:tag name="MH_ORDER" val="4"/>
</p:tagLst>
</file>

<file path=ppt/tags/tag6.xml><?xml version="1.0" encoding="utf-8"?>
<p:tagLst xmlns:p="http://schemas.openxmlformats.org/presentationml/2006/main">
  <p:tag name="MH" val="20160830110146"/>
  <p:tag name="MH_LIBRARY" val="CONTENTS"/>
  <p:tag name="MH_TYPE" val="ENTRY"/>
  <p:tag name="ID" val="553512"/>
  <p:tag name="MH_ORDER" val="4"/>
</p:tagLst>
</file>

<file path=ppt/tags/tag7.xml><?xml version="1.0" encoding="utf-8"?>
<p:tagLst xmlns:p="http://schemas.openxmlformats.org/presentationml/2006/main">
  <p:tag name="MH" val="20160830110146"/>
  <p:tag name="MH_LIBRARY" val="CONTENTS"/>
  <p:tag name="MH_TYPE" val="ENTRY"/>
  <p:tag name="ID" val="553512"/>
  <p:tag name="MH_ORDER" val="1"/>
</p:tagLst>
</file>

<file path=ppt/tags/tag8.xml><?xml version="1.0" encoding="utf-8"?>
<p:tagLst xmlns:p="http://schemas.openxmlformats.org/presentationml/2006/main">
  <p:tag name="MH" val="20160830110146"/>
  <p:tag name="MH_LIBRARY" val="CONTENTS"/>
  <p:tag name="MH_TYPE" val="ENTRY"/>
  <p:tag name="ID" val="553512"/>
  <p:tag name="MH_ORDER" val="1"/>
</p:tagLst>
</file>

<file path=ppt/tags/tag9.xml><?xml version="1.0" encoding="utf-8"?>
<p:tagLst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第一PPT，www.1ppt.com">
  <a:themeElements>
    <a:clrScheme name="自定义 312">
      <a:dk1>
        <a:sysClr val="windowText" lastClr="000000"/>
      </a:dk1>
      <a:lt1>
        <a:sysClr val="window" lastClr="FFFFFF"/>
      </a:lt1>
      <a:dk2>
        <a:srgbClr val="D97F92"/>
      </a:dk2>
      <a:lt2>
        <a:srgbClr val="E7E6E6"/>
      </a:lt2>
      <a:accent1>
        <a:srgbClr val="7EC7CD"/>
      </a:accent1>
      <a:accent2>
        <a:srgbClr val="D97F92"/>
      </a:accent2>
      <a:accent3>
        <a:srgbClr val="7EC7CD"/>
      </a:accent3>
      <a:accent4>
        <a:srgbClr val="D97F92"/>
      </a:accent4>
      <a:accent5>
        <a:srgbClr val="7EC7CD"/>
      </a:accent5>
      <a:accent6>
        <a:srgbClr val="D97F92"/>
      </a:accent6>
      <a:hlink>
        <a:srgbClr val="7EC7CD"/>
      </a:hlink>
      <a:folHlink>
        <a:srgbClr val="D97F9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Words>
  <Application>WPS 演示</Application>
  <PresentationFormat>自定义</PresentationFormat>
  <Paragraphs>122</Paragraphs>
  <Slides>21</Slides>
  <Notes>21</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Calibri</vt:lpstr>
      <vt:lpstr>Calibri</vt:lpstr>
      <vt:lpstr>微软雅黑</vt:lpstr>
      <vt:lpstr>华文楷体</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复古花卉</dc:title>
  <dc:creator/>
  <cp:keywords>www.1ppt.com</cp:keywords>
  <cp:lastModifiedBy>Administrator</cp:lastModifiedBy>
  <cp:revision>6</cp:revision>
  <dcterms:created xsi:type="dcterms:W3CDTF">2016-12-28T13:29:00Z</dcterms:created>
  <dcterms:modified xsi:type="dcterms:W3CDTF">2020-02-12T07:34:00Z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