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5"/>
  </p:notesMasterIdLst>
  <p:handoutMasterIdLst>
    <p:handoutMasterId r:id="rId36"/>
  </p:handoutMasterIdLst>
  <p:sldIdLst>
    <p:sldId id="513" r:id="rId2"/>
    <p:sldId id="260" r:id="rId3"/>
    <p:sldId id="478" r:id="rId4"/>
    <p:sldId id="464" r:id="rId5"/>
    <p:sldId id="465" r:id="rId6"/>
    <p:sldId id="516" r:id="rId7"/>
    <p:sldId id="491" r:id="rId8"/>
    <p:sldId id="492" r:id="rId9"/>
    <p:sldId id="493" r:id="rId10"/>
    <p:sldId id="494" r:id="rId11"/>
    <p:sldId id="495" r:id="rId12"/>
    <p:sldId id="496" r:id="rId13"/>
    <p:sldId id="497" r:id="rId14"/>
    <p:sldId id="512" r:id="rId15"/>
    <p:sldId id="522" r:id="rId16"/>
    <p:sldId id="524" r:id="rId17"/>
    <p:sldId id="525" r:id="rId18"/>
    <p:sldId id="526" r:id="rId19"/>
    <p:sldId id="515" r:id="rId20"/>
    <p:sldId id="498" r:id="rId21"/>
    <p:sldId id="499" r:id="rId22"/>
    <p:sldId id="500" r:id="rId23"/>
    <p:sldId id="501" r:id="rId24"/>
    <p:sldId id="502" r:id="rId25"/>
    <p:sldId id="503" r:id="rId26"/>
    <p:sldId id="504" r:id="rId27"/>
    <p:sldId id="505" r:id="rId28"/>
    <p:sldId id="506" r:id="rId29"/>
    <p:sldId id="507" r:id="rId30"/>
    <p:sldId id="508" r:id="rId31"/>
    <p:sldId id="509" r:id="rId32"/>
    <p:sldId id="510" r:id="rId33"/>
    <p:sldId id="511" r:id="rId3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1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794" autoAdjust="0"/>
    <p:restoredTop sz="94660"/>
  </p:normalViewPr>
  <p:slideViewPr>
    <p:cSldViewPr>
      <p:cViewPr varScale="1">
        <p:scale>
          <a:sx n="67" d="100"/>
          <a:sy n="67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18"/>
    </p:cViewPr>
  </p:sorterViewPr>
  <p:notesViewPr>
    <p:cSldViewPr>
      <p:cViewPr varScale="1">
        <p:scale>
          <a:sx n="54" d="100"/>
          <a:sy n="54" d="100"/>
        </p:scale>
        <p:origin x="-288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9BF0A0E-A324-4C7F-B718-CB24219E43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9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D86EA60-7176-422B-8F93-7004375BDB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029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C2CD3-3B86-4DFD-BDF6-052614A3A06C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131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988C22-9597-4918-A430-A3D8968362DC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1AD8F-C9B9-4F2E-B126-DBC54DC98C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45514-F95C-4846-9A3E-A1FE76A391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16743-82E7-4BFB-BADD-0559F55384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标题，内容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76897-9A5B-4818-AF96-6F6766D793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6BE32-A41F-4BD7-B165-E175AE3CA6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FB2ABE-B4A7-434A-BDCD-47FFD28B275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5325F-7F75-4A37-8856-A1CBEA27FF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9C4AC-384A-4FE0-B693-7F96029E9E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9F1E3-F4BA-4A00-8A05-EA97F978F3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ACE47-4FFF-4CBF-ADB3-443BF1DFC4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98011-BE17-490A-B04D-C530A82855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3DA20-7855-4298-B261-7E563C6D5A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599B-DD4C-4659-BA83-55161937CAE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38CAE-24CA-4937-B92D-AC3E9EDB0D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97A834D-0BAF-462D-92BF-01661785A1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271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271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271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271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271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271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272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272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272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272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272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7272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7272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7272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273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273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273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7273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7273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7273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7273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7273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7273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7274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274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274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274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274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7274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7275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7275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7275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7275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7275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7275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</p:grpSp>
        </p:grpSp>
        <p:sp>
          <p:nvSpPr>
            <p:cNvPr id="7275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6" r:id="rId14"/>
  </p:sldLayoutIdLst>
  <p:transition>
    <p:split orient="vert"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038600"/>
            <a:ext cx="6057900" cy="1016000"/>
          </a:xfrm>
        </p:spPr>
        <p:txBody>
          <a:bodyPr/>
          <a:lstStyle/>
          <a:p>
            <a:endParaRPr lang="zh-CN" altLang="en-US" dirty="0"/>
          </a:p>
        </p:txBody>
      </p:sp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59746" name="Slide" r:id="rId3" imgW="4572000" imgH="3429000" progId="PowerPoint.Slide.8">
              <p:embed/>
            </p:oleObj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1265"/>
          <p:cNvSpPr>
            <a:spLocks noGrp="1" noChangeArrowheads="1"/>
          </p:cNvSpPr>
          <p:nvPr>
            <p:ph type="title"/>
          </p:nvPr>
        </p:nvSpPr>
        <p:spPr>
          <a:xfrm>
            <a:off x="612775" y="1231900"/>
            <a:ext cx="7920038" cy="647700"/>
          </a:xfrm>
        </p:spPr>
        <p:txBody>
          <a:bodyPr/>
          <a:lstStyle/>
          <a:p>
            <a:r>
              <a:rPr lang="zh-CN" altLang="en-US" b="1" smtClean="0"/>
              <a:t>全国大学生婚礼第一人</a:t>
            </a:r>
          </a:p>
        </p:txBody>
      </p:sp>
      <p:sp>
        <p:nvSpPr>
          <p:cNvPr id="11268" name="圆角矩形 11267"/>
          <p:cNvSpPr/>
          <p:nvPr/>
        </p:nvSpPr>
        <p:spPr>
          <a:xfrm>
            <a:off x="250825" y="403225"/>
            <a:ext cx="3025775" cy="504825"/>
          </a:xfrm>
          <a:prstGeom prst="roundRect">
            <a:avLst>
              <a:gd name="adj" fmla="val 31759"/>
            </a:avLst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rgbClr val="0033CC">
                  <a:alpha val="79999"/>
                </a:srgbClr>
              </a:gs>
            </a:gsLst>
            <a:lin ang="5400000" scaled="1"/>
            <a:tileRect/>
          </a:gradFill>
          <a:ln w="9525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zh-CN" altLang="en-US" noProof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Verdana" pitchFamily="2" charset="0"/>
                <a:ea typeface="黑体" pitchFamily="2" charset="-122"/>
                <a:cs typeface="+mn-ea"/>
              </a:rPr>
              <a:t>法律常识测试</a:t>
            </a:r>
            <a:endParaRPr lang="zh-CN" altLang="en-US" noProof="1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Verdana" pitchFamily="2" charset="0"/>
              <a:ea typeface="黑体" pitchFamily="2" charset="-122"/>
            </a:endParaRPr>
          </a:p>
        </p:txBody>
      </p:sp>
      <p:pic>
        <p:nvPicPr>
          <p:cNvPr id="12292" name="图片 11268" descr="全国大学生结婚第一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349500"/>
            <a:ext cx="4537075" cy="334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占位符 12290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077200" cy="3810000"/>
          </a:xfrm>
        </p:spPr>
        <p:txBody>
          <a:bodyPr/>
          <a:lstStyle/>
          <a:p>
            <a:r>
              <a:rPr lang="en-US" altLang="zh-CN" b="1" dirty="0" smtClean="0">
                <a:latin typeface="黑体" pitchFamily="2" charset="-122"/>
              </a:rPr>
              <a:t>3</a:t>
            </a:r>
            <a:r>
              <a:rPr lang="zh-CN" altLang="en-US" b="1" dirty="0" smtClean="0">
                <a:latin typeface="黑体" pitchFamily="2" charset="-122"/>
              </a:rPr>
              <a:t>、最低的就业年龄</a:t>
            </a:r>
          </a:p>
        </p:txBody>
      </p:sp>
      <p:sp>
        <p:nvSpPr>
          <p:cNvPr id="12292" name="圆角矩形 12291"/>
          <p:cNvSpPr/>
          <p:nvPr/>
        </p:nvSpPr>
        <p:spPr>
          <a:xfrm>
            <a:off x="250825" y="403225"/>
            <a:ext cx="3025775" cy="504825"/>
          </a:xfrm>
          <a:prstGeom prst="roundRect">
            <a:avLst>
              <a:gd name="adj" fmla="val 31759"/>
            </a:avLst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rgbClr val="0033CC">
                  <a:alpha val="79999"/>
                </a:srgbClr>
              </a:gs>
            </a:gsLst>
            <a:lin ang="5400000" scaled="1"/>
            <a:tileRect/>
          </a:gradFill>
          <a:ln w="9525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zh-CN" altLang="en-US" noProof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Verdana" pitchFamily="2" charset="0"/>
                <a:ea typeface="黑体" pitchFamily="2" charset="-122"/>
                <a:cs typeface="+mn-ea"/>
              </a:rPr>
              <a:t>法律常识测试</a:t>
            </a:r>
            <a:endParaRPr lang="zh-CN" altLang="en-US" noProof="1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Verdana" pitchFamily="2" charset="0"/>
              <a:ea typeface="黑体" pitchFamily="2" charset="-122"/>
            </a:endParaRPr>
          </a:p>
        </p:txBody>
      </p:sp>
      <p:pic>
        <p:nvPicPr>
          <p:cNvPr id="13316" name="图片 12292" descr="3岁的秘鲁儿童维克托· 加西亚在利马棚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700213"/>
            <a:ext cx="3241675" cy="373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占位符 13314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97888" cy="5183187"/>
          </a:xfrm>
        </p:spPr>
        <p:txBody>
          <a:bodyPr/>
          <a:lstStyle/>
          <a:p>
            <a:r>
              <a:rPr lang="en-US" altLang="zh-CN" b="1" smtClean="0">
                <a:latin typeface="黑体" pitchFamily="2" charset="-122"/>
              </a:rPr>
              <a:t>4</a:t>
            </a:r>
            <a:r>
              <a:rPr lang="zh-CN" altLang="en-US" b="1" smtClean="0">
                <a:latin typeface="黑体" pitchFamily="2" charset="-122"/>
              </a:rPr>
              <a:t>、工资、薪金的免征额</a:t>
            </a:r>
          </a:p>
        </p:txBody>
      </p:sp>
      <p:sp>
        <p:nvSpPr>
          <p:cNvPr id="13316" name="圆角矩形 13315"/>
          <p:cNvSpPr/>
          <p:nvPr/>
        </p:nvSpPr>
        <p:spPr>
          <a:xfrm>
            <a:off x="250825" y="403225"/>
            <a:ext cx="3025775" cy="504825"/>
          </a:xfrm>
          <a:prstGeom prst="roundRect">
            <a:avLst>
              <a:gd name="adj" fmla="val 31759"/>
            </a:avLst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rgbClr val="0033CC">
                  <a:alpha val="79999"/>
                </a:srgbClr>
              </a:gs>
            </a:gsLst>
            <a:lin ang="5400000" scaled="1"/>
            <a:tileRect/>
          </a:gradFill>
          <a:ln w="9525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zh-CN" altLang="en-US" noProof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Verdana" pitchFamily="2" charset="0"/>
                <a:ea typeface="黑体" pitchFamily="2" charset="-122"/>
                <a:cs typeface="+mn-ea"/>
              </a:rPr>
              <a:t>法律常识测试</a:t>
            </a:r>
            <a:endParaRPr lang="zh-CN" altLang="en-US" noProof="1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Verdana" pitchFamily="2" charset="0"/>
              <a:ea typeface="黑体" pitchFamily="2" charset="-122"/>
            </a:endParaRPr>
          </a:p>
        </p:txBody>
      </p:sp>
      <p:pic>
        <p:nvPicPr>
          <p:cNvPr id="14340" name="图片 13316" descr="中华人民共和国个人所得税法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1700213"/>
            <a:ext cx="2881313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239000" cy="1219200"/>
          </a:xfrm>
        </p:spPr>
        <p:txBody>
          <a:bodyPr/>
          <a:lstStyle/>
          <a:p>
            <a:r>
              <a:rPr lang="en-US" altLang="zh-CN" sz="3600" b="1" smtClean="0"/>
              <a:t>5</a:t>
            </a:r>
            <a:r>
              <a:rPr lang="zh-CN" altLang="en-US" sz="3600" b="1" smtClean="0"/>
              <a:t>、最低刑事责任年龄</a:t>
            </a:r>
          </a:p>
        </p:txBody>
      </p:sp>
      <p:pic>
        <p:nvPicPr>
          <p:cNvPr id="15364" name="Picture 4" descr="C:\Documents and Settings\Administrator\桌面\9b33ec41f9bfc93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7467600" cy="437455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533400"/>
            <a:ext cx="8077200" cy="6324600"/>
          </a:xfrm>
        </p:spPr>
        <p:txBody>
          <a:bodyPr/>
          <a:lstStyle/>
          <a:p>
            <a:r>
              <a:rPr lang="en-US" altLang="zh-CN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2018</a:t>
            </a:r>
            <a:r>
              <a:rPr lang="zh-CN" alt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</a:t>
            </a:r>
            <a:r>
              <a:rPr lang="en-US" altLang="zh-CN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zh-CN" alt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</a:t>
            </a:r>
            <a:r>
              <a:rPr lang="en-US" altLang="zh-CN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日，湖南沅江一</a:t>
            </a:r>
            <a:r>
              <a:rPr lang="en-US" altLang="zh-CN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zh-CN" alt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岁男孩吴某因被母亲打骂，心生怨恨，持菜刀将母亲砍死。因未到法定年龄，属于无刑事责任能力人，</a:t>
            </a:r>
            <a:r>
              <a:rPr lang="en-US" altLang="zh-CN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zh-CN" alt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</a:t>
            </a:r>
            <a:r>
              <a:rPr lang="en-US" altLang="zh-CN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  <a:r>
              <a:rPr lang="zh-CN" alt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日，吴某被警方释放。一天后，吴某返校被拒。因学生家长呼声强烈，一致抵制他返校，怕他回去做出“过激”的事。</a:t>
            </a:r>
            <a:r>
              <a:rPr lang="en-US" altLang="zh-CN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zh-CN" alt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</a:t>
            </a:r>
            <a:r>
              <a:rPr lang="en-US" altLang="zh-CN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zh-CN" alt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日，当地政府透露，计划将吴某调换到无人认识的学校上学。据悉，目前，吴某已被带离原生活环境，由相关部门对其进行心理评估和疏导。</a:t>
            </a:r>
          </a:p>
          <a:p>
            <a:r>
              <a:rPr lang="zh-CN" alt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　</a:t>
            </a:r>
          </a:p>
          <a:p>
            <a:r>
              <a:rPr lang="zh-CN" alt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　</a:t>
            </a:r>
            <a:endParaRPr lang="zh-CN" alt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6718300" cy="914400"/>
          </a:xfrm>
        </p:spPr>
        <p:txBody>
          <a:bodyPr/>
          <a:lstStyle/>
          <a:p>
            <a:pPr>
              <a:defRPr/>
            </a:pPr>
            <a:r>
              <a:rPr lang="en-US" altLang="zh-CN" sz="3600" b="1" dirty="0" smtClean="0">
                <a:ea typeface="宋体" pitchFamily="2" charset="-122"/>
              </a:rPr>
              <a:t>6</a:t>
            </a:r>
            <a:r>
              <a:rPr lang="zh-CN" altLang="en-US" sz="3600" b="1" dirty="0" smtClean="0">
                <a:ea typeface="宋体" pitchFamily="2" charset="-122"/>
              </a:rPr>
              <a:t>、民事行为能力</a:t>
            </a:r>
          </a:p>
        </p:txBody>
      </p:sp>
      <p:sp>
        <p:nvSpPr>
          <p:cNvPr id="68611" name="内容占位符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572000"/>
          </a:xfrm>
        </p:spPr>
        <p:txBody>
          <a:bodyPr/>
          <a:lstStyle/>
          <a:p>
            <a:r>
              <a:rPr lang="zh-CN" altLang="en-US" sz="4000" b="1" dirty="0" smtClean="0">
                <a:ea typeface="宋体" pitchFamily="2" charset="-122"/>
              </a:rPr>
              <a:t>某闺女</a:t>
            </a:r>
            <a:r>
              <a:rPr lang="en-US" altLang="zh-CN" sz="4000" b="1" dirty="0" smtClean="0">
                <a:ea typeface="宋体" pitchFamily="2" charset="-122"/>
              </a:rPr>
              <a:t>7</a:t>
            </a:r>
            <a:r>
              <a:rPr lang="zh-CN" altLang="en-US" sz="4000" b="1" dirty="0" smtClean="0">
                <a:ea typeface="宋体" pitchFamily="2" charset="-122"/>
              </a:rPr>
              <a:t>岁，长得清秀可人，但她见不得别人比她漂亮。某日，有一</a:t>
            </a:r>
            <a:r>
              <a:rPr lang="zh-CN" altLang="en-US" sz="4000" b="1" dirty="0" smtClean="0">
                <a:latin typeface="Arial" pitchFamily="34" charset="0"/>
                <a:ea typeface="宋体" pitchFamily="2" charset="-122"/>
              </a:rPr>
              <a:t>“</a:t>
            </a:r>
            <a:r>
              <a:rPr lang="zh-CN" altLang="en-US" sz="4000" b="1" dirty="0" smtClean="0">
                <a:ea typeface="宋体" pitchFamily="2" charset="-122"/>
              </a:rPr>
              <a:t>白雪</a:t>
            </a:r>
            <a:r>
              <a:rPr lang="zh-CN" altLang="en-US" sz="4000" b="1" dirty="0" smtClean="0">
                <a:latin typeface="Arial" pitchFamily="34" charset="0"/>
                <a:ea typeface="宋体" pitchFamily="2" charset="-122"/>
              </a:rPr>
              <a:t>”</a:t>
            </a:r>
            <a:r>
              <a:rPr lang="zh-CN" altLang="en-US" sz="4000" b="1" dirty="0" smtClean="0">
                <a:ea typeface="宋体" pitchFamily="2" charset="-122"/>
              </a:rPr>
              <a:t>小姑娘从她家门口经过，该闺女就伸出了他的</a:t>
            </a:r>
            <a:r>
              <a:rPr lang="zh-CN" altLang="en-US" sz="4000" b="1" dirty="0" smtClean="0">
                <a:latin typeface="Arial" pitchFamily="34" charset="0"/>
                <a:ea typeface="宋体" pitchFamily="2" charset="-122"/>
              </a:rPr>
              <a:t>“</a:t>
            </a:r>
            <a:r>
              <a:rPr lang="zh-CN" altLang="en-US" sz="4000" b="1" dirty="0" smtClean="0">
                <a:ea typeface="宋体" pitchFamily="2" charset="-122"/>
              </a:rPr>
              <a:t>九阴白骨爪</a:t>
            </a:r>
            <a:r>
              <a:rPr lang="zh-CN" altLang="en-US" sz="4000" b="1" dirty="0" smtClean="0">
                <a:latin typeface="Arial" pitchFamily="34" charset="0"/>
                <a:ea typeface="宋体" pitchFamily="2" charset="-122"/>
              </a:rPr>
              <a:t>”</a:t>
            </a:r>
            <a:r>
              <a:rPr lang="zh-CN" altLang="en-US" sz="4000" b="1" dirty="0" smtClean="0">
                <a:ea typeface="宋体" pitchFamily="2" charset="-122"/>
              </a:rPr>
              <a:t>将其击伤。白雪变成了</a:t>
            </a:r>
            <a:r>
              <a:rPr lang="zh-CN" altLang="en-US" sz="4000" b="1" dirty="0" smtClean="0">
                <a:latin typeface="Arial" pitchFamily="34" charset="0"/>
                <a:ea typeface="宋体" pitchFamily="2" charset="-122"/>
              </a:rPr>
              <a:t>“</a:t>
            </a:r>
            <a:r>
              <a:rPr lang="zh-CN" altLang="en-US" sz="4000" b="1" dirty="0" smtClean="0">
                <a:ea typeface="宋体" pitchFamily="2" charset="-122"/>
              </a:rPr>
              <a:t>红雪</a:t>
            </a:r>
            <a:r>
              <a:rPr lang="zh-CN" altLang="en-US" sz="4000" b="1" dirty="0" smtClean="0">
                <a:latin typeface="Arial" pitchFamily="34" charset="0"/>
                <a:ea typeface="宋体" pitchFamily="2" charset="-122"/>
              </a:rPr>
              <a:t>”</a:t>
            </a:r>
            <a:r>
              <a:rPr lang="zh-CN" altLang="en-US" sz="4000" b="1" dirty="0" smtClean="0">
                <a:ea typeface="宋体" pitchFamily="2" charset="-122"/>
              </a:rPr>
              <a:t>。该责任由谁承担？为什么？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内容占位符 2"/>
          <p:cNvSpPr>
            <a:spLocks noGrp="1"/>
          </p:cNvSpPr>
          <p:nvPr>
            <p:ph idx="1"/>
          </p:nvPr>
        </p:nvSpPr>
        <p:spPr>
          <a:xfrm>
            <a:off x="381000" y="914400"/>
            <a:ext cx="8001000" cy="4724400"/>
          </a:xfrm>
        </p:spPr>
        <p:txBody>
          <a:bodyPr/>
          <a:lstStyle/>
          <a:p>
            <a:r>
              <a:rPr lang="zh-CN" altLang="en-US" b="1" dirty="0" smtClean="0">
                <a:ea typeface="宋体" pitchFamily="2" charset="-122"/>
              </a:rPr>
              <a:t>我国将自然人的民事行为能力分为三类： </a:t>
            </a:r>
          </a:p>
          <a:p>
            <a:r>
              <a:rPr lang="zh-CN" altLang="en-US" b="1" dirty="0" smtClean="0">
                <a:ea typeface="宋体" pitchFamily="2" charset="-122"/>
              </a:rPr>
              <a:t>一是完全民事行为能力人，</a:t>
            </a:r>
            <a:r>
              <a:rPr lang="en-US" altLang="zh-CN" b="1" dirty="0" smtClean="0">
                <a:ea typeface="宋体" pitchFamily="2" charset="-122"/>
              </a:rPr>
              <a:t>18</a:t>
            </a:r>
            <a:r>
              <a:rPr lang="zh-CN" altLang="en-US" b="1" dirty="0" smtClean="0">
                <a:ea typeface="宋体" pitchFamily="2" charset="-122"/>
              </a:rPr>
              <a:t>周岁以上的自然人为成年人，具有完全民事行为能力，可以独立进行民事活动，是完全民事行为能力人。 </a:t>
            </a:r>
          </a:p>
          <a:p>
            <a:r>
              <a:rPr lang="en-US" altLang="zh-CN" b="1" dirty="0" smtClean="0">
                <a:ea typeface="宋体" pitchFamily="2" charset="-122"/>
              </a:rPr>
              <a:t>16</a:t>
            </a:r>
            <a:r>
              <a:rPr lang="zh-CN" altLang="en-US" b="1" dirty="0" smtClean="0">
                <a:ea typeface="宋体" pitchFamily="2" charset="-122"/>
              </a:rPr>
              <a:t>周岁以上不满</a:t>
            </a:r>
            <a:r>
              <a:rPr lang="en-US" altLang="zh-CN" b="1" dirty="0" smtClean="0">
                <a:ea typeface="宋体" pitchFamily="2" charset="-122"/>
              </a:rPr>
              <a:t>18</a:t>
            </a:r>
            <a:r>
              <a:rPr lang="zh-CN" altLang="en-US" b="1" dirty="0" smtClean="0">
                <a:ea typeface="宋体" pitchFamily="2" charset="-122"/>
              </a:rPr>
              <a:t>周岁的公民，以自己的劳动收入为主要生活来源的，视为完全民事行为能力人。 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内容占位符 4"/>
          <p:cNvSpPr>
            <a:spLocks noGrp="1"/>
          </p:cNvSpPr>
          <p:nvPr>
            <p:ph idx="1"/>
          </p:nvPr>
        </p:nvSpPr>
        <p:spPr>
          <a:xfrm>
            <a:off x="304800" y="457200"/>
            <a:ext cx="7924800" cy="5189113"/>
          </a:xfr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ea typeface="宋体" pitchFamily="2" charset="-122"/>
              </a:rPr>
              <a:t>二是限制民事行为能力人，</a:t>
            </a:r>
            <a:r>
              <a:rPr lang="en-US" altLang="zh-CN" sz="3600" b="1" dirty="0" smtClean="0">
                <a:ea typeface="宋体" pitchFamily="2" charset="-122"/>
              </a:rPr>
              <a:t>8</a:t>
            </a:r>
            <a:r>
              <a:rPr lang="zh-CN" altLang="en-US" sz="3600" b="1" dirty="0" smtClean="0">
                <a:ea typeface="宋体" pitchFamily="2" charset="-122"/>
              </a:rPr>
              <a:t>周岁以上的未成年人是限制民事行为能力人，可以进行与他的年龄、智力相适应的民事活动。 </a:t>
            </a:r>
          </a:p>
          <a:p>
            <a:r>
              <a:rPr lang="zh-CN" altLang="en-US" sz="3600" b="1" dirty="0" smtClean="0">
                <a:ea typeface="宋体" pitchFamily="2" charset="-122"/>
              </a:rPr>
              <a:t>不能完全辨认自己行为的精神病人是限制民事行为能力人，可以进行与他的精神健康状况相适应的民事活动；其他民事活动由他的法定代理人代理，或征得他的法定代理人同意。 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内容占位符 2"/>
          <p:cNvSpPr>
            <a:spLocks noGrp="1"/>
          </p:cNvSpPr>
          <p:nvPr>
            <p:ph idx="1"/>
          </p:nvPr>
        </p:nvSpPr>
        <p:spPr>
          <a:xfrm>
            <a:off x="533400" y="1066800"/>
            <a:ext cx="7848600" cy="4419600"/>
          </a:xfrm>
        </p:spPr>
        <p:txBody>
          <a:bodyPr/>
          <a:lstStyle/>
          <a:p>
            <a:r>
              <a:rPr lang="zh-CN" altLang="en-US" sz="4000" b="1" dirty="0" smtClean="0">
                <a:ea typeface="宋体" pitchFamily="2" charset="-122"/>
              </a:rPr>
              <a:t>三是无民事行为能力人，不满</a:t>
            </a:r>
            <a:r>
              <a:rPr lang="en-US" altLang="zh-CN" sz="4000" b="1" dirty="0" smtClean="0">
                <a:ea typeface="宋体" pitchFamily="2" charset="-122"/>
              </a:rPr>
              <a:t>8</a:t>
            </a:r>
            <a:r>
              <a:rPr lang="zh-CN" altLang="en-US" sz="4000" b="1" dirty="0" smtClean="0">
                <a:ea typeface="宋体" pitchFamily="2" charset="-122"/>
              </a:rPr>
              <a:t>周岁的未成年人是无民事行为能力人，由他的法定代理人代理民事活动。 </a:t>
            </a:r>
          </a:p>
          <a:p>
            <a:r>
              <a:rPr lang="zh-CN" altLang="en-US" sz="4000" b="1" dirty="0" smtClean="0">
                <a:ea typeface="宋体" pitchFamily="2" charset="-122"/>
              </a:rPr>
              <a:t>不能辨认自己行为的精神病人是无民事行为能力人，由他的法定代理人代理民事活动。 </a:t>
            </a:r>
          </a:p>
          <a:p>
            <a:endParaRPr lang="zh-CN" altLang="en-US" dirty="0" smtClean="0">
              <a:ea typeface="宋体" pitchFamily="2" charset="-122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占位符 1536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4056063" cy="533400"/>
          </a:xfrm>
        </p:spPr>
        <p:txBody>
          <a:bodyPr/>
          <a:lstStyle/>
          <a:p>
            <a:r>
              <a:rPr lang="en-US" altLang="zh-CN" sz="2800" b="1" dirty="0" smtClean="0">
                <a:latin typeface="黑体" pitchFamily="2" charset="-122"/>
              </a:rPr>
              <a:t>7</a:t>
            </a:r>
            <a:r>
              <a:rPr lang="zh-CN" altLang="en-US" sz="2800" b="1" dirty="0" smtClean="0">
                <a:latin typeface="黑体" pitchFamily="2" charset="-122"/>
              </a:rPr>
              <a:t>、我国的诉讼制度</a:t>
            </a:r>
          </a:p>
        </p:txBody>
      </p:sp>
      <p:sp>
        <p:nvSpPr>
          <p:cNvPr id="15364" name="圆角矩形 15363"/>
          <p:cNvSpPr/>
          <p:nvPr/>
        </p:nvSpPr>
        <p:spPr>
          <a:xfrm>
            <a:off x="250825" y="403225"/>
            <a:ext cx="3025775" cy="504825"/>
          </a:xfrm>
          <a:prstGeom prst="roundRect">
            <a:avLst>
              <a:gd name="adj" fmla="val 31759"/>
            </a:avLst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rgbClr val="0033CC">
                  <a:alpha val="79999"/>
                </a:srgbClr>
              </a:gs>
            </a:gsLst>
            <a:lin ang="5400000" scaled="1"/>
            <a:tileRect/>
          </a:gradFill>
          <a:ln w="9525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 algn="ctr"/>
            <a:r>
              <a:rPr lang="zh-CN" altLang="en-US" noProof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Verdana" pitchFamily="2" charset="0"/>
                <a:ea typeface="黑体" pitchFamily="2" charset="-122"/>
                <a:cs typeface="+mn-ea"/>
              </a:rPr>
              <a:t>法律常识测试</a:t>
            </a:r>
            <a:endParaRPr lang="zh-CN" altLang="en-US" noProof="1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Verdana" pitchFamily="2" charset="0"/>
              <a:ea typeface="黑体" pitchFamily="2" charset="-122"/>
            </a:endParaRPr>
          </a:p>
        </p:txBody>
      </p:sp>
      <p:grpSp>
        <p:nvGrpSpPr>
          <p:cNvPr id="2" name="组合 15364"/>
          <p:cNvGrpSpPr>
            <a:grpSpLocks noChangeAspect="1"/>
          </p:cNvGrpSpPr>
          <p:nvPr/>
        </p:nvGrpSpPr>
        <p:grpSpPr bwMode="auto">
          <a:xfrm>
            <a:off x="1447800" y="1744076"/>
            <a:ext cx="7148513" cy="3974099"/>
            <a:chOff x="0" y="0"/>
            <a:chExt cx="2880" cy="720"/>
          </a:xfrm>
        </p:grpSpPr>
        <p:sp>
          <p:nvSpPr>
            <p:cNvPr id="16388" name="矩形 15365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28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cxnSp>
          <p:nvCxnSpPr>
            <p:cNvPr id="16389" name="_s576525"/>
            <p:cNvCxnSpPr>
              <a:cxnSpLocks noChangeShapeType="1"/>
              <a:stCxn id="16395" idx="0"/>
              <a:endCxn id="16392" idx="2"/>
            </p:cNvCxnSpPr>
            <p:nvPr/>
          </p:nvCxnSpPr>
          <p:spPr bwMode="auto">
            <a:xfrm rot="5400000" flipH="1">
              <a:off x="1872" y="-144"/>
              <a:ext cx="144" cy="1008"/>
            </a:xfrm>
            <a:prstGeom prst="bentConnector3">
              <a:avLst>
                <a:gd name="adj1" fmla="val 209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6390" name="_s576524"/>
            <p:cNvCxnSpPr>
              <a:cxnSpLocks noChangeShapeType="1"/>
              <a:stCxn id="16394" idx="0"/>
              <a:endCxn id="16392" idx="2"/>
            </p:cNvCxnSpPr>
            <p:nvPr/>
          </p:nvCxnSpPr>
          <p:spPr bwMode="auto">
            <a:xfrm rot="-5400000">
              <a:off x="1367" y="357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391" name="_s576523"/>
            <p:cNvCxnSpPr>
              <a:cxnSpLocks noChangeShapeType="1"/>
              <a:stCxn id="16393" idx="0"/>
              <a:endCxn id="16392" idx="2"/>
            </p:cNvCxnSpPr>
            <p:nvPr/>
          </p:nvCxnSpPr>
          <p:spPr bwMode="auto">
            <a:xfrm rot="-5400000">
              <a:off x="864" y="-144"/>
              <a:ext cx="144" cy="1008"/>
            </a:xfrm>
            <a:prstGeom prst="bentConnector3">
              <a:avLst>
                <a:gd name="adj1" fmla="val 209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6392" name="_s576519"/>
            <p:cNvSpPr>
              <a:spLocks noChangeArrowheads="1"/>
            </p:cNvSpPr>
            <p:nvPr/>
          </p:nvSpPr>
          <p:spPr bwMode="auto">
            <a:xfrm>
              <a:off x="1008" y="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zh-CN" altLang="en-US">
                  <a:solidFill>
                    <a:schemeClr val="tx1"/>
                  </a:solidFill>
                  <a:ea typeface="黑体" pitchFamily="2" charset="-122"/>
                </a:rPr>
                <a:t>三大诉讼</a:t>
              </a:r>
            </a:p>
          </p:txBody>
        </p:sp>
        <p:sp>
          <p:nvSpPr>
            <p:cNvPr id="16393" name="_s576520"/>
            <p:cNvSpPr>
              <a:spLocks noChangeArrowheads="1"/>
            </p:cNvSpPr>
            <p:nvPr/>
          </p:nvSpPr>
          <p:spPr bwMode="auto">
            <a:xfrm>
              <a:off x="0" y="43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zh-CN" altLang="en-US">
                  <a:ea typeface="黑体" pitchFamily="2" charset="-122"/>
                </a:rPr>
                <a:t>民事诉讼</a:t>
              </a:r>
            </a:p>
            <a:p>
              <a:pPr algn="ctr"/>
              <a:r>
                <a:rPr lang="zh-CN" altLang="en-US">
                  <a:ea typeface="黑体" pitchFamily="2" charset="-122"/>
                </a:rPr>
                <a:t>（民</a:t>
              </a:r>
              <a:r>
                <a:rPr lang="en-US" altLang="zh-CN">
                  <a:ea typeface="黑体" pitchFamily="2" charset="-122"/>
                </a:rPr>
                <a:t>—</a:t>
              </a:r>
              <a:r>
                <a:rPr lang="zh-CN" altLang="en-US">
                  <a:ea typeface="黑体" pitchFamily="2" charset="-122"/>
                </a:rPr>
                <a:t>民）</a:t>
              </a:r>
            </a:p>
          </p:txBody>
        </p:sp>
        <p:sp>
          <p:nvSpPr>
            <p:cNvPr id="16394" name="_s576521"/>
            <p:cNvSpPr>
              <a:spLocks noChangeArrowheads="1"/>
            </p:cNvSpPr>
            <p:nvPr/>
          </p:nvSpPr>
          <p:spPr bwMode="auto">
            <a:xfrm>
              <a:off x="1008" y="43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zh-CN" altLang="en-US">
                  <a:ea typeface="黑体" pitchFamily="2" charset="-122"/>
                </a:rPr>
                <a:t>刑事诉讼</a:t>
              </a:r>
            </a:p>
            <a:p>
              <a:pPr algn="ctr"/>
              <a:r>
                <a:rPr lang="zh-CN" altLang="en-US">
                  <a:ea typeface="黑体" pitchFamily="2" charset="-122"/>
                </a:rPr>
                <a:t>（官</a:t>
              </a:r>
              <a:r>
                <a:rPr lang="en-US" altLang="zh-CN">
                  <a:ea typeface="黑体" pitchFamily="2" charset="-122"/>
                </a:rPr>
                <a:t>—</a:t>
              </a:r>
              <a:r>
                <a:rPr lang="zh-CN" altLang="en-US">
                  <a:ea typeface="黑体" pitchFamily="2" charset="-122"/>
                </a:rPr>
                <a:t>民）</a:t>
              </a:r>
            </a:p>
          </p:txBody>
        </p:sp>
        <p:sp>
          <p:nvSpPr>
            <p:cNvPr id="16395" name="_s576522"/>
            <p:cNvSpPr>
              <a:spLocks noChangeArrowheads="1"/>
            </p:cNvSpPr>
            <p:nvPr/>
          </p:nvSpPr>
          <p:spPr bwMode="auto">
            <a:xfrm>
              <a:off x="2016" y="43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zh-CN" altLang="en-US">
                  <a:ea typeface="黑体" pitchFamily="2" charset="-122"/>
                </a:rPr>
                <a:t>行政诉讼</a:t>
              </a:r>
            </a:p>
            <a:p>
              <a:pPr algn="ctr"/>
              <a:r>
                <a:rPr lang="zh-CN" altLang="en-US">
                  <a:ea typeface="黑体" pitchFamily="2" charset="-122"/>
                </a:rPr>
                <a:t>（民</a:t>
              </a:r>
              <a:r>
                <a:rPr lang="en-US" altLang="zh-CN">
                  <a:ea typeface="黑体" pitchFamily="2" charset="-122"/>
                </a:rPr>
                <a:t>—</a:t>
              </a:r>
              <a:r>
                <a:rPr lang="zh-CN" altLang="en-US">
                  <a:ea typeface="黑体" pitchFamily="2" charset="-122"/>
                </a:rPr>
                <a:t>官）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838200"/>
            <a:ext cx="597535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kumimoji="1" lang="zh-CN" altLang="en-US" sz="4800" b="1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欢迎大家走进</a:t>
            </a:r>
          </a:p>
          <a:p>
            <a:pPr algn="l"/>
            <a:endParaRPr kumimoji="1" lang="zh-CN" altLang="en-US" sz="2000" b="1">
              <a:solidFill>
                <a:srgbClr val="0000FF"/>
              </a:solidFill>
              <a:latin typeface="华文行楷" pitchFamily="2" charset="-122"/>
              <a:ea typeface="华文行楷" pitchFamily="2" charset="-122"/>
            </a:endParaRPr>
          </a:p>
          <a:p>
            <a:pPr algn="l"/>
            <a:r>
              <a:rPr kumimoji="1" lang="zh-CN" altLang="en-US" sz="6000" b="1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      </a:t>
            </a:r>
            <a:r>
              <a:rPr kumimoji="1" lang="en-US" altLang="zh-CN" sz="6000" b="1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kumimoji="1" lang="zh-CN" altLang="en-US" sz="6000" b="1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经济法实务</a:t>
            </a:r>
            <a:r>
              <a:rPr kumimoji="1" lang="en-US" altLang="zh-CN" sz="6000" b="1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》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09800" y="3200400"/>
            <a:ext cx="5419725" cy="325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kumimoji="1" lang="zh-CN" altLang="en-US" sz="44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逄志龙</a:t>
            </a:r>
            <a:r>
              <a:rPr kumimoji="1" lang="zh-CN" altLang="en-US" sz="4400" b="1" dirty="0">
                <a:solidFill>
                  <a:srgbClr val="FF0000"/>
                </a:solidFill>
                <a:latin typeface="Tahoma" pitchFamily="34" charset="0"/>
                <a:ea typeface="华文行楷" pitchFamily="2" charset="-122"/>
              </a:rPr>
              <a:t>                    </a:t>
            </a:r>
          </a:p>
          <a:p>
            <a:pPr>
              <a:lnSpc>
                <a:spcPct val="105000"/>
              </a:lnSpc>
            </a:pPr>
            <a:endParaRPr kumimoji="1" lang="zh-CN" altLang="en-US" sz="3200" b="1" dirty="0">
              <a:latin typeface="Times New Roman" pitchFamily="18" charset="0"/>
            </a:endParaRPr>
          </a:p>
          <a:p>
            <a:pPr>
              <a:lnSpc>
                <a:spcPct val="105000"/>
              </a:lnSpc>
            </a:pPr>
            <a:r>
              <a:rPr kumimoji="1" lang="en-US" altLang="zh-CN" sz="3200" b="1" dirty="0">
                <a:latin typeface="Times New Roman" pitchFamily="18" charset="0"/>
              </a:rPr>
              <a:t>E-mail: 973751762@qq.com</a:t>
            </a:r>
            <a:endParaRPr kumimoji="1" lang="en-US" altLang="zh-CN" sz="3200" b="1" dirty="0">
              <a:latin typeface="Times New Roman" pitchFamily="18" charset="0"/>
              <a:ea typeface="楷体_GB2312" pitchFamily="49" charset="-122"/>
            </a:endParaRPr>
          </a:p>
          <a:p>
            <a:pPr>
              <a:lnSpc>
                <a:spcPct val="105000"/>
              </a:lnSpc>
            </a:pPr>
            <a:r>
              <a:rPr kumimoji="1" lang="en-US" altLang="zh-CN" sz="3200" b="1" dirty="0"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zh-CN" altLang="en-US" sz="3200" b="1" dirty="0" smtClean="0">
                <a:latin typeface="Times New Roman" pitchFamily="18" charset="0"/>
                <a:ea typeface="楷体_GB2312" pitchFamily="49" charset="-122"/>
              </a:rPr>
              <a:t>电 </a:t>
            </a:r>
            <a:r>
              <a:rPr kumimoji="1" lang="zh-CN" altLang="en-US" sz="3200" b="1" dirty="0">
                <a:latin typeface="Times New Roman" pitchFamily="18" charset="0"/>
                <a:ea typeface="楷体_GB2312" pitchFamily="49" charset="-122"/>
              </a:rPr>
              <a:t>话</a:t>
            </a:r>
            <a:r>
              <a:rPr kumimoji="1" lang="zh-CN" altLang="en-US" sz="3200" b="1" dirty="0" smtClean="0">
                <a:latin typeface="Times New Roman" pitchFamily="18" charset="0"/>
                <a:ea typeface="楷体_GB2312" pitchFamily="49" charset="-122"/>
              </a:rPr>
              <a:t>：</a:t>
            </a:r>
            <a:r>
              <a:rPr kumimoji="1" lang="en-US" altLang="zh-CN" sz="3200" b="1" dirty="0" smtClean="0">
                <a:latin typeface="Times New Roman" pitchFamily="18" charset="0"/>
                <a:ea typeface="楷体_GB2312" pitchFamily="49" charset="-122"/>
              </a:rPr>
              <a:t>15288804645</a:t>
            </a:r>
            <a:r>
              <a:rPr kumimoji="1" lang="zh-CN" altLang="en-US" sz="3200" b="1" dirty="0" smtClean="0">
                <a:latin typeface="Times New Roman" pitchFamily="18" charset="0"/>
                <a:ea typeface="楷体_GB2312" pitchFamily="49" charset="-122"/>
              </a:rPr>
              <a:t>（</a:t>
            </a:r>
            <a:r>
              <a:rPr kumimoji="1" lang="zh-CN" altLang="en-US" sz="3200" b="1" dirty="0">
                <a:latin typeface="Times New Roman" pitchFamily="18" charset="0"/>
                <a:ea typeface="楷体_GB2312" pitchFamily="49" charset="-122"/>
              </a:rPr>
              <a:t>微信）</a:t>
            </a:r>
            <a:endParaRPr kumimoji="1" lang="en-US" altLang="zh-CN" sz="3200" b="1" dirty="0">
              <a:latin typeface="Times New Roman" pitchFamily="18" charset="0"/>
              <a:ea typeface="楷体_GB2312" pitchFamily="49" charset="-122"/>
            </a:endParaRPr>
          </a:p>
          <a:p>
            <a:pPr algn="l">
              <a:lnSpc>
                <a:spcPct val="105000"/>
              </a:lnSpc>
            </a:pPr>
            <a:endParaRPr kumimoji="1" lang="en-US" altLang="zh-CN" sz="3200" b="1" dirty="0">
              <a:latin typeface="Times New Roman" pitchFamily="18" charset="0"/>
              <a:ea typeface="楷体_GB2312" pitchFamily="49" charset="-122"/>
            </a:endParaRPr>
          </a:p>
          <a:p>
            <a:pPr>
              <a:lnSpc>
                <a:spcPct val="105000"/>
              </a:lnSpc>
            </a:pPr>
            <a:r>
              <a:rPr kumimoji="1" lang="en-US" altLang="zh-CN" sz="2400" b="1" dirty="0">
                <a:latin typeface="Times New Roman" pitchFamily="18" charset="0"/>
                <a:ea typeface="楷体_GB2312" pitchFamily="49" charset="-122"/>
              </a:rPr>
              <a:t>    </a:t>
            </a:r>
          </a:p>
        </p:txBody>
      </p:sp>
      <p:pic>
        <p:nvPicPr>
          <p:cNvPr id="3077" name="Picture 5" descr="你好啊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72050"/>
            <a:ext cx="22574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6516688" y="0"/>
            <a:ext cx="2627312" cy="2133600"/>
            <a:chOff x="4195" y="0"/>
            <a:chExt cx="1565" cy="1344"/>
          </a:xfrm>
        </p:grpSpPr>
        <p:pic>
          <p:nvPicPr>
            <p:cNvPr id="3079" name="Picture 7" descr="H卡0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A5195D"/>
                </a:clrFrom>
                <a:clrTo>
                  <a:srgbClr val="A5195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95" y="0"/>
              <a:ext cx="1565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4536" y="314"/>
              <a:ext cx="88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zh-CN" altLang="en-US" sz="2400" b="1">
                  <a:solidFill>
                    <a:srgbClr val="FFFFCC"/>
                  </a:solidFill>
                  <a:latin typeface="楷体_GB2312" pitchFamily="49" charset="-122"/>
                  <a:ea typeface="楷体_GB2312" pitchFamily="49" charset="-122"/>
                </a:rPr>
                <a:t>新 学 期</a:t>
              </a: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4504" y="618"/>
              <a:ext cx="9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kumimoji="1" lang="zh-CN" altLang="zh-CN" sz="2400" b="1">
                <a:solidFill>
                  <a:srgbClr val="FFFFCC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文本占位符 14338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4800600"/>
          </a:xfrm>
        </p:spPr>
        <p:txBody>
          <a:bodyPr/>
          <a:lstStyle/>
          <a:p>
            <a:r>
              <a:rPr lang="en-US" altLang="zh-CN" b="1" dirty="0" smtClean="0">
                <a:latin typeface="黑体" pitchFamily="2" charset="-122"/>
              </a:rPr>
              <a:t>8</a:t>
            </a:r>
            <a:r>
              <a:rPr lang="zh-CN" altLang="en-US" b="1" dirty="0" smtClean="0">
                <a:latin typeface="黑体" pitchFamily="2" charset="-122"/>
              </a:rPr>
              <a:t>、我国的审级制度</a:t>
            </a:r>
          </a:p>
        </p:txBody>
      </p:sp>
      <p:sp>
        <p:nvSpPr>
          <p:cNvPr id="14340" name="圆角矩形 14339"/>
          <p:cNvSpPr/>
          <p:nvPr/>
        </p:nvSpPr>
        <p:spPr>
          <a:xfrm>
            <a:off x="250825" y="403225"/>
            <a:ext cx="3025775" cy="504825"/>
          </a:xfrm>
          <a:prstGeom prst="roundRect">
            <a:avLst>
              <a:gd name="adj" fmla="val 31759"/>
            </a:avLst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rgbClr val="0033CC">
                  <a:alpha val="79999"/>
                </a:srgbClr>
              </a:gs>
            </a:gsLst>
            <a:lin ang="5400000" scaled="1"/>
            <a:tileRect/>
          </a:gradFill>
          <a:ln w="9525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zh-CN" altLang="en-US" noProof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Verdana" pitchFamily="2" charset="0"/>
                <a:ea typeface="黑体" pitchFamily="2" charset="-122"/>
                <a:cs typeface="+mn-ea"/>
              </a:rPr>
              <a:t>法律常识测试</a:t>
            </a:r>
            <a:endParaRPr lang="zh-CN" altLang="en-US" noProof="1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Verdana" pitchFamily="2" charset="0"/>
              <a:ea typeface="黑体" pitchFamily="2" charset="-122"/>
            </a:endParaRPr>
          </a:p>
        </p:txBody>
      </p:sp>
      <p:sp>
        <p:nvSpPr>
          <p:cNvPr id="16388" name="_s1031"/>
          <p:cNvSpPr>
            <a:spLocks noChangeArrowheads="1"/>
          </p:cNvSpPr>
          <p:nvPr/>
        </p:nvSpPr>
        <p:spPr bwMode="auto">
          <a:xfrm>
            <a:off x="5148263" y="1600200"/>
            <a:ext cx="3022600" cy="814388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zh-CN" altLang="en-US">
                <a:solidFill>
                  <a:schemeClr val="bg1"/>
                </a:solidFill>
                <a:latin typeface="Arial Black" pitchFamily="34" charset="0"/>
              </a:rPr>
              <a:t>最高人民法院</a:t>
            </a:r>
          </a:p>
        </p:txBody>
      </p:sp>
      <p:sp>
        <p:nvSpPr>
          <p:cNvPr id="16389" name="_s1031"/>
          <p:cNvSpPr>
            <a:spLocks noChangeArrowheads="1"/>
          </p:cNvSpPr>
          <p:nvPr/>
        </p:nvSpPr>
        <p:spPr bwMode="auto">
          <a:xfrm>
            <a:off x="5148263" y="2830513"/>
            <a:ext cx="3022600" cy="814387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zh-CN" altLang="en-US">
                <a:solidFill>
                  <a:schemeClr val="bg1"/>
                </a:solidFill>
                <a:latin typeface="Arial Black" pitchFamily="34" charset="0"/>
              </a:rPr>
              <a:t>高级人民法院</a:t>
            </a:r>
          </a:p>
        </p:txBody>
      </p:sp>
      <p:sp>
        <p:nvSpPr>
          <p:cNvPr id="16390" name="_s1031"/>
          <p:cNvSpPr>
            <a:spLocks noChangeArrowheads="1"/>
          </p:cNvSpPr>
          <p:nvPr/>
        </p:nvSpPr>
        <p:spPr bwMode="auto">
          <a:xfrm>
            <a:off x="5148263" y="4090988"/>
            <a:ext cx="3022600" cy="814387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zh-CN" altLang="en-US">
                <a:solidFill>
                  <a:schemeClr val="bg1"/>
                </a:solidFill>
                <a:latin typeface="Arial Black" pitchFamily="34" charset="0"/>
              </a:rPr>
              <a:t>中级人民法院</a:t>
            </a:r>
          </a:p>
        </p:txBody>
      </p:sp>
      <p:sp>
        <p:nvSpPr>
          <p:cNvPr id="16391" name="_s1031"/>
          <p:cNvSpPr>
            <a:spLocks noChangeArrowheads="1"/>
          </p:cNvSpPr>
          <p:nvPr/>
        </p:nvSpPr>
        <p:spPr bwMode="auto">
          <a:xfrm>
            <a:off x="5148263" y="5321300"/>
            <a:ext cx="3022600" cy="814388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zh-CN" altLang="en-US">
                <a:solidFill>
                  <a:schemeClr val="bg1"/>
                </a:solidFill>
                <a:latin typeface="Arial Black" pitchFamily="34" charset="0"/>
              </a:rPr>
              <a:t>基层人民法院</a:t>
            </a:r>
          </a:p>
        </p:txBody>
      </p:sp>
      <p:sp>
        <p:nvSpPr>
          <p:cNvPr id="16392" name="直接连接符 14344"/>
          <p:cNvSpPr>
            <a:spLocks noChangeShapeType="1"/>
          </p:cNvSpPr>
          <p:nvPr/>
        </p:nvSpPr>
        <p:spPr bwMode="auto">
          <a:xfrm flipH="1" flipV="1">
            <a:off x="6688138" y="4905375"/>
            <a:ext cx="0" cy="4159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3" name="直接连接符 14345"/>
          <p:cNvSpPr>
            <a:spLocks noChangeShapeType="1"/>
          </p:cNvSpPr>
          <p:nvPr/>
        </p:nvSpPr>
        <p:spPr bwMode="auto">
          <a:xfrm flipH="1" flipV="1">
            <a:off x="6704013" y="3644900"/>
            <a:ext cx="0" cy="4159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4" name="直接连接符 14346"/>
          <p:cNvSpPr>
            <a:spLocks noChangeShapeType="1"/>
          </p:cNvSpPr>
          <p:nvPr/>
        </p:nvSpPr>
        <p:spPr bwMode="auto">
          <a:xfrm flipH="1" flipV="1">
            <a:off x="6688138" y="2414588"/>
            <a:ext cx="0" cy="4159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a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143000"/>
            <a:ext cx="4667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981200" y="1066800"/>
            <a:ext cx="2330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[ </a:t>
            </a:r>
            <a:r>
              <a:rPr lang="zh-CN" alt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课堂训练 </a:t>
            </a:r>
            <a:r>
              <a:rPr lang="en-US" altLang="zh-CN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]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414588" y="3128963"/>
            <a:ext cx="2232025" cy="15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4581" name="Picture 5" descr="y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057400"/>
            <a:ext cx="2879725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953000" y="2209800"/>
            <a:ext cx="180975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zh-TW" altLang="en-US" sz="3200" b="1">
                <a:latin typeface="华文行楷" pitchFamily="2" charset="-122"/>
                <a:ea typeface="华文行楷" pitchFamily="2" charset="-122"/>
              </a:rPr>
              <a:t>测测你的</a:t>
            </a:r>
            <a:endParaRPr kumimoji="1" lang="zh-TW" altLang="zh-CN" sz="3200" b="1">
              <a:latin typeface="华文行楷" pitchFamily="2" charset="-122"/>
              <a:ea typeface="华文行楷" pitchFamily="2" charset="-122"/>
            </a:endParaRPr>
          </a:p>
          <a:p>
            <a:pPr algn="l">
              <a:lnSpc>
                <a:spcPct val="130000"/>
              </a:lnSpc>
            </a:pPr>
            <a:r>
              <a:rPr kumimoji="1" lang="zh-CN" altLang="en-US" sz="3200" b="1">
                <a:latin typeface="华文行楷" pitchFamily="2" charset="-122"/>
                <a:ea typeface="华文行楷" pitchFamily="2" charset="-122"/>
              </a:rPr>
              <a:t>法律知识</a:t>
            </a:r>
          </a:p>
        </p:txBody>
      </p:sp>
      <p:pic>
        <p:nvPicPr>
          <p:cNvPr id="17415" name="Picture 7" descr="03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4221163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2484438" y="4149725"/>
            <a:ext cx="6126162" cy="237648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BF9E1"/>
              </a:gs>
              <a:gs pos="50000">
                <a:srgbClr val="FFFFFF"/>
              </a:gs>
              <a:gs pos="100000">
                <a:srgbClr val="FBF9E1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l">
              <a:lnSpc>
                <a:spcPct val="130000"/>
              </a:lnSpc>
              <a:defRPr/>
            </a:pPr>
            <a:r>
              <a:rPr lang="zh-CN" altLang="en-US" sz="3600" b="1">
                <a:latin typeface="华文行楷" pitchFamily="2" charset="-122"/>
                <a:ea typeface="华文行楷" pitchFamily="2" charset="-122"/>
              </a:rPr>
              <a:t>找出常见镜头中的法律错误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3"/>
          <p:cNvSpPr>
            <a:spLocks noChangeArrowheads="1"/>
          </p:cNvSpPr>
          <p:nvPr/>
        </p:nvSpPr>
        <p:spPr bwMode="auto">
          <a:xfrm>
            <a:off x="457200" y="228600"/>
            <a:ext cx="7467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4000" b="1" dirty="0"/>
              <a:t>1.</a:t>
            </a:r>
            <a:r>
              <a:rPr lang="zh-CN" altLang="en-US" sz="4000" b="1" dirty="0"/>
              <a:t>律师：赵家乐涉嫌的“过失杀人罪”</a:t>
            </a:r>
          </a:p>
        </p:txBody>
      </p:sp>
      <p:pic>
        <p:nvPicPr>
          <p:cNvPr id="18435" name="Picture 10" descr="W0200905264101085272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28775"/>
            <a:ext cx="70866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CN" altLang="en-US" sz="4400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镜头中的错误：</a:t>
            </a:r>
            <a:r>
              <a:rPr lang="zh-CN" altLang="en-US" sz="4400" b="1" smtClean="0"/>
              <a:t>律师将赵家乐涉嫌的</a:t>
            </a:r>
            <a:r>
              <a:rPr lang="zh-CN" altLang="en-US" sz="4400" b="1" smtClean="0">
                <a:latin typeface="Arial" pitchFamily="34" charset="0"/>
              </a:rPr>
              <a:t>“</a:t>
            </a:r>
            <a:r>
              <a:rPr lang="zh-CN" altLang="en-US" sz="4400" b="1" smtClean="0"/>
              <a:t>过失致人死亡罪</a:t>
            </a:r>
            <a:r>
              <a:rPr lang="zh-CN" altLang="en-US" sz="4400" b="1" smtClean="0">
                <a:latin typeface="Arial" pitchFamily="34" charset="0"/>
              </a:rPr>
              <a:t>”</a:t>
            </a:r>
            <a:r>
              <a:rPr lang="zh-CN" altLang="en-US" sz="4400" b="1" smtClean="0"/>
              <a:t>称为</a:t>
            </a:r>
            <a:r>
              <a:rPr lang="zh-CN" altLang="en-US" sz="4400" b="1" smtClean="0">
                <a:latin typeface="Arial" pitchFamily="34" charset="0"/>
              </a:rPr>
              <a:t>“</a:t>
            </a:r>
            <a:r>
              <a:rPr lang="zh-CN" altLang="en-US" sz="4400" b="1" smtClean="0"/>
              <a:t>过失杀人罪</a:t>
            </a:r>
            <a:r>
              <a:rPr lang="zh-CN" altLang="en-US" sz="4400" b="1" smtClean="0">
                <a:latin typeface="Arial" pitchFamily="34" charset="0"/>
              </a:rPr>
              <a:t>”</a:t>
            </a:r>
            <a:r>
              <a:rPr lang="zh-CN" altLang="en-US" sz="4400" b="1" smtClean="0"/>
              <a:t>。</a:t>
            </a:r>
          </a:p>
          <a:p>
            <a:pPr eaLnBrk="1" hangingPunct="1"/>
            <a:endParaRPr lang="en-US" altLang="zh-CN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5438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000" b="1" smtClean="0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4000" b="1" smtClean="0">
                <a:latin typeface="楷体_GB2312" pitchFamily="49" charset="-122"/>
                <a:ea typeface="楷体_GB2312" pitchFamily="49" charset="-122"/>
              </a:rPr>
              <a:t>三名疑犯冒充重案组干警对一对情侣进行殴打，并进行行政处罚（罚款）。受害人到纪检委上访，纪检委到公安局进行调查核实，公安局负责人领着两个受害人和一名证人共同到公安局进行辨认。</a:t>
            </a:r>
          </a:p>
          <a:p>
            <a:pPr eaLnBrk="1" hangingPunct="1"/>
            <a:endParaRPr lang="en-US" altLang="zh-CN" sz="400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0"/>
            <a:ext cx="76962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4000" b="1" dirty="0" smtClean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4000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镜头中的错误：</a:t>
            </a:r>
            <a:r>
              <a:rPr lang="zh-CN" altLang="en-US" sz="4000" b="1" dirty="0" smtClean="0">
                <a:latin typeface="楷体_GB2312" pitchFamily="49" charset="-122"/>
                <a:ea typeface="楷体_GB2312" pitchFamily="49" charset="-122"/>
              </a:rPr>
              <a:t>①纪检委接到被害人控告，应将案件移送到有管辖权的部门处理，如属渎职侵权案件由检察院立案侦查，如属抢劫或冒充公安干警招摇撞骗的应移送公安部门。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4000" b="1" dirty="0" smtClean="0">
                <a:latin typeface="楷体_GB2312" pitchFamily="49" charset="-122"/>
                <a:ea typeface="楷体_GB2312" pitchFamily="49" charset="-122"/>
              </a:rPr>
              <a:t>②询问证人与受害人应分别进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4000" b="1" dirty="0" smtClean="0">
                <a:latin typeface="楷体_GB2312" pitchFamily="49" charset="-122"/>
                <a:ea typeface="楷体_GB2312" pitchFamily="49" charset="-122"/>
              </a:rPr>
              <a:t>③辨认时两名受害人与一名证人都应分别进行，受辨认人不得少于</a:t>
            </a:r>
            <a:r>
              <a:rPr lang="en-US" altLang="zh-CN" sz="4000" b="1" dirty="0" smtClean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4000" b="1" dirty="0" smtClean="0">
                <a:latin typeface="楷体_GB2312" pitchFamily="49" charset="-122"/>
                <a:ea typeface="楷体_GB2312" pitchFamily="49" charset="-122"/>
              </a:rPr>
              <a:t>人。 </a:t>
            </a:r>
          </a:p>
          <a:p>
            <a:pPr eaLnBrk="1" hangingPunct="1">
              <a:lnSpc>
                <a:spcPct val="80000"/>
              </a:lnSpc>
            </a:pPr>
            <a:endParaRPr lang="en-US" altLang="zh-CN" sz="40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7924800" cy="545782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400" b="1" dirty="0" smtClean="0"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一位律师费尽周折将被继承人留下的巨额遗产交到了继承人的手中。继承人为了表示对律师的感谢欲付给律师</a:t>
            </a:r>
            <a:r>
              <a:rPr lang="en-US" altLang="zh-CN" sz="4400" b="1" dirty="0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万元感谢费，律师却说：</a:t>
            </a:r>
            <a:r>
              <a:rPr lang="zh-CN" altLang="en-US" sz="4400" b="1" dirty="0" smtClean="0">
                <a:latin typeface="Arial" pitchFamily="34" charset="0"/>
                <a:ea typeface="楷体_GB2312" pitchFamily="49" charset="-122"/>
              </a:rPr>
              <a:t>“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我身为国家机关工作人员，不能接受你的馈赠</a:t>
            </a:r>
            <a:r>
              <a:rPr lang="zh-CN" altLang="en-US" sz="4400" b="1" dirty="0" smtClean="0">
                <a:latin typeface="Arial" pitchFamily="34" charset="0"/>
                <a:ea typeface="楷体_GB2312" pitchFamily="49" charset="-122"/>
              </a:rPr>
              <a:t>”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696200" cy="4572000"/>
          </a:xfrm>
        </p:spPr>
        <p:txBody>
          <a:bodyPr/>
          <a:lstStyle/>
          <a:p>
            <a:pPr eaLnBrk="1" hangingPunct="1"/>
            <a:r>
              <a:rPr lang="zh-CN" altLang="en-US" sz="4400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错误之处：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律师表明自身身份不对。国家机关工作人员指在国家权力机关、行政机关、司法机关、武装机关中从事公务的人员，而律师属于社团组织的工作人员。</a:t>
            </a:r>
          </a:p>
          <a:p>
            <a:pPr eaLnBrk="1" hangingPunct="1"/>
            <a:endParaRPr lang="en-US" altLang="zh-CN" b="1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57200"/>
            <a:ext cx="76200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6600" b="1" dirty="0" smtClean="0">
                <a:latin typeface="楷体_GB2312" pitchFamily="49" charset="-122"/>
                <a:ea typeface="楷体_GB2312" pitchFamily="49" charset="-122"/>
              </a:rPr>
              <a:t>4.</a:t>
            </a:r>
            <a:r>
              <a:rPr lang="zh-CN" altLang="en-US" sz="6600" b="1" dirty="0" smtClean="0">
                <a:latin typeface="楷体_GB2312" pitchFamily="49" charset="-122"/>
                <a:ea typeface="楷体_GB2312" pitchFamily="49" charset="-122"/>
              </a:rPr>
              <a:t>几名警察冲进疑犯的住宅将疑犯擒住，搜出相关证据带走。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7848600" cy="5334000"/>
          </a:xfrm>
        </p:spPr>
        <p:txBody>
          <a:bodyPr/>
          <a:lstStyle/>
          <a:p>
            <a:pPr eaLnBrk="1" hangingPunct="1"/>
            <a:r>
              <a:rPr lang="zh-CN" altLang="en-US" sz="4000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错误之处：</a:t>
            </a:r>
            <a:r>
              <a:rPr lang="zh-CN" altLang="en-US" sz="4000" b="1" dirty="0" smtClean="0">
                <a:latin typeface="楷体_GB2312" pitchFamily="49" charset="-122"/>
                <a:ea typeface="楷体_GB2312" pitchFamily="49" charset="-122"/>
              </a:rPr>
              <a:t>①没有表明身份。</a:t>
            </a:r>
          </a:p>
          <a:p>
            <a:pPr eaLnBrk="1" hangingPunct="1"/>
            <a:r>
              <a:rPr lang="zh-CN" altLang="en-US" sz="4000" b="1" dirty="0" smtClean="0">
                <a:latin typeface="楷体_GB2312" pitchFamily="49" charset="-122"/>
                <a:ea typeface="楷体_GB2312" pitchFamily="49" charset="-122"/>
              </a:rPr>
              <a:t>②没有出示相关证件，如：拘留证、逮捕证、搜查证件。</a:t>
            </a:r>
          </a:p>
          <a:p>
            <a:pPr eaLnBrk="1" hangingPunct="1"/>
            <a:r>
              <a:rPr lang="zh-CN" altLang="en-US" sz="4000" b="1" dirty="0" smtClean="0"/>
              <a:t>③</a:t>
            </a:r>
            <a:r>
              <a:rPr lang="zh-CN" altLang="en-US" sz="4000" b="1" dirty="0" smtClean="0">
                <a:latin typeface="楷体_GB2312" pitchFamily="49" charset="-122"/>
                <a:ea typeface="楷体_GB2312" pitchFamily="49" charset="-122"/>
              </a:rPr>
              <a:t>对于扣押的物品和文件应当会同在场见证人和被扣押物品、文件的持有人查点清楚，当场开列清单一式两份，并由侦查人员、见证人和持有人签名或者盖章。</a:t>
            </a:r>
          </a:p>
          <a:p>
            <a:pPr eaLnBrk="1" hangingPunct="1"/>
            <a:endParaRPr lang="en-US" altLang="zh-CN" sz="28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"/>
          <p:cNvSpPr>
            <a:spLocks noChangeArrowheads="1"/>
          </p:cNvSpPr>
          <p:nvPr/>
        </p:nvSpPr>
        <p:spPr bwMode="auto">
          <a:xfrm>
            <a:off x="533400" y="1600200"/>
            <a:ext cx="7315200" cy="458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/>
              <a:t>衡水一中学校校长的开学致辞！</a:t>
            </a:r>
            <a:br>
              <a:rPr lang="zh-CN" altLang="en-US" sz="3200" b="1"/>
            </a:br>
            <a:r>
              <a:rPr lang="zh-CN" altLang="en-US" sz="3200" b="1"/>
              <a:t>“天将降大任于斯人也，必先卸其</a:t>
            </a:r>
            <a:r>
              <a:rPr lang="en-US" altLang="zh-CN" sz="3200" b="1"/>
              <a:t>QQ</a:t>
            </a:r>
            <a:r>
              <a:rPr lang="zh-CN" altLang="en-US" sz="3200" b="1"/>
              <a:t>，封其微博，删其微信，去其贴吧，收其电脑，夺其手机，摔其</a:t>
            </a:r>
            <a:r>
              <a:rPr lang="en-US" altLang="zh-CN" sz="3200" b="1"/>
              <a:t>ipad</a:t>
            </a:r>
            <a:r>
              <a:rPr lang="zh-CN" altLang="en-US" sz="3200" b="1"/>
              <a:t>，断其</a:t>
            </a:r>
            <a:r>
              <a:rPr lang="en-US" altLang="zh-CN" sz="3200" b="1"/>
              <a:t>wifi</a:t>
            </a:r>
            <a:r>
              <a:rPr lang="zh-CN" altLang="en-US" sz="3200" b="1"/>
              <a:t>，剪其网线，使其百无聊赖，然后静坐、喝茶、思过、锻炼、读书、弹琴、练字、明智、开悟、精进，而后必成大器也！”</a:t>
            </a:r>
            <a:br>
              <a:rPr lang="zh-CN" altLang="en-US" sz="3200" b="1"/>
            </a:br>
            <a:r>
              <a:rPr lang="zh-CN" altLang="en-US" sz="3200" b="1"/>
              <a:t>谨以此文，献给开学的孩子们。</a:t>
            </a:r>
          </a:p>
          <a:p>
            <a:r>
              <a:rPr lang="zh-CN" altLang="en-US" b="1"/>
              <a:t/>
            </a:r>
            <a:br>
              <a:rPr lang="zh-CN" altLang="en-US" b="1"/>
            </a:br>
            <a:endParaRPr lang="zh-CN" altLang="en-US" b="1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6200" cy="4419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5400" b="1" dirty="0" smtClean="0">
                <a:latin typeface="楷体_GB2312" pitchFamily="49" charset="-122"/>
                <a:ea typeface="楷体_GB2312" pitchFamily="49" charset="-122"/>
              </a:rPr>
              <a:t>5.</a:t>
            </a:r>
            <a:r>
              <a:rPr lang="zh-CN" altLang="en-US" sz="5400" b="1" dirty="0" smtClean="0">
                <a:latin typeface="楷体_GB2312" pitchFamily="49" charset="-122"/>
                <a:ea typeface="楷体_GB2312" pitchFamily="49" charset="-122"/>
              </a:rPr>
              <a:t>一名侦查人员在对一名嫌疑人进行讯问时，首先问：你除了盗窃，还有什么罪？你一定老实交代，我们的政策是坦白从宽，抗拒从严。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b="1" dirty="0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b="1" dirty="0" smtClean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7696200" cy="5181600"/>
          </a:xfrm>
        </p:spPr>
        <p:txBody>
          <a:bodyPr/>
          <a:lstStyle/>
          <a:p>
            <a:pPr eaLnBrk="1" hangingPunct="1"/>
            <a:r>
              <a:rPr lang="zh-CN" altLang="en-US" sz="3600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错误之处：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①侦查人员单独对犯罪嫌疑人进行讯问错误。</a:t>
            </a:r>
          </a:p>
          <a:p>
            <a:pPr eaLnBrk="1" hangingPunct="1"/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②侦查人员在讯问犯罪嫌疑人的时候，应当首先讯问犯罪嫌疑人是否有犯罪行为。</a:t>
            </a:r>
          </a:p>
          <a:p>
            <a:pPr eaLnBrk="1" hangingPunct="1"/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③</a:t>
            </a:r>
            <a:r>
              <a:rPr lang="zh-CN" altLang="en-US" sz="3600" b="1" dirty="0" smtClean="0">
                <a:latin typeface="Arial" pitchFamily="34" charset="0"/>
                <a:ea typeface="楷体_GB2312" pitchFamily="49" charset="-122"/>
              </a:rPr>
              <a:t>“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坦白</a:t>
            </a:r>
            <a:r>
              <a:rPr lang="zh-CN" altLang="en-US" sz="3600" b="1" dirty="0" smtClean="0">
                <a:latin typeface="Arial" pitchFamily="34" charset="0"/>
                <a:ea typeface="楷体_GB2312" pitchFamily="49" charset="-122"/>
              </a:rPr>
              <a:t>”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是法律规定的酌定的量刑情节，法律上没有</a:t>
            </a:r>
            <a:r>
              <a:rPr lang="zh-CN" altLang="en-US" sz="3600" b="1" dirty="0" smtClean="0">
                <a:latin typeface="Arial" pitchFamily="34" charset="0"/>
                <a:ea typeface="楷体_GB2312" pitchFamily="49" charset="-122"/>
              </a:rPr>
              <a:t>“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抗拒从严</a:t>
            </a:r>
            <a:r>
              <a:rPr lang="zh-CN" altLang="en-US" sz="3600" b="1" dirty="0" smtClean="0">
                <a:latin typeface="Arial" pitchFamily="34" charset="0"/>
                <a:ea typeface="楷体_GB2312" pitchFamily="49" charset="-122"/>
              </a:rPr>
              <a:t>”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的相关规定，再有就是将政策和法律混为一谈。</a:t>
            </a:r>
          </a:p>
          <a:p>
            <a:pPr eaLnBrk="1" hangingPunct="1"/>
            <a:endParaRPr lang="en-US" altLang="zh-CN" sz="28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3505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800" b="1" dirty="0" smtClean="0">
                <a:latin typeface="楷体_GB2312" pitchFamily="49" charset="-122"/>
                <a:ea typeface="楷体_GB2312" pitchFamily="49" charset="-122"/>
              </a:rPr>
              <a:t>6.《</a:t>
            </a:r>
            <a:r>
              <a:rPr lang="zh-CN" altLang="en-US" sz="4800" b="1" dirty="0" smtClean="0">
                <a:latin typeface="楷体_GB2312" pitchFamily="49" charset="-122"/>
                <a:ea typeface="楷体_GB2312" pitchFamily="49" charset="-122"/>
              </a:rPr>
              <a:t>我的青春谁做主</a:t>
            </a:r>
            <a:r>
              <a:rPr lang="en-US" altLang="zh-CN" sz="4800" b="1" dirty="0" smtClean="0">
                <a:latin typeface="楷体_GB2312" pitchFamily="49" charset="-122"/>
                <a:ea typeface="楷体_GB2312" pitchFamily="49" charset="-122"/>
              </a:rPr>
              <a:t>》</a:t>
            </a:r>
          </a:p>
          <a:p>
            <a:pPr eaLnBrk="1" hangingPunct="1">
              <a:buFontTx/>
              <a:buNone/>
            </a:pPr>
            <a:r>
              <a:rPr lang="en-US" altLang="zh-CN" sz="4800" b="1" dirty="0" smtClean="0">
                <a:latin typeface="Arial" pitchFamily="34" charset="0"/>
                <a:ea typeface="楷体_GB2312" pitchFamily="49" charset="-122"/>
              </a:rPr>
              <a:t>“</a:t>
            </a:r>
            <a:r>
              <a:rPr lang="zh-CN" altLang="en-US" sz="4800" b="1" dirty="0" smtClean="0">
                <a:latin typeface="楷体_GB2312" pitchFamily="49" charset="-122"/>
                <a:ea typeface="楷体_GB2312" pitchFamily="49" charset="-122"/>
              </a:rPr>
              <a:t>犯罪嫌疑人周晋，现在我向你宣布市中级人民检察院的通知</a:t>
            </a:r>
            <a:r>
              <a:rPr lang="zh-CN" altLang="en-US" sz="4800" b="1" dirty="0" smtClean="0">
                <a:latin typeface="Arial" pitchFamily="34" charset="0"/>
                <a:ea typeface="楷体_GB2312" pitchFamily="49" charset="-122"/>
              </a:rPr>
              <a:t>”</a:t>
            </a:r>
            <a:endParaRPr lang="zh-CN" altLang="en-US" sz="4800" b="1" dirty="0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291513" cy="5832475"/>
          </a:xfrm>
          <a:noFill/>
        </p:spPr>
        <p:txBody>
          <a:bodyPr/>
          <a:lstStyle/>
          <a:p>
            <a:pPr eaLnBrk="1" hangingPunct="1">
              <a:lnSpc>
                <a:spcPct val="200000"/>
              </a:lnSpc>
              <a:buFontTx/>
              <a:buNone/>
            </a:pPr>
            <a:r>
              <a:rPr lang="zh-CN" altLang="en-US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法院机构设置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               </a:t>
            </a:r>
            <a:r>
              <a:rPr lang="zh-CN" altLang="en-US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检察院机构设置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最高人民法院                 最高人民检察院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高级人民法院                 省级人民检察院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中级人民法院                地市级人民检察院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基层人民法院                区县级人民检察院</a:t>
            </a:r>
          </a:p>
        </p:txBody>
      </p:sp>
      <p:sp>
        <p:nvSpPr>
          <p:cNvPr id="29699" name="AutoShape 4"/>
          <p:cNvSpPr>
            <a:spLocks noChangeArrowheads="1"/>
          </p:cNvSpPr>
          <p:nvPr/>
        </p:nvSpPr>
        <p:spPr bwMode="auto">
          <a:xfrm>
            <a:off x="1476375" y="2708275"/>
            <a:ext cx="358775" cy="504825"/>
          </a:xfrm>
          <a:prstGeom prst="downArrow">
            <a:avLst>
              <a:gd name="adj1" fmla="val 50000"/>
              <a:gd name="adj2" fmla="val 3517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9700" name="AutoShape 5"/>
          <p:cNvSpPr>
            <a:spLocks noChangeArrowheads="1"/>
          </p:cNvSpPr>
          <p:nvPr/>
        </p:nvSpPr>
        <p:spPr bwMode="auto">
          <a:xfrm>
            <a:off x="1447800" y="3505200"/>
            <a:ext cx="360363" cy="649288"/>
          </a:xfrm>
          <a:prstGeom prst="downArrow">
            <a:avLst>
              <a:gd name="adj1" fmla="val 50000"/>
              <a:gd name="adj2" fmla="val 45044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9701" name="AutoShape 6"/>
          <p:cNvSpPr>
            <a:spLocks noChangeArrowheads="1"/>
          </p:cNvSpPr>
          <p:nvPr/>
        </p:nvSpPr>
        <p:spPr bwMode="auto">
          <a:xfrm>
            <a:off x="1447800" y="4495800"/>
            <a:ext cx="360363" cy="576263"/>
          </a:xfrm>
          <a:prstGeom prst="downArrow">
            <a:avLst>
              <a:gd name="adj1" fmla="val 50000"/>
              <a:gd name="adj2" fmla="val 3997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9702" name="AutoShape 7"/>
          <p:cNvSpPr>
            <a:spLocks noChangeArrowheads="1"/>
          </p:cNvSpPr>
          <p:nvPr/>
        </p:nvSpPr>
        <p:spPr bwMode="auto">
          <a:xfrm>
            <a:off x="6934200" y="2590800"/>
            <a:ext cx="431800" cy="533400"/>
          </a:xfrm>
          <a:prstGeom prst="downArrow">
            <a:avLst>
              <a:gd name="adj1" fmla="val 50000"/>
              <a:gd name="adj2" fmla="val 308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9703" name="AutoShape 8"/>
          <p:cNvSpPr>
            <a:spLocks noChangeArrowheads="1"/>
          </p:cNvSpPr>
          <p:nvPr/>
        </p:nvSpPr>
        <p:spPr bwMode="auto">
          <a:xfrm>
            <a:off x="6934200" y="3581400"/>
            <a:ext cx="358775" cy="504825"/>
          </a:xfrm>
          <a:prstGeom prst="downArrow">
            <a:avLst>
              <a:gd name="adj1" fmla="val 50000"/>
              <a:gd name="adj2" fmla="val 35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9704" name="AutoShape 9"/>
          <p:cNvSpPr>
            <a:spLocks noChangeArrowheads="1"/>
          </p:cNvSpPr>
          <p:nvPr/>
        </p:nvSpPr>
        <p:spPr bwMode="auto">
          <a:xfrm>
            <a:off x="6934200" y="4572000"/>
            <a:ext cx="431800" cy="504825"/>
          </a:xfrm>
          <a:prstGeom prst="downArrow">
            <a:avLst>
              <a:gd name="adj1" fmla="val 50000"/>
              <a:gd name="adj2" fmla="val 29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/>
          </a:p>
        </p:txBody>
      </p:sp>
      <p:pic>
        <p:nvPicPr>
          <p:cNvPr id="29705" name="Picture 10" descr="11163820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1844675"/>
            <a:ext cx="2592387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Picture 11" descr="W0200808193432606229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3933825"/>
            <a:ext cx="2592387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pPr eaLnBrk="1" hangingPunct="1"/>
            <a:r>
              <a:rPr lang="en-US" altLang="zh-CN" b="1" i="1" dirty="0" smtClean="0"/>
              <a:t>      </a:t>
            </a:r>
            <a:r>
              <a:rPr lang="zh-CN" altLang="en-US" b="1" i="1" dirty="0" smtClean="0">
                <a:latin typeface="仿宋_GB2312" pitchFamily="49" charset="-122"/>
                <a:ea typeface="仿宋_GB2312" pitchFamily="49" charset="-122"/>
              </a:rPr>
              <a:t>幽  默 一 则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6962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6600"/>
                </a:solidFill>
              </a:rPr>
              <a:t>        </a:t>
            </a:r>
            <a:r>
              <a:rPr lang="zh-CN" altLang="en-US" sz="4000" b="1" dirty="0" smtClean="0">
                <a:solidFill>
                  <a:srgbClr val="006600"/>
                </a:solidFill>
              </a:rPr>
              <a:t>一个牧师、一个律师和一个工程师被刽子手推到断头台前，等候处死。</a:t>
            </a:r>
          </a:p>
          <a:p>
            <a:pPr eaLnBrk="1" hangingPunct="1">
              <a:buFontTx/>
              <a:buNone/>
            </a:pPr>
            <a:r>
              <a:rPr lang="zh-CN" altLang="en-US" sz="4000" b="1" dirty="0" smtClean="0">
                <a:solidFill>
                  <a:srgbClr val="006600"/>
                </a:solidFill>
              </a:rPr>
              <a:t>      </a:t>
            </a:r>
            <a:r>
              <a:rPr lang="zh-CN" altLang="en-US" sz="4000" b="1" dirty="0" smtClean="0">
                <a:solidFill>
                  <a:schemeClr val="folHlink"/>
                </a:solidFill>
              </a:rPr>
              <a:t>首先是牧师的头被放在了刀架上。刽子手一拉绳索，屠刀却没有放下来。于是牧师宣布：是神的旨意挽救了他，他应当马上离开。</a:t>
            </a:r>
          </a:p>
          <a:p>
            <a:pPr eaLnBrk="1" hangingPunct="1">
              <a:buFontTx/>
              <a:buNone/>
            </a:pPr>
            <a:r>
              <a:rPr lang="zh-CN" altLang="en-US" b="1" dirty="0" smtClean="0">
                <a:solidFill>
                  <a:srgbClr val="006600"/>
                </a:solidFill>
              </a:rPr>
              <a:t>       </a:t>
            </a:r>
            <a:endParaRPr lang="zh-CN" altLang="en-US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838200"/>
          </a:xfrm>
        </p:spPr>
        <p:txBody>
          <a:bodyPr/>
          <a:lstStyle/>
          <a:p>
            <a:pPr eaLnBrk="1" hangingPunct="1"/>
            <a:r>
              <a:rPr lang="en-US" altLang="zh-CN" b="1" i="1" smtClean="0"/>
              <a:t>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058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smtClean="0"/>
              <a:t>       </a:t>
            </a:r>
            <a:r>
              <a:rPr lang="zh-CN" altLang="en-US" sz="3600" b="1" smtClean="0">
                <a:solidFill>
                  <a:schemeClr val="tx2"/>
                </a:solidFill>
              </a:rPr>
              <a:t>接下来律师的头被放在刀架上。绳索拉下，屠刀又一次没有放下来。律师立即声称：他不能因一宗罪而被处死两次，他现在可自由地离去。</a:t>
            </a:r>
          </a:p>
          <a:p>
            <a:pPr eaLnBrk="1" hangingPunct="1">
              <a:buFontTx/>
              <a:buNone/>
            </a:pPr>
            <a:r>
              <a:rPr lang="zh-CN" altLang="en-US" sz="3600" b="1" smtClean="0">
                <a:solidFill>
                  <a:schemeClr val="tx2"/>
                </a:solidFill>
              </a:rPr>
              <a:t>      </a:t>
            </a:r>
            <a:r>
              <a:rPr lang="zh-CN" altLang="en-US" sz="3600" b="1" smtClean="0">
                <a:solidFill>
                  <a:schemeClr val="folHlink"/>
                </a:solidFill>
              </a:rPr>
              <a:t>最后，刽子手只得抓住工程师，将他的头放在刀架上。他仰望释放屠刀的机械装置，说：</a:t>
            </a:r>
            <a:r>
              <a:rPr lang="zh-CN" altLang="en-US" sz="3600" b="1" smtClean="0">
                <a:solidFill>
                  <a:schemeClr val="folHlink"/>
                </a:solidFill>
                <a:latin typeface="Arial" pitchFamily="34" charset="0"/>
              </a:rPr>
              <a:t>“</a:t>
            </a:r>
            <a:r>
              <a:rPr lang="zh-CN" altLang="en-US" sz="3600" b="1" smtClean="0">
                <a:solidFill>
                  <a:schemeClr val="folHlink"/>
                </a:solidFill>
              </a:rPr>
              <a:t>等一下，我发现了屠刀不能放下来的原因。</a:t>
            </a:r>
            <a:r>
              <a:rPr lang="zh-CN" altLang="en-US" sz="3600" b="1" smtClean="0">
                <a:solidFill>
                  <a:schemeClr val="folHlink"/>
                </a:solidFill>
                <a:latin typeface="Arial" pitchFamily="34" charset="0"/>
              </a:rPr>
              <a:t>”</a:t>
            </a:r>
            <a:endParaRPr lang="zh-CN" altLang="en-US" sz="3600" b="1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endParaRPr lang="en-US" altLang="zh-CN" sz="3600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7239000" cy="563563"/>
          </a:xfrm>
        </p:spPr>
        <p:txBody>
          <a:bodyPr/>
          <a:lstStyle/>
          <a:p>
            <a:pPr>
              <a:defRPr/>
            </a:pPr>
            <a:r>
              <a:rPr lang="zh-CN" altLang="en-US" sz="2800" smtClean="0">
                <a:latin typeface="黑体" pitchFamily="2" charset="-122"/>
                <a:ea typeface="黑体" pitchFamily="2" charset="-122"/>
              </a:rPr>
              <a:t>学习目标</a:t>
            </a:r>
          </a:p>
        </p:txBody>
      </p:sp>
      <p:sp>
        <p:nvSpPr>
          <p:cNvPr id="17411" name="AutoShape 4"/>
          <p:cNvSpPr>
            <a:spLocks noChangeArrowheads="1"/>
          </p:cNvSpPr>
          <p:nvPr/>
        </p:nvSpPr>
        <p:spPr bwMode="auto">
          <a:xfrm>
            <a:off x="914400" y="3092450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88CE58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3424238" y="2662238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D791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5934075" y="2160588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4B71DD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7414" name="AutoShape 8"/>
          <p:cNvSpPr>
            <a:spLocks noChangeArrowheads="1"/>
          </p:cNvSpPr>
          <p:nvPr/>
        </p:nvSpPr>
        <p:spPr bwMode="gray">
          <a:xfrm>
            <a:off x="1130300" y="2949575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66B828"/>
              </a:gs>
              <a:gs pos="100000">
                <a:srgbClr val="2F611D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7415" name="AutoShape 9"/>
          <p:cNvSpPr>
            <a:spLocks noChangeArrowheads="1"/>
          </p:cNvSpPr>
          <p:nvPr/>
        </p:nvSpPr>
        <p:spPr bwMode="gray">
          <a:xfrm>
            <a:off x="3640138" y="2519363"/>
            <a:ext cx="1863725" cy="287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79133"/>
              </a:gs>
              <a:gs pos="100000">
                <a:srgbClr val="634318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7416" name="AutoShape 10"/>
          <p:cNvSpPr>
            <a:spLocks noChangeArrowheads="1"/>
          </p:cNvSpPr>
          <p:nvPr/>
        </p:nvSpPr>
        <p:spPr bwMode="gray">
          <a:xfrm>
            <a:off x="6149975" y="2017713"/>
            <a:ext cx="1863725" cy="287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6D8CE5"/>
              </a:gs>
              <a:gs pos="100000">
                <a:srgbClr val="32416A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7417" name="Freeform 11"/>
          <p:cNvSpPr>
            <a:spLocks/>
          </p:cNvSpPr>
          <p:nvPr/>
        </p:nvSpPr>
        <p:spPr bwMode="gray">
          <a:xfrm>
            <a:off x="2492375" y="1730375"/>
            <a:ext cx="1466850" cy="1157288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93D267">
                  <a:alpha val="32001"/>
                </a:srgbClr>
              </a:gs>
              <a:gs pos="100000">
                <a:srgbClr val="88CE58"/>
              </a:gs>
            </a:gsLst>
            <a:lin ang="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7418" name="Freeform 12"/>
          <p:cNvSpPr>
            <a:spLocks/>
          </p:cNvSpPr>
          <p:nvPr/>
        </p:nvSpPr>
        <p:spPr bwMode="gray">
          <a:xfrm>
            <a:off x="5073650" y="1228725"/>
            <a:ext cx="1466850" cy="1155700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B48EED">
                  <a:alpha val="32001"/>
                </a:srgbClr>
              </a:gs>
              <a:gs pos="100000">
                <a:srgbClr val="AD83EB"/>
              </a:gs>
            </a:gsLst>
            <a:lin ang="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gray">
          <a:xfrm>
            <a:off x="1390650" y="2908300"/>
            <a:ext cx="1098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b="1">
                <a:ea typeface="宋体" pitchFamily="2" charset="-122"/>
              </a:rPr>
              <a:t>知识目标</a:t>
            </a:r>
            <a:endParaRPr lang="zh-CN" altLang="en-US" sz="1400" b="1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gray">
          <a:xfrm>
            <a:off x="4019550" y="2478088"/>
            <a:ext cx="10985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b="1">
                <a:ea typeface="宋体" pitchFamily="2" charset="-122"/>
              </a:rPr>
              <a:t>能力目标</a:t>
            </a:r>
          </a:p>
        </p:txBody>
      </p:sp>
      <p:sp>
        <p:nvSpPr>
          <p:cNvPr id="17421" name="Text Box 16"/>
          <p:cNvSpPr txBox="1">
            <a:spLocks noChangeArrowheads="1"/>
          </p:cNvSpPr>
          <p:nvPr/>
        </p:nvSpPr>
        <p:spPr bwMode="gray">
          <a:xfrm>
            <a:off x="6534150" y="1976438"/>
            <a:ext cx="10985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b="1">
                <a:ea typeface="宋体" pitchFamily="2" charset="-122"/>
              </a:rPr>
              <a:t>职业目标</a:t>
            </a:r>
          </a:p>
        </p:txBody>
      </p:sp>
      <p:sp>
        <p:nvSpPr>
          <p:cNvPr id="17422" name="Rectangle 17"/>
          <p:cNvSpPr>
            <a:spLocks noChangeArrowheads="1"/>
          </p:cNvSpPr>
          <p:nvPr/>
        </p:nvSpPr>
        <p:spPr bwMode="auto">
          <a:xfrm>
            <a:off x="971550" y="3213100"/>
            <a:ext cx="2079625" cy="301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sz="2400" b="1" dirty="0">
                <a:solidFill>
                  <a:srgbClr val="FFFF00"/>
                </a:solidFill>
                <a:ea typeface="黑体" pitchFamily="2" charset="-122"/>
              </a:rPr>
              <a:t>    </a:t>
            </a:r>
            <a:r>
              <a:rPr lang="zh-CN" altLang="zh-CN" sz="2400" b="1" dirty="0">
                <a:ea typeface="黑体" pitchFamily="2" charset="-122"/>
              </a:rPr>
              <a:t>了解法律的基础知识</a:t>
            </a:r>
            <a:r>
              <a:rPr lang="zh-CN" altLang="en-US" sz="2400" b="1" dirty="0">
                <a:ea typeface="黑体" pitchFamily="2" charset="-122"/>
              </a:rPr>
              <a:t>，如法的起源、法的概念、法的渊源、法律关系、中国特色社会主义法律体系等。</a:t>
            </a:r>
          </a:p>
        </p:txBody>
      </p:sp>
      <p:sp>
        <p:nvSpPr>
          <p:cNvPr id="17423" name="Rectangle 23"/>
          <p:cNvSpPr>
            <a:spLocks noChangeArrowheads="1"/>
          </p:cNvSpPr>
          <p:nvPr/>
        </p:nvSpPr>
        <p:spPr bwMode="auto">
          <a:xfrm>
            <a:off x="3640138" y="2844800"/>
            <a:ext cx="2079625" cy="301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 eaLnBrk="0" hangingPunct="0"/>
            <a:r>
              <a:rPr lang="zh-CN" altLang="en-US" sz="2400" b="1" dirty="0">
                <a:solidFill>
                  <a:srgbClr val="FFFF00"/>
                </a:solidFill>
                <a:ea typeface="黑体" pitchFamily="2" charset="-122"/>
              </a:rPr>
              <a:t>     </a:t>
            </a:r>
            <a:r>
              <a:rPr lang="zh-CN" altLang="en-US" sz="2400" b="1" dirty="0">
                <a:ea typeface="黑体" pitchFamily="2" charset="-122"/>
              </a:rPr>
              <a:t>能将法律知识转变为自己的常识，用以指导自己的学习、生活，解决学习、生活中遇到的各种问题。</a:t>
            </a:r>
          </a:p>
        </p:txBody>
      </p:sp>
      <p:sp>
        <p:nvSpPr>
          <p:cNvPr id="17424" name="Rectangle 24"/>
          <p:cNvSpPr>
            <a:spLocks noChangeArrowheads="1"/>
          </p:cNvSpPr>
          <p:nvPr/>
        </p:nvSpPr>
        <p:spPr bwMode="auto">
          <a:xfrm>
            <a:off x="6149975" y="2662238"/>
            <a:ext cx="2079625" cy="2282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sz="2400" b="1" dirty="0">
                <a:solidFill>
                  <a:srgbClr val="FFFF00"/>
                </a:solidFill>
                <a:ea typeface="黑体" pitchFamily="2" charset="-122"/>
              </a:rPr>
              <a:t>     </a:t>
            </a:r>
            <a:r>
              <a:rPr lang="zh-CN" altLang="zh-CN" sz="2400" b="1" dirty="0">
                <a:ea typeface="黑体" pitchFamily="2" charset="-122"/>
              </a:rPr>
              <a:t>以实用性为指导，通过项目教学中的案例分析，培养学生的法律意识</a:t>
            </a:r>
            <a:r>
              <a:rPr lang="zh-CN" altLang="en-US" sz="2400" b="1" dirty="0">
                <a:ea typeface="黑体" pitchFamily="2" charset="-122"/>
              </a:rPr>
              <a:t>。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圆角矩形 8193"/>
          <p:cNvSpPr>
            <a:spLocks noChangeArrowheads="1"/>
          </p:cNvSpPr>
          <p:nvPr/>
        </p:nvSpPr>
        <p:spPr bwMode="auto">
          <a:xfrm>
            <a:off x="1258888" y="2243138"/>
            <a:ext cx="6705600" cy="12573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rgbClr val="0033CC">
                  <a:alpha val="79999"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zh-CN" altLang="en-US" sz="3600">
                <a:solidFill>
                  <a:srgbClr val="FFCC00"/>
                </a:solidFill>
                <a:ea typeface="黑体" pitchFamily="2" charset="-122"/>
              </a:rPr>
              <a:t>一、法律常识测试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占位符 9217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7859713" cy="5472112"/>
          </a:xfrm>
        </p:spPr>
        <p:txBody>
          <a:bodyPr/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altLang="zh-CN" sz="3100" b="1" smtClean="0">
                <a:latin typeface="黑体" pitchFamily="2" charset="-122"/>
              </a:rPr>
              <a:t>1</a:t>
            </a:r>
            <a:r>
              <a:rPr lang="zh-CN" altLang="en-US" sz="3100" b="1" smtClean="0">
                <a:latin typeface="黑体" pitchFamily="2" charset="-122"/>
              </a:rPr>
              <a:t>、中国成年的年龄</a:t>
            </a:r>
            <a:r>
              <a:rPr lang="zh-CN" altLang="en-US" sz="4000" smtClean="0"/>
              <a:t> 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zh-CN" altLang="en-US" sz="2500" b="1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9219" name="圆角矩形 9218"/>
          <p:cNvSpPr/>
          <p:nvPr/>
        </p:nvSpPr>
        <p:spPr>
          <a:xfrm>
            <a:off x="250825" y="403225"/>
            <a:ext cx="2881313" cy="504825"/>
          </a:xfrm>
          <a:prstGeom prst="roundRect">
            <a:avLst>
              <a:gd name="adj" fmla="val 31759"/>
            </a:avLst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rgbClr val="0033CC">
                  <a:alpha val="79999"/>
                </a:srgbClr>
              </a:gs>
            </a:gsLst>
            <a:lin ang="5400000" scaled="1"/>
            <a:tileRect/>
          </a:gradFill>
          <a:ln w="9525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zh-CN" altLang="en-US" noProof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Verdana" pitchFamily="2" charset="0"/>
                <a:ea typeface="黑体" pitchFamily="2" charset="-122"/>
                <a:cs typeface="+mn-ea"/>
              </a:rPr>
              <a:t>法律常识测试</a:t>
            </a:r>
            <a:r>
              <a:rPr lang="zh-CN" altLang="en-US" noProof="1">
                <a:latin typeface="Arial" charset="0"/>
                <a:ea typeface="黑体" pitchFamily="2" charset="-122"/>
                <a:cs typeface="+mn-ea"/>
              </a:rPr>
              <a:t> </a:t>
            </a:r>
            <a:endParaRPr lang="zh-CN" altLang="en-US" noProof="1">
              <a:latin typeface="Arial" charset="0"/>
              <a:ea typeface="黑体" pitchFamily="2" charset="-122"/>
            </a:endParaRPr>
          </a:p>
        </p:txBody>
      </p:sp>
      <p:pic>
        <p:nvPicPr>
          <p:cNvPr id="10244" name="图片 9219" descr="湖南卫视 成人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628775"/>
            <a:ext cx="47117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占位符 10242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97888" cy="4751387"/>
          </a:xfrm>
        </p:spPr>
        <p:txBody>
          <a:bodyPr/>
          <a:lstStyle/>
          <a:p>
            <a:r>
              <a:rPr lang="en-US" altLang="zh-CN" sz="3100" b="1" dirty="0" smtClean="0">
                <a:latin typeface="黑体" pitchFamily="2" charset="-122"/>
              </a:rPr>
              <a:t>2</a:t>
            </a:r>
            <a:r>
              <a:rPr lang="zh-CN" altLang="en-US" sz="3100" b="1" dirty="0" smtClean="0">
                <a:latin typeface="黑体" pitchFamily="2" charset="-122"/>
              </a:rPr>
              <a:t>、中国结婚的年龄</a:t>
            </a:r>
          </a:p>
        </p:txBody>
      </p:sp>
      <p:sp>
        <p:nvSpPr>
          <p:cNvPr id="10244" name="圆角矩形 10243"/>
          <p:cNvSpPr/>
          <p:nvPr/>
        </p:nvSpPr>
        <p:spPr>
          <a:xfrm>
            <a:off x="250825" y="403225"/>
            <a:ext cx="3025775" cy="504825"/>
          </a:xfrm>
          <a:prstGeom prst="roundRect">
            <a:avLst>
              <a:gd name="adj" fmla="val 31759"/>
            </a:avLst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rgbClr val="0033CC">
                  <a:alpha val="79999"/>
                </a:srgbClr>
              </a:gs>
            </a:gsLst>
            <a:lin ang="5400000" scaled="1"/>
            <a:tileRect/>
          </a:gradFill>
          <a:ln w="9525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zh-CN" altLang="en-US" noProof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Verdana" pitchFamily="2" charset="0"/>
                <a:ea typeface="黑体" pitchFamily="2" charset="-122"/>
                <a:cs typeface="+mn-ea"/>
              </a:rPr>
              <a:t>法律常识测试</a:t>
            </a:r>
            <a:endParaRPr lang="zh-CN" altLang="en-US" noProof="1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Verdana" pitchFamily="2" charset="0"/>
              <a:ea typeface="黑体" pitchFamily="2" charset="-122"/>
            </a:endParaRPr>
          </a:p>
        </p:txBody>
      </p:sp>
      <p:pic>
        <p:nvPicPr>
          <p:cNvPr id="11268" name="图片 10244" descr="结婚、离婚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1700213"/>
            <a:ext cx="37433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宋体" pitchFamily="2" charset="-122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1822</TotalTime>
  <Words>1252</Words>
  <Application>Microsoft PowerPoint</Application>
  <PresentationFormat>全屏显示(4:3)</PresentationFormat>
  <Paragraphs>96</Paragraphs>
  <Slides>33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5" baseType="lpstr">
      <vt:lpstr>Crayons</vt:lpstr>
      <vt:lpstr>Slide</vt:lpstr>
      <vt:lpstr>幻灯片 1</vt:lpstr>
      <vt:lpstr>幻灯片 2</vt:lpstr>
      <vt:lpstr>幻灯片 3</vt:lpstr>
      <vt:lpstr>      幽  默 一 则</vt:lpstr>
      <vt:lpstr>  </vt:lpstr>
      <vt:lpstr>学习目标</vt:lpstr>
      <vt:lpstr>幻灯片 7</vt:lpstr>
      <vt:lpstr>幻灯片 8</vt:lpstr>
      <vt:lpstr>幻灯片 9</vt:lpstr>
      <vt:lpstr>全国大学生婚礼第一人</vt:lpstr>
      <vt:lpstr>幻灯片 11</vt:lpstr>
      <vt:lpstr>幻灯片 12</vt:lpstr>
      <vt:lpstr>5、最低刑事责任年龄</vt:lpstr>
      <vt:lpstr>幻灯片 14</vt:lpstr>
      <vt:lpstr>6、民事行为能力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微软用户</cp:lastModifiedBy>
  <cp:revision>204</cp:revision>
  <cp:lastPrinted>1601-01-01T00:00:00Z</cp:lastPrinted>
  <dcterms:created xsi:type="dcterms:W3CDTF">1601-01-01T00:00:00Z</dcterms:created>
  <dcterms:modified xsi:type="dcterms:W3CDTF">2020-02-12T04:07:25Z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