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0" r:id="rId1"/>
  </p:sldMasterIdLst>
  <p:notesMasterIdLst>
    <p:notesMasterId r:id="rId94"/>
  </p:notesMasterIdLst>
  <p:handoutMasterIdLst>
    <p:handoutMasterId r:id="rId95"/>
  </p:handoutMasterIdLst>
  <p:sldIdLst>
    <p:sldId id="272" r:id="rId2"/>
    <p:sldId id="257" r:id="rId3"/>
    <p:sldId id="273" r:id="rId4"/>
    <p:sldId id="352" r:id="rId5"/>
    <p:sldId id="350" r:id="rId6"/>
    <p:sldId id="353" r:id="rId7"/>
    <p:sldId id="274" r:id="rId8"/>
    <p:sldId id="468" r:id="rId9"/>
    <p:sldId id="469" r:id="rId10"/>
    <p:sldId id="470" r:id="rId11"/>
    <p:sldId id="471" r:id="rId12"/>
    <p:sldId id="472" r:id="rId13"/>
    <p:sldId id="473" r:id="rId14"/>
    <p:sldId id="392" r:id="rId15"/>
    <p:sldId id="393" r:id="rId16"/>
    <p:sldId id="394" r:id="rId17"/>
    <p:sldId id="285" r:id="rId18"/>
    <p:sldId id="391" r:id="rId19"/>
    <p:sldId id="396" r:id="rId20"/>
    <p:sldId id="450" r:id="rId21"/>
    <p:sldId id="451" r:id="rId22"/>
    <p:sldId id="452" r:id="rId23"/>
    <p:sldId id="453" r:id="rId24"/>
    <p:sldId id="454" r:id="rId25"/>
    <p:sldId id="455" r:id="rId26"/>
    <p:sldId id="456" r:id="rId27"/>
    <p:sldId id="457" r:id="rId28"/>
    <p:sldId id="458" r:id="rId29"/>
    <p:sldId id="459" r:id="rId30"/>
    <p:sldId id="474" r:id="rId31"/>
    <p:sldId id="460" r:id="rId32"/>
    <p:sldId id="461" r:id="rId33"/>
    <p:sldId id="462" r:id="rId34"/>
    <p:sldId id="463" r:id="rId35"/>
    <p:sldId id="464" r:id="rId36"/>
    <p:sldId id="465" r:id="rId37"/>
    <p:sldId id="466" r:id="rId38"/>
    <p:sldId id="467" r:id="rId39"/>
    <p:sldId id="388" r:id="rId40"/>
    <p:sldId id="387" r:id="rId41"/>
    <p:sldId id="475" r:id="rId42"/>
    <p:sldId id="309" r:id="rId43"/>
    <p:sldId id="321" r:id="rId44"/>
    <p:sldId id="310" r:id="rId45"/>
    <p:sldId id="399" r:id="rId46"/>
    <p:sldId id="400" r:id="rId47"/>
    <p:sldId id="401" r:id="rId48"/>
    <p:sldId id="402" r:id="rId49"/>
    <p:sldId id="315" r:id="rId50"/>
    <p:sldId id="404" r:id="rId51"/>
    <p:sldId id="405" r:id="rId52"/>
    <p:sldId id="406" r:id="rId53"/>
    <p:sldId id="407" r:id="rId54"/>
    <p:sldId id="410" r:id="rId55"/>
    <p:sldId id="411" r:id="rId56"/>
    <p:sldId id="323" r:id="rId57"/>
    <p:sldId id="324" r:id="rId58"/>
    <p:sldId id="327" r:id="rId59"/>
    <p:sldId id="477" r:id="rId60"/>
    <p:sldId id="414" r:id="rId61"/>
    <p:sldId id="418" r:id="rId62"/>
    <p:sldId id="478" r:id="rId63"/>
    <p:sldId id="423" r:id="rId64"/>
    <p:sldId id="427" r:id="rId65"/>
    <p:sldId id="425" r:id="rId66"/>
    <p:sldId id="479" r:id="rId67"/>
    <p:sldId id="428" r:id="rId68"/>
    <p:sldId id="426" r:id="rId69"/>
    <p:sldId id="480" r:id="rId70"/>
    <p:sldId id="429" r:id="rId71"/>
    <p:sldId id="430" r:id="rId72"/>
    <p:sldId id="476" r:id="rId73"/>
    <p:sldId id="333" r:id="rId74"/>
    <p:sldId id="435" r:id="rId75"/>
    <p:sldId id="334" r:id="rId76"/>
    <p:sldId id="434" r:id="rId77"/>
    <p:sldId id="338" r:id="rId78"/>
    <p:sldId id="438" r:id="rId79"/>
    <p:sldId id="339" r:id="rId80"/>
    <p:sldId id="340" r:id="rId81"/>
    <p:sldId id="439" r:id="rId82"/>
    <p:sldId id="441" r:id="rId83"/>
    <p:sldId id="440" r:id="rId84"/>
    <p:sldId id="443" r:id="rId85"/>
    <p:sldId id="442" r:id="rId86"/>
    <p:sldId id="446" r:id="rId87"/>
    <p:sldId id="447" r:id="rId88"/>
    <p:sldId id="444" r:id="rId89"/>
    <p:sldId id="445" r:id="rId90"/>
    <p:sldId id="448" r:id="rId91"/>
    <p:sldId id="449" r:id="rId92"/>
    <p:sldId id="270" r:id="rId93"/>
  </p:sldIdLst>
  <p:sldSz cx="9144000" cy="6858000" type="screen4x3"/>
  <p:notesSz cx="6858000" cy="9144000"/>
  <p:defaultTextStyle>
    <a:defPPr>
      <a:defRPr lang="en-US"/>
    </a:defPPr>
    <a:lvl1pPr algn="just" rtl="0" eaLnBrk="0" fontAlgn="base" hangingPunct="0">
      <a:spcBef>
        <a:spcPct val="0"/>
      </a:spcBef>
      <a:spcAft>
        <a:spcPct val="0"/>
      </a:spcAft>
      <a:defRPr sz="2400" kern="1200">
        <a:solidFill>
          <a:schemeClr val="tx1"/>
        </a:solidFill>
        <a:latin typeface="Times New Roman" charset="0"/>
        <a:ea typeface="宋体" charset="0"/>
        <a:cs typeface="宋体" charset="0"/>
      </a:defRPr>
    </a:lvl1pPr>
    <a:lvl2pPr marL="457200" algn="just" rtl="0" eaLnBrk="0" fontAlgn="base" hangingPunct="0">
      <a:spcBef>
        <a:spcPct val="0"/>
      </a:spcBef>
      <a:spcAft>
        <a:spcPct val="0"/>
      </a:spcAft>
      <a:defRPr sz="2400" kern="1200">
        <a:solidFill>
          <a:schemeClr val="tx1"/>
        </a:solidFill>
        <a:latin typeface="Times New Roman" charset="0"/>
        <a:ea typeface="宋体" charset="0"/>
        <a:cs typeface="宋体" charset="0"/>
      </a:defRPr>
    </a:lvl2pPr>
    <a:lvl3pPr marL="914400" algn="just" rtl="0" eaLnBrk="0" fontAlgn="base" hangingPunct="0">
      <a:spcBef>
        <a:spcPct val="0"/>
      </a:spcBef>
      <a:spcAft>
        <a:spcPct val="0"/>
      </a:spcAft>
      <a:defRPr sz="2400" kern="1200">
        <a:solidFill>
          <a:schemeClr val="tx1"/>
        </a:solidFill>
        <a:latin typeface="Times New Roman" charset="0"/>
        <a:ea typeface="宋体" charset="0"/>
        <a:cs typeface="宋体" charset="0"/>
      </a:defRPr>
    </a:lvl3pPr>
    <a:lvl4pPr marL="1371600" algn="just" rtl="0" eaLnBrk="0" fontAlgn="base" hangingPunct="0">
      <a:spcBef>
        <a:spcPct val="0"/>
      </a:spcBef>
      <a:spcAft>
        <a:spcPct val="0"/>
      </a:spcAft>
      <a:defRPr sz="2400" kern="1200">
        <a:solidFill>
          <a:schemeClr val="tx1"/>
        </a:solidFill>
        <a:latin typeface="Times New Roman" charset="0"/>
        <a:ea typeface="宋体" charset="0"/>
        <a:cs typeface="宋体" charset="0"/>
      </a:defRPr>
    </a:lvl4pPr>
    <a:lvl5pPr marL="1828800" algn="just" rtl="0" eaLnBrk="0" fontAlgn="base" hangingPunct="0">
      <a:spcBef>
        <a:spcPct val="0"/>
      </a:spcBef>
      <a:spcAft>
        <a:spcPct val="0"/>
      </a:spcAft>
      <a:defRPr sz="2400" kern="1200">
        <a:solidFill>
          <a:schemeClr val="tx1"/>
        </a:solidFill>
        <a:latin typeface="Times New Roman" charset="0"/>
        <a:ea typeface="宋体" charset="0"/>
        <a:cs typeface="宋体" charset="0"/>
      </a:defRPr>
    </a:lvl5pPr>
    <a:lvl6pPr marL="2286000" algn="l" defTabSz="457200" rtl="0" eaLnBrk="1" latinLnBrk="0" hangingPunct="1">
      <a:defRPr sz="2400" kern="1200">
        <a:solidFill>
          <a:schemeClr val="tx1"/>
        </a:solidFill>
        <a:latin typeface="Times New Roman" charset="0"/>
        <a:ea typeface="宋体" charset="0"/>
        <a:cs typeface="宋体" charset="0"/>
      </a:defRPr>
    </a:lvl6pPr>
    <a:lvl7pPr marL="2743200" algn="l" defTabSz="457200" rtl="0" eaLnBrk="1" latinLnBrk="0" hangingPunct="1">
      <a:defRPr sz="2400" kern="1200">
        <a:solidFill>
          <a:schemeClr val="tx1"/>
        </a:solidFill>
        <a:latin typeface="Times New Roman" charset="0"/>
        <a:ea typeface="宋体" charset="0"/>
        <a:cs typeface="宋体" charset="0"/>
      </a:defRPr>
    </a:lvl7pPr>
    <a:lvl8pPr marL="3200400" algn="l" defTabSz="457200" rtl="0" eaLnBrk="1" latinLnBrk="0" hangingPunct="1">
      <a:defRPr sz="2400" kern="1200">
        <a:solidFill>
          <a:schemeClr val="tx1"/>
        </a:solidFill>
        <a:latin typeface="Times New Roman" charset="0"/>
        <a:ea typeface="宋体" charset="0"/>
        <a:cs typeface="宋体" charset="0"/>
      </a:defRPr>
    </a:lvl8pPr>
    <a:lvl9pPr marL="3657600" algn="l" defTabSz="457200" rtl="0" eaLnBrk="1" latinLnBrk="0" hangingPunct="1">
      <a:defRPr sz="2400" kern="1200">
        <a:solidFill>
          <a:schemeClr val="tx1"/>
        </a:solidFill>
        <a:latin typeface="Times New Roman" charset="0"/>
        <a:ea typeface="宋体" charset="0"/>
        <a:cs typeface="宋体"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6F6C"/>
    <a:srgbClr val="009999"/>
    <a:srgbClr val="FF9900"/>
    <a:srgbClr val="FF0000"/>
    <a:srgbClr val="D2DFC8"/>
    <a:srgbClr val="D0E4C2"/>
    <a:srgbClr val="00CC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8" autoAdjust="0"/>
    <p:restoredTop sz="94660"/>
  </p:normalViewPr>
  <p:slideViewPr>
    <p:cSldViewPr snapToGrid="0">
      <p:cViewPr varScale="1">
        <p:scale>
          <a:sx n="108" d="100"/>
          <a:sy n="108" d="100"/>
        </p:scale>
        <p:origin x="-1704"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12768"/>
    </p:cViewPr>
  </p:sorterViewPr>
  <p:notesViewPr>
    <p:cSldViewPr snapToGrid="0">
      <p:cViewPr varScale="1">
        <p:scale>
          <a:sx n="53" d="100"/>
          <a:sy n="53" d="100"/>
        </p:scale>
        <p:origin x="-122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91.xml"/><Relationship Id="rId5" Type="http://schemas.openxmlformats.org/officeDocument/2006/relationships/slide" Target="slides/slide13.xml"/><Relationship Id="rId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b="0">
                <a:solidFill>
                  <a:schemeClr val="tx1"/>
                </a:solidFill>
                <a:latin typeface="Times New Roman" pitchFamily="18" charset="0"/>
                <a:ea typeface="宋体" charset="-122"/>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80CD2B-E167-D74E-96D3-DF6FD637C3F3}" type="datetimeFigureOut">
              <a:rPr lang="zh-CN" altLang="en-US"/>
              <a:pPr>
                <a:defRPr/>
              </a:pPr>
              <a:t>2016/2/20</a:t>
            </a:fld>
            <a:endParaRPr lang="en-US" altLang="zh-CN"/>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b="0">
                <a:solidFill>
                  <a:schemeClr val="tx1"/>
                </a:solidFill>
                <a:latin typeface="Times New Roman" pitchFamily="18" charset="0"/>
                <a:ea typeface="宋体" charset="-122"/>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CD8598D-E6D5-CF47-BD5F-3BFF9F6F5756}" type="slidenum">
              <a:rPr lang="zh-CN" altLang="en-US"/>
              <a:pPr>
                <a:defRPr/>
              </a:pPr>
              <a:t>‹#›</a:t>
            </a:fld>
            <a:endParaRPr lang="en-US" altLang="zh-CN"/>
          </a:p>
        </p:txBody>
      </p:sp>
    </p:spTree>
    <p:extLst>
      <p:ext uri="{BB962C8B-B14F-4D97-AF65-F5344CB8AC3E}">
        <p14:creationId xmlns:p14="http://schemas.microsoft.com/office/powerpoint/2010/main" xmlns="" val="310650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b="1" smtClean="0">
                <a:solidFill>
                  <a:srgbClr val="FFFFFF"/>
                </a:solidFill>
              </a:defRPr>
            </a:lvl1pPr>
          </a:lstStyle>
          <a:p>
            <a:pPr>
              <a:defRPr/>
            </a:pPr>
            <a:endParaRPr lang="zh-CN" altLang="en-US"/>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1" smtClean="0">
                <a:solidFill>
                  <a:srgbClr val="FFFFFF"/>
                </a:solidFill>
              </a:defRPr>
            </a:lvl1pPr>
          </a:lstStyle>
          <a:p>
            <a:pPr>
              <a:defRPr/>
            </a:pPr>
            <a:fld id="{CD273606-202A-8640-A698-C0BB6277764D}" type="datetimeFigureOut">
              <a:rPr lang="zh-CN" altLang="en-US"/>
              <a:pPr>
                <a:defRPr/>
              </a:pPr>
              <a:t>2016/2/20</a:t>
            </a:fld>
            <a:endParaRPr lang="en-US" altLang="zh-CN"/>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b="1" smtClean="0">
                <a:solidFill>
                  <a:srgbClr val="FFFFFF"/>
                </a:solidFill>
              </a:defRPr>
            </a:lvl1pPr>
          </a:lstStyle>
          <a:p>
            <a:pPr>
              <a:defRPr/>
            </a:pPr>
            <a:endParaRPr lang="en-US" altLang="zh-CN"/>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1" smtClean="0">
                <a:solidFill>
                  <a:srgbClr val="FFFFFF"/>
                </a:solidFill>
              </a:defRPr>
            </a:lvl1pPr>
          </a:lstStyle>
          <a:p>
            <a:pPr>
              <a:defRPr/>
            </a:pPr>
            <a:fld id="{FBAE8BCB-2207-9547-A1FA-ADBA03D5AE6A}" type="slidenum">
              <a:rPr lang="zh-CN" altLang="en-US"/>
              <a:pPr>
                <a:defRPr/>
              </a:pPr>
              <a:t>‹#›</a:t>
            </a:fld>
            <a:endParaRPr lang="en-US" altLang="zh-CN"/>
          </a:p>
        </p:txBody>
      </p:sp>
    </p:spTree>
    <p:extLst>
      <p:ext uri="{BB962C8B-B14F-4D97-AF65-F5344CB8AC3E}">
        <p14:creationId xmlns:p14="http://schemas.microsoft.com/office/powerpoint/2010/main" xmlns="" val="21244900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charset="0"/>
        <a:ea typeface="宋体" charset="0"/>
        <a:cs typeface="宋体" charset="0"/>
      </a:defRPr>
    </a:lvl1pPr>
    <a:lvl2pPr marL="457200" algn="l" rtl="0" fontAlgn="base">
      <a:spcBef>
        <a:spcPct val="30000"/>
      </a:spcBef>
      <a:spcAft>
        <a:spcPct val="0"/>
      </a:spcAft>
      <a:defRPr kumimoji="1" sz="1200" kern="1200">
        <a:solidFill>
          <a:schemeClr val="tx1"/>
        </a:solidFill>
        <a:latin typeface="Calibri" charset="0"/>
        <a:ea typeface="宋体" charset="0"/>
        <a:cs typeface="+mn-cs"/>
      </a:defRPr>
    </a:lvl2pPr>
    <a:lvl3pPr marL="914400" algn="l" rtl="0" fontAlgn="base">
      <a:spcBef>
        <a:spcPct val="30000"/>
      </a:spcBef>
      <a:spcAft>
        <a:spcPct val="0"/>
      </a:spcAft>
      <a:defRPr kumimoji="1" sz="1200" kern="1200">
        <a:solidFill>
          <a:schemeClr val="tx1"/>
        </a:solidFill>
        <a:latin typeface="Calibri" charset="0"/>
        <a:ea typeface="宋体" charset="0"/>
        <a:cs typeface="+mn-cs"/>
      </a:defRPr>
    </a:lvl3pPr>
    <a:lvl4pPr marL="1371600" algn="l" rtl="0" fontAlgn="base">
      <a:spcBef>
        <a:spcPct val="30000"/>
      </a:spcBef>
      <a:spcAft>
        <a:spcPct val="0"/>
      </a:spcAft>
      <a:defRPr kumimoji="1" sz="1200" kern="1200">
        <a:solidFill>
          <a:schemeClr val="tx1"/>
        </a:solidFill>
        <a:latin typeface="Calibri" charset="0"/>
        <a:ea typeface="宋体" charset="0"/>
        <a:cs typeface="+mn-cs"/>
      </a:defRPr>
    </a:lvl4pPr>
    <a:lvl5pPr marL="1828800" algn="l" rtl="0" fontAlgn="base">
      <a:spcBef>
        <a:spcPct val="30000"/>
      </a:spcBef>
      <a:spcAft>
        <a:spcPct val="0"/>
      </a:spcAft>
      <a:defRPr kumimoji="1" sz="1200" kern="1200">
        <a:solidFill>
          <a:schemeClr val="tx1"/>
        </a:solidFill>
        <a:latin typeface="Calibri" charset="0"/>
        <a:ea typeface="宋体"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pPr>
              <a:defRPr/>
            </a:pPr>
            <a:endParaRPr kumimoji="0"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Rectangle 45"/>
          <p:cNvSpPr>
            <a:spLocks noChangeArrowheads="1"/>
          </p:cNvSpPr>
          <p:nvPr/>
        </p:nvSpPr>
        <p:spPr bwMode="gray">
          <a:xfrm>
            <a:off x="2946400" y="0"/>
            <a:ext cx="6197600" cy="6858000"/>
          </a:xfrm>
          <a:prstGeom prst="rect">
            <a:avLst/>
          </a:prstGeom>
          <a:gradFill rotWithShape="1">
            <a:gsLst>
              <a:gs pos="0">
                <a:srgbClr val="FFFFFF"/>
              </a:gs>
              <a:gs pos="100000">
                <a:schemeClr val="bg2"/>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3" name="Rectangle 38"/>
          <p:cNvSpPr>
            <a:spLocks noChangeArrowheads="1"/>
          </p:cNvSpPr>
          <p:nvPr/>
        </p:nvSpPr>
        <p:spPr bwMode="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 name="Rectangle 43"/>
          <p:cNvSpPr>
            <a:spLocks noChangeArrowheads="1"/>
          </p:cNvSpPr>
          <p:nvPr/>
        </p:nvSpPr>
        <p:spPr bwMode="gray">
          <a:xfrm>
            <a:off x="0" y="0"/>
            <a:ext cx="2946400" cy="1816100"/>
          </a:xfrm>
          <a:prstGeom prst="rect">
            <a:avLst/>
          </a:prstGeom>
          <a:gradFill rotWithShape="1">
            <a:gsLst>
              <a:gs pos="0">
                <a:srgbClr val="7030A0"/>
              </a:gs>
              <a:gs pos="30000">
                <a:srgbClr val="7030A0"/>
              </a:gs>
              <a:gs pos="64999">
                <a:srgbClr val="7030A0"/>
              </a:gs>
              <a:gs pos="89999">
                <a:srgbClr val="7030A0"/>
              </a:gs>
              <a:gs pos="100000">
                <a:srgbClr val="C59EE2"/>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 name="Rectangle 44"/>
          <p:cNvSpPr>
            <a:spLocks noChangeArrowheads="1"/>
          </p:cNvSpPr>
          <p:nvPr/>
        </p:nvSpPr>
        <p:spPr bwMode="gray">
          <a:xfrm>
            <a:off x="0" y="3721100"/>
            <a:ext cx="2946400" cy="3136900"/>
          </a:xfrm>
          <a:prstGeom prst="rect">
            <a:avLst/>
          </a:prstGeom>
          <a:gradFill rotWithShape="1">
            <a:gsLst>
              <a:gs pos="0">
                <a:srgbClr val="7030A0"/>
              </a:gs>
              <a:gs pos="17999">
                <a:srgbClr val="7030A0"/>
              </a:gs>
              <a:gs pos="36000">
                <a:srgbClr val="9966FF"/>
              </a:gs>
              <a:gs pos="61000">
                <a:srgbClr val="7030A0"/>
              </a:gs>
              <a:gs pos="82001">
                <a:srgbClr val="7030A0"/>
              </a:gs>
              <a:gs pos="100000">
                <a:srgbClr val="CCCCFF"/>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grpSp>
        <p:nvGrpSpPr>
          <p:cNvPr id="6" name="Group 128"/>
          <p:cNvGrpSpPr>
            <a:grpSpLocks/>
          </p:cNvGrpSpPr>
          <p:nvPr/>
        </p:nvGrpSpPr>
        <p:grpSpPr bwMode="auto">
          <a:xfrm>
            <a:off x="0" y="3733800"/>
            <a:ext cx="2933700" cy="3124200"/>
            <a:chOff x="0" y="2352"/>
            <a:chExt cx="1848" cy="1968"/>
          </a:xfrm>
        </p:grpSpPr>
        <p:grpSp>
          <p:nvGrpSpPr>
            <p:cNvPr id="7" name="Group 62"/>
            <p:cNvGrpSpPr>
              <a:grpSpLocks/>
            </p:cNvGrpSpPr>
            <p:nvPr userDrawn="1"/>
          </p:nvGrpSpPr>
          <p:grpSpPr bwMode="auto">
            <a:xfrm>
              <a:off x="208" y="2352"/>
              <a:ext cx="1392" cy="1968"/>
              <a:chOff x="208" y="-8"/>
              <a:chExt cx="1392" cy="4320"/>
            </a:xfrm>
          </p:grpSpPr>
          <p:sp>
            <p:nvSpPr>
              <p:cNvPr id="26" name="Line 47"/>
              <p:cNvSpPr>
                <a:spLocks noChangeShapeType="1"/>
              </p:cNvSpPr>
              <p:nvPr userDrawn="1"/>
            </p:nvSpPr>
            <p:spPr bwMode="gray">
              <a:xfrm>
                <a:off x="208" y="-8"/>
                <a:ext cx="0" cy="432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7" name="Line 56"/>
              <p:cNvSpPr>
                <a:spLocks noChangeShapeType="1"/>
              </p:cNvSpPr>
              <p:nvPr userDrawn="1"/>
            </p:nvSpPr>
            <p:spPr bwMode="gray">
              <a:xfrm>
                <a:off x="440" y="-8"/>
                <a:ext cx="0" cy="432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8" name="Line 57"/>
              <p:cNvSpPr>
                <a:spLocks noChangeShapeType="1"/>
              </p:cNvSpPr>
              <p:nvPr userDrawn="1"/>
            </p:nvSpPr>
            <p:spPr bwMode="gray">
              <a:xfrm>
                <a:off x="672" y="-8"/>
                <a:ext cx="0" cy="432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9" name="Line 58"/>
              <p:cNvSpPr>
                <a:spLocks noChangeShapeType="1"/>
              </p:cNvSpPr>
              <p:nvPr userDrawn="1"/>
            </p:nvSpPr>
            <p:spPr bwMode="gray">
              <a:xfrm>
                <a:off x="904" y="-8"/>
                <a:ext cx="0" cy="432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0" name="Line 59"/>
              <p:cNvSpPr>
                <a:spLocks noChangeShapeType="1"/>
              </p:cNvSpPr>
              <p:nvPr userDrawn="1"/>
            </p:nvSpPr>
            <p:spPr bwMode="gray">
              <a:xfrm>
                <a:off x="1136" y="-8"/>
                <a:ext cx="0" cy="432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1" name="Line 60"/>
              <p:cNvSpPr>
                <a:spLocks noChangeShapeType="1"/>
              </p:cNvSpPr>
              <p:nvPr userDrawn="1"/>
            </p:nvSpPr>
            <p:spPr bwMode="gray">
              <a:xfrm>
                <a:off x="1368" y="-8"/>
                <a:ext cx="0" cy="432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2" name="Line 61"/>
              <p:cNvSpPr>
                <a:spLocks noChangeShapeType="1"/>
              </p:cNvSpPr>
              <p:nvPr userDrawn="1"/>
            </p:nvSpPr>
            <p:spPr bwMode="gray">
              <a:xfrm>
                <a:off x="1600" y="-8"/>
                <a:ext cx="0" cy="432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grpSp>
        <p:grpSp>
          <p:nvGrpSpPr>
            <p:cNvPr id="8" name="Group 81"/>
            <p:cNvGrpSpPr>
              <a:grpSpLocks/>
            </p:cNvGrpSpPr>
            <p:nvPr userDrawn="1"/>
          </p:nvGrpSpPr>
          <p:grpSpPr bwMode="auto">
            <a:xfrm>
              <a:off x="0" y="2440"/>
              <a:ext cx="1848" cy="1792"/>
              <a:chOff x="0" y="2440"/>
              <a:chExt cx="1848" cy="1792"/>
            </a:xfrm>
          </p:grpSpPr>
          <p:sp>
            <p:nvSpPr>
              <p:cNvPr id="9" name="Line 64"/>
              <p:cNvSpPr>
                <a:spLocks noChangeShapeType="1"/>
              </p:cNvSpPr>
              <p:nvPr userDrawn="1"/>
            </p:nvSpPr>
            <p:spPr bwMode="gray">
              <a:xfrm>
                <a:off x="0" y="4232"/>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0" name="Line 65"/>
              <p:cNvSpPr>
                <a:spLocks noChangeShapeType="1"/>
              </p:cNvSpPr>
              <p:nvPr userDrawn="1"/>
            </p:nvSpPr>
            <p:spPr bwMode="gray">
              <a:xfrm>
                <a:off x="0" y="4120"/>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1" name="Line 66"/>
              <p:cNvSpPr>
                <a:spLocks noChangeShapeType="1"/>
              </p:cNvSpPr>
              <p:nvPr userDrawn="1"/>
            </p:nvSpPr>
            <p:spPr bwMode="gray">
              <a:xfrm>
                <a:off x="0" y="4008"/>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2" name="Line 67"/>
              <p:cNvSpPr>
                <a:spLocks noChangeShapeType="1"/>
              </p:cNvSpPr>
              <p:nvPr userDrawn="1"/>
            </p:nvSpPr>
            <p:spPr bwMode="gray">
              <a:xfrm>
                <a:off x="0" y="3896"/>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3" name="Line 68"/>
              <p:cNvSpPr>
                <a:spLocks noChangeShapeType="1"/>
              </p:cNvSpPr>
              <p:nvPr userDrawn="1"/>
            </p:nvSpPr>
            <p:spPr bwMode="gray">
              <a:xfrm>
                <a:off x="0" y="3784"/>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 name="Line 69"/>
              <p:cNvSpPr>
                <a:spLocks noChangeShapeType="1"/>
              </p:cNvSpPr>
              <p:nvPr userDrawn="1"/>
            </p:nvSpPr>
            <p:spPr bwMode="gray">
              <a:xfrm>
                <a:off x="0" y="3672"/>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 name="Line 70"/>
              <p:cNvSpPr>
                <a:spLocks noChangeShapeType="1"/>
              </p:cNvSpPr>
              <p:nvPr userDrawn="1"/>
            </p:nvSpPr>
            <p:spPr bwMode="gray">
              <a:xfrm>
                <a:off x="0" y="3560"/>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6" name="Line 71"/>
              <p:cNvSpPr>
                <a:spLocks noChangeShapeType="1"/>
              </p:cNvSpPr>
              <p:nvPr userDrawn="1"/>
            </p:nvSpPr>
            <p:spPr bwMode="gray">
              <a:xfrm>
                <a:off x="0" y="3448"/>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7" name="Line 72"/>
              <p:cNvSpPr>
                <a:spLocks noChangeShapeType="1"/>
              </p:cNvSpPr>
              <p:nvPr userDrawn="1"/>
            </p:nvSpPr>
            <p:spPr bwMode="gray">
              <a:xfrm>
                <a:off x="0" y="3336"/>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8" name="Line 73"/>
              <p:cNvSpPr>
                <a:spLocks noChangeShapeType="1"/>
              </p:cNvSpPr>
              <p:nvPr userDrawn="1"/>
            </p:nvSpPr>
            <p:spPr bwMode="gray">
              <a:xfrm>
                <a:off x="0" y="3224"/>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9" name="Line 74"/>
              <p:cNvSpPr>
                <a:spLocks noChangeShapeType="1"/>
              </p:cNvSpPr>
              <p:nvPr userDrawn="1"/>
            </p:nvSpPr>
            <p:spPr bwMode="gray">
              <a:xfrm>
                <a:off x="0" y="3112"/>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0" name="Line 75"/>
              <p:cNvSpPr>
                <a:spLocks noChangeShapeType="1"/>
              </p:cNvSpPr>
              <p:nvPr userDrawn="1"/>
            </p:nvSpPr>
            <p:spPr bwMode="gray">
              <a:xfrm>
                <a:off x="0" y="3000"/>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1" name="Line 76"/>
              <p:cNvSpPr>
                <a:spLocks noChangeShapeType="1"/>
              </p:cNvSpPr>
              <p:nvPr userDrawn="1"/>
            </p:nvSpPr>
            <p:spPr bwMode="gray">
              <a:xfrm>
                <a:off x="0" y="2888"/>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2" name="Line 77"/>
              <p:cNvSpPr>
                <a:spLocks noChangeShapeType="1"/>
              </p:cNvSpPr>
              <p:nvPr userDrawn="1"/>
            </p:nvSpPr>
            <p:spPr bwMode="gray">
              <a:xfrm>
                <a:off x="0" y="2776"/>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3" name="Line 78"/>
              <p:cNvSpPr>
                <a:spLocks noChangeShapeType="1"/>
              </p:cNvSpPr>
              <p:nvPr userDrawn="1"/>
            </p:nvSpPr>
            <p:spPr bwMode="gray">
              <a:xfrm>
                <a:off x="0" y="2664"/>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4" name="Line 79"/>
              <p:cNvSpPr>
                <a:spLocks noChangeShapeType="1"/>
              </p:cNvSpPr>
              <p:nvPr userDrawn="1"/>
            </p:nvSpPr>
            <p:spPr bwMode="gray">
              <a:xfrm>
                <a:off x="0" y="2552"/>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5" name="Line 80"/>
              <p:cNvSpPr>
                <a:spLocks noChangeShapeType="1"/>
              </p:cNvSpPr>
              <p:nvPr userDrawn="1"/>
            </p:nvSpPr>
            <p:spPr bwMode="gray">
              <a:xfrm>
                <a:off x="0" y="2440"/>
                <a:ext cx="18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grpSp>
      </p:grpSp>
      <p:grpSp>
        <p:nvGrpSpPr>
          <p:cNvPr id="33" name="Group 133"/>
          <p:cNvGrpSpPr>
            <a:grpSpLocks/>
          </p:cNvGrpSpPr>
          <p:nvPr/>
        </p:nvGrpSpPr>
        <p:grpSpPr bwMode="auto">
          <a:xfrm>
            <a:off x="2443163" y="1390650"/>
            <a:ext cx="309562" cy="517525"/>
            <a:chOff x="1600" y="2754"/>
            <a:chExt cx="862" cy="1272"/>
          </a:xfrm>
        </p:grpSpPr>
        <p:grpSp>
          <p:nvGrpSpPr>
            <p:cNvPr id="34" name="Group 92"/>
            <p:cNvGrpSpPr>
              <a:grpSpLocks/>
            </p:cNvGrpSpPr>
            <p:nvPr userDrawn="1"/>
          </p:nvGrpSpPr>
          <p:grpSpPr bwMode="auto">
            <a:xfrm flipH="1">
              <a:off x="1600" y="2754"/>
              <a:ext cx="862" cy="1272"/>
              <a:chOff x="2715" y="1616"/>
              <a:chExt cx="862" cy="1272"/>
            </a:xfrm>
          </p:grpSpPr>
          <p:sp>
            <p:nvSpPr>
              <p:cNvPr id="36" name="Rectangle 93"/>
              <p:cNvSpPr>
                <a:spLocks noChangeArrowheads="1"/>
              </p:cNvSpPr>
              <p:nvPr/>
            </p:nvSpPr>
            <p:spPr bwMode="gray">
              <a:xfrm flipH="1">
                <a:off x="3497" y="16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37" name="Rectangle 94"/>
              <p:cNvSpPr>
                <a:spLocks noChangeArrowheads="1"/>
              </p:cNvSpPr>
              <p:nvPr/>
            </p:nvSpPr>
            <p:spPr bwMode="gray">
              <a:xfrm flipH="1">
                <a:off x="3431" y="16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38" name="Rectangle 95"/>
              <p:cNvSpPr>
                <a:spLocks noChangeArrowheads="1"/>
              </p:cNvSpPr>
              <p:nvPr/>
            </p:nvSpPr>
            <p:spPr bwMode="gray">
              <a:xfrm flipH="1">
                <a:off x="3352" y="169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39" name="Rectangle 96"/>
              <p:cNvSpPr>
                <a:spLocks noChangeArrowheads="1"/>
              </p:cNvSpPr>
              <p:nvPr/>
            </p:nvSpPr>
            <p:spPr bwMode="gray">
              <a:xfrm flipH="1">
                <a:off x="3272" y="177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0" name="Rectangle 97"/>
              <p:cNvSpPr>
                <a:spLocks noChangeArrowheads="1"/>
              </p:cNvSpPr>
              <p:nvPr/>
            </p:nvSpPr>
            <p:spPr bwMode="gray">
              <a:xfrm flipH="1">
                <a:off x="3192" y="185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1" name="Rectangle 98"/>
              <p:cNvSpPr>
                <a:spLocks noChangeArrowheads="1"/>
              </p:cNvSpPr>
              <p:nvPr/>
            </p:nvSpPr>
            <p:spPr bwMode="gray">
              <a:xfrm flipH="1">
                <a:off x="3113" y="193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2" name="Rectangle 99"/>
              <p:cNvSpPr>
                <a:spLocks noChangeArrowheads="1"/>
              </p:cNvSpPr>
              <p:nvPr/>
            </p:nvSpPr>
            <p:spPr bwMode="gray">
              <a:xfrm flipH="1">
                <a:off x="3033" y="201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3" name="Rectangle 100"/>
              <p:cNvSpPr>
                <a:spLocks noChangeArrowheads="1"/>
              </p:cNvSpPr>
              <p:nvPr/>
            </p:nvSpPr>
            <p:spPr bwMode="gray">
              <a:xfrm flipH="1">
                <a:off x="2949" y="209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4" name="Rectangle 101"/>
              <p:cNvSpPr>
                <a:spLocks noChangeArrowheads="1"/>
              </p:cNvSpPr>
              <p:nvPr/>
            </p:nvSpPr>
            <p:spPr bwMode="gray">
              <a:xfrm flipH="1">
                <a:off x="2870" y="217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5" name="Rectangle 102"/>
              <p:cNvSpPr>
                <a:spLocks noChangeArrowheads="1"/>
              </p:cNvSpPr>
              <p:nvPr/>
            </p:nvSpPr>
            <p:spPr bwMode="gray">
              <a:xfrm flipH="1">
                <a:off x="2790" y="225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6" name="Rectangle 103"/>
              <p:cNvSpPr>
                <a:spLocks noChangeArrowheads="1"/>
              </p:cNvSpPr>
              <p:nvPr/>
            </p:nvSpPr>
            <p:spPr bwMode="gray">
              <a:xfrm flipH="1">
                <a:off x="2715"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7" name="Rectangle 104"/>
              <p:cNvSpPr>
                <a:spLocks noChangeArrowheads="1"/>
              </p:cNvSpPr>
              <p:nvPr/>
            </p:nvSpPr>
            <p:spPr bwMode="gray">
              <a:xfrm flipH="1">
                <a:off x="2945" y="249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8" name="Rectangle 105"/>
              <p:cNvSpPr>
                <a:spLocks noChangeArrowheads="1"/>
              </p:cNvSpPr>
              <p:nvPr/>
            </p:nvSpPr>
            <p:spPr bwMode="gray">
              <a:xfrm flipH="1">
                <a:off x="2945" y="257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49" name="Rectangle 106"/>
              <p:cNvSpPr>
                <a:spLocks noChangeArrowheads="1"/>
              </p:cNvSpPr>
              <p:nvPr/>
            </p:nvSpPr>
            <p:spPr bwMode="gray">
              <a:xfrm flipH="1">
                <a:off x="2861" y="265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0" name="Rectangle 107"/>
              <p:cNvSpPr>
                <a:spLocks noChangeArrowheads="1"/>
              </p:cNvSpPr>
              <p:nvPr/>
            </p:nvSpPr>
            <p:spPr bwMode="gray">
              <a:xfrm flipH="1">
                <a:off x="2861" y="273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1" name="Rectangle 108"/>
              <p:cNvSpPr>
                <a:spLocks noChangeArrowheads="1"/>
              </p:cNvSpPr>
              <p:nvPr/>
            </p:nvSpPr>
            <p:spPr bwMode="gray">
              <a:xfrm flipH="1">
                <a:off x="2861" y="280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2" name="Rectangle 109"/>
              <p:cNvSpPr>
                <a:spLocks noChangeArrowheads="1"/>
              </p:cNvSpPr>
              <p:nvPr/>
            </p:nvSpPr>
            <p:spPr bwMode="gray">
              <a:xfrm flipH="1">
                <a:off x="2945" y="280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3" name="Rectangle 110"/>
              <p:cNvSpPr>
                <a:spLocks noChangeArrowheads="1"/>
              </p:cNvSpPr>
              <p:nvPr/>
            </p:nvSpPr>
            <p:spPr bwMode="gray">
              <a:xfrm flipH="1">
                <a:off x="3016" y="280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4" name="Rectangle 111"/>
              <p:cNvSpPr>
                <a:spLocks noChangeArrowheads="1"/>
              </p:cNvSpPr>
              <p:nvPr/>
            </p:nvSpPr>
            <p:spPr bwMode="gray">
              <a:xfrm flipH="1">
                <a:off x="3095" y="272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5" name="Rectangle 112"/>
              <p:cNvSpPr>
                <a:spLocks noChangeArrowheads="1"/>
              </p:cNvSpPr>
              <p:nvPr/>
            </p:nvSpPr>
            <p:spPr bwMode="gray">
              <a:xfrm flipH="1">
                <a:off x="3095" y="264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6" name="Rectangle 113"/>
              <p:cNvSpPr>
                <a:spLocks noChangeArrowheads="1"/>
              </p:cNvSpPr>
              <p:nvPr/>
            </p:nvSpPr>
            <p:spPr bwMode="gray">
              <a:xfrm flipH="1">
                <a:off x="3170" y="2568"/>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7" name="Rectangle 114"/>
              <p:cNvSpPr>
                <a:spLocks noChangeArrowheads="1"/>
              </p:cNvSpPr>
              <p:nvPr/>
            </p:nvSpPr>
            <p:spPr bwMode="gray">
              <a:xfrm flipH="1">
                <a:off x="3170" y="2486"/>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8" name="Rectangle 115"/>
              <p:cNvSpPr>
                <a:spLocks noChangeArrowheads="1"/>
              </p:cNvSpPr>
              <p:nvPr/>
            </p:nvSpPr>
            <p:spPr bwMode="gray">
              <a:xfrm flipH="1">
                <a:off x="3259" y="240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59" name="Rectangle 116"/>
              <p:cNvSpPr>
                <a:spLocks noChangeArrowheads="1"/>
              </p:cNvSpPr>
              <p:nvPr/>
            </p:nvSpPr>
            <p:spPr bwMode="gray">
              <a:xfrm flipH="1">
                <a:off x="3338" y="2478"/>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0" name="Rectangle 117"/>
              <p:cNvSpPr>
                <a:spLocks noChangeArrowheads="1"/>
              </p:cNvSpPr>
              <p:nvPr/>
            </p:nvSpPr>
            <p:spPr bwMode="gray">
              <a:xfrm flipH="1">
                <a:off x="3418" y="256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 name="Rectangle 118"/>
              <p:cNvSpPr>
                <a:spLocks noChangeArrowheads="1"/>
              </p:cNvSpPr>
              <p:nvPr/>
            </p:nvSpPr>
            <p:spPr bwMode="gray">
              <a:xfrm flipH="1">
                <a:off x="3497" y="2642"/>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2" name="Rectangle 119"/>
              <p:cNvSpPr>
                <a:spLocks noChangeArrowheads="1"/>
              </p:cNvSpPr>
              <p:nvPr/>
            </p:nvSpPr>
            <p:spPr bwMode="gray">
              <a:xfrm flipH="1">
                <a:off x="3497" y="1698"/>
                <a:ext cx="80" cy="97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3" name="Rectangle 120"/>
              <p:cNvSpPr>
                <a:spLocks noChangeArrowheads="1"/>
              </p:cNvSpPr>
              <p:nvPr/>
            </p:nvSpPr>
            <p:spPr bwMode="gray">
              <a:xfrm flipH="1">
                <a:off x="2781"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4" name="Rectangle 121"/>
              <p:cNvSpPr>
                <a:spLocks noChangeArrowheads="1"/>
              </p:cNvSpPr>
              <p:nvPr/>
            </p:nvSpPr>
            <p:spPr bwMode="gray">
              <a:xfrm flipH="1">
                <a:off x="2861" y="233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5" name="Rectangle 122"/>
              <p:cNvSpPr>
                <a:spLocks noChangeArrowheads="1"/>
              </p:cNvSpPr>
              <p:nvPr/>
            </p:nvSpPr>
            <p:spPr bwMode="gray">
              <a:xfrm flipH="1">
                <a:off x="2945"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6" name="Rectangle 123"/>
              <p:cNvSpPr>
                <a:spLocks noChangeArrowheads="1"/>
              </p:cNvSpPr>
              <p:nvPr/>
            </p:nvSpPr>
            <p:spPr bwMode="gray">
              <a:xfrm flipH="1">
                <a:off x="3024"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7" name="Rectangle 124"/>
              <p:cNvSpPr>
                <a:spLocks noChangeArrowheads="1"/>
              </p:cNvSpPr>
              <p:nvPr/>
            </p:nvSpPr>
            <p:spPr bwMode="gray">
              <a:xfrm flipH="1">
                <a:off x="3024" y="24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grpSp>
        <p:sp>
          <p:nvSpPr>
            <p:cNvPr id="35" name="Freeform 125"/>
            <p:cNvSpPr>
              <a:spLocks/>
            </p:cNvSpPr>
            <p:nvPr userDrawn="1"/>
          </p:nvSpPr>
          <p:spPr bwMode="gray">
            <a:xfrm flipH="1">
              <a:off x="1675" y="2824"/>
              <a:ext cx="637" cy="1124"/>
            </a:xfrm>
            <a:custGeom>
              <a:avLst/>
              <a:gdLst>
                <a:gd name="T0" fmla="*/ 231 w 636"/>
                <a:gd name="T1" fmla="*/ 1122 h 1122"/>
                <a:gd name="T2" fmla="*/ 72 w 636"/>
                <a:gd name="T3" fmla="*/ 1122 h 1122"/>
                <a:gd name="T4" fmla="*/ 72 w 636"/>
                <a:gd name="T5" fmla="*/ 969 h 1122"/>
                <a:gd name="T6" fmla="*/ 153 w 636"/>
                <a:gd name="T7" fmla="*/ 969 h 1122"/>
                <a:gd name="T8" fmla="*/ 153 w 636"/>
                <a:gd name="T9" fmla="*/ 807 h 1122"/>
                <a:gd name="T10" fmla="*/ 237 w 636"/>
                <a:gd name="T11" fmla="*/ 807 h 1122"/>
                <a:gd name="T12" fmla="*/ 237 w 636"/>
                <a:gd name="T13" fmla="*/ 648 h 1122"/>
                <a:gd name="T14" fmla="*/ 0 w 636"/>
                <a:gd name="T15" fmla="*/ 648 h 1122"/>
                <a:gd name="T16" fmla="*/ 0 w 636"/>
                <a:gd name="T17" fmla="*/ 567 h 1122"/>
                <a:gd name="T18" fmla="*/ 81 w 636"/>
                <a:gd name="T19" fmla="*/ 567 h 1122"/>
                <a:gd name="T20" fmla="*/ 81 w 636"/>
                <a:gd name="T21" fmla="*/ 483 h 1122"/>
                <a:gd name="T22" fmla="*/ 162 w 636"/>
                <a:gd name="T23" fmla="*/ 483 h 1122"/>
                <a:gd name="T24" fmla="*/ 162 w 636"/>
                <a:gd name="T25" fmla="*/ 408 h 1122"/>
                <a:gd name="T26" fmla="*/ 243 w 636"/>
                <a:gd name="T27" fmla="*/ 408 h 1122"/>
                <a:gd name="T28" fmla="*/ 243 w 636"/>
                <a:gd name="T29" fmla="*/ 324 h 1122"/>
                <a:gd name="T30" fmla="*/ 324 w 636"/>
                <a:gd name="T31" fmla="*/ 324 h 1122"/>
                <a:gd name="T32" fmla="*/ 324 w 636"/>
                <a:gd name="T33" fmla="*/ 243 h 1122"/>
                <a:gd name="T34" fmla="*/ 405 w 636"/>
                <a:gd name="T35" fmla="*/ 243 h 1122"/>
                <a:gd name="T36" fmla="*/ 405 w 636"/>
                <a:gd name="T37" fmla="*/ 165 h 1122"/>
                <a:gd name="T38" fmla="*/ 483 w 636"/>
                <a:gd name="T39" fmla="*/ 165 h 1122"/>
                <a:gd name="T40" fmla="*/ 483 w 636"/>
                <a:gd name="T41" fmla="*/ 84 h 1122"/>
                <a:gd name="T42" fmla="*/ 564 w 636"/>
                <a:gd name="T43" fmla="*/ 84 h 1122"/>
                <a:gd name="T44" fmla="*/ 564 w 636"/>
                <a:gd name="T45" fmla="*/ 0 h 1122"/>
                <a:gd name="T46" fmla="*/ 636 w 636"/>
                <a:gd name="T47" fmla="*/ 0 h 1122"/>
                <a:gd name="T48" fmla="*/ 636 w 636"/>
                <a:gd name="T49" fmla="*/ 882 h 1122"/>
                <a:gd name="T50" fmla="*/ 549 w 636"/>
                <a:gd name="T51" fmla="*/ 882 h 1122"/>
                <a:gd name="T52" fmla="*/ 549 w 636"/>
                <a:gd name="T53" fmla="*/ 798 h 1122"/>
                <a:gd name="T54" fmla="*/ 468 w 636"/>
                <a:gd name="T55" fmla="*/ 798 h 1122"/>
                <a:gd name="T56" fmla="*/ 468 w 636"/>
                <a:gd name="T57" fmla="*/ 720 h 1122"/>
                <a:gd name="T58" fmla="*/ 390 w 636"/>
                <a:gd name="T59" fmla="*/ 720 h 1122"/>
                <a:gd name="T60" fmla="*/ 390 w 636"/>
                <a:gd name="T61" fmla="*/ 801 h 1122"/>
                <a:gd name="T62" fmla="*/ 309 w 636"/>
                <a:gd name="T63" fmla="*/ 801 h 1122"/>
                <a:gd name="T64" fmla="*/ 309 w 636"/>
                <a:gd name="T65" fmla="*/ 963 h 1122"/>
                <a:gd name="T66" fmla="*/ 231 w 636"/>
                <a:gd name="T67" fmla="*/ 963 h 1122"/>
                <a:gd name="T68" fmla="*/ 231 w 636"/>
                <a:gd name="T69" fmla="*/ 1122 h 1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6" h="1122">
                  <a:moveTo>
                    <a:pt x="231" y="1122"/>
                  </a:moveTo>
                  <a:lnTo>
                    <a:pt x="72" y="1122"/>
                  </a:lnTo>
                  <a:lnTo>
                    <a:pt x="72" y="969"/>
                  </a:lnTo>
                  <a:lnTo>
                    <a:pt x="153" y="969"/>
                  </a:lnTo>
                  <a:lnTo>
                    <a:pt x="153" y="807"/>
                  </a:lnTo>
                  <a:lnTo>
                    <a:pt x="237" y="807"/>
                  </a:lnTo>
                  <a:lnTo>
                    <a:pt x="237" y="648"/>
                  </a:lnTo>
                  <a:lnTo>
                    <a:pt x="0" y="648"/>
                  </a:lnTo>
                  <a:lnTo>
                    <a:pt x="0" y="567"/>
                  </a:lnTo>
                  <a:lnTo>
                    <a:pt x="81" y="567"/>
                  </a:lnTo>
                  <a:lnTo>
                    <a:pt x="81" y="483"/>
                  </a:lnTo>
                  <a:lnTo>
                    <a:pt x="162" y="483"/>
                  </a:lnTo>
                  <a:lnTo>
                    <a:pt x="162" y="408"/>
                  </a:lnTo>
                  <a:lnTo>
                    <a:pt x="243" y="408"/>
                  </a:lnTo>
                  <a:lnTo>
                    <a:pt x="243" y="324"/>
                  </a:lnTo>
                  <a:lnTo>
                    <a:pt x="324" y="324"/>
                  </a:lnTo>
                  <a:lnTo>
                    <a:pt x="324" y="243"/>
                  </a:lnTo>
                  <a:lnTo>
                    <a:pt x="405" y="243"/>
                  </a:lnTo>
                  <a:lnTo>
                    <a:pt x="405" y="165"/>
                  </a:lnTo>
                  <a:lnTo>
                    <a:pt x="483" y="165"/>
                  </a:lnTo>
                  <a:lnTo>
                    <a:pt x="483" y="84"/>
                  </a:lnTo>
                  <a:lnTo>
                    <a:pt x="564" y="84"/>
                  </a:lnTo>
                  <a:lnTo>
                    <a:pt x="564" y="0"/>
                  </a:lnTo>
                  <a:lnTo>
                    <a:pt x="636" y="0"/>
                  </a:lnTo>
                  <a:lnTo>
                    <a:pt x="636" y="882"/>
                  </a:lnTo>
                  <a:lnTo>
                    <a:pt x="549" y="882"/>
                  </a:lnTo>
                  <a:lnTo>
                    <a:pt x="549" y="798"/>
                  </a:lnTo>
                  <a:lnTo>
                    <a:pt x="468" y="798"/>
                  </a:lnTo>
                  <a:lnTo>
                    <a:pt x="468" y="720"/>
                  </a:lnTo>
                  <a:lnTo>
                    <a:pt x="390" y="720"/>
                  </a:lnTo>
                  <a:lnTo>
                    <a:pt x="390" y="801"/>
                  </a:lnTo>
                  <a:lnTo>
                    <a:pt x="309" y="801"/>
                  </a:lnTo>
                  <a:lnTo>
                    <a:pt x="309" y="963"/>
                  </a:lnTo>
                  <a:lnTo>
                    <a:pt x="231" y="963"/>
                  </a:lnTo>
                  <a:lnTo>
                    <a:pt x="231" y="112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68" name="Group 86"/>
          <p:cNvGrpSpPr>
            <a:grpSpLocks/>
          </p:cNvGrpSpPr>
          <p:nvPr/>
        </p:nvGrpSpPr>
        <p:grpSpPr bwMode="auto">
          <a:xfrm>
            <a:off x="1930400" y="3530600"/>
            <a:ext cx="1447800" cy="1447800"/>
            <a:chOff x="624" y="2080"/>
            <a:chExt cx="912" cy="912"/>
          </a:xfrm>
        </p:grpSpPr>
        <p:sp>
          <p:nvSpPr>
            <p:cNvPr id="69" name="AutoShape 87"/>
            <p:cNvSpPr>
              <a:spLocks noChangeArrowheads="1"/>
            </p:cNvSpPr>
            <p:nvPr/>
          </p:nvSpPr>
          <p:spPr bwMode="gray">
            <a:xfrm>
              <a:off x="928" y="2080"/>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70" name="AutoShape 88"/>
            <p:cNvSpPr>
              <a:spLocks noChangeArrowheads="1"/>
            </p:cNvSpPr>
            <p:nvPr/>
          </p:nvSpPr>
          <p:spPr bwMode="gray">
            <a:xfrm flipV="1">
              <a:off x="928" y="2624"/>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71" name="AutoShape 89"/>
            <p:cNvSpPr>
              <a:spLocks noChangeArrowheads="1"/>
            </p:cNvSpPr>
            <p:nvPr/>
          </p:nvSpPr>
          <p:spPr bwMode="gray">
            <a:xfrm rot="5400000" flipV="1">
              <a:off x="656" y="2352"/>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72" name="AutoShape 90"/>
            <p:cNvSpPr>
              <a:spLocks noChangeArrowheads="1"/>
            </p:cNvSpPr>
            <p:nvPr/>
          </p:nvSpPr>
          <p:spPr bwMode="gray">
            <a:xfrm rot="16200000" flipV="1">
              <a:off x="1200" y="2352"/>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grpSp>
      <p:sp>
        <p:nvSpPr>
          <p:cNvPr id="73" name="Rectangle 23"/>
          <p:cNvSpPr>
            <a:spLocks noGrp="1" noChangeArrowheads="1"/>
          </p:cNvSpPr>
          <p:nvPr>
            <p:ph type="dt" sz="quarter" idx="10"/>
          </p:nvPr>
        </p:nvSpPr>
        <p:spPr/>
        <p:txBody>
          <a:bodyPr/>
          <a:lstStyle>
            <a:lvl1pPr>
              <a:defRPr smtClean="0"/>
            </a:lvl1pPr>
          </a:lstStyle>
          <a:p>
            <a:pPr>
              <a:defRPr/>
            </a:pPr>
            <a:endParaRPr lang="en-US" altLang="ko-KR"/>
          </a:p>
        </p:txBody>
      </p:sp>
    </p:spTree>
    <p:extLst>
      <p:ext uri="{BB962C8B-B14F-4D97-AF65-F5344CB8AC3E}">
        <p14:creationId xmlns:p14="http://schemas.microsoft.com/office/powerpoint/2010/main" xmlns="" val="85600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2" name="Rectangle 34"/>
          <p:cNvSpPr>
            <a:spLocks noChangeArrowheads="1"/>
          </p:cNvSpPr>
          <p:nvPr/>
        </p:nvSpPr>
        <p:spPr bwMode="gray">
          <a:xfrm>
            <a:off x="0" y="0"/>
            <a:ext cx="752475" cy="850900"/>
          </a:xfrm>
          <a:prstGeom prst="rect">
            <a:avLst/>
          </a:prstGeom>
          <a:gradFill rotWithShape="1">
            <a:gsLst>
              <a:gs pos="0">
                <a:srgbClr val="003F3E"/>
              </a:gs>
              <a:gs pos="100000">
                <a:srgbClr val="005250"/>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3" name="Line 75"/>
          <p:cNvSpPr>
            <a:spLocks noChangeShapeType="1"/>
          </p:cNvSpPr>
          <p:nvPr/>
        </p:nvSpPr>
        <p:spPr bwMode="gray">
          <a:xfrm>
            <a:off x="698500" y="849313"/>
            <a:ext cx="84455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4" name="矩形 3"/>
          <p:cNvSpPr/>
          <p:nvPr userDrawn="1"/>
        </p:nvSpPr>
        <p:spPr>
          <a:xfrm>
            <a:off x="-52752" y="184611"/>
            <a:ext cx="847291" cy="461665"/>
          </a:xfrm>
          <a:prstGeom prst="rect">
            <a:avLst/>
          </a:prstGeom>
        </p:spPr>
        <p:txBody>
          <a:bodyPr>
            <a:spAutoFit/>
          </a:bodyPr>
          <a:lstStyle/>
          <a:p>
            <a:pPr algn="ctr">
              <a:defRPr/>
            </a:pPr>
            <a:r>
              <a:rPr lang="zh-CN" altLang="en-US" sz="1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60000" endA="900" endPos="60000" dist="60007" dir="5400000" sy="-100000" algn="bl" rotWithShape="0"/>
                </a:effectLst>
                <a:latin typeface="黑体" pitchFamily="2" charset="-122"/>
                <a:ea typeface="黑体" pitchFamily="2" charset="-122"/>
                <a:cs typeface="+mn-cs"/>
              </a:rPr>
              <a:t>职业综合</a:t>
            </a:r>
            <a:endParaRPr lang="en-US" altLang="zh-CN" sz="1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60000" endA="900" endPos="60000" dist="60007" dir="5400000" sy="-100000" algn="bl" rotWithShape="0"/>
              </a:effectLst>
              <a:latin typeface="黑体" pitchFamily="2" charset="-122"/>
              <a:ea typeface="黑体" pitchFamily="2" charset="-122"/>
              <a:cs typeface="+mn-cs"/>
            </a:endParaRPr>
          </a:p>
          <a:p>
            <a:pPr algn="ctr">
              <a:defRPr/>
            </a:pPr>
            <a:r>
              <a:rPr lang="zh-CN" altLang="en-US" sz="1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60000" endA="900" endPos="60000" dist="60007" dir="5400000" sy="-100000" algn="bl" rotWithShape="0"/>
                </a:effectLst>
                <a:latin typeface="黑体" pitchFamily="2" charset="-122"/>
                <a:ea typeface="黑体" pitchFamily="2" charset="-122"/>
                <a:cs typeface="+mn-cs"/>
              </a:rPr>
              <a:t>英语 </a:t>
            </a:r>
            <a:r>
              <a:rPr lang="en-US" altLang="zh-CN" sz="1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60000" endA="900" endPos="60000" dist="60007" dir="5400000" sy="-100000" algn="bl" rotWithShape="0"/>
                </a:effectLst>
                <a:latin typeface="黑体" pitchFamily="2" charset="-122"/>
                <a:ea typeface="黑体" pitchFamily="2" charset="-122"/>
                <a:cs typeface="+mn-cs"/>
              </a:rPr>
              <a:t>2</a:t>
            </a:r>
            <a:endParaRPr lang="zh-CN" altLang="en-US" sz="1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60000" endA="900" endPos="60000" dist="60007" dir="5400000" sy="-100000" algn="bl" rotWithShape="0"/>
              </a:effectLst>
              <a:latin typeface="Times New Roman" pitchFamily="18" charset="0"/>
              <a:ea typeface="+mn-ea"/>
              <a:cs typeface="+mn-cs"/>
            </a:endParaRPr>
          </a:p>
        </p:txBody>
      </p:sp>
      <p:sp>
        <p:nvSpPr>
          <p:cNvPr id="5" name="Rectangle 74"/>
          <p:cNvSpPr>
            <a:spLocks noChangeArrowheads="1"/>
          </p:cNvSpPr>
          <p:nvPr/>
        </p:nvSpPr>
        <p:spPr bwMode="gray">
          <a:xfrm>
            <a:off x="698500" y="0"/>
            <a:ext cx="8445500" cy="850900"/>
          </a:xfrm>
          <a:prstGeom prst="rect">
            <a:avLst/>
          </a:prstGeom>
          <a:gradFill rotWithShape="1">
            <a:gsLst>
              <a:gs pos="0">
                <a:srgbClr val="FFFFFF"/>
              </a:gs>
              <a:gs pos="100000">
                <a:schemeClr val="bg2"/>
              </a:gs>
            </a:gsLst>
            <a:lin ang="27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 name="Rectangle 76"/>
          <p:cNvSpPr>
            <a:spLocks noChangeArrowheads="1"/>
          </p:cNvSpPr>
          <p:nvPr userDrawn="1"/>
        </p:nvSpPr>
        <p:spPr bwMode="gray">
          <a:xfrm rot="10800000">
            <a:off x="7810500" y="6821488"/>
            <a:ext cx="63500" cy="16827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7" name="Rectangle 44"/>
          <p:cNvSpPr>
            <a:spLocks noChangeArrowheads="1"/>
          </p:cNvSpPr>
          <p:nvPr userDrawn="1"/>
        </p:nvSpPr>
        <p:spPr bwMode="gray">
          <a:xfrm rot="5400000">
            <a:off x="4356100" y="2209800"/>
            <a:ext cx="430213" cy="9142413"/>
          </a:xfrm>
          <a:prstGeom prst="rect">
            <a:avLst/>
          </a:prstGeom>
          <a:gradFill rotWithShape="1">
            <a:gsLst>
              <a:gs pos="0">
                <a:srgbClr val="003F3E"/>
              </a:gs>
              <a:gs pos="17999">
                <a:srgbClr val="005250"/>
              </a:gs>
              <a:gs pos="36000">
                <a:srgbClr val="003F3E"/>
              </a:gs>
              <a:gs pos="61000">
                <a:srgbClr val="005250"/>
              </a:gs>
              <a:gs pos="82001">
                <a:srgbClr val="003F3E"/>
              </a:gs>
              <a:gs pos="100000">
                <a:srgbClr val="005250"/>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grpSp>
        <p:nvGrpSpPr>
          <p:cNvPr id="8" name="Group 128"/>
          <p:cNvGrpSpPr>
            <a:grpSpLocks/>
          </p:cNvGrpSpPr>
          <p:nvPr userDrawn="1"/>
        </p:nvGrpSpPr>
        <p:grpSpPr bwMode="auto">
          <a:xfrm rot="-5400000">
            <a:off x="4360069" y="2251869"/>
            <a:ext cx="463550" cy="9104312"/>
            <a:chOff x="0" y="2352"/>
            <a:chExt cx="1848" cy="1968"/>
          </a:xfrm>
        </p:grpSpPr>
        <p:grpSp>
          <p:nvGrpSpPr>
            <p:cNvPr id="9" name="Group 62"/>
            <p:cNvGrpSpPr>
              <a:grpSpLocks/>
            </p:cNvGrpSpPr>
            <p:nvPr/>
          </p:nvGrpSpPr>
          <p:grpSpPr bwMode="auto">
            <a:xfrm>
              <a:off x="209" y="2352"/>
              <a:ext cx="1392" cy="1968"/>
              <a:chOff x="209" y="-8"/>
              <a:chExt cx="1392" cy="4320"/>
            </a:xfrm>
          </p:grpSpPr>
          <p:sp>
            <p:nvSpPr>
              <p:cNvPr id="28" name="Line 47"/>
              <p:cNvSpPr>
                <a:spLocks noChangeShapeType="1"/>
              </p:cNvSpPr>
              <p:nvPr/>
            </p:nvSpPr>
            <p:spPr bwMode="gray">
              <a:xfrm>
                <a:off x="209" y="-10"/>
                <a:ext cx="0" cy="432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9" name="Line 56"/>
              <p:cNvSpPr>
                <a:spLocks noChangeShapeType="1"/>
              </p:cNvSpPr>
              <p:nvPr/>
            </p:nvSpPr>
            <p:spPr bwMode="gray">
              <a:xfrm>
                <a:off x="443" y="-10"/>
                <a:ext cx="0" cy="432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0" name="Line 57"/>
              <p:cNvSpPr>
                <a:spLocks noChangeShapeType="1"/>
              </p:cNvSpPr>
              <p:nvPr/>
            </p:nvSpPr>
            <p:spPr bwMode="gray">
              <a:xfrm>
                <a:off x="671" y="-10"/>
                <a:ext cx="0" cy="432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1" name="Line 58"/>
              <p:cNvSpPr>
                <a:spLocks noChangeShapeType="1"/>
              </p:cNvSpPr>
              <p:nvPr/>
            </p:nvSpPr>
            <p:spPr bwMode="gray">
              <a:xfrm>
                <a:off x="905" y="-9"/>
                <a:ext cx="0" cy="432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2" name="Line 59"/>
              <p:cNvSpPr>
                <a:spLocks noChangeShapeType="1"/>
              </p:cNvSpPr>
              <p:nvPr/>
            </p:nvSpPr>
            <p:spPr bwMode="gray">
              <a:xfrm>
                <a:off x="1146" y="-9"/>
                <a:ext cx="0" cy="432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3" name="Line 60"/>
              <p:cNvSpPr>
                <a:spLocks noChangeShapeType="1"/>
              </p:cNvSpPr>
              <p:nvPr/>
            </p:nvSpPr>
            <p:spPr bwMode="gray">
              <a:xfrm>
                <a:off x="1373" y="-9"/>
                <a:ext cx="0" cy="432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4" name="Line 61"/>
              <p:cNvSpPr>
                <a:spLocks noChangeShapeType="1"/>
              </p:cNvSpPr>
              <p:nvPr/>
            </p:nvSpPr>
            <p:spPr bwMode="gray">
              <a:xfrm>
                <a:off x="1608" y="-9"/>
                <a:ext cx="0" cy="432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grpSp>
        <p:grpSp>
          <p:nvGrpSpPr>
            <p:cNvPr id="10" name="Group 81"/>
            <p:cNvGrpSpPr>
              <a:grpSpLocks/>
            </p:cNvGrpSpPr>
            <p:nvPr/>
          </p:nvGrpSpPr>
          <p:grpSpPr bwMode="auto">
            <a:xfrm>
              <a:off x="0" y="2440"/>
              <a:ext cx="1848" cy="1792"/>
              <a:chOff x="0" y="2440"/>
              <a:chExt cx="1848" cy="1792"/>
            </a:xfrm>
          </p:grpSpPr>
          <p:sp>
            <p:nvSpPr>
              <p:cNvPr id="11" name="Line 64"/>
              <p:cNvSpPr>
                <a:spLocks noChangeShapeType="1"/>
              </p:cNvSpPr>
              <p:nvPr/>
            </p:nvSpPr>
            <p:spPr bwMode="gray">
              <a:xfrm>
                <a:off x="0" y="4232"/>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2" name="Line 65"/>
              <p:cNvSpPr>
                <a:spLocks noChangeShapeType="1"/>
              </p:cNvSpPr>
              <p:nvPr/>
            </p:nvSpPr>
            <p:spPr bwMode="gray">
              <a:xfrm>
                <a:off x="0" y="4120"/>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3" name="Line 66"/>
              <p:cNvSpPr>
                <a:spLocks noChangeShapeType="1"/>
              </p:cNvSpPr>
              <p:nvPr/>
            </p:nvSpPr>
            <p:spPr bwMode="gray">
              <a:xfrm>
                <a:off x="0" y="4008"/>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 name="Line 67"/>
              <p:cNvSpPr>
                <a:spLocks noChangeShapeType="1"/>
              </p:cNvSpPr>
              <p:nvPr/>
            </p:nvSpPr>
            <p:spPr bwMode="gray">
              <a:xfrm>
                <a:off x="0" y="3896"/>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 name="Line 68"/>
              <p:cNvSpPr>
                <a:spLocks noChangeShapeType="1"/>
              </p:cNvSpPr>
              <p:nvPr/>
            </p:nvSpPr>
            <p:spPr bwMode="gray">
              <a:xfrm>
                <a:off x="0" y="3784"/>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6" name="Line 69"/>
              <p:cNvSpPr>
                <a:spLocks noChangeShapeType="1"/>
              </p:cNvSpPr>
              <p:nvPr/>
            </p:nvSpPr>
            <p:spPr bwMode="gray">
              <a:xfrm>
                <a:off x="0" y="3672"/>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7" name="Line 70"/>
              <p:cNvSpPr>
                <a:spLocks noChangeShapeType="1"/>
              </p:cNvSpPr>
              <p:nvPr/>
            </p:nvSpPr>
            <p:spPr bwMode="gray">
              <a:xfrm>
                <a:off x="0" y="3560"/>
                <a:ext cx="1848" cy="0"/>
              </a:xfrm>
              <a:prstGeom prst="line">
                <a:avLst/>
              </a:prstGeom>
              <a:noFill/>
              <a:ln w="9525">
                <a:solidFill>
                  <a:srgbClr val="002060">
                    <a:alpha val="18039"/>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8" name="Line 71"/>
              <p:cNvSpPr>
                <a:spLocks noChangeShapeType="1"/>
              </p:cNvSpPr>
              <p:nvPr/>
            </p:nvSpPr>
            <p:spPr bwMode="gray">
              <a:xfrm>
                <a:off x="0" y="3448"/>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9" name="Line 72"/>
              <p:cNvSpPr>
                <a:spLocks noChangeShapeType="1"/>
              </p:cNvSpPr>
              <p:nvPr/>
            </p:nvSpPr>
            <p:spPr bwMode="gray">
              <a:xfrm>
                <a:off x="0" y="3336"/>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0" name="Line 73"/>
              <p:cNvSpPr>
                <a:spLocks noChangeShapeType="1"/>
              </p:cNvSpPr>
              <p:nvPr/>
            </p:nvSpPr>
            <p:spPr bwMode="gray">
              <a:xfrm>
                <a:off x="6" y="3224"/>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1" name="Line 74"/>
              <p:cNvSpPr>
                <a:spLocks noChangeShapeType="1"/>
              </p:cNvSpPr>
              <p:nvPr/>
            </p:nvSpPr>
            <p:spPr bwMode="gray">
              <a:xfrm>
                <a:off x="6" y="3112"/>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2" name="Line 75"/>
              <p:cNvSpPr>
                <a:spLocks noChangeShapeType="1"/>
              </p:cNvSpPr>
              <p:nvPr/>
            </p:nvSpPr>
            <p:spPr bwMode="gray">
              <a:xfrm>
                <a:off x="6" y="3000"/>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3" name="Line 76"/>
              <p:cNvSpPr>
                <a:spLocks noChangeShapeType="1"/>
              </p:cNvSpPr>
              <p:nvPr/>
            </p:nvSpPr>
            <p:spPr bwMode="gray">
              <a:xfrm>
                <a:off x="6" y="2888"/>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4" name="Line 77"/>
              <p:cNvSpPr>
                <a:spLocks noChangeShapeType="1"/>
              </p:cNvSpPr>
              <p:nvPr/>
            </p:nvSpPr>
            <p:spPr bwMode="gray">
              <a:xfrm>
                <a:off x="6" y="2775"/>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5" name="Line 78"/>
              <p:cNvSpPr>
                <a:spLocks noChangeShapeType="1"/>
              </p:cNvSpPr>
              <p:nvPr/>
            </p:nvSpPr>
            <p:spPr bwMode="gray">
              <a:xfrm>
                <a:off x="6" y="2664"/>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6" name="Line 79"/>
              <p:cNvSpPr>
                <a:spLocks noChangeShapeType="1"/>
              </p:cNvSpPr>
              <p:nvPr/>
            </p:nvSpPr>
            <p:spPr bwMode="gray">
              <a:xfrm>
                <a:off x="6" y="2551"/>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7" name="Line 80"/>
              <p:cNvSpPr>
                <a:spLocks noChangeShapeType="1"/>
              </p:cNvSpPr>
              <p:nvPr/>
            </p:nvSpPr>
            <p:spPr bwMode="gray">
              <a:xfrm>
                <a:off x="6" y="2440"/>
                <a:ext cx="1848" cy="0"/>
              </a:xfrm>
              <a:prstGeom prst="line">
                <a:avLst/>
              </a:prstGeom>
              <a:noFill/>
              <a:ln w="9525">
                <a:solidFill>
                  <a:srgbClr val="002060">
                    <a:alpha val="32156"/>
                  </a:srgbClr>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grpSp>
      </p:grpSp>
      <p:sp>
        <p:nvSpPr>
          <p:cNvPr id="35" name="TextBox 36"/>
          <p:cNvSpPr txBox="1"/>
          <p:nvPr userDrawn="1"/>
        </p:nvSpPr>
        <p:spPr>
          <a:xfrm>
            <a:off x="788231" y="268942"/>
            <a:ext cx="1888659" cy="369332"/>
          </a:xfrm>
          <a:prstGeom prst="rect">
            <a:avLst/>
          </a:prstGeom>
          <a:noFill/>
        </p:spPr>
        <p:txBody>
          <a:bodyPr wrap="none">
            <a:spAutoFit/>
          </a:bodyPr>
          <a:lstStyle/>
          <a:p>
            <a:pPr algn="l">
              <a:defRPr/>
            </a:pPr>
            <a:r>
              <a:rPr lang="en-US" altLang="ko-KR" sz="1800" b="1" dirty="0">
                <a:solidFill>
                  <a:schemeClr val="accent6">
                    <a:lumMod val="90000"/>
                    <a:lumOff val="10000"/>
                  </a:schemeClr>
                </a:solidFill>
                <a:effectLst>
                  <a:reflection blurRad="6350" stA="60000" endA="900" endPos="58000" dir="5400000" sy="-100000" algn="bl" rotWithShape="0"/>
                </a:effectLst>
                <a:latin typeface="Verdana" pitchFamily="34" charset="0"/>
                <a:ea typeface="굴림" charset="-127"/>
                <a:cs typeface="+mn-cs"/>
              </a:rPr>
              <a:t>Unit 4 </a:t>
            </a:r>
            <a:r>
              <a:rPr lang="en-US" altLang="zh-CN" sz="1800" b="1" dirty="0">
                <a:solidFill>
                  <a:schemeClr val="accent6">
                    <a:lumMod val="90000"/>
                    <a:lumOff val="10000"/>
                  </a:schemeClr>
                </a:solidFill>
                <a:effectLst>
                  <a:reflection blurRad="6350" stA="55000" endA="50" endPos="85000" dir="5400000" sy="-100000" algn="bl" rotWithShape="0"/>
                </a:effectLst>
                <a:latin typeface="Verdana" pitchFamily="34" charset="0"/>
                <a:ea typeface="宋体" pitchFamily="2" charset="-122"/>
                <a:cs typeface="+mn-cs"/>
              </a:rPr>
              <a:t>Money</a:t>
            </a:r>
            <a:endParaRPr lang="zh-CN" altLang="en-US" sz="1800" dirty="0">
              <a:solidFill>
                <a:schemeClr val="accent6">
                  <a:lumMod val="90000"/>
                  <a:lumOff val="10000"/>
                </a:schemeClr>
              </a:solidFill>
              <a:effectLst>
                <a:reflection blurRad="6350" stA="55000" endA="50" endPos="85000" dir="5400000" sy="-100000" algn="bl" rotWithShape="0"/>
              </a:effectLst>
              <a:latin typeface="Times New Roman" pitchFamily="18" charset="0"/>
              <a:ea typeface="+mn-ea"/>
              <a:cs typeface="+mn-cs"/>
            </a:endParaRPr>
          </a:p>
        </p:txBody>
      </p:sp>
    </p:spTree>
    <p:extLst>
      <p:ext uri="{BB962C8B-B14F-4D97-AF65-F5344CB8AC3E}">
        <p14:creationId xmlns:p14="http://schemas.microsoft.com/office/powerpoint/2010/main" xmlns="" val="14179015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45" name="Rectangle 23"/>
          <p:cNvSpPr>
            <a:spLocks noGrp="1" noChangeArrowheads="1"/>
          </p:cNvSpPr>
          <p:nvPr>
            <p:ph type="dt" sz="quarter" idx="2"/>
          </p:nvPr>
        </p:nvSpPr>
        <p:spPr bwMode="gray">
          <a:xfrm>
            <a:off x="457200" y="6553200"/>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smtClean="0">
                <a:effectLst>
                  <a:outerShdw blurRad="38100" dist="38100" dir="2700000" algn="tl">
                    <a:srgbClr val="DDDDDD"/>
                  </a:outerShdw>
                </a:effectLst>
                <a:ea typeface="Gulim" charset="0"/>
                <a:cs typeface="Gulim" charset="0"/>
              </a:defRPr>
            </a:lvl1pPr>
          </a:lstStyle>
          <a:p>
            <a:pPr>
              <a:defRPr/>
            </a:pPr>
            <a:endParaRPr lang="en-US" altLang="ko-KR"/>
          </a:p>
        </p:txBody>
      </p:sp>
      <p:sp>
        <p:nvSpPr>
          <p:cNvPr id="1027" name="Rectangle 7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Arial" charset="0"/>
          <a:ea typeface="宋体" charset="0"/>
          <a:cs typeface="宋体" charset="0"/>
        </a:defRPr>
      </a:lvl1pPr>
      <a:lvl2pPr algn="l" rtl="0" eaLnBrk="0" fontAlgn="base" hangingPunct="0">
        <a:spcBef>
          <a:spcPct val="0"/>
        </a:spcBef>
        <a:spcAft>
          <a:spcPct val="0"/>
        </a:spcAft>
        <a:defRPr sz="3200" b="1">
          <a:solidFill>
            <a:schemeClr val="tx1"/>
          </a:solidFill>
          <a:latin typeface="Arial" charset="0"/>
          <a:ea typeface="宋体" charset="0"/>
          <a:cs typeface="宋体" charset="0"/>
        </a:defRPr>
      </a:lvl2pPr>
      <a:lvl3pPr algn="l" rtl="0" eaLnBrk="0" fontAlgn="base" hangingPunct="0">
        <a:spcBef>
          <a:spcPct val="0"/>
        </a:spcBef>
        <a:spcAft>
          <a:spcPct val="0"/>
        </a:spcAft>
        <a:defRPr sz="3200" b="1">
          <a:solidFill>
            <a:schemeClr val="tx1"/>
          </a:solidFill>
          <a:latin typeface="Arial" charset="0"/>
          <a:ea typeface="宋体" charset="0"/>
          <a:cs typeface="宋体" charset="0"/>
        </a:defRPr>
      </a:lvl3pPr>
      <a:lvl4pPr algn="l" rtl="0" eaLnBrk="0" fontAlgn="base" hangingPunct="0">
        <a:spcBef>
          <a:spcPct val="0"/>
        </a:spcBef>
        <a:spcAft>
          <a:spcPct val="0"/>
        </a:spcAft>
        <a:defRPr sz="3200" b="1">
          <a:solidFill>
            <a:schemeClr val="tx1"/>
          </a:solidFill>
          <a:latin typeface="Arial" charset="0"/>
          <a:ea typeface="宋体" charset="0"/>
          <a:cs typeface="宋体" charset="0"/>
        </a:defRPr>
      </a:lvl4pPr>
      <a:lvl5pPr algn="l" rtl="0" eaLnBrk="0" fontAlgn="base" hangingPunct="0">
        <a:spcBef>
          <a:spcPct val="0"/>
        </a:spcBef>
        <a:spcAft>
          <a:spcPct val="0"/>
        </a:spcAft>
        <a:defRPr sz="3200" b="1">
          <a:solidFill>
            <a:schemeClr val="tx1"/>
          </a:solidFill>
          <a:latin typeface="Arial" charset="0"/>
          <a:ea typeface="宋体" charset="0"/>
          <a:cs typeface="宋体"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0"/>
        <a:buChar char="v"/>
        <a:defRPr sz="2800" b="1">
          <a:solidFill>
            <a:schemeClr val="accent1"/>
          </a:solidFill>
          <a:latin typeface="Arial" charset="0"/>
          <a:ea typeface="宋体" charset="0"/>
          <a:cs typeface="宋体" charset="0"/>
        </a:defRPr>
      </a:lvl1pPr>
      <a:lvl2pPr marL="742950" indent="-285750" algn="l" rtl="0" eaLnBrk="0" fontAlgn="base" hangingPunct="0">
        <a:spcBef>
          <a:spcPct val="20000"/>
        </a:spcBef>
        <a:spcAft>
          <a:spcPct val="0"/>
        </a:spcAft>
        <a:buClr>
          <a:schemeClr val="tx2"/>
        </a:buClr>
        <a:buSzPct val="60000"/>
        <a:buFont typeface="Wingdings" charset="0"/>
        <a:buChar char="n"/>
        <a:defRPr kumimoji="1" sz="2400">
          <a:solidFill>
            <a:schemeClr val="tx2"/>
          </a:solidFill>
          <a:latin typeface="Arial" charset="0"/>
          <a:ea typeface="宋体" charset="0"/>
        </a:defRPr>
      </a:lvl2pPr>
      <a:lvl3pPr marL="1143000" indent="-228600" algn="l" rtl="0" eaLnBrk="0" fontAlgn="base" hangingPunct="0">
        <a:spcBef>
          <a:spcPct val="20000"/>
        </a:spcBef>
        <a:spcAft>
          <a:spcPct val="0"/>
        </a:spcAft>
        <a:buClr>
          <a:schemeClr val="folHlink"/>
        </a:buClr>
        <a:buSzPct val="60000"/>
        <a:buFont typeface="Wingdings" charset="0"/>
        <a:buChar char="n"/>
        <a:defRPr kumimoji="1" sz="2400">
          <a:solidFill>
            <a:schemeClr val="tx2"/>
          </a:solidFill>
          <a:latin typeface="Arial" charset="0"/>
          <a:ea typeface="宋体" charset="0"/>
        </a:defRPr>
      </a:lvl3pPr>
      <a:lvl4pPr marL="1600200" indent="-228600" algn="l" rtl="0" eaLnBrk="0" fontAlgn="base" hangingPunct="0">
        <a:spcBef>
          <a:spcPct val="20000"/>
        </a:spcBef>
        <a:spcAft>
          <a:spcPct val="0"/>
        </a:spcAft>
        <a:buClr>
          <a:schemeClr val="tx1"/>
        </a:buClr>
        <a:buSzPct val="60000"/>
        <a:buFont typeface="Wingdings" charset="0"/>
        <a:buChar char="n"/>
        <a:defRPr kumimoji="1" sz="2000">
          <a:solidFill>
            <a:schemeClr val="tx2"/>
          </a:solidFill>
          <a:latin typeface="Arial" charset="0"/>
          <a:ea typeface="宋体" charset="0"/>
        </a:defRPr>
      </a:lvl4pPr>
      <a:lvl5pPr marL="2057400" indent="-228600" algn="l" rtl="0" eaLnBrk="0" fontAlgn="base" hangingPunct="0">
        <a:spcBef>
          <a:spcPct val="20000"/>
        </a:spcBef>
        <a:spcAft>
          <a:spcPct val="0"/>
        </a:spcAft>
        <a:buClr>
          <a:schemeClr val="hlink"/>
        </a:buClr>
        <a:buSzPct val="60000"/>
        <a:buFont typeface="Wingdings" charset="0"/>
        <a:buChar char="n"/>
        <a:defRPr kumimoji="1" sz="2000">
          <a:solidFill>
            <a:schemeClr val="tx2"/>
          </a:solidFill>
          <a:latin typeface="Arial" charset="0"/>
          <a:ea typeface="宋体" charset="0"/>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7.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4-Reading%20A-3&amp;4.mp3" TargetMode="External"/><Relationship Id="rId5" Type="http://schemas.openxmlformats.org/officeDocument/2006/relationships/slide" Target="slide16.xml"/><Relationship Id="rId4" Type="http://schemas.openxmlformats.org/officeDocument/2006/relationships/slide" Target="slide28.xml"/><Relationship Id="rId9"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1.xml"/><Relationship Id="rId7" Type="http://schemas.openxmlformats.org/officeDocument/2006/relationships/hyperlink" Target="4-Reading%20A-5&amp;6.mp3" TargetMode="Externa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3.xml"/><Relationship Id="rId10" Type="http://schemas.openxmlformats.org/officeDocument/2006/relationships/slide" Target="slide7.xml"/><Relationship Id="rId4" Type="http://schemas.openxmlformats.org/officeDocument/2006/relationships/slide" Target="slide32.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35.xml"/><Relationship Id="rId7" Type="http://schemas.openxmlformats.org/officeDocument/2006/relationships/image" Target="../media/image8.png"/><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hyperlink" Target="4-Reading%20A-7.mp3" TargetMode="External"/><Relationship Id="rId5" Type="http://schemas.openxmlformats.org/officeDocument/2006/relationships/slide" Target="slide18.xml"/><Relationship Id="rId4" Type="http://schemas.openxmlformats.org/officeDocument/2006/relationships/slide" Target="slide36.xml"/><Relationship Id="rId9" Type="http://schemas.openxmlformats.org/officeDocument/2006/relationships/slide" Target="slide7.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8.xml"/><Relationship Id="rId7"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hyperlink" Target="4-Reading%20A-8.mp3" TargetMode="External"/><Relationship Id="rId10" Type="http://schemas.openxmlformats.org/officeDocument/2006/relationships/slide" Target="slide7.xml"/><Relationship Id="rId4" Type="http://schemas.openxmlformats.org/officeDocument/2006/relationships/slide" Target="slide19.xml"/><Relationship Id="rId9" Type="http://schemas.openxmlformats.org/officeDocument/2006/relationships/slide" Target="slide39.xml"/></Relationships>
</file>

<file path=ppt/slides/_rels/slide1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7.xml"/><Relationship Id="rId7" Type="http://schemas.openxmlformats.org/officeDocument/2006/relationships/slide" Target="slide7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3.xml"/><Relationship Id="rId5" Type="http://schemas.openxmlformats.org/officeDocument/2006/relationships/slide" Target="slide56.xml"/><Relationship Id="rId10" Type="http://schemas.openxmlformats.org/officeDocument/2006/relationships/slide" Target="slide90.xml"/><Relationship Id="rId4" Type="http://schemas.openxmlformats.org/officeDocument/2006/relationships/slide" Target="slide43.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5.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50.xml"/><Relationship Id="rId5" Type="http://schemas.openxmlformats.org/officeDocument/2006/relationships/slide" Target="slide54.xml"/><Relationship Id="rId4" Type="http://schemas.openxmlformats.org/officeDocument/2006/relationships/slide" Target="slide4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0.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1.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slide" Target="slide5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9.png"/><Relationship Id="rId4" Type="http://schemas.openxmlformats.org/officeDocument/2006/relationships/slide" Target="slide48.xml"/></Relationships>
</file>

<file path=ppt/slides/_rels/slide49.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image" Target="../media/image3.png"/><Relationship Id="rId7" Type="http://schemas.openxmlformats.org/officeDocument/2006/relationships/slide" Target="slide63.xml"/><Relationship Id="rId2"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60.xml"/><Relationship Id="rId10" Type="http://schemas.openxmlformats.org/officeDocument/2006/relationships/slide" Target="slide70.xml"/><Relationship Id="rId4" Type="http://schemas.openxmlformats.org/officeDocument/2006/relationships/slide" Target="slide54.xml"/><Relationship Id="rId9" Type="http://schemas.openxmlformats.org/officeDocument/2006/relationships/slide" Target="slide67.xml"/></Relationships>
</file>

<file path=ppt/slides/_rels/slide57.xml.rels><?xml version="1.0" encoding="UTF-8" standalone="yes"?>
<Relationships xmlns="http://schemas.openxmlformats.org/package/2006/relationships"><Relationship Id="rId8" Type="http://schemas.openxmlformats.org/officeDocument/2006/relationships/hyperlink" Target="4-Listening-1.mp3" TargetMode="External"/><Relationship Id="rId3" Type="http://schemas.openxmlformats.org/officeDocument/2006/relationships/slide" Target="slide58.xml"/><Relationship Id="rId7" Type="http://schemas.openxmlformats.org/officeDocument/2006/relationships/image" Target="../media/image19.wmf"/><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slide" Target="slide56.xml"/><Relationship Id="rId9"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4-Listening-1.mp3"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8.png"/><Relationship Id="rId2"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hyperlink" Target="4-Listening-2.mp3" TargetMode="External"/><Relationship Id="rId5" Type="http://schemas.openxmlformats.org/officeDocument/2006/relationships/slide" Target="slide61.xml"/><Relationship Id="rId4" Type="http://schemas.openxmlformats.org/officeDocument/2006/relationships/slide" Target="sl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4-Listening-2.mp3"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4-Listening-3.mp3" TargetMode="Externa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67.xml"/><Relationship Id="rId1" Type="http://schemas.openxmlformats.org/officeDocument/2006/relationships/slideLayout" Target="../slideLayouts/slideLayout2.xml"/><Relationship Id="rId4"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4-Listening-3.mp3"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70.xml"/><Relationship Id="rId7" Type="http://schemas.openxmlformats.org/officeDocument/2006/relationships/image" Target="../media/image26.png"/><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4-Listening-4.mp3" TargetMode="External"/><Relationship Id="rId4" Type="http://schemas.openxmlformats.org/officeDocument/2006/relationships/slide" Target="slide56.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4-Listening-4.mp3"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3.png"/><Relationship Id="rId7" Type="http://schemas.openxmlformats.org/officeDocument/2006/relationships/slide" Target="slide4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9.xml"/><Relationship Id="rId4" Type="http://schemas.openxmlformats.org/officeDocument/2006/relationships/slide" Target="slide34.xml"/></Relationships>
</file>

<file path=ppt/slides/_rels/slide70.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6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4-Listening-5.mp3" TargetMode="External"/></Relationships>
</file>

<file path=ppt/slides/_rels/slide71.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76.xml"/><Relationship Id="rId2" Type="http://schemas.openxmlformats.org/officeDocument/2006/relationships/slide" Target="slide75.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65.xml"/><Relationship Id="rId4" Type="http://schemas.openxmlformats.org/officeDocument/2006/relationships/slide" Target="slide74.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88.xml"/><Relationship Id="rId2" Type="http://schemas.openxmlformats.org/officeDocument/2006/relationships/slide" Target="slide80.xml"/><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1.xml"/><Relationship Id="rId7" Type="http://schemas.openxmlformats.org/officeDocument/2006/relationships/image" Target="../media/image8.pn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hyperlink" Target="4-Reading%20A-1.mp3" TargetMode="External"/><Relationship Id="rId5" Type="http://schemas.openxmlformats.org/officeDocument/2006/relationships/slide" Target="slide14.xml"/><Relationship Id="rId4" Type="http://schemas.openxmlformats.org/officeDocument/2006/relationships/slide" Target="slide7.xml"/></Relationships>
</file>

<file path=ppt/slides/_rels/slide8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1.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hyperlink" Target="4-Reading%20A-2.mp3" TargetMode="External"/><Relationship Id="rId7" Type="http://schemas.openxmlformats.org/officeDocument/2006/relationships/slide" Target="slide23.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9.png"/><Relationship Id="rId10" Type="http://schemas.openxmlformats.org/officeDocument/2006/relationships/slide" Target="slide26.xml"/><Relationship Id="rId4" Type="http://schemas.openxmlformats.org/officeDocument/2006/relationships/image" Target="../media/image8.png"/><Relationship Id="rId9" Type="http://schemas.openxmlformats.org/officeDocument/2006/relationships/slide" Target="slide25.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0.wmf"/><Relationship Id="rId2" Type="http://schemas.openxmlformats.org/officeDocument/2006/relationships/slide" Target="slide8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4-Song.mp3" TargetMode="External"/><Relationship Id="rId4" Type="http://schemas.openxmlformats.org/officeDocument/2006/relationships/slide" Target="slide9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3" name="Rectangle 79"/>
          <p:cNvSpPr>
            <a:spLocks noGrp="1" noChangeArrowheads="1"/>
          </p:cNvSpPr>
          <p:nvPr>
            <p:ph type="title" idx="4294967295"/>
          </p:nvPr>
        </p:nvSpPr>
        <p:spPr bwMode="auto">
          <a:xfrm>
            <a:off x="5591175" y="2689225"/>
            <a:ext cx="527050" cy="195263"/>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1000">
                <a:solidFill>
                  <a:schemeClr val="bg1"/>
                </a:solidFill>
              </a:rPr>
              <a:t>Unit 4</a:t>
            </a:r>
          </a:p>
        </p:txBody>
      </p:sp>
      <p:pic>
        <p:nvPicPr>
          <p:cNvPr id="6146" name="图片 84" descr="U4_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43225" y="0"/>
            <a:ext cx="6191250" cy="708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图片 83" descr="U4.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20863"/>
            <a:ext cx="2952750" cy="191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Rectangle 38"/>
          <p:cNvSpPr>
            <a:spLocks noChangeArrowheads="1"/>
          </p:cNvSpPr>
          <p:nvPr/>
        </p:nvSpPr>
        <p:spPr bwMode="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49" name="Rectangle 43"/>
          <p:cNvSpPr>
            <a:spLocks noChangeArrowheads="1"/>
          </p:cNvSpPr>
          <p:nvPr/>
        </p:nvSpPr>
        <p:spPr bwMode="gray">
          <a:xfrm>
            <a:off x="0" y="0"/>
            <a:ext cx="2946400" cy="1816100"/>
          </a:xfrm>
          <a:prstGeom prst="rect">
            <a:avLst/>
          </a:prstGeom>
          <a:gradFill rotWithShape="1">
            <a:gsLst>
              <a:gs pos="0">
                <a:srgbClr val="006666"/>
              </a:gs>
              <a:gs pos="30000">
                <a:srgbClr val="006F6C"/>
              </a:gs>
              <a:gs pos="64999">
                <a:srgbClr val="005250"/>
              </a:gs>
              <a:gs pos="89999">
                <a:srgbClr val="003F3E"/>
              </a:gs>
              <a:gs pos="100000">
                <a:srgbClr val="005250"/>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50" name="Rectangle 44"/>
          <p:cNvSpPr>
            <a:spLocks noChangeArrowheads="1"/>
          </p:cNvSpPr>
          <p:nvPr/>
        </p:nvSpPr>
        <p:spPr bwMode="gray">
          <a:xfrm>
            <a:off x="0" y="3721100"/>
            <a:ext cx="2946400" cy="3357563"/>
          </a:xfrm>
          <a:prstGeom prst="rect">
            <a:avLst/>
          </a:prstGeom>
          <a:gradFill rotWithShape="1">
            <a:gsLst>
              <a:gs pos="0">
                <a:srgbClr val="005250"/>
              </a:gs>
              <a:gs pos="17999">
                <a:srgbClr val="006F6C"/>
              </a:gs>
              <a:gs pos="36000">
                <a:srgbClr val="003F3E"/>
              </a:gs>
              <a:gs pos="61000">
                <a:srgbClr val="005250"/>
              </a:gs>
              <a:gs pos="82001">
                <a:srgbClr val="003F3E"/>
              </a:gs>
              <a:gs pos="100000">
                <a:srgbClr val="003F3E"/>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grpSp>
        <p:nvGrpSpPr>
          <p:cNvPr id="6151" name="Group 128"/>
          <p:cNvGrpSpPr>
            <a:grpSpLocks/>
          </p:cNvGrpSpPr>
          <p:nvPr/>
        </p:nvGrpSpPr>
        <p:grpSpPr bwMode="auto">
          <a:xfrm>
            <a:off x="0" y="3733800"/>
            <a:ext cx="2933700" cy="3344863"/>
            <a:chOff x="0" y="2352"/>
            <a:chExt cx="1848" cy="1968"/>
          </a:xfrm>
        </p:grpSpPr>
        <p:grpSp>
          <p:nvGrpSpPr>
            <p:cNvPr id="6196" name="Group 62"/>
            <p:cNvGrpSpPr>
              <a:grpSpLocks/>
            </p:cNvGrpSpPr>
            <p:nvPr/>
          </p:nvGrpSpPr>
          <p:grpSpPr bwMode="auto">
            <a:xfrm>
              <a:off x="208" y="2352"/>
              <a:ext cx="1392" cy="1968"/>
              <a:chOff x="208" y="-8"/>
              <a:chExt cx="1392" cy="4320"/>
            </a:xfrm>
          </p:grpSpPr>
          <p:sp>
            <p:nvSpPr>
              <p:cNvPr id="30" name="Line 47"/>
              <p:cNvSpPr>
                <a:spLocks noChangeShapeType="1"/>
              </p:cNvSpPr>
              <p:nvPr/>
            </p:nvSpPr>
            <p:spPr bwMode="gray">
              <a:xfrm>
                <a:off x="208"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31" name="Line 56"/>
              <p:cNvSpPr>
                <a:spLocks noChangeShapeType="1"/>
              </p:cNvSpPr>
              <p:nvPr/>
            </p:nvSpPr>
            <p:spPr bwMode="gray">
              <a:xfrm>
                <a:off x="440"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32" name="Line 57"/>
              <p:cNvSpPr>
                <a:spLocks noChangeShapeType="1"/>
              </p:cNvSpPr>
              <p:nvPr/>
            </p:nvSpPr>
            <p:spPr bwMode="gray">
              <a:xfrm>
                <a:off x="672"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33" name="Line 58"/>
              <p:cNvSpPr>
                <a:spLocks noChangeShapeType="1"/>
              </p:cNvSpPr>
              <p:nvPr/>
            </p:nvSpPr>
            <p:spPr bwMode="gray">
              <a:xfrm>
                <a:off x="904"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34" name="Line 59"/>
              <p:cNvSpPr>
                <a:spLocks noChangeShapeType="1"/>
              </p:cNvSpPr>
              <p:nvPr/>
            </p:nvSpPr>
            <p:spPr bwMode="gray">
              <a:xfrm>
                <a:off x="1136"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35" name="Line 60"/>
              <p:cNvSpPr>
                <a:spLocks noChangeShapeType="1"/>
              </p:cNvSpPr>
              <p:nvPr/>
            </p:nvSpPr>
            <p:spPr bwMode="gray">
              <a:xfrm>
                <a:off x="1368"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36" name="Line 61"/>
              <p:cNvSpPr>
                <a:spLocks noChangeShapeType="1"/>
              </p:cNvSpPr>
              <p:nvPr/>
            </p:nvSpPr>
            <p:spPr bwMode="gray">
              <a:xfrm>
                <a:off x="1600"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grpSp>
        <p:grpSp>
          <p:nvGrpSpPr>
            <p:cNvPr id="6197" name="Group 81"/>
            <p:cNvGrpSpPr>
              <a:grpSpLocks/>
            </p:cNvGrpSpPr>
            <p:nvPr/>
          </p:nvGrpSpPr>
          <p:grpSpPr bwMode="auto">
            <a:xfrm>
              <a:off x="0" y="2440"/>
              <a:ext cx="1848" cy="1792"/>
              <a:chOff x="0" y="2440"/>
              <a:chExt cx="1848" cy="1792"/>
            </a:xfrm>
          </p:grpSpPr>
          <p:sp>
            <p:nvSpPr>
              <p:cNvPr id="13" name="Line 64"/>
              <p:cNvSpPr>
                <a:spLocks noChangeShapeType="1"/>
              </p:cNvSpPr>
              <p:nvPr/>
            </p:nvSpPr>
            <p:spPr bwMode="gray">
              <a:xfrm>
                <a:off x="0" y="423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14" name="Line 65"/>
              <p:cNvSpPr>
                <a:spLocks noChangeShapeType="1"/>
              </p:cNvSpPr>
              <p:nvPr/>
            </p:nvSpPr>
            <p:spPr bwMode="gray">
              <a:xfrm>
                <a:off x="0" y="412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15" name="Line 66"/>
              <p:cNvSpPr>
                <a:spLocks noChangeShapeType="1"/>
              </p:cNvSpPr>
              <p:nvPr/>
            </p:nvSpPr>
            <p:spPr bwMode="gray">
              <a:xfrm>
                <a:off x="0" y="4008"/>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16" name="Line 67"/>
              <p:cNvSpPr>
                <a:spLocks noChangeShapeType="1"/>
              </p:cNvSpPr>
              <p:nvPr/>
            </p:nvSpPr>
            <p:spPr bwMode="gray">
              <a:xfrm>
                <a:off x="0" y="3896"/>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17" name="Line 68"/>
              <p:cNvSpPr>
                <a:spLocks noChangeShapeType="1"/>
              </p:cNvSpPr>
              <p:nvPr/>
            </p:nvSpPr>
            <p:spPr bwMode="gray">
              <a:xfrm>
                <a:off x="0" y="3784"/>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18" name="Line 69"/>
              <p:cNvSpPr>
                <a:spLocks noChangeShapeType="1"/>
              </p:cNvSpPr>
              <p:nvPr/>
            </p:nvSpPr>
            <p:spPr bwMode="gray">
              <a:xfrm>
                <a:off x="0" y="367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19" name="Line 70"/>
              <p:cNvSpPr>
                <a:spLocks noChangeShapeType="1"/>
              </p:cNvSpPr>
              <p:nvPr/>
            </p:nvSpPr>
            <p:spPr bwMode="gray">
              <a:xfrm>
                <a:off x="0" y="356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0" name="Line 71"/>
              <p:cNvSpPr>
                <a:spLocks noChangeShapeType="1"/>
              </p:cNvSpPr>
              <p:nvPr/>
            </p:nvSpPr>
            <p:spPr bwMode="gray">
              <a:xfrm>
                <a:off x="0" y="3448"/>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1" name="Line 72"/>
              <p:cNvSpPr>
                <a:spLocks noChangeShapeType="1"/>
              </p:cNvSpPr>
              <p:nvPr/>
            </p:nvSpPr>
            <p:spPr bwMode="gray">
              <a:xfrm>
                <a:off x="0" y="3336"/>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2" name="Line 73"/>
              <p:cNvSpPr>
                <a:spLocks noChangeShapeType="1"/>
              </p:cNvSpPr>
              <p:nvPr/>
            </p:nvSpPr>
            <p:spPr bwMode="gray">
              <a:xfrm>
                <a:off x="0" y="3224"/>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3" name="Line 74"/>
              <p:cNvSpPr>
                <a:spLocks noChangeShapeType="1"/>
              </p:cNvSpPr>
              <p:nvPr/>
            </p:nvSpPr>
            <p:spPr bwMode="gray">
              <a:xfrm>
                <a:off x="0" y="311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4" name="Line 75"/>
              <p:cNvSpPr>
                <a:spLocks noChangeShapeType="1"/>
              </p:cNvSpPr>
              <p:nvPr/>
            </p:nvSpPr>
            <p:spPr bwMode="gray">
              <a:xfrm>
                <a:off x="0" y="300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5" name="Line 76"/>
              <p:cNvSpPr>
                <a:spLocks noChangeShapeType="1"/>
              </p:cNvSpPr>
              <p:nvPr/>
            </p:nvSpPr>
            <p:spPr bwMode="gray">
              <a:xfrm>
                <a:off x="0" y="2888"/>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6" name="Line 77"/>
              <p:cNvSpPr>
                <a:spLocks noChangeShapeType="1"/>
              </p:cNvSpPr>
              <p:nvPr/>
            </p:nvSpPr>
            <p:spPr bwMode="gray">
              <a:xfrm>
                <a:off x="0" y="2776"/>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 name="Line 78"/>
              <p:cNvSpPr>
                <a:spLocks noChangeShapeType="1"/>
              </p:cNvSpPr>
              <p:nvPr/>
            </p:nvSpPr>
            <p:spPr bwMode="gray">
              <a:xfrm>
                <a:off x="0" y="2664"/>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 name="Line 79"/>
              <p:cNvSpPr>
                <a:spLocks noChangeShapeType="1"/>
              </p:cNvSpPr>
              <p:nvPr/>
            </p:nvSpPr>
            <p:spPr bwMode="gray">
              <a:xfrm>
                <a:off x="0" y="255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9" name="Line 80"/>
              <p:cNvSpPr>
                <a:spLocks noChangeShapeType="1"/>
              </p:cNvSpPr>
              <p:nvPr/>
            </p:nvSpPr>
            <p:spPr bwMode="gray">
              <a:xfrm>
                <a:off x="0" y="244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grpSp>
      </p:grpSp>
      <p:grpSp>
        <p:nvGrpSpPr>
          <p:cNvPr id="6152" name="Group 133"/>
          <p:cNvGrpSpPr>
            <a:grpSpLocks/>
          </p:cNvGrpSpPr>
          <p:nvPr/>
        </p:nvGrpSpPr>
        <p:grpSpPr bwMode="auto">
          <a:xfrm>
            <a:off x="2443163" y="1390650"/>
            <a:ext cx="309562" cy="517525"/>
            <a:chOff x="1600" y="2754"/>
            <a:chExt cx="862" cy="1272"/>
          </a:xfrm>
        </p:grpSpPr>
        <p:grpSp>
          <p:nvGrpSpPr>
            <p:cNvPr id="6162" name="Group 92"/>
            <p:cNvGrpSpPr>
              <a:grpSpLocks/>
            </p:cNvGrpSpPr>
            <p:nvPr/>
          </p:nvGrpSpPr>
          <p:grpSpPr bwMode="auto">
            <a:xfrm flipH="1">
              <a:off x="1600" y="2754"/>
              <a:ext cx="862" cy="1272"/>
              <a:chOff x="2715" y="1616"/>
              <a:chExt cx="862" cy="1272"/>
            </a:xfrm>
          </p:grpSpPr>
          <p:sp>
            <p:nvSpPr>
              <p:cNvPr id="6164" name="Rectangle 93"/>
              <p:cNvSpPr>
                <a:spLocks noChangeArrowheads="1"/>
              </p:cNvSpPr>
              <p:nvPr/>
            </p:nvSpPr>
            <p:spPr bwMode="gray">
              <a:xfrm flipH="1">
                <a:off x="3497" y="16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65" name="Rectangle 94"/>
              <p:cNvSpPr>
                <a:spLocks noChangeArrowheads="1"/>
              </p:cNvSpPr>
              <p:nvPr/>
            </p:nvSpPr>
            <p:spPr bwMode="gray">
              <a:xfrm flipH="1">
                <a:off x="3431" y="16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66" name="Rectangle 95"/>
              <p:cNvSpPr>
                <a:spLocks noChangeArrowheads="1"/>
              </p:cNvSpPr>
              <p:nvPr/>
            </p:nvSpPr>
            <p:spPr bwMode="gray">
              <a:xfrm flipH="1">
                <a:off x="3352" y="169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67" name="Rectangle 96"/>
              <p:cNvSpPr>
                <a:spLocks noChangeArrowheads="1"/>
              </p:cNvSpPr>
              <p:nvPr/>
            </p:nvSpPr>
            <p:spPr bwMode="gray">
              <a:xfrm flipH="1">
                <a:off x="3272" y="177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68" name="Rectangle 97"/>
              <p:cNvSpPr>
                <a:spLocks noChangeArrowheads="1"/>
              </p:cNvSpPr>
              <p:nvPr/>
            </p:nvSpPr>
            <p:spPr bwMode="gray">
              <a:xfrm flipH="1">
                <a:off x="3192" y="185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69" name="Rectangle 98"/>
              <p:cNvSpPr>
                <a:spLocks noChangeArrowheads="1"/>
              </p:cNvSpPr>
              <p:nvPr/>
            </p:nvSpPr>
            <p:spPr bwMode="gray">
              <a:xfrm flipH="1">
                <a:off x="3113" y="193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0" name="Rectangle 99"/>
              <p:cNvSpPr>
                <a:spLocks noChangeArrowheads="1"/>
              </p:cNvSpPr>
              <p:nvPr/>
            </p:nvSpPr>
            <p:spPr bwMode="gray">
              <a:xfrm flipH="1">
                <a:off x="3033" y="201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1" name="Rectangle 100"/>
              <p:cNvSpPr>
                <a:spLocks noChangeArrowheads="1"/>
              </p:cNvSpPr>
              <p:nvPr/>
            </p:nvSpPr>
            <p:spPr bwMode="gray">
              <a:xfrm flipH="1">
                <a:off x="2949" y="209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2" name="Rectangle 101"/>
              <p:cNvSpPr>
                <a:spLocks noChangeArrowheads="1"/>
              </p:cNvSpPr>
              <p:nvPr/>
            </p:nvSpPr>
            <p:spPr bwMode="gray">
              <a:xfrm flipH="1">
                <a:off x="2870" y="217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3" name="Rectangle 102"/>
              <p:cNvSpPr>
                <a:spLocks noChangeArrowheads="1"/>
              </p:cNvSpPr>
              <p:nvPr/>
            </p:nvSpPr>
            <p:spPr bwMode="gray">
              <a:xfrm flipH="1">
                <a:off x="2790" y="225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4" name="Rectangle 103"/>
              <p:cNvSpPr>
                <a:spLocks noChangeArrowheads="1"/>
              </p:cNvSpPr>
              <p:nvPr/>
            </p:nvSpPr>
            <p:spPr bwMode="gray">
              <a:xfrm flipH="1">
                <a:off x="2715"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5" name="Rectangle 104"/>
              <p:cNvSpPr>
                <a:spLocks noChangeArrowheads="1"/>
              </p:cNvSpPr>
              <p:nvPr/>
            </p:nvSpPr>
            <p:spPr bwMode="gray">
              <a:xfrm flipH="1">
                <a:off x="2945" y="249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6" name="Rectangle 105"/>
              <p:cNvSpPr>
                <a:spLocks noChangeArrowheads="1"/>
              </p:cNvSpPr>
              <p:nvPr/>
            </p:nvSpPr>
            <p:spPr bwMode="gray">
              <a:xfrm flipH="1">
                <a:off x="2945" y="257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7" name="Rectangle 106"/>
              <p:cNvSpPr>
                <a:spLocks noChangeArrowheads="1"/>
              </p:cNvSpPr>
              <p:nvPr/>
            </p:nvSpPr>
            <p:spPr bwMode="gray">
              <a:xfrm flipH="1">
                <a:off x="2861" y="265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8" name="Rectangle 107"/>
              <p:cNvSpPr>
                <a:spLocks noChangeArrowheads="1"/>
              </p:cNvSpPr>
              <p:nvPr/>
            </p:nvSpPr>
            <p:spPr bwMode="gray">
              <a:xfrm flipH="1">
                <a:off x="2861" y="273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79" name="Rectangle 108"/>
              <p:cNvSpPr>
                <a:spLocks noChangeArrowheads="1"/>
              </p:cNvSpPr>
              <p:nvPr/>
            </p:nvSpPr>
            <p:spPr bwMode="gray">
              <a:xfrm flipH="1">
                <a:off x="2861" y="280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0" name="Rectangle 109"/>
              <p:cNvSpPr>
                <a:spLocks noChangeArrowheads="1"/>
              </p:cNvSpPr>
              <p:nvPr/>
            </p:nvSpPr>
            <p:spPr bwMode="gray">
              <a:xfrm flipH="1">
                <a:off x="2945" y="280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1" name="Rectangle 110"/>
              <p:cNvSpPr>
                <a:spLocks noChangeArrowheads="1"/>
              </p:cNvSpPr>
              <p:nvPr/>
            </p:nvSpPr>
            <p:spPr bwMode="gray">
              <a:xfrm flipH="1">
                <a:off x="3016" y="280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2" name="Rectangle 111"/>
              <p:cNvSpPr>
                <a:spLocks noChangeArrowheads="1"/>
              </p:cNvSpPr>
              <p:nvPr/>
            </p:nvSpPr>
            <p:spPr bwMode="gray">
              <a:xfrm flipH="1">
                <a:off x="3095" y="272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3" name="Rectangle 112"/>
              <p:cNvSpPr>
                <a:spLocks noChangeArrowheads="1"/>
              </p:cNvSpPr>
              <p:nvPr/>
            </p:nvSpPr>
            <p:spPr bwMode="gray">
              <a:xfrm flipH="1">
                <a:off x="3095" y="264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4" name="Rectangle 113"/>
              <p:cNvSpPr>
                <a:spLocks noChangeArrowheads="1"/>
              </p:cNvSpPr>
              <p:nvPr/>
            </p:nvSpPr>
            <p:spPr bwMode="gray">
              <a:xfrm flipH="1">
                <a:off x="3170" y="2568"/>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5" name="Rectangle 114"/>
              <p:cNvSpPr>
                <a:spLocks noChangeArrowheads="1"/>
              </p:cNvSpPr>
              <p:nvPr/>
            </p:nvSpPr>
            <p:spPr bwMode="gray">
              <a:xfrm flipH="1">
                <a:off x="3170" y="2486"/>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6" name="Rectangle 115"/>
              <p:cNvSpPr>
                <a:spLocks noChangeArrowheads="1"/>
              </p:cNvSpPr>
              <p:nvPr/>
            </p:nvSpPr>
            <p:spPr bwMode="gray">
              <a:xfrm flipH="1">
                <a:off x="3259" y="240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7" name="Rectangle 116"/>
              <p:cNvSpPr>
                <a:spLocks noChangeArrowheads="1"/>
              </p:cNvSpPr>
              <p:nvPr/>
            </p:nvSpPr>
            <p:spPr bwMode="gray">
              <a:xfrm flipH="1">
                <a:off x="3338" y="2478"/>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8" name="Rectangle 117"/>
              <p:cNvSpPr>
                <a:spLocks noChangeArrowheads="1"/>
              </p:cNvSpPr>
              <p:nvPr/>
            </p:nvSpPr>
            <p:spPr bwMode="gray">
              <a:xfrm flipH="1">
                <a:off x="3418" y="256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89" name="Rectangle 118"/>
              <p:cNvSpPr>
                <a:spLocks noChangeArrowheads="1"/>
              </p:cNvSpPr>
              <p:nvPr/>
            </p:nvSpPr>
            <p:spPr bwMode="gray">
              <a:xfrm flipH="1">
                <a:off x="3497" y="2642"/>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90" name="Rectangle 119"/>
              <p:cNvSpPr>
                <a:spLocks noChangeArrowheads="1"/>
              </p:cNvSpPr>
              <p:nvPr/>
            </p:nvSpPr>
            <p:spPr bwMode="gray">
              <a:xfrm flipH="1">
                <a:off x="3497" y="1698"/>
                <a:ext cx="80" cy="97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91" name="Rectangle 120"/>
              <p:cNvSpPr>
                <a:spLocks noChangeArrowheads="1"/>
              </p:cNvSpPr>
              <p:nvPr/>
            </p:nvSpPr>
            <p:spPr bwMode="gray">
              <a:xfrm flipH="1">
                <a:off x="2781"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92" name="Rectangle 121"/>
              <p:cNvSpPr>
                <a:spLocks noChangeArrowheads="1"/>
              </p:cNvSpPr>
              <p:nvPr/>
            </p:nvSpPr>
            <p:spPr bwMode="gray">
              <a:xfrm flipH="1">
                <a:off x="2861" y="233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93" name="Rectangle 122"/>
              <p:cNvSpPr>
                <a:spLocks noChangeArrowheads="1"/>
              </p:cNvSpPr>
              <p:nvPr/>
            </p:nvSpPr>
            <p:spPr bwMode="gray">
              <a:xfrm flipH="1">
                <a:off x="2945"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94" name="Rectangle 123"/>
              <p:cNvSpPr>
                <a:spLocks noChangeArrowheads="1"/>
              </p:cNvSpPr>
              <p:nvPr/>
            </p:nvSpPr>
            <p:spPr bwMode="gray">
              <a:xfrm flipH="1">
                <a:off x="3024"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6195" name="Rectangle 124"/>
              <p:cNvSpPr>
                <a:spLocks noChangeArrowheads="1"/>
              </p:cNvSpPr>
              <p:nvPr/>
            </p:nvSpPr>
            <p:spPr bwMode="gray">
              <a:xfrm flipH="1">
                <a:off x="3024" y="24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grpSp>
        <p:sp>
          <p:nvSpPr>
            <p:cNvPr id="6163" name="Freeform 125"/>
            <p:cNvSpPr>
              <a:spLocks/>
            </p:cNvSpPr>
            <p:nvPr/>
          </p:nvSpPr>
          <p:spPr bwMode="gray">
            <a:xfrm flipH="1">
              <a:off x="1675" y="2824"/>
              <a:ext cx="637" cy="1124"/>
            </a:xfrm>
            <a:custGeom>
              <a:avLst/>
              <a:gdLst>
                <a:gd name="T0" fmla="*/ 231 w 636"/>
                <a:gd name="T1" fmla="*/ 1146 h 1122"/>
                <a:gd name="T2" fmla="*/ 72 w 636"/>
                <a:gd name="T3" fmla="*/ 1146 h 1122"/>
                <a:gd name="T4" fmla="*/ 72 w 636"/>
                <a:gd name="T5" fmla="*/ 993 h 1122"/>
                <a:gd name="T6" fmla="*/ 153 w 636"/>
                <a:gd name="T7" fmla="*/ 993 h 1122"/>
                <a:gd name="T8" fmla="*/ 153 w 636"/>
                <a:gd name="T9" fmla="*/ 819 h 1122"/>
                <a:gd name="T10" fmla="*/ 237 w 636"/>
                <a:gd name="T11" fmla="*/ 819 h 1122"/>
                <a:gd name="T12" fmla="*/ 237 w 636"/>
                <a:gd name="T13" fmla="*/ 660 h 1122"/>
                <a:gd name="T14" fmla="*/ 0 w 636"/>
                <a:gd name="T15" fmla="*/ 660 h 1122"/>
                <a:gd name="T16" fmla="*/ 0 w 636"/>
                <a:gd name="T17" fmla="*/ 579 h 1122"/>
                <a:gd name="T18" fmla="*/ 81 w 636"/>
                <a:gd name="T19" fmla="*/ 579 h 1122"/>
                <a:gd name="T20" fmla="*/ 81 w 636"/>
                <a:gd name="T21" fmla="*/ 495 h 1122"/>
                <a:gd name="T22" fmla="*/ 162 w 636"/>
                <a:gd name="T23" fmla="*/ 495 h 1122"/>
                <a:gd name="T24" fmla="*/ 162 w 636"/>
                <a:gd name="T25" fmla="*/ 420 h 1122"/>
                <a:gd name="T26" fmla="*/ 243 w 636"/>
                <a:gd name="T27" fmla="*/ 420 h 1122"/>
                <a:gd name="T28" fmla="*/ 243 w 636"/>
                <a:gd name="T29" fmla="*/ 336 h 1122"/>
                <a:gd name="T30" fmla="*/ 336 w 636"/>
                <a:gd name="T31" fmla="*/ 336 h 1122"/>
                <a:gd name="T32" fmla="*/ 336 w 636"/>
                <a:gd name="T33" fmla="*/ 243 h 1122"/>
                <a:gd name="T34" fmla="*/ 417 w 636"/>
                <a:gd name="T35" fmla="*/ 243 h 1122"/>
                <a:gd name="T36" fmla="*/ 417 w 636"/>
                <a:gd name="T37" fmla="*/ 165 h 1122"/>
                <a:gd name="T38" fmla="*/ 495 w 636"/>
                <a:gd name="T39" fmla="*/ 165 h 1122"/>
                <a:gd name="T40" fmla="*/ 495 w 636"/>
                <a:gd name="T41" fmla="*/ 84 h 1122"/>
                <a:gd name="T42" fmla="*/ 576 w 636"/>
                <a:gd name="T43" fmla="*/ 84 h 1122"/>
                <a:gd name="T44" fmla="*/ 576 w 636"/>
                <a:gd name="T45" fmla="*/ 0 h 1122"/>
                <a:gd name="T46" fmla="*/ 648 w 636"/>
                <a:gd name="T47" fmla="*/ 0 h 1122"/>
                <a:gd name="T48" fmla="*/ 648 w 636"/>
                <a:gd name="T49" fmla="*/ 906 h 1122"/>
                <a:gd name="T50" fmla="*/ 561 w 636"/>
                <a:gd name="T51" fmla="*/ 906 h 1122"/>
                <a:gd name="T52" fmla="*/ 561 w 636"/>
                <a:gd name="T53" fmla="*/ 810 h 1122"/>
                <a:gd name="T54" fmla="*/ 480 w 636"/>
                <a:gd name="T55" fmla="*/ 810 h 1122"/>
                <a:gd name="T56" fmla="*/ 480 w 636"/>
                <a:gd name="T57" fmla="*/ 732 h 1122"/>
                <a:gd name="T58" fmla="*/ 402 w 636"/>
                <a:gd name="T59" fmla="*/ 732 h 1122"/>
                <a:gd name="T60" fmla="*/ 402 w 636"/>
                <a:gd name="T61" fmla="*/ 813 h 1122"/>
                <a:gd name="T62" fmla="*/ 309 w 636"/>
                <a:gd name="T63" fmla="*/ 813 h 1122"/>
                <a:gd name="T64" fmla="*/ 309 w 636"/>
                <a:gd name="T65" fmla="*/ 987 h 1122"/>
                <a:gd name="T66" fmla="*/ 231 w 636"/>
                <a:gd name="T67" fmla="*/ 987 h 1122"/>
                <a:gd name="T68" fmla="*/ 231 w 636"/>
                <a:gd name="T69" fmla="*/ 1146 h 1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6"/>
                <a:gd name="T106" fmla="*/ 0 h 1122"/>
                <a:gd name="T107" fmla="*/ 636 w 636"/>
                <a:gd name="T108" fmla="*/ 1122 h 1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6" h="1122">
                  <a:moveTo>
                    <a:pt x="231" y="1122"/>
                  </a:moveTo>
                  <a:lnTo>
                    <a:pt x="72" y="1122"/>
                  </a:lnTo>
                  <a:lnTo>
                    <a:pt x="72" y="969"/>
                  </a:lnTo>
                  <a:lnTo>
                    <a:pt x="153" y="969"/>
                  </a:lnTo>
                  <a:lnTo>
                    <a:pt x="153" y="807"/>
                  </a:lnTo>
                  <a:lnTo>
                    <a:pt x="237" y="807"/>
                  </a:lnTo>
                  <a:lnTo>
                    <a:pt x="237" y="648"/>
                  </a:lnTo>
                  <a:lnTo>
                    <a:pt x="0" y="648"/>
                  </a:lnTo>
                  <a:lnTo>
                    <a:pt x="0" y="567"/>
                  </a:lnTo>
                  <a:lnTo>
                    <a:pt x="81" y="567"/>
                  </a:lnTo>
                  <a:lnTo>
                    <a:pt x="81" y="483"/>
                  </a:lnTo>
                  <a:lnTo>
                    <a:pt x="162" y="483"/>
                  </a:lnTo>
                  <a:lnTo>
                    <a:pt x="162" y="408"/>
                  </a:lnTo>
                  <a:lnTo>
                    <a:pt x="243" y="408"/>
                  </a:lnTo>
                  <a:lnTo>
                    <a:pt x="243" y="324"/>
                  </a:lnTo>
                  <a:lnTo>
                    <a:pt x="324" y="324"/>
                  </a:lnTo>
                  <a:lnTo>
                    <a:pt x="324" y="243"/>
                  </a:lnTo>
                  <a:lnTo>
                    <a:pt x="405" y="243"/>
                  </a:lnTo>
                  <a:lnTo>
                    <a:pt x="405" y="165"/>
                  </a:lnTo>
                  <a:lnTo>
                    <a:pt x="483" y="165"/>
                  </a:lnTo>
                  <a:lnTo>
                    <a:pt x="483" y="84"/>
                  </a:lnTo>
                  <a:lnTo>
                    <a:pt x="564" y="84"/>
                  </a:lnTo>
                  <a:lnTo>
                    <a:pt x="564" y="0"/>
                  </a:lnTo>
                  <a:lnTo>
                    <a:pt x="636" y="0"/>
                  </a:lnTo>
                  <a:lnTo>
                    <a:pt x="636" y="882"/>
                  </a:lnTo>
                  <a:lnTo>
                    <a:pt x="549" y="882"/>
                  </a:lnTo>
                  <a:lnTo>
                    <a:pt x="549" y="798"/>
                  </a:lnTo>
                  <a:lnTo>
                    <a:pt x="468" y="798"/>
                  </a:lnTo>
                  <a:lnTo>
                    <a:pt x="468" y="720"/>
                  </a:lnTo>
                  <a:lnTo>
                    <a:pt x="390" y="720"/>
                  </a:lnTo>
                  <a:lnTo>
                    <a:pt x="390" y="801"/>
                  </a:lnTo>
                  <a:lnTo>
                    <a:pt x="309" y="801"/>
                  </a:lnTo>
                  <a:lnTo>
                    <a:pt x="309" y="963"/>
                  </a:lnTo>
                  <a:lnTo>
                    <a:pt x="231" y="963"/>
                  </a:lnTo>
                  <a:lnTo>
                    <a:pt x="231" y="112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6153" name="Group 86"/>
          <p:cNvGrpSpPr>
            <a:grpSpLocks/>
          </p:cNvGrpSpPr>
          <p:nvPr/>
        </p:nvGrpSpPr>
        <p:grpSpPr bwMode="auto">
          <a:xfrm>
            <a:off x="1930400" y="3530600"/>
            <a:ext cx="1447800" cy="1447800"/>
            <a:chOff x="624" y="2080"/>
            <a:chExt cx="912" cy="912"/>
          </a:xfrm>
        </p:grpSpPr>
        <p:sp>
          <p:nvSpPr>
            <p:cNvPr id="6158" name="AutoShape 87"/>
            <p:cNvSpPr>
              <a:spLocks noChangeArrowheads="1"/>
            </p:cNvSpPr>
            <p:nvPr/>
          </p:nvSpPr>
          <p:spPr bwMode="gray">
            <a:xfrm>
              <a:off x="928" y="2080"/>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6159" name="AutoShape 88"/>
            <p:cNvSpPr>
              <a:spLocks noChangeArrowheads="1"/>
            </p:cNvSpPr>
            <p:nvPr/>
          </p:nvSpPr>
          <p:spPr bwMode="gray">
            <a:xfrm flipV="1">
              <a:off x="928" y="2624"/>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6160" name="AutoShape 89"/>
            <p:cNvSpPr>
              <a:spLocks noChangeArrowheads="1"/>
            </p:cNvSpPr>
            <p:nvPr/>
          </p:nvSpPr>
          <p:spPr bwMode="gray">
            <a:xfrm rot="5400000" flipV="1">
              <a:off x="656" y="2352"/>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6161" name="AutoShape 90"/>
            <p:cNvSpPr>
              <a:spLocks noChangeArrowheads="1"/>
            </p:cNvSpPr>
            <p:nvPr/>
          </p:nvSpPr>
          <p:spPr bwMode="gray">
            <a:xfrm rot="16200000" flipV="1">
              <a:off x="1200" y="2352"/>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grpSp>
      <p:sp>
        <p:nvSpPr>
          <p:cNvPr id="78" name="矩形 77"/>
          <p:cNvSpPr/>
          <p:nvPr/>
        </p:nvSpPr>
        <p:spPr>
          <a:xfrm>
            <a:off x="161036" y="588121"/>
            <a:ext cx="2710999" cy="523220"/>
          </a:xfrm>
          <a:prstGeom prst="rect">
            <a:avLst/>
          </a:prstGeom>
          <a:noFill/>
        </p:spPr>
        <p:txBody>
          <a:bodyPr wrap="none">
            <a:spAutoFit/>
          </a:bodyPr>
          <a:lstStyle/>
          <a:p>
            <a:pPr algn="ctr">
              <a:defRPr/>
            </a:pPr>
            <a:r>
              <a:rPr lang="zh-CN" altLang="en-US" sz="2800" dirty="0">
                <a:ln w="18415" cmpd="sng">
                  <a:solidFill>
                    <a:schemeClr val="bg1"/>
                  </a:solidFill>
                  <a:prstDash val="solid"/>
                </a:ln>
                <a:solidFill>
                  <a:schemeClr val="bg1"/>
                </a:solidFill>
                <a:effectLst>
                  <a:outerShdw blurRad="63500" dir="3600000" algn="tl" rotWithShape="0">
                    <a:srgbClr val="000000">
                      <a:alpha val="70000"/>
                    </a:srgbClr>
                  </a:outerShdw>
                  <a:reflection blurRad="6350" stA="55000" endA="50" endPos="85000" dist="29997" dir="5400000" sy="-100000" algn="bl" rotWithShape="0"/>
                </a:effectLst>
                <a:latin typeface="黑体" pitchFamily="2" charset="-122"/>
                <a:ea typeface="黑体" pitchFamily="2" charset="-122"/>
                <a:cs typeface="+mn-cs"/>
              </a:rPr>
              <a:t>职业综合英语 </a:t>
            </a:r>
            <a:r>
              <a:rPr lang="en-US" altLang="zh-CN" sz="2800" dirty="0">
                <a:ln w="18415" cmpd="sng">
                  <a:solidFill>
                    <a:schemeClr val="bg1"/>
                  </a:solidFill>
                  <a:prstDash val="solid"/>
                </a:ln>
                <a:solidFill>
                  <a:schemeClr val="bg1"/>
                </a:solidFill>
                <a:effectLst>
                  <a:outerShdw blurRad="63500" dir="3600000" algn="tl" rotWithShape="0">
                    <a:srgbClr val="000000">
                      <a:alpha val="70000"/>
                    </a:srgbClr>
                  </a:outerShdw>
                  <a:reflection blurRad="6350" stA="55000" endA="50" endPos="85000" dist="29997" dir="5400000" sy="-100000" algn="bl" rotWithShape="0"/>
                </a:effectLst>
                <a:latin typeface="黑体" pitchFamily="2" charset="-122"/>
                <a:ea typeface="黑体" pitchFamily="2" charset="-122"/>
                <a:cs typeface="+mn-cs"/>
              </a:rPr>
              <a:t>2</a:t>
            </a:r>
            <a:endParaRPr lang="zh-CN" altLang="en-US" sz="2800" dirty="0">
              <a:ln w="18415" cmpd="sng">
                <a:solidFill>
                  <a:schemeClr val="bg1"/>
                </a:solidFill>
                <a:prstDash val="solid"/>
              </a:ln>
              <a:solidFill>
                <a:schemeClr val="bg1"/>
              </a:solidFill>
              <a:effectLst>
                <a:outerShdw blurRad="63500" dir="3600000" algn="tl" rotWithShape="0">
                  <a:srgbClr val="000000">
                    <a:alpha val="70000"/>
                  </a:srgbClr>
                </a:outerShdw>
                <a:reflection blurRad="6350" stA="55000" endA="50" endPos="85000" dist="29997" dir="5400000" sy="-100000" algn="bl" rotWithShape="0"/>
              </a:effectLst>
              <a:latin typeface="Times New Roman" pitchFamily="18" charset="0"/>
              <a:ea typeface="+mn-ea"/>
              <a:cs typeface="+mn-cs"/>
            </a:endParaRPr>
          </a:p>
        </p:txBody>
      </p:sp>
      <p:sp>
        <p:nvSpPr>
          <p:cNvPr id="79" name="TextBox 78"/>
          <p:cNvSpPr txBox="1"/>
          <p:nvPr/>
        </p:nvSpPr>
        <p:spPr>
          <a:xfrm>
            <a:off x="8272241" y="692459"/>
            <a:ext cx="738664" cy="5273238"/>
          </a:xfrm>
          <a:prstGeom prst="rect">
            <a:avLst/>
          </a:prstGeom>
          <a:noFill/>
        </p:spPr>
        <p:txBody>
          <a:bodyPr vert="eaVert" wrap="none">
            <a:spAutoFit/>
          </a:bodyPr>
          <a:lstStyle/>
          <a:p>
            <a:pPr algn="l">
              <a:defRPr/>
            </a:pP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rPr>
              <a:t>ENGLISH FOR CAREERS</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81" name="矩形 80"/>
          <p:cNvSpPr/>
          <p:nvPr/>
        </p:nvSpPr>
        <p:spPr>
          <a:xfrm>
            <a:off x="3416044" y="1888329"/>
            <a:ext cx="4996431" cy="1708160"/>
          </a:xfrm>
          <a:prstGeom prst="rect">
            <a:avLst/>
          </a:prstGeom>
          <a:noFill/>
        </p:spPr>
        <p:txBody>
          <a:bodyPr>
            <a:spAutoFit/>
            <a:scene3d>
              <a:camera prst="obliqueBottomRigh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600" dirty="0">
                <a:solidFill>
                  <a:schemeClr val="accent6">
                    <a:lumMod val="90000"/>
                    <a:lumOff val="10000"/>
                  </a:schemeClr>
                </a:solidFill>
                <a:effectLst>
                  <a:glow rad="228600">
                    <a:schemeClr val="bg1">
                      <a:alpha val="40000"/>
                    </a:schemeClr>
                  </a:glow>
                  <a:outerShdw blurRad="50800" dist="38100" dir="2700000" algn="tl" rotWithShape="0">
                    <a:prstClr val="black">
                      <a:alpha val="40000"/>
                    </a:prstClr>
                  </a:outerShdw>
                </a:effectLst>
                <a:latin typeface="Gill Sans Ultra Bold" pitchFamily="34" charset="0"/>
                <a:ea typeface="宋体" charset="-122"/>
                <a:cs typeface="+mn-cs"/>
              </a:rPr>
              <a:t>Unit 4</a:t>
            </a:r>
          </a:p>
          <a:p>
            <a:pPr algn="ctr" eaLnBrk="1" hangingPunct="1">
              <a:spcBef>
                <a:spcPts val="3000"/>
              </a:spcBef>
              <a:defRPr/>
            </a:pPr>
            <a:r>
              <a:rPr lang="en-US" altLang="zh-CN" sz="4400" b="1" dirty="0">
                <a:solidFill>
                  <a:schemeClr val="accent6">
                    <a:lumMod val="90000"/>
                    <a:lumOff val="10000"/>
                  </a:schemeClr>
                </a:solidFill>
                <a:latin typeface="Gill Sans Ultra Bold" pitchFamily="34" charset="0"/>
                <a:ea typeface="宋体" pitchFamily="2" charset="-122"/>
                <a:cs typeface="+mn-cs"/>
              </a:rPr>
              <a:t>Money</a:t>
            </a:r>
          </a:p>
        </p:txBody>
      </p:sp>
      <p:sp>
        <p:nvSpPr>
          <p:cNvPr id="82" name="TextBox 81"/>
          <p:cNvSpPr txBox="1"/>
          <p:nvPr/>
        </p:nvSpPr>
        <p:spPr>
          <a:xfrm>
            <a:off x="0" y="0"/>
            <a:ext cx="1979613" cy="523875"/>
          </a:xfrm>
          <a:prstGeom prst="rect">
            <a:avLst/>
          </a:prstGeom>
          <a:noFill/>
        </p:spPr>
        <p:txBody>
          <a:bodyPr wrap="none">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eaLnBrk="1" hangingPunct="1">
              <a:defRPr/>
            </a:pPr>
            <a:r>
              <a:rPr lang="zh-CN" altLang="en-US" sz="2800" b="0" smtClean="0">
                <a:solidFill>
                  <a:srgbClr val="FFFF00"/>
                </a:solidFill>
                <a:effectLst>
                  <a:outerShdw blurRad="38100" dist="38100" dir="2700000" algn="tl">
                    <a:srgbClr val="DDDDDD"/>
                  </a:outerShdw>
                </a:effectLst>
                <a:latin typeface="隶书" charset="0"/>
                <a:ea typeface="隶书" charset="0"/>
                <a:cs typeface="隶书" charset="0"/>
              </a:rPr>
              <a:t>新职业英语</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bwMode="auto">
          <a:xfrm>
            <a:off x="4797425" y="274638"/>
            <a:ext cx="1965325" cy="3397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900">
                <a:solidFill>
                  <a:srgbClr val="FFFFFF"/>
                </a:solidFill>
              </a:rPr>
              <a:t>Text A-3</a:t>
            </a:r>
            <a:endParaRPr lang="zh-CN" altLang="en-US" sz="900">
              <a:solidFill>
                <a:srgbClr val="FFFFFF"/>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168966" name="Rectangle 6"/>
          <p:cNvSpPr>
            <a:spLocks noGrp="1" noChangeArrowheads="1"/>
          </p:cNvSpPr>
          <p:nvPr>
            <p:ph type="body" idx="4294967295"/>
          </p:nvPr>
        </p:nvSpPr>
        <p:spPr>
          <a:xfrm>
            <a:off x="239713" y="1438275"/>
            <a:ext cx="8416925" cy="4486275"/>
          </a:xfrm>
        </p:spPr>
        <p:txBody>
          <a:bodyPr/>
          <a:lstStyle/>
          <a:p>
            <a:pPr marL="0" indent="0" algn="dist">
              <a:lnSpc>
                <a:spcPct val="130000"/>
              </a:lnSpc>
              <a:spcBef>
                <a:spcPct val="0"/>
              </a:spcBef>
              <a:buFont typeface="Wingdings" charset="0"/>
              <a:buNone/>
              <a:defRPr/>
            </a:pPr>
            <a:r>
              <a:rPr lang="en-US" altLang="zh-CN" sz="2400">
                <a:solidFill>
                  <a:srgbClr val="0000FF"/>
                </a:solidFill>
                <a:latin typeface="Calibri" charset="0"/>
              </a:rPr>
              <a:t>3</a:t>
            </a:r>
            <a:r>
              <a:rPr lang="en-US" altLang="zh-CN" sz="2400">
                <a:latin typeface="Calibri" charset="0"/>
              </a:rPr>
              <a:t> </a:t>
            </a:r>
            <a:r>
              <a:rPr lang="en-US" altLang="zh-CN" sz="2400" b="0">
                <a:solidFill>
                  <a:srgbClr val="0D0D0D"/>
                </a:solidFill>
                <a:latin typeface="Calibri" charset="0"/>
              </a:rPr>
              <a:t>   </a:t>
            </a:r>
            <a:r>
              <a:rPr lang="en-US" altLang="zh-CN" sz="2400" b="0">
                <a:solidFill>
                  <a:srgbClr val="0D0D0D"/>
                </a:solidFill>
                <a:effectLst>
                  <a:outerShdw blurRad="38100" dist="38100" dir="2700000" algn="tl">
                    <a:srgbClr val="DDDDDD"/>
                  </a:outerShdw>
                </a:effectLst>
                <a:latin typeface="Calibri" charset="0"/>
              </a:rPr>
              <a:t>A credit card that could be used at </a:t>
            </a:r>
            <a:r>
              <a:rPr lang="en-US" altLang="zh-CN" sz="2400" b="0">
                <a:solidFill>
                  <a:srgbClr val="0D0D0D"/>
                </a:solidFill>
                <a:effectLst>
                  <a:outerShdw blurRad="38100" dist="38100" dir="2700000" algn="tl">
                    <a:srgbClr val="DDDDDD"/>
                  </a:outerShdw>
                </a:effectLst>
                <a:latin typeface="Calibri" charset="0"/>
                <a:hlinkClick r:id="rId3" action="ppaction://hlinksldjump"/>
              </a:rPr>
              <a:t>multiple</a:t>
            </a:r>
            <a:r>
              <a:rPr lang="en-US" altLang="zh-CN" sz="2400" b="0">
                <a:solidFill>
                  <a:srgbClr val="0D0D0D"/>
                </a:solidFill>
                <a:effectLst>
                  <a:outerShdw blurRad="38100" dist="38100" dir="2700000" algn="tl">
                    <a:srgbClr val="DDDDDD"/>
                  </a:outerShdw>
                </a:effectLst>
                <a:latin typeface="Calibri" charset="0"/>
              </a:rPr>
              <a:t> stores was not invented until 1950. It all started when Frank McNamara, head of the Hamilton Credit Corporation, and two of his friends went out </a:t>
            </a:r>
          </a:p>
          <a:p>
            <a:pPr marL="0" indent="0">
              <a:lnSpc>
                <a:spcPct val="130000"/>
              </a:lnSpc>
              <a:spcBef>
                <a:spcPct val="0"/>
              </a:spcBef>
              <a:buFont typeface="Wingdings" charset="0"/>
              <a:buNone/>
              <a:defRPr/>
            </a:pPr>
            <a:r>
              <a:rPr lang="en-US" altLang="zh-CN" sz="2400" b="0">
                <a:solidFill>
                  <a:srgbClr val="0D0D0D"/>
                </a:solidFill>
                <a:effectLst>
                  <a:outerShdw blurRad="38100" dist="38100" dir="2700000" algn="tl">
                    <a:srgbClr val="DDDDDD"/>
                  </a:outerShdw>
                </a:effectLst>
                <a:latin typeface="Calibri" charset="0"/>
              </a:rPr>
              <a:t>to supper to discuss a problem customer in 1949.</a:t>
            </a:r>
          </a:p>
          <a:p>
            <a:pPr marL="0" indent="0">
              <a:lnSpc>
                <a:spcPct val="130000"/>
              </a:lnSpc>
              <a:spcBef>
                <a:spcPct val="0"/>
              </a:spcBef>
              <a:buFont typeface="Wingdings" charset="0"/>
              <a:buNone/>
              <a:defRPr/>
            </a:pPr>
            <a:r>
              <a:rPr lang="en-US" altLang="zh-CN" sz="2400">
                <a:solidFill>
                  <a:srgbClr val="0000FF"/>
                </a:solidFill>
                <a:effectLst>
                  <a:outerShdw blurRad="38100" dist="38100" dir="2700000" algn="tl">
                    <a:srgbClr val="DDDDDD"/>
                  </a:outerShdw>
                </a:effectLst>
                <a:latin typeface="Calibri" charset="0"/>
              </a:rPr>
              <a:t>4</a:t>
            </a:r>
            <a:r>
              <a:rPr lang="en-US" altLang="zh-CN" sz="2400" b="0">
                <a:solidFill>
                  <a:srgbClr val="0D0D0D"/>
                </a:solidFill>
                <a:effectLst>
                  <a:outerShdw blurRad="38100" dist="38100" dir="2700000" algn="tl">
                    <a:srgbClr val="DDDDDD"/>
                  </a:outerShdw>
                </a:effectLst>
                <a:latin typeface="Calibri" charset="0"/>
              </a:rPr>
              <a:t>      This particular customer had lent a number of his charge cards to his poor neighbors who needed items in an emergency. For this service, the man required his neighbors to pay him back the cost of the </a:t>
            </a:r>
            <a:r>
              <a:rPr lang="en-US" altLang="zh-CN" sz="2400" b="0">
                <a:solidFill>
                  <a:srgbClr val="0D0D0D"/>
                </a:solidFill>
                <a:effectLst>
                  <a:outerShdw blurRad="38100" dist="38100" dir="2700000" algn="tl">
                    <a:srgbClr val="DDDDDD"/>
                  </a:outerShdw>
                </a:effectLst>
                <a:latin typeface="Calibri" charset="0"/>
                <a:hlinkClick r:id="rId4" action="ppaction://hlinksldjump"/>
              </a:rPr>
              <a:t>original</a:t>
            </a:r>
            <a:r>
              <a:rPr lang="en-US" altLang="zh-CN" sz="2400" b="0">
                <a:solidFill>
                  <a:srgbClr val="0D0D0D"/>
                </a:solidFill>
                <a:effectLst>
                  <a:outerShdw blurRad="38100" dist="38100" dir="2700000" algn="tl">
                    <a:srgbClr val="DDDDDD"/>
                  </a:outerShdw>
                </a:effectLst>
                <a:latin typeface="Calibri" charset="0"/>
              </a:rPr>
              <a:t> purchase plus some extra money. But many of his neighbors were unable to pay him back and he was forced to borrow money from the Hamilton Credit Corporation.</a:t>
            </a:r>
          </a:p>
        </p:txBody>
      </p:sp>
      <p:sp>
        <p:nvSpPr>
          <p:cNvPr id="26" name="AutoShape 11">
            <a:hlinkClick r:id="rId5" action="ppaction://hlinksldjump"/>
          </p:cNvPr>
          <p:cNvSpPr>
            <a:spLocks noChangeArrowheads="1"/>
          </p:cNvSpPr>
          <p:nvPr/>
        </p:nvSpPr>
        <p:spPr bwMode="gray">
          <a:xfrm>
            <a:off x="1162137" y="990008"/>
            <a:ext cx="950061" cy="315385"/>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sp>
        <p:nvSpPr>
          <p:cNvPr id="25" name="AutoShape 11">
            <a:hlinkClick r:id="rId6" action="ppaction://hlinkfile"/>
          </p:cNvPr>
          <p:cNvSpPr>
            <a:spLocks noChangeArrowheads="1"/>
          </p:cNvSpPr>
          <p:nvPr/>
        </p:nvSpPr>
        <p:spPr bwMode="gray">
          <a:xfrm>
            <a:off x="68247" y="990603"/>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声音</a:t>
            </a:r>
          </a:p>
        </p:txBody>
      </p:sp>
      <p:pic>
        <p:nvPicPr>
          <p:cNvPr id="15368" name="图片 20" descr="sound.gif"/>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12725" y="1090613"/>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图片 22" descr="abouta.pn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296988" y="1069975"/>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9"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24" name="AutoShape 9">
            <a:hlinkClick r:id="" action="ppaction://hlinkshowjump?jump=previousslide"/>
          </p:cNvPr>
          <p:cNvSpPr>
            <a:spLocks noChangeArrowheads="1"/>
          </p:cNvSpPr>
          <p:nvPr/>
        </p:nvSpPr>
        <p:spPr bwMode="gray">
          <a:xfrm>
            <a:off x="6562482" y="6246748"/>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bwMode="auto">
          <a:xfrm>
            <a:off x="4973638" y="301625"/>
            <a:ext cx="1092200" cy="2984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900">
                <a:solidFill>
                  <a:srgbClr val="FFFFFF"/>
                </a:solidFill>
              </a:rPr>
              <a:t>Text A-4</a:t>
            </a:r>
            <a:endParaRPr lang="zh-CN" altLang="en-US" sz="900">
              <a:solidFill>
                <a:srgbClr val="FFFFFF"/>
              </a:solidFill>
            </a:endParaRPr>
          </a:p>
        </p:txBody>
      </p:sp>
      <p:sp>
        <p:nvSpPr>
          <p:cNvPr id="171011" name="Rectangle 3"/>
          <p:cNvSpPr>
            <a:spLocks noGrp="1" noChangeArrowheads="1"/>
          </p:cNvSpPr>
          <p:nvPr>
            <p:ph type="body" idx="4294967295"/>
          </p:nvPr>
        </p:nvSpPr>
        <p:spPr>
          <a:xfrm>
            <a:off x="541338" y="1865313"/>
            <a:ext cx="8229600" cy="2916237"/>
          </a:xfrm>
        </p:spPr>
        <p:txBody>
          <a:bodyPr/>
          <a:lstStyle/>
          <a:p>
            <a:pPr marL="0" indent="0">
              <a:lnSpc>
                <a:spcPct val="130000"/>
              </a:lnSpc>
              <a:buFont typeface="Wingdings" charset="0"/>
              <a:buNone/>
              <a:defRPr/>
            </a:pPr>
            <a:r>
              <a:rPr lang="en-US" altLang="zh-CN" sz="2400" dirty="0">
                <a:solidFill>
                  <a:srgbClr val="0000FF"/>
                </a:solidFill>
                <a:latin typeface="Calibri" charset="0"/>
              </a:rPr>
              <a:t>5</a:t>
            </a:r>
            <a:r>
              <a:rPr lang="en-US" altLang="zh-CN" sz="2600" b="0" dirty="0">
                <a:solidFill>
                  <a:srgbClr val="0D0D0D"/>
                </a:solidFill>
                <a:latin typeface="Calibri" charset="0"/>
              </a:rPr>
              <a:t>     </a:t>
            </a:r>
            <a:r>
              <a:rPr lang="en-US" altLang="zh-CN" sz="2400" b="0" dirty="0">
                <a:solidFill>
                  <a:srgbClr val="0D0D0D"/>
                </a:solidFill>
                <a:effectLst>
                  <a:outerShdw blurRad="38100" dist="38100" dir="2700000" algn="tl">
                    <a:srgbClr val="DDDDDD"/>
                  </a:outerShdw>
                </a:effectLst>
                <a:latin typeface="Calibri" charset="0"/>
              </a:rPr>
              <a:t>At the end of the meal, McNamara was shocked to discover that he had forgotten his wallet. To his </a:t>
            </a:r>
            <a:r>
              <a:rPr lang="en-US" altLang="zh-CN" sz="2400" b="0" dirty="0">
                <a:solidFill>
                  <a:srgbClr val="0D0D0D"/>
                </a:solidFill>
                <a:effectLst>
                  <a:outerShdw blurRad="38100" dist="38100" dir="2700000" algn="tl">
                    <a:srgbClr val="DDDDDD"/>
                  </a:outerShdw>
                </a:effectLst>
                <a:latin typeface="Calibri" charset="0"/>
                <a:hlinkClick r:id="rId2" action="ppaction://hlinksldjump"/>
              </a:rPr>
              <a:t>embarrassment</a:t>
            </a:r>
            <a:r>
              <a:rPr lang="en-US" altLang="zh-CN" sz="2400" b="0" dirty="0">
                <a:solidFill>
                  <a:srgbClr val="0D0D0D"/>
                </a:solidFill>
                <a:effectLst>
                  <a:outerShdw blurRad="38100" dist="38100" dir="2700000" algn="tl">
                    <a:srgbClr val="DDDDDD"/>
                  </a:outerShdw>
                </a:effectLst>
                <a:latin typeface="Calibri" charset="0"/>
              </a:rPr>
              <a:t>, he had to call his wife and have her bring him some money. </a:t>
            </a:r>
          </a:p>
          <a:p>
            <a:pPr marL="0" indent="0">
              <a:lnSpc>
                <a:spcPct val="130000"/>
              </a:lnSpc>
              <a:buFont typeface="Wingdings" charset="0"/>
              <a:buNone/>
              <a:defRPr/>
            </a:pPr>
            <a:r>
              <a:rPr lang="en-US" altLang="zh-CN" sz="2400" dirty="0">
                <a:solidFill>
                  <a:srgbClr val="0000FF"/>
                </a:solidFill>
                <a:effectLst>
                  <a:outerShdw blurRad="38100" dist="38100" dir="2700000" algn="tl">
                    <a:srgbClr val="DDDDDD"/>
                  </a:outerShdw>
                </a:effectLst>
                <a:latin typeface="Calibri" charset="0"/>
              </a:rPr>
              <a:t>6 </a:t>
            </a:r>
            <a:r>
              <a:rPr lang="en-US" altLang="zh-CN" sz="2400" b="0" dirty="0">
                <a:solidFill>
                  <a:srgbClr val="0D0D0D"/>
                </a:solidFill>
                <a:effectLst>
                  <a:outerShdw blurRad="38100" dist="38100" dir="2700000" algn="tl">
                    <a:srgbClr val="DDDDDD"/>
                  </a:outerShdw>
                </a:effectLst>
                <a:latin typeface="Calibri" charset="0"/>
              </a:rPr>
              <a:t>    </a:t>
            </a:r>
            <a:r>
              <a:rPr lang="en-US" altLang="zh-CN" sz="2400" b="0" dirty="0">
                <a:solidFill>
                  <a:srgbClr val="0D0D0D"/>
                </a:solidFill>
                <a:effectLst>
                  <a:outerShdw blurRad="38100" dist="38100" dir="2700000" algn="tl">
                    <a:srgbClr val="DDDDDD"/>
                  </a:outerShdw>
                </a:effectLst>
                <a:latin typeface="Calibri" charset="0"/>
                <a:hlinkClick r:id="rId3" action="ppaction://hlinksldjump"/>
              </a:rPr>
              <a:t>Merging</a:t>
            </a:r>
            <a:r>
              <a:rPr lang="en-US" altLang="zh-CN" sz="2400" b="0" dirty="0">
                <a:solidFill>
                  <a:srgbClr val="0D0D0D"/>
                </a:solidFill>
                <a:effectLst>
                  <a:outerShdw blurRad="38100" dist="38100" dir="2700000" algn="tl">
                    <a:srgbClr val="DDDDDD"/>
                  </a:outerShdw>
                </a:effectLst>
                <a:latin typeface="Calibri" charset="0"/>
              </a:rPr>
              <a:t> the two </a:t>
            </a:r>
            <a:r>
              <a:rPr lang="en-US" altLang="zh-CN" sz="2400" b="0" dirty="0">
                <a:solidFill>
                  <a:srgbClr val="0D0D0D"/>
                </a:solidFill>
                <a:effectLst>
                  <a:outerShdw blurRad="38100" dist="38100" dir="2700000" algn="tl">
                    <a:srgbClr val="DDDDDD"/>
                  </a:outerShdw>
                </a:effectLst>
                <a:latin typeface="Calibri" charset="0"/>
                <a:hlinkClick r:id="rId4" action="ppaction://hlinksldjump"/>
              </a:rPr>
              <a:t>concepts</a:t>
            </a:r>
            <a:r>
              <a:rPr lang="en-US" altLang="zh-CN" sz="2400" b="0" dirty="0">
                <a:solidFill>
                  <a:srgbClr val="0D0D0D"/>
                </a:solidFill>
                <a:effectLst>
                  <a:outerShdw blurRad="38100" dist="38100" dir="2700000" algn="tl">
                    <a:srgbClr val="DDDDDD"/>
                  </a:outerShdw>
                </a:effectLst>
                <a:latin typeface="Calibri" charset="0"/>
              </a:rPr>
              <a:t> from that dinner—the lending of charge cards and not having cash </a:t>
            </a:r>
            <a:r>
              <a:rPr lang="en-US" altLang="zh-CN" sz="2400" b="0" dirty="0">
                <a:solidFill>
                  <a:srgbClr val="0D0D0D"/>
                </a:solidFill>
                <a:effectLst>
                  <a:outerShdw blurRad="38100" dist="38100" dir="2700000" algn="tl">
                    <a:srgbClr val="DDDDDD"/>
                  </a:outerShdw>
                </a:effectLst>
                <a:latin typeface="Calibri" charset="0"/>
                <a:hlinkClick r:id="rId5" action="ppaction://hlinksldjump"/>
              </a:rPr>
              <a:t>on hand</a:t>
            </a:r>
            <a:r>
              <a:rPr lang="en-US" altLang="zh-CN" sz="2400" b="0" dirty="0">
                <a:solidFill>
                  <a:srgbClr val="0D0D0D"/>
                </a:solidFill>
                <a:effectLst>
                  <a:outerShdw blurRad="38100" dist="38100" dir="2700000" algn="tl">
                    <a:srgbClr val="DDDDDD"/>
                  </a:outerShdw>
                </a:effectLst>
                <a:latin typeface="Calibri" charset="0"/>
              </a:rPr>
              <a:t> to pay for the meal, McNamara came up with a new idea: a credit card that could be used at multiple locations. He discussed the idea with his two friends and they started a new company called the Diners Club in 1950.</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6" name="AutoShape 11">
            <a:hlinkClick r:id="rId6" action="ppaction://hlinksldjump"/>
          </p:cNvPr>
          <p:cNvSpPr>
            <a:spLocks noChangeArrowheads="1"/>
          </p:cNvSpPr>
          <p:nvPr/>
        </p:nvSpPr>
        <p:spPr bwMode="gray">
          <a:xfrm>
            <a:off x="1373274" y="1056683"/>
            <a:ext cx="950061" cy="315385"/>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sp>
        <p:nvSpPr>
          <p:cNvPr id="25" name="AutoShape 11">
            <a:hlinkClick r:id="rId7" action="ppaction://hlinkfile"/>
          </p:cNvPr>
          <p:cNvSpPr>
            <a:spLocks noChangeArrowheads="1"/>
          </p:cNvSpPr>
          <p:nvPr/>
        </p:nvSpPr>
        <p:spPr bwMode="gray">
          <a:xfrm>
            <a:off x="279384" y="1057278"/>
            <a:ext cx="950062"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声音</a:t>
            </a:r>
          </a:p>
        </p:txBody>
      </p:sp>
      <p:pic>
        <p:nvPicPr>
          <p:cNvPr id="17416" name="图片 20" descr="sound.gif"/>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23863" y="1157288"/>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图片 22" descr="abouta.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1508125" y="1136650"/>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0"/>
          <p:cNvGrpSpPr>
            <a:grpSpLocks/>
          </p:cNvGrpSpPr>
          <p:nvPr/>
        </p:nvGrpSpPr>
        <p:grpSpPr bwMode="auto">
          <a:xfrm>
            <a:off x="6564320" y="6254101"/>
            <a:ext cx="742965" cy="21761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10"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27" name="AutoShape 9">
            <a:hlinkClick r:id="" action="ppaction://hlinkshowjump?jump=previousslide"/>
          </p:cNvPr>
          <p:cNvSpPr>
            <a:spLocks noChangeArrowheads="1"/>
          </p:cNvSpPr>
          <p:nvPr/>
        </p:nvSpPr>
        <p:spPr bwMode="gray">
          <a:xfrm>
            <a:off x="6562482" y="6246748"/>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bwMode="auto">
          <a:xfrm>
            <a:off x="5165725" y="314325"/>
            <a:ext cx="846138" cy="3238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900">
                <a:solidFill>
                  <a:srgbClr val="FFFFFF"/>
                </a:solidFill>
              </a:rPr>
              <a:t>Text A-5</a:t>
            </a:r>
            <a:endParaRPr lang="zh-CN" altLang="en-US" sz="900">
              <a:solidFill>
                <a:srgbClr val="FFFFFF"/>
              </a:solidFill>
            </a:endParaRPr>
          </a:p>
        </p:txBody>
      </p:sp>
      <p:sp>
        <p:nvSpPr>
          <p:cNvPr id="172035" name="Rectangle 3"/>
          <p:cNvSpPr>
            <a:spLocks noGrp="1" noChangeArrowheads="1"/>
          </p:cNvSpPr>
          <p:nvPr>
            <p:ph type="body" idx="4294967295"/>
          </p:nvPr>
        </p:nvSpPr>
        <p:spPr>
          <a:xfrm>
            <a:off x="557213" y="1571625"/>
            <a:ext cx="8229600" cy="4011613"/>
          </a:xfrm>
        </p:spPr>
        <p:txBody>
          <a:bodyPr/>
          <a:lstStyle/>
          <a:p>
            <a:pPr marL="0" indent="0">
              <a:lnSpc>
                <a:spcPct val="130000"/>
              </a:lnSpc>
              <a:buFont typeface="Wingdings" charset="0"/>
              <a:buNone/>
              <a:defRPr/>
            </a:pPr>
            <a:r>
              <a:rPr lang="en-US" altLang="zh-CN" sz="2400">
                <a:solidFill>
                  <a:srgbClr val="0000FF"/>
                </a:solidFill>
                <a:latin typeface="Calibri" charset="0"/>
              </a:rPr>
              <a:t>7</a:t>
            </a:r>
            <a:r>
              <a:rPr lang="en-US" altLang="zh-CN" sz="3000" b="0">
                <a:solidFill>
                  <a:srgbClr val="0D0D0D"/>
                </a:solidFill>
                <a:latin typeface="Calibri" charset="0"/>
              </a:rPr>
              <a:t>    </a:t>
            </a:r>
            <a:r>
              <a:rPr lang="en-US" altLang="zh-CN" sz="2400" b="0">
                <a:solidFill>
                  <a:srgbClr val="0D0D0D"/>
                </a:solidFill>
                <a:effectLst>
                  <a:outerShdw blurRad="38100" dist="38100" dir="2700000" algn="tl">
                    <a:srgbClr val="DDDDDD"/>
                  </a:outerShdw>
                </a:effectLst>
                <a:latin typeface="Calibri" charset="0"/>
              </a:rPr>
              <a:t>Instead of </a:t>
            </a:r>
            <a:r>
              <a:rPr lang="en-US" altLang="zh-CN" sz="2400" b="0">
                <a:solidFill>
                  <a:srgbClr val="0D0D0D"/>
                </a:solidFill>
                <a:effectLst>
                  <a:outerShdw blurRad="38100" dist="38100" dir="2700000" algn="tl">
                    <a:srgbClr val="DDDDDD"/>
                  </a:outerShdw>
                </a:effectLst>
                <a:latin typeface="Calibri" charset="0"/>
                <a:hlinkClick r:id="rId2" action="ppaction://hlinksldjump"/>
              </a:rPr>
              <a:t>individual</a:t>
            </a:r>
            <a:r>
              <a:rPr lang="en-US" altLang="zh-CN" sz="2400" b="0">
                <a:solidFill>
                  <a:srgbClr val="0D0D0D"/>
                </a:solidFill>
                <a:effectLst>
                  <a:outerShdw blurRad="38100" dist="38100" dir="2700000" algn="tl">
                    <a:srgbClr val="DDDDDD"/>
                  </a:outerShdw>
                </a:effectLst>
                <a:latin typeface="Calibri" charset="0"/>
              </a:rPr>
              <a:t> companies offering credit to their own customers, the Diners Club offered credit to individuals for many companies. The companies who accepted the Diners Club credit card were charged 7 percent for each </a:t>
            </a:r>
            <a:r>
              <a:rPr lang="en-US" altLang="zh-CN" sz="2400" b="0">
                <a:solidFill>
                  <a:srgbClr val="0D0D0D"/>
                </a:solidFill>
                <a:effectLst>
                  <a:outerShdw blurRad="38100" dist="38100" dir="2700000" algn="tl">
                    <a:srgbClr val="DDDDDD"/>
                  </a:outerShdw>
                </a:effectLst>
                <a:latin typeface="Calibri" charset="0"/>
                <a:hlinkClick r:id="rId3" action="ppaction://hlinksldjump"/>
              </a:rPr>
              <a:t>transaction</a:t>
            </a:r>
            <a:r>
              <a:rPr lang="en-US" altLang="zh-CN" sz="2400" b="0">
                <a:solidFill>
                  <a:srgbClr val="0D0D0D"/>
                </a:solidFill>
                <a:effectLst>
                  <a:outerShdw blurRad="38100" dist="38100" dir="2700000" algn="tl">
                    <a:srgbClr val="DDDDDD"/>
                  </a:outerShdw>
                </a:effectLst>
                <a:latin typeface="Calibri" charset="0"/>
              </a:rPr>
              <a:t> while the </a:t>
            </a:r>
            <a:r>
              <a:rPr lang="en-US" altLang="zh-CN" sz="2400" b="0">
                <a:solidFill>
                  <a:srgbClr val="0D0D0D"/>
                </a:solidFill>
                <a:effectLst>
                  <a:outerShdw blurRad="38100" dist="38100" dir="2700000" algn="tl">
                    <a:srgbClr val="DDDDDD"/>
                  </a:outerShdw>
                </a:effectLst>
                <a:latin typeface="Calibri" charset="0"/>
                <a:hlinkClick r:id="rId4" action="ppaction://hlinksldjump"/>
              </a:rPr>
              <a:t>subscribers</a:t>
            </a:r>
            <a:r>
              <a:rPr lang="en-US" altLang="zh-CN" sz="2400" b="0">
                <a:solidFill>
                  <a:srgbClr val="0D0D0D"/>
                </a:solidFill>
                <a:effectLst>
                  <a:outerShdw blurRad="38100" dist="38100" dir="2700000" algn="tl">
                    <a:srgbClr val="DDDDDD"/>
                  </a:outerShdw>
                </a:effectLst>
                <a:latin typeface="Calibri" charset="0"/>
              </a:rPr>
              <a:t> to the card were charged a $3 annual fee. In the beginning, progress was difficult. However, the concept of the card grew and by the end of 1950, 20,000 people were using the Diners Club credit card.</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6" name="AutoShape 11">
            <a:hlinkClick r:id="rId5" action="ppaction://hlinksldjump"/>
          </p:cNvPr>
          <p:cNvSpPr>
            <a:spLocks noChangeArrowheads="1"/>
          </p:cNvSpPr>
          <p:nvPr/>
        </p:nvSpPr>
        <p:spPr bwMode="gray">
          <a:xfrm>
            <a:off x="1184362" y="1001120"/>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sp>
        <p:nvSpPr>
          <p:cNvPr id="25" name="AutoShape 11">
            <a:hlinkClick r:id="rId6" action="ppaction://hlinkfile"/>
          </p:cNvPr>
          <p:cNvSpPr>
            <a:spLocks noChangeArrowheads="1"/>
          </p:cNvSpPr>
          <p:nvPr/>
        </p:nvSpPr>
        <p:spPr bwMode="gray">
          <a:xfrm>
            <a:off x="90472" y="1001715"/>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声音</a:t>
            </a:r>
          </a:p>
        </p:txBody>
      </p:sp>
      <p:pic>
        <p:nvPicPr>
          <p:cNvPr id="18440" name="图片 20" descr="sound.gif"/>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34950" y="1116013"/>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图片 22" descr="abouta.pn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319213" y="1095375"/>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9"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24" name="AutoShape 9">
            <a:hlinkClick r:id="" action="ppaction://hlinkshowjump?jump=previousslide"/>
          </p:cNvPr>
          <p:cNvSpPr>
            <a:spLocks noChangeArrowheads="1"/>
          </p:cNvSpPr>
          <p:nvPr/>
        </p:nvSpPr>
        <p:spPr bwMode="gray">
          <a:xfrm>
            <a:off x="6562482" y="6246748"/>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bwMode="auto">
          <a:xfrm>
            <a:off x="5097463" y="303213"/>
            <a:ext cx="1117600" cy="338137"/>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900">
                <a:solidFill>
                  <a:srgbClr val="FFFFFF"/>
                </a:solidFill>
              </a:rPr>
              <a:t>Text A-6</a:t>
            </a:r>
            <a:endParaRPr lang="zh-CN" altLang="en-US" sz="900">
              <a:solidFill>
                <a:srgbClr val="FFFFFF"/>
              </a:solidFill>
            </a:endParaRPr>
          </a:p>
        </p:txBody>
      </p:sp>
      <p:sp>
        <p:nvSpPr>
          <p:cNvPr id="173059" name="Rectangle 3"/>
          <p:cNvSpPr>
            <a:spLocks noGrp="1" noChangeArrowheads="1"/>
          </p:cNvSpPr>
          <p:nvPr>
            <p:ph type="body" idx="4294967295"/>
          </p:nvPr>
        </p:nvSpPr>
        <p:spPr>
          <a:xfrm>
            <a:off x="427038" y="1344613"/>
            <a:ext cx="8229600" cy="4525962"/>
          </a:xfrm>
        </p:spPr>
        <p:txBody>
          <a:bodyPr/>
          <a:lstStyle/>
          <a:p>
            <a:pPr marL="0" indent="0" algn="dist">
              <a:lnSpc>
                <a:spcPct val="130000"/>
              </a:lnSpc>
              <a:spcBef>
                <a:spcPct val="0"/>
              </a:spcBef>
              <a:buFont typeface="Wingdings" charset="0"/>
              <a:buNone/>
              <a:defRPr/>
            </a:pPr>
            <a:r>
              <a:rPr lang="en-US" altLang="zh-CN" sz="2400">
                <a:solidFill>
                  <a:srgbClr val="0000FF"/>
                </a:solidFill>
                <a:latin typeface="Calibri" charset="0"/>
              </a:rPr>
              <a:t>8 </a:t>
            </a:r>
            <a:r>
              <a:rPr lang="en-US" altLang="zh-CN" sz="2400" b="0">
                <a:solidFill>
                  <a:schemeClr val="tx1"/>
                </a:solidFill>
                <a:latin typeface="Calibri" charset="0"/>
              </a:rPr>
              <a:t>     </a:t>
            </a:r>
            <a:r>
              <a:rPr lang="en-US" altLang="zh-CN" sz="2400" b="0">
                <a:solidFill>
                  <a:srgbClr val="0D0D0D"/>
                </a:solidFill>
                <a:effectLst>
                  <a:outerShdw blurRad="38100" dist="38100" dir="2700000" algn="tl">
                    <a:srgbClr val="DDDDDD"/>
                  </a:outerShdw>
                </a:effectLst>
                <a:latin typeface="Calibri" charset="0"/>
              </a:rPr>
              <a:t>The Diners Club credit card continued to grow more popular and didn’t receive competition until 1958. In that year, both American Express and VISA arrived. The concept of a </a:t>
            </a:r>
            <a:r>
              <a:rPr lang="en-US" altLang="zh-CN" sz="2400" b="0">
                <a:solidFill>
                  <a:srgbClr val="0D0D0D"/>
                </a:solidFill>
                <a:effectLst>
                  <a:outerShdw blurRad="38100" dist="38100" dir="2700000" algn="tl">
                    <a:srgbClr val="DDDDDD"/>
                  </a:outerShdw>
                </a:effectLst>
                <a:latin typeface="Calibri" charset="0"/>
                <a:hlinkClick r:id="rId2" action="ppaction://hlinksldjump"/>
              </a:rPr>
              <a:t>universal</a:t>
            </a:r>
            <a:r>
              <a:rPr lang="en-US" altLang="zh-CN" sz="2400" b="0">
                <a:solidFill>
                  <a:srgbClr val="0D0D0D"/>
                </a:solidFill>
                <a:effectLst>
                  <a:outerShdw blurRad="38100" dist="38100" dir="2700000" algn="tl">
                    <a:srgbClr val="DDDDDD"/>
                  </a:outerShdw>
                </a:effectLst>
                <a:latin typeface="Calibri" charset="0"/>
              </a:rPr>
              <a:t> credit card had </a:t>
            </a:r>
            <a:r>
              <a:rPr lang="en-US" altLang="zh-CN" sz="2400" b="0">
                <a:solidFill>
                  <a:srgbClr val="0D0D0D"/>
                </a:solidFill>
                <a:effectLst>
                  <a:outerShdw blurRad="38100" dist="38100" dir="2700000" algn="tl">
                    <a:srgbClr val="DDDDDD"/>
                  </a:outerShdw>
                </a:effectLst>
                <a:latin typeface="Calibri" charset="0"/>
                <a:hlinkClick r:id="rId3" action="ppaction://hlinksldjump"/>
              </a:rPr>
              <a:t>taken root</a:t>
            </a:r>
            <a:r>
              <a:rPr lang="en-US" altLang="zh-CN" sz="2400" b="0">
                <a:solidFill>
                  <a:srgbClr val="0D0D0D"/>
                </a:solidFill>
                <a:effectLst>
                  <a:outerShdw blurRad="38100" dist="38100" dir="2700000" algn="tl">
                    <a:srgbClr val="DDDDDD"/>
                  </a:outerShdw>
                </a:effectLst>
                <a:latin typeface="Calibri" charset="0"/>
              </a:rPr>
              <a:t> and quickly spread across the world.</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6" name="AutoShape 11">
            <a:hlinkClick r:id="rId4" action="ppaction://hlinksldjump"/>
          </p:cNvPr>
          <p:cNvSpPr>
            <a:spLocks noChangeArrowheads="1"/>
          </p:cNvSpPr>
          <p:nvPr/>
        </p:nvSpPr>
        <p:spPr bwMode="gray">
          <a:xfrm>
            <a:off x="1251037" y="945558"/>
            <a:ext cx="950061" cy="315385"/>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sp>
        <p:nvSpPr>
          <p:cNvPr id="25" name="AutoShape 11">
            <a:hlinkClick r:id="rId5" action="ppaction://hlinkfile"/>
          </p:cNvPr>
          <p:cNvSpPr>
            <a:spLocks noChangeArrowheads="1"/>
          </p:cNvSpPr>
          <p:nvPr/>
        </p:nvSpPr>
        <p:spPr bwMode="gray">
          <a:xfrm>
            <a:off x="157147" y="946153"/>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声音</a:t>
            </a:r>
          </a:p>
        </p:txBody>
      </p:sp>
      <p:pic>
        <p:nvPicPr>
          <p:cNvPr id="19465" name="图片 20" descr="sound.gif"/>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1625" y="1060450"/>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6" name="图片 22" descr="abouta.pn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385888" y="1039813"/>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a:hlinkClick r:id="rId8" action="ppaction://hlinksldjump"/>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rId9"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10"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pic>
        <p:nvPicPr>
          <p:cNvPr id="27" name="Picture 14" descr="TWM0723063315_693X69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943314" y="3477422"/>
            <a:ext cx="2622550" cy="262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title" idx="4294967295"/>
          </p:nvPr>
        </p:nvSpPr>
        <p:spPr bwMode="auto">
          <a:xfrm>
            <a:off x="5529263" y="354013"/>
            <a:ext cx="393700" cy="1381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200">
                <a:solidFill>
                  <a:schemeClr val="bg1"/>
                </a:solidFill>
                <a:latin typeface="Verdana" charset="0"/>
              </a:rPr>
              <a:t>A-Trans-1</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4" name="TextBox 23"/>
          <p:cNvSpPr txBox="1"/>
          <p:nvPr/>
        </p:nvSpPr>
        <p:spPr>
          <a:xfrm>
            <a:off x="708025" y="1468438"/>
            <a:ext cx="7593013" cy="439102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a:defRPr/>
            </a:pPr>
            <a:r>
              <a:rPr lang="zh-CN" altLang="en-US" sz="3600" smtClean="0">
                <a:solidFill>
                  <a:schemeClr val="tx2"/>
                </a:solidFill>
                <a:effectLst>
                  <a:outerShdw blurRad="38100" dist="38100" dir="2700000" algn="tl">
                    <a:srgbClr val="DDDDDD"/>
                  </a:outerShdw>
                </a:effectLst>
                <a:latin typeface="楷体_GB2312" charset="0"/>
                <a:ea typeface="楷体_GB2312" charset="0"/>
                <a:cs typeface="楷体_GB2312" charset="0"/>
              </a:rPr>
              <a:t>第一张信用卡</a:t>
            </a:r>
          </a:p>
          <a:p>
            <a:pPr algn="just">
              <a:defRPr/>
            </a:pPr>
            <a:endParaRPr lang="zh-CN" altLang="en-US" sz="360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lnSpc>
                <a:spcPct val="125000"/>
              </a:lnSpc>
              <a:defRPr/>
            </a:pPr>
            <a:r>
              <a:rPr lang="en-US" altLang="zh-CN" sz="2400" smtClean="0">
                <a:solidFill>
                  <a:srgbClr val="0000FF"/>
                </a:solidFill>
              </a:rPr>
              <a:t>1 </a:t>
            </a:r>
            <a:r>
              <a:rPr lang="en-US" altLang="zh-CN" sz="2400" b="0" smtClean="0">
                <a:solidFill>
                  <a:schemeClr val="tx1"/>
                </a:solidFill>
              </a:rPr>
              <a:t>     </a:t>
            </a:r>
            <a:r>
              <a:rPr lang="zh-CN" alt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记账购买产品和服务已成为一种生活方式。人们不再带现金去购买毛衣或电器，而是记账消费。有些人这么做是因为不带现金很方便，另一些人则是因为可以购买自己暂时买不起的东西。人们之所以能这么做是因为有了信用卡</a:t>
            </a:r>
            <a:r>
              <a:rPr lang="en-US" altLang="zh-CN"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zh-CN" alt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一项 </a:t>
            </a: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20 </a:t>
            </a:r>
            <a:r>
              <a:rPr lang="zh-CN" alt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世纪的发明。</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
          <p:cNvSpPr>
            <a:spLocks noGrp="1" noChangeArrowheads="1"/>
          </p:cNvSpPr>
          <p:nvPr>
            <p:ph type="title" idx="4294967295"/>
          </p:nvPr>
        </p:nvSpPr>
        <p:spPr bwMode="auto">
          <a:xfrm>
            <a:off x="5529263" y="354013"/>
            <a:ext cx="393700" cy="1381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200">
                <a:solidFill>
                  <a:schemeClr val="bg1"/>
                </a:solidFill>
                <a:latin typeface="Verdana" charset="0"/>
              </a:rPr>
              <a:t>A-Trans-2</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4" name="TextBox 23"/>
          <p:cNvSpPr txBox="1"/>
          <p:nvPr/>
        </p:nvSpPr>
        <p:spPr>
          <a:xfrm>
            <a:off x="490538" y="1598613"/>
            <a:ext cx="7810500" cy="329247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25000"/>
              </a:lnSpc>
              <a:defRPr/>
            </a:pPr>
            <a:r>
              <a:rPr lang="en-US" altLang="zh-CN" sz="2800" smtClean="0">
                <a:solidFill>
                  <a:srgbClr val="0000FF"/>
                </a:solidFill>
                <a:latin typeface="楷体_GB2312" charset="0"/>
                <a:ea typeface="楷体_GB2312" charset="0"/>
                <a:cs typeface="楷体_GB2312" charset="0"/>
              </a:rPr>
              <a:t>2</a:t>
            </a:r>
            <a:r>
              <a:rPr lang="en-US" altLang="zh-CN" sz="2800" b="0" smtClean="0">
                <a:solidFill>
                  <a:schemeClr val="tx2"/>
                </a:solidFill>
                <a:latin typeface="楷体_GB2312" charset="0"/>
                <a:ea typeface="楷体_GB2312" charset="0"/>
                <a:cs typeface="楷体_GB2312" charset="0"/>
              </a:rPr>
              <a:t>   </a:t>
            </a: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20</a:t>
            </a:r>
            <a:r>
              <a:rPr lang="zh-CN" alt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世纪早期，记账账户流行了起来。有了汽车和飞机，人们可以选择去很多不同的商店以满足购物需求。为了赢得顾客忠诚度，许多商店和加油站开始为顾客提供记账账户，账户通过一张卡来使用。遗憾的是，人们要想逛一天街，那就得带上许多这样的卡。</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
          <p:cNvSpPr>
            <a:spLocks noGrp="1" noChangeArrowheads="1"/>
          </p:cNvSpPr>
          <p:nvPr>
            <p:ph type="title" idx="4294967295"/>
          </p:nvPr>
        </p:nvSpPr>
        <p:spPr bwMode="auto">
          <a:xfrm>
            <a:off x="5529263" y="354013"/>
            <a:ext cx="393700" cy="1381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200">
                <a:solidFill>
                  <a:schemeClr val="bg1"/>
                </a:solidFill>
                <a:latin typeface="Verdana" charset="0"/>
              </a:rPr>
              <a:t>A-Trans-3</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4" name="TextBox 23"/>
          <p:cNvSpPr txBox="1"/>
          <p:nvPr/>
        </p:nvSpPr>
        <p:spPr>
          <a:xfrm>
            <a:off x="561975" y="1298575"/>
            <a:ext cx="7913688" cy="489267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25000"/>
              </a:lnSpc>
              <a:defRPr/>
            </a:pPr>
            <a:r>
              <a:rPr lang="en-US" altLang="zh-CN" sz="2800" dirty="0" smtClean="0">
                <a:solidFill>
                  <a:srgbClr val="0000FF"/>
                </a:solidFill>
                <a:latin typeface="楷体_GB2312" charset="0"/>
                <a:ea typeface="楷体_GB2312" charset="0"/>
                <a:cs typeface="楷体_GB2312" charset="0"/>
              </a:rPr>
              <a:t>3</a:t>
            </a:r>
            <a:r>
              <a:rPr lang="en-US" altLang="zh-CN" sz="2800" b="0" dirty="0" smtClean="0">
                <a:solidFill>
                  <a:schemeClr val="tx2"/>
                </a:solidFill>
                <a:latin typeface="楷体_GB2312" charset="0"/>
                <a:ea typeface="楷体_GB2312" charset="0"/>
                <a:cs typeface="楷体_GB2312" charset="0"/>
              </a:rPr>
              <a:t>   </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能够在多个商家使用的信用卡直到</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1950</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年才问世。这一切都起源于</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1949</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年的一天，哈米尔顿信用公司老板弗兰克</a:t>
            </a:r>
            <a:r>
              <a:rPr lang="en-US" altLang="zh-CN" sz="2800" b="0" dirty="0" smtClean="0">
                <a:solidFill>
                  <a:schemeClr val="tx2"/>
                </a:solidFill>
                <a:effectLst>
                  <a:outerShdw blurRad="38100" dist="38100" dir="2700000" algn="tl">
                    <a:srgbClr val="DDDDDD"/>
                  </a:outerShdw>
                </a:effectLst>
                <a:latin typeface="宋体"/>
                <a:ea typeface="楷体_GB2312" charset="0"/>
                <a:cs typeface="楷体_GB2312" charset="0"/>
              </a:rPr>
              <a:t>·</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麦克纳马拉和两位朋友出去吃晚饭，商讨一个问题客户的事情。</a:t>
            </a:r>
          </a:p>
          <a:p>
            <a:pPr algn="just">
              <a:lnSpc>
                <a:spcPct val="125000"/>
              </a:lnSpc>
              <a:defRPr/>
            </a:pPr>
            <a:r>
              <a:rPr lang="en-US" altLang="zh-CN" sz="2800" dirty="0" smtClean="0">
                <a:solidFill>
                  <a:srgbClr val="0000FF"/>
                </a:solidFill>
                <a:effectLst>
                  <a:outerShdw blurRad="38100" dist="38100" dir="2700000" algn="tl">
                    <a:srgbClr val="DDDDDD"/>
                  </a:outerShdw>
                </a:effectLst>
                <a:latin typeface="楷体_GB2312" charset="0"/>
                <a:ea typeface="楷体_GB2312" charset="0"/>
                <a:cs typeface="楷体_GB2312" charset="0"/>
              </a:rPr>
              <a:t>4</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这位客户将多张签账卡借给了他那些急需购物的穷邻居。为此，他要求那些邻居除了偿还所购物品的原价之外再给点额外费用。但他们中大多数都无力偿还，结果他只好从哈密尔顿信用公司借款。</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
          <p:cNvSpPr>
            <a:spLocks noGrp="1" noChangeArrowheads="1"/>
          </p:cNvSpPr>
          <p:nvPr>
            <p:ph type="title" idx="4294967295"/>
          </p:nvPr>
        </p:nvSpPr>
        <p:spPr bwMode="auto">
          <a:xfrm>
            <a:off x="5529263" y="354013"/>
            <a:ext cx="393700" cy="1381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200">
                <a:solidFill>
                  <a:schemeClr val="bg1"/>
                </a:solidFill>
                <a:latin typeface="Verdana" charset="0"/>
              </a:rPr>
              <a:t>A-Trans-4</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4" name="TextBox 23"/>
          <p:cNvSpPr txBox="1"/>
          <p:nvPr/>
        </p:nvSpPr>
        <p:spPr>
          <a:xfrm>
            <a:off x="808038" y="1368425"/>
            <a:ext cx="7821612" cy="435927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nSpc>
                <a:spcPct val="125000"/>
              </a:lnSpc>
              <a:defRPr/>
            </a:pPr>
            <a:r>
              <a:rPr lang="en-US" altLang="zh-CN" sz="2800" dirty="0" smtClean="0">
                <a:solidFill>
                  <a:srgbClr val="0000FF"/>
                </a:solidFill>
                <a:latin typeface="楷体_GB2312" charset="0"/>
                <a:ea typeface="楷体_GB2312" charset="0"/>
                <a:cs typeface="楷体_GB2312" charset="0"/>
              </a:rPr>
              <a:t>5</a:t>
            </a:r>
            <a:r>
              <a:rPr lang="en-US" altLang="zh-CN" sz="2800" b="0" dirty="0" smtClean="0">
                <a:solidFill>
                  <a:schemeClr val="tx1"/>
                </a:solidFill>
                <a:latin typeface="楷体_GB2312" charset="0"/>
                <a:ea typeface="楷体_GB2312" charset="0"/>
                <a:cs typeface="楷体_GB2312" charset="0"/>
              </a:rPr>
              <a:t>   </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饭吃完了，</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麦克纳马拉发现自己竟忘</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了带钱包</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。他不得不尴尬地打电话给妻子，让她送钱来付账。</a:t>
            </a:r>
            <a:endPar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lnSpc>
                <a:spcPct val="125000"/>
              </a:lnSpc>
              <a:defRPr/>
            </a:pPr>
            <a:r>
              <a:rPr lang="en-US" altLang="zh-CN" sz="2800" dirty="0" smtClean="0">
                <a:solidFill>
                  <a:srgbClr val="0000FF"/>
                </a:solidFill>
                <a:effectLst>
                  <a:outerShdw blurRad="38100" dist="38100" dir="2700000" algn="tl">
                    <a:srgbClr val="DDDDDD"/>
                  </a:outerShdw>
                </a:effectLst>
                <a:latin typeface="楷体_GB2312" charset="0"/>
                <a:ea typeface="楷体_GB2312" charset="0"/>
                <a:cs typeface="楷体_GB2312" charset="0"/>
              </a:rPr>
              <a:t>6</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那顿晚餐中有两点</a:t>
            </a:r>
            <a:r>
              <a:rPr lang="en-US" sz="2800" b="0" dirty="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外借记账卡和没有现金付饭钱</a:t>
            </a:r>
            <a:r>
              <a:rPr lang="en-US" sz="2800" b="0" dirty="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让麦克纳马拉产生了一个新念头：发行一种能在多家商店使用的信用卡。他与两位朋友商量后，于1950年共同创办了一家名叫食客俱乐部的公司。</a:t>
            </a:r>
            <a:endPar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
          <p:cNvSpPr>
            <a:spLocks noGrp="1" noChangeArrowheads="1"/>
          </p:cNvSpPr>
          <p:nvPr>
            <p:ph type="title" idx="4294967295"/>
          </p:nvPr>
        </p:nvSpPr>
        <p:spPr bwMode="auto">
          <a:xfrm>
            <a:off x="5529263" y="354013"/>
            <a:ext cx="393700" cy="1381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200">
                <a:solidFill>
                  <a:schemeClr val="bg1"/>
                </a:solidFill>
                <a:latin typeface="Verdana" charset="0"/>
              </a:rPr>
              <a:t>A-Trans-5</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4" name="TextBox 23"/>
          <p:cNvSpPr txBox="1"/>
          <p:nvPr/>
        </p:nvSpPr>
        <p:spPr>
          <a:xfrm>
            <a:off x="1131888" y="1397000"/>
            <a:ext cx="7032625" cy="435927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25000"/>
              </a:lnSpc>
              <a:defRPr/>
            </a:pPr>
            <a:r>
              <a:rPr lang="en-US" altLang="zh-CN" sz="2800" dirty="0" smtClean="0">
                <a:solidFill>
                  <a:srgbClr val="0000FF"/>
                </a:solidFill>
                <a:effectLst>
                  <a:outerShdw blurRad="38100" dist="38100" dir="2700000" algn="tl">
                    <a:srgbClr val="DDDDDD"/>
                  </a:outerShdw>
                </a:effectLst>
                <a:latin typeface="楷体_GB2312" charset="0"/>
                <a:ea typeface="楷体_GB2312" charset="0"/>
                <a:cs typeface="楷体_GB2312" charset="0"/>
              </a:rPr>
              <a:t>7</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与每家公司独自为其顾客提供信用不同的是，食客俱乐部代表多家公司为个人提供信用。接受食客俱乐部信用卡的公司每笔交易缴纳</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7%</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的手续费，信用卡使用者则须缴纳</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3</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美元的年费。起初，这项业务举步维艰。然而，这种信用卡概念逐渐普及开来。到了</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1950</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年底，已有两万人在使用食客俱乐部的信用卡。</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
          <p:cNvSpPr>
            <a:spLocks noGrp="1" noChangeArrowheads="1"/>
          </p:cNvSpPr>
          <p:nvPr>
            <p:ph type="title" idx="4294967295"/>
          </p:nvPr>
        </p:nvSpPr>
        <p:spPr bwMode="auto">
          <a:xfrm>
            <a:off x="5529263" y="354013"/>
            <a:ext cx="393700" cy="1381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200">
                <a:solidFill>
                  <a:schemeClr val="bg1"/>
                </a:solidFill>
                <a:latin typeface="Verdana" charset="0"/>
              </a:rPr>
              <a:t>A-Trans-6</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4" name="TextBox 23"/>
          <p:cNvSpPr txBox="1"/>
          <p:nvPr/>
        </p:nvSpPr>
        <p:spPr>
          <a:xfrm>
            <a:off x="708025" y="2111375"/>
            <a:ext cx="7593013" cy="222567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25000"/>
              </a:lnSpc>
              <a:defRPr/>
            </a:pPr>
            <a:r>
              <a:rPr lang="en-US" altLang="zh-CN" sz="2800" dirty="0" smtClean="0">
                <a:solidFill>
                  <a:srgbClr val="0000FF"/>
                </a:solidFill>
                <a:latin typeface="楷体_GB2312" charset="0"/>
                <a:ea typeface="楷体_GB2312" charset="0"/>
                <a:cs typeface="楷体_GB2312" charset="0"/>
              </a:rPr>
              <a:t>8</a:t>
            </a:r>
            <a:r>
              <a:rPr lang="en-US" altLang="zh-CN" sz="2800" b="0" dirty="0">
                <a:solidFill>
                  <a:schemeClr val="tx1"/>
                </a:solidFill>
                <a:latin typeface="楷体_GB2312" charset="0"/>
                <a:ea typeface="楷体_GB2312" charset="0"/>
                <a:cs typeface="楷体_GB2312" charset="0"/>
              </a:rPr>
              <a:t> </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食客俱乐部信用卡越来越流行，直到</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1958</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年才面临竞争对手。那年，美国运通卡和维萨信用卡问世。从此，通用信用卡的概念深入人心并迅速传遍整个世界。</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2"/>
          <p:cNvSpPr>
            <a:spLocks noGrp="1" noChangeArrowheads="1"/>
          </p:cNvSpPr>
          <p:nvPr>
            <p:ph type="title" idx="4294967295"/>
          </p:nvPr>
        </p:nvSpPr>
        <p:spPr bwMode="auto">
          <a:xfrm>
            <a:off x="0" y="882650"/>
            <a:ext cx="554038" cy="1730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Contents</a:t>
            </a:r>
          </a:p>
        </p:txBody>
      </p:sp>
      <p:grpSp>
        <p:nvGrpSpPr>
          <p:cNvPr id="4"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86" name="AutoShape 9"/>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5" name="Group 10"/>
            <p:cNvGrpSpPr>
              <a:grpSpLocks/>
            </p:cNvGrpSpPr>
            <p:nvPr/>
          </p:nvGrpSpPr>
          <p:grpSpPr bwMode="auto">
            <a:xfrm>
              <a:off x="730" y="1407"/>
              <a:ext cx="4043" cy="444"/>
              <a:chOff x="744" y="1407"/>
              <a:chExt cx="3988" cy="444"/>
            </a:xfrm>
          </p:grpSpPr>
          <p:sp>
            <p:nvSpPr>
              <p:cNvPr id="8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8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6"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91" name="AutoShape 9"/>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7" name="Group 10"/>
            <p:cNvGrpSpPr>
              <a:grpSpLocks/>
            </p:cNvGrpSpPr>
            <p:nvPr/>
          </p:nvGrpSpPr>
          <p:grpSpPr bwMode="auto">
            <a:xfrm>
              <a:off x="730" y="1407"/>
              <a:ext cx="4043" cy="444"/>
              <a:chOff x="744" y="1407"/>
              <a:chExt cx="3988" cy="444"/>
            </a:xfrm>
          </p:grpSpPr>
          <p:sp>
            <p:nvSpPr>
              <p:cNvPr id="9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9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8"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98" name="AutoShape 9"/>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9" name="Group 10"/>
            <p:cNvGrpSpPr>
              <a:grpSpLocks/>
            </p:cNvGrpSpPr>
            <p:nvPr/>
          </p:nvGrpSpPr>
          <p:grpSpPr bwMode="auto">
            <a:xfrm>
              <a:off x="730" y="1407"/>
              <a:ext cx="4043" cy="444"/>
              <a:chOff x="744" y="1407"/>
              <a:chExt cx="3988" cy="444"/>
            </a:xfrm>
          </p:grpSpPr>
          <p:sp>
            <p:nvSpPr>
              <p:cNvPr id="102"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0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173" name="Group 111"/>
          <p:cNvGrpSpPr>
            <a:grpSpLocks/>
          </p:cNvGrpSpPr>
          <p:nvPr/>
        </p:nvGrpSpPr>
        <p:grpSpPr bwMode="auto">
          <a:xfrm>
            <a:off x="703263" y="2022475"/>
            <a:ext cx="7697787" cy="2738438"/>
            <a:chOff x="443" y="1274"/>
            <a:chExt cx="4849" cy="1725"/>
          </a:xfrm>
        </p:grpSpPr>
        <p:grpSp>
          <p:nvGrpSpPr>
            <p:cNvPr id="7200" name="Group 105"/>
            <p:cNvGrpSpPr>
              <a:grpSpLocks/>
            </p:cNvGrpSpPr>
            <p:nvPr/>
          </p:nvGrpSpPr>
          <p:grpSpPr bwMode="auto">
            <a:xfrm>
              <a:off x="443" y="2613"/>
              <a:ext cx="2256" cy="386"/>
              <a:chOff x="443" y="2613"/>
              <a:chExt cx="2256" cy="386"/>
            </a:xfrm>
          </p:grpSpPr>
          <p:grpSp>
            <p:nvGrpSpPr>
              <p:cNvPr id="7269" name="Group 13"/>
              <p:cNvGrpSpPr>
                <a:grpSpLocks/>
              </p:cNvGrpSpPr>
              <p:nvPr/>
            </p:nvGrpSpPr>
            <p:grpSpPr bwMode="auto">
              <a:xfrm>
                <a:off x="566" y="2629"/>
                <a:ext cx="2066" cy="280"/>
                <a:chOff x="720" y="1392"/>
                <a:chExt cx="4058" cy="480"/>
              </a:xfrm>
            </p:grpSpPr>
            <p:sp>
              <p:nvSpPr>
                <p:cNvPr id="49"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nvGrpSpPr>
                <p:cNvPr id="7274" name="Group 15"/>
                <p:cNvGrpSpPr>
                  <a:grpSpLocks/>
                </p:cNvGrpSpPr>
                <p:nvPr/>
              </p:nvGrpSpPr>
              <p:grpSpPr bwMode="auto">
                <a:xfrm>
                  <a:off x="730" y="1407"/>
                  <a:ext cx="4043" cy="444"/>
                  <a:chOff x="744" y="1407"/>
                  <a:chExt cx="3988" cy="444"/>
                </a:xfrm>
              </p:grpSpPr>
              <p:sp>
                <p:nvSpPr>
                  <p:cNvPr id="51" name="AutoShape 16"/>
                  <p:cNvSpPr>
                    <a:spLocks noChangeArrowheads="1"/>
                  </p:cNvSpPr>
                  <p:nvPr/>
                </p:nvSpPr>
                <p:spPr bwMode="gray">
                  <a:xfrm>
                    <a:off x="744" y="1738"/>
                    <a:ext cx="3980"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52" name="AutoShape 17"/>
                  <p:cNvSpPr>
                    <a:spLocks noChangeArrowheads="1"/>
                  </p:cNvSpPr>
                  <p:nvPr/>
                </p:nvSpPr>
                <p:spPr bwMode="gray">
                  <a:xfrm>
                    <a:off x="744" y="1407"/>
                    <a:ext cx="3980"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70" name="Text Box 26"/>
              <p:cNvSpPr txBox="1">
                <a:spLocks noChangeArrowheads="1"/>
              </p:cNvSpPr>
              <p:nvPr/>
            </p:nvSpPr>
            <p:spPr bwMode="white">
              <a:xfrm>
                <a:off x="643" y="2643"/>
                <a:ext cx="205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Listening &amp; Speaking</a:t>
                </a:r>
              </a:p>
            </p:txBody>
          </p:sp>
          <p:pic>
            <p:nvPicPr>
              <p:cNvPr id="7271"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443" y="2613"/>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2" name="Text Box 31"/>
              <p:cNvSpPr txBox="1">
                <a:spLocks noChangeArrowheads="1"/>
              </p:cNvSpPr>
              <p:nvPr/>
            </p:nvSpPr>
            <p:spPr bwMode="white">
              <a:xfrm>
                <a:off x="631" y="2629"/>
                <a:ext cx="24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4</a:t>
                </a:r>
              </a:p>
            </p:txBody>
          </p:sp>
        </p:grpSp>
        <p:grpSp>
          <p:nvGrpSpPr>
            <p:cNvPr id="7201" name="Group 110"/>
            <p:cNvGrpSpPr>
              <a:grpSpLocks/>
            </p:cNvGrpSpPr>
            <p:nvPr/>
          </p:nvGrpSpPr>
          <p:grpSpPr bwMode="auto">
            <a:xfrm>
              <a:off x="465" y="1274"/>
              <a:ext cx="2164" cy="398"/>
              <a:chOff x="465" y="1274"/>
              <a:chExt cx="2164" cy="398"/>
            </a:xfrm>
          </p:grpSpPr>
          <p:grpSp>
            <p:nvGrpSpPr>
              <p:cNvPr id="7261" name="Group 18"/>
              <p:cNvGrpSpPr>
                <a:grpSpLocks/>
              </p:cNvGrpSpPr>
              <p:nvPr/>
            </p:nvGrpSpPr>
            <p:grpSpPr bwMode="auto">
              <a:xfrm>
                <a:off x="579" y="1289"/>
                <a:ext cx="2038" cy="280"/>
                <a:chOff x="720" y="1392"/>
                <a:chExt cx="4058" cy="480"/>
              </a:xfrm>
            </p:grpSpPr>
            <p:sp>
              <p:nvSpPr>
                <p:cNvPr id="7265" name="AutoShape 19"/>
                <p:cNvSpPr>
                  <a:spLocks noChangeArrowheads="1"/>
                </p:cNvSpPr>
                <p:nvPr/>
              </p:nvSpPr>
              <p:spPr bwMode="gray">
                <a:xfrm>
                  <a:off x="720" y="1392"/>
                  <a:ext cx="4058" cy="480"/>
                </a:xfrm>
                <a:prstGeom prst="roundRect">
                  <a:avLst>
                    <a:gd name="adj" fmla="val 17509"/>
                  </a:avLst>
                </a:prstGeom>
                <a:gradFill rotWithShape="1">
                  <a:gsLst>
                    <a:gs pos="0">
                      <a:srgbClr val="FFC000"/>
                    </a:gs>
                    <a:gs pos="50000">
                      <a:srgbClr val="CC9900"/>
                    </a:gs>
                    <a:gs pos="100000">
                      <a:srgbClr val="FFC0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266" name="Group 20"/>
                <p:cNvGrpSpPr>
                  <a:grpSpLocks/>
                </p:cNvGrpSpPr>
                <p:nvPr/>
              </p:nvGrpSpPr>
              <p:grpSpPr bwMode="auto">
                <a:xfrm>
                  <a:off x="730" y="1407"/>
                  <a:ext cx="4043" cy="444"/>
                  <a:chOff x="744" y="1407"/>
                  <a:chExt cx="3988" cy="444"/>
                </a:xfrm>
              </p:grpSpPr>
              <p:sp>
                <p:nvSpPr>
                  <p:cNvPr id="56" name="AutoShape 21"/>
                  <p:cNvSpPr>
                    <a:spLocks noChangeArrowheads="1"/>
                  </p:cNvSpPr>
                  <p:nvPr/>
                </p:nvSpPr>
                <p:spPr bwMode="gray">
                  <a:xfrm>
                    <a:off x="744" y="1738"/>
                    <a:ext cx="3965"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57" name="AutoShape 22"/>
                  <p:cNvSpPr>
                    <a:spLocks noChangeArrowheads="1"/>
                  </p:cNvSpPr>
                  <p:nvPr/>
                </p:nvSpPr>
                <p:spPr bwMode="gray">
                  <a:xfrm>
                    <a:off x="744" y="1407"/>
                    <a:ext cx="3965"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62" name="Text Box 23"/>
              <p:cNvSpPr txBox="1">
                <a:spLocks noChangeArrowheads="1"/>
              </p:cNvSpPr>
              <p:nvPr/>
            </p:nvSpPr>
            <p:spPr bwMode="white">
              <a:xfrm>
                <a:off x="575" y="1292"/>
                <a:ext cx="205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        Warming-up</a:t>
                </a:r>
              </a:p>
            </p:txBody>
          </p:sp>
          <p:pic>
            <p:nvPicPr>
              <p:cNvPr id="7263" name="Picture 30"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465" y="1286"/>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64" name="Text Box 32"/>
              <p:cNvSpPr txBox="1">
                <a:spLocks noChangeArrowheads="1"/>
              </p:cNvSpPr>
              <p:nvPr/>
            </p:nvSpPr>
            <p:spPr bwMode="white">
              <a:xfrm>
                <a:off x="667" y="1274"/>
                <a:ext cx="24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1</a:t>
                </a:r>
              </a:p>
            </p:txBody>
          </p:sp>
        </p:grpSp>
        <p:grpSp>
          <p:nvGrpSpPr>
            <p:cNvPr id="7202" name="Group 101"/>
            <p:cNvGrpSpPr>
              <a:grpSpLocks/>
            </p:cNvGrpSpPr>
            <p:nvPr/>
          </p:nvGrpSpPr>
          <p:grpSpPr bwMode="auto">
            <a:xfrm>
              <a:off x="451" y="1728"/>
              <a:ext cx="2178" cy="386"/>
              <a:chOff x="370" y="1722"/>
              <a:chExt cx="2178" cy="386"/>
            </a:xfrm>
          </p:grpSpPr>
          <p:grpSp>
            <p:nvGrpSpPr>
              <p:cNvPr id="7253" name="Group 3"/>
              <p:cNvGrpSpPr>
                <a:grpSpLocks/>
              </p:cNvGrpSpPr>
              <p:nvPr/>
            </p:nvGrpSpPr>
            <p:grpSpPr bwMode="auto">
              <a:xfrm>
                <a:off x="496" y="1734"/>
                <a:ext cx="2052" cy="280"/>
                <a:chOff x="720" y="1392"/>
                <a:chExt cx="4058" cy="480"/>
              </a:xfrm>
            </p:grpSpPr>
            <p:sp>
              <p:nvSpPr>
                <p:cNvPr id="7257" name="AutoShape 4"/>
                <p:cNvSpPr>
                  <a:spLocks noChangeArrowheads="1"/>
                </p:cNvSpPr>
                <p:nvPr/>
              </p:nvSpPr>
              <p:spPr bwMode="gray">
                <a:xfrm>
                  <a:off x="720" y="1392"/>
                  <a:ext cx="4058" cy="480"/>
                </a:xfrm>
                <a:prstGeom prst="roundRect">
                  <a:avLst>
                    <a:gd name="adj" fmla="val 17509"/>
                  </a:avLst>
                </a:prstGeom>
                <a:gradFill rotWithShape="1">
                  <a:gsLst>
                    <a:gs pos="0">
                      <a:srgbClr val="7030A0"/>
                    </a:gs>
                    <a:gs pos="50000">
                      <a:srgbClr val="C59EE2"/>
                    </a:gs>
                    <a:gs pos="100000">
                      <a:srgbClr val="99336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258" name="Group 5"/>
                <p:cNvGrpSpPr>
                  <a:grpSpLocks/>
                </p:cNvGrpSpPr>
                <p:nvPr/>
              </p:nvGrpSpPr>
              <p:grpSpPr bwMode="auto">
                <a:xfrm>
                  <a:off x="730" y="1407"/>
                  <a:ext cx="4043" cy="444"/>
                  <a:chOff x="744" y="1407"/>
                  <a:chExt cx="3988" cy="444"/>
                </a:xfrm>
              </p:grpSpPr>
              <p:sp>
                <p:nvSpPr>
                  <p:cNvPr id="41" name="AutoShape 6"/>
                  <p:cNvSpPr>
                    <a:spLocks noChangeArrowheads="1"/>
                  </p:cNvSpPr>
                  <p:nvPr/>
                </p:nvSpPr>
                <p:spPr bwMode="gray">
                  <a:xfrm>
                    <a:off x="744" y="1738"/>
                    <a:ext cx="3974"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42" name="AutoShape 7"/>
                  <p:cNvSpPr>
                    <a:spLocks noChangeArrowheads="1"/>
                  </p:cNvSpPr>
                  <p:nvPr/>
                </p:nvSpPr>
                <p:spPr bwMode="gray">
                  <a:xfrm>
                    <a:off x="744" y="1407"/>
                    <a:ext cx="3974"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54" name="Text Box 24"/>
              <p:cNvSpPr txBox="1">
                <a:spLocks noChangeArrowheads="1"/>
              </p:cNvSpPr>
              <p:nvPr/>
            </p:nvSpPr>
            <p:spPr bwMode="white">
              <a:xfrm>
                <a:off x="797" y="1735"/>
                <a:ext cx="171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Reading A</a:t>
                </a:r>
              </a:p>
            </p:txBody>
          </p:sp>
          <p:pic>
            <p:nvPicPr>
              <p:cNvPr id="7255" name="Picture 29"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370" y="1722"/>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56" name="Text Box 33"/>
              <p:cNvSpPr txBox="1">
                <a:spLocks noChangeArrowheads="1"/>
              </p:cNvSpPr>
              <p:nvPr/>
            </p:nvSpPr>
            <p:spPr bwMode="white">
              <a:xfrm>
                <a:off x="569" y="1767"/>
                <a:ext cx="24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2</a:t>
                </a:r>
              </a:p>
            </p:txBody>
          </p:sp>
        </p:grpSp>
        <p:grpSp>
          <p:nvGrpSpPr>
            <p:cNvPr id="7203" name="Group 77"/>
            <p:cNvGrpSpPr>
              <a:grpSpLocks/>
            </p:cNvGrpSpPr>
            <p:nvPr/>
          </p:nvGrpSpPr>
          <p:grpSpPr bwMode="auto">
            <a:xfrm>
              <a:off x="447" y="2170"/>
              <a:ext cx="2182" cy="387"/>
              <a:chOff x="380" y="2179"/>
              <a:chExt cx="2182" cy="387"/>
            </a:xfrm>
          </p:grpSpPr>
          <p:grpSp>
            <p:nvGrpSpPr>
              <p:cNvPr id="7245" name="Group 8"/>
              <p:cNvGrpSpPr>
                <a:grpSpLocks/>
              </p:cNvGrpSpPr>
              <p:nvPr/>
            </p:nvGrpSpPr>
            <p:grpSpPr bwMode="auto">
              <a:xfrm>
                <a:off x="496" y="2195"/>
                <a:ext cx="2066" cy="281"/>
                <a:chOff x="720" y="1392"/>
                <a:chExt cx="4058" cy="480"/>
              </a:xfrm>
            </p:grpSpPr>
            <p:sp>
              <p:nvSpPr>
                <p:cNvPr id="7249" name="AutoShape 9"/>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250" name="Group 10"/>
                <p:cNvGrpSpPr>
                  <a:grpSpLocks/>
                </p:cNvGrpSpPr>
                <p:nvPr/>
              </p:nvGrpSpPr>
              <p:grpSpPr bwMode="auto">
                <a:xfrm>
                  <a:off x="730" y="1407"/>
                  <a:ext cx="4043" cy="444"/>
                  <a:chOff x="744" y="1407"/>
                  <a:chExt cx="3988" cy="444"/>
                </a:xfrm>
              </p:grpSpPr>
              <p:sp>
                <p:nvSpPr>
                  <p:cNvPr id="46" name="AutoShape 11"/>
                  <p:cNvSpPr>
                    <a:spLocks noChangeArrowheads="1"/>
                  </p:cNvSpPr>
                  <p:nvPr/>
                </p:nvSpPr>
                <p:spPr bwMode="gray">
                  <a:xfrm>
                    <a:off x="744" y="1737"/>
                    <a:ext cx="3980" cy="114"/>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47" name="AutoShape 12"/>
                  <p:cNvSpPr>
                    <a:spLocks noChangeArrowheads="1"/>
                  </p:cNvSpPr>
                  <p:nvPr/>
                </p:nvSpPr>
                <p:spPr bwMode="gray">
                  <a:xfrm>
                    <a:off x="744" y="1407"/>
                    <a:ext cx="3980" cy="114"/>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46" name="Text Box 25"/>
              <p:cNvSpPr txBox="1">
                <a:spLocks noChangeArrowheads="1"/>
              </p:cNvSpPr>
              <p:nvPr/>
            </p:nvSpPr>
            <p:spPr bwMode="white">
              <a:xfrm>
                <a:off x="797" y="2198"/>
                <a:ext cx="1724"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Reading B</a:t>
                </a:r>
              </a:p>
            </p:txBody>
          </p:sp>
          <p:pic>
            <p:nvPicPr>
              <p:cNvPr id="7247" name="Picture 28"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380" y="2179"/>
                <a:ext cx="499"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48" name="Text Box 34"/>
              <p:cNvSpPr txBox="1">
                <a:spLocks noChangeArrowheads="1"/>
              </p:cNvSpPr>
              <p:nvPr/>
            </p:nvSpPr>
            <p:spPr bwMode="white">
              <a:xfrm>
                <a:off x="576" y="2213"/>
                <a:ext cx="24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3</a:t>
                </a:r>
              </a:p>
            </p:txBody>
          </p:sp>
        </p:grpSp>
        <p:grpSp>
          <p:nvGrpSpPr>
            <p:cNvPr id="7204" name="Group 104"/>
            <p:cNvGrpSpPr>
              <a:grpSpLocks/>
            </p:cNvGrpSpPr>
            <p:nvPr/>
          </p:nvGrpSpPr>
          <p:grpSpPr bwMode="auto">
            <a:xfrm>
              <a:off x="2934" y="2170"/>
              <a:ext cx="2358" cy="386"/>
              <a:chOff x="2934" y="2188"/>
              <a:chExt cx="2358" cy="386"/>
            </a:xfrm>
          </p:grpSpPr>
          <p:grpSp>
            <p:nvGrpSpPr>
              <p:cNvPr id="7227" name="Group 81"/>
              <p:cNvGrpSpPr>
                <a:grpSpLocks/>
              </p:cNvGrpSpPr>
              <p:nvPr/>
            </p:nvGrpSpPr>
            <p:grpSpPr bwMode="auto">
              <a:xfrm>
                <a:off x="2934" y="2188"/>
                <a:ext cx="2358" cy="386"/>
                <a:chOff x="2934" y="2188"/>
                <a:chExt cx="2358" cy="386"/>
              </a:xfrm>
            </p:grpSpPr>
            <p:grpSp>
              <p:nvGrpSpPr>
                <p:cNvPr id="7237" name="Group 13"/>
                <p:cNvGrpSpPr>
                  <a:grpSpLocks/>
                </p:cNvGrpSpPr>
                <p:nvPr/>
              </p:nvGrpSpPr>
              <p:grpSpPr bwMode="auto">
                <a:xfrm>
                  <a:off x="3060" y="2191"/>
                  <a:ext cx="2232" cy="280"/>
                  <a:chOff x="720" y="1392"/>
                  <a:chExt cx="4058" cy="480"/>
                </a:xfrm>
              </p:grpSpPr>
              <p:sp>
                <p:nvSpPr>
                  <p:cNvPr id="7241" name="AutoShape 14"/>
                  <p:cNvSpPr>
                    <a:spLocks noChangeArrowheads="1"/>
                  </p:cNvSpPr>
                  <p:nvPr/>
                </p:nvSpPr>
                <p:spPr bwMode="gray">
                  <a:xfrm>
                    <a:off x="720" y="1392"/>
                    <a:ext cx="4058" cy="480"/>
                  </a:xfrm>
                  <a:prstGeom prst="roundRect">
                    <a:avLst>
                      <a:gd name="adj" fmla="val 17509"/>
                    </a:avLst>
                  </a:prstGeom>
                  <a:gradFill rotWithShape="1">
                    <a:gsLst>
                      <a:gs pos="0">
                        <a:srgbClr val="CC9900"/>
                      </a:gs>
                      <a:gs pos="50000">
                        <a:srgbClr val="CC6600"/>
                      </a:gs>
                      <a:gs pos="100000">
                        <a:srgbClr val="FF66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242" name="Group 15"/>
                  <p:cNvGrpSpPr>
                    <a:grpSpLocks/>
                  </p:cNvGrpSpPr>
                  <p:nvPr/>
                </p:nvGrpSpPr>
                <p:grpSpPr bwMode="auto">
                  <a:xfrm>
                    <a:off x="730" y="1407"/>
                    <a:ext cx="4043" cy="444"/>
                    <a:chOff x="744" y="1407"/>
                    <a:chExt cx="3988" cy="444"/>
                  </a:xfrm>
                </p:grpSpPr>
                <p:sp>
                  <p:nvSpPr>
                    <p:cNvPr id="2" name="AutoShape 16"/>
                    <p:cNvSpPr>
                      <a:spLocks noChangeArrowheads="1"/>
                    </p:cNvSpPr>
                    <p:nvPr/>
                  </p:nvSpPr>
                  <p:spPr bwMode="gray">
                    <a:xfrm>
                      <a:off x="748" y="1738"/>
                      <a:ext cx="397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3" name="AutoShape 17"/>
                    <p:cNvSpPr>
                      <a:spLocks noChangeArrowheads="1"/>
                    </p:cNvSpPr>
                    <p:nvPr/>
                  </p:nvSpPr>
                  <p:spPr bwMode="gray">
                    <a:xfrm>
                      <a:off x="748" y="1407"/>
                      <a:ext cx="397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38" name="Text Box 26"/>
                <p:cNvSpPr txBox="1">
                  <a:spLocks noChangeArrowheads="1"/>
                </p:cNvSpPr>
                <p:nvPr/>
              </p:nvSpPr>
              <p:spPr bwMode="white">
                <a:xfrm>
                  <a:off x="3354" y="2218"/>
                  <a:ext cx="191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Language Lab</a:t>
                  </a:r>
                </a:p>
              </p:txBody>
            </p:sp>
            <p:pic>
              <p:nvPicPr>
                <p:cNvPr id="7239"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34" y="2188"/>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40" name="Text Box 31"/>
                <p:cNvSpPr txBox="1">
                  <a:spLocks noChangeArrowheads="1"/>
                </p:cNvSpPr>
                <p:nvPr/>
              </p:nvSpPr>
              <p:spPr bwMode="white">
                <a:xfrm>
                  <a:off x="3152" y="2198"/>
                  <a:ext cx="24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7</a:t>
                  </a:r>
                </a:p>
              </p:txBody>
            </p:sp>
          </p:grpSp>
          <p:grpSp>
            <p:nvGrpSpPr>
              <p:cNvPr id="7228" name="Group 86"/>
              <p:cNvGrpSpPr>
                <a:grpSpLocks/>
              </p:cNvGrpSpPr>
              <p:nvPr/>
            </p:nvGrpSpPr>
            <p:grpSpPr bwMode="auto">
              <a:xfrm>
                <a:off x="2934" y="2188"/>
                <a:ext cx="2358" cy="386"/>
                <a:chOff x="2934" y="2188"/>
                <a:chExt cx="2358" cy="386"/>
              </a:xfrm>
            </p:grpSpPr>
            <p:grpSp>
              <p:nvGrpSpPr>
                <p:cNvPr id="7229" name="Group 13"/>
                <p:cNvGrpSpPr>
                  <a:grpSpLocks/>
                </p:cNvGrpSpPr>
                <p:nvPr/>
              </p:nvGrpSpPr>
              <p:grpSpPr bwMode="auto">
                <a:xfrm>
                  <a:off x="3060" y="2191"/>
                  <a:ext cx="2232" cy="280"/>
                  <a:chOff x="720" y="1392"/>
                  <a:chExt cx="4058" cy="480"/>
                </a:xfrm>
              </p:grpSpPr>
              <p:sp>
                <p:nvSpPr>
                  <p:cNvPr id="7233" name="AutoShape 14"/>
                  <p:cNvSpPr>
                    <a:spLocks noChangeArrowheads="1"/>
                  </p:cNvSpPr>
                  <p:nvPr/>
                </p:nvSpPr>
                <p:spPr bwMode="gray">
                  <a:xfrm>
                    <a:off x="720" y="1392"/>
                    <a:ext cx="4058" cy="480"/>
                  </a:xfrm>
                  <a:prstGeom prst="roundRect">
                    <a:avLst>
                      <a:gd name="adj" fmla="val 17509"/>
                    </a:avLst>
                  </a:prstGeom>
                  <a:gradFill rotWithShape="1">
                    <a:gsLst>
                      <a:gs pos="0">
                        <a:srgbClr val="CC9900"/>
                      </a:gs>
                      <a:gs pos="50000">
                        <a:srgbClr val="CC6600"/>
                      </a:gs>
                      <a:gs pos="100000">
                        <a:srgbClr val="FF66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234" name="Group 15"/>
                  <p:cNvGrpSpPr>
                    <a:grpSpLocks/>
                  </p:cNvGrpSpPr>
                  <p:nvPr/>
                </p:nvGrpSpPr>
                <p:grpSpPr bwMode="auto">
                  <a:xfrm>
                    <a:off x="730" y="1407"/>
                    <a:ext cx="4043" cy="444"/>
                    <a:chOff x="744" y="1407"/>
                    <a:chExt cx="3988" cy="444"/>
                  </a:xfrm>
                </p:grpSpPr>
                <p:sp>
                  <p:nvSpPr>
                    <p:cNvPr id="92" name="AutoShape 16"/>
                    <p:cNvSpPr>
                      <a:spLocks noChangeArrowheads="1"/>
                    </p:cNvSpPr>
                    <p:nvPr/>
                  </p:nvSpPr>
                  <p:spPr bwMode="gray">
                    <a:xfrm>
                      <a:off x="748" y="1738"/>
                      <a:ext cx="397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93" name="AutoShape 17"/>
                    <p:cNvSpPr>
                      <a:spLocks noChangeArrowheads="1"/>
                    </p:cNvSpPr>
                    <p:nvPr/>
                  </p:nvSpPr>
                  <p:spPr bwMode="gray">
                    <a:xfrm>
                      <a:off x="748" y="1407"/>
                      <a:ext cx="397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30" name="Text Box 26"/>
                <p:cNvSpPr txBox="1">
                  <a:spLocks noChangeArrowheads="1"/>
                </p:cNvSpPr>
                <p:nvPr/>
              </p:nvSpPr>
              <p:spPr bwMode="white">
                <a:xfrm>
                  <a:off x="3354" y="2218"/>
                  <a:ext cx="191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Language Lab</a:t>
                  </a:r>
                </a:p>
              </p:txBody>
            </p:sp>
            <p:pic>
              <p:nvPicPr>
                <p:cNvPr id="7231"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34" y="2188"/>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32" name="Text Box 31"/>
                <p:cNvSpPr txBox="1">
                  <a:spLocks noChangeArrowheads="1"/>
                </p:cNvSpPr>
                <p:nvPr/>
              </p:nvSpPr>
              <p:spPr bwMode="white">
                <a:xfrm>
                  <a:off x="3152" y="2198"/>
                  <a:ext cx="24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7</a:t>
                  </a:r>
                </a:p>
              </p:txBody>
            </p:sp>
          </p:grpSp>
        </p:grpSp>
        <p:grpSp>
          <p:nvGrpSpPr>
            <p:cNvPr id="7205" name="Group 102"/>
            <p:cNvGrpSpPr>
              <a:grpSpLocks/>
            </p:cNvGrpSpPr>
            <p:nvPr/>
          </p:nvGrpSpPr>
          <p:grpSpPr bwMode="auto">
            <a:xfrm>
              <a:off x="2911" y="1274"/>
              <a:ext cx="2361" cy="390"/>
              <a:chOff x="2911" y="1317"/>
              <a:chExt cx="2361" cy="390"/>
            </a:xfrm>
          </p:grpSpPr>
          <p:pic>
            <p:nvPicPr>
              <p:cNvPr id="7217"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11" y="1317"/>
                <a:ext cx="499"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218" name="Group 79"/>
              <p:cNvGrpSpPr>
                <a:grpSpLocks/>
              </p:cNvGrpSpPr>
              <p:nvPr/>
            </p:nvGrpSpPr>
            <p:grpSpPr bwMode="auto">
              <a:xfrm>
                <a:off x="3037" y="1327"/>
                <a:ext cx="2235" cy="281"/>
                <a:chOff x="3037" y="1327"/>
                <a:chExt cx="2235" cy="281"/>
              </a:xfrm>
            </p:grpSpPr>
            <p:grpSp>
              <p:nvGrpSpPr>
                <p:cNvPr id="7220" name="Group 13"/>
                <p:cNvGrpSpPr>
                  <a:grpSpLocks/>
                </p:cNvGrpSpPr>
                <p:nvPr/>
              </p:nvGrpSpPr>
              <p:grpSpPr bwMode="auto">
                <a:xfrm>
                  <a:off x="3037" y="1327"/>
                  <a:ext cx="2235" cy="281"/>
                  <a:chOff x="720" y="1392"/>
                  <a:chExt cx="4058" cy="480"/>
                </a:xfrm>
              </p:grpSpPr>
              <p:sp>
                <p:nvSpPr>
                  <p:cNvPr id="7223" name="AutoShape 14"/>
                  <p:cNvSpPr>
                    <a:spLocks noChangeArrowheads="1"/>
                  </p:cNvSpPr>
                  <p:nvPr/>
                </p:nvSpPr>
                <p:spPr bwMode="gray">
                  <a:xfrm>
                    <a:off x="720" y="1392"/>
                    <a:ext cx="4058" cy="480"/>
                  </a:xfrm>
                  <a:prstGeom prst="roundRect">
                    <a:avLst>
                      <a:gd name="adj" fmla="val 17509"/>
                    </a:avLst>
                  </a:prstGeom>
                  <a:gradFill rotWithShape="1">
                    <a:gsLst>
                      <a:gs pos="0">
                        <a:srgbClr val="800000"/>
                      </a:gs>
                      <a:gs pos="50000">
                        <a:srgbClr val="993366"/>
                      </a:gs>
                      <a:gs pos="100000">
                        <a:srgbClr val="8000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224" name="Group 15"/>
                  <p:cNvGrpSpPr>
                    <a:grpSpLocks/>
                  </p:cNvGrpSpPr>
                  <p:nvPr/>
                </p:nvGrpSpPr>
                <p:grpSpPr bwMode="auto">
                  <a:xfrm>
                    <a:off x="730" y="1407"/>
                    <a:ext cx="4043" cy="444"/>
                    <a:chOff x="744" y="1407"/>
                    <a:chExt cx="3988" cy="444"/>
                  </a:xfrm>
                </p:grpSpPr>
                <p:sp>
                  <p:nvSpPr>
                    <p:cNvPr id="76" name="AutoShape 16"/>
                    <p:cNvSpPr>
                      <a:spLocks noChangeArrowheads="1"/>
                    </p:cNvSpPr>
                    <p:nvPr/>
                  </p:nvSpPr>
                  <p:spPr bwMode="gray">
                    <a:xfrm>
                      <a:off x="748" y="1737"/>
                      <a:ext cx="3980" cy="114"/>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77" name="AutoShape 17"/>
                    <p:cNvSpPr>
                      <a:spLocks noChangeArrowheads="1"/>
                    </p:cNvSpPr>
                    <p:nvPr/>
                  </p:nvSpPr>
                  <p:spPr bwMode="gray">
                    <a:xfrm>
                      <a:off x="748" y="1407"/>
                      <a:ext cx="3980" cy="114"/>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21" name="Text Box 26"/>
                <p:cNvSpPr txBox="1">
                  <a:spLocks noChangeArrowheads="1"/>
                </p:cNvSpPr>
                <p:nvPr/>
              </p:nvSpPr>
              <p:spPr bwMode="white">
                <a:xfrm>
                  <a:off x="3311" y="1341"/>
                  <a:ext cx="190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Writing</a:t>
                  </a:r>
                </a:p>
              </p:txBody>
            </p:sp>
            <p:sp>
              <p:nvSpPr>
                <p:cNvPr id="7222" name="Text Box 31"/>
                <p:cNvSpPr txBox="1">
                  <a:spLocks noChangeArrowheads="1"/>
                </p:cNvSpPr>
                <p:nvPr/>
              </p:nvSpPr>
              <p:spPr bwMode="white">
                <a:xfrm>
                  <a:off x="3129" y="1341"/>
                  <a:ext cx="24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5</a:t>
                  </a:r>
                </a:p>
              </p:txBody>
            </p:sp>
          </p:grpSp>
          <p:pic>
            <p:nvPicPr>
              <p:cNvPr id="7219" name="Picture 29"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23" y="1321"/>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206" name="Group 103"/>
            <p:cNvGrpSpPr>
              <a:grpSpLocks/>
            </p:cNvGrpSpPr>
            <p:nvPr/>
          </p:nvGrpSpPr>
          <p:grpSpPr bwMode="auto">
            <a:xfrm>
              <a:off x="2934" y="1728"/>
              <a:ext cx="2345" cy="392"/>
              <a:chOff x="2934" y="1773"/>
              <a:chExt cx="2345" cy="392"/>
            </a:xfrm>
          </p:grpSpPr>
          <p:pic>
            <p:nvPicPr>
              <p:cNvPr id="7207"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34" y="1778"/>
                <a:ext cx="499"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208" name="Group 80"/>
              <p:cNvGrpSpPr>
                <a:grpSpLocks/>
              </p:cNvGrpSpPr>
              <p:nvPr/>
            </p:nvGrpSpPr>
            <p:grpSpPr bwMode="auto">
              <a:xfrm>
                <a:off x="3060" y="1781"/>
                <a:ext cx="2219" cy="281"/>
                <a:chOff x="3060" y="1781"/>
                <a:chExt cx="2219" cy="281"/>
              </a:xfrm>
            </p:grpSpPr>
            <p:grpSp>
              <p:nvGrpSpPr>
                <p:cNvPr id="7210" name="Group 13"/>
                <p:cNvGrpSpPr>
                  <a:grpSpLocks/>
                </p:cNvGrpSpPr>
                <p:nvPr/>
              </p:nvGrpSpPr>
              <p:grpSpPr bwMode="auto">
                <a:xfrm>
                  <a:off x="3060" y="1781"/>
                  <a:ext cx="2219" cy="281"/>
                  <a:chOff x="720" y="1392"/>
                  <a:chExt cx="4058" cy="480"/>
                </a:xfrm>
              </p:grpSpPr>
              <p:sp>
                <p:nvSpPr>
                  <p:cNvPr id="82" name="AutoShape 14"/>
                  <p:cNvSpPr>
                    <a:spLocks noChangeArrowheads="1"/>
                  </p:cNvSpPr>
                  <p:nvPr/>
                </p:nvSpPr>
                <p:spPr bwMode="gray">
                  <a:xfrm>
                    <a:off x="720" y="1392"/>
                    <a:ext cx="4058" cy="480"/>
                  </a:xfrm>
                  <a:prstGeom prst="roundRect">
                    <a:avLst>
                      <a:gd name="adj" fmla="val 17509"/>
                    </a:avLst>
                  </a:prstGeom>
                  <a:gradFill rotWithShape="1">
                    <a:gsLst>
                      <a:gs pos="0">
                        <a:schemeClr val="accent2">
                          <a:lumMod val="75000"/>
                        </a:schemeClr>
                      </a:gs>
                      <a:gs pos="50000">
                        <a:schemeClr val="accent1">
                          <a:lumMod val="75000"/>
                        </a:schemeClr>
                      </a:gs>
                      <a:gs pos="100000">
                        <a:schemeClr val="accent2">
                          <a:lumMod val="7500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nvGrpSpPr>
                  <p:cNvPr id="7214" name="Group 15"/>
                  <p:cNvGrpSpPr>
                    <a:grpSpLocks/>
                  </p:cNvGrpSpPr>
                  <p:nvPr/>
                </p:nvGrpSpPr>
                <p:grpSpPr bwMode="auto">
                  <a:xfrm>
                    <a:off x="730" y="1407"/>
                    <a:ext cx="4043" cy="444"/>
                    <a:chOff x="744" y="1407"/>
                    <a:chExt cx="3988" cy="444"/>
                  </a:xfrm>
                </p:grpSpPr>
                <p:sp>
                  <p:nvSpPr>
                    <p:cNvPr id="84" name="AutoShape 16"/>
                    <p:cNvSpPr>
                      <a:spLocks noChangeArrowheads="1"/>
                    </p:cNvSpPr>
                    <p:nvPr/>
                  </p:nvSpPr>
                  <p:spPr bwMode="gray">
                    <a:xfrm>
                      <a:off x="740" y="1737"/>
                      <a:ext cx="3988" cy="114"/>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85" name="AutoShape 17"/>
                    <p:cNvSpPr>
                      <a:spLocks noChangeArrowheads="1"/>
                    </p:cNvSpPr>
                    <p:nvPr/>
                  </p:nvSpPr>
                  <p:spPr bwMode="gray">
                    <a:xfrm>
                      <a:off x="740" y="1407"/>
                      <a:ext cx="3988" cy="114"/>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211" name="Text Box 26"/>
                <p:cNvSpPr txBox="1">
                  <a:spLocks noChangeArrowheads="1"/>
                </p:cNvSpPr>
                <p:nvPr/>
              </p:nvSpPr>
              <p:spPr bwMode="white">
                <a:xfrm>
                  <a:off x="3273" y="1815"/>
                  <a:ext cx="1931"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Mini-project</a:t>
                  </a:r>
                </a:p>
              </p:txBody>
            </p:sp>
            <p:sp>
              <p:nvSpPr>
                <p:cNvPr id="7212" name="Text Box 31"/>
                <p:cNvSpPr txBox="1">
                  <a:spLocks noChangeArrowheads="1"/>
                </p:cNvSpPr>
                <p:nvPr/>
              </p:nvSpPr>
              <p:spPr bwMode="white">
                <a:xfrm>
                  <a:off x="3139" y="1782"/>
                  <a:ext cx="24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6</a:t>
                  </a:r>
                </a:p>
              </p:txBody>
            </p:sp>
          </p:grpSp>
          <p:pic>
            <p:nvPicPr>
              <p:cNvPr id="7209" name="Picture 29"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40" y="1773"/>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7174" name="Rectangle 192">
            <a:hlinkClick r:id="rId3" action="ppaction://hlinksldjump"/>
          </p:cNvPr>
          <p:cNvSpPr>
            <a:spLocks noChangeArrowheads="1"/>
          </p:cNvSpPr>
          <p:nvPr/>
        </p:nvSpPr>
        <p:spPr bwMode="auto">
          <a:xfrm>
            <a:off x="838200" y="2697163"/>
            <a:ext cx="3382963"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600" b="1">
              <a:solidFill>
                <a:srgbClr val="FFFFFF"/>
              </a:solidFill>
            </a:endParaRPr>
          </a:p>
        </p:txBody>
      </p:sp>
      <p:sp>
        <p:nvSpPr>
          <p:cNvPr id="7175" name="Rectangle 193">
            <a:hlinkClick r:id="rId4" action="ppaction://hlinksldjump"/>
          </p:cNvPr>
          <p:cNvSpPr>
            <a:spLocks noChangeArrowheads="1"/>
          </p:cNvSpPr>
          <p:nvPr/>
        </p:nvSpPr>
        <p:spPr bwMode="auto">
          <a:xfrm>
            <a:off x="838200" y="3382963"/>
            <a:ext cx="3382963"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600" b="1">
              <a:solidFill>
                <a:srgbClr val="FFFFFF"/>
              </a:solidFill>
            </a:endParaRPr>
          </a:p>
        </p:txBody>
      </p:sp>
      <p:sp>
        <p:nvSpPr>
          <p:cNvPr id="7176" name="Rectangle 194">
            <a:hlinkClick r:id="rId5" action="ppaction://hlinksldjump"/>
          </p:cNvPr>
          <p:cNvSpPr>
            <a:spLocks noChangeArrowheads="1"/>
          </p:cNvSpPr>
          <p:nvPr/>
        </p:nvSpPr>
        <p:spPr bwMode="auto">
          <a:xfrm>
            <a:off x="838200" y="4114800"/>
            <a:ext cx="3382963"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600" b="1">
              <a:solidFill>
                <a:srgbClr val="FFFFFF"/>
              </a:solidFill>
            </a:endParaRPr>
          </a:p>
        </p:txBody>
      </p:sp>
      <p:sp>
        <p:nvSpPr>
          <p:cNvPr id="7177" name="Rectangle 195">
            <a:hlinkClick r:id="rId6" action="ppaction://hlinksldjump"/>
          </p:cNvPr>
          <p:cNvSpPr>
            <a:spLocks noChangeArrowheads="1"/>
          </p:cNvSpPr>
          <p:nvPr/>
        </p:nvSpPr>
        <p:spPr bwMode="auto">
          <a:xfrm>
            <a:off x="4830763" y="1951038"/>
            <a:ext cx="3611562"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600" b="1">
              <a:solidFill>
                <a:srgbClr val="FFFFFF"/>
              </a:solidFill>
            </a:endParaRPr>
          </a:p>
        </p:txBody>
      </p:sp>
      <p:sp>
        <p:nvSpPr>
          <p:cNvPr id="7178" name="Rectangle 196">
            <a:hlinkClick r:id="rId7" action="ppaction://hlinksldjump"/>
          </p:cNvPr>
          <p:cNvSpPr>
            <a:spLocks noChangeArrowheads="1"/>
          </p:cNvSpPr>
          <p:nvPr/>
        </p:nvSpPr>
        <p:spPr bwMode="auto">
          <a:xfrm>
            <a:off x="4830763" y="2668588"/>
            <a:ext cx="3611562"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600" b="1">
              <a:solidFill>
                <a:srgbClr val="FFFFFF"/>
              </a:solidFill>
            </a:endParaRPr>
          </a:p>
        </p:txBody>
      </p:sp>
      <p:sp>
        <p:nvSpPr>
          <p:cNvPr id="7179" name="Rectangle 197">
            <a:hlinkClick r:id="rId8" action="ppaction://hlinksldjump"/>
          </p:cNvPr>
          <p:cNvSpPr>
            <a:spLocks noChangeArrowheads="1"/>
          </p:cNvSpPr>
          <p:nvPr/>
        </p:nvSpPr>
        <p:spPr bwMode="auto">
          <a:xfrm>
            <a:off x="4830763" y="3398838"/>
            <a:ext cx="3611562"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600" b="1">
              <a:solidFill>
                <a:srgbClr val="FFFFFF"/>
              </a:solidFill>
            </a:endParaRPr>
          </a:p>
        </p:txBody>
      </p:sp>
      <p:sp>
        <p:nvSpPr>
          <p:cNvPr id="7180" name="Rectangle 112">
            <a:hlinkClick r:id="rId9" action="ppaction://hlinksldjump"/>
          </p:cNvPr>
          <p:cNvSpPr>
            <a:spLocks noChangeArrowheads="1"/>
          </p:cNvSpPr>
          <p:nvPr/>
        </p:nvSpPr>
        <p:spPr bwMode="auto">
          <a:xfrm>
            <a:off x="854075" y="1965325"/>
            <a:ext cx="3382963"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600" b="1">
              <a:solidFill>
                <a:srgbClr val="FFFFFF"/>
              </a:solidFill>
            </a:endParaRPr>
          </a:p>
        </p:txBody>
      </p:sp>
      <p:grpSp>
        <p:nvGrpSpPr>
          <p:cNvPr id="7181" name="Group 104"/>
          <p:cNvGrpSpPr>
            <a:grpSpLocks/>
          </p:cNvGrpSpPr>
          <p:nvPr/>
        </p:nvGrpSpPr>
        <p:grpSpPr bwMode="auto">
          <a:xfrm>
            <a:off x="4627563" y="4159250"/>
            <a:ext cx="3768725" cy="639763"/>
            <a:chOff x="2934" y="2188"/>
            <a:chExt cx="2358" cy="386"/>
          </a:xfrm>
        </p:grpSpPr>
        <p:grpSp>
          <p:nvGrpSpPr>
            <p:cNvPr id="7182" name="Group 81"/>
            <p:cNvGrpSpPr>
              <a:grpSpLocks/>
            </p:cNvGrpSpPr>
            <p:nvPr/>
          </p:nvGrpSpPr>
          <p:grpSpPr bwMode="auto">
            <a:xfrm>
              <a:off x="2934" y="2188"/>
              <a:ext cx="2358" cy="386"/>
              <a:chOff x="2934" y="2188"/>
              <a:chExt cx="2358" cy="386"/>
            </a:xfrm>
          </p:grpSpPr>
          <p:grpSp>
            <p:nvGrpSpPr>
              <p:cNvPr id="7192" name="Group 13"/>
              <p:cNvGrpSpPr>
                <a:grpSpLocks/>
              </p:cNvGrpSpPr>
              <p:nvPr/>
            </p:nvGrpSpPr>
            <p:grpSpPr bwMode="auto">
              <a:xfrm>
                <a:off x="3060" y="2191"/>
                <a:ext cx="2232" cy="280"/>
                <a:chOff x="720" y="1392"/>
                <a:chExt cx="4058" cy="480"/>
              </a:xfrm>
            </p:grpSpPr>
            <p:sp>
              <p:nvSpPr>
                <p:cNvPr id="7196" name="AutoShape 14"/>
                <p:cNvSpPr>
                  <a:spLocks noChangeArrowheads="1"/>
                </p:cNvSpPr>
                <p:nvPr/>
              </p:nvSpPr>
              <p:spPr bwMode="gray">
                <a:xfrm>
                  <a:off x="720" y="1392"/>
                  <a:ext cx="4058" cy="480"/>
                </a:xfrm>
                <a:prstGeom prst="roundRect">
                  <a:avLst>
                    <a:gd name="adj" fmla="val 17509"/>
                  </a:avLst>
                </a:prstGeom>
                <a:gradFill rotWithShape="1">
                  <a:gsLst>
                    <a:gs pos="0">
                      <a:srgbClr val="CC9900"/>
                    </a:gs>
                    <a:gs pos="50000">
                      <a:srgbClr val="CC6600"/>
                    </a:gs>
                    <a:gs pos="100000">
                      <a:srgbClr val="FF66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197" name="Group 15"/>
                <p:cNvGrpSpPr>
                  <a:grpSpLocks/>
                </p:cNvGrpSpPr>
                <p:nvPr/>
              </p:nvGrpSpPr>
              <p:grpSpPr bwMode="auto">
                <a:xfrm>
                  <a:off x="734" y="1407"/>
                  <a:ext cx="4033" cy="446"/>
                  <a:chOff x="748" y="1407"/>
                  <a:chExt cx="3978" cy="446"/>
                </a:xfrm>
              </p:grpSpPr>
              <p:sp>
                <p:nvSpPr>
                  <p:cNvPr id="123" name="AutoShape 16"/>
                  <p:cNvSpPr>
                    <a:spLocks noChangeArrowheads="1"/>
                  </p:cNvSpPr>
                  <p:nvPr/>
                </p:nvSpPr>
                <p:spPr bwMode="gray">
                  <a:xfrm>
                    <a:off x="750" y="1737"/>
                    <a:ext cx="3976" cy="112"/>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124" name="AutoShape 17"/>
                  <p:cNvSpPr>
                    <a:spLocks noChangeArrowheads="1"/>
                  </p:cNvSpPr>
                  <p:nvPr/>
                </p:nvSpPr>
                <p:spPr bwMode="gray">
                  <a:xfrm>
                    <a:off x="750" y="1407"/>
                    <a:ext cx="3976"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193" name="Text Box 26"/>
              <p:cNvSpPr txBox="1">
                <a:spLocks noChangeArrowheads="1"/>
              </p:cNvSpPr>
              <p:nvPr/>
            </p:nvSpPr>
            <p:spPr bwMode="white">
              <a:xfrm>
                <a:off x="3354" y="2218"/>
                <a:ext cx="1918"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Language Lab</a:t>
                </a:r>
              </a:p>
            </p:txBody>
          </p:sp>
          <p:pic>
            <p:nvPicPr>
              <p:cNvPr id="7194"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34" y="2188"/>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95" name="Text Box 31"/>
              <p:cNvSpPr txBox="1">
                <a:spLocks noChangeArrowheads="1"/>
              </p:cNvSpPr>
              <p:nvPr/>
            </p:nvSpPr>
            <p:spPr bwMode="white">
              <a:xfrm>
                <a:off x="3152" y="2198"/>
                <a:ext cx="240"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7</a:t>
                </a:r>
              </a:p>
            </p:txBody>
          </p:sp>
        </p:grpSp>
        <p:grpSp>
          <p:nvGrpSpPr>
            <p:cNvPr id="7183" name="Group 86"/>
            <p:cNvGrpSpPr>
              <a:grpSpLocks/>
            </p:cNvGrpSpPr>
            <p:nvPr/>
          </p:nvGrpSpPr>
          <p:grpSpPr bwMode="auto">
            <a:xfrm>
              <a:off x="2934" y="2188"/>
              <a:ext cx="2358" cy="386"/>
              <a:chOff x="2934" y="2188"/>
              <a:chExt cx="2358" cy="386"/>
            </a:xfrm>
          </p:grpSpPr>
          <p:grpSp>
            <p:nvGrpSpPr>
              <p:cNvPr id="7184" name="Group 13"/>
              <p:cNvGrpSpPr>
                <a:grpSpLocks/>
              </p:cNvGrpSpPr>
              <p:nvPr/>
            </p:nvGrpSpPr>
            <p:grpSpPr bwMode="auto">
              <a:xfrm>
                <a:off x="3060" y="2191"/>
                <a:ext cx="2232" cy="280"/>
                <a:chOff x="720" y="1392"/>
                <a:chExt cx="4058" cy="480"/>
              </a:xfrm>
            </p:grpSpPr>
            <p:sp>
              <p:nvSpPr>
                <p:cNvPr id="7188" name="AutoShape 14">
                  <a:hlinkClick r:id="rId10"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2060"/>
                    </a:gs>
                    <a:gs pos="100000">
                      <a:srgbClr val="0070C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a:endParaRPr lang="zh-CN" altLang="en-US" sz="1600"/>
                </a:p>
              </p:txBody>
            </p:sp>
            <p:grpSp>
              <p:nvGrpSpPr>
                <p:cNvPr id="7189" name="Group 15"/>
                <p:cNvGrpSpPr>
                  <a:grpSpLocks/>
                </p:cNvGrpSpPr>
                <p:nvPr/>
              </p:nvGrpSpPr>
              <p:grpSpPr bwMode="auto">
                <a:xfrm>
                  <a:off x="734" y="1407"/>
                  <a:ext cx="4033" cy="446"/>
                  <a:chOff x="748" y="1407"/>
                  <a:chExt cx="3978" cy="446"/>
                </a:xfrm>
              </p:grpSpPr>
              <p:sp>
                <p:nvSpPr>
                  <p:cNvPr id="115" name="AutoShape 16"/>
                  <p:cNvSpPr>
                    <a:spLocks noChangeArrowheads="1"/>
                  </p:cNvSpPr>
                  <p:nvPr/>
                </p:nvSpPr>
                <p:spPr bwMode="gray">
                  <a:xfrm>
                    <a:off x="750" y="1737"/>
                    <a:ext cx="3976" cy="112"/>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sp>
                <p:nvSpPr>
                  <p:cNvPr id="116" name="AutoShape 17"/>
                  <p:cNvSpPr>
                    <a:spLocks noChangeArrowheads="1"/>
                  </p:cNvSpPr>
                  <p:nvPr/>
                </p:nvSpPr>
                <p:spPr bwMode="gray">
                  <a:xfrm>
                    <a:off x="750" y="1407"/>
                    <a:ext cx="3976"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lgn="l">
                      <a:defRPr/>
                    </a:pPr>
                    <a:endParaRPr lang="zh-CN" altLang="en-US" sz="1600">
                      <a:latin typeface="Times New Roman" pitchFamily="18" charset="0"/>
                      <a:ea typeface="宋体" charset="-122"/>
                      <a:cs typeface="+mn-cs"/>
                    </a:endParaRPr>
                  </a:p>
                </p:txBody>
              </p:sp>
            </p:grpSp>
          </p:grpSp>
          <p:sp>
            <p:nvSpPr>
              <p:cNvPr id="7185" name="Text Box 26">
                <a:hlinkClick r:id="rId10" action="ppaction://hlinksldjump"/>
              </p:cNvPr>
              <p:cNvSpPr txBox="1">
                <a:spLocks noChangeArrowheads="1"/>
              </p:cNvSpPr>
              <p:nvPr/>
            </p:nvSpPr>
            <p:spPr bwMode="white">
              <a:xfrm>
                <a:off x="3354" y="2218"/>
                <a:ext cx="1918"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folHlink"/>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r>
                  <a:rPr kumimoji="0" lang="en-US" altLang="zh-CN" sz="1600" b="1">
                    <a:solidFill>
                      <a:schemeClr val="bg1"/>
                    </a:solidFill>
                  </a:rPr>
                  <a:t>Entertainment</a:t>
                </a:r>
              </a:p>
            </p:txBody>
          </p:sp>
          <p:pic>
            <p:nvPicPr>
              <p:cNvPr id="7186"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2934" y="2188"/>
                <a:ext cx="499" cy="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7" name="Text Box 31"/>
              <p:cNvSpPr txBox="1">
                <a:spLocks noChangeArrowheads="1"/>
              </p:cNvSpPr>
              <p:nvPr/>
            </p:nvSpPr>
            <p:spPr bwMode="white">
              <a:xfrm>
                <a:off x="3152" y="2198"/>
                <a:ext cx="240"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ctr">
                  <a:spcBef>
                    <a:spcPct val="50000"/>
                  </a:spcBef>
                </a:pPr>
                <a:r>
                  <a:rPr kumimoji="0" lang="en-US" altLang="zh-CN" sz="1600" b="1">
                    <a:solidFill>
                      <a:srgbClr val="FFFFFF"/>
                    </a:solidFill>
                    <a:cs typeface="Arial" charset="0"/>
                  </a:rPr>
                  <a:t>8</a:t>
                </a:r>
              </a:p>
            </p:txBody>
          </p:sp>
        </p:gr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3"/>
          <p:cNvSpPr txBox="1">
            <a:spLocks noChangeArrowheads="1"/>
          </p:cNvSpPr>
          <p:nvPr/>
        </p:nvSpPr>
        <p:spPr bwMode="auto">
          <a:xfrm>
            <a:off x="325438" y="1854200"/>
            <a:ext cx="845185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6088" indent="-446088" defTabSz="442913">
              <a:defRPr kumimoji="1" sz="2400">
                <a:solidFill>
                  <a:schemeClr val="tx1"/>
                </a:solidFill>
                <a:latin typeface="Times New Roman" charset="0"/>
                <a:ea typeface="宋体" charset="0"/>
                <a:cs typeface="宋体" charset="0"/>
              </a:defRPr>
            </a:lvl1pPr>
            <a:lvl2pPr marL="742950" indent="-285750" defTabSz="442913">
              <a:defRPr kumimoji="1" sz="2400">
                <a:solidFill>
                  <a:schemeClr val="tx1"/>
                </a:solidFill>
                <a:latin typeface="Times New Roman" charset="0"/>
                <a:ea typeface="宋体" charset="0"/>
              </a:defRPr>
            </a:lvl2pPr>
            <a:lvl3pPr marL="1143000" indent="-228600" defTabSz="442913">
              <a:defRPr kumimoji="1" sz="2400">
                <a:solidFill>
                  <a:schemeClr val="tx1"/>
                </a:solidFill>
                <a:latin typeface="Times New Roman" charset="0"/>
                <a:ea typeface="宋体" charset="0"/>
              </a:defRPr>
            </a:lvl3pPr>
            <a:lvl4pPr marL="1600200" indent="-228600" defTabSz="442913">
              <a:defRPr kumimoji="1" sz="2400">
                <a:solidFill>
                  <a:schemeClr val="tx1"/>
                </a:solidFill>
                <a:latin typeface="Times New Roman" charset="0"/>
                <a:ea typeface="宋体" charset="0"/>
              </a:defRPr>
            </a:lvl4pPr>
            <a:lvl5pPr marL="2057400" indent="-228600" defTabSz="442913">
              <a:defRPr kumimoji="1" sz="2400">
                <a:solidFill>
                  <a:schemeClr val="tx1"/>
                </a:solidFill>
                <a:latin typeface="Times New Roman" charset="0"/>
                <a:ea typeface="宋体" charset="0"/>
              </a:defRPr>
            </a:lvl5pPr>
            <a:lvl6pPr marL="2514600" indent="-228600" algn="just" defTabSz="442913"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defTabSz="442913"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defTabSz="442913"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defTabSz="442913" eaLnBrk="0" fontAlgn="base" hangingPunct="0">
              <a:spcBef>
                <a:spcPct val="0"/>
              </a:spcBef>
              <a:spcAft>
                <a:spcPct val="0"/>
              </a:spcAft>
              <a:defRPr kumimoji="1" sz="2400">
                <a:solidFill>
                  <a:schemeClr val="tx1"/>
                </a:solidFill>
                <a:latin typeface="Times New Roman" charset="0"/>
                <a:ea typeface="宋体" charset="0"/>
              </a:defRPr>
            </a:lvl9pPr>
          </a:lstStyle>
          <a:p>
            <a:pPr>
              <a:lnSpc>
                <a:spcPct val="90000"/>
              </a:lnSpc>
            </a:pPr>
            <a:r>
              <a:rPr kumimoji="0" lang="en-US" altLang="zh-CN" b="1" i="1">
                <a:solidFill>
                  <a:srgbClr val="008000"/>
                </a:solidFill>
              </a:rPr>
              <a:t>      to ask for an amount of money for goods or service</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6629"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charge for</a:t>
            </a:r>
          </a:p>
        </p:txBody>
      </p:sp>
      <p:sp>
        <p:nvSpPr>
          <p:cNvPr id="4" name="TextBox 23"/>
          <p:cNvSpPr txBox="1"/>
          <p:nvPr/>
        </p:nvSpPr>
        <p:spPr>
          <a:xfrm>
            <a:off x="735013" y="2552700"/>
            <a:ext cx="7599362" cy="519113"/>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 </a:t>
            </a:r>
            <a:r>
              <a:rPr lang="en-US" altLang="zh-CN" sz="2400" smtClean="0">
                <a:solidFill>
                  <a:schemeClr val="tx1"/>
                </a:solidFill>
              </a:rPr>
              <a:t>What did they </a:t>
            </a:r>
            <a:r>
              <a:rPr lang="en-US" altLang="zh-CN" sz="2400" smtClean="0">
                <a:solidFill>
                  <a:srgbClr val="FF0000"/>
                </a:solidFill>
              </a:rPr>
              <a:t>charge for</a:t>
            </a:r>
            <a:r>
              <a:rPr lang="en-US" altLang="zh-CN" sz="2400" smtClean="0">
                <a:solidFill>
                  <a:schemeClr val="tx1"/>
                </a:solidFill>
              </a:rPr>
              <a:t> the repair</a:t>
            </a:r>
            <a:r>
              <a:rPr lang="zh-CN" altLang="en-US" sz="2400" smtClean="0">
                <a:solidFill>
                  <a:schemeClr val="tx1"/>
                </a:solidFill>
              </a:rPr>
              <a:t>？</a:t>
            </a:r>
            <a:endParaRPr lang="zh-CN" altLang="en-US" sz="2800" smtClean="0">
              <a:solidFill>
                <a:schemeClr val="tx2"/>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693738" y="3340100"/>
            <a:ext cx="7599362" cy="946150"/>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endParaRPr lang="en-US" altLang="zh-CN" sz="2800" i="1" smtClean="0">
              <a:solidFill>
                <a:schemeClr val="tx2"/>
              </a:solidFill>
              <a:effectLst>
                <a:outerShdw blurRad="38100" dist="38100" dir="2700000" algn="tl">
                  <a:srgbClr val="DDDDDD"/>
                </a:outerShdw>
              </a:effectLst>
            </a:endParaRPr>
          </a:p>
          <a:p>
            <a:pPr algn="just">
              <a:defRPr/>
            </a:pPr>
            <a:r>
              <a:rPr lang="en-US" altLang="zh-CN" sz="2800" i="1" smtClean="0">
                <a:solidFill>
                  <a:schemeClr val="tx2"/>
                </a:solidFill>
                <a:effectLst>
                  <a:outerShdw blurRad="38100" dist="38100" dir="2700000" algn="tl">
                    <a:srgbClr val="DDDDDD"/>
                  </a:outerShdw>
                </a:effectLst>
              </a:rPr>
              <a:t>Tran:</a:t>
            </a:r>
            <a:r>
              <a:rPr lang="en-US" sz="2800" b="0" i="1" smtClean="0">
                <a:solidFill>
                  <a:schemeClr val="tx2"/>
                </a:solidFill>
                <a:effectLst>
                  <a:outerShdw blurRad="38100" dist="38100" dir="2700000" algn="tl">
                    <a:srgbClr val="DDDDDD"/>
                  </a:outerShdw>
                </a:effectLst>
              </a:rPr>
              <a:t> </a:t>
            </a:r>
            <a:r>
              <a:rPr lang="en-US" altLang="zh-CN" sz="2400" b="0" smtClean="0">
                <a:solidFill>
                  <a:schemeClr val="tx2"/>
                </a:solidFill>
              </a:rPr>
              <a:t>餐馆</a:t>
            </a:r>
            <a:r>
              <a:rPr lang="zh-CN" altLang="en-US" sz="2400" b="0" smtClean="0">
                <a:solidFill>
                  <a:schemeClr val="tx2"/>
                </a:solidFill>
              </a:rPr>
              <a:t>向这个就餐者收费</a:t>
            </a:r>
            <a:r>
              <a:rPr lang="en-US" altLang="zh-CN" sz="2400" b="0" smtClean="0">
                <a:solidFill>
                  <a:schemeClr val="tx2"/>
                </a:solidFill>
              </a:rPr>
              <a:t>20</a:t>
            </a:r>
            <a:r>
              <a:rPr lang="zh-CN" altLang="en-US" sz="2400" b="0" smtClean="0">
                <a:solidFill>
                  <a:schemeClr val="tx2"/>
                </a:solidFill>
              </a:rPr>
              <a:t>英镑。</a:t>
            </a:r>
          </a:p>
        </p:txBody>
      </p:sp>
      <p:sp>
        <p:nvSpPr>
          <p:cNvPr id="148490" name="Text Box 10"/>
          <p:cNvSpPr txBox="1">
            <a:spLocks noChangeArrowheads="1"/>
          </p:cNvSpPr>
          <p:nvPr/>
        </p:nvSpPr>
        <p:spPr bwMode="auto">
          <a:xfrm>
            <a:off x="593725" y="4095750"/>
            <a:ext cx="8299450" cy="12509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altLang="zh-CN" sz="2600" b="1">
                <a:solidFill>
                  <a:srgbClr val="FF0000"/>
                </a:solidFill>
              </a:rPr>
              <a:t>            </a:t>
            </a:r>
          </a:p>
          <a:p>
            <a:pPr>
              <a:defRPr/>
            </a:pPr>
            <a:r>
              <a:rPr lang="en-US" altLang="zh-CN" sz="2600" b="1">
                <a:solidFill>
                  <a:srgbClr val="FF0000"/>
                </a:solidFill>
              </a:rPr>
              <a:t>            </a:t>
            </a:r>
            <a:r>
              <a:rPr lang="en-US" b="1">
                <a:solidFill>
                  <a:schemeClr val="hlink"/>
                </a:solidFill>
                <a:effectLst>
                  <a:outerShdw blurRad="38100" dist="38100" dir="2700000" algn="tl">
                    <a:srgbClr val="DDDDDD"/>
                  </a:outerShdw>
                </a:effectLst>
                <a:latin typeface="Verdana" charset="0"/>
              </a:rPr>
              <a:t>The </a:t>
            </a:r>
            <a:r>
              <a:rPr lang="en-US" altLang="zh-CN" b="1">
                <a:solidFill>
                  <a:schemeClr val="hlink"/>
                </a:solidFill>
                <a:effectLst>
                  <a:outerShdw blurRad="38100" dist="38100" dir="2700000" algn="tl">
                    <a:srgbClr val="DDDDDD"/>
                  </a:outerShdw>
                </a:effectLst>
                <a:latin typeface="Verdana" charset="0"/>
              </a:rPr>
              <a:t>restaurant charged 20 pounds for</a:t>
            </a:r>
          </a:p>
          <a:p>
            <a:pPr>
              <a:defRPr/>
            </a:pPr>
            <a:r>
              <a:rPr lang="en-US" altLang="zh-CN" b="1">
                <a:solidFill>
                  <a:schemeClr val="hlink"/>
                </a:solidFill>
                <a:effectLst>
                  <a:outerShdw blurRad="38100" dist="38100" dir="2700000" algn="tl">
                    <a:srgbClr val="DDDDDD"/>
                  </a:outerShdw>
                </a:effectLst>
                <a:latin typeface="Verdana" charset="0"/>
              </a:rPr>
              <a:t>          the dinner</a:t>
            </a:r>
            <a:r>
              <a:rPr lang="en-US" b="1">
                <a:solidFill>
                  <a:schemeClr val="hlink"/>
                </a:solidFill>
                <a:effectLst>
                  <a:outerShdw blurRad="38100" dist="38100" dir="2700000" algn="tl">
                    <a:srgbClr val="DDDDDD"/>
                  </a:outerShdw>
                </a:effectLst>
                <a:latin typeface="Verdana" charset="0"/>
              </a:rPr>
              <a:t>.</a:t>
            </a:r>
            <a:endParaRPr lang="zh-CN" altLang="en-US" b="1">
              <a:solidFill>
                <a:schemeClr val="hlink"/>
              </a:solidFill>
              <a:effectLst>
                <a:outerShdw blurRad="38100" dist="38100" dir="2700000" algn="tl">
                  <a:srgbClr val="DDDDDD"/>
                </a:outerShdw>
              </a:effectLst>
              <a:latin typeface="Verdana" charset="0"/>
            </a:endParaRPr>
          </a:p>
        </p:txBody>
      </p:sp>
      <p:sp>
        <p:nvSpPr>
          <p:cNvPr id="26634" name="Line 12"/>
          <p:cNvSpPr>
            <a:spLocks noChangeShapeType="1"/>
          </p:cNvSpPr>
          <p:nvPr/>
        </p:nvSpPr>
        <p:spPr bwMode="auto">
          <a:xfrm>
            <a:off x="361950" y="3478213"/>
            <a:ext cx="8186738"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90"/>
                                        </p:tgtEl>
                                        <p:attrNameLst>
                                          <p:attrName>style.visibility</p:attrName>
                                        </p:attrNameLst>
                                      </p:cBhvr>
                                      <p:to>
                                        <p:strVal val="visible"/>
                                      </p:to>
                                    </p:set>
                                    <p:anim calcmode="lin" valueType="num">
                                      <p:cBhvr>
                                        <p:cTn id="7" dur="500" fill="hold"/>
                                        <p:tgtEl>
                                          <p:spTgt spid="148490"/>
                                        </p:tgtEl>
                                        <p:attrNameLst>
                                          <p:attrName>ppt_w</p:attrName>
                                        </p:attrNameLst>
                                      </p:cBhvr>
                                      <p:tavLst>
                                        <p:tav tm="0">
                                          <p:val>
                                            <p:fltVal val="0"/>
                                          </p:val>
                                        </p:tav>
                                        <p:tav tm="100000">
                                          <p:val>
                                            <p:strVal val="#ppt_w"/>
                                          </p:val>
                                        </p:tav>
                                      </p:tavLst>
                                    </p:anim>
                                    <p:anim calcmode="lin" valueType="num">
                                      <p:cBhvr>
                                        <p:cTn id="8" dur="500" fill="hold"/>
                                        <p:tgtEl>
                                          <p:spTgt spid="148490"/>
                                        </p:tgtEl>
                                        <p:attrNameLst>
                                          <p:attrName>ppt_h</p:attrName>
                                        </p:attrNameLst>
                                      </p:cBhvr>
                                      <p:tavLst>
                                        <p:tav tm="0">
                                          <p:val>
                                            <p:fltVal val="0"/>
                                          </p:val>
                                        </p:tav>
                                        <p:tav tm="100000">
                                          <p:val>
                                            <p:strVal val="#ppt_h"/>
                                          </p:val>
                                        </p:tav>
                                      </p:tavLst>
                                    </p:anim>
                                    <p:animEffect transition="in" filter="fade">
                                      <p:cBhvr>
                                        <p:cTn id="9" dur="5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3"/>
          <p:cNvSpPr txBox="1">
            <a:spLocks noChangeArrowheads="1"/>
          </p:cNvSpPr>
          <p:nvPr/>
        </p:nvSpPr>
        <p:spPr bwMode="auto">
          <a:xfrm>
            <a:off x="754063" y="1924050"/>
            <a:ext cx="7842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a:solidFill>
                  <a:srgbClr val="008000"/>
                </a:solidFill>
              </a:rPr>
              <a:t>v.   to buy something</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7653" name="Rectangle 10"/>
          <p:cNvSpPr>
            <a:spLocks noGrp="1" noChangeArrowheads="1"/>
          </p:cNvSpPr>
          <p:nvPr>
            <p:ph type="title" idx="4294967295"/>
          </p:nvPr>
        </p:nvSpPr>
        <p:spPr bwMode="auto">
          <a:xfrm>
            <a:off x="3435350" y="1131888"/>
            <a:ext cx="2351088"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purchase</a:t>
            </a:r>
          </a:p>
        </p:txBody>
      </p:sp>
      <p:sp>
        <p:nvSpPr>
          <p:cNvPr id="4" name="TextBox 23"/>
          <p:cNvSpPr txBox="1"/>
          <p:nvPr/>
        </p:nvSpPr>
        <p:spPr>
          <a:xfrm>
            <a:off x="706438" y="2486025"/>
            <a:ext cx="7599362" cy="884238"/>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The equipment can be </a:t>
            </a:r>
            <a:r>
              <a:rPr lang="en-US" altLang="zh-CN" sz="2400" smtClean="0">
                <a:solidFill>
                  <a:srgbClr val="FF0000"/>
                </a:solidFill>
              </a:rPr>
              <a:t>purchased</a:t>
            </a:r>
            <a:r>
              <a:rPr lang="en-US" altLang="zh-CN" sz="2400" smtClean="0">
                <a:solidFill>
                  <a:schemeClr val="tx1"/>
                </a:solidFill>
              </a:rPr>
              <a:t> from your local   </a:t>
            </a:r>
          </a:p>
          <a:p>
            <a:pPr algn="just">
              <a:defRPr/>
            </a:pPr>
            <a:r>
              <a:rPr lang="en-US" altLang="zh-CN" sz="2400" smtClean="0">
                <a:solidFill>
                  <a:schemeClr val="tx1"/>
                </a:solidFill>
              </a:rPr>
              <a:t>        supplier.</a:t>
            </a:r>
            <a:endParaRPr lang="zh-CN" altLang="en-US" sz="2400" smtClean="0">
              <a:solidFill>
                <a:schemeClr val="tx1"/>
              </a:solidFill>
            </a:endParaRPr>
          </a:p>
        </p:txBody>
      </p:sp>
      <p:sp>
        <p:nvSpPr>
          <p:cNvPr id="2" name="TextBox 23"/>
          <p:cNvSpPr txBox="1"/>
          <p:nvPr/>
        </p:nvSpPr>
        <p:spPr>
          <a:xfrm>
            <a:off x="725488" y="3340100"/>
            <a:ext cx="7599362" cy="884238"/>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dirty="0" smtClean="0">
                <a:solidFill>
                  <a:schemeClr val="tx2"/>
                </a:solidFill>
                <a:effectLst>
                  <a:outerShdw blurRad="38100" dist="38100" dir="2700000" algn="tl">
                    <a:srgbClr val="DDDDDD"/>
                  </a:outerShdw>
                </a:effectLst>
              </a:rPr>
              <a:t>e.g.</a:t>
            </a:r>
            <a:r>
              <a:rPr lang="en-US" altLang="zh-CN"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Please insure that you </a:t>
            </a:r>
            <a:r>
              <a:rPr lang="en-US" altLang="zh-CN" sz="2400" dirty="0" smtClean="0">
                <a:solidFill>
                  <a:srgbClr val="FF0000"/>
                </a:solidFill>
              </a:rPr>
              <a:t>purchase</a:t>
            </a:r>
            <a:r>
              <a:rPr lang="en-US" altLang="zh-CN" sz="2400" dirty="0" smtClean="0">
                <a:solidFill>
                  <a:schemeClr val="tx1"/>
                </a:solidFill>
              </a:rPr>
              <a:t> your tickets for the film in advance. </a:t>
            </a:r>
            <a:endParaRPr lang="zh-CN" altLang="en-US" sz="2400" dirty="0" smtClean="0">
              <a:solidFill>
                <a:schemeClr val="tx1"/>
              </a:solidFill>
            </a:endParaRPr>
          </a:p>
        </p:txBody>
      </p:sp>
      <p:sp>
        <p:nvSpPr>
          <p:cNvPr id="3" name="TextBox 23"/>
          <p:cNvSpPr txBox="1"/>
          <p:nvPr/>
        </p:nvSpPr>
        <p:spPr>
          <a:xfrm>
            <a:off x="752475" y="4741863"/>
            <a:ext cx="7599363" cy="519112"/>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Tran:</a:t>
            </a:r>
            <a:r>
              <a:rPr lang="en-US" sz="2400" b="0" smtClean="0">
                <a:solidFill>
                  <a:schemeClr val="tx1"/>
                </a:solidFill>
              </a:rPr>
              <a:t> </a:t>
            </a:r>
            <a:r>
              <a:rPr lang="en-US" altLang="zh-CN" sz="2400" b="0" smtClean="0">
                <a:solidFill>
                  <a:schemeClr val="tx2"/>
                </a:solidFill>
              </a:rPr>
              <a:t>他们</a:t>
            </a:r>
            <a:r>
              <a:rPr lang="zh-CN" altLang="en-US" sz="2400" b="0" smtClean="0">
                <a:solidFill>
                  <a:schemeClr val="tx2"/>
                </a:solidFill>
              </a:rPr>
              <a:t>花了一百万美元购买了这块土地 </a:t>
            </a:r>
            <a:r>
              <a:rPr lang="en-US" altLang="zh-CN" sz="2400" b="0" smtClean="0">
                <a:solidFill>
                  <a:schemeClr val="tx2"/>
                </a:solidFill>
              </a:rPr>
              <a:t>.</a:t>
            </a:r>
            <a:r>
              <a:rPr lang="en-US" altLang="zh-CN" sz="2400" b="0" smtClean="0">
                <a:solidFill>
                  <a:schemeClr val="tx1"/>
                </a:solidFill>
              </a:rPr>
              <a:t> </a:t>
            </a:r>
            <a:endParaRPr lang="zh-CN" altLang="en-US" sz="2400" b="0" smtClean="0">
              <a:solidFill>
                <a:schemeClr val="tx1"/>
              </a:solidFill>
            </a:endParaRPr>
          </a:p>
        </p:txBody>
      </p:sp>
      <p:sp>
        <p:nvSpPr>
          <p:cNvPr id="7" name="TextBox 23"/>
          <p:cNvSpPr txBox="1"/>
          <p:nvPr/>
        </p:nvSpPr>
        <p:spPr>
          <a:xfrm>
            <a:off x="598488" y="5294313"/>
            <a:ext cx="7599362" cy="854075"/>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600" smtClean="0">
                <a:solidFill>
                  <a:srgbClr val="FF0000"/>
                </a:solidFill>
              </a:rPr>
              <a:t>             </a:t>
            </a:r>
            <a:r>
              <a:rPr lang="en-US" altLang="zh-CN" sz="2400" smtClean="0">
                <a:solidFill>
                  <a:schemeClr val="hlink"/>
                </a:solidFill>
                <a:effectLst>
                  <a:outerShdw blurRad="38100" dist="38100" dir="2700000" algn="tl">
                    <a:srgbClr val="DDDDDD"/>
                  </a:outerShdw>
                </a:effectLst>
                <a:latin typeface="Verdana" charset="0"/>
              </a:rPr>
              <a:t>They purchased the land for $1</a:t>
            </a:r>
          </a:p>
          <a:p>
            <a:pPr algn="just">
              <a:defRPr/>
            </a:pPr>
            <a:r>
              <a:rPr lang="en-US" altLang="zh-CN" sz="2400" smtClean="0">
                <a:solidFill>
                  <a:schemeClr val="hlink"/>
                </a:solidFill>
                <a:effectLst>
                  <a:outerShdw blurRad="38100" dist="38100" dir="2700000" algn="tl">
                    <a:srgbClr val="DDDDDD"/>
                  </a:outerShdw>
                </a:effectLst>
                <a:latin typeface="Verdana" charset="0"/>
              </a:rPr>
              <a:t>           million. </a:t>
            </a:r>
            <a:endParaRPr lang="zh-CN" altLang="en-US" sz="2400" smtClean="0">
              <a:solidFill>
                <a:schemeClr val="hlink"/>
              </a:solidFill>
              <a:effectLst>
                <a:outerShdw blurRad="38100" dist="38100" dir="2700000" algn="tl">
                  <a:srgbClr val="DDDDDD"/>
                </a:outerShdw>
              </a:effectLst>
              <a:latin typeface="Verdana" charset="0"/>
            </a:endParaRPr>
          </a:p>
        </p:txBody>
      </p:sp>
      <p:grpSp>
        <p:nvGrpSpPr>
          <p:cNvPr id="8" name="Group 8"/>
          <p:cNvGrpSpPr>
            <a:grpSpLocks/>
          </p:cNvGrpSpPr>
          <p:nvPr/>
        </p:nvGrpSpPr>
        <p:grpSpPr bwMode="auto">
          <a:xfrm>
            <a:off x="8013366" y="62622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27659" name="Line 13"/>
          <p:cNvSpPr>
            <a:spLocks noChangeShapeType="1"/>
          </p:cNvSpPr>
          <p:nvPr/>
        </p:nvSpPr>
        <p:spPr bwMode="auto">
          <a:xfrm>
            <a:off x="319088" y="4549775"/>
            <a:ext cx="8186737"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3"/>
          <p:cNvSpPr txBox="1">
            <a:spLocks noChangeArrowheads="1"/>
          </p:cNvSpPr>
          <p:nvPr/>
        </p:nvSpPr>
        <p:spPr bwMode="auto">
          <a:xfrm>
            <a:off x="754063" y="1924050"/>
            <a:ext cx="7842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a:solidFill>
                  <a:srgbClr val="008000"/>
                </a:solidFill>
              </a:rPr>
              <a:t>n.   the act or process of buying something</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8677" name="Rectangle 10"/>
          <p:cNvSpPr>
            <a:spLocks noGrp="1" noChangeArrowheads="1"/>
          </p:cNvSpPr>
          <p:nvPr>
            <p:ph type="title" idx="4294967295"/>
          </p:nvPr>
        </p:nvSpPr>
        <p:spPr bwMode="auto">
          <a:xfrm>
            <a:off x="3435350" y="1131888"/>
            <a:ext cx="2265363"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purchase</a:t>
            </a:r>
          </a:p>
        </p:txBody>
      </p:sp>
      <p:sp>
        <p:nvSpPr>
          <p:cNvPr id="4" name="TextBox 23"/>
          <p:cNvSpPr txBox="1"/>
          <p:nvPr/>
        </p:nvSpPr>
        <p:spPr>
          <a:xfrm>
            <a:off x="735013" y="2628900"/>
            <a:ext cx="7599362" cy="884238"/>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This company has just announced its $3 million   </a:t>
            </a:r>
          </a:p>
          <a:p>
            <a:pPr algn="just">
              <a:defRPr/>
            </a:pPr>
            <a:r>
              <a:rPr lang="en-US" altLang="zh-CN" sz="2400" smtClean="0">
                <a:solidFill>
                  <a:schemeClr val="tx1"/>
                </a:solidFill>
              </a:rPr>
              <a:t>        </a:t>
            </a:r>
            <a:r>
              <a:rPr lang="en-US" altLang="zh-CN" sz="2400" smtClean="0">
                <a:solidFill>
                  <a:srgbClr val="FF0000"/>
                </a:solidFill>
              </a:rPr>
              <a:t>purchase</a:t>
            </a:r>
            <a:r>
              <a:rPr lang="en-US" altLang="zh-CN" sz="2400" smtClean="0">
                <a:solidFill>
                  <a:schemeClr val="tx1"/>
                </a:solidFill>
              </a:rPr>
              <a:t> for Park Hotel.</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768350" y="3630613"/>
            <a:ext cx="7599363" cy="884237"/>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e.g.</a:t>
            </a:r>
            <a:r>
              <a:rPr lang="en-US" altLang="zh-CN" sz="2400" i="1" smtClean="0">
                <a:solidFill>
                  <a:schemeClr val="tx2"/>
                </a:solidFill>
                <a:effectLst>
                  <a:outerShdw blurRad="38100" dist="38100" dir="2700000" algn="tl">
                    <a:srgbClr val="DDDDDD"/>
                  </a:outerShdw>
                </a:effectLst>
              </a:rPr>
              <a:t> </a:t>
            </a:r>
            <a:r>
              <a:rPr lang="en-US" altLang="zh-CN" sz="2400" smtClean="0">
                <a:solidFill>
                  <a:schemeClr val="tx1"/>
                </a:solidFill>
              </a:rPr>
              <a:t>If you are not satisfied with your </a:t>
            </a:r>
            <a:r>
              <a:rPr lang="en-US" altLang="zh-CN" sz="2400" smtClean="0">
                <a:solidFill>
                  <a:srgbClr val="FF0000"/>
                </a:solidFill>
              </a:rPr>
              <a:t>purchase</a:t>
            </a:r>
            <a:r>
              <a:rPr lang="en-US" altLang="zh-CN" sz="2400" smtClean="0">
                <a:solidFill>
                  <a:schemeClr val="tx1"/>
                </a:solidFill>
              </a:rPr>
              <a:t>, we will give you a full refund. </a:t>
            </a:r>
            <a:endParaRPr lang="zh-CN" altLang="en-US" sz="2400" smtClean="0">
              <a:solidFill>
                <a:schemeClr val="tx1"/>
              </a:solidFill>
            </a:endParaRPr>
          </a:p>
        </p:txBody>
      </p:sp>
      <p:sp>
        <p:nvSpPr>
          <p:cNvPr id="7" name="TextBox 23"/>
          <p:cNvSpPr txBox="1"/>
          <p:nvPr/>
        </p:nvSpPr>
        <p:spPr>
          <a:xfrm>
            <a:off x="742950" y="4616450"/>
            <a:ext cx="7599363" cy="519113"/>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Tran: </a:t>
            </a:r>
            <a:r>
              <a:rPr lang="zh-CN" altLang="en-US" sz="2400" b="0" smtClean="0">
                <a:solidFill>
                  <a:schemeClr val="tx1"/>
                </a:solidFill>
              </a:rPr>
              <a:t>留好收据作为你的购买凭据。</a:t>
            </a:r>
          </a:p>
        </p:txBody>
      </p:sp>
      <p:sp>
        <p:nvSpPr>
          <p:cNvPr id="8" name="TextBox 23"/>
          <p:cNvSpPr txBox="1"/>
          <p:nvPr/>
        </p:nvSpPr>
        <p:spPr>
          <a:xfrm>
            <a:off x="485775" y="5181600"/>
            <a:ext cx="7599363" cy="854075"/>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600" i="1" smtClean="0">
                <a:solidFill>
                  <a:srgbClr val="FF0000"/>
                </a:solidFill>
                <a:effectLst>
                  <a:outerShdw blurRad="38100" dist="38100" dir="2700000" algn="tl">
                    <a:srgbClr val="DDDDDD"/>
                  </a:outerShdw>
                </a:effectLst>
              </a:rPr>
              <a:t>       </a:t>
            </a:r>
            <a:r>
              <a:rPr lang="en-US" sz="2600" i="1" smtClean="0">
                <a:solidFill>
                  <a:srgbClr val="FF0000"/>
                </a:solidFill>
                <a:effectLst>
                  <a:outerShdw blurRad="38100" dist="38100" dir="2700000" algn="tl">
                    <a:srgbClr val="DDDDDD"/>
                  </a:outerShdw>
                </a:effectLst>
              </a:rPr>
              <a:t> </a:t>
            </a:r>
            <a:r>
              <a:rPr lang="en-US" altLang="zh-CN" sz="2600" i="1" smtClean="0">
                <a:solidFill>
                  <a:srgbClr val="FF0000"/>
                </a:solidFill>
                <a:effectLst>
                  <a:outerShdw blurRad="38100" dist="38100" dir="2700000" algn="tl">
                    <a:srgbClr val="DDDDDD"/>
                  </a:outerShdw>
                </a:effectLst>
              </a:rPr>
              <a:t>      </a:t>
            </a:r>
            <a:r>
              <a:rPr lang="en-US" altLang="zh-CN" sz="2400" smtClean="0">
                <a:solidFill>
                  <a:schemeClr val="hlink"/>
                </a:solidFill>
                <a:effectLst>
                  <a:outerShdw blurRad="38100" dist="38100" dir="2700000" algn="tl">
                    <a:srgbClr val="DDDDDD"/>
                  </a:outerShdw>
                </a:effectLst>
                <a:latin typeface="Verdana" charset="0"/>
              </a:rPr>
              <a:t>Keep your receipt as proof of your</a:t>
            </a:r>
          </a:p>
          <a:p>
            <a:pPr algn="just">
              <a:defRPr/>
            </a:pPr>
            <a:r>
              <a:rPr lang="en-US" altLang="zh-CN" sz="2400" smtClean="0">
                <a:solidFill>
                  <a:schemeClr val="hlink"/>
                </a:solidFill>
                <a:effectLst>
                  <a:outerShdw blurRad="38100" dist="38100" dir="2700000" algn="tl">
                    <a:srgbClr val="DDDDDD"/>
                  </a:outerShdw>
                </a:effectLst>
                <a:latin typeface="Verdana" charset="0"/>
              </a:rPr>
              <a:t>           purchase. </a:t>
            </a:r>
            <a:endParaRPr lang="zh-CN" altLang="en-US" sz="2400" smtClean="0">
              <a:solidFill>
                <a:schemeClr val="hlink"/>
              </a:solidFill>
              <a:effectLst>
                <a:outerShdw blurRad="38100" dist="38100" dir="2700000" algn="tl">
                  <a:srgbClr val="DDDDDD"/>
                </a:outerShdw>
              </a:effectLst>
              <a:latin typeface="Verdana" charset="0"/>
            </a:endParaRPr>
          </a:p>
        </p:txBody>
      </p:sp>
      <p:sp>
        <p:nvSpPr>
          <p:cNvPr id="28683" name="Line 12"/>
          <p:cNvSpPr>
            <a:spLocks noChangeShapeType="1"/>
          </p:cNvSpPr>
          <p:nvPr/>
        </p:nvSpPr>
        <p:spPr bwMode="auto">
          <a:xfrm>
            <a:off x="304800" y="4635500"/>
            <a:ext cx="8186738"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3"/>
          <p:cNvSpPr txBox="1">
            <a:spLocks noChangeArrowheads="1"/>
          </p:cNvSpPr>
          <p:nvPr/>
        </p:nvSpPr>
        <p:spPr bwMode="auto">
          <a:xfrm>
            <a:off x="754063" y="1890713"/>
            <a:ext cx="7842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credit extended by a business to a customer</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9701" name="Rectangle 10"/>
          <p:cNvSpPr>
            <a:spLocks noGrp="1" noChangeArrowheads="1"/>
          </p:cNvSpPr>
          <p:nvPr>
            <p:ph type="title" idx="4294967295"/>
          </p:nvPr>
        </p:nvSpPr>
        <p:spPr bwMode="auto">
          <a:xfrm>
            <a:off x="3165342" y="1111886"/>
            <a:ext cx="30924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dirty="0">
                <a:solidFill>
                  <a:schemeClr val="tx2"/>
                </a:solidFill>
                <a:latin typeface="Verdana" charset="0"/>
              </a:rPr>
              <a:t>charge account</a:t>
            </a:r>
          </a:p>
        </p:txBody>
      </p:sp>
      <p:sp>
        <p:nvSpPr>
          <p:cNvPr id="4" name="TextBox 23"/>
          <p:cNvSpPr txBox="1"/>
          <p:nvPr/>
        </p:nvSpPr>
        <p:spPr>
          <a:xfrm>
            <a:off x="735013" y="2740025"/>
            <a:ext cx="7599362" cy="884238"/>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 </a:t>
            </a:r>
            <a:r>
              <a:rPr lang="en-US" altLang="zh-CN" sz="2400" smtClean="0">
                <a:solidFill>
                  <a:schemeClr val="tx1"/>
                </a:solidFill>
              </a:rPr>
              <a:t>My father has just bought a new house on his</a:t>
            </a:r>
          </a:p>
          <a:p>
            <a:pPr algn="just">
              <a:defRPr/>
            </a:pPr>
            <a:r>
              <a:rPr lang="en-US" altLang="zh-CN" sz="2400" smtClean="0">
                <a:solidFill>
                  <a:schemeClr val="tx1"/>
                </a:solidFill>
              </a:rPr>
              <a:t>        </a:t>
            </a:r>
            <a:r>
              <a:rPr lang="en-US" altLang="zh-CN" sz="2400" smtClean="0">
                <a:solidFill>
                  <a:srgbClr val="FF0000"/>
                </a:solidFill>
              </a:rPr>
              <a:t>charge account</a:t>
            </a:r>
            <a:r>
              <a:rPr lang="en-US" altLang="zh-CN" sz="2400" smtClean="0">
                <a:solidFill>
                  <a:schemeClr val="tx1"/>
                </a:solidFill>
              </a:rPr>
              <a:t>.</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784225" y="3732213"/>
            <a:ext cx="7461250" cy="946150"/>
          </a:xfrm>
          <a:prstGeom prst="rect">
            <a:avLst/>
          </a:prstGeom>
          <a:noFill/>
        </p:spPr>
        <p:txBody>
          <a:bodyPr>
            <a:spAutoFit/>
          </a:bodyPr>
          <a:lstStyle>
            <a:lvl1pPr marL="630238" indent="-630238" algn="l" defTabSz="623888">
              <a:tabLst>
                <a:tab pos="623888" algn="l"/>
              </a:tabLst>
              <a:defRPr sz="1600" b="1">
                <a:solidFill>
                  <a:srgbClr val="FFFFFF"/>
                </a:solidFill>
                <a:latin typeface="Times New Roman" charset="0"/>
                <a:ea typeface="宋体" charset="0"/>
                <a:cs typeface="宋体" charset="0"/>
              </a:defRPr>
            </a:lvl1pPr>
            <a:lvl2pPr marL="1011238" indent="-285750" algn="l" defTabSz="623888">
              <a:tabLst>
                <a:tab pos="623888" algn="l"/>
              </a:tabLst>
              <a:defRPr sz="1600" b="1">
                <a:solidFill>
                  <a:srgbClr val="FFFFFF"/>
                </a:solidFill>
                <a:latin typeface="Times New Roman" charset="0"/>
                <a:ea typeface="宋体" charset="0"/>
              </a:defRPr>
            </a:lvl2pPr>
            <a:lvl3pPr marL="1419225" indent="-228600" algn="l" defTabSz="623888">
              <a:tabLst>
                <a:tab pos="623888" algn="l"/>
              </a:tabLst>
              <a:defRPr sz="1600" b="1">
                <a:solidFill>
                  <a:srgbClr val="FFFFFF"/>
                </a:solidFill>
                <a:latin typeface="Times New Roman" charset="0"/>
                <a:ea typeface="宋体" charset="0"/>
              </a:defRPr>
            </a:lvl3pPr>
            <a:lvl4pPr marL="1827213" indent="-228600" algn="l" defTabSz="623888">
              <a:tabLst>
                <a:tab pos="623888" algn="l"/>
              </a:tabLst>
              <a:defRPr sz="1600" b="1">
                <a:solidFill>
                  <a:srgbClr val="FFFFFF"/>
                </a:solidFill>
                <a:latin typeface="Times New Roman" charset="0"/>
                <a:ea typeface="宋体" charset="0"/>
              </a:defRPr>
            </a:lvl4pPr>
            <a:lvl5pPr marL="2235200" indent="-228600" algn="l" defTabSz="623888">
              <a:tabLst>
                <a:tab pos="623888" algn="l"/>
              </a:tabLst>
              <a:defRPr sz="1600" b="1">
                <a:solidFill>
                  <a:srgbClr val="FFFFFF"/>
                </a:solidFill>
                <a:latin typeface="Times New Roman" charset="0"/>
                <a:ea typeface="宋体" charset="0"/>
              </a:defRPr>
            </a:lvl5pPr>
            <a:lvl6pPr marL="26924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6pPr>
            <a:lvl7pPr marL="31496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7pPr>
            <a:lvl8pPr marL="36068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8pPr>
            <a:lvl9pPr marL="40640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9pPr>
          </a:lstStyle>
          <a:p>
            <a:pPr algn="just">
              <a:defRPr/>
            </a:pPr>
            <a:endParaRPr lang="en-US" altLang="zh-CN" sz="2800" i="1" smtClean="0">
              <a:solidFill>
                <a:schemeClr val="tx2"/>
              </a:solidFill>
              <a:effectLst>
                <a:outerShdw blurRad="38100" dist="38100" dir="2700000" algn="tl">
                  <a:srgbClr val="DDDDDD"/>
                </a:outerShdw>
              </a:effectLst>
            </a:endParaRPr>
          </a:p>
          <a:p>
            <a:pPr algn="just">
              <a:defRPr/>
            </a:pPr>
            <a:r>
              <a:rPr lang="en-US" altLang="zh-CN" sz="2800" i="1" smtClean="0">
                <a:solidFill>
                  <a:schemeClr val="tx2"/>
                </a:solidFill>
                <a:effectLst>
                  <a:outerShdw blurRad="38100" dist="38100" dir="2700000" algn="tl">
                    <a:srgbClr val="DDDDDD"/>
                  </a:outerShdw>
                </a:effectLst>
              </a:rPr>
              <a:t>Tran: </a:t>
            </a:r>
            <a:r>
              <a:rPr lang="zh-CN" altLang="en-US" sz="2400" b="0" smtClean="0">
                <a:solidFill>
                  <a:schemeClr val="tx1"/>
                </a:solidFill>
              </a:rPr>
              <a:t>我习惯用赊购账户购买我的日用必需品</a:t>
            </a:r>
            <a:r>
              <a:rPr lang="en-US" sz="2400" b="0" smtClean="0">
                <a:solidFill>
                  <a:schemeClr val="tx1"/>
                </a:solidFill>
              </a:rPr>
              <a:t>.</a:t>
            </a:r>
            <a:endParaRPr lang="zh-CN" altLang="en-US" sz="2400" b="0" smtClean="0">
              <a:solidFill>
                <a:schemeClr val="tx1"/>
              </a:solidFill>
            </a:endParaRPr>
          </a:p>
        </p:txBody>
      </p:sp>
      <p:sp>
        <p:nvSpPr>
          <p:cNvPr id="7" name="TextBox 23"/>
          <p:cNvSpPr txBox="1"/>
          <p:nvPr/>
        </p:nvSpPr>
        <p:spPr>
          <a:xfrm>
            <a:off x="839788" y="4711700"/>
            <a:ext cx="6918325" cy="854075"/>
          </a:xfrm>
          <a:prstGeom prst="rect">
            <a:avLst/>
          </a:prstGeom>
          <a:noFill/>
        </p:spPr>
        <p:txBody>
          <a:bodyPr>
            <a:spAutoFit/>
          </a:bodyPr>
          <a:lstStyle>
            <a:lvl1pPr marL="630238" indent="-630238" algn="l" defTabSz="623888">
              <a:tabLst>
                <a:tab pos="623888" algn="l"/>
              </a:tabLst>
              <a:defRPr sz="1600" b="1">
                <a:solidFill>
                  <a:srgbClr val="FFFFFF"/>
                </a:solidFill>
                <a:latin typeface="Times New Roman" charset="0"/>
                <a:ea typeface="宋体" charset="0"/>
                <a:cs typeface="宋体" charset="0"/>
              </a:defRPr>
            </a:lvl1pPr>
            <a:lvl2pPr marL="1011238" indent="-285750" algn="l" defTabSz="623888">
              <a:tabLst>
                <a:tab pos="623888" algn="l"/>
              </a:tabLst>
              <a:defRPr sz="1600" b="1">
                <a:solidFill>
                  <a:srgbClr val="FFFFFF"/>
                </a:solidFill>
                <a:latin typeface="Times New Roman" charset="0"/>
                <a:ea typeface="宋体" charset="0"/>
              </a:defRPr>
            </a:lvl2pPr>
            <a:lvl3pPr marL="1419225" indent="-228600" algn="l" defTabSz="623888">
              <a:tabLst>
                <a:tab pos="623888" algn="l"/>
              </a:tabLst>
              <a:defRPr sz="1600" b="1">
                <a:solidFill>
                  <a:srgbClr val="FFFFFF"/>
                </a:solidFill>
                <a:latin typeface="Times New Roman" charset="0"/>
                <a:ea typeface="宋体" charset="0"/>
              </a:defRPr>
            </a:lvl3pPr>
            <a:lvl4pPr marL="1827213" indent="-228600" algn="l" defTabSz="623888">
              <a:tabLst>
                <a:tab pos="623888" algn="l"/>
              </a:tabLst>
              <a:defRPr sz="1600" b="1">
                <a:solidFill>
                  <a:srgbClr val="FFFFFF"/>
                </a:solidFill>
                <a:latin typeface="Times New Roman" charset="0"/>
                <a:ea typeface="宋体" charset="0"/>
              </a:defRPr>
            </a:lvl4pPr>
            <a:lvl5pPr marL="2235200" indent="-228600" algn="l" defTabSz="623888">
              <a:tabLst>
                <a:tab pos="623888" algn="l"/>
              </a:tabLst>
              <a:defRPr sz="1600" b="1">
                <a:solidFill>
                  <a:srgbClr val="FFFFFF"/>
                </a:solidFill>
                <a:latin typeface="Times New Roman" charset="0"/>
                <a:ea typeface="宋体" charset="0"/>
              </a:defRPr>
            </a:lvl5pPr>
            <a:lvl6pPr marL="26924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6pPr>
            <a:lvl7pPr marL="31496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7pPr>
            <a:lvl8pPr marL="36068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8pPr>
            <a:lvl9pPr marL="4064000" indent="-228600" defTabSz="623888" eaLnBrk="0" fontAlgn="base" hangingPunct="0">
              <a:spcBef>
                <a:spcPct val="0"/>
              </a:spcBef>
              <a:spcAft>
                <a:spcPct val="0"/>
              </a:spcAft>
              <a:tabLst>
                <a:tab pos="623888" algn="l"/>
              </a:tabLst>
              <a:defRPr sz="1600" b="1">
                <a:solidFill>
                  <a:srgbClr val="FFFFFF"/>
                </a:solidFill>
                <a:latin typeface="Times New Roman" charset="0"/>
                <a:ea typeface="宋体" charset="0"/>
              </a:defRPr>
            </a:lvl9pPr>
          </a:lstStyle>
          <a:p>
            <a:pPr algn="just">
              <a:defRPr/>
            </a:pPr>
            <a:r>
              <a:rPr lang="en-US" altLang="zh-CN" sz="2600" smtClean="0">
                <a:solidFill>
                  <a:srgbClr val="FF0000"/>
                </a:solidFill>
              </a:rPr>
              <a:t>          </a:t>
            </a:r>
            <a:r>
              <a:rPr lang="en-US" altLang="zh-CN" sz="2400" smtClean="0">
                <a:solidFill>
                  <a:schemeClr val="hlink"/>
                </a:solidFill>
                <a:effectLst>
                  <a:outerShdw blurRad="38100" dist="38100" dir="2700000" algn="tl">
                    <a:srgbClr val="DDDDDD"/>
                  </a:outerShdw>
                </a:effectLst>
                <a:latin typeface="Verdana" charset="0"/>
              </a:rPr>
              <a:t>I am used to buying my daily</a:t>
            </a:r>
          </a:p>
          <a:p>
            <a:pPr algn="just">
              <a:defRPr/>
            </a:pPr>
            <a:r>
              <a:rPr lang="en-US" altLang="zh-CN" sz="2400" smtClean="0">
                <a:solidFill>
                  <a:schemeClr val="hlink"/>
                </a:solidFill>
                <a:effectLst>
                  <a:outerShdw blurRad="38100" dist="38100" dir="2700000" algn="tl">
                    <a:srgbClr val="DDDDDD"/>
                  </a:outerShdw>
                </a:effectLst>
                <a:latin typeface="Verdana" charset="0"/>
              </a:rPr>
              <a:t>        necessities on my charge account</a:t>
            </a:r>
            <a:r>
              <a:rPr lang="en-US" sz="2400" smtClean="0">
                <a:solidFill>
                  <a:schemeClr val="hlink"/>
                </a:solidFill>
                <a:effectLst>
                  <a:outerShdw blurRad="38100" dist="38100" dir="2700000" algn="tl">
                    <a:srgbClr val="DDDDDD"/>
                  </a:outerShdw>
                </a:effectLst>
                <a:latin typeface="Verdana" charset="0"/>
              </a:rPr>
              <a:t>.</a:t>
            </a:r>
            <a:endParaRPr lang="zh-CN" altLang="en-US" sz="2400" smtClean="0">
              <a:solidFill>
                <a:schemeClr val="hlink"/>
              </a:solidFill>
              <a:effectLst>
                <a:outerShdw blurRad="38100" dist="38100" dir="2700000" algn="tl">
                  <a:srgbClr val="DDDDDD"/>
                </a:outerShdw>
              </a:effectLst>
              <a:latin typeface="Verdana" charset="0"/>
            </a:endParaRPr>
          </a:p>
        </p:txBody>
      </p:sp>
      <p:sp>
        <p:nvSpPr>
          <p:cNvPr id="29706" name="Line 11"/>
          <p:cNvSpPr>
            <a:spLocks noChangeShapeType="1"/>
          </p:cNvSpPr>
          <p:nvPr/>
        </p:nvSpPr>
        <p:spPr bwMode="auto">
          <a:xfrm>
            <a:off x="490538" y="3992563"/>
            <a:ext cx="8186737"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7945195" y="6265798"/>
            <a:ext cx="745720"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86"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8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8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52579" name="Rectangle 3"/>
          <p:cNvSpPr>
            <a:spLocks noGrp="1" noChangeArrowheads="1"/>
          </p:cNvSpPr>
          <p:nvPr>
            <p:ph type="title" idx="4294967295"/>
          </p:nvPr>
        </p:nvSpPr>
        <p:spPr bwMode="auto">
          <a:xfrm>
            <a:off x="3251200" y="1357313"/>
            <a:ext cx="3227388" cy="419100"/>
          </a:xfrm>
          <a:prstGeom prst="rect">
            <a:avLst/>
          </a:prstGeom>
          <a:ln>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p>
            <a:pPr algn="ctr">
              <a:defRPr/>
            </a:pPr>
            <a:r>
              <a:rPr lang="en-US" altLang="zh-CN" sz="2400">
                <a:solidFill>
                  <a:schemeClr val="tx2"/>
                </a:solidFill>
                <a:latin typeface="Verdana" charset="0"/>
              </a:rPr>
              <a:t>option</a:t>
            </a:r>
          </a:p>
        </p:txBody>
      </p:sp>
      <p:sp>
        <p:nvSpPr>
          <p:cNvPr id="152580" name="Rectangle 4"/>
          <p:cNvSpPr>
            <a:spLocks noChangeArrowheads="1"/>
          </p:cNvSpPr>
          <p:nvPr/>
        </p:nvSpPr>
        <p:spPr bwMode="auto">
          <a:xfrm>
            <a:off x="1258888" y="2840038"/>
            <a:ext cx="6565900" cy="11255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zh-CN" altLang="en-US" sz="2600" b="1"/>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0727" name="TextBox 23"/>
          <p:cNvSpPr txBox="1">
            <a:spLocks noChangeArrowheads="1"/>
          </p:cNvSpPr>
          <p:nvPr/>
        </p:nvSpPr>
        <p:spPr bwMode="auto">
          <a:xfrm>
            <a:off x="325438" y="1854200"/>
            <a:ext cx="845185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6088" indent="-446088" defTabSz="442913">
              <a:defRPr kumimoji="1" sz="2400">
                <a:solidFill>
                  <a:schemeClr val="tx1"/>
                </a:solidFill>
                <a:latin typeface="Times New Roman" charset="0"/>
                <a:ea typeface="宋体" charset="0"/>
                <a:cs typeface="宋体" charset="0"/>
              </a:defRPr>
            </a:lvl1pPr>
            <a:lvl2pPr marL="742950" indent="-285750" defTabSz="442913">
              <a:defRPr kumimoji="1" sz="2400">
                <a:solidFill>
                  <a:schemeClr val="tx1"/>
                </a:solidFill>
                <a:latin typeface="Times New Roman" charset="0"/>
                <a:ea typeface="宋体" charset="0"/>
              </a:defRPr>
            </a:lvl2pPr>
            <a:lvl3pPr marL="1143000" indent="-228600" defTabSz="442913">
              <a:defRPr kumimoji="1" sz="2400">
                <a:solidFill>
                  <a:schemeClr val="tx1"/>
                </a:solidFill>
                <a:latin typeface="Times New Roman" charset="0"/>
                <a:ea typeface="宋体" charset="0"/>
              </a:defRPr>
            </a:lvl3pPr>
            <a:lvl4pPr marL="1600200" indent="-228600" defTabSz="442913">
              <a:defRPr kumimoji="1" sz="2400">
                <a:solidFill>
                  <a:schemeClr val="tx1"/>
                </a:solidFill>
                <a:latin typeface="Times New Roman" charset="0"/>
                <a:ea typeface="宋体" charset="0"/>
              </a:defRPr>
            </a:lvl4pPr>
            <a:lvl5pPr marL="2057400" indent="-228600" defTabSz="442913">
              <a:defRPr kumimoji="1" sz="2400">
                <a:solidFill>
                  <a:schemeClr val="tx1"/>
                </a:solidFill>
                <a:latin typeface="Times New Roman" charset="0"/>
                <a:ea typeface="宋体" charset="0"/>
              </a:defRPr>
            </a:lvl5pPr>
            <a:lvl6pPr marL="2514600" indent="-228600" algn="just" defTabSz="442913"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defTabSz="442913"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defTabSz="442913"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defTabSz="442913" eaLnBrk="0" fontAlgn="base" hangingPunct="0">
              <a:spcBef>
                <a:spcPct val="0"/>
              </a:spcBef>
              <a:spcAft>
                <a:spcPct val="0"/>
              </a:spcAft>
              <a:defRPr kumimoji="1" sz="2400">
                <a:solidFill>
                  <a:schemeClr val="tx1"/>
                </a:solidFill>
                <a:latin typeface="Times New Roman" charset="0"/>
                <a:ea typeface="宋体" charset="0"/>
              </a:defRPr>
            </a:lvl9pPr>
          </a:lstStyle>
          <a:p>
            <a:pPr>
              <a:lnSpc>
                <a:spcPct val="90000"/>
              </a:lnSpc>
            </a:pPr>
            <a:r>
              <a:rPr kumimoji="0" lang="en-US" altLang="zh-CN" b="1" i="1">
                <a:solidFill>
                  <a:srgbClr val="008000"/>
                </a:solidFill>
              </a:rPr>
              <a:t>      n.  the freedom to choose what you do; something that you</a:t>
            </a:r>
          </a:p>
          <a:p>
            <a:pPr>
              <a:lnSpc>
                <a:spcPct val="90000"/>
              </a:lnSpc>
            </a:pPr>
            <a:r>
              <a:rPr kumimoji="0" lang="en-US" altLang="zh-CN" b="1" i="1">
                <a:solidFill>
                  <a:srgbClr val="008000"/>
                </a:solidFill>
              </a:rPr>
              <a:t>          can choose to have or do</a:t>
            </a:r>
            <a:endParaRPr kumimoji="0" lang="zh-CN" altLang="en-US" b="1" i="1">
              <a:solidFill>
                <a:srgbClr val="008000"/>
              </a:solidFill>
            </a:endParaRPr>
          </a:p>
        </p:txBody>
      </p:sp>
      <p:sp>
        <p:nvSpPr>
          <p:cNvPr id="4" name="TextBox 23"/>
          <p:cNvSpPr txBox="1"/>
          <p:nvPr/>
        </p:nvSpPr>
        <p:spPr>
          <a:xfrm>
            <a:off x="735013" y="2763838"/>
            <a:ext cx="7599362" cy="519112"/>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As I see it, we have two </a:t>
            </a:r>
            <a:r>
              <a:rPr lang="en-US" altLang="zh-CN" sz="2400" smtClean="0">
                <a:solidFill>
                  <a:srgbClr val="FF0000"/>
                </a:solidFill>
              </a:rPr>
              <a:t>options</a:t>
            </a:r>
            <a:r>
              <a:rPr lang="en-US" altLang="zh-CN" sz="2400" smtClean="0">
                <a:solidFill>
                  <a:schemeClr val="tx1"/>
                </a:solidFill>
              </a:rPr>
              <a:t>.</a:t>
            </a:r>
            <a:endParaRPr lang="zh-CN" altLang="en-US" sz="2400" smtClean="0">
              <a:solidFill>
                <a:schemeClr val="tx1"/>
              </a:solidFill>
            </a:endParaRPr>
          </a:p>
        </p:txBody>
      </p:sp>
      <p:sp>
        <p:nvSpPr>
          <p:cNvPr id="6" name="TextBox 23"/>
          <p:cNvSpPr txBox="1"/>
          <p:nvPr/>
        </p:nvSpPr>
        <p:spPr>
          <a:xfrm>
            <a:off x="682625" y="3373438"/>
            <a:ext cx="7599363" cy="519112"/>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400" smtClean="0">
                <a:solidFill>
                  <a:schemeClr val="tx1"/>
                </a:solidFill>
              </a:rPr>
              <a:t> </a:t>
            </a:r>
            <a:r>
              <a:rPr lang="en-US" altLang="zh-CN" sz="2800" i="1" smtClean="0">
                <a:solidFill>
                  <a:schemeClr val="tx2"/>
                </a:solidFill>
                <a:effectLst>
                  <a:outerShdw blurRad="38100" dist="38100" dir="2700000" algn="tl">
                    <a:srgbClr val="DDDDDD"/>
                  </a:outerShdw>
                </a:effectLst>
              </a:rPr>
              <a:t>e.g. </a:t>
            </a:r>
            <a:r>
              <a:rPr lang="en-US" altLang="zh-CN" sz="2400" smtClean="0">
                <a:solidFill>
                  <a:schemeClr val="tx1"/>
                </a:solidFill>
              </a:rPr>
              <a:t>There are various </a:t>
            </a:r>
            <a:r>
              <a:rPr lang="en-US" altLang="zh-CN" sz="2400" smtClean="0">
                <a:solidFill>
                  <a:srgbClr val="FF0000"/>
                </a:solidFill>
              </a:rPr>
              <a:t>options</a:t>
            </a:r>
            <a:r>
              <a:rPr lang="en-US" altLang="zh-CN" sz="2400" smtClean="0">
                <a:solidFill>
                  <a:schemeClr val="tx1"/>
                </a:solidFill>
              </a:rPr>
              <a:t> open to you.</a:t>
            </a:r>
            <a:endParaRPr lang="zh-CN" altLang="en-US" sz="2400" smtClean="0">
              <a:solidFill>
                <a:schemeClr val="tx1"/>
              </a:solidFill>
            </a:endParaRPr>
          </a:p>
        </p:txBody>
      </p:sp>
      <p:sp>
        <p:nvSpPr>
          <p:cNvPr id="7" name="TextBox 23"/>
          <p:cNvSpPr txBox="1"/>
          <p:nvPr/>
        </p:nvSpPr>
        <p:spPr>
          <a:xfrm>
            <a:off x="760413" y="4057650"/>
            <a:ext cx="7599362" cy="946150"/>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endParaRPr lang="en-US" altLang="zh-CN" sz="2800" i="1" smtClean="0">
              <a:solidFill>
                <a:schemeClr val="tx2"/>
              </a:solidFill>
              <a:effectLst>
                <a:outerShdw blurRad="38100" dist="38100" dir="2700000" algn="tl">
                  <a:srgbClr val="DDDDDD"/>
                </a:outerShdw>
              </a:effectLst>
            </a:endParaRPr>
          </a:p>
          <a:p>
            <a:pPr algn="just">
              <a:defRPr/>
            </a:pPr>
            <a:r>
              <a:rPr lang="en-US" altLang="zh-CN" sz="2800" i="1" smtClean="0">
                <a:solidFill>
                  <a:schemeClr val="tx2"/>
                </a:solidFill>
                <a:effectLst>
                  <a:outerShdw blurRad="38100" dist="38100" dir="2700000" algn="tl">
                    <a:srgbClr val="DDDDDD"/>
                  </a:outerShdw>
                </a:effectLst>
              </a:rPr>
              <a:t>Tran: </a:t>
            </a:r>
            <a:r>
              <a:rPr lang="zh-CN" altLang="en-US" sz="2400" b="0" smtClean="0">
                <a:solidFill>
                  <a:schemeClr val="tx1"/>
                </a:solidFill>
              </a:rPr>
              <a:t>对于我来说上大学不是一个选择。</a:t>
            </a:r>
          </a:p>
        </p:txBody>
      </p:sp>
      <p:sp>
        <p:nvSpPr>
          <p:cNvPr id="8" name="TextBox 23"/>
          <p:cNvSpPr txBox="1"/>
          <p:nvPr/>
        </p:nvSpPr>
        <p:spPr>
          <a:xfrm>
            <a:off x="649288" y="4751388"/>
            <a:ext cx="7599362" cy="1187450"/>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400" smtClean="0">
                <a:solidFill>
                  <a:srgbClr val="FF0000"/>
                </a:solidFill>
              </a:rPr>
              <a:t>             </a:t>
            </a:r>
          </a:p>
          <a:p>
            <a:pPr algn="just">
              <a:defRPr/>
            </a:pPr>
            <a:r>
              <a:rPr lang="en-US" altLang="zh-CN" sz="2400" smtClean="0">
                <a:solidFill>
                  <a:srgbClr val="FF0000"/>
                </a:solidFill>
              </a:rPr>
              <a:t>             </a:t>
            </a:r>
            <a:r>
              <a:rPr lang="en-US" altLang="zh-CN" sz="2400" smtClean="0">
                <a:solidFill>
                  <a:schemeClr val="hlink"/>
                </a:solidFill>
                <a:effectLst>
                  <a:outerShdw blurRad="38100" dist="38100" dir="2700000" algn="tl">
                    <a:srgbClr val="DDDDDD"/>
                  </a:outerShdw>
                </a:effectLst>
                <a:latin typeface="Verdana" charset="0"/>
              </a:rPr>
              <a:t>Going to university is not an option</a:t>
            </a:r>
          </a:p>
          <a:p>
            <a:pPr algn="just">
              <a:defRPr/>
            </a:pPr>
            <a:r>
              <a:rPr lang="en-US" altLang="zh-CN" sz="2400" smtClean="0">
                <a:solidFill>
                  <a:schemeClr val="hlink"/>
                </a:solidFill>
                <a:effectLst>
                  <a:outerShdw blurRad="38100" dist="38100" dir="2700000" algn="tl">
                    <a:srgbClr val="DDDDDD"/>
                  </a:outerShdw>
                </a:effectLst>
                <a:latin typeface="Verdana" charset="0"/>
              </a:rPr>
              <a:t>          for me.</a:t>
            </a:r>
            <a:endParaRPr lang="zh-CN" altLang="en-US" sz="2400" smtClean="0">
              <a:solidFill>
                <a:schemeClr val="hlink"/>
              </a:solidFill>
              <a:effectLst>
                <a:outerShdw blurRad="38100" dist="38100" dir="2700000" algn="tl">
                  <a:srgbClr val="DDDDDD"/>
                </a:outerShdw>
              </a:effectLst>
              <a:latin typeface="Verdana" charset="0"/>
            </a:endParaRPr>
          </a:p>
        </p:txBody>
      </p:sp>
      <p:sp>
        <p:nvSpPr>
          <p:cNvPr id="30732" name="Line 13"/>
          <p:cNvSpPr>
            <a:spLocks noChangeShapeType="1"/>
          </p:cNvSpPr>
          <p:nvPr/>
        </p:nvSpPr>
        <p:spPr bwMode="auto">
          <a:xfrm>
            <a:off x="476250" y="4221163"/>
            <a:ext cx="8186738"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3"/>
          <p:cNvSpPr txBox="1">
            <a:spLocks noChangeArrowheads="1"/>
          </p:cNvSpPr>
          <p:nvPr/>
        </p:nvSpPr>
        <p:spPr bwMode="auto">
          <a:xfrm>
            <a:off x="339725" y="1744663"/>
            <a:ext cx="83804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dirty="0">
                <a:solidFill>
                  <a:srgbClr val="008000"/>
                </a:solidFill>
              </a:rPr>
              <a:t>v.   to succeed in getting control of someone </a:t>
            </a:r>
            <a:r>
              <a:rPr kumimoji="0" lang="en-US" altLang="zh-CN" b="1" i="1" dirty="0" smtClean="0">
                <a:solidFill>
                  <a:srgbClr val="008000"/>
                </a:solidFill>
              </a:rPr>
              <a:t>or </a:t>
            </a:r>
            <a:r>
              <a:rPr kumimoji="0" lang="en-US" altLang="zh-CN" b="1" i="1" dirty="0">
                <a:solidFill>
                  <a:srgbClr val="008000"/>
                </a:solidFill>
              </a:rPr>
              <a:t>something that other people are also trying to </a:t>
            </a:r>
            <a:r>
              <a:rPr kumimoji="0" lang="en-US" altLang="zh-CN" b="1" i="1" dirty="0" smtClean="0">
                <a:solidFill>
                  <a:srgbClr val="008000"/>
                </a:solidFill>
              </a:rPr>
              <a:t>control</a:t>
            </a:r>
            <a:endParaRPr kumimoji="0" lang="zh-CN" altLang="en-US" b="1" i="1" dirty="0">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1749"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capture</a:t>
            </a:r>
          </a:p>
        </p:txBody>
      </p:sp>
      <p:sp>
        <p:nvSpPr>
          <p:cNvPr id="4" name="TextBox 23"/>
          <p:cNvSpPr txBox="1"/>
          <p:nvPr/>
        </p:nvSpPr>
        <p:spPr>
          <a:xfrm>
            <a:off x="296863" y="2601913"/>
            <a:ext cx="8293100" cy="884237"/>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 </a:t>
            </a:r>
            <a:r>
              <a:rPr lang="en-US" sz="2400" smtClean="0">
                <a:solidFill>
                  <a:schemeClr val="tx1"/>
                </a:solidFill>
              </a:rPr>
              <a:t>The</a:t>
            </a:r>
            <a:r>
              <a:rPr lang="en-US" altLang="zh-CN" sz="2400" smtClean="0">
                <a:solidFill>
                  <a:schemeClr val="tx1"/>
                </a:solidFill>
              </a:rPr>
              <a:t> novel </a:t>
            </a:r>
            <a:r>
              <a:rPr lang="en-US" altLang="zh-CN" sz="2400" smtClean="0">
                <a:solidFill>
                  <a:srgbClr val="FF0000"/>
                </a:solidFill>
              </a:rPr>
              <a:t>captured</a:t>
            </a:r>
            <a:r>
              <a:rPr lang="en-US" altLang="zh-CN" sz="2400" smtClean="0">
                <a:solidFill>
                  <a:schemeClr val="tx1"/>
                </a:solidFill>
              </a:rPr>
              <a:t> the imagination of thousands of</a:t>
            </a:r>
          </a:p>
          <a:p>
            <a:pPr algn="just">
              <a:defRPr/>
            </a:pPr>
            <a:r>
              <a:rPr lang="en-US" altLang="zh-CN" sz="2400" smtClean="0">
                <a:solidFill>
                  <a:schemeClr val="tx1"/>
                </a:solidFill>
              </a:rPr>
              <a:t>        readers.</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303213" y="3327400"/>
            <a:ext cx="8261350" cy="884238"/>
          </a:xfrm>
          <a:prstGeom prst="rect">
            <a:avLst/>
          </a:prstGeom>
          <a:noFill/>
        </p:spPr>
        <p:txBody>
          <a:bodyPr>
            <a:spAutoFit/>
          </a:bodyPr>
          <a:lstStyle>
            <a:lvl1pPr marL="630238" indent="-630238" algn="l" defTabSz="636588">
              <a:tabLst>
                <a:tab pos="623888" algn="l"/>
              </a:tabLst>
              <a:defRPr sz="1600" b="1">
                <a:solidFill>
                  <a:srgbClr val="FFFFFF"/>
                </a:solidFill>
                <a:latin typeface="Times New Roman" charset="0"/>
                <a:ea typeface="宋体" charset="0"/>
                <a:cs typeface="宋体" charset="0"/>
              </a:defRPr>
            </a:lvl1pPr>
            <a:lvl2pPr marL="742950" indent="-285750" algn="l" defTabSz="636588">
              <a:tabLst>
                <a:tab pos="623888" algn="l"/>
              </a:tabLst>
              <a:defRPr sz="1600" b="1">
                <a:solidFill>
                  <a:srgbClr val="FFFFFF"/>
                </a:solidFill>
                <a:latin typeface="Times New Roman" charset="0"/>
                <a:ea typeface="宋体" charset="0"/>
              </a:defRPr>
            </a:lvl2pPr>
            <a:lvl3pPr marL="1143000" indent="-228600" algn="l" defTabSz="636588">
              <a:tabLst>
                <a:tab pos="623888" algn="l"/>
              </a:tabLst>
              <a:defRPr sz="1600" b="1">
                <a:solidFill>
                  <a:srgbClr val="FFFFFF"/>
                </a:solidFill>
                <a:latin typeface="Times New Roman" charset="0"/>
                <a:ea typeface="宋体" charset="0"/>
              </a:defRPr>
            </a:lvl3pPr>
            <a:lvl4pPr marL="1600200" indent="-228600" algn="l" defTabSz="636588">
              <a:tabLst>
                <a:tab pos="623888" algn="l"/>
              </a:tabLst>
              <a:defRPr sz="1600" b="1">
                <a:solidFill>
                  <a:srgbClr val="FFFFFF"/>
                </a:solidFill>
                <a:latin typeface="Times New Roman" charset="0"/>
                <a:ea typeface="宋体" charset="0"/>
              </a:defRPr>
            </a:lvl4pPr>
            <a:lvl5pPr marL="2057400" indent="-228600" algn="l" defTabSz="636588">
              <a:tabLst>
                <a:tab pos="623888" algn="l"/>
              </a:tabLst>
              <a:defRPr sz="1600" b="1">
                <a:solidFill>
                  <a:srgbClr val="FFFFFF"/>
                </a:solidFill>
                <a:latin typeface="Times New Roman" charset="0"/>
                <a:ea typeface="宋体" charset="0"/>
              </a:defRPr>
            </a:lvl5pPr>
            <a:lvl6pPr marL="25146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6pPr>
            <a:lvl7pPr marL="29718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7pPr>
            <a:lvl8pPr marL="34290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8pPr>
            <a:lvl9pPr marL="38862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e.g.</a:t>
            </a:r>
            <a:r>
              <a:rPr lang="en-US" altLang="zh-CN" sz="2400" i="1" smtClean="0">
                <a:solidFill>
                  <a:schemeClr val="tx2"/>
                </a:solidFill>
                <a:effectLst>
                  <a:outerShdw blurRad="38100" dist="38100" dir="2700000" algn="tl">
                    <a:srgbClr val="DDDDDD"/>
                  </a:outerShdw>
                </a:effectLst>
              </a:rPr>
              <a:t> </a:t>
            </a:r>
            <a:r>
              <a:rPr lang="en-US" altLang="zh-CN" sz="2400" smtClean="0">
                <a:solidFill>
                  <a:schemeClr val="tx1"/>
                </a:solidFill>
              </a:rPr>
              <a:t>The American drive to land a man on the moon </a:t>
            </a:r>
            <a:r>
              <a:rPr lang="en-US" altLang="zh-CN" sz="2400" smtClean="0">
                <a:solidFill>
                  <a:srgbClr val="FF0000"/>
                </a:solidFill>
              </a:rPr>
              <a:t>captured</a:t>
            </a:r>
            <a:r>
              <a:rPr lang="en-US" altLang="zh-CN" sz="2400" smtClean="0">
                <a:solidFill>
                  <a:schemeClr val="tx1"/>
                </a:solidFill>
              </a:rPr>
              <a:t> the attention of the whole world</a:t>
            </a:r>
            <a:r>
              <a:rPr lang="en-US" sz="2400" smtClean="0">
                <a:solidFill>
                  <a:schemeClr val="tx1"/>
                </a:solidFill>
              </a:rPr>
              <a:t>.</a:t>
            </a:r>
            <a:endParaRPr lang="zh-CN" altLang="en-US" sz="2400" smtClean="0">
              <a:solidFill>
                <a:schemeClr val="tx1"/>
              </a:solidFill>
            </a:endParaRPr>
          </a:p>
        </p:txBody>
      </p:sp>
      <p:sp>
        <p:nvSpPr>
          <p:cNvPr id="7" name="TextBox 23"/>
          <p:cNvSpPr txBox="1"/>
          <p:nvPr/>
        </p:nvSpPr>
        <p:spPr>
          <a:xfrm>
            <a:off x="395288" y="4659313"/>
            <a:ext cx="7988300" cy="519112"/>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dirty="0" smtClean="0">
                <a:solidFill>
                  <a:schemeClr val="tx2"/>
                </a:solidFill>
                <a:effectLst>
                  <a:outerShdw blurRad="38100" dist="38100" dir="2700000" algn="tl">
                    <a:srgbClr val="DDDDDD"/>
                  </a:outerShdw>
                </a:effectLst>
              </a:rPr>
              <a:t>Tran: </a:t>
            </a:r>
            <a:r>
              <a:rPr lang="zh-CN" altLang="en-US" sz="2400" b="0" dirty="0" smtClean="0">
                <a:solidFill>
                  <a:schemeClr val="tx1"/>
                </a:solidFill>
              </a:rPr>
              <a:t>这家公司已经占据了当地市场</a:t>
            </a:r>
            <a:r>
              <a:rPr lang="en-US" altLang="zh-CN" sz="2400" b="0" dirty="0" smtClean="0">
                <a:solidFill>
                  <a:schemeClr val="tx1"/>
                </a:solidFill>
              </a:rPr>
              <a:t>90%</a:t>
            </a:r>
            <a:r>
              <a:rPr lang="zh-CN" altLang="en-US" sz="2400" b="0" dirty="0" smtClean="0">
                <a:solidFill>
                  <a:schemeClr val="tx1"/>
                </a:solidFill>
              </a:rPr>
              <a:t>的份额。</a:t>
            </a:r>
          </a:p>
        </p:txBody>
      </p:sp>
      <p:sp>
        <p:nvSpPr>
          <p:cNvPr id="8" name="TextBox 23"/>
          <p:cNvSpPr txBox="1"/>
          <p:nvPr/>
        </p:nvSpPr>
        <p:spPr>
          <a:xfrm>
            <a:off x="788988" y="5227638"/>
            <a:ext cx="7821612" cy="854075"/>
          </a:xfrm>
          <a:prstGeom prst="rect">
            <a:avLst/>
          </a:prstGeom>
          <a:noFill/>
        </p:spPr>
        <p:txBody>
          <a:bodyPr>
            <a:spAutoFit/>
          </a:bodyPr>
          <a:lstStyle>
            <a:lvl1pPr marL="84138" indent="-84138" algn="l" defTabSz="636588">
              <a:defRPr sz="1600" b="1">
                <a:solidFill>
                  <a:srgbClr val="FFFFFF"/>
                </a:solidFill>
                <a:latin typeface="Times New Roman" charset="0"/>
                <a:ea typeface="宋体" charset="0"/>
                <a:cs typeface="宋体" charset="0"/>
              </a:defRPr>
            </a:lvl1pPr>
            <a:lvl2pPr marL="1006475" indent="-285750" algn="l" defTabSz="636588">
              <a:defRPr sz="1600" b="1">
                <a:solidFill>
                  <a:srgbClr val="FFFFFF"/>
                </a:solidFill>
                <a:latin typeface="Times New Roman" charset="0"/>
                <a:ea typeface="宋体" charset="0"/>
              </a:defRPr>
            </a:lvl2pPr>
            <a:lvl3pPr marL="1414463" indent="-228600" algn="l" defTabSz="636588">
              <a:defRPr sz="1600" b="1">
                <a:solidFill>
                  <a:srgbClr val="FFFFFF"/>
                </a:solidFill>
                <a:latin typeface="Times New Roman" charset="0"/>
                <a:ea typeface="宋体" charset="0"/>
              </a:defRPr>
            </a:lvl3pPr>
            <a:lvl4pPr marL="1822450" indent="-228600" algn="l" defTabSz="636588">
              <a:defRPr sz="1600" b="1">
                <a:solidFill>
                  <a:srgbClr val="FFFFFF"/>
                </a:solidFill>
                <a:latin typeface="Times New Roman" charset="0"/>
                <a:ea typeface="宋体" charset="0"/>
              </a:defRPr>
            </a:lvl4pPr>
            <a:lvl5pPr marL="2230438" indent="-228600" algn="l" defTabSz="636588">
              <a:defRPr sz="1600" b="1">
                <a:solidFill>
                  <a:srgbClr val="FFFFFF"/>
                </a:solidFill>
                <a:latin typeface="Times New Roman" charset="0"/>
                <a:ea typeface="宋体" charset="0"/>
              </a:defRPr>
            </a:lvl5pPr>
            <a:lvl6pPr marL="2687638" indent="-228600" defTabSz="636588" eaLnBrk="0" fontAlgn="base" hangingPunct="0">
              <a:spcBef>
                <a:spcPct val="0"/>
              </a:spcBef>
              <a:spcAft>
                <a:spcPct val="0"/>
              </a:spcAft>
              <a:defRPr sz="1600" b="1">
                <a:solidFill>
                  <a:srgbClr val="FFFFFF"/>
                </a:solidFill>
                <a:latin typeface="Times New Roman" charset="0"/>
                <a:ea typeface="宋体" charset="0"/>
              </a:defRPr>
            </a:lvl6pPr>
            <a:lvl7pPr marL="3144838" indent="-228600" defTabSz="636588" eaLnBrk="0" fontAlgn="base" hangingPunct="0">
              <a:spcBef>
                <a:spcPct val="0"/>
              </a:spcBef>
              <a:spcAft>
                <a:spcPct val="0"/>
              </a:spcAft>
              <a:defRPr sz="1600" b="1">
                <a:solidFill>
                  <a:srgbClr val="FFFFFF"/>
                </a:solidFill>
                <a:latin typeface="Times New Roman" charset="0"/>
                <a:ea typeface="宋体" charset="0"/>
              </a:defRPr>
            </a:lvl7pPr>
            <a:lvl8pPr marL="3602038" indent="-228600" defTabSz="636588" eaLnBrk="0" fontAlgn="base" hangingPunct="0">
              <a:spcBef>
                <a:spcPct val="0"/>
              </a:spcBef>
              <a:spcAft>
                <a:spcPct val="0"/>
              </a:spcAft>
              <a:defRPr sz="1600" b="1">
                <a:solidFill>
                  <a:srgbClr val="FFFFFF"/>
                </a:solidFill>
                <a:latin typeface="Times New Roman" charset="0"/>
                <a:ea typeface="宋体" charset="0"/>
              </a:defRPr>
            </a:lvl8pPr>
            <a:lvl9pPr marL="4059238" indent="-228600" defTabSz="6365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600" i="1" smtClean="0">
                <a:solidFill>
                  <a:srgbClr val="FF0000"/>
                </a:solidFill>
                <a:effectLst>
                  <a:outerShdw blurRad="38100" dist="38100" dir="2700000" algn="tl">
                    <a:srgbClr val="DDDDDD"/>
                  </a:outerShdw>
                </a:effectLst>
              </a:rPr>
              <a:t>      </a:t>
            </a:r>
            <a:r>
              <a:rPr lang="en-US" altLang="zh-CN" sz="2400" smtClean="0">
                <a:solidFill>
                  <a:schemeClr val="hlink"/>
                </a:solidFill>
                <a:effectLst>
                  <a:outerShdw blurRad="38100" dist="38100" dir="2700000" algn="tl">
                    <a:srgbClr val="DDDDDD"/>
                  </a:outerShdw>
                </a:effectLst>
                <a:latin typeface="Verdana" charset="0"/>
              </a:rPr>
              <a:t>The company has now captured over</a:t>
            </a:r>
          </a:p>
          <a:p>
            <a:pPr algn="just">
              <a:defRPr/>
            </a:pPr>
            <a:r>
              <a:rPr lang="en-US" altLang="zh-CN" sz="2400" smtClean="0">
                <a:solidFill>
                  <a:schemeClr val="hlink"/>
                </a:solidFill>
                <a:effectLst>
                  <a:outerShdw blurRad="38100" dist="38100" dir="2700000" algn="tl">
                    <a:srgbClr val="DDDDDD"/>
                  </a:outerShdw>
                </a:effectLst>
                <a:latin typeface="Verdana" charset="0"/>
              </a:rPr>
              <a:t>     90% of the local market</a:t>
            </a:r>
            <a:r>
              <a:rPr lang="en-US" sz="2400" smtClean="0">
                <a:solidFill>
                  <a:schemeClr val="hlink"/>
                </a:solidFill>
                <a:effectLst>
                  <a:outerShdw blurRad="38100" dist="38100" dir="2700000" algn="tl">
                    <a:srgbClr val="DDDDDD"/>
                  </a:outerShdw>
                </a:effectLst>
                <a:latin typeface="Verdana" charset="0"/>
              </a:rPr>
              <a:t>.</a:t>
            </a:r>
            <a:endParaRPr lang="zh-CN" altLang="en-US" sz="2400" smtClean="0">
              <a:solidFill>
                <a:schemeClr val="hlink"/>
              </a:solidFill>
              <a:effectLst>
                <a:outerShdw blurRad="38100" dist="38100" dir="2700000" algn="tl">
                  <a:srgbClr val="DDDDDD"/>
                </a:outerShdw>
              </a:effectLst>
              <a:latin typeface="Verdana" charset="0"/>
            </a:endParaRPr>
          </a:p>
        </p:txBody>
      </p:sp>
      <p:sp>
        <p:nvSpPr>
          <p:cNvPr id="31755" name="Line 12"/>
          <p:cNvSpPr>
            <a:spLocks noChangeShapeType="1"/>
          </p:cNvSpPr>
          <p:nvPr/>
        </p:nvSpPr>
        <p:spPr bwMode="auto">
          <a:xfrm>
            <a:off x="376238" y="4478338"/>
            <a:ext cx="8186737"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3"/>
          <p:cNvSpPr txBox="1">
            <a:spLocks noChangeArrowheads="1"/>
          </p:cNvSpPr>
          <p:nvPr/>
        </p:nvSpPr>
        <p:spPr bwMode="auto">
          <a:xfrm>
            <a:off x="784225" y="1817688"/>
            <a:ext cx="6526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a:solidFill>
                  <a:srgbClr val="008000"/>
                </a:solidFill>
              </a:rPr>
              <a:t> v.   to reach, enter or use something</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2773"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access</a:t>
            </a:r>
          </a:p>
        </p:txBody>
      </p:sp>
      <p:sp>
        <p:nvSpPr>
          <p:cNvPr id="4" name="TextBox 23"/>
          <p:cNvSpPr txBox="1"/>
          <p:nvPr/>
        </p:nvSpPr>
        <p:spPr>
          <a:xfrm>
            <a:off x="800100" y="2471738"/>
            <a:ext cx="7599363" cy="884237"/>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At the moment, the site can be </a:t>
            </a:r>
            <a:r>
              <a:rPr lang="en-US" altLang="zh-CN" sz="2400" smtClean="0">
                <a:solidFill>
                  <a:srgbClr val="FF0000"/>
                </a:solidFill>
              </a:rPr>
              <a:t>accessed </a:t>
            </a:r>
            <a:r>
              <a:rPr lang="en-US" altLang="zh-CN" sz="2400" smtClean="0">
                <a:solidFill>
                  <a:schemeClr val="tx1"/>
                </a:solidFill>
              </a:rPr>
              <a:t>only by PCs running Windows.</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733425" y="3406775"/>
            <a:ext cx="7821613" cy="884238"/>
          </a:xfrm>
          <a:prstGeom prst="rect">
            <a:avLst/>
          </a:prstGeom>
          <a:noFill/>
        </p:spPr>
        <p:txBody>
          <a:bodyPr>
            <a:spAutoFit/>
          </a:bodyPr>
          <a:lstStyle>
            <a:lvl1pPr marL="630238" indent="-630238" algn="l" defTabSz="636588">
              <a:tabLst>
                <a:tab pos="623888" algn="l"/>
              </a:tabLst>
              <a:defRPr sz="1600" b="1">
                <a:solidFill>
                  <a:srgbClr val="FFFFFF"/>
                </a:solidFill>
                <a:latin typeface="Times New Roman" charset="0"/>
                <a:ea typeface="宋体" charset="0"/>
                <a:cs typeface="宋体" charset="0"/>
              </a:defRPr>
            </a:lvl1pPr>
            <a:lvl2pPr marL="742950" indent="-285750" algn="l" defTabSz="636588">
              <a:tabLst>
                <a:tab pos="623888" algn="l"/>
              </a:tabLst>
              <a:defRPr sz="1600" b="1">
                <a:solidFill>
                  <a:srgbClr val="FFFFFF"/>
                </a:solidFill>
                <a:latin typeface="Times New Roman" charset="0"/>
                <a:ea typeface="宋体" charset="0"/>
              </a:defRPr>
            </a:lvl2pPr>
            <a:lvl3pPr marL="1143000" indent="-228600" algn="l" defTabSz="636588">
              <a:tabLst>
                <a:tab pos="623888" algn="l"/>
              </a:tabLst>
              <a:defRPr sz="1600" b="1">
                <a:solidFill>
                  <a:srgbClr val="FFFFFF"/>
                </a:solidFill>
                <a:latin typeface="Times New Roman" charset="0"/>
                <a:ea typeface="宋体" charset="0"/>
              </a:defRPr>
            </a:lvl3pPr>
            <a:lvl4pPr marL="1600200" indent="-228600" algn="l" defTabSz="636588">
              <a:tabLst>
                <a:tab pos="623888" algn="l"/>
              </a:tabLst>
              <a:defRPr sz="1600" b="1">
                <a:solidFill>
                  <a:srgbClr val="FFFFFF"/>
                </a:solidFill>
                <a:latin typeface="Times New Roman" charset="0"/>
                <a:ea typeface="宋体" charset="0"/>
              </a:defRPr>
            </a:lvl4pPr>
            <a:lvl5pPr marL="2057400" indent="-228600" algn="l" defTabSz="636588">
              <a:tabLst>
                <a:tab pos="623888" algn="l"/>
              </a:tabLst>
              <a:defRPr sz="1600" b="1">
                <a:solidFill>
                  <a:srgbClr val="FFFFFF"/>
                </a:solidFill>
                <a:latin typeface="Times New Roman" charset="0"/>
                <a:ea typeface="宋体" charset="0"/>
              </a:defRPr>
            </a:lvl5pPr>
            <a:lvl6pPr marL="25146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6pPr>
            <a:lvl7pPr marL="29718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7pPr>
            <a:lvl8pPr marL="34290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8pPr>
            <a:lvl9pPr marL="3886200" indent="-228600" defTabSz="636588" eaLnBrk="0" fontAlgn="base" hangingPunct="0">
              <a:spcBef>
                <a:spcPct val="0"/>
              </a:spcBef>
              <a:spcAft>
                <a:spcPct val="0"/>
              </a:spcAft>
              <a:tabLst>
                <a:tab pos="623888" algn="l"/>
              </a:tabLs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 e.g.</a:t>
            </a:r>
            <a:r>
              <a:rPr lang="en-US" altLang="zh-CN" sz="2400" smtClean="0">
                <a:solidFill>
                  <a:schemeClr val="tx1"/>
                </a:solidFill>
              </a:rPr>
              <a:t> Bank customers can </a:t>
            </a:r>
            <a:r>
              <a:rPr lang="en-US" altLang="zh-CN" sz="2400" smtClean="0">
                <a:solidFill>
                  <a:srgbClr val="FF0000"/>
                </a:solidFill>
              </a:rPr>
              <a:t>access</a:t>
            </a:r>
            <a:r>
              <a:rPr lang="en-US" altLang="zh-CN" sz="2400" smtClean="0">
                <a:solidFill>
                  <a:schemeClr val="tx1"/>
                </a:solidFill>
              </a:rPr>
              <a:t> their checking accounts</a:t>
            </a:r>
          </a:p>
          <a:p>
            <a:pPr algn="just">
              <a:defRPr/>
            </a:pPr>
            <a:r>
              <a:rPr lang="en-US" altLang="zh-CN" sz="2400" smtClean="0">
                <a:solidFill>
                  <a:schemeClr val="tx1"/>
                </a:solidFill>
              </a:rPr>
              <a:t>         instantly through the electronic system</a:t>
            </a:r>
            <a:r>
              <a:rPr lang="en-US" sz="2400" smtClean="0">
                <a:solidFill>
                  <a:schemeClr val="tx1"/>
                </a:solidFill>
              </a:rPr>
              <a:t>.</a:t>
            </a:r>
            <a:endParaRPr lang="zh-CN" altLang="en-US" sz="2400" smtClean="0">
              <a:solidFill>
                <a:schemeClr val="tx1"/>
              </a:solidFill>
            </a:endParaRPr>
          </a:p>
        </p:txBody>
      </p:sp>
      <p:sp>
        <p:nvSpPr>
          <p:cNvPr id="7" name="TextBox 23"/>
          <p:cNvSpPr txBox="1"/>
          <p:nvPr/>
        </p:nvSpPr>
        <p:spPr>
          <a:xfrm>
            <a:off x="265113" y="4325938"/>
            <a:ext cx="8497887" cy="519112"/>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dirty="0" smtClean="0">
                <a:solidFill>
                  <a:schemeClr val="tx2"/>
                </a:solidFill>
                <a:effectLst>
                  <a:outerShdw blurRad="38100" dist="38100" dir="2700000" algn="tl">
                    <a:srgbClr val="DDDDDD"/>
                  </a:outerShdw>
                </a:effectLst>
              </a:rPr>
              <a:t>      Tran:</a:t>
            </a:r>
            <a:r>
              <a:rPr lang="zh-CN" altLang="en-US" sz="2400" b="0" dirty="0" smtClean="0">
                <a:solidFill>
                  <a:schemeClr val="tx1"/>
                </a:solidFill>
              </a:rPr>
              <a:t>道路已被封锁，只有紧急车辆可以通行。</a:t>
            </a:r>
          </a:p>
        </p:txBody>
      </p:sp>
      <p:sp>
        <p:nvSpPr>
          <p:cNvPr id="8" name="TextBox 23"/>
          <p:cNvSpPr txBox="1"/>
          <p:nvPr/>
        </p:nvSpPr>
        <p:spPr>
          <a:xfrm>
            <a:off x="719138" y="4910138"/>
            <a:ext cx="7599362" cy="861774"/>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600" i="1" dirty="0" smtClean="0">
                <a:solidFill>
                  <a:srgbClr val="FF0000"/>
                </a:solidFill>
                <a:effectLst>
                  <a:outerShdw blurRad="38100" dist="38100" dir="2700000" algn="tl">
                    <a:srgbClr val="DDDDDD"/>
                  </a:outerShdw>
                </a:effectLst>
              </a:rPr>
              <a:t>       </a:t>
            </a:r>
            <a:r>
              <a:rPr lang="en-US" altLang="zh-CN" sz="2400" dirty="0" smtClean="0">
                <a:solidFill>
                  <a:schemeClr val="hlink"/>
                </a:solidFill>
                <a:effectLst>
                  <a:outerShdw blurRad="38100" dist="38100" dir="2700000" algn="tl">
                    <a:srgbClr val="DDDDDD"/>
                  </a:outerShdw>
                </a:effectLst>
                <a:latin typeface="Verdana" charset="0"/>
              </a:rPr>
              <a:t>The road is closed but can be accessed by emergency vehicles.</a:t>
            </a: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32779" name="Line 13"/>
          <p:cNvSpPr>
            <a:spLocks noChangeShapeType="1"/>
          </p:cNvSpPr>
          <p:nvPr/>
        </p:nvSpPr>
        <p:spPr bwMode="auto">
          <a:xfrm>
            <a:off x="433388" y="4321175"/>
            <a:ext cx="8186737"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3"/>
          <p:cNvSpPr txBox="1">
            <a:spLocks noChangeArrowheads="1"/>
          </p:cNvSpPr>
          <p:nvPr/>
        </p:nvSpPr>
        <p:spPr bwMode="auto">
          <a:xfrm>
            <a:off x="746125" y="1890713"/>
            <a:ext cx="74279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6088" indent="-446088" defTabSz="539750">
              <a:defRPr kumimoji="1" sz="2400">
                <a:solidFill>
                  <a:schemeClr val="tx1"/>
                </a:solidFill>
                <a:latin typeface="Times New Roman" charset="0"/>
                <a:ea typeface="宋体" charset="0"/>
                <a:cs typeface="宋体" charset="0"/>
              </a:defRPr>
            </a:lvl1pPr>
            <a:lvl2pPr marL="742950" indent="-285750" defTabSz="539750">
              <a:defRPr kumimoji="1" sz="2400">
                <a:solidFill>
                  <a:schemeClr val="tx1"/>
                </a:solidFill>
                <a:latin typeface="Times New Roman" charset="0"/>
                <a:ea typeface="宋体" charset="0"/>
              </a:defRPr>
            </a:lvl2pPr>
            <a:lvl3pPr marL="1143000" indent="-228600" defTabSz="539750">
              <a:defRPr kumimoji="1" sz="2400">
                <a:solidFill>
                  <a:schemeClr val="tx1"/>
                </a:solidFill>
                <a:latin typeface="Times New Roman" charset="0"/>
                <a:ea typeface="宋体" charset="0"/>
              </a:defRPr>
            </a:lvl3pPr>
            <a:lvl4pPr marL="1600200" indent="-228600" defTabSz="539750">
              <a:defRPr kumimoji="1" sz="2400">
                <a:solidFill>
                  <a:schemeClr val="tx1"/>
                </a:solidFill>
                <a:latin typeface="Times New Roman" charset="0"/>
                <a:ea typeface="宋体" charset="0"/>
              </a:defRPr>
            </a:lvl4pPr>
            <a:lvl5pPr marL="2057400" indent="-228600" defTabSz="539750">
              <a:defRPr kumimoji="1" sz="2400">
                <a:solidFill>
                  <a:schemeClr val="tx1"/>
                </a:solidFill>
                <a:latin typeface="Times New Roman" charset="0"/>
                <a:ea typeface="宋体" charset="0"/>
              </a:defRPr>
            </a:lvl5pPr>
            <a:lvl6pPr marL="2514600" indent="-228600" algn="just" defTabSz="539750"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defTabSz="539750"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defTabSz="539750"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defTabSz="539750"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a.   many in number; involving many different people or things</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3797"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multiple</a:t>
            </a:r>
          </a:p>
        </p:txBody>
      </p:sp>
      <p:sp>
        <p:nvSpPr>
          <p:cNvPr id="4" name="TextBox 23"/>
          <p:cNvSpPr txBox="1"/>
          <p:nvPr/>
        </p:nvSpPr>
        <p:spPr>
          <a:xfrm>
            <a:off x="677863" y="2840038"/>
            <a:ext cx="7599362" cy="884237"/>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I have made </a:t>
            </a:r>
            <a:r>
              <a:rPr lang="en-US" altLang="zh-CN" sz="2400" smtClean="0">
                <a:solidFill>
                  <a:srgbClr val="FF0000"/>
                </a:solidFill>
              </a:rPr>
              <a:t>multiple</a:t>
            </a:r>
            <a:r>
              <a:rPr lang="en-US" altLang="zh-CN" sz="2400" smtClean="0">
                <a:solidFill>
                  <a:schemeClr val="tx1"/>
                </a:solidFill>
              </a:rPr>
              <a:t> copies of documents for the participants of the meeting.</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954088" y="4775200"/>
            <a:ext cx="7599362" cy="488950"/>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600" dirty="0" smtClean="0">
                <a:solidFill>
                  <a:srgbClr val="FF0000"/>
                </a:solidFill>
              </a:rPr>
              <a:t>        </a:t>
            </a:r>
            <a:r>
              <a:rPr lang="en-US" altLang="zh-CN" sz="2400" dirty="0" smtClean="0">
                <a:solidFill>
                  <a:schemeClr val="hlink"/>
                </a:solidFill>
                <a:effectLst>
                  <a:outerShdw blurRad="38100" dist="38100" dir="2700000" algn="tl">
                    <a:srgbClr val="DDDDDD"/>
                  </a:outerShdw>
                </a:effectLst>
                <a:latin typeface="Verdana" charset="0"/>
              </a:rPr>
              <a:t>I have got a multiple-entry visa.</a:t>
            </a: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7" name="TextBox 23"/>
          <p:cNvSpPr txBox="1"/>
          <p:nvPr/>
        </p:nvSpPr>
        <p:spPr>
          <a:xfrm>
            <a:off x="782638" y="4159250"/>
            <a:ext cx="7599362" cy="519113"/>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Tran: </a:t>
            </a:r>
            <a:r>
              <a:rPr lang="zh-CN" altLang="en-US" sz="2400" b="0" smtClean="0">
                <a:solidFill>
                  <a:schemeClr val="tx1"/>
                </a:solidFill>
              </a:rPr>
              <a:t>我申请到了多次往返签证。</a:t>
            </a:r>
          </a:p>
        </p:txBody>
      </p:sp>
      <p:sp>
        <p:nvSpPr>
          <p:cNvPr id="33802" name="Line 11"/>
          <p:cNvSpPr>
            <a:spLocks noChangeShapeType="1"/>
          </p:cNvSpPr>
          <p:nvPr/>
        </p:nvSpPr>
        <p:spPr bwMode="auto">
          <a:xfrm>
            <a:off x="476250" y="4021138"/>
            <a:ext cx="8186738"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23"/>
          <p:cNvSpPr txBox="1">
            <a:spLocks noChangeArrowheads="1"/>
          </p:cNvSpPr>
          <p:nvPr/>
        </p:nvSpPr>
        <p:spPr bwMode="auto">
          <a:xfrm>
            <a:off x="754063" y="1890713"/>
            <a:ext cx="783113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6088" indent="-446088" defTabSz="539750">
              <a:defRPr kumimoji="1" sz="2400">
                <a:solidFill>
                  <a:schemeClr val="tx1"/>
                </a:solidFill>
                <a:latin typeface="Times New Roman" charset="0"/>
                <a:ea typeface="宋体" charset="0"/>
                <a:cs typeface="宋体" charset="0"/>
              </a:defRPr>
            </a:lvl1pPr>
            <a:lvl2pPr marL="742950" indent="-285750" defTabSz="539750">
              <a:defRPr kumimoji="1" sz="2400">
                <a:solidFill>
                  <a:schemeClr val="tx1"/>
                </a:solidFill>
                <a:latin typeface="Times New Roman" charset="0"/>
                <a:ea typeface="宋体" charset="0"/>
              </a:defRPr>
            </a:lvl2pPr>
            <a:lvl3pPr marL="1143000" indent="-228600" defTabSz="539750">
              <a:defRPr kumimoji="1" sz="2400">
                <a:solidFill>
                  <a:schemeClr val="tx1"/>
                </a:solidFill>
                <a:latin typeface="Times New Roman" charset="0"/>
                <a:ea typeface="宋体" charset="0"/>
              </a:defRPr>
            </a:lvl3pPr>
            <a:lvl4pPr marL="1600200" indent="-228600" defTabSz="539750">
              <a:defRPr kumimoji="1" sz="2400">
                <a:solidFill>
                  <a:schemeClr val="tx1"/>
                </a:solidFill>
                <a:latin typeface="Times New Roman" charset="0"/>
                <a:ea typeface="宋体" charset="0"/>
              </a:defRPr>
            </a:lvl4pPr>
            <a:lvl5pPr marL="2057400" indent="-228600" defTabSz="539750">
              <a:defRPr kumimoji="1" sz="2400">
                <a:solidFill>
                  <a:schemeClr val="tx1"/>
                </a:solidFill>
                <a:latin typeface="Times New Roman" charset="0"/>
                <a:ea typeface="宋体" charset="0"/>
              </a:defRPr>
            </a:lvl5pPr>
            <a:lvl6pPr marL="2514600" indent="-228600" algn="just" defTabSz="539750"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defTabSz="539750"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defTabSz="539750"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defTabSz="539750"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a.  existing at the beginning of a particular period, process or activity</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4821"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original</a:t>
            </a:r>
          </a:p>
        </p:txBody>
      </p:sp>
      <p:sp>
        <p:nvSpPr>
          <p:cNvPr id="4" name="TextBox 23"/>
          <p:cNvSpPr txBox="1"/>
          <p:nvPr/>
        </p:nvSpPr>
        <p:spPr>
          <a:xfrm>
            <a:off x="720725" y="2868613"/>
            <a:ext cx="7599363" cy="519112"/>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The hotel still has many of its </a:t>
            </a:r>
            <a:r>
              <a:rPr lang="en-US" altLang="zh-CN" sz="2400" smtClean="0">
                <a:solidFill>
                  <a:srgbClr val="FF0000"/>
                </a:solidFill>
              </a:rPr>
              <a:t>original</a:t>
            </a:r>
            <a:r>
              <a:rPr lang="en-US" altLang="zh-CN" sz="2400" smtClean="0">
                <a:solidFill>
                  <a:schemeClr val="tx1"/>
                </a:solidFill>
              </a:rPr>
              <a:t> features. </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712788" y="3484563"/>
            <a:ext cx="7599362" cy="519112"/>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e.g. </a:t>
            </a:r>
            <a:r>
              <a:rPr lang="en-US" altLang="zh-CN" sz="2400" smtClean="0">
                <a:solidFill>
                  <a:schemeClr val="tx1"/>
                </a:solidFill>
              </a:rPr>
              <a:t>The </a:t>
            </a:r>
            <a:r>
              <a:rPr lang="en-US" altLang="zh-CN" sz="2400" smtClean="0">
                <a:solidFill>
                  <a:srgbClr val="FF0000"/>
                </a:solidFill>
              </a:rPr>
              <a:t>original </a:t>
            </a:r>
            <a:r>
              <a:rPr lang="en-US" altLang="zh-CN" sz="2400" smtClean="0">
                <a:solidFill>
                  <a:schemeClr val="tx1"/>
                </a:solidFill>
              </a:rPr>
              <a:t>picture is in the British Museum.</a:t>
            </a:r>
            <a:endParaRPr lang="zh-CN" altLang="en-US" sz="2400" smtClean="0">
              <a:solidFill>
                <a:schemeClr val="tx1"/>
              </a:solidFill>
            </a:endParaRPr>
          </a:p>
        </p:txBody>
      </p:sp>
      <p:sp>
        <p:nvSpPr>
          <p:cNvPr id="7" name="TextBox 23"/>
          <p:cNvSpPr txBox="1"/>
          <p:nvPr/>
        </p:nvSpPr>
        <p:spPr>
          <a:xfrm>
            <a:off x="679450" y="4448175"/>
            <a:ext cx="7599363" cy="884238"/>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Tran:</a:t>
            </a:r>
            <a:r>
              <a:rPr lang="en-US" sz="2400" b="0" smtClean="0">
                <a:solidFill>
                  <a:schemeClr val="tx1"/>
                </a:solidFill>
              </a:rPr>
              <a:t> </a:t>
            </a:r>
            <a:r>
              <a:rPr lang="en-US" altLang="zh-CN" sz="2400" b="0" smtClean="0">
                <a:solidFill>
                  <a:schemeClr val="tx1"/>
                </a:solidFill>
              </a:rPr>
              <a:t>我觉得</a:t>
            </a:r>
            <a:r>
              <a:rPr lang="zh-CN" altLang="en-US" sz="2400" b="0" smtClean="0">
                <a:solidFill>
                  <a:schemeClr val="tx1"/>
                </a:solidFill>
              </a:rPr>
              <a:t>你应该回到你最初的方案。</a:t>
            </a:r>
          </a:p>
          <a:p>
            <a:pPr algn="just">
              <a:defRPr/>
            </a:pPr>
            <a:endParaRPr lang="zh-CN" altLang="en-US" sz="2400" b="0" smtClean="0">
              <a:solidFill>
                <a:schemeClr val="tx1"/>
              </a:solidFill>
            </a:endParaRPr>
          </a:p>
        </p:txBody>
      </p:sp>
      <p:sp>
        <p:nvSpPr>
          <p:cNvPr id="8" name="TextBox 23"/>
          <p:cNvSpPr txBox="1"/>
          <p:nvPr/>
        </p:nvSpPr>
        <p:spPr>
          <a:xfrm>
            <a:off x="1274763" y="5181600"/>
            <a:ext cx="7599362" cy="822325"/>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400" smtClean="0">
                <a:solidFill>
                  <a:schemeClr val="hlink"/>
                </a:solidFill>
                <a:effectLst>
                  <a:outerShdw blurRad="38100" dist="38100" dir="2700000" algn="tl">
                    <a:srgbClr val="DDDDDD"/>
                  </a:outerShdw>
                </a:effectLst>
                <a:latin typeface="Verdana" charset="0"/>
              </a:rPr>
              <a:t>   I think you should go back to your</a:t>
            </a:r>
          </a:p>
          <a:p>
            <a:pPr algn="just">
              <a:defRPr/>
            </a:pPr>
            <a:r>
              <a:rPr lang="en-US" altLang="zh-CN" sz="2400" smtClean="0">
                <a:solidFill>
                  <a:schemeClr val="hlink"/>
                </a:solidFill>
                <a:effectLst>
                  <a:outerShdw blurRad="38100" dist="38100" dir="2700000" algn="tl">
                    <a:srgbClr val="DDDDDD"/>
                  </a:outerShdw>
                </a:effectLst>
                <a:latin typeface="Verdana" charset="0"/>
              </a:rPr>
              <a:t>   original plan.</a:t>
            </a:r>
            <a:endParaRPr lang="zh-CN" altLang="en-US" sz="2400" smtClean="0">
              <a:solidFill>
                <a:schemeClr val="hlink"/>
              </a:solidFill>
              <a:effectLst>
                <a:outerShdw blurRad="38100" dist="38100" dir="2700000" algn="tl">
                  <a:srgbClr val="DDDDDD"/>
                </a:outerShdw>
              </a:effectLst>
              <a:latin typeface="Verdana" charset="0"/>
            </a:endParaRPr>
          </a:p>
        </p:txBody>
      </p:sp>
      <p:sp>
        <p:nvSpPr>
          <p:cNvPr id="34827" name="Line 12"/>
          <p:cNvSpPr>
            <a:spLocks noChangeShapeType="1"/>
          </p:cNvSpPr>
          <p:nvPr/>
        </p:nvSpPr>
        <p:spPr bwMode="auto">
          <a:xfrm>
            <a:off x="419100" y="4235450"/>
            <a:ext cx="8186738"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3"/>
          <p:cNvSpPr txBox="1">
            <a:spLocks noChangeArrowheads="1"/>
          </p:cNvSpPr>
          <p:nvPr/>
        </p:nvSpPr>
        <p:spPr bwMode="auto">
          <a:xfrm>
            <a:off x="560388" y="1890713"/>
            <a:ext cx="80359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63538" indent="-363538" defTabSz="539750">
              <a:defRPr kumimoji="1" sz="2400">
                <a:solidFill>
                  <a:schemeClr val="tx1"/>
                </a:solidFill>
                <a:latin typeface="Times New Roman" charset="0"/>
                <a:ea typeface="宋体" charset="0"/>
                <a:cs typeface="宋体" charset="0"/>
              </a:defRPr>
            </a:lvl1pPr>
            <a:lvl2pPr marL="742950" indent="-285750" defTabSz="539750">
              <a:defRPr kumimoji="1" sz="2400">
                <a:solidFill>
                  <a:schemeClr val="tx1"/>
                </a:solidFill>
                <a:latin typeface="Times New Roman" charset="0"/>
                <a:ea typeface="宋体" charset="0"/>
              </a:defRPr>
            </a:lvl2pPr>
            <a:lvl3pPr marL="1143000" indent="-228600" defTabSz="539750">
              <a:defRPr kumimoji="1" sz="2400">
                <a:solidFill>
                  <a:schemeClr val="tx1"/>
                </a:solidFill>
                <a:latin typeface="Times New Roman" charset="0"/>
                <a:ea typeface="宋体" charset="0"/>
              </a:defRPr>
            </a:lvl3pPr>
            <a:lvl4pPr marL="1600200" indent="-228600" defTabSz="539750">
              <a:defRPr kumimoji="1" sz="2400">
                <a:solidFill>
                  <a:schemeClr val="tx1"/>
                </a:solidFill>
                <a:latin typeface="Times New Roman" charset="0"/>
                <a:ea typeface="宋体" charset="0"/>
              </a:defRPr>
            </a:lvl4pPr>
            <a:lvl5pPr marL="2057400" indent="-228600" defTabSz="539750">
              <a:defRPr kumimoji="1" sz="2400">
                <a:solidFill>
                  <a:schemeClr val="tx1"/>
                </a:solidFill>
                <a:latin typeface="Times New Roman" charset="0"/>
                <a:ea typeface="宋体" charset="0"/>
              </a:defRPr>
            </a:lvl5pPr>
            <a:lvl6pPr marL="2514600" indent="-228600" algn="just" defTabSz="539750"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defTabSz="539750"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defTabSz="539750"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defTabSz="539750"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n.   shy, awkward or guilty feelings</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5845" name="Rectangle 10"/>
          <p:cNvSpPr>
            <a:spLocks noGrp="1" noChangeArrowheads="1"/>
          </p:cNvSpPr>
          <p:nvPr>
            <p:ph type="title" idx="4294967295"/>
          </p:nvPr>
        </p:nvSpPr>
        <p:spPr bwMode="auto">
          <a:xfrm>
            <a:off x="3435350" y="1131888"/>
            <a:ext cx="3132138"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embarrassment</a:t>
            </a:r>
          </a:p>
        </p:txBody>
      </p:sp>
      <p:sp>
        <p:nvSpPr>
          <p:cNvPr id="4" name="TextBox 23"/>
          <p:cNvSpPr txBox="1"/>
          <p:nvPr/>
        </p:nvSpPr>
        <p:spPr>
          <a:xfrm>
            <a:off x="525463" y="2698750"/>
            <a:ext cx="7904162" cy="884238"/>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Much to her </a:t>
            </a:r>
            <a:r>
              <a:rPr lang="en-US" altLang="zh-CN" sz="2400" smtClean="0">
                <a:solidFill>
                  <a:srgbClr val="FF0000"/>
                </a:solidFill>
              </a:rPr>
              <a:t>embarrassment</a:t>
            </a:r>
            <a:r>
              <a:rPr lang="en-US" altLang="zh-CN" sz="2400" smtClean="0">
                <a:solidFill>
                  <a:schemeClr val="tx1"/>
                </a:solidFill>
              </a:rPr>
              <a:t>, she realized that</a:t>
            </a:r>
          </a:p>
          <a:p>
            <a:pPr algn="just">
              <a:defRPr/>
            </a:pPr>
            <a:r>
              <a:rPr lang="en-US" altLang="zh-CN" sz="2400" smtClean="0">
                <a:solidFill>
                  <a:schemeClr val="tx1"/>
                </a:solidFill>
              </a:rPr>
              <a:t>        everybody had been listening to her singing.</a:t>
            </a:r>
            <a:endParaRPr lang="zh-CN" altLang="en-US" sz="2400" smtClean="0">
              <a:solidFill>
                <a:schemeClr val="tx1"/>
              </a:solidFill>
            </a:endParaRPr>
          </a:p>
        </p:txBody>
      </p:sp>
      <p:sp>
        <p:nvSpPr>
          <p:cNvPr id="2" name="TextBox 23"/>
          <p:cNvSpPr txBox="1"/>
          <p:nvPr/>
        </p:nvSpPr>
        <p:spPr>
          <a:xfrm>
            <a:off x="447675" y="3673475"/>
            <a:ext cx="7599363" cy="946150"/>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endParaRPr lang="en-US" altLang="zh-CN" sz="2800" i="1" smtClean="0">
              <a:solidFill>
                <a:schemeClr val="tx2"/>
              </a:solidFill>
              <a:effectLst>
                <a:outerShdw blurRad="38100" dist="38100" dir="2700000" algn="tl">
                  <a:srgbClr val="DDDDDD"/>
                </a:outerShdw>
              </a:effectLst>
            </a:endParaRPr>
          </a:p>
          <a:p>
            <a:pPr algn="just">
              <a:defRPr/>
            </a:pPr>
            <a:r>
              <a:rPr lang="en-US" altLang="zh-CN" sz="2800" i="1" smtClean="0">
                <a:solidFill>
                  <a:schemeClr val="tx2"/>
                </a:solidFill>
                <a:effectLst>
                  <a:outerShdw blurRad="38100" dist="38100" dir="2700000" algn="tl">
                    <a:srgbClr val="DDDDDD"/>
                  </a:outerShdw>
                </a:effectLst>
              </a:rPr>
              <a:t>Tran:</a:t>
            </a:r>
            <a:r>
              <a:rPr lang="en-US" sz="2400" b="0" smtClean="0">
                <a:solidFill>
                  <a:schemeClr val="tx1"/>
                </a:solidFill>
              </a:rPr>
              <a:t> </a:t>
            </a:r>
            <a:r>
              <a:rPr lang="en-US" altLang="zh-CN" sz="2400" b="0" smtClean="0">
                <a:solidFill>
                  <a:schemeClr val="tx1"/>
                </a:solidFill>
              </a:rPr>
              <a:t>他</a:t>
            </a:r>
            <a:r>
              <a:rPr lang="zh-CN" altLang="en-US" sz="2400" b="0" smtClean="0">
                <a:solidFill>
                  <a:schemeClr val="tx1"/>
                </a:solidFill>
              </a:rPr>
              <a:t>的辞职让公司非常难堪。</a:t>
            </a:r>
          </a:p>
        </p:txBody>
      </p:sp>
      <p:sp>
        <p:nvSpPr>
          <p:cNvPr id="3" name="TextBox 23"/>
          <p:cNvSpPr txBox="1"/>
          <p:nvPr/>
        </p:nvSpPr>
        <p:spPr>
          <a:xfrm>
            <a:off x="595313" y="4108450"/>
            <a:ext cx="8002587" cy="1250950"/>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600" smtClean="0">
                <a:solidFill>
                  <a:srgbClr val="FF0000"/>
                </a:solidFill>
              </a:rPr>
              <a:t>          </a:t>
            </a:r>
          </a:p>
          <a:p>
            <a:pPr algn="just">
              <a:defRPr/>
            </a:pPr>
            <a:r>
              <a:rPr lang="en-US" altLang="zh-CN" sz="2600" smtClean="0">
                <a:solidFill>
                  <a:srgbClr val="FF0000"/>
                </a:solidFill>
              </a:rPr>
              <a:t>          </a:t>
            </a:r>
            <a:r>
              <a:rPr lang="en-US" altLang="zh-CN" sz="2400" smtClean="0">
                <a:solidFill>
                  <a:schemeClr val="hlink"/>
                </a:solidFill>
                <a:effectLst>
                  <a:outerShdw blurRad="38100" dist="38100" dir="2700000" algn="tl">
                    <a:srgbClr val="DDDDDD"/>
                  </a:outerShdw>
                </a:effectLst>
                <a:latin typeface="Verdana" charset="0"/>
              </a:rPr>
              <a:t>His resignation will be a severe</a:t>
            </a:r>
          </a:p>
          <a:p>
            <a:pPr algn="just">
              <a:defRPr/>
            </a:pPr>
            <a:r>
              <a:rPr lang="en-US" altLang="zh-CN" sz="2400" smtClean="0">
                <a:solidFill>
                  <a:schemeClr val="hlink"/>
                </a:solidFill>
                <a:effectLst>
                  <a:outerShdw blurRad="38100" dist="38100" dir="2700000" algn="tl">
                    <a:srgbClr val="DDDDDD"/>
                  </a:outerShdw>
                </a:effectLst>
                <a:latin typeface="Verdana" charset="0"/>
              </a:rPr>
              <a:t>        embarrassment to the company. </a:t>
            </a:r>
            <a:endParaRPr lang="zh-CN" altLang="en-US" sz="2400" smtClean="0">
              <a:solidFill>
                <a:schemeClr val="hlink"/>
              </a:solidFill>
              <a:effectLst>
                <a:outerShdw blurRad="38100" dist="38100" dir="2700000" algn="tl">
                  <a:srgbClr val="DDDDDD"/>
                </a:outerShdw>
              </a:effectLst>
              <a:latin typeface="Verdana" charset="0"/>
            </a:endParaRPr>
          </a:p>
        </p:txBody>
      </p:sp>
      <p:sp>
        <p:nvSpPr>
          <p:cNvPr id="35850" name="Line 12"/>
          <p:cNvSpPr>
            <a:spLocks noChangeShapeType="1"/>
          </p:cNvSpPr>
          <p:nvPr/>
        </p:nvSpPr>
        <p:spPr bwMode="auto">
          <a:xfrm>
            <a:off x="433388" y="3863975"/>
            <a:ext cx="8186737"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grpSp>
        <p:nvGrpSpPr>
          <p:cNvPr id="14"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15"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16" name="Group 10"/>
            <p:cNvGrpSpPr>
              <a:grpSpLocks/>
            </p:cNvGrpSpPr>
            <p:nvPr/>
          </p:nvGrpSpPr>
          <p:grpSpPr bwMode="auto">
            <a:xfrm>
              <a:off x="730" y="1407"/>
              <a:ext cx="4043" cy="444"/>
              <a:chOff x="744" y="1407"/>
              <a:chExt cx="3988" cy="444"/>
            </a:xfrm>
          </p:grpSpPr>
          <p:sp>
            <p:nvSpPr>
              <p:cNvPr id="1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46"/>
          <p:cNvSpPr>
            <a:spLocks noGrp="1" noChangeArrowheads="1"/>
          </p:cNvSpPr>
          <p:nvPr>
            <p:ph type="title" idx="4294967295"/>
          </p:nvPr>
        </p:nvSpPr>
        <p:spPr bwMode="auto">
          <a:xfrm>
            <a:off x="5273675" y="388938"/>
            <a:ext cx="403225" cy="1476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Warm-1</a:t>
            </a:r>
          </a:p>
        </p:txBody>
      </p:sp>
      <p:sp>
        <p:nvSpPr>
          <p:cNvPr id="11" name="AutoShape 11"/>
          <p:cNvSpPr>
            <a:spLocks noChangeArrowheads="1"/>
          </p:cNvSpPr>
          <p:nvPr/>
        </p:nvSpPr>
        <p:spPr bwMode="gray">
          <a:xfrm>
            <a:off x="4117169" y="289284"/>
            <a:ext cx="2858947" cy="372345"/>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p>
            <a:pPr algn="ctr">
              <a:defRPr/>
            </a:pPr>
            <a:r>
              <a:rPr lang="en-US" sz="1600" dirty="0">
                <a:solidFill>
                  <a:schemeClr val="tx2">
                    <a:lumMod val="95000"/>
                    <a:lumOff val="5000"/>
                  </a:schemeClr>
                </a:solidFill>
                <a:latin typeface="Arial Black" pitchFamily="34" charset="0"/>
                <a:ea typeface="宋体" charset="-122"/>
                <a:cs typeface="+mn-cs"/>
              </a:rPr>
              <a:t>Warming-up</a:t>
            </a:r>
            <a:endParaRPr lang="zh-CN" altLang="en-US" sz="1600" dirty="0">
              <a:solidFill>
                <a:schemeClr val="tx2">
                  <a:lumMod val="95000"/>
                  <a:lumOff val="5000"/>
                </a:schemeClr>
              </a:solidFill>
              <a:effectLst>
                <a:reflection blurRad="6350" stA="60000" endA="900" endPos="58000" dir="5400000" sy="-100000" algn="bl" rotWithShape="0"/>
              </a:effectLst>
              <a:latin typeface="Arial Black" pitchFamily="34" charset="0"/>
              <a:ea typeface="宋体" charset="-122"/>
              <a:cs typeface="+mn-cs"/>
            </a:endParaRPr>
          </a:p>
        </p:txBody>
      </p:sp>
      <p:sp>
        <p:nvSpPr>
          <p:cNvPr id="18436" name="TextBox 26"/>
          <p:cNvSpPr txBox="1">
            <a:spLocks noChangeArrowheads="1"/>
          </p:cNvSpPr>
          <p:nvPr/>
        </p:nvSpPr>
        <p:spPr bwMode="auto">
          <a:xfrm>
            <a:off x="669925" y="900113"/>
            <a:ext cx="8224838" cy="396875"/>
          </a:xfrm>
          <a:prstGeom prst="rect">
            <a:avLst/>
          </a:prstGeom>
          <a:noFill/>
          <a:ln w="9525">
            <a:noFill/>
            <a:miter lim="800000"/>
            <a:headEnd/>
            <a:tailEnd/>
          </a:ln>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eaLnBrk="1" hangingPunct="1">
              <a:defRPr/>
            </a:pPr>
            <a:r>
              <a:rPr lang="en-US" altLang="zh-CN" sz="2000" b="0" dirty="0" smtClean="0">
                <a:solidFill>
                  <a:srgbClr val="4D4F00"/>
                </a:solidFill>
                <a:effectLst>
                  <a:outerShdw blurRad="38100" dist="38100" dir="2700000" algn="tl">
                    <a:srgbClr val="DDDDDD"/>
                  </a:outerShdw>
                </a:effectLst>
                <a:latin typeface="Calibri" charset="0"/>
              </a:rPr>
              <a:t>Task 1 </a:t>
            </a:r>
            <a:r>
              <a:rPr lang="en-US" altLang="zh-CN" sz="2000" b="0" dirty="0" smtClean="0">
                <a:solidFill>
                  <a:srgbClr val="4D4F00"/>
                </a:solidFill>
                <a:latin typeface="Calibri" charset="0"/>
              </a:rPr>
              <a:t> Match the following currencies with their names. (</a:t>
            </a:r>
            <a:r>
              <a:rPr lang="en-US" altLang="zh-CN" sz="2000" b="0" dirty="0" smtClean="0">
                <a:solidFill>
                  <a:srgbClr val="4D4F00"/>
                </a:solidFill>
                <a:latin typeface="Calibri" charset="0"/>
                <a:hlinkClick r:id="rId2" action="ppaction://hlinksldjump"/>
              </a:rPr>
              <a:t>Notes</a:t>
            </a:r>
            <a:r>
              <a:rPr lang="en-US" altLang="zh-CN" sz="2000" b="0" dirty="0" smtClean="0">
                <a:solidFill>
                  <a:srgbClr val="4D4F00"/>
                </a:solidFill>
                <a:latin typeface="Calibri" charset="0"/>
              </a:rPr>
              <a:t>)</a:t>
            </a:r>
            <a:endParaRPr lang="zh-CN" altLang="en-US" sz="2000" b="0" dirty="0" smtClean="0">
              <a:solidFill>
                <a:srgbClr val="4D4F00"/>
              </a:solidFill>
              <a:latin typeface="Calibri" charset="0"/>
            </a:endParaRP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86"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8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8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91"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5" name="Group 10"/>
            <p:cNvGrpSpPr>
              <a:grpSpLocks/>
            </p:cNvGrpSpPr>
            <p:nvPr/>
          </p:nvGrpSpPr>
          <p:grpSpPr bwMode="auto">
            <a:xfrm>
              <a:off x="730" y="1407"/>
              <a:ext cx="4043" cy="444"/>
              <a:chOff x="744" y="1407"/>
              <a:chExt cx="3988" cy="444"/>
            </a:xfrm>
          </p:grpSpPr>
          <p:sp>
            <p:nvSpPr>
              <p:cNvPr id="9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9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6"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98"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7" name="Group 10"/>
            <p:cNvGrpSpPr>
              <a:grpSpLocks/>
            </p:cNvGrpSpPr>
            <p:nvPr/>
          </p:nvGrpSpPr>
          <p:grpSpPr bwMode="auto">
            <a:xfrm>
              <a:off x="730" y="1407"/>
              <a:ext cx="4043" cy="444"/>
              <a:chOff x="744" y="1407"/>
              <a:chExt cx="3988" cy="444"/>
            </a:xfrm>
          </p:grpSpPr>
          <p:sp>
            <p:nvSpPr>
              <p:cNvPr id="102"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0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pic>
        <p:nvPicPr>
          <p:cNvPr id="8271" name="Picture 7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22338" y="1354138"/>
            <a:ext cx="7323137" cy="486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
        <p:nvSpPr>
          <p:cNvPr id="8272" name="Rectangle 80"/>
          <p:cNvSpPr>
            <a:spLocks noChangeArrowheads="1"/>
          </p:cNvSpPr>
          <p:nvPr/>
        </p:nvSpPr>
        <p:spPr bwMode="auto">
          <a:xfrm>
            <a:off x="1724025" y="4037013"/>
            <a:ext cx="993775" cy="234950"/>
          </a:xfrm>
          <a:prstGeom prst="rect">
            <a:avLst/>
          </a:prstGeom>
          <a:noFill/>
          <a:ln>
            <a:noFill/>
          </a:ln>
          <a:effectLst>
            <a:prstShdw prst="shdw17" dist="17961" dir="2700000">
              <a:schemeClr val="bg1">
                <a:gamma/>
                <a:shade val="60000"/>
                <a:invGamma/>
                <a:alpha val="74998"/>
              </a:schemeClr>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1400" b="1">
                <a:hlinkClick r:id="rId2" action="ppaction://hlinksldjump"/>
              </a:rPr>
              <a:t>Japanese Yen</a:t>
            </a:r>
            <a:endParaRPr lang="en-US" altLang="zh-CN" sz="1400" b="1"/>
          </a:p>
        </p:txBody>
      </p:sp>
      <p:sp>
        <p:nvSpPr>
          <p:cNvPr id="8273" name="Rectangle 81"/>
          <p:cNvSpPr>
            <a:spLocks noChangeArrowheads="1"/>
          </p:cNvSpPr>
          <p:nvPr/>
        </p:nvSpPr>
        <p:spPr bwMode="auto">
          <a:xfrm>
            <a:off x="4273550" y="4062413"/>
            <a:ext cx="1450975" cy="1841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1400" b="1">
                <a:hlinkClick r:id="rId2" action="ppaction://hlinksldjump"/>
              </a:rPr>
              <a:t>United States Dollar</a:t>
            </a:r>
            <a:endParaRPr lang="en-US" altLang="zh-CN" sz="1400" b="1"/>
          </a:p>
        </p:txBody>
      </p:sp>
      <p:sp>
        <p:nvSpPr>
          <p:cNvPr id="8274" name="Rectangle 82"/>
          <p:cNvSpPr>
            <a:spLocks noChangeArrowheads="1"/>
          </p:cNvSpPr>
          <p:nvPr/>
        </p:nvSpPr>
        <p:spPr bwMode="auto">
          <a:xfrm>
            <a:off x="6764338" y="4008438"/>
            <a:ext cx="1096962"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1400" b="1">
                <a:hlinkClick r:id="rId2" action="ppaction://hlinksldjump"/>
              </a:rPr>
              <a:t>Pound Sterling</a:t>
            </a:r>
            <a:endParaRPr lang="en-US" altLang="zh-CN" sz="1400" b="1"/>
          </a:p>
        </p:txBody>
      </p:sp>
      <p:sp>
        <p:nvSpPr>
          <p:cNvPr id="8275" name="Rectangle 83"/>
          <p:cNvSpPr>
            <a:spLocks noChangeArrowheads="1"/>
          </p:cNvSpPr>
          <p:nvPr/>
        </p:nvSpPr>
        <p:spPr bwMode="auto">
          <a:xfrm>
            <a:off x="1819275" y="5838825"/>
            <a:ext cx="1136650" cy="209550"/>
          </a:xfrm>
          <a:prstGeom prst="rect">
            <a:avLst/>
          </a:prstGeom>
          <a:noFill/>
          <a:ln>
            <a:noFill/>
          </a:ln>
          <a:effectLst>
            <a:prstShdw prst="shdw17" dist="17961" dir="2700000">
              <a:schemeClr val="bg1">
                <a:gamma/>
                <a:shade val="60000"/>
                <a:invGamma/>
                <a:alpha val="74998"/>
              </a:schemeClr>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anchor="ctr"/>
          <a:lstStyle/>
          <a:p>
            <a:pPr algn="ctr">
              <a:defRPr/>
            </a:pPr>
            <a:r>
              <a:rPr lang="en-US" altLang="zh-CN" sz="1400" b="1">
                <a:hlinkClick r:id="rId2" action="ppaction://hlinksldjump"/>
              </a:rPr>
              <a:t>European Dollar</a:t>
            </a:r>
            <a:endParaRPr lang="en-US" altLang="zh-CN" sz="1400" b="1"/>
          </a:p>
        </p:txBody>
      </p:sp>
      <p:sp>
        <p:nvSpPr>
          <p:cNvPr id="8276" name="Rectangle 84"/>
          <p:cNvSpPr>
            <a:spLocks noChangeArrowheads="1"/>
          </p:cNvSpPr>
          <p:nvPr/>
        </p:nvSpPr>
        <p:spPr bwMode="auto">
          <a:xfrm>
            <a:off x="4232275" y="5813425"/>
            <a:ext cx="1058863" cy="2476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1400" b="1">
                <a:hlinkClick r:id="rId2" action="ppaction://hlinksldjump"/>
              </a:rPr>
              <a:t>Korean Won</a:t>
            </a:r>
            <a:endParaRPr lang="en-US" altLang="zh-CN" sz="1400" b="1"/>
          </a:p>
        </p:txBody>
      </p:sp>
      <p:sp>
        <p:nvSpPr>
          <p:cNvPr id="8277" name="Rectangle 85"/>
          <p:cNvSpPr>
            <a:spLocks noChangeArrowheads="1"/>
          </p:cNvSpPr>
          <p:nvPr/>
        </p:nvSpPr>
        <p:spPr bwMode="auto">
          <a:xfrm>
            <a:off x="6808788" y="5802313"/>
            <a:ext cx="1046162" cy="2746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1400" b="1">
                <a:hlinkClick r:id="rId2" action="ppaction://hlinksldjump"/>
              </a:rPr>
              <a:t>Canadian Dollar</a:t>
            </a:r>
            <a:endParaRPr lang="en-US" altLang="zh-CN" sz="1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72"/>
                                        </p:tgtEl>
                                        <p:attrNameLst>
                                          <p:attrName>style.visibility</p:attrName>
                                        </p:attrNameLst>
                                      </p:cBhvr>
                                      <p:to>
                                        <p:strVal val="visible"/>
                                      </p:to>
                                    </p:set>
                                    <p:animEffect transition="in" filter="blinds(horizontal)">
                                      <p:cBhvr>
                                        <p:cTn id="7" dur="500"/>
                                        <p:tgtEl>
                                          <p:spTgt spid="8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73"/>
                                        </p:tgtEl>
                                        <p:attrNameLst>
                                          <p:attrName>style.visibility</p:attrName>
                                        </p:attrNameLst>
                                      </p:cBhvr>
                                      <p:to>
                                        <p:strVal val="visible"/>
                                      </p:to>
                                    </p:set>
                                    <p:animEffect transition="in" filter="blinds(horizontal)">
                                      <p:cBhvr>
                                        <p:cTn id="12" dur="500"/>
                                        <p:tgtEl>
                                          <p:spTgt spid="82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74"/>
                                        </p:tgtEl>
                                        <p:attrNameLst>
                                          <p:attrName>style.visibility</p:attrName>
                                        </p:attrNameLst>
                                      </p:cBhvr>
                                      <p:to>
                                        <p:strVal val="visible"/>
                                      </p:to>
                                    </p:set>
                                    <p:animEffect transition="in" filter="blinds(horizontal)">
                                      <p:cBhvr>
                                        <p:cTn id="17" dur="500"/>
                                        <p:tgtEl>
                                          <p:spTgt spid="8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75"/>
                                        </p:tgtEl>
                                        <p:attrNameLst>
                                          <p:attrName>style.visibility</p:attrName>
                                        </p:attrNameLst>
                                      </p:cBhvr>
                                      <p:to>
                                        <p:strVal val="visible"/>
                                      </p:to>
                                    </p:set>
                                    <p:animEffect transition="in" filter="blinds(horizontal)">
                                      <p:cBhvr>
                                        <p:cTn id="22" dur="500"/>
                                        <p:tgtEl>
                                          <p:spTgt spid="82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76"/>
                                        </p:tgtEl>
                                        <p:attrNameLst>
                                          <p:attrName>style.visibility</p:attrName>
                                        </p:attrNameLst>
                                      </p:cBhvr>
                                      <p:to>
                                        <p:strVal val="visible"/>
                                      </p:to>
                                    </p:set>
                                    <p:animEffect transition="in" filter="blinds(horizontal)">
                                      <p:cBhvr>
                                        <p:cTn id="27" dur="500"/>
                                        <p:tgtEl>
                                          <p:spTgt spid="82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77"/>
                                        </p:tgtEl>
                                        <p:attrNameLst>
                                          <p:attrName>style.visibility</p:attrName>
                                        </p:attrNameLst>
                                      </p:cBhvr>
                                      <p:to>
                                        <p:strVal val="visible"/>
                                      </p:to>
                                    </p:set>
                                    <p:animEffect transition="in" filter="blinds(horizontal)">
                                      <p:cBhvr>
                                        <p:cTn id="32" dur="500"/>
                                        <p:tgtEl>
                                          <p:spTgt spid="8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2" grpId="0"/>
      <p:bldP spid="8273" grpId="0"/>
      <p:bldP spid="8274" grpId="0"/>
      <p:bldP spid="8275" grpId="0"/>
      <p:bldP spid="8276" grpId="0"/>
      <p:bldP spid="82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23"/>
          <p:cNvSpPr txBox="1">
            <a:spLocks noChangeArrowheads="1"/>
          </p:cNvSpPr>
          <p:nvPr/>
        </p:nvSpPr>
        <p:spPr bwMode="auto">
          <a:xfrm>
            <a:off x="617538" y="1876425"/>
            <a:ext cx="80359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63538" indent="-363538" defTabSz="539750">
              <a:defRPr kumimoji="1" sz="2400">
                <a:solidFill>
                  <a:schemeClr val="tx1"/>
                </a:solidFill>
                <a:latin typeface="Times New Roman" charset="0"/>
                <a:ea typeface="宋体" charset="0"/>
                <a:cs typeface="宋体" charset="0"/>
              </a:defRPr>
            </a:lvl1pPr>
            <a:lvl2pPr marL="742950" indent="-285750" defTabSz="539750">
              <a:defRPr kumimoji="1" sz="2400">
                <a:solidFill>
                  <a:schemeClr val="tx1"/>
                </a:solidFill>
                <a:latin typeface="Times New Roman" charset="0"/>
                <a:ea typeface="宋体" charset="0"/>
              </a:defRPr>
            </a:lvl2pPr>
            <a:lvl3pPr marL="1143000" indent="-228600" defTabSz="539750">
              <a:defRPr kumimoji="1" sz="2400">
                <a:solidFill>
                  <a:schemeClr val="tx1"/>
                </a:solidFill>
                <a:latin typeface="Times New Roman" charset="0"/>
                <a:ea typeface="宋体" charset="0"/>
              </a:defRPr>
            </a:lvl3pPr>
            <a:lvl4pPr marL="1600200" indent="-228600" defTabSz="539750">
              <a:defRPr kumimoji="1" sz="2400">
                <a:solidFill>
                  <a:schemeClr val="tx1"/>
                </a:solidFill>
                <a:latin typeface="Times New Roman" charset="0"/>
                <a:ea typeface="宋体" charset="0"/>
              </a:defRPr>
            </a:lvl4pPr>
            <a:lvl5pPr marL="2057400" indent="-228600" defTabSz="539750">
              <a:defRPr kumimoji="1" sz="2400">
                <a:solidFill>
                  <a:schemeClr val="tx1"/>
                </a:solidFill>
                <a:latin typeface="Times New Roman" charset="0"/>
                <a:ea typeface="宋体" charset="0"/>
              </a:defRPr>
            </a:lvl5pPr>
            <a:lvl6pPr marL="2514600" indent="-228600" algn="just" defTabSz="539750"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defTabSz="539750"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defTabSz="539750"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defTabSz="539750" eaLnBrk="0" fontAlgn="base" hangingPunct="0">
              <a:spcBef>
                <a:spcPct val="0"/>
              </a:spcBef>
              <a:spcAft>
                <a:spcPct val="0"/>
              </a:spcAft>
              <a:defRPr kumimoji="1" sz="2400">
                <a:solidFill>
                  <a:schemeClr val="tx1"/>
                </a:solidFill>
                <a:latin typeface="Times New Roman" charset="0"/>
                <a:ea typeface="宋体" charset="0"/>
              </a:defRPr>
            </a:lvl9pPr>
          </a:lstStyle>
          <a:p>
            <a:pPr>
              <a:buFontTx/>
              <a:buAutoNum type="romanLcPeriod" startAt="5"/>
            </a:pPr>
            <a:r>
              <a:rPr kumimoji="0" lang="en-US" altLang="zh-CN" b="1" i="1">
                <a:solidFill>
                  <a:srgbClr val="008000"/>
                </a:solidFill>
              </a:rPr>
              <a:t>  to make someone feel shy, awkward, especially in a social</a:t>
            </a:r>
          </a:p>
          <a:p>
            <a:r>
              <a:rPr kumimoji="0" lang="en-US" altLang="zh-CN" b="1" i="1">
                <a:solidFill>
                  <a:srgbClr val="008000"/>
                </a:solidFill>
              </a:rPr>
              <a:t>      situation</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6869" name="Rectangle 10"/>
          <p:cNvSpPr>
            <a:spLocks noGrp="1" noChangeArrowheads="1"/>
          </p:cNvSpPr>
          <p:nvPr>
            <p:ph type="title" idx="4294967295"/>
          </p:nvPr>
        </p:nvSpPr>
        <p:spPr bwMode="auto">
          <a:xfrm>
            <a:off x="3435350" y="1131888"/>
            <a:ext cx="2422525"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embarrass</a:t>
            </a:r>
          </a:p>
        </p:txBody>
      </p:sp>
      <p:sp>
        <p:nvSpPr>
          <p:cNvPr id="4" name="TextBox 23"/>
          <p:cNvSpPr txBox="1"/>
          <p:nvPr/>
        </p:nvSpPr>
        <p:spPr>
          <a:xfrm>
            <a:off x="577850" y="2820988"/>
            <a:ext cx="7599363" cy="884237"/>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Her question about my private life </a:t>
            </a:r>
            <a:r>
              <a:rPr lang="en-US" altLang="zh-CN" sz="2400" smtClean="0">
                <a:solidFill>
                  <a:srgbClr val="FF0000"/>
                </a:solidFill>
              </a:rPr>
              <a:t>embarrassed</a:t>
            </a:r>
            <a:r>
              <a:rPr lang="en-US" altLang="zh-CN" sz="2400" smtClean="0">
                <a:solidFill>
                  <a:schemeClr val="tx1"/>
                </a:solidFill>
              </a:rPr>
              <a:t> me in the public.</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407988" y="3659188"/>
            <a:ext cx="8736012" cy="946150"/>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smtClean="0">
                <a:solidFill>
                  <a:schemeClr val="tx2"/>
                </a:solidFill>
                <a:effectLst>
                  <a:outerShdw blurRad="38100" dist="38100" dir="2700000" algn="tl">
                    <a:srgbClr val="DDDDDD"/>
                  </a:outerShdw>
                </a:effectLst>
              </a:rPr>
              <a:t>  </a:t>
            </a:r>
          </a:p>
          <a:p>
            <a:pPr algn="just">
              <a:defRPr/>
            </a:pPr>
            <a:r>
              <a:rPr lang="en-US" altLang="zh-CN" sz="2800" i="1" smtClean="0">
                <a:solidFill>
                  <a:schemeClr val="tx2"/>
                </a:solidFill>
                <a:effectLst>
                  <a:outerShdw blurRad="38100" dist="38100" dir="2700000" algn="tl">
                    <a:srgbClr val="DDDDDD"/>
                  </a:outerShdw>
                </a:effectLst>
              </a:rPr>
              <a:t>Tran: </a:t>
            </a:r>
            <a:r>
              <a:rPr lang="zh-CN" altLang="en-US" sz="2400" b="0" smtClean="0">
                <a:solidFill>
                  <a:schemeClr val="tx1"/>
                </a:solidFill>
              </a:rPr>
              <a:t>我不想在他的朋友面前亲吻他，那样会让他发窘。</a:t>
            </a:r>
          </a:p>
        </p:txBody>
      </p:sp>
      <p:sp>
        <p:nvSpPr>
          <p:cNvPr id="7" name="TextBox 23"/>
          <p:cNvSpPr txBox="1"/>
          <p:nvPr/>
        </p:nvSpPr>
        <p:spPr>
          <a:xfrm>
            <a:off x="517525" y="4305300"/>
            <a:ext cx="8002588" cy="1250950"/>
          </a:xfrm>
          <a:prstGeom prst="rect">
            <a:avLst/>
          </a:prstGeom>
          <a:noFill/>
        </p:spPr>
        <p:txBody>
          <a:bodyPr>
            <a:spAutoFit/>
          </a:bodyPr>
          <a:lstStyle>
            <a:lvl1pPr marL="630238" indent="-630238" algn="l" defTabSz="803275">
              <a:defRPr sz="1600" b="1">
                <a:solidFill>
                  <a:srgbClr val="FFFFFF"/>
                </a:solidFill>
                <a:latin typeface="Times New Roman" charset="0"/>
                <a:ea typeface="宋体" charset="0"/>
                <a:cs typeface="宋体" charset="0"/>
              </a:defRPr>
            </a:lvl1pPr>
            <a:lvl2pPr marL="742950" indent="-285750" algn="l" defTabSz="803275">
              <a:defRPr sz="1600" b="1">
                <a:solidFill>
                  <a:srgbClr val="FFFFFF"/>
                </a:solidFill>
                <a:latin typeface="Times New Roman" charset="0"/>
                <a:ea typeface="宋体" charset="0"/>
              </a:defRPr>
            </a:lvl2pPr>
            <a:lvl3pPr marL="1143000" indent="-228600" algn="l" defTabSz="803275">
              <a:defRPr sz="1600" b="1">
                <a:solidFill>
                  <a:srgbClr val="FFFFFF"/>
                </a:solidFill>
                <a:latin typeface="Times New Roman" charset="0"/>
                <a:ea typeface="宋体" charset="0"/>
              </a:defRPr>
            </a:lvl3pPr>
            <a:lvl4pPr marL="1600200" indent="-228600" algn="l" defTabSz="803275">
              <a:defRPr sz="1600" b="1">
                <a:solidFill>
                  <a:srgbClr val="FFFFFF"/>
                </a:solidFill>
                <a:latin typeface="Times New Roman" charset="0"/>
                <a:ea typeface="宋体" charset="0"/>
              </a:defRPr>
            </a:lvl4pPr>
            <a:lvl5pPr marL="2057400" indent="-228600" algn="l" defTabSz="803275">
              <a:defRPr sz="1600" b="1">
                <a:solidFill>
                  <a:srgbClr val="FFFFFF"/>
                </a:solidFill>
                <a:latin typeface="Times New Roman" charset="0"/>
                <a:ea typeface="宋体" charset="0"/>
              </a:defRPr>
            </a:lvl5pPr>
            <a:lvl6pPr marL="2514600" indent="-228600" defTabSz="803275"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803275"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803275"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803275"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600" smtClean="0">
                <a:solidFill>
                  <a:srgbClr val="FF0000"/>
                </a:solidFill>
              </a:rPr>
              <a:t> </a:t>
            </a:r>
          </a:p>
          <a:p>
            <a:pPr algn="just">
              <a:defRPr/>
            </a:pPr>
            <a:r>
              <a:rPr lang="en-US" altLang="zh-CN" sz="2600" smtClean="0">
                <a:solidFill>
                  <a:srgbClr val="FF0000"/>
                </a:solidFill>
              </a:rPr>
              <a:t>          </a:t>
            </a:r>
            <a:r>
              <a:rPr lang="en-US" altLang="zh-CN" sz="2400" smtClean="0">
                <a:solidFill>
                  <a:schemeClr val="hlink"/>
                </a:solidFill>
                <a:effectLst>
                  <a:outerShdw blurRad="38100" dist="38100" dir="2700000" algn="tl">
                    <a:srgbClr val="DDDDDD"/>
                  </a:outerShdw>
                </a:effectLst>
                <a:latin typeface="Verdana" charset="0"/>
              </a:rPr>
              <a:t>I didn’t want to embarrass him by</a:t>
            </a:r>
          </a:p>
          <a:p>
            <a:pPr algn="just">
              <a:defRPr/>
            </a:pPr>
            <a:r>
              <a:rPr lang="en-US" altLang="zh-CN" sz="2400" smtClean="0">
                <a:solidFill>
                  <a:schemeClr val="hlink"/>
                </a:solidFill>
                <a:effectLst>
                  <a:outerShdw blurRad="38100" dist="38100" dir="2700000" algn="tl">
                    <a:srgbClr val="DDDDDD"/>
                  </a:outerShdw>
                </a:effectLst>
                <a:latin typeface="Verdana" charset="0"/>
              </a:rPr>
              <a:t>         kissing him in front of his friends.</a:t>
            </a:r>
            <a:endParaRPr lang="zh-CN" altLang="en-US" sz="2400" smtClean="0">
              <a:solidFill>
                <a:schemeClr val="hlink"/>
              </a:solidFill>
              <a:effectLst>
                <a:outerShdw blurRad="38100" dist="38100" dir="2700000" algn="tl">
                  <a:srgbClr val="DDDDDD"/>
                </a:outerShdw>
              </a:effectLst>
              <a:latin typeface="Verdana" charset="0"/>
            </a:endParaRPr>
          </a:p>
        </p:txBody>
      </p:sp>
      <p:sp>
        <p:nvSpPr>
          <p:cNvPr id="36874" name="Line 11"/>
          <p:cNvSpPr>
            <a:spLocks noChangeShapeType="1"/>
          </p:cNvSpPr>
          <p:nvPr/>
        </p:nvSpPr>
        <p:spPr bwMode="auto">
          <a:xfrm>
            <a:off x="476250" y="3949700"/>
            <a:ext cx="8186738"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23"/>
          <p:cNvSpPr txBox="1">
            <a:spLocks noChangeArrowheads="1"/>
          </p:cNvSpPr>
          <p:nvPr/>
        </p:nvSpPr>
        <p:spPr bwMode="auto">
          <a:xfrm>
            <a:off x="754063" y="1890713"/>
            <a:ext cx="78422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a:solidFill>
                  <a:srgbClr val="008000"/>
                </a:solidFill>
              </a:rPr>
              <a:t>v.    to combine or make two or more things combine to form a single thing</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7893"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merge</a:t>
            </a:r>
          </a:p>
        </p:txBody>
      </p:sp>
      <p:sp>
        <p:nvSpPr>
          <p:cNvPr id="4" name="TextBox 23"/>
          <p:cNvSpPr txBox="1"/>
          <p:nvPr/>
        </p:nvSpPr>
        <p:spPr>
          <a:xfrm>
            <a:off x="650875" y="2849563"/>
            <a:ext cx="7599363" cy="3231654"/>
          </a:xfrm>
          <a:prstGeom prst="rect">
            <a:avLst/>
          </a:prstGeom>
          <a:noFill/>
        </p:spPr>
        <p:txBody>
          <a:bodyPr>
            <a:spAutoFit/>
          </a:bodyPr>
          <a:lstStyle>
            <a:lvl1pPr marL="541338" indent="-541338" algn="l" defTabSz="623888">
              <a:defRPr sz="1600" b="1">
                <a:solidFill>
                  <a:srgbClr val="FFFFFF"/>
                </a:solidFill>
                <a:latin typeface="Times New Roman" charset="0"/>
                <a:ea typeface="宋体" charset="0"/>
                <a:cs typeface="宋体" charset="0"/>
              </a:defRPr>
            </a:lvl1pPr>
            <a:lvl2pPr marL="1006475" indent="-285750" algn="l" defTabSz="623888">
              <a:defRPr sz="1600" b="1">
                <a:solidFill>
                  <a:srgbClr val="FFFFFF"/>
                </a:solidFill>
                <a:latin typeface="Times New Roman" charset="0"/>
                <a:ea typeface="宋体" charset="0"/>
              </a:defRPr>
            </a:lvl2pPr>
            <a:lvl3pPr marL="1414463" indent="-228600" algn="l" defTabSz="623888">
              <a:defRPr sz="1600" b="1">
                <a:solidFill>
                  <a:srgbClr val="FFFFFF"/>
                </a:solidFill>
                <a:latin typeface="Times New Roman" charset="0"/>
                <a:ea typeface="宋体" charset="0"/>
              </a:defRPr>
            </a:lvl3pPr>
            <a:lvl4pPr marL="1822450" indent="-228600" algn="l" defTabSz="623888">
              <a:defRPr sz="1600" b="1">
                <a:solidFill>
                  <a:srgbClr val="FFFFFF"/>
                </a:solidFill>
                <a:latin typeface="Times New Roman" charset="0"/>
                <a:ea typeface="宋体" charset="0"/>
              </a:defRPr>
            </a:lvl4pPr>
            <a:lvl5pPr marL="2230438" indent="-228600" algn="l" defTabSz="623888">
              <a:defRPr sz="1600" b="1">
                <a:solidFill>
                  <a:srgbClr val="FFFFFF"/>
                </a:solidFill>
                <a:latin typeface="Times New Roman" charset="0"/>
                <a:ea typeface="宋体" charset="0"/>
              </a:defRPr>
            </a:lvl5pPr>
            <a:lvl6pPr marL="2687638"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3144838"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602038"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4059238"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dirty="0" smtClean="0">
                <a:solidFill>
                  <a:schemeClr val="tx2"/>
                </a:solidFill>
                <a:effectLst>
                  <a:outerShdw blurRad="38100" dist="38100" dir="2700000" algn="tl">
                    <a:srgbClr val="DDDDDD"/>
                  </a:outerShdw>
                </a:effectLst>
              </a:rPr>
              <a:t>e.g.</a:t>
            </a:r>
            <a:r>
              <a:rPr lang="en-US"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Fact and fiction </a:t>
            </a:r>
            <a:r>
              <a:rPr lang="en-US" altLang="zh-CN" sz="2400" dirty="0" smtClean="0">
                <a:solidFill>
                  <a:srgbClr val="FF0000"/>
                </a:solidFill>
              </a:rPr>
              <a:t>merge</a:t>
            </a:r>
            <a:r>
              <a:rPr lang="en-US" altLang="zh-CN" sz="2400" dirty="0" smtClean="0">
                <a:solidFill>
                  <a:schemeClr val="tx1"/>
                </a:solidFill>
              </a:rPr>
              <a:t> together in his latest novel.</a:t>
            </a: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e.g.</a:t>
            </a:r>
            <a:r>
              <a:rPr lang="en-US" altLang="zh-CN"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The villages expanded and </a:t>
            </a:r>
            <a:r>
              <a:rPr lang="en-US" altLang="zh-CN" sz="2400" dirty="0" smtClean="0">
                <a:solidFill>
                  <a:srgbClr val="FF0000"/>
                </a:solidFill>
              </a:rPr>
              <a:t>merged </a:t>
            </a:r>
            <a:r>
              <a:rPr lang="en-US" altLang="zh-CN" sz="2400" dirty="0" smtClean="0">
                <a:solidFill>
                  <a:schemeClr val="tx1"/>
                </a:solidFill>
              </a:rPr>
              <a:t>into one large</a:t>
            </a:r>
          </a:p>
          <a:p>
            <a:pPr algn="just">
              <a:defRPr/>
            </a:pPr>
            <a:r>
              <a:rPr lang="en-US" altLang="zh-CN" sz="2400" dirty="0" smtClean="0">
                <a:solidFill>
                  <a:schemeClr val="tx1"/>
                </a:solidFill>
              </a:rPr>
              <a:t>        town</a:t>
            </a:r>
            <a:r>
              <a:rPr lang="en-US" sz="2400" dirty="0" smtClean="0">
                <a:solidFill>
                  <a:schemeClr val="tx1"/>
                </a:solidFill>
              </a:rPr>
              <a:t>.</a:t>
            </a:r>
            <a:endParaRPr lang="zh-CN" altLang="en-US" sz="2400" dirty="0" smtClean="0">
              <a:solidFill>
                <a:schemeClr val="tx1"/>
              </a:solidFill>
            </a:endParaRP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a:t>
            </a:r>
            <a:r>
              <a:rPr lang="en-US" sz="2400" b="0" dirty="0" smtClean="0">
                <a:solidFill>
                  <a:schemeClr val="tx1"/>
                </a:solidFill>
              </a:rPr>
              <a:t> </a:t>
            </a:r>
            <a:r>
              <a:rPr lang="en-US" altLang="zh-CN" sz="2400" b="0" dirty="0" smtClean="0">
                <a:solidFill>
                  <a:schemeClr val="tx1"/>
                </a:solidFill>
              </a:rPr>
              <a:t>他</a:t>
            </a:r>
            <a:r>
              <a:rPr lang="zh-CN" altLang="en-US" sz="2400" b="0" dirty="0" smtClean="0">
                <a:solidFill>
                  <a:schemeClr val="tx1"/>
                </a:solidFill>
              </a:rPr>
              <a:t>的部门和我的部门将会合并在一处。</a:t>
            </a:r>
          </a:p>
          <a:p>
            <a:pPr algn="just">
              <a:defRPr/>
            </a:pPr>
            <a:r>
              <a:rPr lang="zh-CN" altLang="en-US"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His department will be merged with</a:t>
            </a:r>
          </a:p>
          <a:p>
            <a:pPr algn="just">
              <a:defRPr/>
            </a:pPr>
            <a:r>
              <a:rPr lang="en-US" altLang="zh-CN" sz="2400" dirty="0" smtClean="0">
                <a:solidFill>
                  <a:schemeClr val="hlink"/>
                </a:solidFill>
                <a:effectLst>
                  <a:outerShdw blurRad="38100" dist="38100" dir="2700000" algn="tl">
                    <a:srgbClr val="DDDDDD"/>
                  </a:outerShdw>
                </a:effectLst>
                <a:latin typeface="Verdana" charset="0"/>
              </a:rPr>
              <a:t>         mine.</a:t>
            </a:r>
          </a:p>
          <a:p>
            <a:pPr algn="just">
              <a:defRPr/>
            </a:pPr>
            <a:endParaRPr lang="zh-CN" altLang="en-US" sz="2400" dirty="0" smtClean="0">
              <a:solidFill>
                <a:schemeClr val="hlink"/>
              </a:solidFill>
              <a:effectLst>
                <a:outerShdw blurRad="38100" dist="38100" dir="2700000" algn="tl">
                  <a:srgbClr val="DDDDDD"/>
                </a:outerShdw>
              </a:effectLst>
              <a:latin typeface="Verdana" charset="0"/>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37896" name="Line 10"/>
          <p:cNvSpPr>
            <a:spLocks noChangeShapeType="1"/>
          </p:cNvSpPr>
          <p:nvPr/>
        </p:nvSpPr>
        <p:spPr bwMode="auto">
          <a:xfrm flipV="1">
            <a:off x="461963" y="4221163"/>
            <a:ext cx="8201025" cy="42862"/>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3"/>
          <p:cNvSpPr txBox="1">
            <a:spLocks noChangeArrowheads="1"/>
          </p:cNvSpPr>
          <p:nvPr/>
        </p:nvSpPr>
        <p:spPr bwMode="auto">
          <a:xfrm>
            <a:off x="754063" y="1890713"/>
            <a:ext cx="7842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a:solidFill>
                  <a:srgbClr val="008000"/>
                </a:solidFill>
              </a:rPr>
              <a:t>n.    an idea or a principle that is connected with something</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8917"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concept</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4" name="TextBox 23"/>
          <p:cNvSpPr txBox="1"/>
          <p:nvPr/>
        </p:nvSpPr>
        <p:spPr>
          <a:xfrm>
            <a:off x="290865" y="2784325"/>
            <a:ext cx="7599363" cy="2862322"/>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dirty="0" smtClean="0">
                <a:solidFill>
                  <a:schemeClr val="tx2"/>
                </a:solidFill>
                <a:effectLst>
                  <a:outerShdw blurRad="38100" dist="38100" dir="2700000" algn="tl">
                    <a:srgbClr val="DDDDDD"/>
                  </a:outerShdw>
                </a:effectLst>
              </a:rPr>
              <a:t>e.g.</a:t>
            </a:r>
            <a:r>
              <a:rPr lang="en-US"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The </a:t>
            </a:r>
            <a:r>
              <a:rPr lang="en-US" altLang="zh-CN" sz="2400" dirty="0" smtClean="0">
                <a:solidFill>
                  <a:srgbClr val="FF0000"/>
                </a:solidFill>
              </a:rPr>
              <a:t>concept</a:t>
            </a:r>
            <a:r>
              <a:rPr lang="en-US" altLang="zh-CN" sz="2400" dirty="0" smtClean="0">
                <a:solidFill>
                  <a:schemeClr val="tx1"/>
                </a:solidFill>
              </a:rPr>
              <a:t> of social class is at the very core of his theory.</a:t>
            </a: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e.g.</a:t>
            </a:r>
            <a:r>
              <a:rPr lang="en-US" altLang="zh-CN"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It is difficult to grasp the </a:t>
            </a:r>
            <a:r>
              <a:rPr lang="en-US" altLang="zh-CN" sz="2400" dirty="0" smtClean="0">
                <a:solidFill>
                  <a:srgbClr val="FF0000"/>
                </a:solidFill>
              </a:rPr>
              <a:t>concept</a:t>
            </a:r>
            <a:r>
              <a:rPr lang="en-US" altLang="zh-CN" sz="2400" dirty="0" smtClean="0">
                <a:solidFill>
                  <a:schemeClr val="tx1"/>
                </a:solidFill>
              </a:rPr>
              <a:t> of infinite space</a:t>
            </a:r>
            <a:r>
              <a:rPr lang="en-US" sz="2400" dirty="0" smtClean="0">
                <a:solidFill>
                  <a:schemeClr val="tx1"/>
                </a:solidFill>
              </a:rPr>
              <a:t>.</a:t>
            </a:r>
            <a:endParaRPr lang="zh-CN" altLang="en-US" sz="2400" dirty="0" smtClean="0">
              <a:solidFill>
                <a:schemeClr val="tx1"/>
              </a:solidFill>
            </a:endParaRP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 </a:t>
            </a:r>
            <a:r>
              <a:rPr lang="zh-CN" altLang="en-US" sz="2400" b="0" dirty="0" smtClean="0">
                <a:solidFill>
                  <a:schemeClr val="tx1"/>
                </a:solidFill>
              </a:rPr>
              <a:t>我不能够理解抽象的概念。</a:t>
            </a:r>
          </a:p>
          <a:p>
            <a:pPr algn="just">
              <a:defRPr/>
            </a:pPr>
            <a:r>
              <a:rPr lang="zh-CN" altLang="en-US"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I cannot understand the abstract</a:t>
            </a:r>
          </a:p>
          <a:p>
            <a:pPr algn="just">
              <a:defRPr/>
            </a:pPr>
            <a:r>
              <a:rPr lang="en-US" altLang="zh-CN" sz="2400" dirty="0" smtClean="0">
                <a:solidFill>
                  <a:schemeClr val="hlink"/>
                </a:solidFill>
                <a:effectLst>
                  <a:outerShdw blurRad="38100" dist="38100" dir="2700000" algn="tl">
                    <a:srgbClr val="DDDDDD"/>
                  </a:outerShdw>
                </a:effectLst>
                <a:latin typeface="Verdana" charset="0"/>
              </a:rPr>
              <a:t>         concept.</a:t>
            </a: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38920" name="Line 11"/>
          <p:cNvSpPr>
            <a:spLocks noChangeShapeType="1"/>
          </p:cNvSpPr>
          <p:nvPr/>
        </p:nvSpPr>
        <p:spPr bwMode="auto">
          <a:xfrm flipV="1">
            <a:off x="244475" y="4425950"/>
            <a:ext cx="8628063" cy="1270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23"/>
          <p:cNvSpPr txBox="1">
            <a:spLocks noChangeArrowheads="1"/>
          </p:cNvSpPr>
          <p:nvPr/>
        </p:nvSpPr>
        <p:spPr bwMode="auto">
          <a:xfrm>
            <a:off x="754063" y="1890713"/>
            <a:ext cx="7842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a:solidFill>
                  <a:srgbClr val="008000"/>
                </a:solidFill>
              </a:rPr>
              <a:t>close by and ready when needed</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39941"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on hand</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4" name="TextBox 23"/>
          <p:cNvSpPr txBox="1"/>
          <p:nvPr/>
        </p:nvSpPr>
        <p:spPr>
          <a:xfrm>
            <a:off x="650875" y="2797175"/>
            <a:ext cx="7599363" cy="2800767"/>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dirty="0" smtClean="0">
                <a:solidFill>
                  <a:schemeClr val="tx2"/>
                </a:solidFill>
                <a:effectLst>
                  <a:outerShdw blurRad="38100" dist="38100" dir="2700000" algn="tl">
                    <a:srgbClr val="DDDDDD"/>
                  </a:outerShdw>
                </a:effectLst>
              </a:rPr>
              <a:t>e.g.</a:t>
            </a:r>
            <a:r>
              <a:rPr lang="en-US"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The emergency services were </a:t>
            </a:r>
            <a:r>
              <a:rPr lang="en-US" altLang="zh-CN" sz="2400" dirty="0" smtClean="0">
                <a:solidFill>
                  <a:srgbClr val="FF0000"/>
                </a:solidFill>
              </a:rPr>
              <a:t>on hand</a:t>
            </a:r>
            <a:r>
              <a:rPr lang="en-US" altLang="zh-CN" sz="2400" dirty="0" smtClean="0">
                <a:solidFill>
                  <a:schemeClr val="tx1"/>
                </a:solidFill>
              </a:rPr>
              <a:t> with medical advice.</a:t>
            </a: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a:t>
            </a:r>
            <a:r>
              <a:rPr lang="en-US" sz="2400" b="0" dirty="0" smtClean="0">
                <a:solidFill>
                  <a:schemeClr val="tx1"/>
                </a:solidFill>
              </a:rPr>
              <a:t> </a:t>
            </a:r>
            <a:r>
              <a:rPr lang="en-US" altLang="zh-CN" sz="2400" b="0" dirty="0" smtClean="0">
                <a:solidFill>
                  <a:schemeClr val="tx1"/>
                </a:solidFill>
              </a:rPr>
              <a:t>如果</a:t>
            </a:r>
            <a:r>
              <a:rPr lang="zh-CN" altLang="en-US" sz="2400" b="0" dirty="0" smtClean="0">
                <a:solidFill>
                  <a:schemeClr val="tx1"/>
                </a:solidFill>
              </a:rPr>
              <a:t>你需要的话，护士会马上过来。</a:t>
            </a:r>
          </a:p>
          <a:p>
            <a:pPr algn="just">
              <a:defRPr/>
            </a:pPr>
            <a:r>
              <a:rPr lang="zh-CN" altLang="en-US" sz="2400" dirty="0" smtClean="0">
                <a:solidFill>
                  <a:schemeClr val="tx1"/>
                </a:solidFill>
              </a:rPr>
              <a:t>     </a:t>
            </a:r>
            <a:r>
              <a:rPr lang="en-US" altLang="zh-CN"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The nurse will be on hand if you need</a:t>
            </a:r>
          </a:p>
          <a:p>
            <a:pPr algn="just">
              <a:defRPr/>
            </a:pPr>
            <a:r>
              <a:rPr lang="en-US" altLang="zh-CN" sz="2400" dirty="0" smtClean="0">
                <a:solidFill>
                  <a:schemeClr val="hlink"/>
                </a:solidFill>
                <a:effectLst>
                  <a:outerShdw blurRad="38100" dist="38100" dir="2700000" algn="tl">
                    <a:srgbClr val="DDDDDD"/>
                  </a:outerShdw>
                </a:effectLst>
                <a:latin typeface="Verdana" charset="0"/>
              </a:rPr>
              <a:t>         her.</a:t>
            </a:r>
          </a:p>
          <a:p>
            <a:pPr algn="just">
              <a:defRPr/>
            </a:pP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39944" name="Line 11"/>
          <p:cNvSpPr>
            <a:spLocks noChangeShapeType="1"/>
          </p:cNvSpPr>
          <p:nvPr/>
        </p:nvSpPr>
        <p:spPr bwMode="auto">
          <a:xfrm flipV="1">
            <a:off x="344488" y="3811588"/>
            <a:ext cx="8628062" cy="1270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a:spAutoFit/>
          </a:bodyPr>
          <a:lstStyle/>
          <a:p>
            <a:endParaRPr lang="zh-CN" alt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3"/>
          <p:cNvSpPr txBox="1">
            <a:spLocks noChangeArrowheads="1"/>
          </p:cNvSpPr>
          <p:nvPr/>
        </p:nvSpPr>
        <p:spPr bwMode="auto">
          <a:xfrm>
            <a:off x="754063" y="1890713"/>
            <a:ext cx="7842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a.    considered separately rather than as part of a group</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0965"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individual</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4" name="TextBox 23"/>
          <p:cNvSpPr txBox="1"/>
          <p:nvPr/>
        </p:nvSpPr>
        <p:spPr>
          <a:xfrm>
            <a:off x="668338" y="2919413"/>
            <a:ext cx="7599362" cy="2431435"/>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dirty="0" smtClean="0">
                <a:solidFill>
                  <a:schemeClr val="tx2"/>
                </a:solidFill>
                <a:effectLst>
                  <a:outerShdw blurRad="38100" dist="38100" dir="2700000" algn="tl">
                    <a:srgbClr val="DDDDDD"/>
                  </a:outerShdw>
                </a:effectLst>
              </a:rPr>
              <a:t>e.g.</a:t>
            </a:r>
            <a:r>
              <a:rPr lang="en-US"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The minister refused to comment on the </a:t>
            </a:r>
            <a:r>
              <a:rPr lang="en-US" altLang="zh-CN" sz="2400" dirty="0" smtClean="0">
                <a:solidFill>
                  <a:srgbClr val="FF0000"/>
                </a:solidFill>
              </a:rPr>
              <a:t>individual </a:t>
            </a:r>
            <a:r>
              <a:rPr lang="en-US" altLang="zh-CN" sz="2400" dirty="0" smtClean="0">
                <a:solidFill>
                  <a:schemeClr val="tx1"/>
                </a:solidFill>
              </a:rPr>
              <a:t>case.</a:t>
            </a:r>
            <a:endParaRPr lang="zh-CN" altLang="en-US" sz="2400" dirty="0" smtClean="0">
              <a:solidFill>
                <a:schemeClr val="tx1"/>
              </a:solidFill>
            </a:endParaRP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a:t>
            </a:r>
            <a:r>
              <a:rPr lang="en-US" sz="2400" b="0" dirty="0" smtClean="0">
                <a:solidFill>
                  <a:schemeClr val="tx1"/>
                </a:solidFill>
              </a:rPr>
              <a:t> </a:t>
            </a:r>
            <a:r>
              <a:rPr lang="en-US" altLang="zh-CN" sz="2400" b="0" dirty="0" smtClean="0">
                <a:solidFill>
                  <a:schemeClr val="tx1"/>
                </a:solidFill>
              </a:rPr>
              <a:t>我们</a:t>
            </a:r>
            <a:r>
              <a:rPr lang="zh-CN" altLang="en-US" sz="2400" b="0" dirty="0" smtClean="0">
                <a:solidFill>
                  <a:schemeClr val="tx1"/>
                </a:solidFill>
              </a:rPr>
              <a:t>采访了社区里每一个成员。</a:t>
            </a:r>
          </a:p>
          <a:p>
            <a:pPr algn="just">
              <a:defRPr/>
            </a:pPr>
            <a:r>
              <a:rPr lang="zh-CN" altLang="en-US"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We interviewed each individual</a:t>
            </a:r>
          </a:p>
          <a:p>
            <a:pPr algn="just">
              <a:defRPr/>
            </a:pPr>
            <a:r>
              <a:rPr lang="en-US" altLang="zh-CN" sz="2400" dirty="0" smtClean="0">
                <a:solidFill>
                  <a:schemeClr val="hlink"/>
                </a:solidFill>
                <a:effectLst>
                  <a:outerShdw blurRad="38100" dist="38100" dir="2700000" algn="tl">
                    <a:srgbClr val="DDDDDD"/>
                  </a:outerShdw>
                </a:effectLst>
                <a:latin typeface="Verdana" charset="0"/>
              </a:rPr>
              <a:t>         member of the  community.</a:t>
            </a: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40968" name="Line 11"/>
          <p:cNvSpPr>
            <a:spLocks noChangeShapeType="1"/>
          </p:cNvSpPr>
          <p:nvPr/>
        </p:nvSpPr>
        <p:spPr bwMode="auto">
          <a:xfrm flipV="1">
            <a:off x="261624" y="3944483"/>
            <a:ext cx="8628063" cy="1270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3"/>
          <p:cNvSpPr txBox="1">
            <a:spLocks noChangeArrowheads="1"/>
          </p:cNvSpPr>
          <p:nvPr/>
        </p:nvSpPr>
        <p:spPr bwMode="auto">
          <a:xfrm>
            <a:off x="476250" y="1890713"/>
            <a:ext cx="812006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n.   a piece of business that is done between people, especially an act of buying or selling</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1989"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transaction</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4" name="TextBox 23"/>
          <p:cNvSpPr txBox="1"/>
          <p:nvPr/>
        </p:nvSpPr>
        <p:spPr>
          <a:xfrm>
            <a:off x="465138" y="2814638"/>
            <a:ext cx="7599362" cy="3600986"/>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dirty="0" smtClean="0">
                <a:solidFill>
                  <a:schemeClr val="tx2"/>
                </a:solidFill>
                <a:effectLst>
                  <a:outerShdw blurRad="38100" dist="38100" dir="2700000" algn="tl">
                    <a:srgbClr val="DDDDDD"/>
                  </a:outerShdw>
                </a:effectLst>
              </a:rPr>
              <a:t>e.g.</a:t>
            </a:r>
            <a:r>
              <a:rPr lang="en-US"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We have not arranged financial </a:t>
            </a:r>
            <a:r>
              <a:rPr lang="en-US" altLang="zh-CN" sz="2400" dirty="0" smtClean="0">
                <a:solidFill>
                  <a:srgbClr val="FF0000"/>
                </a:solidFill>
              </a:rPr>
              <a:t>transactions</a:t>
            </a:r>
            <a:r>
              <a:rPr lang="en-US" altLang="zh-CN" sz="2400" dirty="0" smtClean="0">
                <a:solidFill>
                  <a:schemeClr val="tx1"/>
                </a:solidFill>
              </a:rPr>
              <a:t> with those companies.</a:t>
            </a: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e.g.</a:t>
            </a:r>
            <a:r>
              <a:rPr lang="en-US" altLang="zh-CN"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His failure in this </a:t>
            </a:r>
            <a:r>
              <a:rPr lang="en-US" altLang="zh-CN" sz="2400" dirty="0" smtClean="0">
                <a:solidFill>
                  <a:srgbClr val="FF0000"/>
                </a:solidFill>
              </a:rPr>
              <a:t>transaction</a:t>
            </a:r>
            <a:r>
              <a:rPr lang="en-US" altLang="zh-CN" sz="2400" dirty="0" smtClean="0">
                <a:solidFill>
                  <a:schemeClr val="tx1"/>
                </a:solidFill>
              </a:rPr>
              <a:t> was due to nothing else than his own carelessness</a:t>
            </a:r>
            <a:r>
              <a:rPr lang="en-US" sz="2400" dirty="0" smtClean="0">
                <a:solidFill>
                  <a:schemeClr val="tx1"/>
                </a:solidFill>
              </a:rPr>
              <a:t>.</a:t>
            </a:r>
            <a:endParaRPr lang="zh-CN" altLang="en-US" sz="2400" dirty="0" smtClean="0">
              <a:solidFill>
                <a:schemeClr val="tx1"/>
              </a:solidFill>
            </a:endParaRP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 </a:t>
            </a:r>
            <a:r>
              <a:rPr lang="zh-CN" altLang="en-US" sz="2400" b="0" dirty="0" smtClean="0">
                <a:solidFill>
                  <a:schemeClr val="tx1"/>
                </a:solidFill>
              </a:rPr>
              <a:t>你做完这单生意后想干些什么？</a:t>
            </a:r>
          </a:p>
          <a:p>
            <a:pPr algn="just">
              <a:defRPr/>
            </a:pPr>
            <a:r>
              <a:rPr lang="en-US" altLang="zh-CN"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What do you want to do after you</a:t>
            </a:r>
          </a:p>
          <a:p>
            <a:pPr algn="just">
              <a:defRPr/>
            </a:pPr>
            <a:r>
              <a:rPr lang="en-US" altLang="zh-CN" sz="2400" dirty="0" smtClean="0">
                <a:solidFill>
                  <a:schemeClr val="hlink"/>
                </a:solidFill>
                <a:effectLst>
                  <a:outerShdw blurRad="38100" dist="38100" dir="2700000" algn="tl">
                    <a:srgbClr val="DDDDDD"/>
                  </a:outerShdw>
                </a:effectLst>
                <a:latin typeface="Verdana" charset="0"/>
              </a:rPr>
              <a:t>         have concluded this transaction?</a:t>
            </a:r>
          </a:p>
          <a:p>
            <a:pPr algn="just">
              <a:defRPr/>
            </a:pP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41992" name="Line 11"/>
          <p:cNvSpPr>
            <a:spLocks noChangeShapeType="1"/>
          </p:cNvSpPr>
          <p:nvPr/>
        </p:nvSpPr>
        <p:spPr bwMode="auto">
          <a:xfrm flipV="1">
            <a:off x="244475" y="4625975"/>
            <a:ext cx="8628063" cy="1270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23"/>
          <p:cNvSpPr txBox="1">
            <a:spLocks noChangeArrowheads="1"/>
          </p:cNvSpPr>
          <p:nvPr/>
        </p:nvSpPr>
        <p:spPr bwMode="auto">
          <a:xfrm>
            <a:off x="587375" y="1890713"/>
            <a:ext cx="8188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n.    a person who pays regularly to receive a service.</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3013"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subscriber</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4" name="TextBox 23"/>
          <p:cNvSpPr txBox="1"/>
          <p:nvPr/>
        </p:nvSpPr>
        <p:spPr>
          <a:xfrm>
            <a:off x="638175" y="2552700"/>
            <a:ext cx="7599363" cy="3231654"/>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dirty="0" smtClean="0">
                <a:solidFill>
                  <a:schemeClr val="tx2"/>
                </a:solidFill>
                <a:effectLst>
                  <a:outerShdw blurRad="38100" dist="38100" dir="2700000" algn="tl">
                    <a:srgbClr val="DDDDDD"/>
                  </a:outerShdw>
                </a:effectLst>
              </a:rPr>
              <a:t>e.g.</a:t>
            </a:r>
            <a:r>
              <a:rPr lang="en-US" sz="2400" i="1" dirty="0" smtClean="0">
                <a:solidFill>
                  <a:schemeClr val="tx2"/>
                </a:solidFill>
                <a:effectLst>
                  <a:outerShdw blurRad="38100" dist="38100" dir="2700000" algn="tl">
                    <a:srgbClr val="DDDDDD"/>
                  </a:outerShdw>
                </a:effectLst>
              </a:rPr>
              <a:t> </a:t>
            </a:r>
            <a:r>
              <a:rPr lang="en-US" altLang="zh-CN"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Are you a pay TV service </a:t>
            </a:r>
            <a:r>
              <a:rPr lang="en-US" altLang="zh-CN" sz="2400" dirty="0" smtClean="0">
                <a:solidFill>
                  <a:srgbClr val="FF0000"/>
                </a:solidFill>
              </a:rPr>
              <a:t>subscriber</a:t>
            </a:r>
            <a:r>
              <a:rPr lang="en-US" altLang="zh-CN" sz="2400" dirty="0" smtClean="0">
                <a:solidFill>
                  <a:schemeClr val="tx1"/>
                </a:solidFill>
              </a:rPr>
              <a:t>?</a:t>
            </a: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e.g.</a:t>
            </a:r>
            <a:r>
              <a:rPr lang="en-US" altLang="zh-CN"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The </a:t>
            </a:r>
            <a:r>
              <a:rPr lang="en-US" altLang="zh-CN" sz="2400" dirty="0" smtClean="0">
                <a:solidFill>
                  <a:srgbClr val="FF0000"/>
                </a:solidFill>
              </a:rPr>
              <a:t>subscriber</a:t>
            </a:r>
            <a:r>
              <a:rPr lang="en-US" altLang="zh-CN" sz="2400" dirty="0" smtClean="0">
                <a:solidFill>
                  <a:schemeClr val="tx1"/>
                </a:solidFill>
              </a:rPr>
              <a:t> you dialed is power-off; please redial it later</a:t>
            </a:r>
            <a:r>
              <a:rPr lang="en-US" sz="2400" dirty="0" smtClean="0">
                <a:solidFill>
                  <a:schemeClr val="tx1"/>
                </a:solidFill>
              </a:rPr>
              <a:t>.</a:t>
            </a:r>
            <a:endParaRPr lang="zh-CN" altLang="en-US" sz="2400" dirty="0" smtClean="0">
              <a:solidFill>
                <a:schemeClr val="tx1"/>
              </a:solidFill>
            </a:endParaRP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 </a:t>
            </a:r>
            <a:r>
              <a:rPr lang="zh-CN" altLang="en-US" sz="2400" b="0" dirty="0" smtClean="0">
                <a:solidFill>
                  <a:schemeClr val="tx1"/>
                </a:solidFill>
              </a:rPr>
              <a:t>这个杂志正努力扩大它的征订者。</a:t>
            </a:r>
          </a:p>
          <a:p>
            <a:pPr algn="just">
              <a:defRPr/>
            </a:pPr>
            <a:r>
              <a:rPr lang="en-US" altLang="zh-CN"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The magazine is trying to get more</a:t>
            </a:r>
          </a:p>
          <a:p>
            <a:pPr algn="just">
              <a:defRPr/>
            </a:pPr>
            <a:r>
              <a:rPr lang="en-US" altLang="zh-CN" sz="2400" dirty="0" smtClean="0">
                <a:solidFill>
                  <a:schemeClr val="hlink"/>
                </a:solidFill>
                <a:effectLst>
                  <a:outerShdw blurRad="38100" dist="38100" dir="2700000" algn="tl">
                    <a:srgbClr val="DDDDDD"/>
                  </a:outerShdw>
                </a:effectLst>
                <a:latin typeface="Verdana" charset="0"/>
              </a:rPr>
              <a:t>         subscribers.</a:t>
            </a:r>
          </a:p>
          <a:p>
            <a:pPr algn="just">
              <a:defRPr/>
            </a:pP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43016" name="Line 12"/>
          <p:cNvSpPr>
            <a:spLocks noChangeShapeType="1"/>
          </p:cNvSpPr>
          <p:nvPr/>
        </p:nvSpPr>
        <p:spPr bwMode="auto">
          <a:xfrm flipV="1">
            <a:off x="301625" y="4040188"/>
            <a:ext cx="8628063" cy="1270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23"/>
          <p:cNvSpPr txBox="1">
            <a:spLocks noChangeArrowheads="1"/>
          </p:cNvSpPr>
          <p:nvPr/>
        </p:nvSpPr>
        <p:spPr bwMode="auto">
          <a:xfrm>
            <a:off x="754063" y="1890713"/>
            <a:ext cx="78422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b="1" i="1">
                <a:solidFill>
                  <a:srgbClr val="008000"/>
                </a:solidFill>
              </a:rPr>
              <a:t>a.   done by or involving all the people in the world or in a</a:t>
            </a:r>
          </a:p>
          <a:p>
            <a:pPr eaLnBrk="1" hangingPunct="1"/>
            <a:r>
              <a:rPr kumimoji="0" lang="en-US" altLang="zh-CN" b="1" i="1">
                <a:solidFill>
                  <a:srgbClr val="008000"/>
                </a:solidFill>
              </a:rPr>
              <a:t>      particular group</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4037" name="Rectangle 10"/>
          <p:cNvSpPr>
            <a:spLocks noGrp="1" noChangeArrowheads="1"/>
          </p:cNvSpPr>
          <p:nvPr>
            <p:ph type="title" idx="4294967295"/>
          </p:nvPr>
        </p:nvSpPr>
        <p:spPr bwMode="auto">
          <a:xfrm>
            <a:off x="3049588" y="1131888"/>
            <a:ext cx="303530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universal</a:t>
            </a:r>
          </a:p>
        </p:txBody>
      </p:sp>
      <p:sp>
        <p:nvSpPr>
          <p:cNvPr id="4" name="TextBox 23"/>
          <p:cNvSpPr txBox="1"/>
          <p:nvPr/>
        </p:nvSpPr>
        <p:spPr>
          <a:xfrm>
            <a:off x="735013" y="2968625"/>
            <a:ext cx="7599362" cy="519113"/>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smtClean="0">
                <a:solidFill>
                  <a:schemeClr val="tx2"/>
                </a:solidFill>
                <a:effectLst>
                  <a:outerShdw blurRad="38100" dist="38100" dir="2700000" algn="tl">
                    <a:srgbClr val="DDDDDD"/>
                  </a:outerShdw>
                </a:effectLst>
              </a:rPr>
              <a:t>e.g.</a:t>
            </a:r>
            <a:r>
              <a:rPr lang="en-US" sz="2400" i="1" smtClean="0">
                <a:solidFill>
                  <a:schemeClr val="tx2"/>
                </a:solidFill>
                <a:effectLst>
                  <a:outerShdw blurRad="38100" dist="38100" dir="2700000" algn="tl">
                    <a:srgbClr val="DDDDDD"/>
                  </a:outerShdw>
                </a:effectLst>
              </a:rPr>
              <a:t> </a:t>
            </a:r>
            <a:r>
              <a:rPr lang="en-US" altLang="zh-CN" sz="2400" smtClean="0">
                <a:solidFill>
                  <a:schemeClr val="tx1"/>
                </a:solidFill>
              </a:rPr>
              <a:t>Such problems are a </a:t>
            </a:r>
            <a:r>
              <a:rPr lang="en-US" altLang="zh-CN" sz="2400" smtClean="0">
                <a:solidFill>
                  <a:srgbClr val="FF0000"/>
                </a:solidFill>
              </a:rPr>
              <a:t>universal</a:t>
            </a:r>
            <a:r>
              <a:rPr lang="en-US" altLang="zh-CN" sz="2400" smtClean="0">
                <a:solidFill>
                  <a:schemeClr val="tx1"/>
                </a:solidFill>
              </a:rPr>
              <a:t> feature of old age.</a:t>
            </a:r>
            <a:endParaRPr lang="zh-CN" altLang="en-US" sz="2400" smtClean="0">
              <a:solidFill>
                <a:schemeClr val="tx1"/>
              </a:solidFill>
            </a:endParaRP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 name="TextBox 23"/>
          <p:cNvSpPr txBox="1"/>
          <p:nvPr/>
        </p:nvSpPr>
        <p:spPr>
          <a:xfrm>
            <a:off x="704850" y="3497263"/>
            <a:ext cx="7469188" cy="2431435"/>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altLang="zh-CN" sz="2800" i="1" dirty="0" smtClean="0">
                <a:solidFill>
                  <a:schemeClr val="tx2"/>
                </a:solidFill>
                <a:effectLst>
                  <a:outerShdw blurRad="38100" dist="38100" dir="2700000" algn="tl">
                    <a:srgbClr val="DDDDDD"/>
                  </a:outerShdw>
                </a:effectLst>
              </a:rPr>
              <a:t>e.g.</a:t>
            </a:r>
            <a:r>
              <a:rPr lang="en-US" altLang="zh-CN" sz="2400" dirty="0" smtClean="0">
                <a:solidFill>
                  <a:schemeClr val="tx1"/>
                </a:solidFill>
              </a:rPr>
              <a:t> Agreement on this issue is almost </a:t>
            </a:r>
            <a:r>
              <a:rPr lang="en-US" altLang="zh-CN" sz="2400" dirty="0" smtClean="0">
                <a:solidFill>
                  <a:srgbClr val="FF0000"/>
                </a:solidFill>
              </a:rPr>
              <a:t>universal</a:t>
            </a:r>
            <a:r>
              <a:rPr lang="en-US" sz="2400" dirty="0" smtClean="0">
                <a:solidFill>
                  <a:schemeClr val="tx1"/>
                </a:solidFill>
              </a:rPr>
              <a:t>.</a:t>
            </a:r>
            <a:endParaRPr lang="zh-CN" altLang="en-US" sz="2400" dirty="0" smtClean="0">
              <a:solidFill>
                <a:schemeClr val="tx1"/>
              </a:solidFill>
            </a:endParaRP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a:t>
            </a:r>
            <a:r>
              <a:rPr lang="en-US" sz="2400" b="0" dirty="0" smtClean="0">
                <a:solidFill>
                  <a:schemeClr val="tx1"/>
                </a:solidFill>
              </a:rPr>
              <a:t> </a:t>
            </a:r>
            <a:r>
              <a:rPr lang="en-US" altLang="zh-CN" sz="2400" b="0" dirty="0" smtClean="0">
                <a:solidFill>
                  <a:schemeClr val="tx1"/>
                </a:solidFill>
              </a:rPr>
              <a:t>音乐</a:t>
            </a:r>
            <a:r>
              <a:rPr lang="zh-CN" altLang="en-US" sz="2400" b="0" dirty="0" smtClean="0">
                <a:solidFill>
                  <a:schemeClr val="tx1"/>
                </a:solidFill>
              </a:rPr>
              <a:t>被称为人类共同的语言。</a:t>
            </a:r>
          </a:p>
          <a:p>
            <a:pPr algn="just">
              <a:defRPr/>
            </a:pPr>
            <a:r>
              <a:rPr lang="zh-CN" altLang="en-US"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Music has been called the universal</a:t>
            </a:r>
          </a:p>
          <a:p>
            <a:pPr algn="just">
              <a:defRPr/>
            </a:pPr>
            <a:r>
              <a:rPr lang="en-US" altLang="zh-CN" sz="2400" dirty="0" smtClean="0">
                <a:solidFill>
                  <a:schemeClr val="hlink"/>
                </a:solidFill>
                <a:effectLst>
                  <a:outerShdw blurRad="38100" dist="38100" dir="2700000" algn="tl">
                    <a:srgbClr val="DDDDDD"/>
                  </a:outerShdw>
                </a:effectLst>
                <a:latin typeface="Verdana" charset="0"/>
              </a:rPr>
              <a:t>         language of human beings.</a:t>
            </a:r>
          </a:p>
          <a:p>
            <a:pPr algn="just">
              <a:defRPr/>
            </a:pP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44041" name="Line 10"/>
          <p:cNvSpPr>
            <a:spLocks noChangeShapeType="1"/>
          </p:cNvSpPr>
          <p:nvPr/>
        </p:nvSpPr>
        <p:spPr bwMode="auto">
          <a:xfrm flipV="1">
            <a:off x="301625" y="4154488"/>
            <a:ext cx="8628063" cy="1270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23"/>
          <p:cNvSpPr txBox="1">
            <a:spLocks noChangeArrowheads="1"/>
          </p:cNvSpPr>
          <p:nvPr/>
        </p:nvSpPr>
        <p:spPr bwMode="auto">
          <a:xfrm>
            <a:off x="446088" y="1890713"/>
            <a:ext cx="774858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46100" indent="-546100" defTabSz="539750">
              <a:defRPr kumimoji="1" sz="2400">
                <a:solidFill>
                  <a:schemeClr val="tx1"/>
                </a:solidFill>
                <a:latin typeface="Times New Roman" charset="0"/>
                <a:ea typeface="宋体" charset="0"/>
                <a:cs typeface="宋体" charset="0"/>
              </a:defRPr>
            </a:lvl1pPr>
            <a:lvl2pPr marL="742950" indent="-285750" defTabSz="539750">
              <a:defRPr kumimoji="1" sz="2400">
                <a:solidFill>
                  <a:schemeClr val="tx1"/>
                </a:solidFill>
                <a:latin typeface="Times New Roman" charset="0"/>
                <a:ea typeface="宋体" charset="0"/>
              </a:defRPr>
            </a:lvl2pPr>
            <a:lvl3pPr marL="1143000" indent="-228600" defTabSz="539750">
              <a:defRPr kumimoji="1" sz="2400">
                <a:solidFill>
                  <a:schemeClr val="tx1"/>
                </a:solidFill>
                <a:latin typeface="Times New Roman" charset="0"/>
                <a:ea typeface="宋体" charset="0"/>
              </a:defRPr>
            </a:lvl3pPr>
            <a:lvl4pPr marL="1600200" indent="-228600" defTabSz="539750">
              <a:defRPr kumimoji="1" sz="2400">
                <a:solidFill>
                  <a:schemeClr val="tx1"/>
                </a:solidFill>
                <a:latin typeface="Times New Roman" charset="0"/>
                <a:ea typeface="宋体" charset="0"/>
              </a:defRPr>
            </a:lvl4pPr>
            <a:lvl5pPr marL="2057400" indent="-228600" defTabSz="539750">
              <a:defRPr kumimoji="1" sz="2400">
                <a:solidFill>
                  <a:schemeClr val="tx1"/>
                </a:solidFill>
                <a:latin typeface="Times New Roman" charset="0"/>
                <a:ea typeface="宋体" charset="0"/>
              </a:defRPr>
            </a:lvl5pPr>
            <a:lvl6pPr marL="2514600" indent="-228600" algn="just" defTabSz="539750"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defTabSz="539750"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defTabSz="539750"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defTabSz="539750"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b="1" i="1">
                <a:solidFill>
                  <a:srgbClr val="008000"/>
                </a:solidFill>
              </a:rPr>
              <a:t>      (of an idea) to become accepted widely; (of a plant) to develop roots</a:t>
            </a:r>
            <a:endParaRPr kumimoji="0" lang="zh-CN" altLang="en-US" b="1" i="1">
              <a:solidFill>
                <a:srgbClr val="008000"/>
              </a:solidFill>
            </a:endParaRP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5061" name="Rectangle 10"/>
          <p:cNvSpPr>
            <a:spLocks noGrp="1" noChangeArrowheads="1"/>
          </p:cNvSpPr>
          <p:nvPr>
            <p:ph type="title" idx="4294967295"/>
          </p:nvPr>
        </p:nvSpPr>
        <p:spPr bwMode="auto">
          <a:xfrm>
            <a:off x="3435350" y="1131888"/>
            <a:ext cx="2178050" cy="457200"/>
          </a:xfrm>
          <a:prstGeom prst="rect">
            <a:avLst/>
          </a:prstGeo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en-US" altLang="zh-CN" sz="2400">
                <a:solidFill>
                  <a:schemeClr val="tx2"/>
                </a:solidFill>
                <a:latin typeface="Verdana" charset="0"/>
              </a:rPr>
              <a:t>take root</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4" name="TextBox 23"/>
          <p:cNvSpPr txBox="1"/>
          <p:nvPr/>
        </p:nvSpPr>
        <p:spPr>
          <a:xfrm>
            <a:off x="698500" y="2820988"/>
            <a:ext cx="7599363" cy="3231654"/>
          </a:xfrm>
          <a:prstGeom prst="rect">
            <a:avLst/>
          </a:prstGeom>
          <a:noFill/>
        </p:spPr>
        <p:txBody>
          <a:bodyPr>
            <a:spAutoFit/>
          </a:bodyPr>
          <a:lstStyle>
            <a:lvl1pPr marL="630238" indent="-630238" algn="l" defTabSz="623888">
              <a:defRPr sz="1600" b="1">
                <a:solidFill>
                  <a:srgbClr val="FFFFFF"/>
                </a:solidFill>
                <a:latin typeface="Times New Roman" charset="0"/>
                <a:ea typeface="宋体" charset="0"/>
                <a:cs typeface="宋体" charset="0"/>
              </a:defRPr>
            </a:lvl1pPr>
            <a:lvl2pPr marL="742950" indent="-285750" algn="l" defTabSz="623888">
              <a:defRPr sz="1600" b="1">
                <a:solidFill>
                  <a:srgbClr val="FFFFFF"/>
                </a:solidFill>
                <a:latin typeface="Times New Roman" charset="0"/>
                <a:ea typeface="宋体" charset="0"/>
              </a:defRPr>
            </a:lvl2pPr>
            <a:lvl3pPr marL="1143000" indent="-228600" algn="l" defTabSz="623888">
              <a:defRPr sz="1600" b="1">
                <a:solidFill>
                  <a:srgbClr val="FFFFFF"/>
                </a:solidFill>
                <a:latin typeface="Times New Roman" charset="0"/>
                <a:ea typeface="宋体" charset="0"/>
              </a:defRPr>
            </a:lvl3pPr>
            <a:lvl4pPr marL="1600200" indent="-228600" algn="l" defTabSz="623888">
              <a:defRPr sz="1600" b="1">
                <a:solidFill>
                  <a:srgbClr val="FFFFFF"/>
                </a:solidFill>
                <a:latin typeface="Times New Roman" charset="0"/>
                <a:ea typeface="宋体" charset="0"/>
              </a:defRPr>
            </a:lvl4pPr>
            <a:lvl5pPr marL="2057400" indent="-228600" algn="l" defTabSz="623888">
              <a:defRPr sz="1600" b="1">
                <a:solidFill>
                  <a:srgbClr val="FFFFFF"/>
                </a:solidFill>
                <a:latin typeface="Times New Roman" charset="0"/>
                <a:ea typeface="宋体" charset="0"/>
              </a:defRPr>
            </a:lvl5pPr>
            <a:lvl6pPr marL="2514600" indent="-228600" defTabSz="623888" eaLnBrk="0" fontAlgn="base" hangingPunct="0">
              <a:spcBef>
                <a:spcPct val="0"/>
              </a:spcBef>
              <a:spcAft>
                <a:spcPct val="0"/>
              </a:spcAft>
              <a:defRPr sz="1600" b="1">
                <a:solidFill>
                  <a:srgbClr val="FFFFFF"/>
                </a:solidFill>
                <a:latin typeface="Times New Roman" charset="0"/>
                <a:ea typeface="宋体" charset="0"/>
              </a:defRPr>
            </a:lvl6pPr>
            <a:lvl7pPr marL="2971800" indent="-228600" defTabSz="623888" eaLnBrk="0" fontAlgn="base" hangingPunct="0">
              <a:spcBef>
                <a:spcPct val="0"/>
              </a:spcBef>
              <a:spcAft>
                <a:spcPct val="0"/>
              </a:spcAft>
              <a:defRPr sz="1600" b="1">
                <a:solidFill>
                  <a:srgbClr val="FFFFFF"/>
                </a:solidFill>
                <a:latin typeface="Times New Roman" charset="0"/>
                <a:ea typeface="宋体" charset="0"/>
              </a:defRPr>
            </a:lvl7pPr>
            <a:lvl8pPr marL="3429000" indent="-228600" defTabSz="623888" eaLnBrk="0" fontAlgn="base" hangingPunct="0">
              <a:spcBef>
                <a:spcPct val="0"/>
              </a:spcBef>
              <a:spcAft>
                <a:spcPct val="0"/>
              </a:spcAft>
              <a:defRPr sz="1600" b="1">
                <a:solidFill>
                  <a:srgbClr val="FFFFFF"/>
                </a:solidFill>
                <a:latin typeface="Times New Roman" charset="0"/>
                <a:ea typeface="宋体" charset="0"/>
              </a:defRPr>
            </a:lvl8pPr>
            <a:lvl9pPr marL="3886200" indent="-228600" defTabSz="623888" eaLnBrk="0" fontAlgn="base" hangingPunct="0">
              <a:spcBef>
                <a:spcPct val="0"/>
              </a:spcBef>
              <a:spcAft>
                <a:spcPct val="0"/>
              </a:spcAft>
              <a:defRPr sz="1600" b="1">
                <a:solidFill>
                  <a:srgbClr val="FFFFFF"/>
                </a:solidFill>
                <a:latin typeface="Times New Roman" charset="0"/>
                <a:ea typeface="宋体" charset="0"/>
              </a:defRPr>
            </a:lvl9pPr>
          </a:lstStyle>
          <a:p>
            <a:pPr algn="just">
              <a:defRPr/>
            </a:pPr>
            <a:r>
              <a:rPr lang="en-US" sz="2800" i="1" dirty="0" smtClean="0">
                <a:solidFill>
                  <a:schemeClr val="tx2"/>
                </a:solidFill>
                <a:effectLst>
                  <a:outerShdw blurRad="38100" dist="38100" dir="2700000" algn="tl">
                    <a:srgbClr val="DDDDDD"/>
                  </a:outerShdw>
                </a:effectLst>
              </a:rPr>
              <a:t>e.g.</a:t>
            </a:r>
            <a:r>
              <a:rPr lang="en-US"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The concepts of democracy and free trade are</a:t>
            </a:r>
          </a:p>
          <a:p>
            <a:pPr algn="just">
              <a:defRPr/>
            </a:pPr>
            <a:r>
              <a:rPr lang="en-US" altLang="zh-CN" sz="2400" dirty="0" smtClean="0">
                <a:solidFill>
                  <a:schemeClr val="tx1"/>
                </a:solidFill>
              </a:rPr>
              <a:t>        finally beginning to </a:t>
            </a:r>
            <a:r>
              <a:rPr lang="en-US" altLang="zh-CN" sz="2400" dirty="0" smtClean="0">
                <a:solidFill>
                  <a:srgbClr val="FF0000"/>
                </a:solidFill>
              </a:rPr>
              <a:t>take root</a:t>
            </a:r>
            <a:r>
              <a:rPr lang="en-US" altLang="zh-CN" sz="2400" dirty="0" smtClean="0">
                <a:solidFill>
                  <a:schemeClr val="tx1"/>
                </a:solidFill>
              </a:rPr>
              <a:t>.</a:t>
            </a: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e.g.</a:t>
            </a:r>
            <a:r>
              <a:rPr lang="en-US" altLang="zh-CN" sz="2400" i="1" dirty="0" smtClean="0">
                <a:solidFill>
                  <a:schemeClr val="tx2"/>
                </a:solidFill>
                <a:effectLst>
                  <a:outerShdw blurRad="38100" dist="38100" dir="2700000" algn="tl">
                    <a:srgbClr val="DDDDDD"/>
                  </a:outerShdw>
                </a:effectLst>
              </a:rPr>
              <a:t>  </a:t>
            </a:r>
            <a:r>
              <a:rPr lang="en-US" altLang="zh-CN" sz="2400" dirty="0" smtClean="0">
                <a:solidFill>
                  <a:schemeClr val="tx1"/>
                </a:solidFill>
              </a:rPr>
              <a:t>Many European customs failed to </a:t>
            </a:r>
            <a:r>
              <a:rPr lang="en-US" altLang="zh-CN" sz="2400" dirty="0" smtClean="0">
                <a:solidFill>
                  <a:srgbClr val="FF0000"/>
                </a:solidFill>
              </a:rPr>
              <a:t>take root</a:t>
            </a:r>
            <a:r>
              <a:rPr lang="en-US" altLang="zh-CN" sz="2400" dirty="0" smtClean="0">
                <a:solidFill>
                  <a:schemeClr val="tx1"/>
                </a:solidFill>
              </a:rPr>
              <a:t> in some</a:t>
            </a:r>
          </a:p>
          <a:p>
            <a:pPr algn="just">
              <a:defRPr/>
            </a:pPr>
            <a:r>
              <a:rPr lang="en-US" altLang="zh-CN" sz="2400" dirty="0" smtClean="0">
                <a:solidFill>
                  <a:schemeClr val="tx1"/>
                </a:solidFill>
              </a:rPr>
              <a:t>         Asian countries</a:t>
            </a:r>
            <a:r>
              <a:rPr lang="en-US" sz="2400" dirty="0" smtClean="0">
                <a:solidFill>
                  <a:schemeClr val="tx1"/>
                </a:solidFill>
              </a:rPr>
              <a:t>.</a:t>
            </a:r>
            <a:endParaRPr lang="zh-CN" altLang="en-US" sz="2400" dirty="0" smtClean="0">
              <a:solidFill>
                <a:schemeClr val="tx1"/>
              </a:solidFill>
            </a:endParaRPr>
          </a:p>
          <a:p>
            <a:pPr algn="just">
              <a:defRPr/>
            </a:pPr>
            <a:endParaRPr lang="zh-CN" altLang="en-US" sz="2400" dirty="0" smtClean="0">
              <a:solidFill>
                <a:schemeClr val="tx1"/>
              </a:solidFill>
            </a:endParaRPr>
          </a:p>
          <a:p>
            <a:pPr algn="just">
              <a:defRPr/>
            </a:pPr>
            <a:r>
              <a:rPr lang="en-US" altLang="zh-CN" sz="2800" i="1" dirty="0" smtClean="0">
                <a:solidFill>
                  <a:schemeClr val="tx2"/>
                </a:solidFill>
                <a:effectLst>
                  <a:outerShdw blurRad="38100" dist="38100" dir="2700000" algn="tl">
                    <a:srgbClr val="DDDDDD"/>
                  </a:outerShdw>
                </a:effectLst>
              </a:rPr>
              <a:t>Tran: </a:t>
            </a:r>
            <a:r>
              <a:rPr lang="zh-CN" altLang="en-US" sz="2400" b="0" dirty="0" smtClean="0">
                <a:solidFill>
                  <a:schemeClr val="tx1"/>
                </a:solidFill>
              </a:rPr>
              <a:t>没有雨水，植物不能扎根。</a:t>
            </a:r>
          </a:p>
          <a:p>
            <a:pPr algn="just">
              <a:defRPr/>
            </a:pPr>
            <a:r>
              <a:rPr lang="en-US" altLang="zh-CN" sz="2400" dirty="0" smtClean="0">
                <a:solidFill>
                  <a:schemeClr val="tx1"/>
                </a:solidFill>
              </a:rPr>
              <a:t>      </a:t>
            </a:r>
            <a:r>
              <a:rPr lang="en-US" altLang="zh-CN" sz="2400" dirty="0" smtClean="0">
                <a:solidFill>
                  <a:schemeClr val="hlink"/>
                </a:solidFill>
                <a:effectLst>
                  <a:outerShdw blurRad="38100" dist="38100" dir="2700000" algn="tl">
                    <a:srgbClr val="DDDDDD"/>
                  </a:outerShdw>
                </a:effectLst>
                <a:latin typeface="Verdana" charset="0"/>
              </a:rPr>
              <a:t>Plants cannot take root for lack of</a:t>
            </a:r>
          </a:p>
          <a:p>
            <a:pPr algn="just">
              <a:defRPr/>
            </a:pPr>
            <a:r>
              <a:rPr lang="en-US" altLang="zh-CN" sz="2400" dirty="0" smtClean="0">
                <a:solidFill>
                  <a:schemeClr val="hlink"/>
                </a:solidFill>
                <a:effectLst>
                  <a:outerShdw blurRad="38100" dist="38100" dir="2700000" algn="tl">
                    <a:srgbClr val="DDDDDD"/>
                  </a:outerShdw>
                </a:effectLst>
                <a:latin typeface="Verdana" charset="0"/>
              </a:rPr>
              <a:t>         water.</a:t>
            </a:r>
            <a:endParaRPr lang="zh-CN" altLang="en-US" sz="2400" dirty="0" smtClean="0">
              <a:solidFill>
                <a:schemeClr val="hlink"/>
              </a:solidFill>
              <a:effectLst>
                <a:outerShdw blurRad="38100" dist="38100" dir="2700000" algn="tl">
                  <a:srgbClr val="DDDDDD"/>
                </a:outerShdw>
              </a:effectLst>
              <a:latin typeface="Verdana" charset="0"/>
            </a:endParaRPr>
          </a:p>
        </p:txBody>
      </p:sp>
      <p:sp>
        <p:nvSpPr>
          <p:cNvPr id="45064" name="Line 12"/>
          <p:cNvSpPr>
            <a:spLocks noChangeShapeType="1"/>
          </p:cNvSpPr>
          <p:nvPr/>
        </p:nvSpPr>
        <p:spPr bwMode="auto">
          <a:xfrm>
            <a:off x="419100" y="4664075"/>
            <a:ext cx="8186738" cy="0"/>
          </a:xfrm>
          <a:prstGeom prst="line">
            <a:avLst/>
          </a:prstGeom>
          <a:noFill/>
          <a:ln w="19050">
            <a:solidFill>
              <a:srgbClr val="3333CC"/>
            </a:solidFill>
            <a:round/>
            <a:headEnd/>
            <a:tailEnd/>
          </a:ln>
          <a:effectLst>
            <a:prstShdw prst="shdw17" dist="17961" dir="2700000">
              <a:srgbClr val="1F1F7A">
                <a:alpha val="74997"/>
              </a:srgbClr>
            </a:prstShdw>
          </a:effectLst>
          <a:extLst>
            <a:ext uri="{909E8E84-426E-40dd-AFC4-6F175D3DCCD1}">
              <a14:hiddenFill xmlns:a14="http://schemas.microsoft.com/office/drawing/2010/main" xmlns="">
                <a:noFill/>
              </a14:hiddenFill>
            </a:ext>
          </a:extLst>
        </p:spPr>
        <p:txBody>
          <a:bodyPr wrap="none">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bwMode="auto">
          <a:xfrm>
            <a:off x="5106988" y="306388"/>
            <a:ext cx="990600" cy="338137"/>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1000">
                <a:solidFill>
                  <a:schemeClr val="bg1"/>
                </a:solidFill>
              </a:rPr>
              <a:t>A-Task 1</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6085" name="TextBox 23"/>
          <p:cNvSpPr txBox="1">
            <a:spLocks noChangeArrowheads="1"/>
          </p:cNvSpPr>
          <p:nvPr/>
        </p:nvSpPr>
        <p:spPr bwMode="auto">
          <a:xfrm>
            <a:off x="490538" y="811213"/>
            <a:ext cx="8323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084263" indent="-1084263">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sz="2000">
                <a:solidFill>
                  <a:srgbClr val="4D4F00"/>
                </a:solidFill>
                <a:latin typeface="Verdana" charset="0"/>
              </a:rPr>
              <a:t>Task 1 Read the passage and fill in the table with important              events in the development of credit cards.</a:t>
            </a:r>
            <a:endParaRPr kumimoji="0" lang="zh-CN" altLang="en-US" sz="2000">
              <a:solidFill>
                <a:srgbClr val="4D4F00"/>
              </a:solidFill>
              <a:latin typeface="Verdana" charset="0"/>
            </a:endParaRPr>
          </a:p>
        </p:txBody>
      </p:sp>
      <p:grpSp>
        <p:nvGrpSpPr>
          <p:cNvPr id="2" name="Group 8"/>
          <p:cNvGrpSpPr>
            <a:grpSpLocks/>
          </p:cNvGrpSpPr>
          <p:nvPr/>
        </p:nvGrpSpPr>
        <p:grpSpPr bwMode="auto">
          <a:xfrm>
            <a:off x="6532481" y="6246947"/>
            <a:ext cx="745721" cy="235258"/>
            <a:chOff x="720" y="137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7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pic>
        <p:nvPicPr>
          <p:cNvPr id="74768"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538" y="2032000"/>
            <a:ext cx="8001000" cy="343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
        <p:nvSpPr>
          <p:cNvPr id="74769" name="Text Box 17"/>
          <p:cNvSpPr txBox="1">
            <a:spLocks noChangeArrowheads="1"/>
          </p:cNvSpPr>
          <p:nvPr/>
        </p:nvSpPr>
        <p:spPr bwMode="auto">
          <a:xfrm>
            <a:off x="2828925" y="2474913"/>
            <a:ext cx="5778500" cy="566737"/>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defRPr/>
            </a:pPr>
            <a:endParaRPr lang="zh-CN" altLang="en-US"/>
          </a:p>
        </p:txBody>
      </p:sp>
      <p:sp>
        <p:nvSpPr>
          <p:cNvPr id="74770" name="Text Box 18"/>
          <p:cNvSpPr txBox="1">
            <a:spLocks noChangeArrowheads="1"/>
          </p:cNvSpPr>
          <p:nvPr/>
        </p:nvSpPr>
        <p:spPr bwMode="auto">
          <a:xfrm>
            <a:off x="2825750" y="3071813"/>
            <a:ext cx="5778500" cy="866775"/>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defRPr/>
            </a:pPr>
            <a:endParaRPr lang="zh-CN" altLang="en-US"/>
          </a:p>
        </p:txBody>
      </p:sp>
      <p:sp>
        <p:nvSpPr>
          <p:cNvPr id="74771" name="Text Box 19"/>
          <p:cNvSpPr txBox="1">
            <a:spLocks noChangeArrowheads="1"/>
          </p:cNvSpPr>
          <p:nvPr/>
        </p:nvSpPr>
        <p:spPr bwMode="auto">
          <a:xfrm>
            <a:off x="2825750" y="3971925"/>
            <a:ext cx="5778500" cy="711200"/>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defRPr/>
            </a:pPr>
            <a:endParaRPr lang="zh-CN" altLang="en-US"/>
          </a:p>
        </p:txBody>
      </p:sp>
      <p:sp>
        <p:nvSpPr>
          <p:cNvPr id="74772" name="Text Box 20"/>
          <p:cNvSpPr txBox="1">
            <a:spLocks noChangeArrowheads="1"/>
          </p:cNvSpPr>
          <p:nvPr/>
        </p:nvSpPr>
        <p:spPr bwMode="auto">
          <a:xfrm>
            <a:off x="2825750" y="4725988"/>
            <a:ext cx="5778500" cy="723900"/>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69"/>
                                        </p:tgtEl>
                                      </p:cBhvr>
                                    </p:animEffect>
                                    <p:set>
                                      <p:cBhvr>
                                        <p:cTn id="7" dur="1" fill="hold">
                                          <p:stCondLst>
                                            <p:cond delay="499"/>
                                          </p:stCondLst>
                                        </p:cTn>
                                        <p:tgtEl>
                                          <p:spTgt spid="7476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4770"/>
                                        </p:tgtEl>
                                      </p:cBhvr>
                                    </p:animEffect>
                                    <p:set>
                                      <p:cBhvr>
                                        <p:cTn id="12" dur="1" fill="hold">
                                          <p:stCondLst>
                                            <p:cond delay="499"/>
                                          </p:stCondLst>
                                        </p:cTn>
                                        <p:tgtEl>
                                          <p:spTgt spid="747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4771"/>
                                        </p:tgtEl>
                                      </p:cBhvr>
                                    </p:animEffect>
                                    <p:set>
                                      <p:cBhvr>
                                        <p:cTn id="17" dur="1" fill="hold">
                                          <p:stCondLst>
                                            <p:cond delay="499"/>
                                          </p:stCondLst>
                                        </p:cTn>
                                        <p:tgtEl>
                                          <p:spTgt spid="7477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4772"/>
                                        </p:tgtEl>
                                      </p:cBhvr>
                                    </p:animEffect>
                                    <p:set>
                                      <p:cBhvr>
                                        <p:cTn id="22" dur="1" fill="hold">
                                          <p:stCondLst>
                                            <p:cond delay="499"/>
                                          </p:stCondLst>
                                        </p:cTn>
                                        <p:tgtEl>
                                          <p:spTgt spid="747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animBg="1"/>
      <p:bldP spid="74770" grpId="0" animBg="1"/>
      <p:bldP spid="74771" grpId="0" animBg="1"/>
      <p:bldP spid="747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AutoShape 1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gray">
          <a:xfrm>
            <a:off x="3167063" y="287338"/>
            <a:ext cx="3797300"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3" name="Rectangle 11"/>
          <p:cNvSpPr>
            <a:spLocks noGrp="1" noChangeArrowheads="1"/>
          </p:cNvSpPr>
          <p:nvPr>
            <p:ph type="title" idx="4294967295"/>
          </p:nvPr>
        </p:nvSpPr>
        <p:spPr bwMode="auto">
          <a:xfrm>
            <a:off x="4400550" y="350838"/>
            <a:ext cx="1714500" cy="4191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2600">
                <a:latin typeface="Arial Rounded MT Bold" charset="0"/>
              </a:rPr>
              <a:t>Notes-1</a:t>
            </a:r>
          </a:p>
        </p:txBody>
      </p:sp>
      <p:sp>
        <p:nvSpPr>
          <p:cNvPr id="33808" name="Rectangle 16"/>
          <p:cNvSpPr>
            <a:spLocks noChangeArrowheads="1"/>
          </p:cNvSpPr>
          <p:nvPr/>
        </p:nvSpPr>
        <p:spPr bwMode="auto">
          <a:xfrm>
            <a:off x="1581150" y="1038225"/>
            <a:ext cx="5734050" cy="514508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r>
              <a:rPr lang="en-US" altLang="zh-CN"/>
              <a:t>Pound Sterling </a:t>
            </a:r>
            <a:r>
              <a:rPr lang="zh-CN" altLang="en-US"/>
              <a:t>英镑</a:t>
            </a:r>
          </a:p>
          <a:p>
            <a:pPr>
              <a:defRPr/>
            </a:pPr>
            <a:r>
              <a:rPr lang="en-US" altLang="zh-CN"/>
              <a:t>European Dollar </a:t>
            </a:r>
            <a:r>
              <a:rPr lang="zh-CN" altLang="en-US"/>
              <a:t>欧元</a:t>
            </a:r>
          </a:p>
          <a:p>
            <a:pPr>
              <a:defRPr/>
            </a:pPr>
            <a:r>
              <a:rPr lang="en-US" altLang="zh-CN"/>
              <a:t>Canadian Dollar </a:t>
            </a:r>
            <a:r>
              <a:rPr lang="zh-CN" altLang="en-US"/>
              <a:t>加拿大元</a:t>
            </a:r>
          </a:p>
          <a:p>
            <a:pPr>
              <a:defRPr/>
            </a:pPr>
            <a:r>
              <a:rPr lang="en-US" altLang="zh-CN"/>
              <a:t>United States Dollar </a:t>
            </a:r>
            <a:r>
              <a:rPr lang="zh-CN" altLang="en-US"/>
              <a:t>美元</a:t>
            </a:r>
          </a:p>
          <a:p>
            <a:pPr>
              <a:defRPr/>
            </a:pPr>
            <a:r>
              <a:rPr lang="en-US" altLang="zh-CN"/>
              <a:t>Japanese Yen </a:t>
            </a:r>
            <a:r>
              <a:rPr lang="zh-CN" altLang="en-US"/>
              <a:t>日元</a:t>
            </a:r>
          </a:p>
          <a:p>
            <a:pPr>
              <a:defRPr/>
            </a:pPr>
            <a:r>
              <a:rPr lang="en-US" altLang="zh-CN"/>
              <a:t>Korean Won </a:t>
            </a:r>
            <a:r>
              <a:rPr lang="zh-CN" altLang="en-US"/>
              <a:t>韩国元</a:t>
            </a:r>
          </a:p>
          <a:p>
            <a:pPr>
              <a:defRPr/>
            </a:pPr>
            <a:endParaRPr lang="zh-CN" altLang="en-US"/>
          </a:p>
          <a:p>
            <a:pPr>
              <a:defRPr/>
            </a:pPr>
            <a:r>
              <a:rPr lang="zh-CN" altLang="en-US" b="1"/>
              <a:t>根据中国银行</a:t>
            </a:r>
            <a:r>
              <a:rPr lang="en-US" altLang="zh-CN" b="1"/>
              <a:t>2010 </a:t>
            </a:r>
            <a:r>
              <a:rPr lang="zh-CN" altLang="en-US" b="1"/>
              <a:t>年</a:t>
            </a:r>
            <a:r>
              <a:rPr lang="en-US" altLang="zh-CN" b="1"/>
              <a:t>12 </a:t>
            </a:r>
            <a:r>
              <a:rPr lang="zh-CN" altLang="en-US" b="1"/>
              <a:t>月</a:t>
            </a:r>
            <a:r>
              <a:rPr lang="en-US" altLang="zh-CN" b="1"/>
              <a:t>31 </a:t>
            </a:r>
            <a:r>
              <a:rPr lang="zh-CN" altLang="en-US" b="1"/>
              <a:t>日外汇牌价</a:t>
            </a:r>
          </a:p>
          <a:p>
            <a:pPr>
              <a:defRPr/>
            </a:pPr>
            <a:r>
              <a:rPr lang="en-US" altLang="zh-CN"/>
              <a:t>1 </a:t>
            </a:r>
            <a:r>
              <a:rPr lang="zh-CN" altLang="en-US"/>
              <a:t>英镑 ≈ </a:t>
            </a:r>
            <a:r>
              <a:rPr lang="en-US" altLang="zh-CN"/>
              <a:t>10.31 </a:t>
            </a:r>
            <a:r>
              <a:rPr lang="zh-CN" altLang="en-US"/>
              <a:t>人民币元</a:t>
            </a:r>
          </a:p>
          <a:p>
            <a:pPr>
              <a:defRPr/>
            </a:pPr>
            <a:r>
              <a:rPr lang="en-US" altLang="zh-CN"/>
              <a:t>1 </a:t>
            </a:r>
            <a:r>
              <a:rPr lang="zh-CN" altLang="en-US"/>
              <a:t>美元 ≈ </a:t>
            </a:r>
            <a:r>
              <a:rPr lang="en-US" altLang="zh-CN"/>
              <a:t>6.62 </a:t>
            </a:r>
            <a:r>
              <a:rPr lang="zh-CN" altLang="en-US"/>
              <a:t>人民币元</a:t>
            </a:r>
          </a:p>
          <a:p>
            <a:pPr>
              <a:defRPr/>
            </a:pPr>
            <a:r>
              <a:rPr lang="en-US" altLang="zh-CN"/>
              <a:t>100 </a:t>
            </a:r>
            <a:r>
              <a:rPr lang="zh-CN" altLang="en-US"/>
              <a:t>日元 ≈ </a:t>
            </a:r>
            <a:r>
              <a:rPr lang="en-US" altLang="zh-CN"/>
              <a:t>7.97</a:t>
            </a:r>
            <a:r>
              <a:rPr lang="zh-CN" altLang="en-US"/>
              <a:t>人民币元</a:t>
            </a:r>
          </a:p>
          <a:p>
            <a:pPr>
              <a:defRPr/>
            </a:pPr>
            <a:r>
              <a:rPr lang="en-US" altLang="zh-CN"/>
              <a:t>1 </a:t>
            </a:r>
            <a:r>
              <a:rPr lang="zh-CN" altLang="en-US"/>
              <a:t>加拿大元 ≈ </a:t>
            </a:r>
            <a:r>
              <a:rPr lang="en-US" altLang="zh-CN"/>
              <a:t>6.66</a:t>
            </a:r>
            <a:r>
              <a:rPr lang="zh-CN" altLang="en-US"/>
              <a:t>人民币元</a:t>
            </a:r>
          </a:p>
          <a:p>
            <a:pPr>
              <a:defRPr/>
            </a:pPr>
            <a:r>
              <a:rPr lang="en-US" altLang="zh-CN"/>
              <a:t>1 </a:t>
            </a:r>
            <a:r>
              <a:rPr lang="zh-CN" altLang="en-US"/>
              <a:t>欧元 ≈ </a:t>
            </a:r>
            <a:r>
              <a:rPr lang="en-US" altLang="zh-CN"/>
              <a:t>8.58 </a:t>
            </a:r>
            <a:r>
              <a:rPr lang="zh-CN" altLang="en-US"/>
              <a:t>人民币元</a:t>
            </a:r>
          </a:p>
          <a:p>
            <a:pPr>
              <a:defRPr/>
            </a:pPr>
            <a:r>
              <a:rPr lang="en-US" altLang="zh-CN"/>
              <a:t>100 </a:t>
            </a:r>
            <a:r>
              <a:rPr lang="zh-CN" altLang="en-US"/>
              <a:t>韩国元 ≈ </a:t>
            </a:r>
            <a:r>
              <a:rPr lang="en-US" altLang="zh-CN"/>
              <a:t>0.57 </a:t>
            </a:r>
            <a:r>
              <a:rPr lang="zh-CN" altLang="en-US"/>
              <a:t>人民币元</a:t>
            </a:r>
            <a:endParaRPr lang="zh-CN" altLang="en-US" b="1"/>
          </a:p>
        </p:txBody>
      </p:sp>
      <p:grpSp>
        <p:nvGrpSpPr>
          <p:cNvPr id="4" name="Group 8"/>
          <p:cNvGrpSpPr>
            <a:grpSpLocks/>
          </p:cNvGrpSpPr>
          <p:nvPr/>
        </p:nvGrpSpPr>
        <p:grpSpPr bwMode="auto">
          <a:xfrm>
            <a:off x="81626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86"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5" name="Group 10"/>
            <p:cNvGrpSpPr>
              <a:grpSpLocks/>
            </p:cNvGrpSpPr>
            <p:nvPr/>
          </p:nvGrpSpPr>
          <p:grpSpPr bwMode="auto">
            <a:xfrm>
              <a:off x="730" y="1407"/>
              <a:ext cx="4043" cy="444"/>
              <a:chOff x="744" y="1407"/>
              <a:chExt cx="3988" cy="444"/>
            </a:xfrm>
          </p:grpSpPr>
          <p:sp>
            <p:nvSpPr>
              <p:cNvPr id="8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8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bwMode="auto">
          <a:xfrm>
            <a:off x="4999038" y="257175"/>
            <a:ext cx="1339850" cy="3524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900">
                <a:solidFill>
                  <a:schemeClr val="bg1"/>
                </a:solidFill>
              </a:rPr>
              <a:t>A-task 2</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7109" name="TextBox 23"/>
          <p:cNvSpPr txBox="1">
            <a:spLocks noChangeArrowheads="1"/>
          </p:cNvSpPr>
          <p:nvPr/>
        </p:nvSpPr>
        <p:spPr bwMode="auto">
          <a:xfrm>
            <a:off x="490538" y="933450"/>
            <a:ext cx="832326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58875" indent="-1158875">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2  Correct  the  following  statements according to the</a:t>
            </a:r>
          </a:p>
          <a:p>
            <a:r>
              <a:rPr kumimoji="0" lang="en-US" altLang="zh-CN" sz="2000">
                <a:solidFill>
                  <a:srgbClr val="4D4F00"/>
                </a:solidFill>
                <a:latin typeface="Verdana" charset="0"/>
              </a:rPr>
              <a:t>            passage. An example has been given.</a:t>
            </a:r>
            <a:r>
              <a:rPr kumimoji="0" lang="en-US" altLang="zh-CN" b="1"/>
              <a:t> </a:t>
            </a:r>
            <a:endParaRPr kumimoji="0" lang="zh-CN" altLang="en-US" b="1"/>
          </a:p>
        </p:txBody>
      </p:sp>
      <p:grpSp>
        <p:nvGrpSpPr>
          <p:cNvPr id="2" name="Group 8"/>
          <p:cNvGrpSpPr>
            <a:grpSpLocks/>
          </p:cNvGrpSpPr>
          <p:nvPr/>
        </p:nvGrpSpPr>
        <p:grpSpPr bwMode="auto">
          <a:xfrm>
            <a:off x="6562482" y="6264211"/>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6700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6700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3742" name="Text Box 14"/>
          <p:cNvSpPr txBox="1">
            <a:spLocks noChangeArrowheads="1"/>
          </p:cNvSpPr>
          <p:nvPr/>
        </p:nvSpPr>
        <p:spPr bwMode="auto">
          <a:xfrm>
            <a:off x="582613" y="1781175"/>
            <a:ext cx="8120062" cy="45688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04800" indent="-304800" algn="l">
              <a:defRPr sz="1600" b="1">
                <a:solidFill>
                  <a:srgbClr val="FFFFFF"/>
                </a:solidFill>
                <a:latin typeface="Times New Roman" charset="0"/>
                <a:ea typeface="宋体" charset="0"/>
                <a:cs typeface="宋体" charset="0"/>
              </a:defRPr>
            </a:lvl1pPr>
            <a:lvl2pPr marL="762000" indent="-304800" algn="l">
              <a:defRPr sz="1600" b="1">
                <a:solidFill>
                  <a:srgbClr val="FFFFFF"/>
                </a:solidFill>
                <a:latin typeface="Times New Roman" charset="0"/>
                <a:ea typeface="宋体" charset="0"/>
              </a:defRPr>
            </a:lvl2pPr>
            <a:lvl3pPr marL="1219200" indent="-304800" algn="l">
              <a:defRPr sz="1600" b="1">
                <a:solidFill>
                  <a:srgbClr val="FFFFFF"/>
                </a:solidFill>
                <a:latin typeface="Times New Roman" charset="0"/>
                <a:ea typeface="宋体" charset="0"/>
              </a:defRPr>
            </a:lvl3pPr>
            <a:lvl4pPr marL="1676400" indent="-304800" algn="l">
              <a:defRPr sz="1600" b="1">
                <a:solidFill>
                  <a:srgbClr val="FFFFFF"/>
                </a:solidFill>
                <a:latin typeface="Times New Roman" charset="0"/>
                <a:ea typeface="宋体" charset="0"/>
              </a:defRPr>
            </a:lvl4pPr>
            <a:lvl5pPr marL="2133600" indent="-304800" algn="l">
              <a:defRPr sz="1600" b="1">
                <a:solidFill>
                  <a:srgbClr val="FFFFFF"/>
                </a:solidFill>
                <a:latin typeface="Times New Roman" charset="0"/>
                <a:ea typeface="宋体" charset="0"/>
              </a:defRPr>
            </a:lvl5pPr>
            <a:lvl6pPr marL="2590800" indent="-304800" eaLnBrk="0" fontAlgn="base" hangingPunct="0">
              <a:spcBef>
                <a:spcPct val="0"/>
              </a:spcBef>
              <a:spcAft>
                <a:spcPct val="0"/>
              </a:spcAft>
              <a:defRPr sz="1600" b="1">
                <a:solidFill>
                  <a:srgbClr val="FFFFFF"/>
                </a:solidFill>
                <a:latin typeface="Times New Roman" charset="0"/>
                <a:ea typeface="宋体" charset="0"/>
              </a:defRPr>
            </a:lvl6pPr>
            <a:lvl7pPr marL="3048000" indent="-304800" eaLnBrk="0" fontAlgn="base" hangingPunct="0">
              <a:spcBef>
                <a:spcPct val="0"/>
              </a:spcBef>
              <a:spcAft>
                <a:spcPct val="0"/>
              </a:spcAft>
              <a:defRPr sz="1600" b="1">
                <a:solidFill>
                  <a:srgbClr val="FFFFFF"/>
                </a:solidFill>
                <a:latin typeface="Times New Roman" charset="0"/>
                <a:ea typeface="宋体" charset="0"/>
              </a:defRPr>
            </a:lvl7pPr>
            <a:lvl8pPr marL="3505200" indent="-304800" eaLnBrk="0" fontAlgn="base" hangingPunct="0">
              <a:spcBef>
                <a:spcPct val="0"/>
              </a:spcBef>
              <a:spcAft>
                <a:spcPct val="0"/>
              </a:spcAft>
              <a:defRPr sz="1600" b="1">
                <a:solidFill>
                  <a:srgbClr val="FFFFFF"/>
                </a:solidFill>
                <a:latin typeface="Times New Roman" charset="0"/>
                <a:ea typeface="宋体" charset="0"/>
              </a:defRPr>
            </a:lvl8pPr>
            <a:lvl9pPr marL="3962400" indent="-304800" eaLnBrk="0" fontAlgn="base" hangingPunct="0">
              <a:spcBef>
                <a:spcPct val="0"/>
              </a:spcBef>
              <a:spcAft>
                <a:spcPct val="0"/>
              </a:spcAft>
              <a:defRPr sz="1600" b="1">
                <a:solidFill>
                  <a:srgbClr val="FFFFFF"/>
                </a:solidFill>
                <a:latin typeface="Times New Roman" charset="0"/>
                <a:ea typeface="宋体" charset="0"/>
              </a:defRPr>
            </a:lvl9pPr>
          </a:lstStyle>
          <a:p>
            <a:pPr algn="just">
              <a:buFontTx/>
              <a:buAutoNum type="arabicPeriod"/>
              <a:defRPr/>
            </a:pPr>
            <a:r>
              <a:rPr lang="en-US" altLang="zh-CN" sz="2400" b="0" dirty="0" smtClean="0">
                <a:solidFill>
                  <a:schemeClr val="tx1"/>
                </a:solidFill>
              </a:rPr>
              <a:t>In the early 20th century credit cards became popular.</a:t>
            </a:r>
          </a:p>
          <a:p>
            <a:pPr algn="just">
              <a:defRPr/>
            </a:pPr>
            <a:r>
              <a:rPr lang="en-US" altLang="zh-CN" sz="2400" b="0" dirty="0" smtClean="0">
                <a:solidFill>
                  <a:schemeClr val="tx1"/>
                </a:solidFill>
              </a:rPr>
              <a:t>	                                </a:t>
            </a:r>
            <a:r>
              <a:rPr lang="en-US" altLang="zh-CN" sz="2600" dirty="0" smtClean="0">
                <a:solidFill>
                  <a:srgbClr val="009999"/>
                </a:solidFill>
              </a:rPr>
              <a:t>charge accounts</a:t>
            </a:r>
          </a:p>
          <a:p>
            <a:pPr algn="just">
              <a:defRPr/>
            </a:pPr>
            <a:r>
              <a:rPr lang="en-US" altLang="zh-CN" sz="2400" b="0" dirty="0" smtClean="0">
                <a:solidFill>
                  <a:schemeClr val="tx1"/>
                </a:solidFill>
              </a:rPr>
              <a:t>2. Charge accounts could be accessed by cash.		</a:t>
            </a:r>
          </a:p>
          <a:p>
            <a:pPr algn="just">
              <a:defRPr/>
            </a:pPr>
            <a:r>
              <a:rPr lang="en-US" altLang="zh-CN" sz="2400" b="0" dirty="0" smtClean="0">
                <a:solidFill>
                  <a:schemeClr val="tx1"/>
                </a:solidFill>
              </a:rPr>
              <a:t>                                                                    </a:t>
            </a:r>
            <a:r>
              <a:rPr lang="en-US" altLang="zh-CN" sz="2600" dirty="0" smtClean="0">
                <a:solidFill>
                  <a:srgbClr val="009999"/>
                </a:solidFill>
              </a:rPr>
              <a:t>a  card</a:t>
            </a:r>
          </a:p>
          <a:p>
            <a:pPr algn="just">
              <a:defRPr/>
            </a:pPr>
            <a:r>
              <a:rPr lang="en-US" altLang="zh-CN" sz="2400" b="0" dirty="0" smtClean="0">
                <a:solidFill>
                  <a:schemeClr val="tx1"/>
                </a:solidFill>
              </a:rPr>
              <a:t>3. Credit cards  which could	be used at a single merchant was</a:t>
            </a:r>
          </a:p>
          <a:p>
            <a:pPr algn="just">
              <a:defRPr/>
            </a:pPr>
            <a:r>
              <a:rPr lang="en-US" altLang="zh-CN" sz="2400" b="0" dirty="0" smtClean="0">
                <a:solidFill>
                  <a:schemeClr val="tx1"/>
                </a:solidFill>
              </a:rPr>
              <a:t>    invented  in	1950.	</a:t>
            </a:r>
          </a:p>
          <a:p>
            <a:pPr algn="just">
              <a:defRPr/>
            </a:pPr>
            <a:r>
              <a:rPr lang="en-US" altLang="zh-CN" sz="2400" b="0" dirty="0" smtClean="0">
                <a:solidFill>
                  <a:schemeClr val="tx1"/>
                </a:solidFill>
              </a:rPr>
              <a:t>4. The	Diners  Club  offered  charge  accounts to  individuals    </a:t>
            </a:r>
          </a:p>
          <a:p>
            <a:pPr algn="just">
              <a:defRPr/>
            </a:pPr>
            <a:r>
              <a:rPr lang="en-US" altLang="zh-CN" sz="2400" b="0" dirty="0" smtClean="0">
                <a:solidFill>
                  <a:schemeClr val="tx1"/>
                </a:solidFill>
              </a:rPr>
              <a:t>    for   many	companies.	</a:t>
            </a:r>
          </a:p>
          <a:p>
            <a:pPr algn="just">
              <a:defRPr/>
            </a:pPr>
            <a:r>
              <a:rPr lang="en-US" altLang="zh-CN" sz="2400" b="0" dirty="0" smtClean="0">
                <a:solidFill>
                  <a:schemeClr val="tx1"/>
                </a:solidFill>
              </a:rPr>
              <a:t> 5. The	subscribers  to	the card were charged	$3 each month.                                                                                 </a:t>
            </a:r>
          </a:p>
          <a:p>
            <a:pPr algn="just">
              <a:defRPr/>
            </a:pPr>
            <a:r>
              <a:rPr lang="en-US" altLang="zh-CN" sz="2400" b="0" dirty="0" smtClean="0">
                <a:solidFill>
                  <a:schemeClr val="tx1"/>
                </a:solidFill>
              </a:rPr>
              <a:t>                                                                                       </a:t>
            </a:r>
            <a:r>
              <a:rPr lang="en-US" altLang="zh-CN" sz="2600" dirty="0" smtClean="0">
                <a:solidFill>
                  <a:srgbClr val="009999"/>
                </a:solidFill>
              </a:rPr>
              <a:t>year</a:t>
            </a:r>
          </a:p>
          <a:p>
            <a:pPr algn="just">
              <a:defRPr/>
            </a:pPr>
            <a:r>
              <a:rPr lang="en-US" altLang="zh-CN" sz="2400" b="0" dirty="0" smtClean="0">
                <a:solidFill>
                  <a:schemeClr val="tx1"/>
                </a:solidFill>
              </a:rPr>
              <a:t>6. By 1958, the concept of a universal credit	card had taken	root </a:t>
            </a:r>
          </a:p>
          <a:p>
            <a:pPr algn="just">
              <a:defRPr/>
            </a:pPr>
            <a:r>
              <a:rPr lang="en-US" altLang="zh-CN" sz="2400" b="0" dirty="0" smtClean="0">
                <a:solidFill>
                  <a:schemeClr val="tx1"/>
                </a:solidFill>
              </a:rPr>
              <a:t>     and	quickly spread	across	the country.		</a:t>
            </a:r>
            <a:endParaRPr lang="zh-CN" altLang="en-US" sz="2400" b="0" dirty="0" smtClean="0">
              <a:solidFill>
                <a:schemeClr val="tx1"/>
              </a:solidFill>
            </a:endParaRPr>
          </a:p>
        </p:txBody>
      </p:sp>
      <p:sp>
        <p:nvSpPr>
          <p:cNvPr id="73743" name="Line 15"/>
          <p:cNvSpPr>
            <a:spLocks noChangeShapeType="1"/>
          </p:cNvSpPr>
          <p:nvPr/>
        </p:nvSpPr>
        <p:spPr bwMode="auto">
          <a:xfrm>
            <a:off x="4057650" y="2017713"/>
            <a:ext cx="1465263" cy="0"/>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73744" name="Line 16"/>
          <p:cNvSpPr>
            <a:spLocks noChangeShapeType="1"/>
          </p:cNvSpPr>
          <p:nvPr/>
        </p:nvSpPr>
        <p:spPr bwMode="auto">
          <a:xfrm flipV="1">
            <a:off x="5770563" y="2789238"/>
            <a:ext cx="471487" cy="15875"/>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73745" name="Line 17"/>
          <p:cNvSpPr>
            <a:spLocks noChangeShapeType="1"/>
          </p:cNvSpPr>
          <p:nvPr/>
        </p:nvSpPr>
        <p:spPr bwMode="auto">
          <a:xfrm>
            <a:off x="5664200" y="3527425"/>
            <a:ext cx="2017713" cy="15875"/>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73746" name="Line 18"/>
          <p:cNvSpPr>
            <a:spLocks noChangeShapeType="1"/>
          </p:cNvSpPr>
          <p:nvPr/>
        </p:nvSpPr>
        <p:spPr bwMode="auto">
          <a:xfrm flipV="1">
            <a:off x="4335463" y="4281488"/>
            <a:ext cx="1984375" cy="15875"/>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73747" name="Line 19"/>
          <p:cNvSpPr>
            <a:spLocks noChangeShapeType="1"/>
          </p:cNvSpPr>
          <p:nvPr/>
        </p:nvSpPr>
        <p:spPr bwMode="auto">
          <a:xfrm flipV="1">
            <a:off x="7105650" y="5019675"/>
            <a:ext cx="819150" cy="31750"/>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73748" name="Line 20"/>
          <p:cNvSpPr>
            <a:spLocks noChangeShapeType="1"/>
          </p:cNvSpPr>
          <p:nvPr/>
        </p:nvSpPr>
        <p:spPr bwMode="auto">
          <a:xfrm flipV="1">
            <a:off x="4845050" y="6115050"/>
            <a:ext cx="819150" cy="31750"/>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73749" name="Text Box 21"/>
          <p:cNvSpPr txBox="1">
            <a:spLocks noChangeArrowheads="1"/>
          </p:cNvSpPr>
          <p:nvPr/>
        </p:nvSpPr>
        <p:spPr bwMode="auto">
          <a:xfrm>
            <a:off x="5297488" y="3657600"/>
            <a:ext cx="3090862" cy="4889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altLang="zh-CN" sz="2600" b="1">
                <a:solidFill>
                  <a:srgbClr val="009999"/>
                </a:solidFill>
              </a:rPr>
              <a:t>multiple  merchants</a:t>
            </a:r>
            <a:endParaRPr lang="zh-CN" altLang="en-US" sz="2600" b="1">
              <a:solidFill>
                <a:srgbClr val="009999"/>
              </a:solidFill>
            </a:endParaRPr>
          </a:p>
        </p:txBody>
      </p:sp>
      <p:sp>
        <p:nvSpPr>
          <p:cNvPr id="73750" name="Text Box 22"/>
          <p:cNvSpPr txBox="1">
            <a:spLocks noChangeArrowheads="1"/>
          </p:cNvSpPr>
          <p:nvPr/>
        </p:nvSpPr>
        <p:spPr bwMode="auto">
          <a:xfrm>
            <a:off x="4427538" y="4379913"/>
            <a:ext cx="3090862" cy="4889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altLang="zh-CN" sz="2600" b="1">
                <a:solidFill>
                  <a:srgbClr val="009999"/>
                </a:solidFill>
              </a:rPr>
              <a:t>credit</a:t>
            </a:r>
            <a:endParaRPr lang="zh-CN" altLang="en-US" sz="2600" b="1">
              <a:solidFill>
                <a:srgbClr val="009999"/>
              </a:solidFill>
            </a:endParaRPr>
          </a:p>
        </p:txBody>
      </p:sp>
      <p:sp>
        <p:nvSpPr>
          <p:cNvPr id="73751" name="Text Box 23"/>
          <p:cNvSpPr txBox="1">
            <a:spLocks noChangeArrowheads="1"/>
          </p:cNvSpPr>
          <p:nvPr/>
        </p:nvSpPr>
        <p:spPr bwMode="auto">
          <a:xfrm>
            <a:off x="6053138" y="5851525"/>
            <a:ext cx="1228725" cy="4889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altLang="zh-CN" sz="2600" b="1" dirty="0">
                <a:solidFill>
                  <a:srgbClr val="009999"/>
                </a:solidFill>
              </a:rPr>
              <a:t>world</a:t>
            </a:r>
            <a:endParaRPr lang="zh-CN" altLang="en-US" sz="2600" b="1" dirty="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3743"/>
                                        </p:tgtEl>
                                        <p:attrNameLst>
                                          <p:attrName>style.visibility</p:attrName>
                                        </p:attrNameLst>
                                      </p:cBhvr>
                                      <p:to>
                                        <p:strVal val="visible"/>
                                      </p:to>
                                    </p:set>
                                    <p:anim calcmode="lin" valueType="num">
                                      <p:cBhvr>
                                        <p:cTn id="7" dur="500" fill="hold"/>
                                        <p:tgtEl>
                                          <p:spTgt spid="73743"/>
                                        </p:tgtEl>
                                        <p:attrNameLst>
                                          <p:attrName>ppt_w</p:attrName>
                                        </p:attrNameLst>
                                      </p:cBhvr>
                                      <p:tavLst>
                                        <p:tav tm="0">
                                          <p:val>
                                            <p:fltVal val="0"/>
                                          </p:val>
                                        </p:tav>
                                        <p:tav tm="100000">
                                          <p:val>
                                            <p:strVal val="#ppt_w"/>
                                          </p:val>
                                        </p:tav>
                                      </p:tavLst>
                                    </p:anim>
                                    <p:anim calcmode="lin" valueType="num">
                                      <p:cBhvr>
                                        <p:cTn id="8" dur="500" fill="hold"/>
                                        <p:tgtEl>
                                          <p:spTgt spid="73743"/>
                                        </p:tgtEl>
                                        <p:attrNameLst>
                                          <p:attrName>ppt_h</p:attrName>
                                        </p:attrNameLst>
                                      </p:cBhvr>
                                      <p:tavLst>
                                        <p:tav tm="0">
                                          <p:val>
                                            <p:fltVal val="0"/>
                                          </p:val>
                                        </p:tav>
                                        <p:tav tm="100000">
                                          <p:val>
                                            <p:strVal val="#ppt_h"/>
                                          </p:val>
                                        </p:tav>
                                      </p:tavLst>
                                    </p:anim>
                                    <p:animEffect transition="in" filter="fade">
                                      <p:cBhvr>
                                        <p:cTn id="9" dur="500"/>
                                        <p:tgtEl>
                                          <p:spTgt spid="737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3742">
                                            <p:txEl>
                                              <p:pRg st="1" end="1"/>
                                            </p:txEl>
                                          </p:spTgt>
                                        </p:tgtEl>
                                        <p:attrNameLst>
                                          <p:attrName>style.visibility</p:attrName>
                                        </p:attrNameLst>
                                      </p:cBhvr>
                                      <p:to>
                                        <p:strVal val="visible"/>
                                      </p:to>
                                    </p:set>
                                    <p:anim calcmode="lin" valueType="num">
                                      <p:cBhvr>
                                        <p:cTn id="14" dur="500" fill="hold"/>
                                        <p:tgtEl>
                                          <p:spTgt spid="7374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374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37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3744"/>
                                        </p:tgtEl>
                                        <p:attrNameLst>
                                          <p:attrName>style.visibility</p:attrName>
                                        </p:attrNameLst>
                                      </p:cBhvr>
                                      <p:to>
                                        <p:strVal val="visible"/>
                                      </p:to>
                                    </p:set>
                                    <p:anim calcmode="lin" valueType="num">
                                      <p:cBhvr>
                                        <p:cTn id="21" dur="500" fill="hold"/>
                                        <p:tgtEl>
                                          <p:spTgt spid="73744"/>
                                        </p:tgtEl>
                                        <p:attrNameLst>
                                          <p:attrName>ppt_w</p:attrName>
                                        </p:attrNameLst>
                                      </p:cBhvr>
                                      <p:tavLst>
                                        <p:tav tm="0">
                                          <p:val>
                                            <p:fltVal val="0"/>
                                          </p:val>
                                        </p:tav>
                                        <p:tav tm="100000">
                                          <p:val>
                                            <p:strVal val="#ppt_w"/>
                                          </p:val>
                                        </p:tav>
                                      </p:tavLst>
                                    </p:anim>
                                    <p:anim calcmode="lin" valueType="num">
                                      <p:cBhvr>
                                        <p:cTn id="22" dur="500" fill="hold"/>
                                        <p:tgtEl>
                                          <p:spTgt spid="73744"/>
                                        </p:tgtEl>
                                        <p:attrNameLst>
                                          <p:attrName>ppt_h</p:attrName>
                                        </p:attrNameLst>
                                      </p:cBhvr>
                                      <p:tavLst>
                                        <p:tav tm="0">
                                          <p:val>
                                            <p:fltVal val="0"/>
                                          </p:val>
                                        </p:tav>
                                        <p:tav tm="100000">
                                          <p:val>
                                            <p:strVal val="#ppt_h"/>
                                          </p:val>
                                        </p:tav>
                                      </p:tavLst>
                                    </p:anim>
                                    <p:animEffect transition="in" filter="fade">
                                      <p:cBhvr>
                                        <p:cTn id="23" dur="500"/>
                                        <p:tgtEl>
                                          <p:spTgt spid="737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3742">
                                            <p:txEl>
                                              <p:pRg st="3" end="3"/>
                                            </p:txEl>
                                          </p:spTgt>
                                        </p:tgtEl>
                                        <p:attrNameLst>
                                          <p:attrName>style.visibility</p:attrName>
                                        </p:attrNameLst>
                                      </p:cBhvr>
                                      <p:to>
                                        <p:strVal val="visible"/>
                                      </p:to>
                                    </p:set>
                                    <p:anim calcmode="lin" valueType="num">
                                      <p:cBhvr>
                                        <p:cTn id="28" dur="500" fill="hold"/>
                                        <p:tgtEl>
                                          <p:spTgt spid="7374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374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374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73745"/>
                                        </p:tgtEl>
                                        <p:attrNameLst>
                                          <p:attrName>style.visibility</p:attrName>
                                        </p:attrNameLst>
                                      </p:cBhvr>
                                      <p:to>
                                        <p:strVal val="visible"/>
                                      </p:to>
                                    </p:set>
                                    <p:anim calcmode="lin" valueType="num">
                                      <p:cBhvr>
                                        <p:cTn id="35" dur="500" fill="hold"/>
                                        <p:tgtEl>
                                          <p:spTgt spid="73745"/>
                                        </p:tgtEl>
                                        <p:attrNameLst>
                                          <p:attrName>ppt_w</p:attrName>
                                        </p:attrNameLst>
                                      </p:cBhvr>
                                      <p:tavLst>
                                        <p:tav tm="0">
                                          <p:val>
                                            <p:fltVal val="0"/>
                                          </p:val>
                                        </p:tav>
                                        <p:tav tm="100000">
                                          <p:val>
                                            <p:strVal val="#ppt_w"/>
                                          </p:val>
                                        </p:tav>
                                      </p:tavLst>
                                    </p:anim>
                                    <p:anim calcmode="lin" valueType="num">
                                      <p:cBhvr>
                                        <p:cTn id="36" dur="500" fill="hold"/>
                                        <p:tgtEl>
                                          <p:spTgt spid="73745"/>
                                        </p:tgtEl>
                                        <p:attrNameLst>
                                          <p:attrName>ppt_h</p:attrName>
                                        </p:attrNameLst>
                                      </p:cBhvr>
                                      <p:tavLst>
                                        <p:tav tm="0">
                                          <p:val>
                                            <p:fltVal val="0"/>
                                          </p:val>
                                        </p:tav>
                                        <p:tav tm="100000">
                                          <p:val>
                                            <p:strVal val="#ppt_h"/>
                                          </p:val>
                                        </p:tav>
                                      </p:tavLst>
                                    </p:anim>
                                    <p:animEffect transition="in" filter="fade">
                                      <p:cBhvr>
                                        <p:cTn id="37" dur="500"/>
                                        <p:tgtEl>
                                          <p:spTgt spid="737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3749"/>
                                        </p:tgtEl>
                                        <p:attrNameLst>
                                          <p:attrName>style.visibility</p:attrName>
                                        </p:attrNameLst>
                                      </p:cBhvr>
                                      <p:to>
                                        <p:strVal val="visible"/>
                                      </p:to>
                                    </p:set>
                                    <p:anim calcmode="lin" valueType="num">
                                      <p:cBhvr>
                                        <p:cTn id="42" dur="500" fill="hold"/>
                                        <p:tgtEl>
                                          <p:spTgt spid="73749"/>
                                        </p:tgtEl>
                                        <p:attrNameLst>
                                          <p:attrName>ppt_w</p:attrName>
                                        </p:attrNameLst>
                                      </p:cBhvr>
                                      <p:tavLst>
                                        <p:tav tm="0">
                                          <p:val>
                                            <p:fltVal val="0"/>
                                          </p:val>
                                        </p:tav>
                                        <p:tav tm="100000">
                                          <p:val>
                                            <p:strVal val="#ppt_w"/>
                                          </p:val>
                                        </p:tav>
                                      </p:tavLst>
                                    </p:anim>
                                    <p:anim calcmode="lin" valueType="num">
                                      <p:cBhvr>
                                        <p:cTn id="43" dur="500" fill="hold"/>
                                        <p:tgtEl>
                                          <p:spTgt spid="73749"/>
                                        </p:tgtEl>
                                        <p:attrNameLst>
                                          <p:attrName>ppt_h</p:attrName>
                                        </p:attrNameLst>
                                      </p:cBhvr>
                                      <p:tavLst>
                                        <p:tav tm="0">
                                          <p:val>
                                            <p:fltVal val="0"/>
                                          </p:val>
                                        </p:tav>
                                        <p:tav tm="100000">
                                          <p:val>
                                            <p:strVal val="#ppt_h"/>
                                          </p:val>
                                        </p:tav>
                                      </p:tavLst>
                                    </p:anim>
                                    <p:animEffect transition="in" filter="fade">
                                      <p:cBhvr>
                                        <p:cTn id="44" dur="500"/>
                                        <p:tgtEl>
                                          <p:spTgt spid="73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73746"/>
                                        </p:tgtEl>
                                        <p:attrNameLst>
                                          <p:attrName>style.visibility</p:attrName>
                                        </p:attrNameLst>
                                      </p:cBhvr>
                                      <p:to>
                                        <p:strVal val="visible"/>
                                      </p:to>
                                    </p:set>
                                    <p:anim calcmode="lin" valueType="num">
                                      <p:cBhvr>
                                        <p:cTn id="49" dur="500" fill="hold"/>
                                        <p:tgtEl>
                                          <p:spTgt spid="73746"/>
                                        </p:tgtEl>
                                        <p:attrNameLst>
                                          <p:attrName>ppt_w</p:attrName>
                                        </p:attrNameLst>
                                      </p:cBhvr>
                                      <p:tavLst>
                                        <p:tav tm="0">
                                          <p:val>
                                            <p:fltVal val="0"/>
                                          </p:val>
                                        </p:tav>
                                        <p:tav tm="100000">
                                          <p:val>
                                            <p:strVal val="#ppt_w"/>
                                          </p:val>
                                        </p:tav>
                                      </p:tavLst>
                                    </p:anim>
                                    <p:anim calcmode="lin" valueType="num">
                                      <p:cBhvr>
                                        <p:cTn id="50" dur="500" fill="hold"/>
                                        <p:tgtEl>
                                          <p:spTgt spid="73746"/>
                                        </p:tgtEl>
                                        <p:attrNameLst>
                                          <p:attrName>ppt_h</p:attrName>
                                        </p:attrNameLst>
                                      </p:cBhvr>
                                      <p:tavLst>
                                        <p:tav tm="0">
                                          <p:val>
                                            <p:fltVal val="0"/>
                                          </p:val>
                                        </p:tav>
                                        <p:tav tm="100000">
                                          <p:val>
                                            <p:strVal val="#ppt_h"/>
                                          </p:val>
                                        </p:tav>
                                      </p:tavLst>
                                    </p:anim>
                                    <p:animEffect transition="in" filter="fade">
                                      <p:cBhvr>
                                        <p:cTn id="51" dur="500"/>
                                        <p:tgtEl>
                                          <p:spTgt spid="7374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73750"/>
                                        </p:tgtEl>
                                        <p:attrNameLst>
                                          <p:attrName>style.visibility</p:attrName>
                                        </p:attrNameLst>
                                      </p:cBhvr>
                                      <p:to>
                                        <p:strVal val="visible"/>
                                      </p:to>
                                    </p:set>
                                    <p:anim calcmode="lin" valueType="num">
                                      <p:cBhvr>
                                        <p:cTn id="56" dur="500" fill="hold"/>
                                        <p:tgtEl>
                                          <p:spTgt spid="73750"/>
                                        </p:tgtEl>
                                        <p:attrNameLst>
                                          <p:attrName>ppt_w</p:attrName>
                                        </p:attrNameLst>
                                      </p:cBhvr>
                                      <p:tavLst>
                                        <p:tav tm="0">
                                          <p:val>
                                            <p:fltVal val="0"/>
                                          </p:val>
                                        </p:tav>
                                        <p:tav tm="100000">
                                          <p:val>
                                            <p:strVal val="#ppt_w"/>
                                          </p:val>
                                        </p:tav>
                                      </p:tavLst>
                                    </p:anim>
                                    <p:anim calcmode="lin" valueType="num">
                                      <p:cBhvr>
                                        <p:cTn id="57" dur="500" fill="hold"/>
                                        <p:tgtEl>
                                          <p:spTgt spid="73750"/>
                                        </p:tgtEl>
                                        <p:attrNameLst>
                                          <p:attrName>ppt_h</p:attrName>
                                        </p:attrNameLst>
                                      </p:cBhvr>
                                      <p:tavLst>
                                        <p:tav tm="0">
                                          <p:val>
                                            <p:fltVal val="0"/>
                                          </p:val>
                                        </p:tav>
                                        <p:tav tm="100000">
                                          <p:val>
                                            <p:strVal val="#ppt_h"/>
                                          </p:val>
                                        </p:tav>
                                      </p:tavLst>
                                    </p:anim>
                                    <p:animEffect transition="in" filter="fade">
                                      <p:cBhvr>
                                        <p:cTn id="58" dur="500"/>
                                        <p:tgtEl>
                                          <p:spTgt spid="7375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73747"/>
                                        </p:tgtEl>
                                        <p:attrNameLst>
                                          <p:attrName>style.visibility</p:attrName>
                                        </p:attrNameLst>
                                      </p:cBhvr>
                                      <p:to>
                                        <p:strVal val="visible"/>
                                      </p:to>
                                    </p:set>
                                    <p:anim calcmode="lin" valueType="num">
                                      <p:cBhvr>
                                        <p:cTn id="63" dur="500" fill="hold"/>
                                        <p:tgtEl>
                                          <p:spTgt spid="73747"/>
                                        </p:tgtEl>
                                        <p:attrNameLst>
                                          <p:attrName>ppt_w</p:attrName>
                                        </p:attrNameLst>
                                      </p:cBhvr>
                                      <p:tavLst>
                                        <p:tav tm="0">
                                          <p:val>
                                            <p:fltVal val="0"/>
                                          </p:val>
                                        </p:tav>
                                        <p:tav tm="100000">
                                          <p:val>
                                            <p:strVal val="#ppt_w"/>
                                          </p:val>
                                        </p:tav>
                                      </p:tavLst>
                                    </p:anim>
                                    <p:anim calcmode="lin" valueType="num">
                                      <p:cBhvr>
                                        <p:cTn id="64" dur="500" fill="hold"/>
                                        <p:tgtEl>
                                          <p:spTgt spid="73747"/>
                                        </p:tgtEl>
                                        <p:attrNameLst>
                                          <p:attrName>ppt_h</p:attrName>
                                        </p:attrNameLst>
                                      </p:cBhvr>
                                      <p:tavLst>
                                        <p:tav tm="0">
                                          <p:val>
                                            <p:fltVal val="0"/>
                                          </p:val>
                                        </p:tav>
                                        <p:tav tm="100000">
                                          <p:val>
                                            <p:strVal val="#ppt_h"/>
                                          </p:val>
                                        </p:tav>
                                      </p:tavLst>
                                    </p:anim>
                                    <p:animEffect transition="in" filter="fade">
                                      <p:cBhvr>
                                        <p:cTn id="65" dur="500"/>
                                        <p:tgtEl>
                                          <p:spTgt spid="7374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73742">
                                            <p:txEl>
                                              <p:pRg st="9" end="9"/>
                                            </p:txEl>
                                          </p:spTgt>
                                        </p:tgtEl>
                                        <p:attrNameLst>
                                          <p:attrName>style.visibility</p:attrName>
                                        </p:attrNameLst>
                                      </p:cBhvr>
                                      <p:to>
                                        <p:strVal val="visible"/>
                                      </p:to>
                                    </p:set>
                                    <p:anim calcmode="lin" valueType="num">
                                      <p:cBhvr>
                                        <p:cTn id="70" dur="500" fill="hold"/>
                                        <p:tgtEl>
                                          <p:spTgt spid="7374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7374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73742">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73748"/>
                                        </p:tgtEl>
                                        <p:attrNameLst>
                                          <p:attrName>style.visibility</p:attrName>
                                        </p:attrNameLst>
                                      </p:cBhvr>
                                      <p:to>
                                        <p:strVal val="visible"/>
                                      </p:to>
                                    </p:set>
                                    <p:anim calcmode="lin" valueType="num">
                                      <p:cBhvr>
                                        <p:cTn id="77" dur="500" fill="hold"/>
                                        <p:tgtEl>
                                          <p:spTgt spid="73748"/>
                                        </p:tgtEl>
                                        <p:attrNameLst>
                                          <p:attrName>ppt_w</p:attrName>
                                        </p:attrNameLst>
                                      </p:cBhvr>
                                      <p:tavLst>
                                        <p:tav tm="0">
                                          <p:val>
                                            <p:fltVal val="0"/>
                                          </p:val>
                                        </p:tav>
                                        <p:tav tm="100000">
                                          <p:val>
                                            <p:strVal val="#ppt_w"/>
                                          </p:val>
                                        </p:tav>
                                      </p:tavLst>
                                    </p:anim>
                                    <p:anim calcmode="lin" valueType="num">
                                      <p:cBhvr>
                                        <p:cTn id="78" dur="500" fill="hold"/>
                                        <p:tgtEl>
                                          <p:spTgt spid="73748"/>
                                        </p:tgtEl>
                                        <p:attrNameLst>
                                          <p:attrName>ppt_h</p:attrName>
                                        </p:attrNameLst>
                                      </p:cBhvr>
                                      <p:tavLst>
                                        <p:tav tm="0">
                                          <p:val>
                                            <p:fltVal val="0"/>
                                          </p:val>
                                        </p:tav>
                                        <p:tav tm="100000">
                                          <p:val>
                                            <p:strVal val="#ppt_h"/>
                                          </p:val>
                                        </p:tav>
                                      </p:tavLst>
                                    </p:anim>
                                    <p:animEffect transition="in" filter="fade">
                                      <p:cBhvr>
                                        <p:cTn id="79" dur="500"/>
                                        <p:tgtEl>
                                          <p:spTgt spid="7374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73751"/>
                                        </p:tgtEl>
                                        <p:attrNameLst>
                                          <p:attrName>style.visibility</p:attrName>
                                        </p:attrNameLst>
                                      </p:cBhvr>
                                      <p:to>
                                        <p:strVal val="visible"/>
                                      </p:to>
                                    </p:set>
                                    <p:anim calcmode="lin" valueType="num">
                                      <p:cBhvr>
                                        <p:cTn id="84" dur="500" fill="hold"/>
                                        <p:tgtEl>
                                          <p:spTgt spid="73751"/>
                                        </p:tgtEl>
                                        <p:attrNameLst>
                                          <p:attrName>ppt_w</p:attrName>
                                        </p:attrNameLst>
                                      </p:cBhvr>
                                      <p:tavLst>
                                        <p:tav tm="0">
                                          <p:val>
                                            <p:fltVal val="0"/>
                                          </p:val>
                                        </p:tav>
                                        <p:tav tm="100000">
                                          <p:val>
                                            <p:strVal val="#ppt_w"/>
                                          </p:val>
                                        </p:tav>
                                      </p:tavLst>
                                    </p:anim>
                                    <p:anim calcmode="lin" valueType="num">
                                      <p:cBhvr>
                                        <p:cTn id="85" dur="500" fill="hold"/>
                                        <p:tgtEl>
                                          <p:spTgt spid="73751"/>
                                        </p:tgtEl>
                                        <p:attrNameLst>
                                          <p:attrName>ppt_h</p:attrName>
                                        </p:attrNameLst>
                                      </p:cBhvr>
                                      <p:tavLst>
                                        <p:tav tm="0">
                                          <p:val>
                                            <p:fltVal val="0"/>
                                          </p:val>
                                        </p:tav>
                                        <p:tav tm="100000">
                                          <p:val>
                                            <p:strVal val="#ppt_h"/>
                                          </p:val>
                                        </p:tav>
                                      </p:tavLst>
                                    </p:anim>
                                    <p:animEffect transition="in" filter="fade">
                                      <p:cBhvr>
                                        <p:cTn id="86" dur="500"/>
                                        <p:tgtEl>
                                          <p:spTgt spid="73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9" grpId="0"/>
      <p:bldP spid="73750" grpId="0"/>
      <p:bldP spid="737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48132" name="TextBox 23"/>
          <p:cNvSpPr txBox="1">
            <a:spLocks noChangeArrowheads="1"/>
          </p:cNvSpPr>
          <p:nvPr/>
        </p:nvSpPr>
        <p:spPr bwMode="auto">
          <a:xfrm>
            <a:off x="490538" y="933450"/>
            <a:ext cx="8323262"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58875" indent="-1158875">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3 Form a group to discuss the advantages and</a:t>
            </a:r>
          </a:p>
          <a:p>
            <a:r>
              <a:rPr kumimoji="0" lang="en-US" altLang="zh-CN" sz="2000">
                <a:solidFill>
                  <a:srgbClr val="4D4F00"/>
                </a:solidFill>
                <a:latin typeface="Verdana" charset="0"/>
              </a:rPr>
              <a:t>disadvantages of credit cards, and then report to your class.</a:t>
            </a:r>
          </a:p>
          <a:p>
            <a:r>
              <a:rPr kumimoji="0" lang="en-US" altLang="zh-CN" sz="2000">
                <a:solidFill>
                  <a:srgbClr val="4D4F00"/>
                </a:solidFill>
                <a:latin typeface="Verdana" charset="0"/>
              </a:rPr>
              <a:t>Try to relate your discussion to your personal experience and</a:t>
            </a:r>
          </a:p>
          <a:p>
            <a:r>
              <a:rPr kumimoji="0" lang="en-US" altLang="zh-CN" sz="2000">
                <a:solidFill>
                  <a:srgbClr val="4D4F00"/>
                </a:solidFill>
                <a:latin typeface="Verdana" charset="0"/>
              </a:rPr>
              <a:t>the information you get from the passage.</a:t>
            </a:r>
            <a:r>
              <a:rPr kumimoji="0" lang="en-US" altLang="zh-CN" b="1"/>
              <a:t> </a:t>
            </a:r>
            <a:endParaRPr kumimoji="0" lang="zh-CN" altLang="en-US" b="1"/>
          </a:p>
        </p:txBody>
      </p:sp>
      <p:graphicFrame>
        <p:nvGraphicFramePr>
          <p:cNvPr id="4" name="表格 3"/>
          <p:cNvGraphicFramePr>
            <a:graphicFrameLocks noGrp="1"/>
          </p:cNvGraphicFramePr>
          <p:nvPr>
            <p:extLst>
              <p:ext uri="{D42A27DB-BD31-4B8C-83A1-F6EECF244321}">
                <p14:modId xmlns:p14="http://schemas.microsoft.com/office/powerpoint/2010/main" xmlns="" val="3706305593"/>
              </p:ext>
            </p:extLst>
          </p:nvPr>
        </p:nvGraphicFramePr>
        <p:xfrm>
          <a:off x="1175376" y="2324283"/>
          <a:ext cx="7014848" cy="3956176"/>
        </p:xfrm>
        <a:graphic>
          <a:graphicData uri="http://schemas.openxmlformats.org/drawingml/2006/table">
            <a:tbl>
              <a:tblPr firstRow="1" bandRow="1">
                <a:tableStyleId>{5C22544A-7EE6-4342-B048-85BDC9FD1C3A}</a:tableStyleId>
              </a:tblPr>
              <a:tblGrid>
                <a:gridCol w="3507424"/>
                <a:gridCol w="3507424"/>
              </a:tblGrid>
              <a:tr h="389685">
                <a:tc>
                  <a:txBody>
                    <a:bodyPr/>
                    <a:lstStyle/>
                    <a:p>
                      <a:pPr algn="ctr"/>
                      <a:r>
                        <a:rPr lang="en-US" altLang="zh-CN" sz="1800" dirty="0" smtClean="0">
                          <a:solidFill>
                            <a:srgbClr val="006F6C"/>
                          </a:solidFill>
                        </a:rPr>
                        <a:t>Advantages</a:t>
                      </a:r>
                      <a:endParaRPr lang="zh-CN" altLang="en-US" sz="1800" dirty="0">
                        <a:solidFill>
                          <a:srgbClr val="006F6C"/>
                        </a:solidFill>
                      </a:endParaRPr>
                    </a:p>
                  </a:txBody>
                  <a:tcPr>
                    <a:solidFill>
                      <a:srgbClr val="FFFF00"/>
                    </a:solidFill>
                  </a:tcPr>
                </a:tc>
                <a:tc>
                  <a:txBody>
                    <a:bodyPr/>
                    <a:lstStyle/>
                    <a:p>
                      <a:pPr algn="ctr"/>
                      <a:r>
                        <a:rPr lang="en-US" altLang="zh-CN" sz="1800" dirty="0" smtClean="0">
                          <a:solidFill>
                            <a:srgbClr val="006F6C"/>
                          </a:solidFill>
                        </a:rPr>
                        <a:t>Disadvantages</a:t>
                      </a:r>
                      <a:endParaRPr lang="zh-CN" altLang="en-US" sz="1800" dirty="0">
                        <a:solidFill>
                          <a:srgbClr val="006F6C"/>
                        </a:solidFill>
                      </a:endParaRPr>
                    </a:p>
                  </a:txBody>
                  <a:tcPr>
                    <a:solidFill>
                      <a:srgbClr val="FFFF00"/>
                    </a:solidFill>
                  </a:tcPr>
                </a:tc>
              </a:tr>
              <a:tr h="3566491">
                <a:tc>
                  <a:txBody>
                    <a:bodyPr/>
                    <a:lstStyle/>
                    <a:p>
                      <a:pPr marL="0" indent="0">
                        <a:buFont typeface="Arial"/>
                        <a:buNone/>
                      </a:pPr>
                      <a:endParaRPr lang="zh-CN" altLang="en-US" sz="1800" dirty="0"/>
                    </a:p>
                  </a:txBody>
                  <a:tcPr>
                    <a:solidFill>
                      <a:srgbClr val="D0E4C2"/>
                    </a:solidFill>
                  </a:tcPr>
                </a:tc>
                <a:tc>
                  <a:txBody>
                    <a:bodyPr/>
                    <a:lstStyle/>
                    <a:p>
                      <a:pPr marL="0" indent="0">
                        <a:buFont typeface="Arial"/>
                        <a:buNone/>
                      </a:pPr>
                      <a:endParaRPr lang="zh-CN" altLang="en-US" sz="1800" dirty="0"/>
                    </a:p>
                  </a:txBody>
                  <a:tcPr>
                    <a:solidFill>
                      <a:srgbClr val="D0E4C2"/>
                    </a:solidFill>
                  </a:tcPr>
                </a:tc>
              </a:tr>
            </a:tbl>
          </a:graphicData>
        </a:graphic>
      </p:graphicFrame>
      <p:sp>
        <p:nvSpPr>
          <p:cNvPr id="5" name="AutoShape 9">
            <a:hlinkClick r:id="" action="ppaction://hlinkshowjump?jump=nextslide"/>
          </p:cNvPr>
          <p:cNvSpPr>
            <a:spLocks noChangeArrowheads="1"/>
          </p:cNvSpPr>
          <p:nvPr/>
        </p:nvSpPr>
        <p:spPr bwMode="gray">
          <a:xfrm>
            <a:off x="7440279" y="6267008"/>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
        <p:nvSpPr>
          <p:cNvPr id="6" name="AutoShape 9">
            <a:hlinkClick r:id="" action="ppaction://hlinkshowjump?jump=previousslide"/>
          </p:cNvPr>
          <p:cNvSpPr>
            <a:spLocks noChangeArrowheads="1"/>
          </p:cNvSpPr>
          <p:nvPr/>
        </p:nvSpPr>
        <p:spPr bwMode="gray">
          <a:xfrm>
            <a:off x="6562482" y="6264211"/>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
        <p:nvSpPr>
          <p:cNvPr id="7" name="AutoShape 9">
            <a:hlinkClick r:id="rId2" action="ppaction://hlinksldjump"/>
          </p:cNvPr>
          <p:cNvSpPr>
            <a:spLocks noChangeArrowheads="1"/>
          </p:cNvSpPr>
          <p:nvPr/>
        </p:nvSpPr>
        <p:spPr bwMode="gray">
          <a:xfrm>
            <a:off x="8297535" y="6267008"/>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
        <p:nvSpPr>
          <p:cNvPr id="3" name="文本框 2"/>
          <p:cNvSpPr txBox="1"/>
          <p:nvPr/>
        </p:nvSpPr>
        <p:spPr>
          <a:xfrm>
            <a:off x="1490040" y="2730197"/>
            <a:ext cx="3080084" cy="3970318"/>
          </a:xfrm>
          <a:prstGeom prst="rect">
            <a:avLst/>
          </a:prstGeom>
          <a:noFill/>
        </p:spPr>
        <p:txBody>
          <a:bodyPr wrap="square" rtlCol="0">
            <a:spAutoFit/>
          </a:bodyPr>
          <a:lstStyle/>
          <a:p>
            <a:pPr marL="285750" indent="-285750" algn="l">
              <a:buFont typeface="Arial"/>
              <a:buChar char="•"/>
            </a:pPr>
            <a:r>
              <a:rPr lang="en-US" altLang="zh-CN" sz="1800" dirty="0" smtClean="0">
                <a:solidFill>
                  <a:schemeClr val="dk1"/>
                </a:solidFill>
                <a:latin typeface="+mn-lt"/>
                <a:ea typeface="+mn-ea"/>
                <a:cs typeface="+mn-cs"/>
              </a:rPr>
              <a:t>convenience </a:t>
            </a:r>
            <a:r>
              <a:rPr lang="en-US" altLang="zh-CN" sz="1800" dirty="0">
                <a:solidFill>
                  <a:schemeClr val="dk1"/>
                </a:solidFill>
                <a:latin typeface="+mn-lt"/>
                <a:ea typeface="+mn-ea"/>
                <a:cs typeface="+mn-cs"/>
              </a:rPr>
              <a:t>and </a:t>
            </a:r>
            <a:r>
              <a:rPr lang="en-US" altLang="zh-CN" sz="1800" dirty="0" smtClean="0">
                <a:solidFill>
                  <a:schemeClr val="dk1"/>
                </a:solidFill>
                <a:latin typeface="+mn-lt"/>
                <a:ea typeface="+mn-ea"/>
                <a:cs typeface="+mn-cs"/>
              </a:rPr>
              <a:t>safety (you</a:t>
            </a:r>
          </a:p>
          <a:p>
            <a:pPr algn="l"/>
            <a:r>
              <a:rPr lang="en-US" altLang="zh-CN" sz="1800" dirty="0">
                <a:solidFill>
                  <a:schemeClr val="dk1"/>
                </a:solidFill>
                <a:latin typeface="+mn-lt"/>
                <a:ea typeface="+mn-ea"/>
                <a:cs typeface="+mn-cs"/>
              </a:rPr>
              <a:t> </a:t>
            </a:r>
            <a:r>
              <a:rPr lang="en-US" altLang="zh-CN" sz="1800" dirty="0" smtClean="0">
                <a:solidFill>
                  <a:schemeClr val="dk1"/>
                </a:solidFill>
                <a:latin typeface="+mn-lt"/>
                <a:ea typeface="+mn-ea"/>
                <a:cs typeface="+mn-cs"/>
              </a:rPr>
              <a:t>    don’t </a:t>
            </a:r>
            <a:r>
              <a:rPr lang="en-US" altLang="zh-CN" sz="1800" dirty="0">
                <a:solidFill>
                  <a:schemeClr val="dk1"/>
                </a:solidFill>
                <a:latin typeface="+mn-lt"/>
                <a:ea typeface="+mn-ea"/>
                <a:cs typeface="+mn-cs"/>
              </a:rPr>
              <a:t>have to carry large </a:t>
            </a:r>
            <a:r>
              <a:rPr lang="en-US" altLang="zh-CN" sz="1800" dirty="0" smtClean="0">
                <a:solidFill>
                  <a:schemeClr val="dk1"/>
                </a:solidFill>
                <a:latin typeface="+mn-lt"/>
                <a:ea typeface="+mn-ea"/>
                <a:cs typeface="+mn-cs"/>
              </a:rPr>
              <a:t> </a:t>
            </a:r>
          </a:p>
          <a:p>
            <a:pPr algn="l"/>
            <a:r>
              <a:rPr lang="en-US" altLang="zh-CN" sz="1800" dirty="0">
                <a:solidFill>
                  <a:schemeClr val="dk1"/>
                </a:solidFill>
                <a:latin typeface="+mn-lt"/>
                <a:ea typeface="+mn-ea"/>
                <a:cs typeface="+mn-cs"/>
              </a:rPr>
              <a:t> </a:t>
            </a:r>
            <a:r>
              <a:rPr lang="en-US" altLang="zh-CN" sz="1800" dirty="0" smtClean="0">
                <a:solidFill>
                  <a:schemeClr val="dk1"/>
                </a:solidFill>
                <a:latin typeface="+mn-lt"/>
                <a:ea typeface="+mn-ea"/>
                <a:cs typeface="+mn-cs"/>
              </a:rPr>
              <a:t>    amounts </a:t>
            </a:r>
            <a:r>
              <a:rPr lang="en-US" altLang="zh-CN" sz="1800" dirty="0">
                <a:solidFill>
                  <a:schemeClr val="dk1"/>
                </a:solidFill>
                <a:latin typeface="+mn-lt"/>
                <a:ea typeface="+mn-ea"/>
                <a:cs typeface="+mn-cs"/>
              </a:rPr>
              <a:t>of cash</a:t>
            </a:r>
            <a:r>
              <a:rPr lang="en-US" altLang="zh-CN" sz="1800" dirty="0" smtClean="0">
                <a:solidFill>
                  <a:schemeClr val="dk1"/>
                </a:solidFill>
                <a:latin typeface="+mn-lt"/>
                <a:ea typeface="+mn-ea"/>
                <a:cs typeface="+mn-cs"/>
              </a:rPr>
              <a:t>)</a:t>
            </a:r>
          </a:p>
          <a:p>
            <a:pPr marL="285750" indent="-285750" algn="l">
              <a:buFont typeface="Arial"/>
              <a:buChar char="•"/>
            </a:pPr>
            <a:r>
              <a:rPr lang="en-US" altLang="zh-CN" sz="1800" dirty="0" smtClean="0"/>
              <a:t> buying </a:t>
            </a:r>
            <a:r>
              <a:rPr lang="en-US" altLang="zh-CN" sz="1800" dirty="0"/>
              <a:t>on credit (you </a:t>
            </a:r>
            <a:r>
              <a:rPr lang="en-US" altLang="zh-CN" sz="1800" dirty="0" smtClean="0"/>
              <a:t>can buy </a:t>
            </a:r>
            <a:r>
              <a:rPr lang="en-US" altLang="zh-CN" sz="1800" dirty="0"/>
              <a:t>something on your credit card and pay off the debt later)</a:t>
            </a:r>
          </a:p>
          <a:p>
            <a:pPr marL="285750" indent="-285750" algn="l">
              <a:buFont typeface="Arial"/>
              <a:buChar char="•"/>
            </a:pPr>
            <a:r>
              <a:rPr lang="en-US" altLang="zh-CN" sz="1800" dirty="0"/>
              <a:t>building a good credit history</a:t>
            </a:r>
          </a:p>
          <a:p>
            <a:pPr marL="285750" indent="-285750" algn="l">
              <a:buFont typeface="Arial"/>
              <a:buChar char="•"/>
            </a:pPr>
            <a:r>
              <a:rPr lang="en-US" altLang="zh-CN" sz="1800" dirty="0"/>
              <a:t>additional benefits such as </a:t>
            </a:r>
            <a:r>
              <a:rPr lang="en-US" altLang="zh-CN" sz="1800" dirty="0" smtClean="0"/>
              <a:t>free airline </a:t>
            </a:r>
            <a:r>
              <a:rPr lang="en-US" altLang="zh-CN" sz="1800" dirty="0"/>
              <a:t>miles or travel discounts</a:t>
            </a:r>
            <a:endParaRPr lang="zh-CN" altLang="en-US" sz="1800" dirty="0"/>
          </a:p>
          <a:p>
            <a:endParaRPr lang="en-US" altLang="zh-CN" sz="1800" dirty="0" smtClean="0">
              <a:solidFill>
                <a:schemeClr val="dk1"/>
              </a:solidFill>
              <a:latin typeface="+mn-lt"/>
              <a:ea typeface="+mn-ea"/>
              <a:cs typeface="+mn-cs"/>
            </a:endParaRPr>
          </a:p>
          <a:p>
            <a:endParaRPr lang="en-US" altLang="zh-CN" sz="1800" dirty="0">
              <a:solidFill>
                <a:schemeClr val="dk1"/>
              </a:solidFill>
              <a:latin typeface="+mn-lt"/>
              <a:ea typeface="+mn-ea"/>
              <a:cs typeface="+mn-cs"/>
            </a:endParaRPr>
          </a:p>
        </p:txBody>
      </p:sp>
      <p:sp>
        <p:nvSpPr>
          <p:cNvPr id="8" name="文本框 7"/>
          <p:cNvSpPr txBox="1"/>
          <p:nvPr/>
        </p:nvSpPr>
        <p:spPr>
          <a:xfrm>
            <a:off x="5120138" y="2770202"/>
            <a:ext cx="2560072" cy="2031325"/>
          </a:xfrm>
          <a:prstGeom prst="rect">
            <a:avLst/>
          </a:prstGeom>
          <a:noFill/>
        </p:spPr>
        <p:txBody>
          <a:bodyPr wrap="square" rtlCol="0">
            <a:spAutoFit/>
          </a:bodyPr>
          <a:lstStyle/>
          <a:p>
            <a:pPr marL="285750" indent="-285750" algn="l">
              <a:buFont typeface="Arial"/>
              <a:buChar char="•"/>
            </a:pPr>
            <a:r>
              <a:rPr lang="en-US" altLang="zh-CN" sz="1800" dirty="0">
                <a:solidFill>
                  <a:schemeClr val="dk1"/>
                </a:solidFill>
                <a:latin typeface="+mn-lt"/>
                <a:ea typeface="+mn-ea"/>
                <a:cs typeface="+mn-cs"/>
              </a:rPr>
              <a:t>overspending</a:t>
            </a:r>
          </a:p>
          <a:p>
            <a:pPr marL="285750" indent="-285750" algn="l">
              <a:buFont typeface="Arial"/>
              <a:buChar char="•"/>
            </a:pPr>
            <a:r>
              <a:rPr lang="en-US" altLang="zh-CN" sz="1800" dirty="0">
                <a:solidFill>
                  <a:schemeClr val="dk1"/>
                </a:solidFill>
                <a:latin typeface="+mn-lt"/>
                <a:ea typeface="+mn-ea"/>
                <a:cs typeface="+mn-cs"/>
              </a:rPr>
              <a:t>high interest rates (if you don’t pay off your balance on time)</a:t>
            </a:r>
          </a:p>
          <a:p>
            <a:pPr marL="285750" indent="-285750" algn="l">
              <a:buFont typeface="Arial"/>
              <a:buChar char="•"/>
            </a:pPr>
            <a:r>
              <a:rPr lang="en-US" altLang="zh-CN" sz="1800" dirty="0">
                <a:solidFill>
                  <a:schemeClr val="dk1"/>
                </a:solidFill>
                <a:latin typeface="+mn-lt"/>
                <a:ea typeface="+mn-ea"/>
                <a:cs typeface="+mn-cs"/>
              </a:rPr>
              <a:t>credit card fraud (your credit card number may be stolen)</a:t>
            </a:r>
            <a:endParaRPr lang="zh-CN" altLang="en-US" sz="1800" dirty="0">
              <a:solidFill>
                <a:schemeClr val="dk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6" descr="TWM1112458383_1487X127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08113"/>
            <a:ext cx="4187825" cy="491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4" name="Rectangle 10"/>
          <p:cNvSpPr>
            <a:spLocks noGrp="1" noChangeArrowheads="1"/>
          </p:cNvSpPr>
          <p:nvPr>
            <p:ph type="title" idx="4294967295"/>
          </p:nvPr>
        </p:nvSpPr>
        <p:spPr bwMode="auto">
          <a:xfrm>
            <a:off x="4868863" y="280988"/>
            <a:ext cx="240982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altLang="zh-CN" sz="900">
                <a:solidFill>
                  <a:srgbClr val="CC3300"/>
                </a:solidFill>
                <a:latin typeface="Verdana" charset="0"/>
              </a:rPr>
              <a:t>Business know-how</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 name="AutoShape 11"/>
          <p:cNvSpPr>
            <a:spLocks noChangeArrowheads="1"/>
          </p:cNvSpPr>
          <p:nvPr/>
        </p:nvSpPr>
        <p:spPr bwMode="gray">
          <a:xfrm>
            <a:off x="4451163" y="242458"/>
            <a:ext cx="3419586"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p>
            <a:pPr algn="ctr" eaLnBrk="1" hangingPunct="1">
              <a:defRPr/>
            </a:pPr>
            <a:r>
              <a:rPr lang="en-US" altLang="zh-CN" sz="2000">
                <a:solidFill>
                  <a:srgbClr val="0D0D0D"/>
                </a:solidFill>
                <a:latin typeface="Arial Black" pitchFamily="34" charset="0"/>
                <a:ea typeface="宋体" pitchFamily="2" charset="-122"/>
                <a:cs typeface="+mn-cs"/>
              </a:rPr>
              <a:t>Business Know-how</a:t>
            </a: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4348" name="Rectangle 12"/>
          <p:cNvSpPr>
            <a:spLocks noChangeArrowheads="1"/>
          </p:cNvSpPr>
          <p:nvPr/>
        </p:nvSpPr>
        <p:spPr bwMode="auto">
          <a:xfrm>
            <a:off x="839788" y="822325"/>
            <a:ext cx="8108950" cy="6699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2800" b="1">
                <a:solidFill>
                  <a:srgbClr val="CC3300"/>
                </a:solidFill>
              </a:rPr>
              <a:t>Handling Money When Traveling Overseas </a:t>
            </a:r>
            <a:endParaRPr lang="zh-CN" altLang="en-US" sz="2800" b="1">
              <a:solidFill>
                <a:srgbClr val="CC3300"/>
              </a:solidFill>
            </a:endParaRPr>
          </a:p>
        </p:txBody>
      </p:sp>
      <p:pic>
        <p:nvPicPr>
          <p:cNvPr id="14349" name="Picture 1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6325" y="1404938"/>
            <a:ext cx="5527675" cy="4840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0"/>
          <p:cNvSpPr>
            <a:spLocks noGrp="1" noChangeArrowheads="1"/>
          </p:cNvSpPr>
          <p:nvPr>
            <p:ph type="title" idx="4294967295"/>
          </p:nvPr>
        </p:nvSpPr>
        <p:spPr bwMode="auto">
          <a:xfrm>
            <a:off x="5356225" y="381000"/>
            <a:ext cx="427038" cy="1984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Reading B</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pic>
        <p:nvPicPr>
          <p:cNvPr id="50181" name="Picture 30" descr="1">
            <a:hlinkClick r:id="rId2"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79638" y="2441575"/>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TextBox 8">
            <a:hlinkClick r:id="" action="ppaction://hlinkshowjump?jump=nextslide"/>
          </p:cNvPr>
          <p:cNvSpPr txBox="1">
            <a:spLocks noChangeArrowheads="1"/>
          </p:cNvSpPr>
          <p:nvPr/>
        </p:nvSpPr>
        <p:spPr bwMode="auto">
          <a:xfrm>
            <a:off x="2806700" y="2278063"/>
            <a:ext cx="96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Text</a:t>
            </a:r>
            <a:endParaRPr kumimoji="0" lang="zh-CN" altLang="en-US" sz="2800">
              <a:solidFill>
                <a:srgbClr val="7030A0"/>
              </a:solidFill>
              <a:latin typeface="Verdana" charset="0"/>
            </a:endParaRPr>
          </a:p>
        </p:txBody>
      </p:sp>
      <p:pic>
        <p:nvPicPr>
          <p:cNvPr id="50183" name="Picture 30" descr="1">
            <a:hlinkClick r:id="rId4"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79638" y="3201988"/>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4" name="TextBox 10">
            <a:hlinkClick r:id="rId5" action="ppaction://hlinksldjump"/>
          </p:cNvPr>
          <p:cNvSpPr txBox="1">
            <a:spLocks noChangeArrowheads="1"/>
          </p:cNvSpPr>
          <p:nvPr/>
        </p:nvSpPr>
        <p:spPr bwMode="auto">
          <a:xfrm>
            <a:off x="2806700" y="3062288"/>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dirty="0">
                <a:solidFill>
                  <a:srgbClr val="7030A0"/>
                </a:solidFill>
                <a:latin typeface="Verdana" charset="0"/>
              </a:rPr>
              <a:t>Task 1</a:t>
            </a:r>
            <a:endParaRPr kumimoji="0" lang="zh-CN" altLang="en-US" sz="2800" dirty="0">
              <a:solidFill>
                <a:srgbClr val="7030A0"/>
              </a:solidFill>
              <a:latin typeface="Verdana" charset="0"/>
            </a:endParaRPr>
          </a:p>
        </p:txBody>
      </p:sp>
      <p:pic>
        <p:nvPicPr>
          <p:cNvPr id="50185"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79638" y="3898900"/>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6" name="TextBox 12">
            <a:hlinkClick r:id="rId7" action="ppaction://hlinksldjump"/>
          </p:cNvPr>
          <p:cNvSpPr txBox="1">
            <a:spLocks noChangeArrowheads="1"/>
          </p:cNvSpPr>
          <p:nvPr/>
        </p:nvSpPr>
        <p:spPr bwMode="auto">
          <a:xfrm>
            <a:off x="2806700" y="3779838"/>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2</a:t>
            </a:r>
            <a:endParaRPr kumimoji="0" lang="zh-CN" altLang="en-US" sz="2800">
              <a:solidFill>
                <a:srgbClr val="7030A0"/>
              </a:solidFill>
              <a:latin typeface="Verdana" charset="0"/>
            </a:endParaRPr>
          </a:p>
        </p:txBody>
      </p:sp>
      <p:cxnSp>
        <p:nvCxnSpPr>
          <p:cNvPr id="19" name="直接连接符 18"/>
          <p:cNvCxnSpPr/>
          <p:nvPr/>
        </p:nvCxnSpPr>
        <p:spPr bwMode="auto">
          <a:xfrm>
            <a:off x="2860369" y="2881374"/>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6">
                <a:lumMod val="75000"/>
                <a:lumOff val="25000"/>
                <a:alpha val="40000"/>
              </a:schemeClr>
            </a:glow>
          </a:effectLst>
        </p:spPr>
      </p:cxnSp>
      <p:cxnSp>
        <p:nvCxnSpPr>
          <p:cNvPr id="20" name="直接连接符 19"/>
          <p:cNvCxnSpPr/>
          <p:nvPr/>
        </p:nvCxnSpPr>
        <p:spPr bwMode="auto">
          <a:xfrm>
            <a:off x="2860369" y="3723613"/>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21" name="直接连接符 20"/>
          <p:cNvCxnSpPr/>
          <p:nvPr/>
        </p:nvCxnSpPr>
        <p:spPr bwMode="auto">
          <a:xfrm>
            <a:off x="2860369" y="4350692"/>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58987" y="1747207"/>
            <a:ext cx="7921625" cy="4510087"/>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62000" indent="-304800" algn="l">
              <a:defRPr sz="1600" b="1">
                <a:solidFill>
                  <a:srgbClr val="FFFFFF"/>
                </a:solidFill>
                <a:latin typeface="Times New Roman" charset="0"/>
                <a:ea typeface="宋体" charset="0"/>
              </a:defRPr>
            </a:lvl2pPr>
            <a:lvl3pPr marL="1243013" indent="-304800" algn="l">
              <a:defRPr sz="1600" b="1">
                <a:solidFill>
                  <a:srgbClr val="FFFFFF"/>
                </a:solidFill>
                <a:latin typeface="Times New Roman" charset="0"/>
                <a:ea typeface="宋体" charset="0"/>
              </a:defRPr>
            </a:lvl3pPr>
            <a:lvl4pPr marL="1727200" indent="-304800" algn="l">
              <a:defRPr sz="1600" b="1">
                <a:solidFill>
                  <a:srgbClr val="FFFFFF"/>
                </a:solidFill>
                <a:latin typeface="Times New Roman" charset="0"/>
                <a:ea typeface="宋体" charset="0"/>
              </a:defRPr>
            </a:lvl4pPr>
            <a:lvl5pPr marL="2211388" indent="-304800" algn="l">
              <a:defRPr sz="1600" b="1">
                <a:solidFill>
                  <a:srgbClr val="FFFFFF"/>
                </a:solidFill>
                <a:latin typeface="Times New Roman" charset="0"/>
                <a:ea typeface="宋体" charset="0"/>
              </a:defRPr>
            </a:lvl5pPr>
            <a:lvl6pPr marL="2668588" indent="-304800" eaLnBrk="0" fontAlgn="base" hangingPunct="0">
              <a:spcBef>
                <a:spcPct val="0"/>
              </a:spcBef>
              <a:spcAft>
                <a:spcPct val="0"/>
              </a:spcAft>
              <a:defRPr sz="1600" b="1">
                <a:solidFill>
                  <a:srgbClr val="FFFFFF"/>
                </a:solidFill>
                <a:latin typeface="Times New Roman" charset="0"/>
                <a:ea typeface="宋体" charset="0"/>
              </a:defRPr>
            </a:lvl6pPr>
            <a:lvl7pPr marL="3125788" indent="-304800" eaLnBrk="0" fontAlgn="base" hangingPunct="0">
              <a:spcBef>
                <a:spcPct val="0"/>
              </a:spcBef>
              <a:spcAft>
                <a:spcPct val="0"/>
              </a:spcAft>
              <a:defRPr sz="1600" b="1">
                <a:solidFill>
                  <a:srgbClr val="FFFFFF"/>
                </a:solidFill>
                <a:latin typeface="Times New Roman" charset="0"/>
                <a:ea typeface="宋体" charset="0"/>
              </a:defRPr>
            </a:lvl7pPr>
            <a:lvl8pPr marL="3582988" indent="-304800" eaLnBrk="0" fontAlgn="base" hangingPunct="0">
              <a:spcBef>
                <a:spcPct val="0"/>
              </a:spcBef>
              <a:spcAft>
                <a:spcPct val="0"/>
              </a:spcAft>
              <a:defRPr sz="1600" b="1">
                <a:solidFill>
                  <a:srgbClr val="FFFFFF"/>
                </a:solidFill>
                <a:latin typeface="Times New Roman" charset="0"/>
                <a:ea typeface="宋体" charset="0"/>
              </a:defRPr>
            </a:lvl8pPr>
            <a:lvl9pPr marL="4040188" indent="-304800" eaLnBrk="0" fontAlgn="base" hangingPunct="0">
              <a:spcBef>
                <a:spcPct val="0"/>
              </a:spcBef>
              <a:spcAft>
                <a:spcPct val="0"/>
              </a:spcAft>
              <a:defRPr sz="1600" b="1">
                <a:solidFill>
                  <a:srgbClr val="FFFFFF"/>
                </a:solidFill>
                <a:latin typeface="Times New Roman" charset="0"/>
                <a:ea typeface="宋体" charset="0"/>
              </a:defRPr>
            </a:lvl9pPr>
          </a:lstStyle>
          <a:p>
            <a:pPr>
              <a:lnSpc>
                <a:spcPct val="110000"/>
              </a:lnSpc>
              <a:defRPr/>
            </a:pPr>
            <a:r>
              <a:rPr lang="en-US" altLang="zh-CN" sz="2400" b="0" dirty="0" smtClean="0">
                <a:solidFill>
                  <a:schemeClr val="tx1"/>
                </a:solidFill>
              </a:rPr>
              <a:t>       </a:t>
            </a:r>
            <a:r>
              <a:rPr lang="en-US" altLang="zh-CN" sz="2400" b="0" dirty="0" err="1" smtClean="0">
                <a:solidFill>
                  <a:srgbClr val="0D0D0D"/>
                </a:solidFill>
                <a:effectLst>
                  <a:outerShdw blurRad="38100" dist="38100" dir="2700000" algn="tl">
                    <a:srgbClr val="DDDDDD"/>
                  </a:outerShdw>
                </a:effectLst>
                <a:latin typeface="Calibri" charset="0"/>
              </a:rPr>
              <a:t>Nanyang</a:t>
            </a:r>
            <a:r>
              <a:rPr lang="en-US" altLang="zh-CN" sz="2400" b="0" dirty="0" smtClean="0">
                <a:solidFill>
                  <a:srgbClr val="0D0D0D"/>
                </a:solidFill>
                <a:effectLst>
                  <a:outerShdw blurRad="38100" dist="38100" dir="2700000" algn="tl">
                    <a:srgbClr val="DDDDDD"/>
                  </a:outerShdw>
                </a:effectLst>
                <a:latin typeface="Calibri" charset="0"/>
              </a:rPr>
              <a:t>  Commercial   Bank  (China)  is  committed  to providing our  customers  with  “one-stop” banking  solution. What is more, you can conveniently access a range of financial  services via our  Internet banking platform anytime, anywhere!</a:t>
            </a:r>
          </a:p>
          <a:p>
            <a:pPr algn="just">
              <a:lnSpc>
                <a:spcPct val="110000"/>
              </a:lnSpc>
              <a:defRPr/>
            </a:pPr>
            <a:r>
              <a:rPr lang="en-US" altLang="zh-CN" sz="2400" b="0" dirty="0" smtClean="0">
                <a:solidFill>
                  <a:srgbClr val="0D0D0D"/>
                </a:solidFill>
                <a:effectLst>
                  <a:outerShdw blurRad="38100" dist="38100" dir="2700000" algn="tl">
                    <a:srgbClr val="DDDDDD"/>
                  </a:outerShdw>
                </a:effectLst>
                <a:latin typeface="Calibri" charset="0"/>
              </a:rPr>
              <a:t>● Free and trouble-free service </a:t>
            </a:r>
          </a:p>
          <a:p>
            <a:pPr algn="just">
              <a:lnSpc>
                <a:spcPct val="110000"/>
              </a:lnSpc>
              <a:defRPr/>
            </a:pPr>
            <a:r>
              <a:rPr lang="en-US" altLang="zh-CN" sz="2400" b="0" dirty="0" smtClean="0">
                <a:solidFill>
                  <a:srgbClr val="0D0D0D"/>
                </a:solidFill>
                <a:effectLst>
                  <a:outerShdw blurRad="38100" dist="38100" dir="2700000" algn="tl">
                    <a:srgbClr val="DDDDDD"/>
                  </a:outerShdw>
                </a:effectLst>
                <a:latin typeface="Calibri" charset="0"/>
              </a:rPr>
              <a:t>      Simply by opening an RMB or foreign currency account at any of our branches or sub-branches, you will be entitled to our 24-hour Internet banking service. With a single Internet banking number, you can conduct various transactions for all accounts under your name without additional costs. </a:t>
            </a:r>
          </a:p>
        </p:txBody>
      </p:sp>
      <p:sp>
        <p:nvSpPr>
          <p:cNvPr id="16403" name="Text Box 19"/>
          <p:cNvSpPr txBox="1">
            <a:spLocks noChangeArrowheads="1"/>
          </p:cNvSpPr>
          <p:nvPr/>
        </p:nvSpPr>
        <p:spPr bwMode="auto">
          <a:xfrm>
            <a:off x="1071563" y="1271588"/>
            <a:ext cx="7700962" cy="5191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altLang="zh-CN" sz="2800" b="1">
                <a:solidFill>
                  <a:srgbClr val="0000FF"/>
                </a:solidFill>
                <a:latin typeface="Arial Black" charset="0"/>
              </a:rPr>
              <a:t>NCB (China) Online Banking Services</a:t>
            </a:r>
          </a:p>
        </p:txBody>
      </p:sp>
      <p:cxnSp>
        <p:nvCxnSpPr>
          <p:cNvPr id="51203" name="直接连接符 27"/>
          <p:cNvCxnSpPr>
            <a:cxnSpLocks noChangeShapeType="1"/>
          </p:cNvCxnSpPr>
          <p:nvPr/>
        </p:nvCxnSpPr>
        <p:spPr bwMode="auto">
          <a:xfrm flipV="1">
            <a:off x="933450" y="1806575"/>
            <a:ext cx="7756525" cy="11113"/>
          </a:xfrm>
          <a:prstGeom prst="line">
            <a:avLst/>
          </a:prstGeom>
          <a:noFill/>
          <a:ln w="9525" cmpd="thinThick">
            <a:solidFill>
              <a:schemeClr val="tx1"/>
            </a:solidFill>
            <a:prstDash val="sysDot"/>
            <a:round/>
            <a:headEnd/>
            <a:tailEnd/>
          </a:ln>
          <a:extLst>
            <a:ext uri="{909E8E84-426E-40dd-AFC4-6F175D3DCCD1}">
              <a14:hiddenFill xmlns:a14="http://schemas.microsoft.com/office/drawing/2010/main" xmlns="">
                <a:noFill/>
              </a14:hiddenFill>
            </a:ext>
          </a:extLst>
        </p:spPr>
      </p:cxnSp>
      <p:sp>
        <p:nvSpPr>
          <p:cNvPr id="26" name="AutoShape 11">
            <a:hlinkClick r:id="rId2" action="ppaction://hlinksldjump"/>
          </p:cNvPr>
          <p:cNvSpPr>
            <a:spLocks noChangeArrowheads="1"/>
          </p:cNvSpPr>
          <p:nvPr/>
        </p:nvSpPr>
        <p:spPr bwMode="gray">
          <a:xfrm>
            <a:off x="222337" y="1058270"/>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pic>
        <p:nvPicPr>
          <p:cNvPr id="51211" name="图片 22" descr="abouta.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613" y="1125538"/>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a:t>
              </a: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1201" name="Rectangle 15"/>
          <p:cNvSpPr>
            <a:spLocks noGrp="1" noChangeArrowheads="1"/>
          </p:cNvSpPr>
          <p:nvPr>
            <p:ph type="title" idx="4294967295"/>
          </p:nvPr>
        </p:nvSpPr>
        <p:spPr bwMode="auto">
          <a:xfrm>
            <a:off x="5375275" y="327025"/>
            <a:ext cx="568325" cy="2476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Text B-1</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5"/>
          <p:cNvSpPr>
            <a:spLocks noGrp="1" noChangeArrowheads="1"/>
          </p:cNvSpPr>
          <p:nvPr>
            <p:ph type="title" idx="4294967295"/>
          </p:nvPr>
        </p:nvSpPr>
        <p:spPr bwMode="auto">
          <a:xfrm>
            <a:off x="5375275" y="327025"/>
            <a:ext cx="568325" cy="2476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Text B-2</a:t>
            </a:r>
          </a:p>
        </p:txBody>
      </p:sp>
      <p:sp>
        <p:nvSpPr>
          <p:cNvPr id="24" name="TextBox 23"/>
          <p:cNvSpPr txBox="1"/>
          <p:nvPr/>
        </p:nvSpPr>
        <p:spPr>
          <a:xfrm>
            <a:off x="1377950" y="1393825"/>
            <a:ext cx="7448550" cy="4364038"/>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849313" indent="-304800" algn="l">
              <a:defRPr sz="1600" b="1">
                <a:solidFill>
                  <a:srgbClr val="FFFFFF"/>
                </a:solidFill>
                <a:latin typeface="Times New Roman" charset="0"/>
                <a:ea typeface="宋体" charset="0"/>
              </a:defRPr>
            </a:lvl2pPr>
            <a:lvl3pPr marL="1333500" indent="-304800" algn="l">
              <a:defRPr sz="1600" b="1">
                <a:solidFill>
                  <a:srgbClr val="FFFFFF"/>
                </a:solidFill>
                <a:latin typeface="Times New Roman" charset="0"/>
                <a:ea typeface="宋体" charset="0"/>
              </a:defRPr>
            </a:lvl3pPr>
            <a:lvl4pPr marL="1817688" indent="-304800" algn="l">
              <a:defRPr sz="1600" b="1">
                <a:solidFill>
                  <a:srgbClr val="FFFFFF"/>
                </a:solidFill>
                <a:latin typeface="Times New Roman" charset="0"/>
                <a:ea typeface="宋体" charset="0"/>
              </a:defRPr>
            </a:lvl4pPr>
            <a:lvl5pPr marL="2301875" indent="-304800" algn="l">
              <a:defRPr sz="1600" b="1">
                <a:solidFill>
                  <a:srgbClr val="FFFFFF"/>
                </a:solidFill>
                <a:latin typeface="Times New Roman" charset="0"/>
                <a:ea typeface="宋体" charset="0"/>
              </a:defRPr>
            </a:lvl5pPr>
            <a:lvl6pPr marL="2759075" indent="-304800" eaLnBrk="0" fontAlgn="base" hangingPunct="0">
              <a:spcBef>
                <a:spcPct val="0"/>
              </a:spcBef>
              <a:spcAft>
                <a:spcPct val="0"/>
              </a:spcAft>
              <a:defRPr sz="1600" b="1">
                <a:solidFill>
                  <a:srgbClr val="FFFFFF"/>
                </a:solidFill>
                <a:latin typeface="Times New Roman" charset="0"/>
                <a:ea typeface="宋体" charset="0"/>
              </a:defRPr>
            </a:lvl6pPr>
            <a:lvl7pPr marL="3216275" indent="-304800" eaLnBrk="0" fontAlgn="base" hangingPunct="0">
              <a:spcBef>
                <a:spcPct val="0"/>
              </a:spcBef>
              <a:spcAft>
                <a:spcPct val="0"/>
              </a:spcAft>
              <a:defRPr sz="1600" b="1">
                <a:solidFill>
                  <a:srgbClr val="FFFFFF"/>
                </a:solidFill>
                <a:latin typeface="Times New Roman" charset="0"/>
                <a:ea typeface="宋体" charset="0"/>
              </a:defRPr>
            </a:lvl7pPr>
            <a:lvl8pPr marL="3673475" indent="-304800" eaLnBrk="0" fontAlgn="base" hangingPunct="0">
              <a:spcBef>
                <a:spcPct val="0"/>
              </a:spcBef>
              <a:spcAft>
                <a:spcPct val="0"/>
              </a:spcAft>
              <a:defRPr sz="1600" b="1">
                <a:solidFill>
                  <a:srgbClr val="FFFFFF"/>
                </a:solidFill>
                <a:latin typeface="Times New Roman" charset="0"/>
                <a:ea typeface="宋体" charset="0"/>
              </a:defRPr>
            </a:lvl8pPr>
            <a:lvl9pPr marL="4130675" indent="-304800" eaLnBrk="0" fontAlgn="base" hangingPunct="0">
              <a:spcBef>
                <a:spcPct val="0"/>
              </a:spcBef>
              <a:spcAft>
                <a:spcPct val="0"/>
              </a:spcAft>
              <a:defRPr sz="1600" b="1">
                <a:solidFill>
                  <a:srgbClr val="FFFFFF"/>
                </a:solidFill>
                <a:latin typeface="Times New Roman" charset="0"/>
                <a:ea typeface="宋体" charset="0"/>
              </a:defRPr>
            </a:lvl9pPr>
          </a:lstStyle>
          <a:p>
            <a:pPr>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Convenient and reliable transaction channel </a:t>
            </a:r>
          </a:p>
          <a:p>
            <a:pPr>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With  the  use  of   widely-recognized encryption  security  technology and mobile dynamic password service, our  Internet  banking offers you complete peace of mind.</a:t>
            </a:r>
          </a:p>
          <a:p>
            <a:pPr>
              <a:lnSpc>
                <a:spcPct val="130000"/>
              </a:lnSpc>
              <a:defRPr/>
            </a:pPr>
            <a:r>
              <a:rPr lang="en-US" altLang="zh-CN" sz="2400" b="0" smtClean="0">
                <a:solidFill>
                  <a:srgbClr val="0066FF"/>
                </a:solidFill>
                <a:effectLst>
                  <a:outerShdw blurRad="38100" dist="38100" dir="2700000" algn="tl">
                    <a:srgbClr val="DDDDDD"/>
                  </a:outerShdw>
                </a:effectLst>
                <a:latin typeface="Calibri" charset="0"/>
              </a:rPr>
              <a:t>Two-factor authentication</a:t>
            </a:r>
          </a:p>
          <a:p>
            <a:pPr>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  First-factor  authentication—log in password </a:t>
            </a:r>
          </a:p>
          <a:p>
            <a:pPr>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The password is required to log  in  the Internet banking website. </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6" name="AutoShape 11">
            <a:hlinkClick r:id="rId2" action="ppaction://hlinksldjump"/>
          </p:cNvPr>
          <p:cNvSpPr>
            <a:spLocks noChangeArrowheads="1"/>
          </p:cNvSpPr>
          <p:nvPr/>
        </p:nvSpPr>
        <p:spPr bwMode="gray">
          <a:xfrm>
            <a:off x="222337" y="1058270"/>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pic>
        <p:nvPicPr>
          <p:cNvPr id="52234" name="图片 22" descr="abouta.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613" y="1125538"/>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3"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5" name="Group 10"/>
            <p:cNvGrpSpPr>
              <a:grpSpLocks/>
            </p:cNvGrpSpPr>
            <p:nvPr/>
          </p:nvGrpSpPr>
          <p:grpSpPr bwMode="auto">
            <a:xfrm>
              <a:off x="730" y="1407"/>
              <a:ext cx="4043" cy="444"/>
              <a:chOff x="744" y="1407"/>
              <a:chExt cx="3988" cy="444"/>
            </a:xfrm>
          </p:grpSpPr>
          <p:sp>
            <p:nvSpPr>
              <p:cNvPr id="2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2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2"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4"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7"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3"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4"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a:t>
              </a: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5" name="Group 10"/>
            <p:cNvGrpSpPr>
              <a:grpSpLocks/>
            </p:cNvGrpSpPr>
            <p:nvPr/>
          </p:nvGrpSpPr>
          <p:grpSpPr bwMode="auto">
            <a:xfrm>
              <a:off x="730" y="1407"/>
              <a:ext cx="4043" cy="444"/>
              <a:chOff x="744" y="1407"/>
              <a:chExt cx="3988" cy="444"/>
            </a:xfrm>
          </p:grpSpPr>
          <p:sp>
            <p:nvSpPr>
              <p:cNvPr id="4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5"/>
          <p:cNvSpPr>
            <a:spLocks noGrp="1" noChangeArrowheads="1"/>
          </p:cNvSpPr>
          <p:nvPr>
            <p:ph type="title" idx="4294967295"/>
          </p:nvPr>
        </p:nvSpPr>
        <p:spPr bwMode="auto">
          <a:xfrm>
            <a:off x="5375275" y="327025"/>
            <a:ext cx="568325" cy="2476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Text B-3</a:t>
            </a:r>
          </a:p>
        </p:txBody>
      </p:sp>
      <p:sp>
        <p:nvSpPr>
          <p:cNvPr id="24" name="TextBox 23"/>
          <p:cNvSpPr txBox="1"/>
          <p:nvPr/>
        </p:nvSpPr>
        <p:spPr>
          <a:xfrm>
            <a:off x="555625" y="1725613"/>
            <a:ext cx="8196263" cy="388937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62000" indent="-304800" algn="l">
              <a:defRPr sz="1600" b="1">
                <a:solidFill>
                  <a:srgbClr val="FFFFFF"/>
                </a:solidFill>
                <a:latin typeface="Times New Roman" charset="0"/>
                <a:ea typeface="宋体" charset="0"/>
              </a:defRPr>
            </a:lvl2pPr>
            <a:lvl3pPr marL="1243013" indent="-304800" algn="l">
              <a:defRPr sz="1600" b="1">
                <a:solidFill>
                  <a:srgbClr val="FFFFFF"/>
                </a:solidFill>
                <a:latin typeface="Times New Roman" charset="0"/>
                <a:ea typeface="宋体" charset="0"/>
              </a:defRPr>
            </a:lvl3pPr>
            <a:lvl4pPr marL="1727200" indent="-304800" algn="l">
              <a:defRPr sz="1600" b="1">
                <a:solidFill>
                  <a:srgbClr val="FFFFFF"/>
                </a:solidFill>
                <a:latin typeface="Times New Roman" charset="0"/>
                <a:ea typeface="宋体" charset="0"/>
              </a:defRPr>
            </a:lvl4pPr>
            <a:lvl5pPr marL="2211388" indent="-304800" algn="l">
              <a:defRPr sz="1600" b="1">
                <a:solidFill>
                  <a:srgbClr val="FFFFFF"/>
                </a:solidFill>
                <a:latin typeface="Times New Roman" charset="0"/>
                <a:ea typeface="宋体" charset="0"/>
              </a:defRPr>
            </a:lvl5pPr>
            <a:lvl6pPr marL="2668588" indent="-304800" eaLnBrk="0" fontAlgn="base" hangingPunct="0">
              <a:spcBef>
                <a:spcPct val="0"/>
              </a:spcBef>
              <a:spcAft>
                <a:spcPct val="0"/>
              </a:spcAft>
              <a:defRPr sz="1600" b="1">
                <a:solidFill>
                  <a:srgbClr val="FFFFFF"/>
                </a:solidFill>
                <a:latin typeface="Times New Roman" charset="0"/>
                <a:ea typeface="宋体" charset="0"/>
              </a:defRPr>
            </a:lvl6pPr>
            <a:lvl7pPr marL="3125788" indent="-304800" eaLnBrk="0" fontAlgn="base" hangingPunct="0">
              <a:spcBef>
                <a:spcPct val="0"/>
              </a:spcBef>
              <a:spcAft>
                <a:spcPct val="0"/>
              </a:spcAft>
              <a:defRPr sz="1600" b="1">
                <a:solidFill>
                  <a:srgbClr val="FFFFFF"/>
                </a:solidFill>
                <a:latin typeface="Times New Roman" charset="0"/>
                <a:ea typeface="宋体" charset="0"/>
              </a:defRPr>
            </a:lvl7pPr>
            <a:lvl8pPr marL="3582988" indent="-304800" eaLnBrk="0" fontAlgn="base" hangingPunct="0">
              <a:spcBef>
                <a:spcPct val="0"/>
              </a:spcBef>
              <a:spcAft>
                <a:spcPct val="0"/>
              </a:spcAft>
              <a:defRPr sz="1600" b="1">
                <a:solidFill>
                  <a:srgbClr val="FFFFFF"/>
                </a:solidFill>
                <a:latin typeface="Times New Roman" charset="0"/>
                <a:ea typeface="宋体" charset="0"/>
              </a:defRPr>
            </a:lvl8pPr>
            <a:lvl9pPr marL="4040188" indent="-3048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30000"/>
              </a:lnSpc>
              <a:defRPr/>
            </a:pPr>
            <a:r>
              <a:rPr lang="en-US" altLang="zh-CN" sz="2400" b="0" smtClean="0">
                <a:solidFill>
                  <a:schemeClr val="tx1"/>
                </a:solidFill>
              </a:rPr>
              <a:t>     </a:t>
            </a:r>
            <a:r>
              <a:rPr lang="en-US" altLang="zh-CN" sz="2400" b="0" smtClean="0">
                <a:solidFill>
                  <a:srgbClr val="0D0D0D"/>
                </a:solidFill>
                <a:effectLst>
                  <a:outerShdw blurRad="38100" dist="38100" dir="2700000" algn="tl">
                    <a:srgbClr val="DDDDDD"/>
                  </a:outerShdw>
                </a:effectLst>
                <a:latin typeface="Calibri" charset="0"/>
              </a:rPr>
              <a:t>* Second-factor authentication—mobile dynamic password</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With the mobile dynamic password security feature, when  you perform an important operation through Internet banking  (e.g. transferring funds), a text message with a dynamic password will be sent directly to your mobile phone. You must then enter  the mobile dynamic password in order to complete the transaction.</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 SMS Service Number: 00852 6450 1333</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6" name="AutoShape 11">
            <a:hlinkClick r:id="rId2" action="ppaction://hlinksldjump"/>
          </p:cNvPr>
          <p:cNvSpPr>
            <a:spLocks noChangeArrowheads="1"/>
          </p:cNvSpPr>
          <p:nvPr/>
        </p:nvSpPr>
        <p:spPr bwMode="gray">
          <a:xfrm>
            <a:off x="222337" y="1058270"/>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pic>
        <p:nvPicPr>
          <p:cNvPr id="53258" name="图片 22" descr="abouta.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613" y="1125538"/>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3"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5" name="Group 10"/>
            <p:cNvGrpSpPr>
              <a:grpSpLocks/>
            </p:cNvGrpSpPr>
            <p:nvPr/>
          </p:nvGrpSpPr>
          <p:grpSpPr bwMode="auto">
            <a:xfrm>
              <a:off x="730" y="1407"/>
              <a:ext cx="4043" cy="444"/>
              <a:chOff x="744" y="1407"/>
              <a:chExt cx="3988" cy="444"/>
            </a:xfrm>
          </p:grpSpPr>
          <p:sp>
            <p:nvSpPr>
              <p:cNvPr id="2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2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2"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4"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7"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3"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4"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a:t>
              </a: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5" name="Group 10"/>
            <p:cNvGrpSpPr>
              <a:grpSpLocks/>
            </p:cNvGrpSpPr>
            <p:nvPr/>
          </p:nvGrpSpPr>
          <p:grpSpPr bwMode="auto">
            <a:xfrm>
              <a:off x="730" y="1407"/>
              <a:ext cx="4043" cy="444"/>
              <a:chOff x="744" y="1407"/>
              <a:chExt cx="3988" cy="444"/>
            </a:xfrm>
          </p:grpSpPr>
          <p:sp>
            <p:nvSpPr>
              <p:cNvPr id="4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5"/>
          <p:cNvSpPr>
            <a:spLocks noGrp="1" noChangeArrowheads="1"/>
          </p:cNvSpPr>
          <p:nvPr>
            <p:ph type="title" idx="4294967295"/>
          </p:nvPr>
        </p:nvSpPr>
        <p:spPr bwMode="auto">
          <a:xfrm>
            <a:off x="5375275" y="327025"/>
            <a:ext cx="568325" cy="2476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Text B-4</a:t>
            </a:r>
          </a:p>
        </p:txBody>
      </p:sp>
      <p:sp>
        <p:nvSpPr>
          <p:cNvPr id="24" name="TextBox 23"/>
          <p:cNvSpPr txBox="1"/>
          <p:nvPr/>
        </p:nvSpPr>
        <p:spPr>
          <a:xfrm>
            <a:off x="749584" y="950297"/>
            <a:ext cx="8210550" cy="514032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62000" indent="-304800" algn="l">
              <a:defRPr sz="1600" b="1">
                <a:solidFill>
                  <a:srgbClr val="FFFFFF"/>
                </a:solidFill>
                <a:latin typeface="Times New Roman" charset="0"/>
                <a:ea typeface="宋体" charset="0"/>
              </a:defRPr>
            </a:lvl2pPr>
            <a:lvl3pPr marL="1243013" indent="-304800" algn="l">
              <a:defRPr sz="1600" b="1">
                <a:solidFill>
                  <a:srgbClr val="FFFFFF"/>
                </a:solidFill>
                <a:latin typeface="Times New Roman" charset="0"/>
                <a:ea typeface="宋体" charset="0"/>
              </a:defRPr>
            </a:lvl3pPr>
            <a:lvl4pPr marL="1727200" indent="-304800" algn="l">
              <a:defRPr sz="1600" b="1">
                <a:solidFill>
                  <a:srgbClr val="FFFFFF"/>
                </a:solidFill>
                <a:latin typeface="Times New Roman" charset="0"/>
                <a:ea typeface="宋体" charset="0"/>
              </a:defRPr>
            </a:lvl4pPr>
            <a:lvl5pPr marL="2211388" indent="-304800" algn="l">
              <a:defRPr sz="1600" b="1">
                <a:solidFill>
                  <a:srgbClr val="FFFFFF"/>
                </a:solidFill>
                <a:latin typeface="Times New Roman" charset="0"/>
                <a:ea typeface="宋体" charset="0"/>
              </a:defRPr>
            </a:lvl5pPr>
            <a:lvl6pPr marL="2668588" indent="-304800" eaLnBrk="0" fontAlgn="base" hangingPunct="0">
              <a:spcBef>
                <a:spcPct val="0"/>
              </a:spcBef>
              <a:spcAft>
                <a:spcPct val="0"/>
              </a:spcAft>
              <a:defRPr sz="1600" b="1">
                <a:solidFill>
                  <a:srgbClr val="FFFFFF"/>
                </a:solidFill>
                <a:latin typeface="Times New Roman" charset="0"/>
                <a:ea typeface="宋体" charset="0"/>
              </a:defRPr>
            </a:lvl6pPr>
            <a:lvl7pPr marL="3125788" indent="-304800" eaLnBrk="0" fontAlgn="base" hangingPunct="0">
              <a:spcBef>
                <a:spcPct val="0"/>
              </a:spcBef>
              <a:spcAft>
                <a:spcPct val="0"/>
              </a:spcAft>
              <a:defRPr sz="1600" b="1">
                <a:solidFill>
                  <a:srgbClr val="FFFFFF"/>
                </a:solidFill>
                <a:latin typeface="Times New Roman" charset="0"/>
                <a:ea typeface="宋体" charset="0"/>
              </a:defRPr>
            </a:lvl7pPr>
            <a:lvl8pPr marL="3582988" indent="-304800" eaLnBrk="0" fontAlgn="base" hangingPunct="0">
              <a:spcBef>
                <a:spcPct val="0"/>
              </a:spcBef>
              <a:spcAft>
                <a:spcPct val="0"/>
              </a:spcAft>
              <a:defRPr sz="1600" b="1">
                <a:solidFill>
                  <a:srgbClr val="FFFFFF"/>
                </a:solidFill>
                <a:latin typeface="Times New Roman" charset="0"/>
                <a:ea typeface="宋体" charset="0"/>
              </a:defRPr>
            </a:lvl8pPr>
            <a:lvl9pPr marL="4040188" indent="-3048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Service scope </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Banking services</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—Account balance  inquiry of  savings deposit, fixed deposit,</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current account and mortgage account</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—Access to banking  transaction details and remittance status</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—Money transfer and remittance</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—Fixed deposit service</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—Call deposit service</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—Foreign currency trading </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Financial information</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—Inquiry of deposit interest rates and foreign currency</a:t>
            </a:r>
          </a:p>
          <a:p>
            <a:pPr algn="just">
              <a:lnSpc>
                <a:spcPct val="115000"/>
              </a:lnSpc>
              <a:defRPr/>
            </a:pPr>
            <a:r>
              <a:rPr lang="en-US" altLang="zh-CN" sz="2400" b="0" dirty="0" smtClean="0">
                <a:solidFill>
                  <a:srgbClr val="0D0D0D"/>
                </a:solidFill>
                <a:effectLst>
                  <a:outerShdw blurRad="38100" dist="38100" dir="2700000" algn="tl">
                    <a:srgbClr val="DDDDDD"/>
                  </a:outerShdw>
                </a:effectLst>
                <a:latin typeface="Calibri" charset="0"/>
              </a:rPr>
              <a:t>         exchange rates </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6" name="AutoShape 11">
            <a:hlinkClick r:id="rId2" action="ppaction://hlinksldjump"/>
          </p:cNvPr>
          <p:cNvSpPr>
            <a:spLocks noChangeArrowheads="1"/>
          </p:cNvSpPr>
          <p:nvPr/>
        </p:nvSpPr>
        <p:spPr bwMode="gray">
          <a:xfrm>
            <a:off x="122335" y="828253"/>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pic>
        <p:nvPicPr>
          <p:cNvPr id="54282" name="图片 22" descr="abouta.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613" y="1125538"/>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3"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5" name="Group 10"/>
            <p:cNvGrpSpPr>
              <a:grpSpLocks/>
            </p:cNvGrpSpPr>
            <p:nvPr/>
          </p:nvGrpSpPr>
          <p:grpSpPr bwMode="auto">
            <a:xfrm>
              <a:off x="730" y="1407"/>
              <a:ext cx="4043" cy="444"/>
              <a:chOff x="744" y="1407"/>
              <a:chExt cx="3988" cy="444"/>
            </a:xfrm>
          </p:grpSpPr>
          <p:sp>
            <p:nvSpPr>
              <p:cNvPr id="2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2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2"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4"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7"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3"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4"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a:t>
              </a: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5" name="Group 10"/>
            <p:cNvGrpSpPr>
              <a:grpSpLocks/>
            </p:cNvGrpSpPr>
            <p:nvPr/>
          </p:nvGrpSpPr>
          <p:grpSpPr bwMode="auto">
            <a:xfrm>
              <a:off x="730" y="1407"/>
              <a:ext cx="4043" cy="444"/>
              <a:chOff x="744" y="1407"/>
              <a:chExt cx="3988" cy="444"/>
            </a:xfrm>
          </p:grpSpPr>
          <p:sp>
            <p:nvSpPr>
              <p:cNvPr id="4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3" descr="TWM1252916941_1125X168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860425"/>
            <a:ext cx="3429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Rectangle 15"/>
          <p:cNvSpPr>
            <a:spLocks noGrp="1" noChangeArrowheads="1"/>
          </p:cNvSpPr>
          <p:nvPr>
            <p:ph type="title" idx="4294967295"/>
          </p:nvPr>
        </p:nvSpPr>
        <p:spPr bwMode="auto">
          <a:xfrm>
            <a:off x="5375275" y="327025"/>
            <a:ext cx="568325" cy="2476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Text B-5</a:t>
            </a:r>
          </a:p>
        </p:txBody>
      </p:sp>
      <p:sp>
        <p:nvSpPr>
          <p:cNvPr id="24" name="TextBox 23"/>
          <p:cNvSpPr txBox="1"/>
          <p:nvPr/>
        </p:nvSpPr>
        <p:spPr>
          <a:xfrm>
            <a:off x="492125" y="1857375"/>
            <a:ext cx="7921625" cy="3414713"/>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849313" indent="-304800" algn="l">
              <a:defRPr sz="1600" b="1">
                <a:solidFill>
                  <a:srgbClr val="FFFFFF"/>
                </a:solidFill>
                <a:latin typeface="Times New Roman" charset="0"/>
                <a:ea typeface="宋体" charset="0"/>
              </a:defRPr>
            </a:lvl2pPr>
            <a:lvl3pPr marL="1333500" indent="-304800" algn="l">
              <a:defRPr sz="1600" b="1">
                <a:solidFill>
                  <a:srgbClr val="FFFFFF"/>
                </a:solidFill>
                <a:latin typeface="Times New Roman" charset="0"/>
                <a:ea typeface="宋体" charset="0"/>
              </a:defRPr>
            </a:lvl3pPr>
            <a:lvl4pPr marL="1817688" indent="-304800" algn="l">
              <a:defRPr sz="1600" b="1">
                <a:solidFill>
                  <a:srgbClr val="FFFFFF"/>
                </a:solidFill>
                <a:latin typeface="Times New Roman" charset="0"/>
                <a:ea typeface="宋体" charset="0"/>
              </a:defRPr>
            </a:lvl4pPr>
            <a:lvl5pPr marL="2301875" indent="-304800" algn="l">
              <a:defRPr sz="1600" b="1">
                <a:solidFill>
                  <a:srgbClr val="FFFFFF"/>
                </a:solidFill>
                <a:latin typeface="Times New Roman" charset="0"/>
                <a:ea typeface="宋体" charset="0"/>
              </a:defRPr>
            </a:lvl5pPr>
            <a:lvl6pPr marL="2759075" indent="-304800" eaLnBrk="0" fontAlgn="base" hangingPunct="0">
              <a:spcBef>
                <a:spcPct val="0"/>
              </a:spcBef>
              <a:spcAft>
                <a:spcPct val="0"/>
              </a:spcAft>
              <a:defRPr sz="1600" b="1">
                <a:solidFill>
                  <a:srgbClr val="FFFFFF"/>
                </a:solidFill>
                <a:latin typeface="Times New Roman" charset="0"/>
                <a:ea typeface="宋体" charset="0"/>
              </a:defRPr>
            </a:lvl6pPr>
            <a:lvl7pPr marL="3216275" indent="-304800" eaLnBrk="0" fontAlgn="base" hangingPunct="0">
              <a:spcBef>
                <a:spcPct val="0"/>
              </a:spcBef>
              <a:spcAft>
                <a:spcPct val="0"/>
              </a:spcAft>
              <a:defRPr sz="1600" b="1">
                <a:solidFill>
                  <a:srgbClr val="FFFFFF"/>
                </a:solidFill>
                <a:latin typeface="Times New Roman" charset="0"/>
                <a:ea typeface="宋体" charset="0"/>
              </a:defRPr>
            </a:lvl7pPr>
            <a:lvl8pPr marL="3673475" indent="-304800" eaLnBrk="0" fontAlgn="base" hangingPunct="0">
              <a:spcBef>
                <a:spcPct val="0"/>
              </a:spcBef>
              <a:spcAft>
                <a:spcPct val="0"/>
              </a:spcAft>
              <a:defRPr sz="1600" b="1">
                <a:solidFill>
                  <a:srgbClr val="FFFFFF"/>
                </a:solidFill>
                <a:latin typeface="Times New Roman" charset="0"/>
                <a:ea typeface="宋体" charset="0"/>
              </a:defRPr>
            </a:lvl8pPr>
            <a:lvl9pPr marL="4130675" indent="-3048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Account setting</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—Management of your registered </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account and other third-party </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accounts, adjustment of transfer limit.</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Others</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—Request for bank statement and change</a:t>
            </a:r>
          </a:p>
          <a:p>
            <a:pPr algn="just">
              <a:lnSpc>
                <a:spcPct val="130000"/>
              </a:lnSpc>
              <a:defRPr/>
            </a:pPr>
            <a:r>
              <a:rPr lang="en-US" altLang="zh-CN" sz="2400" b="0" smtClean="0">
                <a:solidFill>
                  <a:srgbClr val="0D0D0D"/>
                </a:solidFill>
                <a:effectLst>
                  <a:outerShdw blurRad="38100" dist="38100" dir="2700000" algn="tl">
                    <a:srgbClr val="DDDDDD"/>
                  </a:outerShdw>
                </a:effectLst>
                <a:latin typeface="Calibri" charset="0"/>
              </a:rPr>
              <a:t>    of Internet banking password </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6" name="AutoShape 11">
            <a:hlinkClick r:id="rId3" action="ppaction://hlinksldjump"/>
          </p:cNvPr>
          <p:cNvSpPr>
            <a:spLocks noChangeArrowheads="1"/>
          </p:cNvSpPr>
          <p:nvPr/>
        </p:nvSpPr>
        <p:spPr bwMode="gray">
          <a:xfrm>
            <a:off x="222337" y="1058270"/>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pic>
        <p:nvPicPr>
          <p:cNvPr id="55307" name="图片 22" descr="abouta.png">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28613" y="1125538"/>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5"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7"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4"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7" name="AutoShape 9">
              <a:hlinkClick r:id="rId6"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9" name="Group 10"/>
            <p:cNvGrpSpPr>
              <a:grpSpLocks/>
            </p:cNvGrpSpPr>
            <p:nvPr/>
          </p:nvGrpSpPr>
          <p:grpSpPr bwMode="auto">
            <a:xfrm>
              <a:off x="730" y="1407"/>
              <a:ext cx="4043" cy="444"/>
              <a:chOff x="744" y="1407"/>
              <a:chExt cx="3988" cy="444"/>
            </a:xfrm>
          </p:grpSpPr>
          <p:sp>
            <p:nvSpPr>
              <p:cNvPr id="42"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5" name="AutoShape 9">
              <a:hlinkClick r:id="rId7"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a:t>
              </a: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6" name="Group 10"/>
            <p:cNvGrpSpPr>
              <a:grpSpLocks/>
            </p:cNvGrpSpPr>
            <p:nvPr/>
          </p:nvGrpSpPr>
          <p:grpSpPr bwMode="auto">
            <a:xfrm>
              <a:off x="730" y="1407"/>
              <a:ext cx="4043" cy="444"/>
              <a:chOff x="744" y="1407"/>
              <a:chExt cx="3988" cy="444"/>
            </a:xfrm>
          </p:grpSpPr>
          <p:sp>
            <p:nvSpPr>
              <p:cNvPr id="4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
          <p:cNvSpPr>
            <a:spLocks noGrp="1" noChangeArrowheads="1"/>
          </p:cNvSpPr>
          <p:nvPr>
            <p:ph type="title" idx="4294967295"/>
          </p:nvPr>
        </p:nvSpPr>
        <p:spPr bwMode="auto">
          <a:xfrm>
            <a:off x="5437188" y="446088"/>
            <a:ext cx="1246187" cy="46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chemeClr val="bg1"/>
                </a:solidFill>
                <a:latin typeface="Verdana" charset="0"/>
              </a:rPr>
              <a:t>B-Trans-1</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4" name="TextBox 23"/>
          <p:cNvSpPr txBox="1"/>
          <p:nvPr/>
        </p:nvSpPr>
        <p:spPr>
          <a:xfrm>
            <a:off x="952500" y="1155700"/>
            <a:ext cx="7840663" cy="5173663"/>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eaLnBrk="1" hangingPunct="1">
              <a:lnSpc>
                <a:spcPct val="125000"/>
              </a:lnSpc>
              <a:defRPr/>
            </a:pPr>
            <a:r>
              <a:rPr lang="en-US" altLang="zh-CN" sz="2800" dirty="0" smtClean="0">
                <a:solidFill>
                  <a:srgbClr val="0066FF"/>
                </a:solidFill>
                <a:effectLst>
                  <a:outerShdw blurRad="38100" dist="38100" dir="2700000" algn="tl">
                    <a:srgbClr val="DDDDDD"/>
                  </a:outerShdw>
                </a:effectLst>
                <a:latin typeface="Verdana" charset="0"/>
              </a:rPr>
              <a:t>                 </a:t>
            </a:r>
            <a:r>
              <a:rPr lang="zh-CN" altLang="en-US" sz="3200" dirty="0" smtClean="0">
                <a:solidFill>
                  <a:srgbClr val="0000FF"/>
                </a:solidFill>
                <a:effectLst>
                  <a:outerShdw blurRad="38100" dist="38100" dir="2700000" algn="tl">
                    <a:srgbClr val="DDDDDD"/>
                  </a:outerShdw>
                </a:effectLst>
              </a:rPr>
              <a:t>南商（中国）银行</a:t>
            </a:r>
          </a:p>
          <a:p>
            <a:pPr eaLnBrk="1" hangingPunct="1">
              <a:lnSpc>
                <a:spcPct val="125000"/>
              </a:lnSpc>
              <a:defRPr/>
            </a:pPr>
            <a:r>
              <a:rPr lang="zh-CN" altLang="en-US" sz="2600" b="0" dirty="0" smtClean="0">
                <a:solidFill>
                  <a:schemeClr val="tx1"/>
                </a:solidFill>
              </a:rPr>
              <a:t>    </a:t>
            </a:r>
            <a:r>
              <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南商（中国）致力为客户提供</a:t>
            </a:r>
            <a:r>
              <a:rPr lang="zh-CN" altLang="en-US" sz="2600" b="0" dirty="0" smtClean="0">
                <a:solidFill>
                  <a:schemeClr val="tx2"/>
                </a:solidFill>
                <a:effectLst>
                  <a:outerShdw blurRad="38100" dist="38100" dir="2700000" algn="tl">
                    <a:srgbClr val="DDDDDD"/>
                  </a:outerShdw>
                </a:effectLst>
                <a:latin typeface="宋体"/>
                <a:ea typeface="楷体_GB2312" charset="0"/>
                <a:cs typeface="楷体_GB2312" charset="0"/>
              </a:rPr>
              <a:t>“</a:t>
            </a:r>
            <a:r>
              <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一站式</a:t>
            </a:r>
            <a:r>
              <a:rPr lang="zh-CN" altLang="en-US" sz="2600" b="0" dirty="0" smtClean="0">
                <a:solidFill>
                  <a:schemeClr val="tx2"/>
                </a:solidFill>
                <a:effectLst>
                  <a:outerShdw blurRad="38100" dist="38100" dir="2700000" algn="tl">
                    <a:srgbClr val="DDDDDD"/>
                  </a:outerShdw>
                </a:effectLst>
                <a:latin typeface="宋体"/>
                <a:ea typeface="楷体_GB2312" charset="0"/>
                <a:cs typeface="楷体_GB2312" charset="0"/>
              </a:rPr>
              <a:t>”</a:t>
            </a:r>
            <a:r>
              <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的银行服务。此外，您更可通过我们的网上服务平台，随时随地便捷地享用多元化的银行服务。</a:t>
            </a:r>
          </a:p>
          <a:p>
            <a:pPr algn="just">
              <a:lnSpc>
                <a:spcPct val="125000"/>
              </a:lnSpc>
              <a:defRPr/>
            </a:pPr>
            <a:endPar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lnSpc>
                <a:spcPct val="125000"/>
              </a:lnSpc>
              <a:buSzPct val="120000"/>
              <a:buFont typeface="Wingdings" charset="0"/>
              <a:buChar char="l"/>
              <a:defRPr/>
            </a:pPr>
            <a:r>
              <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免费自由 易用放心</a:t>
            </a:r>
          </a:p>
          <a:p>
            <a:pPr algn="just">
              <a:lnSpc>
                <a:spcPct val="125000"/>
              </a:lnSpc>
              <a:defRPr/>
            </a:pPr>
            <a:r>
              <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altLang="zh-CN"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您只需在我们的任何一家分行或支行开设人民币或外币账户，便可享用 </a:t>
            </a:r>
            <a:r>
              <a:rPr lang="en-US" altLang="zh-CN"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24 </a:t>
            </a:r>
            <a:r>
              <a:rPr lang="zh-CN" altLang="en-US" sz="26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小时网上银行服务。通过一个网上银行账号，您就能对名下所有账户进行多种交易操作，而这一切无需任何附加费用。</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180005" y="1386157"/>
            <a:ext cx="8833992" cy="4164909"/>
          </a:xfrm>
          <a:prstGeom prst="rect">
            <a:avLst/>
          </a:prstGeom>
        </p:spPr>
      </p:pic>
      <p:sp>
        <p:nvSpPr>
          <p:cNvPr id="9225" name="Rectangle 9"/>
          <p:cNvSpPr>
            <a:spLocks noChangeArrowheads="1"/>
          </p:cNvSpPr>
          <p:nvPr/>
        </p:nvSpPr>
        <p:spPr bwMode="auto">
          <a:xfrm>
            <a:off x="4699000" y="2711450"/>
            <a:ext cx="601663"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defRPr/>
            </a:pPr>
            <a:r>
              <a:rPr lang="en-US" altLang="zh-CN" sz="1600" b="1"/>
              <a:t>GBP</a:t>
            </a:r>
            <a:endParaRPr lang="zh-CN" altLang="en-US" sz="1600" b="1"/>
          </a:p>
        </p:txBody>
      </p:sp>
      <p:sp>
        <p:nvSpPr>
          <p:cNvPr id="9226" name="Rectangle 10"/>
          <p:cNvSpPr>
            <a:spLocks noChangeArrowheads="1"/>
          </p:cNvSpPr>
          <p:nvPr/>
        </p:nvSpPr>
        <p:spPr bwMode="auto">
          <a:xfrm>
            <a:off x="7583488" y="2725738"/>
            <a:ext cx="285750"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defRPr/>
            </a:pPr>
            <a:r>
              <a:rPr lang="en-US" altLang="zh-CN" sz="1600" b="1" dirty="0"/>
              <a:t>£</a:t>
            </a:r>
            <a:endParaRPr lang="zh-CN" altLang="en-US" sz="1600" b="1" dirty="0"/>
          </a:p>
        </p:txBody>
      </p:sp>
      <p:sp>
        <p:nvSpPr>
          <p:cNvPr id="9227" name="Rectangle 11"/>
          <p:cNvSpPr>
            <a:spLocks noChangeArrowheads="1"/>
          </p:cNvSpPr>
          <p:nvPr/>
        </p:nvSpPr>
        <p:spPr bwMode="auto">
          <a:xfrm>
            <a:off x="4683125" y="3365500"/>
            <a:ext cx="611188"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defRPr/>
            </a:pPr>
            <a:r>
              <a:rPr lang="en-US" altLang="zh-CN" sz="1600" b="1"/>
              <a:t>EUR</a:t>
            </a:r>
            <a:endParaRPr lang="zh-CN" altLang="en-US" sz="1600" b="1"/>
          </a:p>
        </p:txBody>
      </p:sp>
      <p:sp>
        <p:nvSpPr>
          <p:cNvPr id="9228" name="Rectangle 12"/>
          <p:cNvSpPr>
            <a:spLocks noChangeArrowheads="1"/>
          </p:cNvSpPr>
          <p:nvPr/>
        </p:nvSpPr>
        <p:spPr bwMode="auto">
          <a:xfrm>
            <a:off x="7521575" y="3449638"/>
            <a:ext cx="285750"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defRPr/>
            </a:pPr>
            <a:r>
              <a:rPr lang="zh-CN" altLang="en-US" sz="1600" b="1" dirty="0"/>
              <a:t>€</a:t>
            </a:r>
          </a:p>
        </p:txBody>
      </p:sp>
      <p:sp>
        <p:nvSpPr>
          <p:cNvPr id="9229" name="Rectangle 13"/>
          <p:cNvSpPr>
            <a:spLocks noChangeArrowheads="1"/>
          </p:cNvSpPr>
          <p:nvPr/>
        </p:nvSpPr>
        <p:spPr bwMode="auto">
          <a:xfrm>
            <a:off x="4716463" y="4097338"/>
            <a:ext cx="555625"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defRPr/>
            </a:pPr>
            <a:r>
              <a:rPr lang="en-US" altLang="zh-CN" sz="1600" b="1"/>
              <a:t>JPY</a:t>
            </a:r>
            <a:endParaRPr lang="zh-CN" altLang="en-US" sz="1600" b="1"/>
          </a:p>
        </p:txBody>
      </p:sp>
      <p:sp>
        <p:nvSpPr>
          <p:cNvPr id="9230" name="Rectangle 14"/>
          <p:cNvSpPr>
            <a:spLocks noChangeArrowheads="1"/>
          </p:cNvSpPr>
          <p:nvPr/>
        </p:nvSpPr>
        <p:spPr bwMode="auto">
          <a:xfrm>
            <a:off x="7593013" y="4070350"/>
            <a:ext cx="277812" cy="3381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defRPr/>
            </a:pPr>
            <a:r>
              <a:rPr lang="en-US" altLang="zh-CN" sz="1600" b="1" dirty="0"/>
              <a:t>¥</a:t>
            </a:r>
            <a:endParaRPr lang="zh-CN" altLang="en-US" sz="1600" b="1" dirty="0"/>
          </a:p>
        </p:txBody>
      </p:sp>
      <p:sp>
        <p:nvSpPr>
          <p:cNvPr id="9231" name="Rectangle 15"/>
          <p:cNvSpPr>
            <a:spLocks noChangeArrowheads="1"/>
          </p:cNvSpPr>
          <p:nvPr/>
        </p:nvSpPr>
        <p:spPr bwMode="auto">
          <a:xfrm>
            <a:off x="4470400" y="4737100"/>
            <a:ext cx="1152525"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defRPr/>
            </a:pPr>
            <a:r>
              <a:rPr lang="en-US" altLang="zh-CN" sz="1600" b="1"/>
              <a:t>CNY/RMB</a:t>
            </a:r>
            <a:endParaRPr lang="zh-CN" altLang="en-US" sz="1600" b="1"/>
          </a:p>
        </p:txBody>
      </p:sp>
      <p:sp>
        <p:nvSpPr>
          <p:cNvPr id="9232" name="Rectangle 16"/>
          <p:cNvSpPr>
            <a:spLocks noChangeArrowheads="1"/>
          </p:cNvSpPr>
          <p:nvPr/>
        </p:nvSpPr>
        <p:spPr bwMode="auto">
          <a:xfrm>
            <a:off x="7540625" y="4852988"/>
            <a:ext cx="361950" cy="3048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defRPr/>
            </a:pPr>
            <a:r>
              <a:rPr lang="zh-CN" altLang="en-US" sz="1400" b="1" dirty="0"/>
              <a:t>￥</a:t>
            </a:r>
          </a:p>
        </p:txBody>
      </p:sp>
      <p:sp>
        <p:nvSpPr>
          <p:cNvPr id="10242" name="Rectangle 2"/>
          <p:cNvSpPr>
            <a:spLocks noGrp="1" noChangeArrowheads="1"/>
          </p:cNvSpPr>
          <p:nvPr>
            <p:ph type="title" idx="4294967295"/>
          </p:nvPr>
        </p:nvSpPr>
        <p:spPr bwMode="auto">
          <a:xfrm>
            <a:off x="5273675" y="388938"/>
            <a:ext cx="403225" cy="1476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Warm-2</a:t>
            </a:r>
          </a:p>
        </p:txBody>
      </p:sp>
      <p:sp>
        <p:nvSpPr>
          <p:cNvPr id="11" name="AutoShape 11"/>
          <p:cNvSpPr>
            <a:spLocks noChangeArrowheads="1"/>
          </p:cNvSpPr>
          <p:nvPr/>
        </p:nvSpPr>
        <p:spPr bwMode="gray">
          <a:xfrm>
            <a:off x="4117169" y="289284"/>
            <a:ext cx="2858947" cy="372345"/>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p>
            <a:pPr algn="ctr">
              <a:defRPr/>
            </a:pPr>
            <a:r>
              <a:rPr lang="en-US" sz="1600" dirty="0">
                <a:solidFill>
                  <a:schemeClr val="tx2">
                    <a:lumMod val="95000"/>
                    <a:lumOff val="5000"/>
                  </a:schemeClr>
                </a:solidFill>
                <a:latin typeface="Arial Black" pitchFamily="34" charset="0"/>
                <a:ea typeface="宋体" charset="-122"/>
                <a:cs typeface="+mn-cs"/>
              </a:rPr>
              <a:t>Warming-up</a:t>
            </a:r>
            <a:endParaRPr lang="zh-CN" altLang="en-US" sz="1600" dirty="0">
              <a:solidFill>
                <a:schemeClr val="tx2">
                  <a:lumMod val="95000"/>
                  <a:lumOff val="5000"/>
                </a:schemeClr>
              </a:solidFill>
              <a:effectLst>
                <a:reflection blurRad="6350" stA="60000" endA="900" endPos="58000" dir="5400000" sy="-100000" algn="bl" rotWithShape="0"/>
              </a:effectLst>
              <a:latin typeface="Arial Black" pitchFamily="34" charset="0"/>
              <a:ea typeface="宋体" charset="-122"/>
              <a:cs typeface="+mn-cs"/>
            </a:endParaRPr>
          </a:p>
        </p:txBody>
      </p:sp>
      <p:sp>
        <p:nvSpPr>
          <p:cNvPr id="18436" name="TextBox 26"/>
          <p:cNvSpPr txBox="1">
            <a:spLocks noChangeArrowheads="1"/>
          </p:cNvSpPr>
          <p:nvPr/>
        </p:nvSpPr>
        <p:spPr bwMode="auto">
          <a:xfrm>
            <a:off x="314325" y="900113"/>
            <a:ext cx="8694738" cy="396875"/>
          </a:xfrm>
          <a:prstGeom prst="rect">
            <a:avLst/>
          </a:prstGeom>
          <a:noFill/>
          <a:ln w="9525">
            <a:noFill/>
            <a:miter lim="800000"/>
            <a:headEnd/>
            <a:tailEnd/>
          </a:ln>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eaLnBrk="1" hangingPunct="1">
              <a:defRPr/>
            </a:pPr>
            <a:r>
              <a:rPr lang="en-US" altLang="zh-CN" sz="2000" b="0" smtClean="0">
                <a:solidFill>
                  <a:srgbClr val="4D4F00"/>
                </a:solidFill>
                <a:effectLst>
                  <a:outerShdw blurRad="38100" dist="38100" dir="2700000" algn="tl">
                    <a:srgbClr val="DDDDDD"/>
                  </a:outerShdw>
                </a:effectLst>
                <a:latin typeface="Calibri" charset="0"/>
              </a:rPr>
              <a:t>Task 2 </a:t>
            </a:r>
            <a:r>
              <a:rPr lang="en-US" altLang="zh-CN" sz="2000" b="0" smtClean="0">
                <a:solidFill>
                  <a:srgbClr val="4D4F00"/>
                </a:solidFill>
                <a:latin typeface="Calibri" charset="0"/>
              </a:rPr>
              <a:t> Complete the table with appropriate </a:t>
            </a:r>
            <a:r>
              <a:rPr lang="en-US" altLang="zh-CN" sz="2000" b="0" smtClean="0">
                <a:solidFill>
                  <a:srgbClr val="4D4F00"/>
                </a:solidFill>
                <a:latin typeface="Calibri" charset="0"/>
                <a:hlinkClick r:id="rId3" action="ppaction://hlinksldjump"/>
              </a:rPr>
              <a:t>currency codes and symbols</a:t>
            </a:r>
            <a:r>
              <a:rPr lang="en-US" altLang="zh-CN" sz="2000" b="0" smtClean="0">
                <a:solidFill>
                  <a:srgbClr val="4D4F00"/>
                </a:solidFill>
                <a:latin typeface="Calibri" charset="0"/>
              </a:rPr>
              <a:t>.</a:t>
            </a:r>
            <a:endParaRPr lang="zh-CN" altLang="en-US" sz="2000" b="0" smtClean="0">
              <a:solidFill>
                <a:srgbClr val="4D4F00"/>
              </a:solidFill>
              <a:latin typeface="Calibri" charset="0"/>
            </a:endParaRPr>
          </a:p>
        </p:txBody>
      </p:sp>
      <p:grpSp>
        <p:nvGrpSpPr>
          <p:cNvPr id="2" name="Group 8"/>
          <p:cNvGrpSpPr>
            <a:grpSpLocks/>
          </p:cNvGrpSpPr>
          <p:nvPr/>
        </p:nvGrpSpPr>
        <p:grpSpPr bwMode="auto">
          <a:xfrm>
            <a:off x="818173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86" name="AutoShape 9"/>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8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8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10"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5" name="Group 10"/>
            <p:cNvGrpSpPr>
              <a:grpSpLocks/>
            </p:cNvGrpSpPr>
            <p:nvPr/>
          </p:nvGrpSpPr>
          <p:grpSpPr bwMode="auto">
            <a:xfrm>
              <a:off x="730" y="1407"/>
              <a:ext cx="4043" cy="444"/>
              <a:chOff x="744" y="1407"/>
              <a:chExt cx="3988" cy="444"/>
            </a:xfrm>
          </p:grpSpPr>
          <p:sp>
            <p:nvSpPr>
              <p:cNvPr id="12"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6" name="Group 8"/>
          <p:cNvGrpSpPr>
            <a:grpSpLocks/>
          </p:cNvGrpSpPr>
          <p:nvPr/>
        </p:nvGrpSpPr>
        <p:grpSpPr bwMode="auto">
          <a:xfrm>
            <a:off x="7349791" y="62622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91" name="AutoShape 9">
              <a:hlinkClick r:id="rId5"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7" name="Group 10"/>
            <p:cNvGrpSpPr>
              <a:grpSpLocks/>
            </p:cNvGrpSpPr>
            <p:nvPr/>
          </p:nvGrpSpPr>
          <p:grpSpPr bwMode="auto">
            <a:xfrm>
              <a:off x="730" y="1407"/>
              <a:ext cx="4043" cy="444"/>
              <a:chOff x="744" y="1407"/>
              <a:chExt cx="3988" cy="444"/>
            </a:xfrm>
          </p:grpSpPr>
          <p:sp>
            <p:nvSpPr>
              <p:cNvPr id="9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9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8" name="Group 8"/>
          <p:cNvGrpSpPr>
            <a:grpSpLocks/>
          </p:cNvGrpSpPr>
          <p:nvPr/>
        </p:nvGrpSpPr>
        <p:grpSpPr bwMode="auto">
          <a:xfrm>
            <a:off x="821498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98" name="AutoShape 9">
              <a:hlinkClick r:id="rId6"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9" name="Group 10"/>
            <p:cNvGrpSpPr>
              <a:grpSpLocks/>
            </p:cNvGrpSpPr>
            <p:nvPr/>
          </p:nvGrpSpPr>
          <p:grpSpPr bwMode="auto">
            <a:xfrm>
              <a:off x="730" y="1407"/>
              <a:ext cx="4043" cy="444"/>
              <a:chOff x="744" y="1407"/>
              <a:chExt cx="3988" cy="444"/>
            </a:xfrm>
          </p:grpSpPr>
          <p:sp>
            <p:nvSpPr>
              <p:cNvPr id="102"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0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linds(horizontal)">
                                      <p:cBhvr>
                                        <p:cTn id="7" dur="500"/>
                                        <p:tgtEl>
                                          <p:spTgt spid="9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blinds(horizontal)">
                                      <p:cBhvr>
                                        <p:cTn id="12" dur="500"/>
                                        <p:tgtEl>
                                          <p:spTgt spid="92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7"/>
                                        </p:tgtEl>
                                        <p:attrNameLst>
                                          <p:attrName>style.visibility</p:attrName>
                                        </p:attrNameLst>
                                      </p:cBhvr>
                                      <p:to>
                                        <p:strVal val="visible"/>
                                      </p:to>
                                    </p:set>
                                    <p:animEffect transition="in" filter="blinds(horizontal)">
                                      <p:cBhvr>
                                        <p:cTn id="17" dur="500"/>
                                        <p:tgtEl>
                                          <p:spTgt spid="92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8"/>
                                        </p:tgtEl>
                                        <p:attrNameLst>
                                          <p:attrName>style.visibility</p:attrName>
                                        </p:attrNameLst>
                                      </p:cBhvr>
                                      <p:to>
                                        <p:strVal val="visible"/>
                                      </p:to>
                                    </p:set>
                                    <p:animEffect transition="in" filter="blinds(horizontal)">
                                      <p:cBhvr>
                                        <p:cTn id="22" dur="500"/>
                                        <p:tgtEl>
                                          <p:spTgt spid="92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9"/>
                                        </p:tgtEl>
                                        <p:attrNameLst>
                                          <p:attrName>style.visibility</p:attrName>
                                        </p:attrNameLst>
                                      </p:cBhvr>
                                      <p:to>
                                        <p:strVal val="visible"/>
                                      </p:to>
                                    </p:set>
                                    <p:animEffect transition="in" filter="blinds(horizontal)">
                                      <p:cBhvr>
                                        <p:cTn id="27" dur="500"/>
                                        <p:tgtEl>
                                          <p:spTgt spid="92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30"/>
                                        </p:tgtEl>
                                        <p:attrNameLst>
                                          <p:attrName>style.visibility</p:attrName>
                                        </p:attrNameLst>
                                      </p:cBhvr>
                                      <p:to>
                                        <p:strVal val="visible"/>
                                      </p:to>
                                    </p:set>
                                    <p:animEffect transition="in" filter="blinds(horizontal)">
                                      <p:cBhvr>
                                        <p:cTn id="32" dur="500"/>
                                        <p:tgtEl>
                                          <p:spTgt spid="9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31"/>
                                        </p:tgtEl>
                                        <p:attrNameLst>
                                          <p:attrName>style.visibility</p:attrName>
                                        </p:attrNameLst>
                                      </p:cBhvr>
                                      <p:to>
                                        <p:strVal val="visible"/>
                                      </p:to>
                                    </p:set>
                                    <p:animEffect transition="in" filter="blinds(horizontal)">
                                      <p:cBhvr>
                                        <p:cTn id="37" dur="500"/>
                                        <p:tgtEl>
                                          <p:spTgt spid="92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32"/>
                                        </p:tgtEl>
                                        <p:attrNameLst>
                                          <p:attrName>style.visibility</p:attrName>
                                        </p:attrNameLst>
                                      </p:cBhvr>
                                      <p:to>
                                        <p:strVal val="visible"/>
                                      </p:to>
                                    </p:set>
                                    <p:animEffect transition="in" filter="blinds(horizontal)">
                                      <p:cBhvr>
                                        <p:cTn id="42" dur="5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P spid="9228" grpId="0"/>
      <p:bldP spid="9229" grpId="0"/>
      <p:bldP spid="9230" grpId="0"/>
      <p:bldP spid="9231" grpId="0"/>
      <p:bldP spid="92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
          <p:cNvSpPr>
            <a:spLocks noGrp="1" noChangeArrowheads="1"/>
          </p:cNvSpPr>
          <p:nvPr>
            <p:ph type="title" idx="4294967295"/>
          </p:nvPr>
        </p:nvSpPr>
        <p:spPr bwMode="auto">
          <a:xfrm>
            <a:off x="5437188" y="446088"/>
            <a:ext cx="1246187" cy="46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chemeClr val="bg1"/>
                </a:solidFill>
                <a:latin typeface="Verdana" charset="0"/>
              </a:rPr>
              <a:t>B-Trans-2</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4" name="TextBox 23"/>
          <p:cNvSpPr txBox="1"/>
          <p:nvPr/>
        </p:nvSpPr>
        <p:spPr>
          <a:xfrm>
            <a:off x="639763" y="1570038"/>
            <a:ext cx="8210550" cy="4125912"/>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35000"/>
              </a:lnSpc>
              <a:buSzPct val="120000"/>
              <a:buFont typeface="Wingdings" charset="0"/>
              <a:buChar char="l"/>
              <a:defRPr/>
            </a:pP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快捷方便 安全可靠</a:t>
            </a:r>
          </a:p>
          <a:p>
            <a:pPr algn="just">
              <a:lnSpc>
                <a:spcPct val="135000"/>
              </a:lnSpc>
              <a:defRPr/>
            </a:pPr>
            <a:r>
              <a:rPr lang="en-US" altLang="zh-CN" sz="2400" dirty="0" smtClean="0">
                <a:solidFill>
                  <a:schemeClr val="tx1"/>
                </a:solidFill>
              </a:rPr>
              <a:t>  </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我们的网上银行采用了国际认可标准的安全加密技术，结合动态密码技术，让您倍感安心。</a:t>
            </a:r>
            <a:endPar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lnSpc>
                <a:spcPct val="135000"/>
              </a:lnSpc>
              <a:defRPr/>
            </a:pPr>
            <a:endPar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lnSpc>
                <a:spcPct val="135000"/>
              </a:lnSpc>
              <a:defRPr/>
            </a:pPr>
            <a:r>
              <a:rPr lang="en-US" sz="2800" b="0" dirty="0" smtClean="0">
                <a:solidFill>
                  <a:srgbClr val="0066FF"/>
                </a:solidFill>
                <a:effectLst>
                  <a:outerShdw blurRad="38100" dist="38100" dir="2700000" algn="tl">
                    <a:srgbClr val="DDDDDD"/>
                  </a:outerShdw>
                </a:effectLst>
                <a:latin typeface="楷体_GB2312" charset="0"/>
                <a:ea typeface="楷体_GB2312" charset="0"/>
                <a:cs typeface="楷体_GB2312" charset="0"/>
              </a:rPr>
              <a:t>双重认证</a:t>
            </a:r>
          </a:p>
          <a:p>
            <a:pPr algn="just">
              <a:lnSpc>
                <a:spcPct val="135000"/>
              </a:lnSpc>
              <a:defRPr/>
            </a:pP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第一重认证</a:t>
            </a:r>
            <a:r>
              <a:rPr lang="en-US" sz="2800" b="0" dirty="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登录密码 </a:t>
            </a:r>
            <a:endPar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lnSpc>
                <a:spcPct val="135000"/>
              </a:lnSpc>
              <a:defRPr/>
            </a:pP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您须通过密码登录网上银行站点。</a:t>
            </a:r>
            <a:endPar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
          <p:cNvSpPr>
            <a:spLocks noGrp="1" noChangeArrowheads="1"/>
          </p:cNvSpPr>
          <p:nvPr>
            <p:ph type="title" idx="4294967295"/>
          </p:nvPr>
        </p:nvSpPr>
        <p:spPr bwMode="auto">
          <a:xfrm>
            <a:off x="5437188" y="446088"/>
            <a:ext cx="1246187" cy="46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chemeClr val="bg1"/>
                </a:solidFill>
                <a:latin typeface="Verdana" charset="0"/>
              </a:rPr>
              <a:t>B-Trans-3</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4" name="TextBox 23"/>
          <p:cNvSpPr txBox="1"/>
          <p:nvPr/>
        </p:nvSpPr>
        <p:spPr>
          <a:xfrm>
            <a:off x="966788" y="1296988"/>
            <a:ext cx="7608887" cy="4283075"/>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25000"/>
              </a:lnSpc>
              <a:defRPr/>
            </a:pPr>
            <a:r>
              <a:rPr lang="en-US" sz="2400" dirty="0" smtClean="0">
                <a:solidFill>
                  <a:schemeClr val="tx1"/>
                </a:solidFill>
              </a:rPr>
              <a:t>	</a:t>
            </a:r>
          </a:p>
          <a:p>
            <a:pPr algn="just">
              <a:lnSpc>
                <a:spcPct val="125000"/>
              </a:lnSpc>
              <a:defRPr/>
            </a:pP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第二重认证</a:t>
            </a:r>
            <a:r>
              <a:rPr lang="en-US" sz="2800" b="0" dirty="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动态密码</a:t>
            </a:r>
          </a:p>
          <a:p>
            <a:pPr>
              <a:lnSpc>
                <a:spcPct val="125000"/>
              </a:lnSpc>
              <a:defRPr/>
            </a:pP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通过动态密码安全技术，当您通过网银进行转账汇款等重要交易时，动态密码将以</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短信形式发送到您的移动电话。您则须输入动态密码来完成交易。</a:t>
            </a:r>
          </a:p>
          <a:p>
            <a:pPr algn="just">
              <a:lnSpc>
                <a:spcPct val="125000"/>
              </a:lnSpc>
              <a:defRPr/>
            </a:pPr>
            <a:endPar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lnSpc>
                <a:spcPct val="125000"/>
              </a:lnSpc>
              <a:defRPr/>
            </a:pPr>
            <a:r>
              <a:rPr 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短信服务号码：</a:t>
            </a:r>
            <a:r>
              <a:rPr lang="en-US" altLang="zh-CN"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rPr>
              <a:t>00852 6450 1333	</a:t>
            </a:r>
            <a:endParaRPr lang="zh-CN" altLang="en-US" sz="2800" b="0" dirty="0" smtClean="0">
              <a:solidFill>
                <a:schemeClr val="tx2"/>
              </a:solidFill>
              <a:effectLst>
                <a:outerShdw blurRad="38100" dist="38100" dir="2700000" algn="tl">
                  <a:srgbClr val="DDDDDD"/>
                </a:outerShdw>
              </a:effectLst>
              <a:latin typeface="楷体_GB2312" charset="0"/>
              <a:ea typeface="楷体_GB2312" charset="0"/>
              <a:cs typeface="楷体_GB2312"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
          <p:cNvSpPr>
            <a:spLocks noGrp="1" noChangeArrowheads="1"/>
          </p:cNvSpPr>
          <p:nvPr>
            <p:ph type="title" idx="4294967295"/>
          </p:nvPr>
        </p:nvSpPr>
        <p:spPr bwMode="auto">
          <a:xfrm>
            <a:off x="5437188" y="446088"/>
            <a:ext cx="1246187" cy="46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chemeClr val="bg1"/>
                </a:solidFill>
                <a:latin typeface="Verdana" charset="0"/>
              </a:rPr>
              <a:t>B-Trans-4</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4" name="TextBox 23"/>
          <p:cNvSpPr txBox="1"/>
          <p:nvPr/>
        </p:nvSpPr>
        <p:spPr>
          <a:xfrm>
            <a:off x="908050" y="1235075"/>
            <a:ext cx="7608888" cy="4789488"/>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buSzPct val="120000"/>
              <a:buFont typeface="Wingdings" charset="0"/>
              <a:buChar char="l"/>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网上银行服务范围</a:t>
            </a:r>
          </a:p>
          <a:p>
            <a:pPr algn="just">
              <a:defRPr/>
            </a:pPr>
            <a:r>
              <a:rPr lang="en-US" altLang="zh-CN" sz="2400" smtClean="0">
                <a:solidFill>
                  <a:schemeClr val="tx1"/>
                </a:solidFill>
              </a:rPr>
              <a:t>     </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理财服务</a:t>
            </a: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查询账户余额，包括活期存款、定期存款、支票存款及按揭账户	</a:t>
            </a: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查询交易详情及汇款记录</a:t>
            </a: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转账、汇款服务</a:t>
            </a: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定期存款服务</a:t>
            </a: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通知存款服务</a:t>
            </a: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外汇买卖	</a:t>
            </a:r>
            <a:endPar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财经资讯</a:t>
            </a:r>
          </a:p>
          <a:p>
            <a:pPr algn="just">
              <a:defRPr/>
            </a:pPr>
            <a:r>
              <a:rPr lang="en-US" altLang="zh-CN"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     </a:t>
            </a: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查询存款利率及外汇牌价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
          <p:cNvSpPr>
            <a:spLocks noGrp="1" noChangeArrowheads="1"/>
          </p:cNvSpPr>
          <p:nvPr>
            <p:ph type="title" idx="4294967295"/>
          </p:nvPr>
        </p:nvSpPr>
        <p:spPr bwMode="auto">
          <a:xfrm>
            <a:off x="5437188" y="446088"/>
            <a:ext cx="1246187" cy="46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chemeClr val="bg1"/>
                </a:solidFill>
                <a:latin typeface="Verdana" charset="0"/>
              </a:rPr>
              <a:t>B-Trans-5</a:t>
            </a:r>
          </a:p>
        </p:txBody>
      </p:sp>
      <p:grpSp>
        <p:nvGrpSpPr>
          <p:cNvPr id="2" name="Group 8"/>
          <p:cNvGrpSpPr>
            <a:grpSpLocks/>
          </p:cNvGrpSpPr>
          <p:nvPr/>
        </p:nvGrpSpPr>
        <p:grpSpPr bwMode="auto">
          <a:xfrm>
            <a:off x="81658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24" name="TextBox 23"/>
          <p:cNvSpPr txBox="1"/>
          <p:nvPr/>
        </p:nvSpPr>
        <p:spPr>
          <a:xfrm>
            <a:off x="838200" y="1905000"/>
            <a:ext cx="7608888" cy="2652713"/>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just">
              <a:lnSpc>
                <a:spcPct val="125000"/>
              </a:lnSpc>
              <a:defRPr/>
            </a:pP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账户设定</a:t>
            </a:r>
          </a:p>
          <a:p>
            <a:pPr algn="just">
              <a:lnSpc>
                <a:spcPct val="125000"/>
              </a:lnSpc>
              <a:defRPr/>
            </a:pP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管理个人及第三方账户、设定转账额度	</a:t>
            </a:r>
          </a:p>
          <a:p>
            <a:pPr algn="just">
              <a:lnSpc>
                <a:spcPct val="125000"/>
              </a:lnSpc>
              <a:defRPr/>
            </a:pP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其他服务</a:t>
            </a:r>
          </a:p>
          <a:p>
            <a:pPr algn="just">
              <a:lnSpc>
                <a:spcPct val="125000"/>
              </a:lnSpc>
              <a:defRPr/>
            </a:pPr>
            <a:r>
              <a:rPr lang="en-US" sz="2800" b="0" smtClean="0">
                <a:solidFill>
                  <a:schemeClr val="tx2"/>
                </a:solidFill>
                <a:effectLst>
                  <a:outerShdw blurRad="38100" dist="38100" dir="2700000" algn="tl">
                    <a:srgbClr val="DDDDDD"/>
                  </a:outerShdw>
                </a:effectLst>
                <a:latin typeface="宋体"/>
                <a:ea typeface="楷体_GB2312" charset="0"/>
                <a:cs typeface="楷体_GB2312" charset="0"/>
              </a:rPr>
              <a:t>——</a:t>
            </a:r>
            <a:r>
              <a:rPr 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rPr>
              <a:t>申请月结单、更改网上银行密码</a:t>
            </a:r>
            <a:endParaRPr lang="zh-CN" alt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endParaRPr>
          </a:p>
          <a:p>
            <a:pPr algn="just">
              <a:defRPr/>
            </a:pPr>
            <a:endParaRPr lang="zh-CN" altLang="en-US" sz="2800" b="0" smtClean="0">
              <a:solidFill>
                <a:schemeClr val="tx2"/>
              </a:solidFill>
              <a:effectLst>
                <a:outerShdw blurRad="38100" dist="38100" dir="2700000" algn="tl">
                  <a:srgbClr val="DDDDDD"/>
                </a:outerShdw>
              </a:effectLst>
              <a:latin typeface="楷体_GB2312" charset="0"/>
              <a:ea typeface="楷体_GB2312" charset="0"/>
              <a:cs typeface="楷体_GB2312"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
          <p:cNvSpPr>
            <a:spLocks noGrp="1" noChangeArrowheads="1"/>
          </p:cNvSpPr>
          <p:nvPr>
            <p:ph type="title" idx="4294967295"/>
          </p:nvPr>
        </p:nvSpPr>
        <p:spPr bwMode="auto">
          <a:xfrm>
            <a:off x="5437188" y="446088"/>
            <a:ext cx="1246187" cy="46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chemeClr val="bg1"/>
                </a:solidFill>
                <a:latin typeface="Verdana" charset="0"/>
              </a:rPr>
              <a:t>B-Task-1</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61445" name="TextBox 23"/>
          <p:cNvSpPr txBox="1">
            <a:spLocks noChangeArrowheads="1"/>
          </p:cNvSpPr>
          <p:nvPr/>
        </p:nvSpPr>
        <p:spPr bwMode="auto">
          <a:xfrm>
            <a:off x="590550" y="903288"/>
            <a:ext cx="76088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2188" indent="-992188">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1 Decide whether the following statements are true (T) or false (F) according to the passage.</a:t>
            </a:r>
            <a:endParaRPr kumimoji="0" lang="zh-CN" altLang="en-US" sz="2000">
              <a:solidFill>
                <a:srgbClr val="4D4F00"/>
              </a:solidFill>
              <a:latin typeface="Verdana" charset="0"/>
            </a:endParaRPr>
          </a:p>
        </p:txBody>
      </p:sp>
      <p:sp>
        <p:nvSpPr>
          <p:cNvPr id="61446" name="TextBox 23"/>
          <p:cNvSpPr txBox="1">
            <a:spLocks noChangeArrowheads="1"/>
          </p:cNvSpPr>
          <p:nvPr/>
        </p:nvSpPr>
        <p:spPr bwMode="auto">
          <a:xfrm>
            <a:off x="1025525" y="1870075"/>
            <a:ext cx="7534275"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eaLnBrk="1" hangingPunct="1"/>
            <a:r>
              <a:rPr kumimoji="0" lang="en-US" altLang="zh-CN"/>
              <a:t>1. When conducting transactions through Internet banking, you have to  pay extra fees.</a:t>
            </a:r>
          </a:p>
          <a:p>
            <a:pPr eaLnBrk="1" hangingPunct="1"/>
            <a:r>
              <a:rPr kumimoji="0" lang="en-US" altLang="zh-CN"/>
              <a:t>2. The Internet banking only works during office hours of the bank. </a:t>
            </a:r>
          </a:p>
          <a:p>
            <a:pPr eaLnBrk="1" hangingPunct="1"/>
            <a:r>
              <a:rPr kumimoji="0" lang="en-US" altLang="zh-CN"/>
              <a:t>3. The mobile dynamic password will be sent to your mobile phone via a text message.</a:t>
            </a:r>
          </a:p>
          <a:p>
            <a:pPr eaLnBrk="1" hangingPunct="1"/>
            <a:r>
              <a:rPr kumimoji="0" lang="en-US" altLang="zh-CN"/>
              <a:t>4. Foreign currency exchange rates cannot be inquired through Internet banking.</a:t>
            </a:r>
          </a:p>
          <a:p>
            <a:pPr eaLnBrk="1" hangingPunct="1"/>
            <a:r>
              <a:rPr kumimoji="0" lang="en-US" altLang="zh-CN"/>
              <a:t>5. You can adjust your transfer limit through Internet banking.</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01406" name="Rectangle 30"/>
          <p:cNvSpPr>
            <a:spLocks noChangeArrowheads="1"/>
          </p:cNvSpPr>
          <p:nvPr/>
        </p:nvSpPr>
        <p:spPr bwMode="auto">
          <a:xfrm>
            <a:off x="581025" y="1989138"/>
            <a:ext cx="231775" cy="21748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rPr>
              <a:t>F</a:t>
            </a:r>
          </a:p>
        </p:txBody>
      </p:sp>
      <p:sp>
        <p:nvSpPr>
          <p:cNvPr id="101407" name="Rectangle 31"/>
          <p:cNvSpPr>
            <a:spLocks noChangeArrowheads="1"/>
          </p:cNvSpPr>
          <p:nvPr/>
        </p:nvSpPr>
        <p:spPr bwMode="auto">
          <a:xfrm>
            <a:off x="581025" y="4216400"/>
            <a:ext cx="231775" cy="21748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rPr>
              <a:t>F</a:t>
            </a:r>
          </a:p>
        </p:txBody>
      </p:sp>
      <p:sp>
        <p:nvSpPr>
          <p:cNvPr id="101408" name="Rectangle 32"/>
          <p:cNvSpPr>
            <a:spLocks noChangeArrowheads="1"/>
          </p:cNvSpPr>
          <p:nvPr/>
        </p:nvSpPr>
        <p:spPr bwMode="auto">
          <a:xfrm>
            <a:off x="581025" y="3459163"/>
            <a:ext cx="231775" cy="21748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rPr>
              <a:t>T</a:t>
            </a:r>
          </a:p>
        </p:txBody>
      </p:sp>
      <p:sp>
        <p:nvSpPr>
          <p:cNvPr id="101409" name="Rectangle 33"/>
          <p:cNvSpPr>
            <a:spLocks noChangeArrowheads="1"/>
          </p:cNvSpPr>
          <p:nvPr/>
        </p:nvSpPr>
        <p:spPr bwMode="auto">
          <a:xfrm>
            <a:off x="581025" y="2727325"/>
            <a:ext cx="231775" cy="21748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rPr>
              <a:t>F</a:t>
            </a:r>
          </a:p>
        </p:txBody>
      </p:sp>
      <p:sp>
        <p:nvSpPr>
          <p:cNvPr id="101410" name="Rectangle 34"/>
          <p:cNvSpPr>
            <a:spLocks noChangeArrowheads="1"/>
          </p:cNvSpPr>
          <p:nvPr/>
        </p:nvSpPr>
        <p:spPr bwMode="auto">
          <a:xfrm>
            <a:off x="581025" y="4941888"/>
            <a:ext cx="231775" cy="21748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rPr>
              <a:t>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406"/>
                                        </p:tgtEl>
                                        <p:attrNameLst>
                                          <p:attrName>style.visibility</p:attrName>
                                        </p:attrNameLst>
                                      </p:cBhvr>
                                      <p:to>
                                        <p:strVal val="visible"/>
                                      </p:to>
                                    </p:set>
                                    <p:animEffect transition="in" filter="blinds(horizontal)">
                                      <p:cBhvr>
                                        <p:cTn id="7" dur="500"/>
                                        <p:tgtEl>
                                          <p:spTgt spid="101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409"/>
                                        </p:tgtEl>
                                        <p:attrNameLst>
                                          <p:attrName>style.visibility</p:attrName>
                                        </p:attrNameLst>
                                      </p:cBhvr>
                                      <p:to>
                                        <p:strVal val="visible"/>
                                      </p:to>
                                    </p:set>
                                    <p:animEffect transition="in" filter="blinds(horizontal)">
                                      <p:cBhvr>
                                        <p:cTn id="12" dur="500"/>
                                        <p:tgtEl>
                                          <p:spTgt spid="1014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408"/>
                                        </p:tgtEl>
                                        <p:attrNameLst>
                                          <p:attrName>style.visibility</p:attrName>
                                        </p:attrNameLst>
                                      </p:cBhvr>
                                      <p:to>
                                        <p:strVal val="visible"/>
                                      </p:to>
                                    </p:set>
                                    <p:animEffect transition="in" filter="blinds(horizontal)">
                                      <p:cBhvr>
                                        <p:cTn id="17" dur="500"/>
                                        <p:tgtEl>
                                          <p:spTgt spid="101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1407"/>
                                        </p:tgtEl>
                                        <p:attrNameLst>
                                          <p:attrName>style.visibility</p:attrName>
                                        </p:attrNameLst>
                                      </p:cBhvr>
                                      <p:to>
                                        <p:strVal val="visible"/>
                                      </p:to>
                                    </p:set>
                                    <p:animEffect transition="in" filter="blinds(horizontal)">
                                      <p:cBhvr>
                                        <p:cTn id="22" dur="500"/>
                                        <p:tgtEl>
                                          <p:spTgt spid="101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1410"/>
                                        </p:tgtEl>
                                        <p:attrNameLst>
                                          <p:attrName>style.visibility</p:attrName>
                                        </p:attrNameLst>
                                      </p:cBhvr>
                                      <p:to>
                                        <p:strVal val="visible"/>
                                      </p:to>
                                    </p:set>
                                    <p:animEffect transition="in" filter="blinds(horizontal)">
                                      <p:cBhvr>
                                        <p:cTn id="27" dur="500"/>
                                        <p:tgtEl>
                                          <p:spTgt spid="101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6" grpId="0"/>
      <p:bldP spid="101407" grpId="0"/>
      <p:bldP spid="101408" grpId="0"/>
      <p:bldP spid="101409" grpId="0"/>
      <p:bldP spid="1014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
          <p:cNvSpPr>
            <a:spLocks noGrp="1" noChangeArrowheads="1"/>
          </p:cNvSpPr>
          <p:nvPr>
            <p:ph type="title" idx="4294967295"/>
          </p:nvPr>
        </p:nvSpPr>
        <p:spPr bwMode="auto">
          <a:xfrm>
            <a:off x="5437188" y="446088"/>
            <a:ext cx="1246187" cy="460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chemeClr val="bg1"/>
                </a:solidFill>
                <a:latin typeface="Verdana" charset="0"/>
              </a:rPr>
              <a:t>B-Task-2</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B</a:t>
            </a:r>
            <a:endParaRPr lang="zh-CN" altLang="en-US" sz="2000" b="0" smtClean="0">
              <a:solidFill>
                <a:srgbClr val="0D0D0D"/>
              </a:solidFill>
              <a:latin typeface="Arial Black" charset="0"/>
            </a:endParaRPr>
          </a:p>
        </p:txBody>
      </p:sp>
      <p:sp>
        <p:nvSpPr>
          <p:cNvPr id="62469" name="TextBox 23"/>
          <p:cNvSpPr txBox="1">
            <a:spLocks noChangeArrowheads="1"/>
          </p:cNvSpPr>
          <p:nvPr/>
        </p:nvSpPr>
        <p:spPr bwMode="auto">
          <a:xfrm>
            <a:off x="317500" y="950913"/>
            <a:ext cx="861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2188" indent="-992188">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2  Match the operations in the left column with the Internet</a:t>
            </a:r>
          </a:p>
          <a:p>
            <a:r>
              <a:rPr kumimoji="0" lang="en-US" altLang="zh-CN" sz="2000">
                <a:solidFill>
                  <a:srgbClr val="4D4F00"/>
                </a:solidFill>
                <a:latin typeface="Verdana" charset="0"/>
              </a:rPr>
              <a:t>            banking services provided by NCB in the right column.</a:t>
            </a:r>
            <a:r>
              <a:rPr kumimoji="0" lang="en-US" altLang="zh-CN"/>
              <a:t> </a:t>
            </a:r>
            <a:endParaRPr kumimoji="0" lang="zh-CN" altLang="en-US" b="1"/>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a:hlinkClick r:id="rId2" action="ppaction://hlinksldjump"/>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pic>
        <p:nvPicPr>
          <p:cNvPr id="102425" name="Picture 2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763" y="1851025"/>
            <a:ext cx="4810125" cy="413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pic>
        <p:nvPicPr>
          <p:cNvPr id="102426" name="Picture 2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4675" y="1955800"/>
            <a:ext cx="3308350" cy="393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
        <p:nvSpPr>
          <p:cNvPr id="102427" name="Line 27"/>
          <p:cNvSpPr>
            <a:spLocks noChangeShapeType="1"/>
          </p:cNvSpPr>
          <p:nvPr/>
        </p:nvSpPr>
        <p:spPr bwMode="auto">
          <a:xfrm>
            <a:off x="4903788" y="2490788"/>
            <a:ext cx="976312" cy="3121025"/>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102428" name="Line 28"/>
          <p:cNvSpPr>
            <a:spLocks noChangeShapeType="1"/>
          </p:cNvSpPr>
          <p:nvPr/>
        </p:nvSpPr>
        <p:spPr bwMode="auto">
          <a:xfrm>
            <a:off x="4897438" y="2974975"/>
            <a:ext cx="915987" cy="1023938"/>
          </a:xfrm>
          <a:prstGeom prst="line">
            <a:avLst/>
          </a:prstGeom>
          <a:noFill/>
          <a:ln w="28575">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102429" name="Line 29"/>
          <p:cNvSpPr>
            <a:spLocks noChangeShapeType="1"/>
          </p:cNvSpPr>
          <p:nvPr/>
        </p:nvSpPr>
        <p:spPr bwMode="auto">
          <a:xfrm flipV="1">
            <a:off x="4956175" y="2495550"/>
            <a:ext cx="869950" cy="1357313"/>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102430" name="Line 30"/>
          <p:cNvSpPr>
            <a:spLocks noChangeShapeType="1"/>
          </p:cNvSpPr>
          <p:nvPr/>
        </p:nvSpPr>
        <p:spPr bwMode="auto">
          <a:xfrm flipV="1">
            <a:off x="4872038" y="3073400"/>
            <a:ext cx="977900" cy="1341438"/>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102431" name="Line 31"/>
          <p:cNvSpPr>
            <a:spLocks noChangeShapeType="1"/>
          </p:cNvSpPr>
          <p:nvPr/>
        </p:nvSpPr>
        <p:spPr bwMode="auto">
          <a:xfrm flipV="1">
            <a:off x="4930775" y="4646613"/>
            <a:ext cx="884238" cy="584200"/>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427"/>
                                        </p:tgtEl>
                                        <p:attrNameLst>
                                          <p:attrName>style.visibility</p:attrName>
                                        </p:attrNameLst>
                                      </p:cBhvr>
                                      <p:to>
                                        <p:strVal val="visible"/>
                                      </p:to>
                                    </p:set>
                                    <p:anim calcmode="lin" valueType="num">
                                      <p:cBhvr>
                                        <p:cTn id="7" dur="500" fill="hold"/>
                                        <p:tgtEl>
                                          <p:spTgt spid="102427"/>
                                        </p:tgtEl>
                                        <p:attrNameLst>
                                          <p:attrName>ppt_w</p:attrName>
                                        </p:attrNameLst>
                                      </p:cBhvr>
                                      <p:tavLst>
                                        <p:tav tm="0">
                                          <p:val>
                                            <p:fltVal val="0"/>
                                          </p:val>
                                        </p:tav>
                                        <p:tav tm="100000">
                                          <p:val>
                                            <p:strVal val="#ppt_w"/>
                                          </p:val>
                                        </p:tav>
                                      </p:tavLst>
                                    </p:anim>
                                    <p:anim calcmode="lin" valueType="num">
                                      <p:cBhvr>
                                        <p:cTn id="8" dur="500" fill="hold"/>
                                        <p:tgtEl>
                                          <p:spTgt spid="102427"/>
                                        </p:tgtEl>
                                        <p:attrNameLst>
                                          <p:attrName>ppt_h</p:attrName>
                                        </p:attrNameLst>
                                      </p:cBhvr>
                                      <p:tavLst>
                                        <p:tav tm="0">
                                          <p:val>
                                            <p:fltVal val="0"/>
                                          </p:val>
                                        </p:tav>
                                        <p:tav tm="100000">
                                          <p:val>
                                            <p:strVal val="#ppt_h"/>
                                          </p:val>
                                        </p:tav>
                                      </p:tavLst>
                                    </p:anim>
                                    <p:animEffect transition="in" filter="fade">
                                      <p:cBhvr>
                                        <p:cTn id="9" dur="500"/>
                                        <p:tgtEl>
                                          <p:spTgt spid="1024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2428"/>
                                        </p:tgtEl>
                                        <p:attrNameLst>
                                          <p:attrName>style.visibility</p:attrName>
                                        </p:attrNameLst>
                                      </p:cBhvr>
                                      <p:to>
                                        <p:strVal val="visible"/>
                                      </p:to>
                                    </p:set>
                                    <p:anim calcmode="lin" valueType="num">
                                      <p:cBhvr>
                                        <p:cTn id="14" dur="500" fill="hold"/>
                                        <p:tgtEl>
                                          <p:spTgt spid="102428"/>
                                        </p:tgtEl>
                                        <p:attrNameLst>
                                          <p:attrName>ppt_w</p:attrName>
                                        </p:attrNameLst>
                                      </p:cBhvr>
                                      <p:tavLst>
                                        <p:tav tm="0">
                                          <p:val>
                                            <p:fltVal val="0"/>
                                          </p:val>
                                        </p:tav>
                                        <p:tav tm="100000">
                                          <p:val>
                                            <p:strVal val="#ppt_w"/>
                                          </p:val>
                                        </p:tav>
                                      </p:tavLst>
                                    </p:anim>
                                    <p:anim calcmode="lin" valueType="num">
                                      <p:cBhvr>
                                        <p:cTn id="15" dur="500" fill="hold"/>
                                        <p:tgtEl>
                                          <p:spTgt spid="102428"/>
                                        </p:tgtEl>
                                        <p:attrNameLst>
                                          <p:attrName>ppt_h</p:attrName>
                                        </p:attrNameLst>
                                      </p:cBhvr>
                                      <p:tavLst>
                                        <p:tav tm="0">
                                          <p:val>
                                            <p:fltVal val="0"/>
                                          </p:val>
                                        </p:tav>
                                        <p:tav tm="100000">
                                          <p:val>
                                            <p:strVal val="#ppt_h"/>
                                          </p:val>
                                        </p:tav>
                                      </p:tavLst>
                                    </p:anim>
                                    <p:animEffect transition="in" filter="fade">
                                      <p:cBhvr>
                                        <p:cTn id="16" dur="500"/>
                                        <p:tgtEl>
                                          <p:spTgt spid="1024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2429"/>
                                        </p:tgtEl>
                                        <p:attrNameLst>
                                          <p:attrName>style.visibility</p:attrName>
                                        </p:attrNameLst>
                                      </p:cBhvr>
                                      <p:to>
                                        <p:strVal val="visible"/>
                                      </p:to>
                                    </p:set>
                                    <p:anim calcmode="lin" valueType="num">
                                      <p:cBhvr>
                                        <p:cTn id="21" dur="500" fill="hold"/>
                                        <p:tgtEl>
                                          <p:spTgt spid="102429"/>
                                        </p:tgtEl>
                                        <p:attrNameLst>
                                          <p:attrName>ppt_w</p:attrName>
                                        </p:attrNameLst>
                                      </p:cBhvr>
                                      <p:tavLst>
                                        <p:tav tm="0">
                                          <p:val>
                                            <p:fltVal val="0"/>
                                          </p:val>
                                        </p:tav>
                                        <p:tav tm="100000">
                                          <p:val>
                                            <p:strVal val="#ppt_w"/>
                                          </p:val>
                                        </p:tav>
                                      </p:tavLst>
                                    </p:anim>
                                    <p:anim calcmode="lin" valueType="num">
                                      <p:cBhvr>
                                        <p:cTn id="22" dur="500" fill="hold"/>
                                        <p:tgtEl>
                                          <p:spTgt spid="102429"/>
                                        </p:tgtEl>
                                        <p:attrNameLst>
                                          <p:attrName>ppt_h</p:attrName>
                                        </p:attrNameLst>
                                      </p:cBhvr>
                                      <p:tavLst>
                                        <p:tav tm="0">
                                          <p:val>
                                            <p:fltVal val="0"/>
                                          </p:val>
                                        </p:tav>
                                        <p:tav tm="100000">
                                          <p:val>
                                            <p:strVal val="#ppt_h"/>
                                          </p:val>
                                        </p:tav>
                                      </p:tavLst>
                                    </p:anim>
                                    <p:animEffect transition="in" filter="fade">
                                      <p:cBhvr>
                                        <p:cTn id="23" dur="500"/>
                                        <p:tgtEl>
                                          <p:spTgt spid="1024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02430"/>
                                        </p:tgtEl>
                                        <p:attrNameLst>
                                          <p:attrName>style.visibility</p:attrName>
                                        </p:attrNameLst>
                                      </p:cBhvr>
                                      <p:to>
                                        <p:strVal val="visible"/>
                                      </p:to>
                                    </p:set>
                                    <p:anim calcmode="lin" valueType="num">
                                      <p:cBhvr>
                                        <p:cTn id="28" dur="500" fill="hold"/>
                                        <p:tgtEl>
                                          <p:spTgt spid="102430"/>
                                        </p:tgtEl>
                                        <p:attrNameLst>
                                          <p:attrName>ppt_w</p:attrName>
                                        </p:attrNameLst>
                                      </p:cBhvr>
                                      <p:tavLst>
                                        <p:tav tm="0">
                                          <p:val>
                                            <p:fltVal val="0"/>
                                          </p:val>
                                        </p:tav>
                                        <p:tav tm="100000">
                                          <p:val>
                                            <p:strVal val="#ppt_w"/>
                                          </p:val>
                                        </p:tav>
                                      </p:tavLst>
                                    </p:anim>
                                    <p:anim calcmode="lin" valueType="num">
                                      <p:cBhvr>
                                        <p:cTn id="29" dur="500" fill="hold"/>
                                        <p:tgtEl>
                                          <p:spTgt spid="102430"/>
                                        </p:tgtEl>
                                        <p:attrNameLst>
                                          <p:attrName>ppt_h</p:attrName>
                                        </p:attrNameLst>
                                      </p:cBhvr>
                                      <p:tavLst>
                                        <p:tav tm="0">
                                          <p:val>
                                            <p:fltVal val="0"/>
                                          </p:val>
                                        </p:tav>
                                        <p:tav tm="100000">
                                          <p:val>
                                            <p:strVal val="#ppt_h"/>
                                          </p:val>
                                        </p:tav>
                                      </p:tavLst>
                                    </p:anim>
                                    <p:animEffect transition="in" filter="fade">
                                      <p:cBhvr>
                                        <p:cTn id="30" dur="500"/>
                                        <p:tgtEl>
                                          <p:spTgt spid="10243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02431"/>
                                        </p:tgtEl>
                                        <p:attrNameLst>
                                          <p:attrName>style.visibility</p:attrName>
                                        </p:attrNameLst>
                                      </p:cBhvr>
                                      <p:to>
                                        <p:strVal val="visible"/>
                                      </p:to>
                                    </p:set>
                                    <p:anim calcmode="lin" valueType="num">
                                      <p:cBhvr>
                                        <p:cTn id="35" dur="500" fill="hold"/>
                                        <p:tgtEl>
                                          <p:spTgt spid="102431"/>
                                        </p:tgtEl>
                                        <p:attrNameLst>
                                          <p:attrName>ppt_w</p:attrName>
                                        </p:attrNameLst>
                                      </p:cBhvr>
                                      <p:tavLst>
                                        <p:tav tm="0">
                                          <p:val>
                                            <p:fltVal val="0"/>
                                          </p:val>
                                        </p:tav>
                                        <p:tav tm="100000">
                                          <p:val>
                                            <p:strVal val="#ppt_w"/>
                                          </p:val>
                                        </p:tav>
                                      </p:tavLst>
                                    </p:anim>
                                    <p:anim calcmode="lin" valueType="num">
                                      <p:cBhvr>
                                        <p:cTn id="36" dur="500" fill="hold"/>
                                        <p:tgtEl>
                                          <p:spTgt spid="102431"/>
                                        </p:tgtEl>
                                        <p:attrNameLst>
                                          <p:attrName>ppt_h</p:attrName>
                                        </p:attrNameLst>
                                      </p:cBhvr>
                                      <p:tavLst>
                                        <p:tav tm="0">
                                          <p:val>
                                            <p:fltVal val="0"/>
                                          </p:val>
                                        </p:tav>
                                        <p:tav tm="100000">
                                          <p:val>
                                            <p:strVal val="#ppt_h"/>
                                          </p:val>
                                        </p:tav>
                                      </p:tavLst>
                                    </p:anim>
                                    <p:animEffect transition="in" filter="fade">
                                      <p:cBhvr>
                                        <p:cTn id="37" dur="500"/>
                                        <p:tgtEl>
                                          <p:spTgt spid="102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7"/>
          <p:cNvSpPr>
            <a:spLocks noGrp="1" noChangeArrowheads="1"/>
          </p:cNvSpPr>
          <p:nvPr>
            <p:ph type="title" idx="4294967295"/>
          </p:nvPr>
        </p:nvSpPr>
        <p:spPr bwMode="auto">
          <a:xfrm>
            <a:off x="6040438" y="314325"/>
            <a:ext cx="476250" cy="2159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Listening</a:t>
            </a: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pic>
        <p:nvPicPr>
          <p:cNvPr id="63493" name="Picture 30" descr="1">
            <a:hlinkClick r:id="rId2"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3761" y="1302576"/>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TextBox 10">
            <a:hlinkClick r:id="rId2" action="ppaction://hlinksldjump"/>
          </p:cNvPr>
          <p:cNvSpPr txBox="1">
            <a:spLocks noChangeArrowheads="1"/>
          </p:cNvSpPr>
          <p:nvPr/>
        </p:nvSpPr>
        <p:spPr bwMode="auto">
          <a:xfrm>
            <a:off x="2730823" y="1162876"/>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dirty="0">
                <a:solidFill>
                  <a:srgbClr val="7030A0"/>
                </a:solidFill>
                <a:latin typeface="Verdana" charset="0"/>
              </a:rPr>
              <a:t>Task 1</a:t>
            </a:r>
            <a:endParaRPr kumimoji="0" lang="zh-CN" altLang="en-US" sz="2800" dirty="0">
              <a:solidFill>
                <a:srgbClr val="7030A0"/>
              </a:solidFill>
              <a:latin typeface="Verdana" charset="0"/>
            </a:endParaRPr>
          </a:p>
        </p:txBody>
      </p:sp>
      <p:pic>
        <p:nvPicPr>
          <p:cNvPr id="63495" name="Picture 30" descr="1">
            <a:hlinkClick r:id="rId4"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3761" y="1970913"/>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6" name="TextBox 12">
            <a:hlinkClick r:id="rId5" action="ppaction://hlinksldjump"/>
          </p:cNvPr>
          <p:cNvSpPr txBox="1">
            <a:spLocks noChangeArrowheads="1"/>
          </p:cNvSpPr>
          <p:nvPr/>
        </p:nvSpPr>
        <p:spPr bwMode="auto">
          <a:xfrm>
            <a:off x="2730823" y="1834388"/>
            <a:ext cx="1365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dirty="0">
                <a:solidFill>
                  <a:srgbClr val="7030A0"/>
                </a:solidFill>
                <a:latin typeface="Verdana" charset="0"/>
              </a:rPr>
              <a:t>Task 2</a:t>
            </a:r>
            <a:endParaRPr kumimoji="0" lang="zh-CN" altLang="en-US" sz="2800" dirty="0">
              <a:solidFill>
                <a:srgbClr val="7030A0"/>
              </a:solidFill>
              <a:latin typeface="Verdana" charset="0"/>
            </a:endParaRPr>
          </a:p>
        </p:txBody>
      </p:sp>
      <p:cxnSp>
        <p:nvCxnSpPr>
          <p:cNvPr id="20" name="直接连接符 19"/>
          <p:cNvCxnSpPr/>
          <p:nvPr/>
        </p:nvCxnSpPr>
        <p:spPr bwMode="auto">
          <a:xfrm>
            <a:off x="2784492" y="1776576"/>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21" name="直接连接符 20"/>
          <p:cNvCxnSpPr/>
          <p:nvPr/>
        </p:nvCxnSpPr>
        <p:spPr bwMode="auto">
          <a:xfrm>
            <a:off x="2784492" y="2443342"/>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pic>
        <p:nvPicPr>
          <p:cNvPr id="63501"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3761" y="2639251"/>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502" name="TextBox 10">
            <a:hlinkClick r:id="rId7" action="ppaction://hlinksldjump"/>
          </p:cNvPr>
          <p:cNvSpPr txBox="1">
            <a:spLocks noChangeArrowheads="1"/>
          </p:cNvSpPr>
          <p:nvPr/>
        </p:nvSpPr>
        <p:spPr bwMode="auto">
          <a:xfrm>
            <a:off x="2730823" y="2507488"/>
            <a:ext cx="1365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3</a:t>
            </a:r>
            <a:endParaRPr kumimoji="0" lang="zh-CN" altLang="en-US" sz="2800">
              <a:solidFill>
                <a:srgbClr val="7030A0"/>
              </a:solidFill>
              <a:latin typeface="Verdana" charset="0"/>
            </a:endParaRPr>
          </a:p>
        </p:txBody>
      </p:sp>
      <p:pic>
        <p:nvPicPr>
          <p:cNvPr id="63503" name="Picture 30" descr="1">
            <a:hlinkClick r:id="rId8"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3761" y="3307588"/>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504" name="TextBox 12">
            <a:hlinkClick r:id="rId9" action="ppaction://hlinksldjump"/>
          </p:cNvPr>
          <p:cNvSpPr txBox="1">
            <a:spLocks noChangeArrowheads="1"/>
          </p:cNvSpPr>
          <p:nvPr/>
        </p:nvSpPr>
        <p:spPr bwMode="auto">
          <a:xfrm>
            <a:off x="2730823" y="3179001"/>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4</a:t>
            </a:r>
            <a:endParaRPr kumimoji="0" lang="zh-CN" altLang="en-US" sz="2800">
              <a:solidFill>
                <a:srgbClr val="7030A0"/>
              </a:solidFill>
              <a:latin typeface="Verdana" charset="0"/>
            </a:endParaRPr>
          </a:p>
        </p:txBody>
      </p:sp>
      <p:cxnSp>
        <p:nvCxnSpPr>
          <p:cNvPr id="12" name="直接连接符 19"/>
          <p:cNvCxnSpPr/>
          <p:nvPr/>
        </p:nvCxnSpPr>
        <p:spPr bwMode="auto">
          <a:xfrm>
            <a:off x="2786080" y="3102138"/>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14" name="直接连接符 20"/>
          <p:cNvCxnSpPr/>
          <p:nvPr/>
        </p:nvCxnSpPr>
        <p:spPr bwMode="auto">
          <a:xfrm>
            <a:off x="2786080" y="3768905"/>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pic>
        <p:nvPicPr>
          <p:cNvPr id="63507"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3761" y="3975926"/>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508" name="TextBox 10">
            <a:hlinkClick r:id="rId10" action="ppaction://hlinksldjump"/>
          </p:cNvPr>
          <p:cNvSpPr txBox="1">
            <a:spLocks noChangeArrowheads="1"/>
          </p:cNvSpPr>
          <p:nvPr/>
        </p:nvSpPr>
        <p:spPr bwMode="auto">
          <a:xfrm>
            <a:off x="2730823" y="3852101"/>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dirty="0">
                <a:solidFill>
                  <a:srgbClr val="7030A0"/>
                </a:solidFill>
                <a:latin typeface="Verdana" charset="0"/>
              </a:rPr>
              <a:t>Task 5</a:t>
            </a:r>
            <a:endParaRPr kumimoji="0" lang="zh-CN" altLang="en-US" sz="2800" dirty="0">
              <a:solidFill>
                <a:srgbClr val="7030A0"/>
              </a:solidFill>
              <a:latin typeface="Verdana" charset="0"/>
            </a:endParaRPr>
          </a:p>
        </p:txBody>
      </p:sp>
      <p:cxnSp>
        <p:nvCxnSpPr>
          <p:cNvPr id="16" name="直接连接符 19"/>
          <p:cNvCxnSpPr/>
          <p:nvPr/>
        </p:nvCxnSpPr>
        <p:spPr bwMode="auto">
          <a:xfrm>
            <a:off x="2800367" y="4427701"/>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pic>
        <p:nvPicPr>
          <p:cNvPr id="34"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16158" y="4588359"/>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10">
            <a:hlinkClick r:id="rId11" action="ppaction://hlinksldjump"/>
          </p:cNvPr>
          <p:cNvSpPr txBox="1">
            <a:spLocks noChangeArrowheads="1"/>
          </p:cNvSpPr>
          <p:nvPr/>
        </p:nvSpPr>
        <p:spPr bwMode="auto">
          <a:xfrm>
            <a:off x="2753220" y="4524538"/>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dirty="0">
                <a:solidFill>
                  <a:srgbClr val="7030A0"/>
                </a:solidFill>
                <a:latin typeface="Verdana" charset="0"/>
              </a:rPr>
              <a:t>Task </a:t>
            </a:r>
            <a:r>
              <a:rPr kumimoji="0" lang="en-US" altLang="zh-CN" sz="2800" dirty="0" smtClean="0">
                <a:solidFill>
                  <a:srgbClr val="7030A0"/>
                </a:solidFill>
                <a:latin typeface="Verdana" charset="0"/>
              </a:rPr>
              <a:t>6</a:t>
            </a:r>
            <a:endParaRPr kumimoji="0" lang="zh-CN" altLang="en-US" sz="2800" dirty="0">
              <a:solidFill>
                <a:srgbClr val="7030A0"/>
              </a:solidFill>
              <a:latin typeface="Verdana" charset="0"/>
            </a:endParaRPr>
          </a:p>
        </p:txBody>
      </p:sp>
      <p:cxnSp>
        <p:nvCxnSpPr>
          <p:cNvPr id="37" name="直接连接符 19"/>
          <p:cNvCxnSpPr/>
          <p:nvPr/>
        </p:nvCxnSpPr>
        <p:spPr bwMode="auto">
          <a:xfrm>
            <a:off x="2822764" y="5090138"/>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title" idx="4294967295"/>
          </p:nvPr>
        </p:nvSpPr>
        <p:spPr bwMode="auto">
          <a:xfrm>
            <a:off x="5878513" y="304800"/>
            <a:ext cx="401637" cy="196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L-Task 1</a:t>
            </a:r>
          </a:p>
        </p:txBody>
      </p:sp>
      <p:sp>
        <p:nvSpPr>
          <p:cNvPr id="64514" name="TextBox 26"/>
          <p:cNvSpPr txBox="1">
            <a:spLocks noChangeArrowheads="1"/>
          </p:cNvSpPr>
          <p:nvPr/>
        </p:nvSpPr>
        <p:spPr bwMode="auto">
          <a:xfrm>
            <a:off x="0" y="1174750"/>
            <a:ext cx="90297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1  Mr. Moor is opening an account at a bank. Listen to the</a:t>
            </a:r>
          </a:p>
          <a:p>
            <a:r>
              <a:rPr kumimoji="0" lang="en-US" altLang="zh-CN" sz="2000">
                <a:solidFill>
                  <a:srgbClr val="4D4F00"/>
                </a:solidFill>
                <a:latin typeface="Verdana" charset="0"/>
              </a:rPr>
              <a:t>            conversation and choose the best answer to each question</a:t>
            </a:r>
          </a:p>
          <a:p>
            <a:r>
              <a:rPr kumimoji="0" lang="en-US" altLang="zh-CN" sz="2000">
                <a:solidFill>
                  <a:srgbClr val="4D4F00"/>
                </a:solidFill>
                <a:latin typeface="Verdana" charset="0"/>
              </a:rPr>
              <a:t>            you hear. </a:t>
            </a:r>
            <a:endParaRPr kumimoji="0" lang="zh-CN" altLang="en-US" sz="2000">
              <a:solidFill>
                <a:srgbClr val="4D4F00"/>
              </a:solidFill>
              <a:latin typeface="Verdana" charset="0"/>
            </a:endParaRP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4517"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sp>
        <p:nvSpPr>
          <p:cNvPr id="91193" name="AutoShape 57">
            <a:hlinkClick r:id="rId3" action="ppaction://hlinksldjump"/>
          </p:cNvPr>
          <p:cNvSpPr>
            <a:spLocks noChangeArrowheads="1"/>
          </p:cNvSpPr>
          <p:nvPr/>
        </p:nvSpPr>
        <p:spPr bwMode="auto">
          <a:xfrm>
            <a:off x="4729163" y="6203950"/>
            <a:ext cx="976312"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en-US" altLang="zh-CN" sz="1400" dirty="0">
                <a:solidFill>
                  <a:schemeClr val="bg1"/>
                </a:solidFill>
                <a:effectLst>
                  <a:outerShdw blurRad="38100" dist="38100" dir="2700000" algn="tl">
                    <a:srgbClr val="000000"/>
                  </a:outerShdw>
                </a:effectLst>
                <a:latin typeface="Arial Black" charset="0"/>
                <a:ea typeface="黑体" charset="0"/>
                <a:cs typeface="黑体" charset="0"/>
              </a:rPr>
              <a:t>Script</a:t>
            </a: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042" name="Rectangle 18"/>
          <p:cNvSpPr>
            <a:spLocks noChangeArrowheads="1"/>
          </p:cNvSpPr>
          <p:nvPr/>
        </p:nvSpPr>
        <p:spPr bwMode="auto">
          <a:xfrm>
            <a:off x="528638" y="2028825"/>
            <a:ext cx="4238625" cy="15525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altLang="zh-CN"/>
              <a:t>A. Fixed deposit account.</a:t>
            </a:r>
          </a:p>
          <a:p>
            <a:pPr>
              <a:defRPr/>
            </a:pPr>
            <a:r>
              <a:rPr lang="en-US" altLang="zh-CN"/>
              <a:t>B. Current account.</a:t>
            </a:r>
          </a:p>
          <a:p>
            <a:pPr>
              <a:defRPr/>
            </a:pPr>
            <a:r>
              <a:rPr lang="en-US" altLang="zh-CN"/>
              <a:t>C. Company checking account.</a:t>
            </a:r>
          </a:p>
          <a:p>
            <a:pPr>
              <a:defRPr/>
            </a:pPr>
            <a:r>
              <a:rPr lang="en-US" altLang="zh-CN"/>
              <a:t>D. Personal account.</a:t>
            </a:r>
            <a:endParaRPr lang="zh-CN" altLang="en-US"/>
          </a:p>
        </p:txBody>
      </p:sp>
      <p:pic>
        <p:nvPicPr>
          <p:cNvPr id="1045" name="Picture 2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863" y="2036763"/>
            <a:ext cx="484187" cy="1387475"/>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1046" name="Picture 2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14888" y="2265363"/>
            <a:ext cx="484187" cy="1316037"/>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1047" name="Picture 2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07963" y="4186238"/>
            <a:ext cx="528637" cy="1230312"/>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xmlns="" w="9525">
                <a:solidFill>
                  <a:srgbClr val="000000"/>
                </a:solidFill>
                <a:miter lim="800000"/>
                <a:headEnd/>
                <a:tailEnd/>
              </a14:hiddenLine>
            </a:ext>
          </a:extLst>
        </p:spPr>
      </p:pic>
      <p:sp>
        <p:nvSpPr>
          <p:cNvPr id="1048" name="Rectangle 24"/>
          <p:cNvSpPr>
            <a:spLocks noChangeArrowheads="1"/>
          </p:cNvSpPr>
          <p:nvPr/>
        </p:nvSpPr>
        <p:spPr bwMode="auto">
          <a:xfrm>
            <a:off x="5286375" y="2120900"/>
            <a:ext cx="2689225" cy="15525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altLang="zh-CN"/>
              <a:t>A. 100 dollars.</a:t>
            </a:r>
          </a:p>
          <a:p>
            <a:pPr>
              <a:defRPr/>
            </a:pPr>
            <a:r>
              <a:rPr lang="en-US" altLang="zh-CN"/>
              <a:t>B. 200 dollars.</a:t>
            </a:r>
          </a:p>
          <a:p>
            <a:pPr>
              <a:defRPr/>
            </a:pPr>
            <a:r>
              <a:rPr lang="en-US" altLang="zh-CN"/>
              <a:t>C. 1,000 dollars.</a:t>
            </a:r>
          </a:p>
          <a:p>
            <a:pPr>
              <a:defRPr/>
            </a:pPr>
            <a:r>
              <a:rPr lang="en-US" altLang="zh-CN"/>
              <a:t>D. 2,000 dollars.</a:t>
            </a:r>
            <a:endParaRPr lang="zh-CN" altLang="en-US"/>
          </a:p>
        </p:txBody>
      </p:sp>
      <p:sp>
        <p:nvSpPr>
          <p:cNvPr id="1049" name="Rectangle 25"/>
          <p:cNvSpPr>
            <a:spLocks noChangeArrowheads="1"/>
          </p:cNvSpPr>
          <p:nvPr/>
        </p:nvSpPr>
        <p:spPr bwMode="auto">
          <a:xfrm>
            <a:off x="763588" y="3981450"/>
            <a:ext cx="8147050" cy="15525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altLang="zh-CN"/>
              <a:t>A. Every time he writes a check.</a:t>
            </a:r>
          </a:p>
          <a:p>
            <a:pPr>
              <a:defRPr/>
            </a:pPr>
            <a:r>
              <a:rPr lang="en-US" altLang="zh-CN"/>
              <a:t>B. When he writes a check with insufficient funds to his account.</a:t>
            </a:r>
          </a:p>
          <a:p>
            <a:pPr>
              <a:defRPr/>
            </a:pPr>
            <a:r>
              <a:rPr lang="en-US" altLang="zh-CN"/>
              <a:t>C. If he writes more than 15 checks per month.</a:t>
            </a:r>
          </a:p>
          <a:p>
            <a:pPr>
              <a:defRPr/>
            </a:pPr>
            <a:r>
              <a:rPr lang="en-US" altLang="zh-CN"/>
              <a:t>D. If he writes a check with an amount of less than 15 dollars.</a:t>
            </a:r>
            <a:endParaRPr lang="zh-CN" altLang="en-US"/>
          </a:p>
        </p:txBody>
      </p:sp>
      <p:sp>
        <p:nvSpPr>
          <p:cNvPr id="120849" name="AutoShape 17">
            <a:hlinkClick r:id="rId8"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dirty="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64530" name="图片 20" descr="sound.gif"/>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042">
                                            <p:txEl>
                                              <p:pRg st="2" end="2"/>
                                            </p:txEl>
                                          </p:spTgt>
                                        </p:tgtEl>
                                        <p:attrNameLst>
                                          <p:attrName>style.color</p:attrName>
                                        </p:attrNameLst>
                                      </p:cBhvr>
                                      <p:to>
                                        <a:srgbClr val="FF00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500" fill="hold"/>
                                        <p:tgtEl>
                                          <p:spTgt spid="1048">
                                            <p:txEl>
                                              <p:pRg st="2" end="2"/>
                                            </p:txEl>
                                          </p:spTgt>
                                        </p:tgtEl>
                                        <p:attrNameLst>
                                          <p:attrName>style.color</p:attrName>
                                        </p:attrNameLst>
                                      </p:cBhvr>
                                      <p:to>
                                        <a:srgbClr val="FF0000"/>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500" fill="hold"/>
                                        <p:tgtEl>
                                          <p:spTgt spid="1049">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L-1-Script</a:t>
            </a:r>
          </a:p>
        </p:txBody>
      </p:sp>
      <p:sp>
        <p:nvSpPr>
          <p:cNvPr id="65539" name="TextBox 26"/>
          <p:cNvSpPr txBox="1">
            <a:spLocks noChangeArrowheads="1"/>
          </p:cNvSpPr>
          <p:nvPr/>
        </p:nvSpPr>
        <p:spPr bwMode="auto">
          <a:xfrm>
            <a:off x="487363" y="885825"/>
            <a:ext cx="8224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a:r>
              <a:rPr kumimoji="0" lang="en-US" altLang="zh-CN" sz="2000">
                <a:solidFill>
                  <a:srgbClr val="4D4F00"/>
                </a:solidFill>
                <a:latin typeface="Verdana" charset="0"/>
              </a:rPr>
              <a:t>Task 1 Script</a:t>
            </a:r>
            <a:r>
              <a:rPr kumimoji="0" lang="en-US" altLang="zh-CN" sz="2000" b="1">
                <a:solidFill>
                  <a:srgbClr val="F5F5F5"/>
                </a:solidFill>
                <a:latin typeface="Verdana" charset="0"/>
              </a:rPr>
              <a:t> </a:t>
            </a:r>
            <a:endParaRPr kumimoji="0" lang="zh-CN" altLang="en-US" sz="2000" b="1">
              <a:solidFill>
                <a:srgbClr val="F5F5F5"/>
              </a:solidFill>
              <a:latin typeface="Verdana" charset="0"/>
            </a:endParaRPr>
          </a:p>
        </p:txBody>
      </p:sp>
      <p:grpSp>
        <p:nvGrpSpPr>
          <p:cNvPr id="3" name="Group 10"/>
          <p:cNvGrpSpPr>
            <a:grpSpLocks/>
          </p:cNvGrpSpPr>
          <p:nvPr/>
        </p:nvGrpSpPr>
        <p:grpSpPr bwMode="auto">
          <a:xfrm>
            <a:off x="8151820" y="6254101"/>
            <a:ext cx="742965" cy="21761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sp>
        <p:nvSpPr>
          <p:cNvPr id="65541"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sp>
        <p:nvSpPr>
          <p:cNvPr id="120849" name="AutoShape 17">
            <a:hlinkClick r:id="rId2"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dirty="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65546" name="图片 20" descr="sound.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p:cNvPicPr>
            <a:picLocks noChangeAspect="1"/>
          </p:cNvPicPr>
          <p:nvPr/>
        </p:nvPicPr>
        <p:blipFill>
          <a:blip r:embed="rId4"/>
          <a:stretch>
            <a:fillRect/>
          </a:stretch>
        </p:blipFill>
        <p:spPr>
          <a:xfrm>
            <a:off x="1615599" y="1323810"/>
            <a:ext cx="5880100" cy="4470400"/>
          </a:xfrm>
          <a:prstGeom prst="rect">
            <a:avLst/>
          </a:prstGeom>
        </p:spPr>
      </p:pic>
      <p:sp>
        <p:nvSpPr>
          <p:cNvPr id="15" name="AutoShape 9">
            <a:hlinkClick r:id="" action="ppaction://hlinkshowjump?jump=nextslide"/>
          </p:cNvPr>
          <p:cNvSpPr>
            <a:spLocks noChangeArrowheads="1"/>
          </p:cNvSpPr>
          <p:nvPr/>
        </p:nvSpPr>
        <p:spPr bwMode="gray">
          <a:xfrm>
            <a:off x="8140298" y="6239545"/>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L-1-Script</a:t>
            </a:r>
          </a:p>
        </p:txBody>
      </p:sp>
      <p:grpSp>
        <p:nvGrpSpPr>
          <p:cNvPr id="2" name="Group 8"/>
          <p:cNvGrpSpPr>
            <a:grpSpLocks/>
          </p:cNvGrpSpPr>
          <p:nvPr/>
        </p:nvGrpSpPr>
        <p:grpSpPr bwMode="auto">
          <a:xfrm>
            <a:off x="81499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5541"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pic>
        <p:nvPicPr>
          <p:cNvPr id="6" name="图片 5"/>
          <p:cNvPicPr>
            <a:picLocks noChangeAspect="1"/>
          </p:cNvPicPr>
          <p:nvPr/>
        </p:nvPicPr>
        <p:blipFill>
          <a:blip r:embed="rId3"/>
          <a:stretch>
            <a:fillRect/>
          </a:stretch>
        </p:blipFill>
        <p:spPr>
          <a:xfrm>
            <a:off x="1678301" y="1543204"/>
            <a:ext cx="5854700" cy="3898900"/>
          </a:xfrm>
          <a:prstGeom prst="rect">
            <a:avLst/>
          </a:prstGeom>
        </p:spPr>
      </p:pic>
    </p:spTree>
    <p:extLst>
      <p:ext uri="{BB962C8B-B14F-4D97-AF65-F5344CB8AC3E}">
        <p14:creationId xmlns:p14="http://schemas.microsoft.com/office/powerpoint/2010/main" xmlns="" val="17008416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2" descr="0130000020350312493988625632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97063" y="2352675"/>
            <a:ext cx="5232400" cy="387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7" name="Rectangle 11"/>
          <p:cNvSpPr>
            <a:spLocks noGrp="1" noChangeArrowheads="1"/>
          </p:cNvSpPr>
          <p:nvPr>
            <p:ph type="title" idx="4294967295"/>
          </p:nvPr>
        </p:nvSpPr>
        <p:spPr bwMode="auto">
          <a:xfrm>
            <a:off x="4408488" y="382588"/>
            <a:ext cx="1022350" cy="382587"/>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900">
                <a:solidFill>
                  <a:srgbClr val="FFFFFF"/>
                </a:solidFill>
                <a:latin typeface="Verdana" charset="0"/>
              </a:rPr>
              <a:t>Notes-2</a:t>
            </a:r>
          </a:p>
        </p:txBody>
      </p:sp>
      <p:pic>
        <p:nvPicPr>
          <p:cNvPr id="11267" name="AutoShape 1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gray">
          <a:xfrm>
            <a:off x="3167063" y="287338"/>
            <a:ext cx="3797300"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1" name="Rectangle 5"/>
          <p:cNvSpPr>
            <a:spLocks noChangeArrowheads="1"/>
          </p:cNvSpPr>
          <p:nvPr/>
        </p:nvSpPr>
        <p:spPr bwMode="auto">
          <a:xfrm>
            <a:off x="4400550" y="350838"/>
            <a:ext cx="171450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l">
              <a:defRPr/>
            </a:pPr>
            <a:r>
              <a:rPr lang="en-US" altLang="zh-CN" sz="2600" b="1">
                <a:latin typeface="Arial Rounded MT Bold" charset="0"/>
              </a:rPr>
              <a:t>Notes</a:t>
            </a:r>
          </a:p>
        </p:txBody>
      </p:sp>
      <p:grpSp>
        <p:nvGrpSpPr>
          <p:cNvPr id="4" name="Group 8"/>
          <p:cNvGrpSpPr>
            <a:grpSpLocks/>
          </p:cNvGrpSpPr>
          <p:nvPr/>
        </p:nvGrpSpPr>
        <p:grpSpPr bwMode="auto">
          <a:xfrm>
            <a:off x="81626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86"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5" name="Group 10"/>
            <p:cNvGrpSpPr>
              <a:grpSpLocks/>
            </p:cNvGrpSpPr>
            <p:nvPr/>
          </p:nvGrpSpPr>
          <p:grpSpPr bwMode="auto">
            <a:xfrm>
              <a:off x="730" y="1407"/>
              <a:ext cx="4043" cy="444"/>
              <a:chOff x="744" y="1407"/>
              <a:chExt cx="3988" cy="444"/>
            </a:xfrm>
          </p:grpSpPr>
          <p:sp>
            <p:nvSpPr>
              <p:cNvPr id="8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8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34825" name="Rectangle 9"/>
          <p:cNvSpPr>
            <a:spLocks noChangeArrowheads="1"/>
          </p:cNvSpPr>
          <p:nvPr/>
        </p:nvSpPr>
        <p:spPr bwMode="auto">
          <a:xfrm>
            <a:off x="1743075" y="3790950"/>
            <a:ext cx="6121400" cy="19526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endParaRPr lang="zh-CN" altLang="en-US" sz="1600" b="1">
              <a:solidFill>
                <a:srgbClr val="FFFFFF"/>
              </a:solidFill>
            </a:endParaRPr>
          </a:p>
        </p:txBody>
      </p:sp>
      <p:sp>
        <p:nvSpPr>
          <p:cNvPr id="34826" name="Rectangle 10"/>
          <p:cNvSpPr>
            <a:spLocks noChangeArrowheads="1"/>
          </p:cNvSpPr>
          <p:nvPr/>
        </p:nvSpPr>
        <p:spPr bwMode="auto">
          <a:xfrm>
            <a:off x="1860550" y="890588"/>
            <a:ext cx="4572000" cy="12446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35000"/>
              </a:lnSpc>
              <a:defRPr/>
            </a:pPr>
            <a:r>
              <a:rPr lang="en-US" altLang="zh-CN" sz="2800"/>
              <a:t>currency code: </a:t>
            </a:r>
            <a:r>
              <a:rPr lang="zh-CN" altLang="en-US" sz="2800"/>
              <a:t>货币代码</a:t>
            </a:r>
          </a:p>
          <a:p>
            <a:pPr algn="l">
              <a:lnSpc>
                <a:spcPct val="135000"/>
              </a:lnSpc>
              <a:defRPr/>
            </a:pPr>
            <a:r>
              <a:rPr lang="en-US" altLang="zh-CN" sz="2800"/>
              <a:t>currency symbol: </a:t>
            </a:r>
            <a:r>
              <a:rPr lang="zh-CN" altLang="en-US" sz="2800"/>
              <a:t>货币符号</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97" name="Rectangle 25"/>
          <p:cNvSpPr>
            <a:spLocks noChangeArrowheads="1"/>
          </p:cNvSpPr>
          <p:nvPr/>
        </p:nvSpPr>
        <p:spPr bwMode="auto">
          <a:xfrm>
            <a:off x="568325" y="1862138"/>
            <a:ext cx="7645400" cy="33448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04800" indent="-304800" algn="l">
              <a:lnSpc>
                <a:spcPct val="130000"/>
              </a:lnSpc>
              <a:defRPr/>
            </a:pPr>
            <a:r>
              <a:rPr lang="en-US" altLang="zh-CN" sz="2000" dirty="0">
                <a:latin typeface="Verdana" charset="0"/>
              </a:rPr>
              <a:t>1. How	 much	unused RMB does Mr. Brown have?</a:t>
            </a:r>
          </a:p>
          <a:p>
            <a:pPr marL="304800" indent="-304800" algn="l">
              <a:lnSpc>
                <a:spcPct val="130000"/>
              </a:lnSpc>
              <a:defRPr/>
            </a:pPr>
            <a:r>
              <a:rPr lang="en-US" altLang="zh-CN" sz="2000" dirty="0">
                <a:latin typeface="Verdana" charset="0"/>
              </a:rPr>
              <a:t>    He has _____________ </a:t>
            </a:r>
            <a:r>
              <a:rPr lang="en-US" altLang="zh-CN" sz="2000" i="1" dirty="0" err="1">
                <a:latin typeface="Verdana" charset="0"/>
              </a:rPr>
              <a:t>yuan</a:t>
            </a:r>
            <a:r>
              <a:rPr lang="en-US" altLang="zh-CN" sz="2000" dirty="0">
                <a:latin typeface="Verdana" charset="0"/>
              </a:rPr>
              <a:t>.</a:t>
            </a:r>
          </a:p>
          <a:p>
            <a:pPr marL="304800" indent="-304800" algn="l">
              <a:lnSpc>
                <a:spcPct val="130000"/>
              </a:lnSpc>
              <a:defRPr/>
            </a:pPr>
            <a:r>
              <a:rPr lang="en-US" altLang="zh-CN" sz="2000" dirty="0">
                <a:latin typeface="Verdana" charset="0"/>
              </a:rPr>
              <a:t>2. Why	 can’t Mr. Brown take the unused RMB back</a:t>
            </a:r>
          </a:p>
          <a:p>
            <a:pPr marL="304800" indent="-304800" algn="l">
              <a:lnSpc>
                <a:spcPct val="130000"/>
              </a:lnSpc>
              <a:defRPr/>
            </a:pPr>
            <a:r>
              <a:rPr lang="en-US" altLang="zh-CN" sz="2000" dirty="0">
                <a:latin typeface="Verdana" charset="0"/>
              </a:rPr>
              <a:t>    </a:t>
            </a:r>
            <a:r>
              <a:rPr lang="en-US" altLang="zh-CN" sz="2000" dirty="0" smtClean="0">
                <a:latin typeface="Verdana" charset="0"/>
              </a:rPr>
              <a:t>to his home </a:t>
            </a:r>
            <a:r>
              <a:rPr lang="en-US" altLang="zh-CN" sz="2000" dirty="0">
                <a:latin typeface="Verdana" charset="0"/>
              </a:rPr>
              <a:t>country?</a:t>
            </a:r>
          </a:p>
          <a:p>
            <a:pPr marL="304800" indent="-304800">
              <a:lnSpc>
                <a:spcPct val="130000"/>
              </a:lnSpc>
              <a:defRPr/>
            </a:pPr>
            <a:r>
              <a:rPr lang="en-US" altLang="zh-CN" sz="2000" dirty="0">
                <a:latin typeface="Verdana" charset="0"/>
              </a:rPr>
              <a:t>    </a:t>
            </a:r>
            <a:r>
              <a:rPr lang="en-US" altLang="zh-CN" sz="2000" dirty="0" smtClean="0">
                <a:latin typeface="Verdana" charset="0"/>
              </a:rPr>
              <a:t>Because </a:t>
            </a:r>
            <a:r>
              <a:rPr lang="en-US" altLang="zh-CN" sz="2000" dirty="0">
                <a:latin typeface="Verdana" charset="0"/>
              </a:rPr>
              <a:t>_________________________.		</a:t>
            </a:r>
          </a:p>
          <a:p>
            <a:pPr marL="304800" indent="-304800">
              <a:lnSpc>
                <a:spcPct val="130000"/>
              </a:lnSpc>
              <a:buFontTx/>
              <a:buAutoNum type="arabicPeriod" startAt="3"/>
              <a:defRPr/>
            </a:pPr>
            <a:r>
              <a:rPr lang="en-US" altLang="zh-CN" sz="2000" dirty="0">
                <a:latin typeface="Verdana" charset="0"/>
              </a:rPr>
              <a:t>What </a:t>
            </a:r>
            <a:r>
              <a:rPr lang="en-US" altLang="zh-CN" sz="2000" dirty="0" smtClean="0">
                <a:latin typeface="Verdana" charset="0"/>
              </a:rPr>
              <a:t>is </a:t>
            </a:r>
            <a:r>
              <a:rPr lang="en-US" altLang="zh-CN" sz="2000" dirty="0">
                <a:latin typeface="Verdana" charset="0"/>
              </a:rPr>
              <a:t>the exchange rate between RMB </a:t>
            </a:r>
            <a:r>
              <a:rPr lang="en-US" altLang="zh-CN" sz="2000" dirty="0" smtClean="0">
                <a:latin typeface="Verdana" charset="0"/>
              </a:rPr>
              <a:t>and </a:t>
            </a:r>
            <a:r>
              <a:rPr lang="en-US" altLang="zh-CN" sz="2000" dirty="0">
                <a:latin typeface="Verdana" charset="0"/>
              </a:rPr>
              <a:t>USD</a:t>
            </a:r>
          </a:p>
          <a:p>
            <a:pPr marL="304800" indent="-304800">
              <a:lnSpc>
                <a:spcPct val="130000"/>
              </a:lnSpc>
              <a:defRPr/>
            </a:pPr>
            <a:r>
              <a:rPr lang="en-US" altLang="zh-CN" sz="2000" dirty="0">
                <a:latin typeface="Verdana" charset="0"/>
              </a:rPr>
              <a:t>    </a:t>
            </a:r>
            <a:r>
              <a:rPr lang="en-US" altLang="zh-CN" sz="2000" dirty="0" smtClean="0">
                <a:latin typeface="Verdana" charset="0"/>
              </a:rPr>
              <a:t>in </a:t>
            </a:r>
            <a:r>
              <a:rPr lang="en-US" altLang="zh-CN" sz="2000" dirty="0">
                <a:latin typeface="Verdana" charset="0"/>
              </a:rPr>
              <a:t>Mr. Brown’s memo?</a:t>
            </a:r>
          </a:p>
          <a:p>
            <a:pPr marL="304800" indent="-304800">
              <a:lnSpc>
                <a:spcPct val="130000"/>
              </a:lnSpc>
              <a:defRPr/>
            </a:pPr>
            <a:r>
              <a:rPr lang="en-US" altLang="zh-CN" sz="2000" dirty="0">
                <a:latin typeface="Verdana" charset="0"/>
              </a:rPr>
              <a:t>	</a:t>
            </a:r>
            <a:r>
              <a:rPr lang="en-US" altLang="zh-CN" sz="2000" dirty="0" smtClean="0">
                <a:latin typeface="Verdana" charset="0"/>
              </a:rPr>
              <a:t>It’s</a:t>
            </a:r>
            <a:r>
              <a:rPr lang="en-US" altLang="zh-CN" sz="2000" dirty="0">
                <a:latin typeface="Verdana" charset="0"/>
              </a:rPr>
              <a:t> </a:t>
            </a:r>
            <a:r>
              <a:rPr lang="en-US" altLang="zh-CN" sz="2000" dirty="0" smtClean="0">
                <a:latin typeface="Verdana" charset="0"/>
              </a:rPr>
              <a:t>one US dollar</a:t>
            </a:r>
            <a:r>
              <a:rPr lang="en-US" altLang="zh-CN" sz="2000" dirty="0">
                <a:latin typeface="Verdana" charset="0"/>
              </a:rPr>
              <a:t> </a:t>
            </a:r>
            <a:r>
              <a:rPr lang="en-US" altLang="zh-CN" sz="2000" dirty="0" smtClean="0">
                <a:latin typeface="Verdana" charset="0"/>
              </a:rPr>
              <a:t>to </a:t>
            </a:r>
            <a:r>
              <a:rPr lang="en-US" altLang="zh-CN" sz="2000" dirty="0">
                <a:latin typeface="Verdana" charset="0"/>
              </a:rPr>
              <a:t>_____________ </a:t>
            </a:r>
            <a:r>
              <a:rPr lang="en-US" altLang="zh-CN" sz="2000" i="1" dirty="0" err="1">
                <a:latin typeface="Verdana" charset="0"/>
              </a:rPr>
              <a:t>yuan</a:t>
            </a:r>
            <a:r>
              <a:rPr lang="en-US" altLang="zh-CN" sz="2000" dirty="0">
                <a:latin typeface="Verdana" charset="0"/>
              </a:rPr>
              <a:t>.</a:t>
            </a:r>
            <a:r>
              <a:rPr lang="en-US" altLang="zh-CN" dirty="0">
                <a:latin typeface="Calibri" charset="0"/>
              </a:rPr>
              <a:t>	</a:t>
            </a:r>
            <a:r>
              <a:rPr lang="en-US" altLang="zh-CN" dirty="0"/>
              <a:t>	</a:t>
            </a:r>
            <a:endParaRPr lang="zh-CN" altLang="en-US" dirty="0"/>
          </a:p>
        </p:txBody>
      </p:sp>
      <p:sp>
        <p:nvSpPr>
          <p:cNvPr id="66562" name="Rectangle 6"/>
          <p:cNvSpPr>
            <a:spLocks noGrp="1" noChangeArrowheads="1"/>
          </p:cNvSpPr>
          <p:nvPr>
            <p:ph type="title" idx="4294967295"/>
          </p:nvPr>
        </p:nvSpPr>
        <p:spPr bwMode="auto">
          <a:xfrm>
            <a:off x="5878513" y="304800"/>
            <a:ext cx="401637" cy="196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L-Task 2</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6565"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6570" name="TextBox 26"/>
          <p:cNvSpPr txBox="1">
            <a:spLocks noChangeArrowheads="1"/>
          </p:cNvSpPr>
          <p:nvPr/>
        </p:nvSpPr>
        <p:spPr bwMode="auto">
          <a:xfrm>
            <a:off x="407988" y="825500"/>
            <a:ext cx="85105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2  Mr. Brown  is  talking with a clerk  in a bank. Listen  to</a:t>
            </a:r>
          </a:p>
          <a:p>
            <a:r>
              <a:rPr kumimoji="0" lang="en-US" altLang="zh-CN" sz="2000">
                <a:solidFill>
                  <a:srgbClr val="4D4F00"/>
                </a:solidFill>
                <a:latin typeface="Verdana" charset="0"/>
              </a:rPr>
              <a:t>            the conversation and answer the following questions.</a:t>
            </a:r>
            <a:endParaRPr kumimoji="0" lang="zh-CN" altLang="en-US" sz="2000">
              <a:solidFill>
                <a:srgbClr val="4D4F00"/>
              </a:solidFill>
              <a:latin typeface="Verdana" charset="0"/>
            </a:endParaRPr>
          </a:p>
        </p:txBody>
      </p:sp>
      <p:sp>
        <p:nvSpPr>
          <p:cNvPr id="105492" name="Rectangle 20"/>
          <p:cNvSpPr>
            <a:spLocks noChangeArrowheads="1"/>
          </p:cNvSpPr>
          <p:nvPr/>
        </p:nvSpPr>
        <p:spPr bwMode="auto">
          <a:xfrm>
            <a:off x="2471738" y="2414588"/>
            <a:ext cx="1187450" cy="258762"/>
          </a:xfrm>
          <a:prstGeom prst="rect">
            <a:avLst/>
          </a:prstGeom>
          <a:noFill/>
          <a:ln>
            <a:noFill/>
          </a:ln>
          <a:effectLst>
            <a:prstShdw prst="shdw17" dist="17961" dir="2700000">
              <a:schemeClr val="bg1">
                <a:gamma/>
                <a:shade val="60000"/>
                <a:invGamma/>
                <a:alpha val="74998"/>
              </a:schemeClr>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rPr>
              <a:t>42,000</a:t>
            </a:r>
          </a:p>
        </p:txBody>
      </p:sp>
      <p:sp>
        <p:nvSpPr>
          <p:cNvPr id="105493" name="Rectangle 21"/>
          <p:cNvSpPr>
            <a:spLocks noChangeArrowheads="1"/>
          </p:cNvSpPr>
          <p:nvPr/>
        </p:nvSpPr>
        <p:spPr bwMode="auto">
          <a:xfrm>
            <a:off x="2460625" y="3470275"/>
            <a:ext cx="4648200" cy="446088"/>
          </a:xfrm>
          <a:prstGeom prst="rect">
            <a:avLst/>
          </a:prstGeom>
          <a:noFill/>
          <a:ln>
            <a:noFill/>
          </a:ln>
          <a:effectLst>
            <a:prstShdw prst="shdw17" dist="17961" dir="2700000">
              <a:schemeClr val="bg1">
                <a:gamma/>
                <a:shade val="60000"/>
                <a:invGamma/>
                <a:alpha val="74998"/>
              </a:schemeClr>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lnSpc>
                <a:spcPct val="60000"/>
              </a:lnSpc>
              <a:defRPr/>
            </a:pPr>
            <a:r>
              <a:rPr lang="en-US" altLang="zh-CN" b="1">
                <a:solidFill>
                  <a:schemeClr val="hlink"/>
                </a:solidFill>
              </a:rPr>
              <a:t>it is a large sum of RMB</a:t>
            </a:r>
          </a:p>
        </p:txBody>
      </p:sp>
      <p:sp>
        <p:nvSpPr>
          <p:cNvPr id="105494" name="Rectangle 22"/>
          <p:cNvSpPr>
            <a:spLocks noChangeArrowheads="1"/>
          </p:cNvSpPr>
          <p:nvPr/>
        </p:nvSpPr>
        <p:spPr bwMode="auto">
          <a:xfrm>
            <a:off x="4306888" y="4849813"/>
            <a:ext cx="944562" cy="244475"/>
          </a:xfrm>
          <a:prstGeom prst="rect">
            <a:avLst/>
          </a:prstGeom>
          <a:noFill/>
          <a:ln>
            <a:noFill/>
          </a:ln>
          <a:effectLst>
            <a:prstShdw prst="shdw17" dist="17961" dir="2700000">
              <a:schemeClr val="bg1">
                <a:gamma/>
                <a:shade val="60000"/>
                <a:invGamma/>
                <a:alpha val="74998"/>
              </a:schemeClr>
            </a:prst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rPr>
              <a:t>7</a:t>
            </a:r>
          </a:p>
        </p:txBody>
      </p:sp>
      <p:sp>
        <p:nvSpPr>
          <p:cNvPr id="91193" name="AutoShape 57">
            <a:hlinkClick r:id="rId5" action="ppaction://hlinksldjump"/>
          </p:cNvPr>
          <p:cNvSpPr>
            <a:spLocks noChangeArrowheads="1"/>
          </p:cNvSpPr>
          <p:nvPr/>
        </p:nvSpPr>
        <p:spPr bwMode="auto">
          <a:xfrm>
            <a:off x="4729163" y="6203950"/>
            <a:ext cx="976312"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en-US" altLang="zh-CN" sz="1400">
                <a:solidFill>
                  <a:schemeClr val="bg1"/>
                </a:solidFill>
                <a:effectLst>
                  <a:outerShdw blurRad="38100" dist="38100" dir="2700000" algn="tl">
                    <a:srgbClr val="000000"/>
                  </a:outerShdw>
                </a:effectLst>
                <a:latin typeface="Arial Black" charset="0"/>
                <a:ea typeface="黑体" charset="0"/>
                <a:cs typeface="黑体" charset="0"/>
              </a:rPr>
              <a:t>Script</a:t>
            </a:r>
          </a:p>
        </p:txBody>
      </p:sp>
      <p:sp>
        <p:nvSpPr>
          <p:cNvPr id="120849" name="AutoShape 17">
            <a:hlinkClick r:id="rId6"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66576" name="图片 20" descr="sound.gif"/>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92"/>
                                        </p:tgtEl>
                                        <p:attrNameLst>
                                          <p:attrName>style.visibility</p:attrName>
                                        </p:attrNameLst>
                                      </p:cBhvr>
                                      <p:to>
                                        <p:strVal val="visible"/>
                                      </p:to>
                                    </p:set>
                                    <p:animEffect transition="in" filter="blinds(horizontal)">
                                      <p:cBhvr>
                                        <p:cTn id="7" dur="500"/>
                                        <p:tgtEl>
                                          <p:spTgt spid="105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493"/>
                                        </p:tgtEl>
                                        <p:attrNameLst>
                                          <p:attrName>style.visibility</p:attrName>
                                        </p:attrNameLst>
                                      </p:cBhvr>
                                      <p:to>
                                        <p:strVal val="visible"/>
                                      </p:to>
                                    </p:set>
                                    <p:animEffect transition="in" filter="blinds(horizontal)">
                                      <p:cBhvr>
                                        <p:cTn id="12" dur="500"/>
                                        <p:tgtEl>
                                          <p:spTgt spid="1054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5494">
                                            <p:txEl>
                                              <p:pRg st="0" end="0"/>
                                            </p:txEl>
                                          </p:spTgt>
                                        </p:tgtEl>
                                        <p:attrNameLst>
                                          <p:attrName>style.visibility</p:attrName>
                                        </p:attrNameLst>
                                      </p:cBhvr>
                                      <p:to>
                                        <p:strVal val="visible"/>
                                      </p:to>
                                    </p:set>
                                    <p:animEffect transition="in" filter="blinds(horizontal)">
                                      <p:cBhvr>
                                        <p:cTn id="17" dur="500"/>
                                        <p:tgtEl>
                                          <p:spTgt spid="1054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2" grpId="0"/>
      <p:bldP spid="10549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L-2-Script</a:t>
            </a:r>
          </a:p>
        </p:txBody>
      </p:sp>
      <p:sp>
        <p:nvSpPr>
          <p:cNvPr id="67587" name="TextBox 26"/>
          <p:cNvSpPr txBox="1">
            <a:spLocks noChangeArrowheads="1"/>
          </p:cNvSpPr>
          <p:nvPr/>
        </p:nvSpPr>
        <p:spPr bwMode="auto">
          <a:xfrm>
            <a:off x="487363" y="1103313"/>
            <a:ext cx="8224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a:r>
              <a:rPr kumimoji="0" lang="en-US" altLang="zh-CN" sz="2000">
                <a:solidFill>
                  <a:srgbClr val="4D4F00"/>
                </a:solidFill>
                <a:latin typeface="Verdana" charset="0"/>
              </a:rPr>
              <a:t>Task 2 Script</a:t>
            </a:r>
            <a:r>
              <a:rPr kumimoji="0" lang="en-US" altLang="zh-CN" sz="2000" b="1">
                <a:solidFill>
                  <a:srgbClr val="F5F5F5"/>
                </a:solidFill>
                <a:latin typeface="Verdana" charset="0"/>
              </a:rPr>
              <a:t> </a:t>
            </a:r>
            <a:endParaRPr kumimoji="0" lang="zh-CN" altLang="en-US" sz="2000" b="1">
              <a:solidFill>
                <a:srgbClr val="F5F5F5"/>
              </a:solidFill>
              <a:latin typeface="Verdana" charset="0"/>
            </a:endParaRPr>
          </a:p>
        </p:txBody>
      </p:sp>
      <p:sp>
        <p:nvSpPr>
          <p:cNvPr id="67588"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grpSp>
        <p:nvGrpSpPr>
          <p:cNvPr id="2" name="Group 8"/>
          <p:cNvGrpSpPr>
            <a:grpSpLocks/>
          </p:cNvGrpSpPr>
          <p:nvPr/>
        </p:nvGrpSpPr>
        <p:grpSpPr bwMode="auto">
          <a:xfrm>
            <a:off x="81499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20849" name="AutoShape 17">
            <a:hlinkClick r:id="rId2"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67594" name="图片 20" descr="sound.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p:cNvPicPr>
            <a:picLocks noChangeAspect="1"/>
          </p:cNvPicPr>
          <p:nvPr/>
        </p:nvPicPr>
        <p:blipFill>
          <a:blip r:embed="rId4"/>
          <a:stretch>
            <a:fillRect/>
          </a:stretch>
        </p:blipFill>
        <p:spPr>
          <a:xfrm>
            <a:off x="2157211" y="1441118"/>
            <a:ext cx="5676900" cy="4495800"/>
          </a:xfrm>
          <a:prstGeom prst="rect">
            <a:avLst/>
          </a:prstGeo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L-2-Script</a:t>
            </a:r>
          </a:p>
        </p:txBody>
      </p:sp>
      <p:sp>
        <p:nvSpPr>
          <p:cNvPr id="67588"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grpSp>
        <p:nvGrpSpPr>
          <p:cNvPr id="2" name="Group 8"/>
          <p:cNvGrpSpPr>
            <a:grpSpLocks/>
          </p:cNvGrpSpPr>
          <p:nvPr/>
        </p:nvGrpSpPr>
        <p:grpSpPr bwMode="auto">
          <a:xfrm>
            <a:off x="81499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pic>
        <p:nvPicPr>
          <p:cNvPr id="4" name="图片 3"/>
          <p:cNvPicPr>
            <a:picLocks noChangeAspect="1"/>
          </p:cNvPicPr>
          <p:nvPr/>
        </p:nvPicPr>
        <p:blipFill>
          <a:blip r:embed="rId3"/>
          <a:stretch>
            <a:fillRect/>
          </a:stretch>
        </p:blipFill>
        <p:spPr>
          <a:xfrm>
            <a:off x="1914461" y="1090078"/>
            <a:ext cx="5445835" cy="4817013"/>
          </a:xfrm>
          <a:prstGeom prst="rect">
            <a:avLst/>
          </a:prstGeom>
        </p:spPr>
      </p:pic>
    </p:spTree>
    <p:extLst>
      <p:ext uri="{BB962C8B-B14F-4D97-AF65-F5344CB8AC3E}">
        <p14:creationId xmlns:p14="http://schemas.microsoft.com/office/powerpoint/2010/main" xmlns="" val="232690531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title" idx="4294967295"/>
          </p:nvPr>
        </p:nvSpPr>
        <p:spPr bwMode="auto">
          <a:xfrm>
            <a:off x="5878513" y="304800"/>
            <a:ext cx="401637" cy="196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L-Task 3-1</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8612"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8617" name="TextBox 26"/>
          <p:cNvSpPr txBox="1">
            <a:spLocks noChangeArrowheads="1"/>
          </p:cNvSpPr>
          <p:nvPr/>
        </p:nvSpPr>
        <p:spPr bwMode="auto">
          <a:xfrm>
            <a:off x="407988" y="1054100"/>
            <a:ext cx="849471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dirty="0">
                <a:solidFill>
                  <a:srgbClr val="4D4F00"/>
                </a:solidFill>
                <a:latin typeface="Verdana" charset="0"/>
              </a:rPr>
              <a:t>Task </a:t>
            </a:r>
            <a:r>
              <a:rPr kumimoji="0" lang="en-US" altLang="zh-CN" sz="2000" dirty="0" smtClean="0">
                <a:solidFill>
                  <a:srgbClr val="4D4F00"/>
                </a:solidFill>
                <a:latin typeface="Verdana" charset="0"/>
              </a:rPr>
              <a:t>3 Ms. Berg is cashing some travelers’ checks at a bank.   </a:t>
            </a:r>
          </a:p>
          <a:p>
            <a:r>
              <a:rPr kumimoji="0" lang="en-US" altLang="zh-CN" sz="2000" dirty="0">
                <a:solidFill>
                  <a:srgbClr val="4D4F00"/>
                </a:solidFill>
                <a:latin typeface="Verdana" charset="0"/>
              </a:rPr>
              <a:t> </a:t>
            </a:r>
            <a:r>
              <a:rPr kumimoji="0" lang="en-US" altLang="zh-CN" sz="2000" dirty="0" smtClean="0">
                <a:solidFill>
                  <a:srgbClr val="4D4F00"/>
                </a:solidFill>
                <a:latin typeface="Verdana" charset="0"/>
              </a:rPr>
              <a:t>         Listen to her conversation with a bank clerk and decide  </a:t>
            </a:r>
          </a:p>
          <a:p>
            <a:r>
              <a:rPr kumimoji="0" lang="en-US" altLang="zh-CN" sz="2000" dirty="0">
                <a:solidFill>
                  <a:srgbClr val="4D4F00"/>
                </a:solidFill>
                <a:latin typeface="Verdana" charset="0"/>
              </a:rPr>
              <a:t> </a:t>
            </a:r>
            <a:r>
              <a:rPr kumimoji="0" lang="en-US" altLang="zh-CN" sz="2000" dirty="0" smtClean="0">
                <a:solidFill>
                  <a:srgbClr val="4D4F00"/>
                </a:solidFill>
                <a:latin typeface="Verdana" charset="0"/>
              </a:rPr>
              <a:t>         whether the following statements are true or false. Then</a:t>
            </a:r>
          </a:p>
          <a:p>
            <a:r>
              <a:rPr kumimoji="0" lang="en-US" altLang="zh-CN" sz="2000" dirty="0">
                <a:solidFill>
                  <a:srgbClr val="4D4F00"/>
                </a:solidFill>
                <a:latin typeface="Verdana" charset="0"/>
              </a:rPr>
              <a:t> </a:t>
            </a:r>
            <a:r>
              <a:rPr kumimoji="0" lang="en-US" altLang="zh-CN" sz="2000" dirty="0" smtClean="0">
                <a:solidFill>
                  <a:srgbClr val="4D4F00"/>
                </a:solidFill>
                <a:latin typeface="Verdana" charset="0"/>
              </a:rPr>
              <a:t>         write key words to support your answers.</a:t>
            </a:r>
            <a:endParaRPr kumimoji="0" lang="zh-CN" altLang="en-US" sz="2000" b="1" dirty="0">
              <a:solidFill>
                <a:srgbClr val="4D4F00"/>
              </a:solidFill>
              <a:latin typeface="Calibri" charset="0"/>
            </a:endParaRPr>
          </a:p>
        </p:txBody>
      </p:sp>
      <p:sp>
        <p:nvSpPr>
          <p:cNvPr id="114706" name="Rectangle 18"/>
          <p:cNvSpPr>
            <a:spLocks noChangeArrowheads="1"/>
          </p:cNvSpPr>
          <p:nvPr/>
        </p:nvSpPr>
        <p:spPr bwMode="auto">
          <a:xfrm>
            <a:off x="962500" y="2579672"/>
            <a:ext cx="7487731" cy="255454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55600" indent="-355600">
              <a:defRPr/>
            </a:pPr>
            <a:r>
              <a:rPr lang="en-US" altLang="zh-CN" sz="2000" dirty="0">
                <a:latin typeface="Verdana" charset="0"/>
              </a:rPr>
              <a:t>1. </a:t>
            </a:r>
            <a:r>
              <a:rPr lang="en-US" altLang="zh-CN" sz="2000" dirty="0" smtClean="0">
                <a:latin typeface="Verdana" charset="0"/>
              </a:rPr>
              <a:t>Ms. Berg is already in China now.</a:t>
            </a:r>
            <a:endParaRPr lang="en-US" altLang="zh-CN" sz="2000" dirty="0">
              <a:latin typeface="Verdana" charset="0"/>
            </a:endParaRPr>
          </a:p>
          <a:p>
            <a:pPr marL="355600" indent="-355600">
              <a:defRPr/>
            </a:pPr>
            <a:r>
              <a:rPr lang="en-US" altLang="zh-CN" sz="2000" dirty="0">
                <a:latin typeface="Verdana" charset="0"/>
              </a:rPr>
              <a:t>     True □ 			False □</a:t>
            </a:r>
          </a:p>
          <a:p>
            <a:pPr marL="355600" indent="-355600">
              <a:defRPr/>
            </a:pPr>
            <a:r>
              <a:rPr lang="en-US" altLang="zh-CN" sz="2000" dirty="0">
                <a:latin typeface="Verdana" charset="0"/>
              </a:rPr>
              <a:t>_____________________________________________         </a:t>
            </a:r>
          </a:p>
          <a:p>
            <a:pPr marL="355600" indent="-355600">
              <a:defRPr/>
            </a:pPr>
            <a:endParaRPr lang="en-US" altLang="zh-CN" sz="2000" dirty="0">
              <a:latin typeface="Verdana" charset="0"/>
            </a:endParaRPr>
          </a:p>
          <a:p>
            <a:pPr marL="355600" indent="-355600">
              <a:defRPr/>
            </a:pPr>
            <a:r>
              <a:rPr lang="en-US" altLang="zh-CN" sz="2000" dirty="0">
                <a:latin typeface="Verdana" charset="0"/>
              </a:rPr>
              <a:t>2. </a:t>
            </a:r>
            <a:r>
              <a:rPr lang="en-US" altLang="zh-CN" sz="2000" dirty="0" smtClean="0">
                <a:latin typeface="Verdana" charset="0"/>
              </a:rPr>
              <a:t>Banks are better because they offer better exchange rates.</a:t>
            </a:r>
            <a:endParaRPr lang="en-US" altLang="zh-CN" sz="2000" dirty="0">
              <a:latin typeface="Verdana" charset="0"/>
            </a:endParaRPr>
          </a:p>
          <a:p>
            <a:pPr marL="355600" indent="-355600">
              <a:defRPr/>
            </a:pPr>
            <a:r>
              <a:rPr lang="en-US" altLang="zh-CN" sz="2000" dirty="0">
                <a:latin typeface="Verdana" charset="0"/>
              </a:rPr>
              <a:t>     True □ 			False □</a:t>
            </a:r>
          </a:p>
          <a:p>
            <a:pPr marL="355600" indent="-355600">
              <a:defRPr/>
            </a:pPr>
            <a:r>
              <a:rPr lang="en-US" altLang="zh-CN" sz="2000" dirty="0">
                <a:latin typeface="Verdana" charset="0"/>
              </a:rPr>
              <a:t>_____________________________________________</a:t>
            </a:r>
          </a:p>
        </p:txBody>
      </p:sp>
      <p:sp>
        <p:nvSpPr>
          <p:cNvPr id="114707" name="Rectangle 19"/>
          <p:cNvSpPr>
            <a:spLocks noChangeArrowheads="1"/>
          </p:cNvSpPr>
          <p:nvPr/>
        </p:nvSpPr>
        <p:spPr bwMode="auto">
          <a:xfrm>
            <a:off x="2067561" y="2890210"/>
            <a:ext cx="387350" cy="339716"/>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zh-CN" altLang="en-US" b="1" dirty="0">
                <a:solidFill>
                  <a:schemeClr val="hlink"/>
                </a:solidFill>
              </a:rPr>
              <a:t>√</a:t>
            </a:r>
          </a:p>
        </p:txBody>
      </p:sp>
      <p:sp>
        <p:nvSpPr>
          <p:cNvPr id="114708" name="Rectangle 20"/>
          <p:cNvSpPr>
            <a:spLocks noChangeArrowheads="1"/>
          </p:cNvSpPr>
          <p:nvPr/>
        </p:nvSpPr>
        <p:spPr bwMode="auto">
          <a:xfrm>
            <a:off x="5357813" y="4406900"/>
            <a:ext cx="387350" cy="34131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zh-CN" altLang="en-US" b="1">
                <a:solidFill>
                  <a:schemeClr val="hlink"/>
                </a:solidFill>
              </a:rPr>
              <a:t>√</a:t>
            </a:r>
          </a:p>
        </p:txBody>
      </p:sp>
      <p:sp>
        <p:nvSpPr>
          <p:cNvPr id="114709" name="Rectangle 21"/>
          <p:cNvSpPr>
            <a:spLocks noChangeArrowheads="1"/>
          </p:cNvSpPr>
          <p:nvPr/>
        </p:nvSpPr>
        <p:spPr bwMode="auto">
          <a:xfrm>
            <a:off x="1161384" y="3123724"/>
            <a:ext cx="7491413" cy="41751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sz="2200" b="1" dirty="0" smtClean="0">
                <a:solidFill>
                  <a:srgbClr val="FF0000"/>
                </a:solidFill>
                <a:latin typeface="Arial Narrow" charset="0"/>
              </a:rPr>
              <a:t>… for my visit here in China</a:t>
            </a:r>
            <a:endParaRPr lang="en-US" altLang="zh-CN" dirty="0">
              <a:solidFill>
                <a:srgbClr val="FF0000"/>
              </a:solidFill>
            </a:endParaRPr>
          </a:p>
        </p:txBody>
      </p:sp>
      <p:sp>
        <p:nvSpPr>
          <p:cNvPr id="114710" name="Rectangle 22"/>
          <p:cNvSpPr>
            <a:spLocks noChangeArrowheads="1"/>
          </p:cNvSpPr>
          <p:nvPr/>
        </p:nvSpPr>
        <p:spPr bwMode="auto">
          <a:xfrm>
            <a:off x="1037437" y="4659314"/>
            <a:ext cx="7491412" cy="3841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sz="2200" b="1" dirty="0" smtClean="0">
                <a:solidFill>
                  <a:srgbClr val="FF0000"/>
                </a:solidFill>
                <a:latin typeface="Arial Narrow" charset="0"/>
              </a:rPr>
              <a:t>… because we don’t add a service charge</a:t>
            </a:r>
            <a:endParaRPr lang="en-US" altLang="zh-CN" dirty="0">
              <a:solidFill>
                <a:srgbClr val="FF0000"/>
              </a:solidFill>
            </a:endParaRPr>
          </a:p>
        </p:txBody>
      </p:sp>
      <p:sp>
        <p:nvSpPr>
          <p:cNvPr id="91193" name="AutoShape 57">
            <a:hlinkClick r:id="rId4" action="ppaction://hlinksldjump"/>
          </p:cNvPr>
          <p:cNvSpPr>
            <a:spLocks noChangeArrowheads="1"/>
          </p:cNvSpPr>
          <p:nvPr/>
        </p:nvSpPr>
        <p:spPr bwMode="auto">
          <a:xfrm>
            <a:off x="4729163" y="6203950"/>
            <a:ext cx="976312"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en-US" altLang="zh-CN" sz="1400">
                <a:solidFill>
                  <a:schemeClr val="bg1"/>
                </a:solidFill>
                <a:effectLst>
                  <a:outerShdw blurRad="38100" dist="38100" dir="2700000" algn="tl">
                    <a:srgbClr val="000000"/>
                  </a:outerShdw>
                </a:effectLst>
                <a:latin typeface="Arial Black" charset="0"/>
                <a:ea typeface="黑体" charset="0"/>
                <a:cs typeface="黑体" charset="0"/>
              </a:rPr>
              <a:t>Script</a:t>
            </a:r>
          </a:p>
        </p:txBody>
      </p:sp>
      <p:sp>
        <p:nvSpPr>
          <p:cNvPr id="120849" name="AutoShape 17">
            <a:hlinkClick r:id="rId5"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68625" name="图片 20" descr="sound.gif"/>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07"/>
                                        </p:tgtEl>
                                        <p:attrNameLst>
                                          <p:attrName>style.visibility</p:attrName>
                                        </p:attrNameLst>
                                      </p:cBhvr>
                                      <p:to>
                                        <p:strVal val="visible"/>
                                      </p:to>
                                    </p:set>
                                    <p:animEffect transition="in" filter="blinds(horizontal)">
                                      <p:cBhvr>
                                        <p:cTn id="7" dur="500"/>
                                        <p:tgtEl>
                                          <p:spTgt spid="114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709"/>
                                        </p:tgtEl>
                                        <p:attrNameLst>
                                          <p:attrName>style.visibility</p:attrName>
                                        </p:attrNameLst>
                                      </p:cBhvr>
                                      <p:to>
                                        <p:strVal val="visible"/>
                                      </p:to>
                                    </p:set>
                                    <p:animEffect transition="in" filter="blinds(horizontal)">
                                      <p:cBhvr>
                                        <p:cTn id="12" dur="500"/>
                                        <p:tgtEl>
                                          <p:spTgt spid="1147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708"/>
                                        </p:tgtEl>
                                        <p:attrNameLst>
                                          <p:attrName>style.visibility</p:attrName>
                                        </p:attrNameLst>
                                      </p:cBhvr>
                                      <p:to>
                                        <p:strVal val="visible"/>
                                      </p:to>
                                    </p:set>
                                    <p:animEffect transition="in" filter="blinds(horizontal)">
                                      <p:cBhvr>
                                        <p:cTn id="17" dur="500"/>
                                        <p:tgtEl>
                                          <p:spTgt spid="1147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4710"/>
                                        </p:tgtEl>
                                        <p:attrNameLst>
                                          <p:attrName>style.visibility</p:attrName>
                                        </p:attrNameLst>
                                      </p:cBhvr>
                                      <p:to>
                                        <p:strVal val="visible"/>
                                      </p:to>
                                    </p:set>
                                    <p:animEffect transition="in" filter="blinds(horizontal)">
                                      <p:cBhvr>
                                        <p:cTn id="22" dur="500"/>
                                        <p:tgtEl>
                                          <p:spTgt spid="114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7" grpId="0"/>
      <p:bldP spid="114708" grpId="0"/>
      <p:bldP spid="114709" grpId="0"/>
      <p:bldP spid="1147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title" idx="4294967295"/>
          </p:nvPr>
        </p:nvSpPr>
        <p:spPr bwMode="auto">
          <a:xfrm>
            <a:off x="5878513" y="304800"/>
            <a:ext cx="401637" cy="196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L-Task 3-2</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69636"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20845" name="Rectangle 13"/>
          <p:cNvSpPr>
            <a:spLocks noChangeArrowheads="1"/>
          </p:cNvSpPr>
          <p:nvPr/>
        </p:nvSpPr>
        <p:spPr bwMode="auto">
          <a:xfrm>
            <a:off x="952500" y="2162175"/>
            <a:ext cx="7580313" cy="286232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altLang="zh-CN" sz="2000" dirty="0">
                <a:latin typeface="Verdana" charset="0"/>
              </a:rPr>
              <a:t>3. </a:t>
            </a:r>
            <a:r>
              <a:rPr lang="en-US" altLang="zh-CN" sz="2000" dirty="0" smtClean="0">
                <a:latin typeface="Verdana" charset="0"/>
              </a:rPr>
              <a:t>There is a bit difference between cashing travelers’  </a:t>
            </a:r>
          </a:p>
          <a:p>
            <a:pPr>
              <a:defRPr/>
            </a:pPr>
            <a:r>
              <a:rPr lang="en-US" altLang="zh-CN" sz="2000" dirty="0">
                <a:latin typeface="Verdana" charset="0"/>
              </a:rPr>
              <a:t> </a:t>
            </a:r>
            <a:r>
              <a:rPr lang="en-US" altLang="zh-CN" sz="2000" dirty="0" smtClean="0">
                <a:latin typeface="Verdana" charset="0"/>
              </a:rPr>
              <a:t>   checks at hotels and at banks.</a:t>
            </a:r>
          </a:p>
          <a:p>
            <a:pPr>
              <a:defRPr/>
            </a:pPr>
            <a:r>
              <a:rPr lang="en-US" altLang="zh-CN" sz="2000" dirty="0" smtClean="0">
                <a:latin typeface="Verdana" charset="0"/>
              </a:rPr>
              <a:t>    True □			False □</a:t>
            </a:r>
          </a:p>
          <a:p>
            <a:pPr>
              <a:defRPr/>
            </a:pPr>
            <a:r>
              <a:rPr lang="en-US" altLang="zh-CN" sz="2000" dirty="0" smtClean="0">
                <a:latin typeface="Verdana" charset="0"/>
              </a:rPr>
              <a:t>_____________________________________________</a:t>
            </a:r>
            <a:endParaRPr lang="en-US" altLang="zh-CN" sz="2000" dirty="0">
              <a:latin typeface="Verdana" charset="0"/>
            </a:endParaRPr>
          </a:p>
          <a:p>
            <a:pPr>
              <a:defRPr/>
            </a:pPr>
            <a:endParaRPr lang="en-US" altLang="zh-CN" sz="2000" dirty="0">
              <a:latin typeface="Verdana" charset="0"/>
            </a:endParaRPr>
          </a:p>
          <a:p>
            <a:pPr>
              <a:defRPr/>
            </a:pPr>
            <a:r>
              <a:rPr lang="en-US" altLang="zh-CN" sz="2000" dirty="0">
                <a:latin typeface="Verdana" charset="0"/>
              </a:rPr>
              <a:t>4. </a:t>
            </a:r>
            <a:r>
              <a:rPr lang="en-US" altLang="zh-CN" sz="2000" dirty="0" smtClean="0">
                <a:latin typeface="Verdana" charset="0"/>
              </a:rPr>
              <a:t>Ms. Berg needs to provide the bank with her passport </a:t>
            </a:r>
          </a:p>
          <a:p>
            <a:pPr>
              <a:defRPr/>
            </a:pPr>
            <a:r>
              <a:rPr lang="en-US" altLang="zh-CN" sz="2000" dirty="0">
                <a:latin typeface="Verdana" charset="0"/>
              </a:rPr>
              <a:t> </a:t>
            </a:r>
            <a:r>
              <a:rPr lang="en-US" altLang="zh-CN" sz="2000" dirty="0" smtClean="0">
                <a:latin typeface="Verdana" charset="0"/>
              </a:rPr>
              <a:t>   number.</a:t>
            </a:r>
            <a:endParaRPr lang="en-US" altLang="zh-CN" sz="2000" dirty="0">
              <a:latin typeface="Verdana" charset="0"/>
            </a:endParaRPr>
          </a:p>
          <a:p>
            <a:pPr>
              <a:defRPr/>
            </a:pPr>
            <a:r>
              <a:rPr lang="en-US" altLang="zh-CN" sz="2000" dirty="0">
                <a:latin typeface="Verdana" charset="0"/>
              </a:rPr>
              <a:t>    True □ 			False □</a:t>
            </a:r>
          </a:p>
          <a:p>
            <a:pPr>
              <a:defRPr/>
            </a:pPr>
            <a:r>
              <a:rPr lang="en-US" altLang="zh-CN" sz="2000" dirty="0">
                <a:latin typeface="Verdana" charset="0"/>
              </a:rPr>
              <a:t>_____________________________________________</a:t>
            </a:r>
          </a:p>
        </p:txBody>
      </p:sp>
      <p:sp>
        <p:nvSpPr>
          <p:cNvPr id="120846" name="Rectangle 14"/>
          <p:cNvSpPr>
            <a:spLocks noChangeArrowheads="1"/>
          </p:cNvSpPr>
          <p:nvPr/>
        </p:nvSpPr>
        <p:spPr bwMode="auto">
          <a:xfrm>
            <a:off x="1157268" y="3015030"/>
            <a:ext cx="5573712" cy="41751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dirty="0" smtClean="0">
                <a:solidFill>
                  <a:srgbClr val="FF0000"/>
                </a:solidFill>
                <a:latin typeface="Arial Narrow" charset="0"/>
              </a:rPr>
              <a:t>… not very much.</a:t>
            </a:r>
            <a:endParaRPr lang="en-US" altLang="zh-CN" b="1" dirty="0">
              <a:solidFill>
                <a:srgbClr val="FF0000"/>
              </a:solidFill>
            </a:endParaRPr>
          </a:p>
        </p:txBody>
      </p:sp>
      <p:sp>
        <p:nvSpPr>
          <p:cNvPr id="120847" name="Rectangle 15"/>
          <p:cNvSpPr>
            <a:spLocks noChangeArrowheads="1"/>
          </p:cNvSpPr>
          <p:nvPr/>
        </p:nvSpPr>
        <p:spPr bwMode="auto">
          <a:xfrm>
            <a:off x="5343354" y="2802552"/>
            <a:ext cx="387350" cy="34131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zh-CN" altLang="en-US" b="1" dirty="0">
                <a:solidFill>
                  <a:schemeClr val="hlink"/>
                </a:solidFill>
              </a:rPr>
              <a:t>√</a:t>
            </a:r>
          </a:p>
        </p:txBody>
      </p:sp>
      <p:sp>
        <p:nvSpPr>
          <p:cNvPr id="120848" name="Rectangle 16"/>
          <p:cNvSpPr>
            <a:spLocks noChangeArrowheads="1"/>
          </p:cNvSpPr>
          <p:nvPr/>
        </p:nvSpPr>
        <p:spPr bwMode="auto">
          <a:xfrm>
            <a:off x="5348925" y="4311459"/>
            <a:ext cx="387350" cy="3413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zh-CN" altLang="en-US" b="1" dirty="0">
                <a:solidFill>
                  <a:schemeClr val="hlink"/>
                </a:solidFill>
              </a:rPr>
              <a:t>√</a:t>
            </a:r>
          </a:p>
        </p:txBody>
      </p:sp>
      <p:sp>
        <p:nvSpPr>
          <p:cNvPr id="91193" name="AutoShape 57">
            <a:hlinkClick r:id="rId4" action="ppaction://hlinksldjump"/>
          </p:cNvPr>
          <p:cNvSpPr>
            <a:spLocks noChangeArrowheads="1"/>
          </p:cNvSpPr>
          <p:nvPr/>
        </p:nvSpPr>
        <p:spPr bwMode="auto">
          <a:xfrm>
            <a:off x="4729163" y="6203950"/>
            <a:ext cx="976312"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en-US" altLang="zh-CN" sz="1400">
                <a:solidFill>
                  <a:schemeClr val="bg1"/>
                </a:solidFill>
                <a:effectLst>
                  <a:outerShdw blurRad="38100" dist="38100" dir="2700000" algn="tl">
                    <a:srgbClr val="000000"/>
                  </a:outerShdw>
                </a:effectLst>
                <a:latin typeface="Arial Black" charset="0"/>
                <a:ea typeface="黑体" charset="0"/>
                <a:cs typeface="黑体" charset="0"/>
              </a:rPr>
              <a:t>Script</a:t>
            </a:r>
          </a:p>
        </p:txBody>
      </p:sp>
      <p:sp>
        <p:nvSpPr>
          <p:cNvPr id="27" name="Rectangle 14"/>
          <p:cNvSpPr>
            <a:spLocks noChangeArrowheads="1"/>
          </p:cNvSpPr>
          <p:nvPr/>
        </p:nvSpPr>
        <p:spPr bwMode="auto">
          <a:xfrm>
            <a:off x="1149662" y="4507527"/>
            <a:ext cx="7320569" cy="41751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dirty="0" smtClean="0">
                <a:solidFill>
                  <a:srgbClr val="FF0000"/>
                </a:solidFill>
                <a:latin typeface="Arial Narrow" charset="0"/>
              </a:rPr>
              <a:t>I’ve already written down … your passport number for you</a:t>
            </a:r>
            <a:endParaRPr lang="en-US" altLang="zh-CN"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47"/>
                                        </p:tgtEl>
                                        <p:attrNameLst>
                                          <p:attrName>style.visibility</p:attrName>
                                        </p:attrNameLst>
                                      </p:cBhvr>
                                      <p:to>
                                        <p:strVal val="visible"/>
                                      </p:to>
                                    </p:set>
                                    <p:animEffect transition="in" filter="blinds(horizontal)">
                                      <p:cBhvr>
                                        <p:cTn id="7" dur="500"/>
                                        <p:tgtEl>
                                          <p:spTgt spid="120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46"/>
                                        </p:tgtEl>
                                        <p:attrNameLst>
                                          <p:attrName>style.visibility</p:attrName>
                                        </p:attrNameLst>
                                      </p:cBhvr>
                                      <p:to>
                                        <p:strVal val="visible"/>
                                      </p:to>
                                    </p:set>
                                    <p:animEffect transition="in" filter="blinds(horizontal)">
                                      <p:cBhvr>
                                        <p:cTn id="12" dur="500"/>
                                        <p:tgtEl>
                                          <p:spTgt spid="1208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0848"/>
                                        </p:tgtEl>
                                        <p:attrNameLst>
                                          <p:attrName>style.visibility</p:attrName>
                                        </p:attrNameLst>
                                      </p:cBhvr>
                                      <p:to>
                                        <p:strVal val="visible"/>
                                      </p:to>
                                    </p:set>
                                    <p:animEffect transition="in" filter="blinds(horizontal)">
                                      <p:cBhvr>
                                        <p:cTn id="17" dur="500"/>
                                        <p:tgtEl>
                                          <p:spTgt spid="1208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6" grpId="0"/>
      <p:bldP spid="120847" grpId="0"/>
      <p:bldP spid="120848" grpId="0"/>
      <p:bldP spid="2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L-3-Script</a:t>
            </a:r>
          </a:p>
        </p:txBody>
      </p:sp>
      <p:sp>
        <p:nvSpPr>
          <p:cNvPr id="70659" name="TextBox 26"/>
          <p:cNvSpPr txBox="1">
            <a:spLocks noChangeArrowheads="1"/>
          </p:cNvSpPr>
          <p:nvPr/>
        </p:nvSpPr>
        <p:spPr bwMode="auto">
          <a:xfrm>
            <a:off x="487363" y="1119188"/>
            <a:ext cx="8224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a:r>
              <a:rPr kumimoji="0" lang="en-US" altLang="zh-CN" sz="2000">
                <a:solidFill>
                  <a:srgbClr val="4D4F00"/>
                </a:solidFill>
                <a:latin typeface="Verdana" charset="0"/>
              </a:rPr>
              <a:t>Task 3 Script</a:t>
            </a:r>
            <a:endParaRPr kumimoji="0" lang="zh-CN" altLang="en-US" sz="2000">
              <a:solidFill>
                <a:srgbClr val="4D4F00"/>
              </a:solidFill>
              <a:latin typeface="Verdana" charset="0"/>
            </a:endParaRPr>
          </a:p>
        </p:txBody>
      </p:sp>
      <p:grpSp>
        <p:nvGrpSpPr>
          <p:cNvPr id="2" name="Group 8"/>
          <p:cNvGrpSpPr>
            <a:grpSpLocks/>
          </p:cNvGrpSpPr>
          <p:nvPr/>
        </p:nvGrpSpPr>
        <p:grpSpPr bwMode="auto">
          <a:xfrm>
            <a:off x="81499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0661"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sp>
        <p:nvSpPr>
          <p:cNvPr id="118796" name="Rectangle 12"/>
          <p:cNvSpPr>
            <a:spLocks noChangeArrowheads="1"/>
          </p:cNvSpPr>
          <p:nvPr/>
        </p:nvSpPr>
        <p:spPr bwMode="auto">
          <a:xfrm>
            <a:off x="257175" y="1357313"/>
            <a:ext cx="184150" cy="3968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endParaRPr lang="zh-CN" altLang="en-US" sz="2000">
              <a:solidFill>
                <a:srgbClr val="4D4F00"/>
              </a:solidFill>
              <a:latin typeface="Verdana" charset="0"/>
            </a:endParaRPr>
          </a:p>
        </p:txBody>
      </p:sp>
      <p:sp>
        <p:nvSpPr>
          <p:cNvPr id="120849" name="AutoShape 17">
            <a:hlinkClick r:id="rId2"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dirty="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70667" name="图片 20" descr="sound.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p:cNvPicPr>
            <a:picLocks noChangeAspect="1"/>
          </p:cNvPicPr>
          <p:nvPr/>
        </p:nvPicPr>
        <p:blipFill>
          <a:blip r:embed="rId4"/>
          <a:stretch>
            <a:fillRect/>
          </a:stretch>
        </p:blipFill>
        <p:spPr>
          <a:xfrm>
            <a:off x="1651000" y="1614317"/>
            <a:ext cx="5829300" cy="4076700"/>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L-3-Script</a:t>
            </a:r>
          </a:p>
        </p:txBody>
      </p:sp>
      <p:grpSp>
        <p:nvGrpSpPr>
          <p:cNvPr id="2" name="Group 8"/>
          <p:cNvGrpSpPr>
            <a:grpSpLocks/>
          </p:cNvGrpSpPr>
          <p:nvPr/>
        </p:nvGrpSpPr>
        <p:grpSpPr bwMode="auto">
          <a:xfrm>
            <a:off x="81499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0661"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sp>
        <p:nvSpPr>
          <p:cNvPr id="118796" name="Rectangle 12"/>
          <p:cNvSpPr>
            <a:spLocks noChangeArrowheads="1"/>
          </p:cNvSpPr>
          <p:nvPr/>
        </p:nvSpPr>
        <p:spPr bwMode="auto">
          <a:xfrm>
            <a:off x="257175" y="1357313"/>
            <a:ext cx="184150" cy="3968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endParaRPr lang="zh-CN" altLang="en-US" sz="2000">
              <a:solidFill>
                <a:srgbClr val="4D4F00"/>
              </a:solidFill>
              <a:latin typeface="Verdana" charset="0"/>
            </a:endParaRPr>
          </a:p>
        </p:txBody>
      </p:sp>
      <p:pic>
        <p:nvPicPr>
          <p:cNvPr id="4" name="图片 3"/>
          <p:cNvPicPr>
            <a:picLocks noChangeAspect="1"/>
          </p:cNvPicPr>
          <p:nvPr/>
        </p:nvPicPr>
        <p:blipFill>
          <a:blip r:embed="rId3"/>
          <a:stretch>
            <a:fillRect/>
          </a:stretch>
        </p:blipFill>
        <p:spPr>
          <a:xfrm>
            <a:off x="1505900" y="1780699"/>
            <a:ext cx="6159500" cy="3276600"/>
          </a:xfrm>
          <a:prstGeom prst="rect">
            <a:avLst/>
          </a:prstGeom>
        </p:spPr>
      </p:pic>
    </p:spTree>
    <p:extLst>
      <p:ext uri="{BB962C8B-B14F-4D97-AF65-F5344CB8AC3E}">
        <p14:creationId xmlns:p14="http://schemas.microsoft.com/office/powerpoint/2010/main" xmlns="" val="206795374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Grp="1" noChangeArrowheads="1"/>
          </p:cNvSpPr>
          <p:nvPr>
            <p:ph type="title" idx="4294967295"/>
          </p:nvPr>
        </p:nvSpPr>
        <p:spPr bwMode="auto">
          <a:xfrm>
            <a:off x="5878513" y="304800"/>
            <a:ext cx="401637" cy="196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L-Task 4</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1684"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a:hlinkClick r:id="rId4" action="ppaction://hlinksldjump"/>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1689" name="TextBox 26"/>
          <p:cNvSpPr txBox="1">
            <a:spLocks noChangeArrowheads="1"/>
          </p:cNvSpPr>
          <p:nvPr/>
        </p:nvSpPr>
        <p:spPr bwMode="auto">
          <a:xfrm>
            <a:off x="407988" y="904875"/>
            <a:ext cx="84947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dirty="0">
                <a:solidFill>
                  <a:srgbClr val="4D4F00"/>
                </a:solidFill>
                <a:latin typeface="Verdana" charset="0"/>
              </a:rPr>
              <a:t>Task 4  </a:t>
            </a:r>
            <a:r>
              <a:rPr kumimoji="0" lang="en-US" altLang="zh-CN" sz="2000" dirty="0" smtClean="0">
                <a:solidFill>
                  <a:srgbClr val="4D4F00"/>
                </a:solidFill>
                <a:latin typeface="Verdana" charset="0"/>
              </a:rPr>
              <a:t>Mr. Smith is reporting to a lost card to his bank. Listen  </a:t>
            </a:r>
          </a:p>
          <a:p>
            <a:r>
              <a:rPr kumimoji="0" lang="en-US" altLang="zh-CN" sz="2000" dirty="0">
                <a:solidFill>
                  <a:srgbClr val="4D4F00"/>
                </a:solidFill>
                <a:latin typeface="Verdana" charset="0"/>
              </a:rPr>
              <a:t> </a:t>
            </a:r>
            <a:r>
              <a:rPr kumimoji="0" lang="en-US" altLang="zh-CN" sz="2000" dirty="0" smtClean="0">
                <a:solidFill>
                  <a:srgbClr val="4D4F00"/>
                </a:solidFill>
                <a:latin typeface="Verdana" charset="0"/>
              </a:rPr>
              <a:t>          to the conversation and answer the following questions.</a:t>
            </a:r>
            <a:endParaRPr kumimoji="0" lang="zh-CN" altLang="en-US" sz="2000" dirty="0">
              <a:solidFill>
                <a:srgbClr val="4D4F00"/>
              </a:solidFill>
              <a:latin typeface="Verdana" charset="0"/>
            </a:endParaRPr>
          </a:p>
        </p:txBody>
      </p:sp>
      <p:sp>
        <p:nvSpPr>
          <p:cNvPr id="91193" name="AutoShape 57">
            <a:hlinkClick r:id="" action="ppaction://hlinkshowjump?jump=nextslide"/>
          </p:cNvPr>
          <p:cNvSpPr>
            <a:spLocks noChangeArrowheads="1"/>
          </p:cNvSpPr>
          <p:nvPr/>
        </p:nvSpPr>
        <p:spPr bwMode="auto">
          <a:xfrm>
            <a:off x="4729163" y="6203950"/>
            <a:ext cx="976312"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en-US" altLang="zh-CN" sz="1400" dirty="0">
                <a:solidFill>
                  <a:schemeClr val="bg1"/>
                </a:solidFill>
                <a:effectLst>
                  <a:outerShdw blurRad="38100" dist="38100" dir="2700000" algn="tl">
                    <a:srgbClr val="000000"/>
                  </a:outerShdw>
                </a:effectLst>
                <a:latin typeface="Arial Black" charset="0"/>
                <a:ea typeface="黑体" charset="0"/>
                <a:cs typeface="黑体" charset="0"/>
              </a:rPr>
              <a:t>Script</a:t>
            </a:r>
          </a:p>
        </p:txBody>
      </p:sp>
      <p:sp>
        <p:nvSpPr>
          <p:cNvPr id="120849" name="AutoShape 17">
            <a:hlinkClick r:id="rId5"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dirty="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71696" name="图片 20" descr="sound.gif"/>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8"/>
          <p:cNvPicPr>
            <a:picLocks noChangeAspect="1"/>
          </p:cNvPicPr>
          <p:nvPr/>
        </p:nvPicPr>
        <p:blipFill>
          <a:blip r:embed="rId7"/>
          <a:stretch>
            <a:fillRect/>
          </a:stretch>
        </p:blipFill>
        <p:spPr>
          <a:xfrm>
            <a:off x="1434796" y="1747201"/>
            <a:ext cx="6185412" cy="3498951"/>
          </a:xfrm>
          <a:prstGeom prst="rect">
            <a:avLst/>
          </a:prstGeom>
        </p:spPr>
      </p:pic>
      <p:sp>
        <p:nvSpPr>
          <p:cNvPr id="11" name="文本框 10"/>
          <p:cNvSpPr txBox="1"/>
          <p:nvPr/>
        </p:nvSpPr>
        <p:spPr>
          <a:xfrm>
            <a:off x="2050056" y="2140156"/>
            <a:ext cx="4680128" cy="461665"/>
          </a:xfrm>
          <a:prstGeom prst="rect">
            <a:avLst/>
          </a:prstGeom>
          <a:noFill/>
        </p:spPr>
        <p:txBody>
          <a:bodyPr wrap="square" rtlCol="0">
            <a:spAutoFit/>
          </a:bodyPr>
          <a:lstStyle/>
          <a:p>
            <a:r>
              <a:rPr kumimoji="1" lang="en-US" altLang="zh-CN" dirty="0" smtClean="0">
                <a:solidFill>
                  <a:srgbClr val="FF0000"/>
                </a:solidFill>
              </a:rPr>
              <a:t>Mr. Smith lost his card yesterday.</a:t>
            </a:r>
            <a:endParaRPr kumimoji="1" lang="zh-CN" altLang="en-US" dirty="0">
              <a:solidFill>
                <a:srgbClr val="FF0000"/>
              </a:solidFill>
            </a:endParaRPr>
          </a:p>
        </p:txBody>
      </p:sp>
      <p:sp>
        <p:nvSpPr>
          <p:cNvPr id="31" name="文本框 30"/>
          <p:cNvSpPr txBox="1"/>
          <p:nvPr/>
        </p:nvSpPr>
        <p:spPr>
          <a:xfrm>
            <a:off x="2042451" y="2922602"/>
            <a:ext cx="6931544" cy="461665"/>
          </a:xfrm>
          <a:prstGeom prst="rect">
            <a:avLst/>
          </a:prstGeom>
          <a:noFill/>
        </p:spPr>
        <p:txBody>
          <a:bodyPr wrap="square" rtlCol="0">
            <a:spAutoFit/>
          </a:bodyPr>
          <a:lstStyle/>
          <a:p>
            <a:r>
              <a:rPr kumimoji="1" lang="en-US" altLang="zh-CN" dirty="0" smtClean="0">
                <a:solidFill>
                  <a:srgbClr val="FF0000"/>
                </a:solidFill>
              </a:rPr>
              <a:t>Account name, account number and passport number.</a:t>
            </a:r>
            <a:endParaRPr kumimoji="1" lang="zh-CN" altLang="en-US" dirty="0">
              <a:solidFill>
                <a:srgbClr val="FF0000"/>
              </a:solidFill>
            </a:endParaRPr>
          </a:p>
        </p:txBody>
      </p:sp>
      <p:sp>
        <p:nvSpPr>
          <p:cNvPr id="33" name="文本框 32"/>
          <p:cNvSpPr txBox="1"/>
          <p:nvPr/>
        </p:nvSpPr>
        <p:spPr>
          <a:xfrm>
            <a:off x="2024846" y="3745050"/>
            <a:ext cx="6931544" cy="461665"/>
          </a:xfrm>
          <a:prstGeom prst="rect">
            <a:avLst/>
          </a:prstGeom>
          <a:noFill/>
        </p:spPr>
        <p:txBody>
          <a:bodyPr wrap="square" rtlCol="0">
            <a:spAutoFit/>
          </a:bodyPr>
          <a:lstStyle/>
          <a:p>
            <a:r>
              <a:rPr kumimoji="1" lang="en-US" altLang="zh-CN" dirty="0" smtClean="0">
                <a:solidFill>
                  <a:srgbClr val="FF0000"/>
                </a:solidFill>
              </a:rPr>
              <a:t>Mr. Smith can renew his car at the card-issuing bank.</a:t>
            </a:r>
            <a:endParaRPr kumimoji="1" lang="zh-CN" altLang="en-US" dirty="0">
              <a:solidFill>
                <a:srgbClr val="FF0000"/>
              </a:solidFill>
            </a:endParaRPr>
          </a:p>
        </p:txBody>
      </p:sp>
      <p:sp>
        <p:nvSpPr>
          <p:cNvPr id="36" name="文本框 35"/>
          <p:cNvSpPr txBox="1"/>
          <p:nvPr/>
        </p:nvSpPr>
        <p:spPr>
          <a:xfrm>
            <a:off x="2027242" y="4527495"/>
            <a:ext cx="6931544" cy="461665"/>
          </a:xfrm>
          <a:prstGeom prst="rect">
            <a:avLst/>
          </a:prstGeom>
          <a:noFill/>
        </p:spPr>
        <p:txBody>
          <a:bodyPr wrap="square" rtlCol="0">
            <a:spAutoFit/>
          </a:bodyPr>
          <a:lstStyle/>
          <a:p>
            <a:r>
              <a:rPr kumimoji="1" lang="en-US" altLang="zh-CN" dirty="0" smtClean="0">
                <a:solidFill>
                  <a:srgbClr val="FF0000"/>
                </a:solidFill>
              </a:rPr>
              <a:t>Because Mr. Smith’s money is still in his account.</a:t>
            </a:r>
            <a:endParaRPr kumimoji="1"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3" grpId="0"/>
      <p:bldP spid="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L-4-Script</a:t>
            </a:r>
          </a:p>
        </p:txBody>
      </p:sp>
      <p:sp>
        <p:nvSpPr>
          <p:cNvPr id="72707" name="TextBox 26"/>
          <p:cNvSpPr txBox="1">
            <a:spLocks noChangeArrowheads="1"/>
          </p:cNvSpPr>
          <p:nvPr/>
        </p:nvSpPr>
        <p:spPr bwMode="auto">
          <a:xfrm>
            <a:off x="487363" y="1103313"/>
            <a:ext cx="8224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a:r>
              <a:rPr kumimoji="0" lang="en-US" altLang="zh-CN" sz="2000">
                <a:solidFill>
                  <a:srgbClr val="4D4F00"/>
                </a:solidFill>
                <a:latin typeface="Verdana" charset="0"/>
              </a:rPr>
              <a:t>Task 4 Script</a:t>
            </a:r>
            <a:r>
              <a:rPr kumimoji="0" lang="en-US" altLang="zh-CN" sz="2000" b="1">
                <a:solidFill>
                  <a:srgbClr val="F5F5F5"/>
                </a:solidFill>
                <a:latin typeface="Verdana" charset="0"/>
              </a:rPr>
              <a:t> </a:t>
            </a:r>
            <a:endParaRPr kumimoji="0" lang="zh-CN" altLang="en-US" sz="2000" b="1">
              <a:solidFill>
                <a:srgbClr val="F5F5F5"/>
              </a:solidFill>
              <a:latin typeface="Verdana" charset="0"/>
            </a:endParaRPr>
          </a:p>
        </p:txBody>
      </p:sp>
      <p:grpSp>
        <p:nvGrpSpPr>
          <p:cNvPr id="2" name="Group 8"/>
          <p:cNvGrpSpPr>
            <a:grpSpLocks/>
          </p:cNvGrpSpPr>
          <p:nvPr/>
        </p:nvGrpSpPr>
        <p:grpSpPr bwMode="auto">
          <a:xfrm>
            <a:off x="81499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a:hlinkClick r:id="" action="ppaction://hlinkshowjump?jump=nextslide"/>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2709"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sp>
        <p:nvSpPr>
          <p:cNvPr id="120849" name="AutoShape 17">
            <a:hlinkClick r:id="rId2"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dirty="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72714" name="图片 20" descr="sound.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p:cNvPicPr>
            <a:picLocks noChangeAspect="1"/>
          </p:cNvPicPr>
          <p:nvPr/>
        </p:nvPicPr>
        <p:blipFill>
          <a:blip r:embed="rId4"/>
          <a:stretch>
            <a:fillRect/>
          </a:stretch>
        </p:blipFill>
        <p:spPr>
          <a:xfrm>
            <a:off x="2180059" y="1533632"/>
            <a:ext cx="5361839" cy="4343768"/>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idx="4294967295"/>
          </p:nvPr>
        </p:nvSpPr>
        <p:spPr bwMode="auto">
          <a:xfrm>
            <a:off x="5975350" y="336550"/>
            <a:ext cx="484188" cy="163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L-4-Script</a:t>
            </a:r>
          </a:p>
        </p:txBody>
      </p:sp>
      <p:grpSp>
        <p:nvGrpSpPr>
          <p:cNvPr id="2" name="Group 8"/>
          <p:cNvGrpSpPr>
            <a:grpSpLocks/>
          </p:cNvGrpSpPr>
          <p:nvPr/>
        </p:nvGrpSpPr>
        <p:grpSpPr bwMode="auto">
          <a:xfrm>
            <a:off x="81499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2709"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5"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pic>
        <p:nvPicPr>
          <p:cNvPr id="4" name="图片 3"/>
          <p:cNvPicPr>
            <a:picLocks noChangeAspect="1"/>
          </p:cNvPicPr>
          <p:nvPr/>
        </p:nvPicPr>
        <p:blipFill>
          <a:blip r:embed="rId2"/>
          <a:stretch>
            <a:fillRect/>
          </a:stretch>
        </p:blipFill>
        <p:spPr>
          <a:xfrm>
            <a:off x="1216691" y="1839774"/>
            <a:ext cx="6847753" cy="2750562"/>
          </a:xfrm>
          <a:prstGeom prst="rect">
            <a:avLst/>
          </a:prstGeom>
        </p:spPr>
      </p:pic>
    </p:spTree>
    <p:extLst>
      <p:ext uri="{BB962C8B-B14F-4D97-AF65-F5344CB8AC3E}">
        <p14:creationId xmlns:p14="http://schemas.microsoft.com/office/powerpoint/2010/main" xmlns="" val="215086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2"/>
          <p:cNvSpPr>
            <a:spLocks noGrp="1" noChangeArrowheads="1"/>
          </p:cNvSpPr>
          <p:nvPr>
            <p:ph type="title" idx="4294967295"/>
          </p:nvPr>
        </p:nvSpPr>
        <p:spPr bwMode="auto">
          <a:xfrm>
            <a:off x="5453063" y="347663"/>
            <a:ext cx="541337" cy="165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Reading A</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pic>
        <p:nvPicPr>
          <p:cNvPr id="12296" name="Picture 30" descr="1">
            <a:hlinkClick r:id="rId2"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1449388"/>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7" name="TextBox 8">
            <a:hlinkClick r:id="rId2" action="ppaction://hlinksldjump"/>
          </p:cNvPr>
          <p:cNvSpPr txBox="1">
            <a:spLocks noChangeArrowheads="1"/>
          </p:cNvSpPr>
          <p:nvPr/>
        </p:nvSpPr>
        <p:spPr bwMode="auto">
          <a:xfrm>
            <a:off x="2409825" y="1285875"/>
            <a:ext cx="96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dirty="0">
                <a:solidFill>
                  <a:srgbClr val="7030A0"/>
                </a:solidFill>
                <a:latin typeface="Verdana" charset="0"/>
              </a:rPr>
              <a:t>Text</a:t>
            </a:r>
            <a:endParaRPr kumimoji="0" lang="zh-CN" altLang="en-US" sz="2800" dirty="0">
              <a:solidFill>
                <a:srgbClr val="7030A0"/>
              </a:solidFill>
              <a:latin typeface="Verdana" charset="0"/>
            </a:endParaRPr>
          </a:p>
        </p:txBody>
      </p:sp>
      <p:pic>
        <p:nvPicPr>
          <p:cNvPr id="12298" name="Picture 30" descr="1">
            <a:hlinkClick r:id="rId4"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2209800"/>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9" name="TextBox 10">
            <a:hlinkClick r:id="rId5" action="ppaction://hlinksldjump"/>
          </p:cNvPr>
          <p:cNvSpPr txBox="1">
            <a:spLocks noChangeArrowheads="1"/>
          </p:cNvSpPr>
          <p:nvPr/>
        </p:nvSpPr>
        <p:spPr bwMode="auto">
          <a:xfrm>
            <a:off x="2409825" y="2070100"/>
            <a:ext cx="1365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1</a:t>
            </a:r>
            <a:endParaRPr kumimoji="0" lang="zh-CN" altLang="en-US" sz="2800">
              <a:solidFill>
                <a:srgbClr val="7030A0"/>
              </a:solidFill>
              <a:latin typeface="Verdana" charset="0"/>
            </a:endParaRPr>
          </a:p>
        </p:txBody>
      </p:sp>
      <p:pic>
        <p:nvPicPr>
          <p:cNvPr id="12300"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2906713"/>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1" name="TextBox 12">
            <a:hlinkClick r:id="rId7" action="ppaction://hlinksldjump"/>
          </p:cNvPr>
          <p:cNvSpPr txBox="1">
            <a:spLocks noChangeArrowheads="1"/>
          </p:cNvSpPr>
          <p:nvPr/>
        </p:nvSpPr>
        <p:spPr bwMode="auto">
          <a:xfrm>
            <a:off x="2409825" y="2787650"/>
            <a:ext cx="1365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2</a:t>
            </a:r>
            <a:endParaRPr kumimoji="0" lang="zh-CN" altLang="en-US" sz="2800">
              <a:solidFill>
                <a:srgbClr val="7030A0"/>
              </a:solidFill>
              <a:latin typeface="Verdana" charset="0"/>
            </a:endParaRPr>
          </a:p>
        </p:txBody>
      </p:sp>
      <p:pic>
        <p:nvPicPr>
          <p:cNvPr id="12302" name="Picture 30" descr="1">
            <a:hlinkClick r:id="rId8"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4391025"/>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3" name="TextBox 14">
            <a:hlinkClick r:id="rId8" action="ppaction://hlinksldjump"/>
          </p:cNvPr>
          <p:cNvSpPr txBox="1">
            <a:spLocks noChangeArrowheads="1"/>
          </p:cNvSpPr>
          <p:nvPr/>
        </p:nvSpPr>
        <p:spPr bwMode="auto">
          <a:xfrm>
            <a:off x="2409825" y="4305300"/>
            <a:ext cx="374173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Business Know-how</a:t>
            </a:r>
            <a:endParaRPr kumimoji="0" lang="zh-CN" altLang="en-US" sz="2800">
              <a:solidFill>
                <a:srgbClr val="7030A0"/>
              </a:solidFill>
              <a:latin typeface="Verdana" charset="0"/>
            </a:endParaRPr>
          </a:p>
        </p:txBody>
      </p:sp>
      <p:cxnSp>
        <p:nvCxnSpPr>
          <p:cNvPr id="19" name="直接连接符 18"/>
          <p:cNvCxnSpPr/>
          <p:nvPr/>
        </p:nvCxnSpPr>
        <p:spPr bwMode="auto">
          <a:xfrm>
            <a:off x="2463494" y="1889262"/>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6">
                <a:lumMod val="75000"/>
                <a:lumOff val="25000"/>
                <a:alpha val="40000"/>
              </a:schemeClr>
            </a:glow>
          </a:effectLst>
        </p:spPr>
      </p:cxnSp>
      <p:cxnSp>
        <p:nvCxnSpPr>
          <p:cNvPr id="20" name="直接连接符 19"/>
          <p:cNvCxnSpPr/>
          <p:nvPr/>
        </p:nvCxnSpPr>
        <p:spPr bwMode="auto">
          <a:xfrm>
            <a:off x="2463494" y="2731501"/>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21" name="直接连接符 20"/>
          <p:cNvCxnSpPr/>
          <p:nvPr/>
        </p:nvCxnSpPr>
        <p:spPr bwMode="auto">
          <a:xfrm>
            <a:off x="2463494" y="3358580"/>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22" name="直接连接符 21"/>
          <p:cNvCxnSpPr/>
          <p:nvPr/>
        </p:nvCxnSpPr>
        <p:spPr bwMode="auto">
          <a:xfrm>
            <a:off x="2463494" y="4891092"/>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pic>
        <p:nvPicPr>
          <p:cNvPr id="12308"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74825" y="3667125"/>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9" name="TextBox 12">
            <a:hlinkClick r:id="rId7" action="ppaction://hlinksldjump"/>
          </p:cNvPr>
          <p:cNvSpPr txBox="1">
            <a:spLocks noChangeArrowheads="1"/>
          </p:cNvSpPr>
          <p:nvPr/>
        </p:nvSpPr>
        <p:spPr bwMode="auto">
          <a:xfrm>
            <a:off x="2401888" y="3548063"/>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3</a:t>
            </a:r>
            <a:endParaRPr kumimoji="0" lang="zh-CN" altLang="en-US" sz="2800">
              <a:solidFill>
                <a:srgbClr val="7030A0"/>
              </a:solidFill>
              <a:latin typeface="Verdana" charset="0"/>
            </a:endParaRPr>
          </a:p>
        </p:txBody>
      </p:sp>
      <p:cxnSp>
        <p:nvCxnSpPr>
          <p:cNvPr id="33" name="直接连接符 20"/>
          <p:cNvCxnSpPr/>
          <p:nvPr/>
        </p:nvCxnSpPr>
        <p:spPr bwMode="auto">
          <a:xfrm>
            <a:off x="2454904" y="4119188"/>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Grp="1" noChangeArrowheads="1"/>
          </p:cNvSpPr>
          <p:nvPr>
            <p:ph type="title" idx="4294967295"/>
          </p:nvPr>
        </p:nvSpPr>
        <p:spPr bwMode="auto">
          <a:xfrm>
            <a:off x="5878513" y="304800"/>
            <a:ext cx="401637" cy="196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L-Task 5-1</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3732"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Listening &amp; Speaking</a:t>
            </a:r>
            <a:endParaRPr lang="zh-CN" altLang="en-US" sz="2000" b="0" smtClean="0">
              <a:solidFill>
                <a:srgbClr val="0D0D0D"/>
              </a:solidFill>
              <a:latin typeface="Arial Black" charset="0"/>
            </a:endParaRP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3737" name="TextBox 26"/>
          <p:cNvSpPr txBox="1">
            <a:spLocks noChangeArrowheads="1"/>
          </p:cNvSpPr>
          <p:nvPr/>
        </p:nvSpPr>
        <p:spPr bwMode="auto">
          <a:xfrm>
            <a:off x="407988" y="904875"/>
            <a:ext cx="849471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dirty="0">
                <a:solidFill>
                  <a:srgbClr val="4D4F00"/>
                </a:solidFill>
                <a:latin typeface="Verdana" charset="0"/>
              </a:rPr>
              <a:t>Task 5  Listen to the passage twice and fill in the blanks with</a:t>
            </a:r>
          </a:p>
          <a:p>
            <a:r>
              <a:rPr kumimoji="0" lang="en-US" altLang="zh-CN" sz="2000" dirty="0">
                <a:solidFill>
                  <a:srgbClr val="4D4F00"/>
                </a:solidFill>
                <a:latin typeface="Verdana" charset="0"/>
              </a:rPr>
              <a:t>            what 	you hear.</a:t>
            </a:r>
            <a:r>
              <a:rPr kumimoji="0" lang="en-US" altLang="zh-CN" sz="2000" b="1" dirty="0">
                <a:solidFill>
                  <a:srgbClr val="4D4F00"/>
                </a:solidFill>
                <a:latin typeface="Calibri" charset="0"/>
              </a:rPr>
              <a:t> </a:t>
            </a:r>
            <a:endParaRPr kumimoji="0" lang="zh-CN" altLang="en-US" sz="2000" b="1" dirty="0">
              <a:solidFill>
                <a:srgbClr val="4D4F00"/>
              </a:solidFill>
              <a:latin typeface="Calibri" charset="0"/>
            </a:endParaRPr>
          </a:p>
        </p:txBody>
      </p:sp>
      <p:sp>
        <p:nvSpPr>
          <p:cNvPr id="122897" name="Rectangle 17"/>
          <p:cNvSpPr>
            <a:spLocks noChangeArrowheads="1"/>
          </p:cNvSpPr>
          <p:nvPr/>
        </p:nvSpPr>
        <p:spPr bwMode="auto">
          <a:xfrm>
            <a:off x="331788" y="1543050"/>
            <a:ext cx="8324850" cy="43592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5000"/>
              </a:lnSpc>
              <a:defRPr/>
            </a:pPr>
            <a:r>
              <a:rPr lang="en-US" altLang="zh-CN" dirty="0"/>
              <a:t>         </a:t>
            </a:r>
            <a:r>
              <a:rPr lang="en-US" altLang="zh-CN" sz="2000" dirty="0">
                <a:latin typeface="Verdana" charset="0"/>
              </a:rPr>
              <a:t>A few days ago, Ivan decided to add some money to his bank account via ATM. After he put $74, the ATM took the money and returned him a slip. _______________, the amount on the slip was $7,430,000. He got another slip—and still the amount was the same. So he decided to go to the bank and tell them about the mistake the ATM had made.</a:t>
            </a:r>
          </a:p>
          <a:p>
            <a:pPr>
              <a:lnSpc>
                <a:spcPct val="125000"/>
              </a:lnSpc>
              <a:defRPr/>
            </a:pPr>
            <a:r>
              <a:rPr lang="en-US" altLang="zh-CN" sz="2000" dirty="0">
                <a:latin typeface="Verdana" charset="0"/>
              </a:rPr>
              <a:t>        Ivan arrived at the bank and told a clerk his story, also showed a slip, but the clerk was not interested in the situation. “_________________________, buddy,” said the clerk to the 7 million dollars account holder. “Come back please some other time, I’ve got a lot of things to do right now.”</a:t>
            </a:r>
            <a:endParaRPr lang="zh-CN" altLang="en-US" sz="2000" dirty="0">
              <a:latin typeface="Verdana" charset="0"/>
            </a:endParaRPr>
          </a:p>
        </p:txBody>
      </p:sp>
      <p:sp>
        <p:nvSpPr>
          <p:cNvPr id="122898" name="Rectangle 18"/>
          <p:cNvSpPr>
            <a:spLocks noChangeArrowheads="1"/>
          </p:cNvSpPr>
          <p:nvPr/>
        </p:nvSpPr>
        <p:spPr bwMode="auto">
          <a:xfrm>
            <a:off x="5410200" y="2386013"/>
            <a:ext cx="2060575" cy="4175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chemeClr val="hlink"/>
                </a:solidFill>
              </a:rPr>
              <a:t>To his surprise</a:t>
            </a:r>
          </a:p>
        </p:txBody>
      </p:sp>
      <p:sp>
        <p:nvSpPr>
          <p:cNvPr id="122899" name="Rectangle 19"/>
          <p:cNvSpPr>
            <a:spLocks noChangeArrowheads="1"/>
          </p:cNvSpPr>
          <p:nvPr/>
        </p:nvSpPr>
        <p:spPr bwMode="auto">
          <a:xfrm>
            <a:off x="606948" y="4667740"/>
            <a:ext cx="3609975" cy="3254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dirty="0">
                <a:solidFill>
                  <a:schemeClr val="hlink"/>
                </a:solidFill>
              </a:rPr>
              <a:t>Many strange things happen</a:t>
            </a:r>
          </a:p>
        </p:txBody>
      </p:sp>
      <p:sp>
        <p:nvSpPr>
          <p:cNvPr id="120849" name="AutoShape 17">
            <a:hlinkClick r:id="rId4"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dirty="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73742" name="图片 20" descr="sound.gif"/>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8"/>
                                        </p:tgtEl>
                                        <p:attrNameLst>
                                          <p:attrName>style.visibility</p:attrName>
                                        </p:attrNameLst>
                                      </p:cBhvr>
                                      <p:to>
                                        <p:strVal val="visible"/>
                                      </p:to>
                                    </p:set>
                                    <p:animEffect transition="in" filter="blinds(horizontal)">
                                      <p:cBhvr>
                                        <p:cTn id="7" dur="500"/>
                                        <p:tgtEl>
                                          <p:spTgt spid="122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899"/>
                                        </p:tgtEl>
                                        <p:attrNameLst>
                                          <p:attrName>style.visibility</p:attrName>
                                        </p:attrNameLst>
                                      </p:cBhvr>
                                      <p:to>
                                        <p:strVal val="visible"/>
                                      </p:to>
                                    </p:set>
                                    <p:animEffect transition="in" filter="blinds(horizontal)">
                                      <p:cBhvr>
                                        <p:cTn id="12" dur="500"/>
                                        <p:tgtEl>
                                          <p:spTgt spid="12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8" grpId="0"/>
      <p:bldP spid="12289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title" idx="4294967295"/>
          </p:nvPr>
        </p:nvSpPr>
        <p:spPr bwMode="auto">
          <a:xfrm>
            <a:off x="5878513" y="304800"/>
            <a:ext cx="401637" cy="1968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L-Task 5-2</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a:hlinkClick r:id="" action="ppaction://hlinkshowjump?jump=nextslide"/>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4756"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dirty="0" smtClean="0">
                <a:solidFill>
                  <a:srgbClr val="0D0D0D"/>
                </a:solidFill>
                <a:latin typeface="Arial Black" charset="0"/>
              </a:rPr>
              <a:t>Listening &amp; Speaking</a:t>
            </a:r>
            <a:endParaRPr lang="zh-CN" altLang="en-US" sz="2000" b="0" dirty="0" smtClean="0">
              <a:solidFill>
                <a:srgbClr val="0D0D0D"/>
              </a:solidFill>
              <a:latin typeface="Arial Black" charset="0"/>
            </a:endParaRPr>
          </a:p>
        </p:txBody>
      </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a:hlinkClick r:id="rId2" action="ppaction://hlinksldjump"/>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23922" name="Rectangle 18"/>
          <p:cNvSpPr>
            <a:spLocks noChangeArrowheads="1"/>
          </p:cNvSpPr>
          <p:nvPr/>
        </p:nvSpPr>
        <p:spPr bwMode="auto">
          <a:xfrm>
            <a:off x="514350" y="790575"/>
            <a:ext cx="8075613" cy="46640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25000"/>
              </a:lnSpc>
              <a:defRPr/>
            </a:pPr>
            <a:r>
              <a:rPr lang="en-US" altLang="zh-CN" sz="2000">
                <a:latin typeface="Verdana" charset="0"/>
              </a:rPr>
              <a:t>	Ivan got offended with such a response. He ______________ the nearest ATM and started withdrawing the cash. He went from one ATM to another _______________________ of each one. He put all the money in big shoe boxes and afterwards took all those boxes to that bank clerk. He threw the boxes on the clerk’s desk. “What’s this?” asked the clerk. “It’s money. ________________.” </a:t>
            </a:r>
          </a:p>
          <a:p>
            <a:pPr algn="l">
              <a:lnSpc>
                <a:spcPct val="125000"/>
              </a:lnSpc>
              <a:defRPr/>
            </a:pPr>
            <a:r>
              <a:rPr lang="en-US" altLang="zh-CN" sz="2000">
                <a:latin typeface="Verdana" charset="0"/>
              </a:rPr>
              <a:t>	The clerk was really shocked. He called other bank workers and they all got greatly amazed by what they were presented. They took the money from the cardholder, and told him “thank you ” ______________________________.</a:t>
            </a:r>
            <a:endParaRPr lang="zh-CN" altLang="en-US" sz="2000">
              <a:latin typeface="Verdana" charset="0"/>
            </a:endParaRPr>
          </a:p>
        </p:txBody>
      </p:sp>
      <p:sp>
        <p:nvSpPr>
          <p:cNvPr id="123923" name="Rectangle 19"/>
          <p:cNvSpPr>
            <a:spLocks noChangeArrowheads="1"/>
          </p:cNvSpPr>
          <p:nvPr/>
        </p:nvSpPr>
        <p:spPr bwMode="auto">
          <a:xfrm>
            <a:off x="636588" y="1160463"/>
            <a:ext cx="2030412" cy="3413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chemeClr val="hlink"/>
                </a:solidFill>
                <a:effectLst>
                  <a:outerShdw blurRad="38100" dist="38100" dir="2700000" algn="tl">
                    <a:srgbClr val="DDDDDD"/>
                  </a:outerShdw>
                </a:effectLst>
              </a:rPr>
              <a:t>went straight to</a:t>
            </a:r>
          </a:p>
        </p:txBody>
      </p:sp>
      <p:sp>
        <p:nvSpPr>
          <p:cNvPr id="123924" name="Rectangle 20"/>
          <p:cNvSpPr>
            <a:spLocks noChangeArrowheads="1"/>
          </p:cNvSpPr>
          <p:nvPr/>
        </p:nvSpPr>
        <p:spPr bwMode="auto">
          <a:xfrm>
            <a:off x="482600" y="1987550"/>
            <a:ext cx="3006725" cy="34131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chemeClr val="hlink"/>
                </a:solidFill>
                <a:effectLst>
                  <a:outerShdw blurRad="38100" dist="38100" dir="2700000" algn="tl">
                    <a:srgbClr val="DDDDDD"/>
                  </a:outerShdw>
                </a:effectLst>
              </a:rPr>
              <a:t>withdrawing the daily limit</a:t>
            </a:r>
          </a:p>
        </p:txBody>
      </p:sp>
      <p:sp>
        <p:nvSpPr>
          <p:cNvPr id="123925" name="Rectangle 21"/>
          <p:cNvSpPr>
            <a:spLocks noChangeArrowheads="1"/>
          </p:cNvSpPr>
          <p:nvPr/>
        </p:nvSpPr>
        <p:spPr bwMode="auto">
          <a:xfrm>
            <a:off x="531813" y="3468688"/>
            <a:ext cx="2433637" cy="3556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chemeClr val="hlink"/>
                </a:solidFill>
                <a:effectLst>
                  <a:outerShdw blurRad="38100" dist="38100" dir="2700000" algn="tl">
                    <a:srgbClr val="DDDDDD"/>
                  </a:outerShdw>
                </a:effectLst>
              </a:rPr>
              <a:t>Millions of dollars</a:t>
            </a:r>
          </a:p>
        </p:txBody>
      </p:sp>
      <p:sp>
        <p:nvSpPr>
          <p:cNvPr id="123926" name="Rectangle 22"/>
          <p:cNvSpPr>
            <a:spLocks noChangeArrowheads="1"/>
          </p:cNvSpPr>
          <p:nvPr/>
        </p:nvSpPr>
        <p:spPr bwMode="auto">
          <a:xfrm>
            <a:off x="3203575" y="5062538"/>
            <a:ext cx="5238750" cy="3095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chemeClr val="hlink"/>
                </a:solidFill>
                <a:effectLst>
                  <a:outerShdw blurRad="38100" dist="38100" dir="2700000" algn="tl">
                    <a:srgbClr val="DDDDDD"/>
                  </a:outerShdw>
                </a:effectLst>
              </a:rPr>
              <a:t> for his courteous and unusual behavior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23"/>
                                        </p:tgtEl>
                                        <p:attrNameLst>
                                          <p:attrName>style.visibility</p:attrName>
                                        </p:attrNameLst>
                                      </p:cBhvr>
                                      <p:to>
                                        <p:strVal val="visible"/>
                                      </p:to>
                                    </p:set>
                                    <p:animEffect transition="in" filter="blinds(horizontal)">
                                      <p:cBhvr>
                                        <p:cTn id="7" dur="500"/>
                                        <p:tgtEl>
                                          <p:spTgt spid="123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24"/>
                                        </p:tgtEl>
                                        <p:attrNameLst>
                                          <p:attrName>style.visibility</p:attrName>
                                        </p:attrNameLst>
                                      </p:cBhvr>
                                      <p:to>
                                        <p:strVal val="visible"/>
                                      </p:to>
                                    </p:set>
                                    <p:animEffect transition="in" filter="blinds(horizontal)">
                                      <p:cBhvr>
                                        <p:cTn id="12" dur="500"/>
                                        <p:tgtEl>
                                          <p:spTgt spid="1239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3925"/>
                                        </p:tgtEl>
                                        <p:attrNameLst>
                                          <p:attrName>style.visibility</p:attrName>
                                        </p:attrNameLst>
                                      </p:cBhvr>
                                      <p:to>
                                        <p:strVal val="visible"/>
                                      </p:to>
                                    </p:set>
                                    <p:animEffect transition="in" filter="blinds(horizontal)">
                                      <p:cBhvr>
                                        <p:cTn id="17" dur="500"/>
                                        <p:tgtEl>
                                          <p:spTgt spid="1239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3926"/>
                                        </p:tgtEl>
                                        <p:attrNameLst>
                                          <p:attrName>style.visibility</p:attrName>
                                        </p:attrNameLst>
                                      </p:cBhvr>
                                      <p:to>
                                        <p:strVal val="visible"/>
                                      </p:to>
                                    </p:set>
                                    <p:animEffect transition="in" filter="blinds(horizontal)">
                                      <p:cBhvr>
                                        <p:cTn id="22" dur="500"/>
                                        <p:tgtEl>
                                          <p:spTgt spid="123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3" grpId="0"/>
      <p:bldP spid="123924" grpId="0"/>
      <p:bldP spid="123925" grpId="0"/>
      <p:bldP spid="12392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gray">
          <a:xfrm>
            <a:off x="4456317" y="242458"/>
            <a:ext cx="3604957"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dirty="0" smtClean="0">
                <a:solidFill>
                  <a:srgbClr val="0D0D0D"/>
                </a:solidFill>
                <a:latin typeface="Arial Black" charset="0"/>
              </a:rPr>
              <a:t>Listening &amp; Speaking</a:t>
            </a:r>
            <a:endParaRPr lang="zh-CN" altLang="en-US" sz="2000" b="0" dirty="0" smtClean="0">
              <a:solidFill>
                <a:srgbClr val="0D0D0D"/>
              </a:solidFill>
              <a:latin typeface="Arial Black" charset="0"/>
            </a:endParaRPr>
          </a:p>
        </p:txBody>
      </p:sp>
      <p:sp>
        <p:nvSpPr>
          <p:cNvPr id="3" name="TextBox 26"/>
          <p:cNvSpPr txBox="1">
            <a:spLocks noChangeArrowheads="1"/>
          </p:cNvSpPr>
          <p:nvPr/>
        </p:nvSpPr>
        <p:spPr bwMode="auto">
          <a:xfrm>
            <a:off x="407988" y="904875"/>
            <a:ext cx="84947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dirty="0">
                <a:solidFill>
                  <a:srgbClr val="4D4F00"/>
                </a:solidFill>
                <a:latin typeface="Verdana" charset="0"/>
              </a:rPr>
              <a:t>Task </a:t>
            </a:r>
            <a:r>
              <a:rPr kumimoji="0" lang="en-US" altLang="zh-CN" sz="2000" dirty="0" smtClean="0">
                <a:solidFill>
                  <a:srgbClr val="4D4F00"/>
                </a:solidFill>
                <a:latin typeface="Verdana" charset="0"/>
              </a:rPr>
              <a:t>6  Complete the following mini dialogs with the help of the   </a:t>
            </a:r>
          </a:p>
          <a:p>
            <a:r>
              <a:rPr kumimoji="0" lang="en-US" altLang="zh-CN" sz="2000" dirty="0">
                <a:solidFill>
                  <a:srgbClr val="4D4F00"/>
                </a:solidFill>
                <a:latin typeface="Verdana" charset="0"/>
              </a:rPr>
              <a:t> </a:t>
            </a:r>
            <a:r>
              <a:rPr kumimoji="0" lang="en-US" altLang="zh-CN" sz="2000" dirty="0" smtClean="0">
                <a:solidFill>
                  <a:srgbClr val="4D4F00"/>
                </a:solidFill>
                <a:latin typeface="Verdana" charset="0"/>
              </a:rPr>
              <a:t>          words or phrases given in brackets.</a:t>
            </a:r>
            <a:r>
              <a:rPr kumimoji="0" lang="en-US" altLang="zh-CN" sz="2000" b="1" dirty="0" smtClean="0">
                <a:solidFill>
                  <a:srgbClr val="4D4F00"/>
                </a:solidFill>
                <a:latin typeface="Calibri" charset="0"/>
              </a:rPr>
              <a:t> </a:t>
            </a:r>
            <a:endParaRPr kumimoji="0" lang="zh-CN" altLang="en-US" sz="2000" b="1" dirty="0">
              <a:solidFill>
                <a:srgbClr val="4D4F00"/>
              </a:solidFill>
              <a:latin typeface="Calibri" charset="0"/>
            </a:endParaRPr>
          </a:p>
        </p:txBody>
      </p:sp>
      <p:pic>
        <p:nvPicPr>
          <p:cNvPr id="4" name="图片 3"/>
          <p:cNvPicPr>
            <a:picLocks noChangeAspect="1"/>
          </p:cNvPicPr>
          <p:nvPr/>
        </p:nvPicPr>
        <p:blipFill>
          <a:blip r:embed="rId2"/>
          <a:stretch>
            <a:fillRect/>
          </a:stretch>
        </p:blipFill>
        <p:spPr>
          <a:xfrm>
            <a:off x="0" y="1855131"/>
            <a:ext cx="9094878" cy="3955294"/>
          </a:xfrm>
          <a:prstGeom prst="rect">
            <a:avLst/>
          </a:prstGeom>
        </p:spPr>
      </p:pic>
      <p:sp>
        <p:nvSpPr>
          <p:cNvPr id="6" name="文本框 5"/>
          <p:cNvSpPr txBox="1"/>
          <p:nvPr/>
        </p:nvSpPr>
        <p:spPr>
          <a:xfrm>
            <a:off x="690017" y="1590117"/>
            <a:ext cx="8100223" cy="400110"/>
          </a:xfrm>
          <a:prstGeom prst="rect">
            <a:avLst/>
          </a:prstGeom>
          <a:noFill/>
        </p:spPr>
        <p:txBody>
          <a:bodyPr wrap="square" rtlCol="0">
            <a:spAutoFit/>
          </a:bodyPr>
          <a:lstStyle/>
          <a:p>
            <a:r>
              <a:rPr kumimoji="1" lang="en-US" altLang="zh-CN" sz="2000" dirty="0">
                <a:solidFill>
                  <a:srgbClr val="FF0000"/>
                </a:solidFill>
              </a:rPr>
              <a:t>W</a:t>
            </a:r>
            <a:r>
              <a:rPr kumimoji="1" lang="en-US" altLang="zh-CN" sz="2000" dirty="0" smtClean="0">
                <a:solidFill>
                  <a:srgbClr val="FF0000"/>
                </a:solidFill>
              </a:rPr>
              <a:t>hat type of account would you like to/ What type of account do you need to</a:t>
            </a:r>
            <a:endParaRPr kumimoji="1" lang="zh-CN" altLang="en-US" sz="2000" dirty="0">
              <a:solidFill>
                <a:srgbClr val="FF0000"/>
              </a:solidFill>
            </a:endParaRPr>
          </a:p>
        </p:txBody>
      </p:sp>
      <p:sp>
        <p:nvSpPr>
          <p:cNvPr id="7" name="文本框 6"/>
          <p:cNvSpPr txBox="1"/>
          <p:nvPr/>
        </p:nvSpPr>
        <p:spPr>
          <a:xfrm>
            <a:off x="4982529" y="2932603"/>
            <a:ext cx="1687653" cy="400110"/>
          </a:xfrm>
          <a:prstGeom prst="rect">
            <a:avLst/>
          </a:prstGeom>
          <a:noFill/>
        </p:spPr>
        <p:txBody>
          <a:bodyPr wrap="square" rtlCol="0">
            <a:spAutoFit/>
          </a:bodyPr>
          <a:lstStyle/>
          <a:p>
            <a:r>
              <a:rPr kumimoji="1" lang="en-US" altLang="zh-CN" sz="2000" dirty="0" smtClean="0">
                <a:solidFill>
                  <a:srgbClr val="FF0000"/>
                </a:solidFill>
              </a:rPr>
              <a:t>report it lost</a:t>
            </a:r>
            <a:endParaRPr kumimoji="1" lang="zh-CN" altLang="en-US" sz="2000" dirty="0">
              <a:solidFill>
                <a:srgbClr val="FF0000"/>
              </a:solidFill>
            </a:endParaRPr>
          </a:p>
        </p:txBody>
      </p:sp>
      <p:sp>
        <p:nvSpPr>
          <p:cNvPr id="8" name="文本框 7"/>
          <p:cNvSpPr txBox="1"/>
          <p:nvPr/>
        </p:nvSpPr>
        <p:spPr>
          <a:xfrm>
            <a:off x="1934841" y="3245016"/>
            <a:ext cx="4925346" cy="400110"/>
          </a:xfrm>
          <a:prstGeom prst="rect">
            <a:avLst/>
          </a:prstGeom>
          <a:noFill/>
        </p:spPr>
        <p:txBody>
          <a:bodyPr wrap="square" rtlCol="0">
            <a:spAutoFit/>
          </a:bodyPr>
          <a:lstStyle/>
          <a:p>
            <a:r>
              <a:rPr kumimoji="1" lang="en-US" altLang="zh-CN" sz="2000" dirty="0" smtClean="0">
                <a:solidFill>
                  <a:srgbClr val="FF0000"/>
                </a:solidFill>
              </a:rPr>
              <a:t>would you like to withdraw/will you withdraw </a:t>
            </a:r>
            <a:endParaRPr kumimoji="1" lang="zh-CN" altLang="en-US" sz="2000" dirty="0">
              <a:solidFill>
                <a:srgbClr val="FF0000"/>
              </a:solidFill>
            </a:endParaRPr>
          </a:p>
        </p:txBody>
      </p:sp>
      <p:sp>
        <p:nvSpPr>
          <p:cNvPr id="9" name="文本框 8"/>
          <p:cNvSpPr txBox="1"/>
          <p:nvPr/>
        </p:nvSpPr>
        <p:spPr>
          <a:xfrm>
            <a:off x="857207" y="4877525"/>
            <a:ext cx="4925346" cy="400110"/>
          </a:xfrm>
          <a:prstGeom prst="rect">
            <a:avLst/>
          </a:prstGeom>
          <a:noFill/>
        </p:spPr>
        <p:txBody>
          <a:bodyPr wrap="square" rtlCol="0">
            <a:spAutoFit/>
          </a:bodyPr>
          <a:lstStyle/>
          <a:p>
            <a:r>
              <a:rPr kumimoji="1" lang="en-US" altLang="zh-CN" sz="2000" dirty="0" smtClean="0">
                <a:solidFill>
                  <a:srgbClr val="FF0000"/>
                </a:solidFill>
              </a:rPr>
              <a:t>What currency would you like to</a:t>
            </a:r>
            <a:endParaRPr kumimoji="1" lang="zh-CN" altLang="en-US" sz="2000" dirty="0">
              <a:solidFill>
                <a:srgbClr val="FF0000"/>
              </a:solidFill>
            </a:endParaRPr>
          </a:p>
        </p:txBody>
      </p:sp>
      <p:sp>
        <p:nvSpPr>
          <p:cNvPr id="10" name="文本框 9"/>
          <p:cNvSpPr txBox="1"/>
          <p:nvPr/>
        </p:nvSpPr>
        <p:spPr>
          <a:xfrm>
            <a:off x="1049609" y="4129858"/>
            <a:ext cx="3310511" cy="400110"/>
          </a:xfrm>
          <a:prstGeom prst="rect">
            <a:avLst/>
          </a:prstGeom>
          <a:noFill/>
        </p:spPr>
        <p:txBody>
          <a:bodyPr wrap="square" rtlCol="0">
            <a:spAutoFit/>
          </a:bodyPr>
          <a:lstStyle/>
          <a:p>
            <a:r>
              <a:rPr kumimoji="1" lang="en-US" altLang="zh-CN" sz="2000" dirty="0" smtClean="0">
                <a:solidFill>
                  <a:srgbClr val="FF0000"/>
                </a:solidFill>
              </a:rPr>
              <a:t>What’s the interest rate</a:t>
            </a:r>
            <a:endParaRPr kumimoji="1" lang="zh-CN" altLang="en-US" sz="2000" dirty="0">
              <a:solidFill>
                <a:srgbClr val="FF0000"/>
              </a:solidFill>
            </a:endParaRPr>
          </a:p>
        </p:txBody>
      </p:sp>
      <p:grpSp>
        <p:nvGrpSpPr>
          <p:cNvPr id="11"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12"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13" name="Group 10"/>
            <p:cNvGrpSpPr>
              <a:grpSpLocks/>
            </p:cNvGrpSpPr>
            <p:nvPr/>
          </p:nvGrpSpPr>
          <p:grpSpPr bwMode="auto">
            <a:xfrm>
              <a:off x="730" y="1407"/>
              <a:ext cx="4043" cy="444"/>
              <a:chOff x="744" y="1407"/>
              <a:chExt cx="3988" cy="444"/>
            </a:xfrm>
          </p:grpSpPr>
          <p:sp>
            <p:nvSpPr>
              <p:cNvPr id="1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16"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17"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18" name="Group 10"/>
            <p:cNvGrpSpPr>
              <a:grpSpLocks/>
            </p:cNvGrpSpPr>
            <p:nvPr/>
          </p:nvGrpSpPr>
          <p:grpSpPr bwMode="auto">
            <a:xfrm>
              <a:off x="730" y="1407"/>
              <a:ext cx="4043" cy="444"/>
              <a:chOff x="744" y="1407"/>
              <a:chExt cx="3988" cy="444"/>
            </a:xfrm>
          </p:grpSpPr>
          <p:sp>
            <p:nvSpPr>
              <p:cNvPr id="1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20" name="AutoShape 12">
                <a:hlinkClick r:id="" action="ppaction://hlinkshowjump?jump=nextslide"/>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21"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2"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3" name="Group 10"/>
            <p:cNvGrpSpPr>
              <a:grpSpLocks/>
            </p:cNvGrpSpPr>
            <p:nvPr/>
          </p:nvGrpSpPr>
          <p:grpSpPr bwMode="auto">
            <a:xfrm>
              <a:off x="730" y="1407"/>
              <a:ext cx="4043" cy="444"/>
              <a:chOff x="744" y="1407"/>
              <a:chExt cx="3988" cy="444"/>
            </a:xfrm>
          </p:grpSpPr>
          <p:sp>
            <p:nvSpPr>
              <p:cNvPr id="2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25" name="AutoShape 12">
                <a:hlinkClick r:id="rId4" action="ppaction://hlinksldjump"/>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extLst>
      <p:ext uri="{BB962C8B-B14F-4D97-AF65-F5344CB8AC3E}">
        <p14:creationId xmlns:p14="http://schemas.microsoft.com/office/powerpoint/2010/main" xmlns="" val="368186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4"/>
          <p:cNvSpPr>
            <a:spLocks noGrp="1" noChangeArrowheads="1"/>
          </p:cNvSpPr>
          <p:nvPr>
            <p:ph type="title" idx="4294967295"/>
          </p:nvPr>
        </p:nvSpPr>
        <p:spPr bwMode="auto">
          <a:xfrm>
            <a:off x="5045075" y="315913"/>
            <a:ext cx="574675" cy="2809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Writing</a:t>
            </a:r>
          </a:p>
        </p:txBody>
      </p:sp>
      <p:sp>
        <p:nvSpPr>
          <p:cNvPr id="5" name="AutoShape 11"/>
          <p:cNvSpPr>
            <a:spLocks noChangeArrowheads="1"/>
          </p:cNvSpPr>
          <p:nvPr/>
        </p:nvSpPr>
        <p:spPr bwMode="gray">
          <a:xfrm>
            <a:off x="4407256" y="242458"/>
            <a:ext cx="1840156"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Writing</a:t>
            </a:r>
            <a:endParaRPr lang="zh-CN" altLang="en-US" sz="2000" b="0" smtClean="0">
              <a:solidFill>
                <a:srgbClr val="0D0D0D"/>
              </a:solidFill>
              <a:latin typeface="Arial Black" charset="0"/>
            </a:endParaRPr>
          </a:p>
        </p:txBody>
      </p:sp>
      <p:pic>
        <p:nvPicPr>
          <p:cNvPr id="75781" name="Picture 30" descr="1">
            <a:hlinkClick r:id="rId2"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0263" y="2244725"/>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2" name="TextBox 10">
            <a:hlinkClick r:id="rId4" action="ppaction://hlinksldjump"/>
          </p:cNvPr>
          <p:cNvSpPr txBox="1">
            <a:spLocks noChangeArrowheads="1"/>
          </p:cNvSpPr>
          <p:nvPr/>
        </p:nvSpPr>
        <p:spPr bwMode="auto">
          <a:xfrm>
            <a:off x="2727325" y="2105025"/>
            <a:ext cx="1365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1</a:t>
            </a:r>
            <a:endParaRPr kumimoji="0" lang="zh-CN" altLang="en-US" sz="2800">
              <a:solidFill>
                <a:srgbClr val="7030A0"/>
              </a:solidFill>
              <a:latin typeface="Verdana" charset="0"/>
            </a:endParaRPr>
          </a:p>
        </p:txBody>
      </p:sp>
      <p:pic>
        <p:nvPicPr>
          <p:cNvPr id="75783" name="Picture 30" descr="1">
            <a:hlinkClick r:id="rId5"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0263" y="2913063"/>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4" name="TextBox 12">
            <a:hlinkClick r:id="rId2" action="ppaction://hlinksldjump"/>
          </p:cNvPr>
          <p:cNvSpPr txBox="1">
            <a:spLocks noChangeArrowheads="1"/>
          </p:cNvSpPr>
          <p:nvPr/>
        </p:nvSpPr>
        <p:spPr bwMode="auto">
          <a:xfrm>
            <a:off x="2727325" y="2776538"/>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2</a:t>
            </a:r>
            <a:endParaRPr kumimoji="0" lang="zh-CN" altLang="en-US" sz="2800">
              <a:solidFill>
                <a:srgbClr val="7030A0"/>
              </a:solidFill>
              <a:latin typeface="Verdana" charset="0"/>
            </a:endParaRPr>
          </a:p>
        </p:txBody>
      </p:sp>
      <p:cxnSp>
        <p:nvCxnSpPr>
          <p:cNvPr id="20" name="直接连接符 19"/>
          <p:cNvCxnSpPr/>
          <p:nvPr/>
        </p:nvCxnSpPr>
        <p:spPr bwMode="auto">
          <a:xfrm>
            <a:off x="2780994" y="2718725"/>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21" name="直接连接符 20"/>
          <p:cNvCxnSpPr/>
          <p:nvPr/>
        </p:nvCxnSpPr>
        <p:spPr bwMode="auto">
          <a:xfrm>
            <a:off x="2780994" y="3385492"/>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pic>
        <p:nvPicPr>
          <p:cNvPr id="75790"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2100263" y="3581400"/>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91" name="TextBox 10">
            <a:hlinkClick r:id="rId7" action="ppaction://hlinksldjump"/>
          </p:cNvPr>
          <p:cNvSpPr txBox="1">
            <a:spLocks noChangeArrowheads="1"/>
          </p:cNvSpPr>
          <p:nvPr/>
        </p:nvSpPr>
        <p:spPr bwMode="auto">
          <a:xfrm>
            <a:off x="2727325" y="3449638"/>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3</a:t>
            </a:r>
            <a:endParaRPr kumimoji="0" lang="zh-CN" altLang="en-US" sz="2800">
              <a:solidFill>
                <a:srgbClr val="7030A0"/>
              </a:solidFill>
              <a:latin typeface="Verdana" charset="0"/>
            </a:endParaRPr>
          </a:p>
        </p:txBody>
      </p:sp>
      <p:cxnSp>
        <p:nvCxnSpPr>
          <p:cNvPr id="12" name="直接连接符 19"/>
          <p:cNvCxnSpPr/>
          <p:nvPr/>
        </p:nvCxnSpPr>
        <p:spPr bwMode="auto">
          <a:xfrm>
            <a:off x="2782582" y="4044287"/>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title" idx="4294967295"/>
          </p:nvPr>
        </p:nvSpPr>
        <p:spPr bwMode="auto">
          <a:xfrm>
            <a:off x="5060950" y="336550"/>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W-Task 1</a:t>
            </a:r>
          </a:p>
        </p:txBody>
      </p:sp>
      <p:sp>
        <p:nvSpPr>
          <p:cNvPr id="76802" name="TextBox 26"/>
          <p:cNvSpPr txBox="1">
            <a:spLocks noChangeArrowheads="1"/>
          </p:cNvSpPr>
          <p:nvPr/>
        </p:nvSpPr>
        <p:spPr bwMode="auto">
          <a:xfrm>
            <a:off x="293688" y="1103313"/>
            <a:ext cx="885031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1 Match each sentence in Column A with the closely related one in Column B. </a:t>
            </a:r>
            <a:endParaRPr kumimoji="0" lang="zh-CN" altLang="en-US" sz="2000">
              <a:solidFill>
                <a:srgbClr val="4D4F00"/>
              </a:solidFill>
              <a:latin typeface="Verdana" charset="0"/>
            </a:endParaRP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7"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6806"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07256" y="242458"/>
            <a:ext cx="1840156"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Writing</a:t>
            </a:r>
            <a:endParaRPr lang="zh-CN" altLang="en-US" sz="2000" b="0" smtClean="0">
              <a:solidFill>
                <a:srgbClr val="0D0D0D"/>
              </a:solidFill>
              <a:latin typeface="Arial Black" charset="0"/>
            </a:endParaRPr>
          </a:p>
        </p:txBody>
      </p:sp>
      <p:pic>
        <p:nvPicPr>
          <p:cNvPr id="129054" name="Picture 3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2813" y="1774825"/>
            <a:ext cx="3971925" cy="437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pic>
        <p:nvPicPr>
          <p:cNvPr id="129055" name="Picture 3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9088" y="1793875"/>
            <a:ext cx="3933825" cy="431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
        <p:nvSpPr>
          <p:cNvPr id="129056" name="Line 32"/>
          <p:cNvSpPr>
            <a:spLocks noChangeShapeType="1"/>
          </p:cNvSpPr>
          <p:nvPr/>
        </p:nvSpPr>
        <p:spPr bwMode="auto">
          <a:xfrm>
            <a:off x="4051300" y="2403475"/>
            <a:ext cx="914400" cy="222250"/>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129057" name="Line 33"/>
          <p:cNvSpPr>
            <a:spLocks noChangeShapeType="1"/>
          </p:cNvSpPr>
          <p:nvPr/>
        </p:nvSpPr>
        <p:spPr bwMode="auto">
          <a:xfrm>
            <a:off x="4022725" y="3352800"/>
            <a:ext cx="862013" cy="742950"/>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129058" name="Line 34"/>
          <p:cNvSpPr>
            <a:spLocks noChangeShapeType="1"/>
          </p:cNvSpPr>
          <p:nvPr/>
        </p:nvSpPr>
        <p:spPr bwMode="auto">
          <a:xfrm>
            <a:off x="4002088" y="4416425"/>
            <a:ext cx="850900" cy="935038"/>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
        <p:nvSpPr>
          <p:cNvPr id="129059" name="Line 35"/>
          <p:cNvSpPr>
            <a:spLocks noChangeShapeType="1"/>
          </p:cNvSpPr>
          <p:nvPr/>
        </p:nvSpPr>
        <p:spPr bwMode="auto">
          <a:xfrm flipV="1">
            <a:off x="4087813" y="1949450"/>
            <a:ext cx="838200" cy="3232150"/>
          </a:xfrm>
          <a:prstGeom prst="line">
            <a:avLst/>
          </a:prstGeom>
          <a:noFill/>
          <a:ln w="19050">
            <a:solidFill>
              <a:schemeClr val="hlink"/>
            </a:solidFill>
            <a:round/>
            <a:headEnd/>
            <a:tailEnd/>
          </a:ln>
          <a:effectLst>
            <a:prstShdw prst="shdw17" dist="17961" dir="2700000">
              <a:schemeClr val="hlink">
                <a:gamma/>
                <a:shade val="60000"/>
                <a:invGamma/>
                <a:alpha val="74998"/>
              </a:schemeClr>
            </a:prstShdw>
          </a:effectLst>
          <a:extLst>
            <a:ext uri="{909E8E84-426E-40dd-AFC4-6F175D3DCCD1}">
              <a14:hiddenFill xmlns:a14="http://schemas.microsoft.com/office/drawing/2010/main" xmlns="">
                <a:noFill/>
              </a14:hiddenFill>
            </a:ext>
          </a:extLst>
        </p:spPr>
        <p:txBody>
          <a:bodyPr wrap="none" anchor="ctr"/>
          <a:lstStyle/>
          <a:p>
            <a:pP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9056"/>
                                        </p:tgtEl>
                                        <p:attrNameLst>
                                          <p:attrName>style.visibility</p:attrName>
                                        </p:attrNameLst>
                                      </p:cBhvr>
                                      <p:to>
                                        <p:strVal val="visible"/>
                                      </p:to>
                                    </p:set>
                                    <p:anim calcmode="lin" valueType="num">
                                      <p:cBhvr>
                                        <p:cTn id="7" dur="500" fill="hold"/>
                                        <p:tgtEl>
                                          <p:spTgt spid="129056"/>
                                        </p:tgtEl>
                                        <p:attrNameLst>
                                          <p:attrName>ppt_w</p:attrName>
                                        </p:attrNameLst>
                                      </p:cBhvr>
                                      <p:tavLst>
                                        <p:tav tm="0">
                                          <p:val>
                                            <p:fltVal val="0"/>
                                          </p:val>
                                        </p:tav>
                                        <p:tav tm="100000">
                                          <p:val>
                                            <p:strVal val="#ppt_w"/>
                                          </p:val>
                                        </p:tav>
                                      </p:tavLst>
                                    </p:anim>
                                    <p:anim calcmode="lin" valueType="num">
                                      <p:cBhvr>
                                        <p:cTn id="8" dur="500" fill="hold"/>
                                        <p:tgtEl>
                                          <p:spTgt spid="129056"/>
                                        </p:tgtEl>
                                        <p:attrNameLst>
                                          <p:attrName>ppt_h</p:attrName>
                                        </p:attrNameLst>
                                      </p:cBhvr>
                                      <p:tavLst>
                                        <p:tav tm="0">
                                          <p:val>
                                            <p:fltVal val="0"/>
                                          </p:val>
                                        </p:tav>
                                        <p:tav tm="100000">
                                          <p:val>
                                            <p:strVal val="#ppt_h"/>
                                          </p:val>
                                        </p:tav>
                                      </p:tavLst>
                                    </p:anim>
                                    <p:animEffect transition="in" filter="fade">
                                      <p:cBhvr>
                                        <p:cTn id="9" dur="500"/>
                                        <p:tgtEl>
                                          <p:spTgt spid="1290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29057"/>
                                        </p:tgtEl>
                                        <p:attrNameLst>
                                          <p:attrName>style.visibility</p:attrName>
                                        </p:attrNameLst>
                                      </p:cBhvr>
                                      <p:to>
                                        <p:strVal val="visible"/>
                                      </p:to>
                                    </p:set>
                                    <p:anim calcmode="lin" valueType="num">
                                      <p:cBhvr>
                                        <p:cTn id="14" dur="500" fill="hold"/>
                                        <p:tgtEl>
                                          <p:spTgt spid="129057"/>
                                        </p:tgtEl>
                                        <p:attrNameLst>
                                          <p:attrName>ppt_w</p:attrName>
                                        </p:attrNameLst>
                                      </p:cBhvr>
                                      <p:tavLst>
                                        <p:tav tm="0">
                                          <p:val>
                                            <p:fltVal val="0"/>
                                          </p:val>
                                        </p:tav>
                                        <p:tav tm="100000">
                                          <p:val>
                                            <p:strVal val="#ppt_w"/>
                                          </p:val>
                                        </p:tav>
                                      </p:tavLst>
                                    </p:anim>
                                    <p:anim calcmode="lin" valueType="num">
                                      <p:cBhvr>
                                        <p:cTn id="15" dur="500" fill="hold"/>
                                        <p:tgtEl>
                                          <p:spTgt spid="129057"/>
                                        </p:tgtEl>
                                        <p:attrNameLst>
                                          <p:attrName>ppt_h</p:attrName>
                                        </p:attrNameLst>
                                      </p:cBhvr>
                                      <p:tavLst>
                                        <p:tav tm="0">
                                          <p:val>
                                            <p:fltVal val="0"/>
                                          </p:val>
                                        </p:tav>
                                        <p:tav tm="100000">
                                          <p:val>
                                            <p:strVal val="#ppt_h"/>
                                          </p:val>
                                        </p:tav>
                                      </p:tavLst>
                                    </p:anim>
                                    <p:animEffect transition="in" filter="fade">
                                      <p:cBhvr>
                                        <p:cTn id="16" dur="500"/>
                                        <p:tgtEl>
                                          <p:spTgt spid="1290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29058"/>
                                        </p:tgtEl>
                                        <p:attrNameLst>
                                          <p:attrName>style.visibility</p:attrName>
                                        </p:attrNameLst>
                                      </p:cBhvr>
                                      <p:to>
                                        <p:strVal val="visible"/>
                                      </p:to>
                                    </p:set>
                                    <p:anim calcmode="lin" valueType="num">
                                      <p:cBhvr>
                                        <p:cTn id="21" dur="500" fill="hold"/>
                                        <p:tgtEl>
                                          <p:spTgt spid="129058"/>
                                        </p:tgtEl>
                                        <p:attrNameLst>
                                          <p:attrName>ppt_w</p:attrName>
                                        </p:attrNameLst>
                                      </p:cBhvr>
                                      <p:tavLst>
                                        <p:tav tm="0">
                                          <p:val>
                                            <p:fltVal val="0"/>
                                          </p:val>
                                        </p:tav>
                                        <p:tav tm="100000">
                                          <p:val>
                                            <p:strVal val="#ppt_w"/>
                                          </p:val>
                                        </p:tav>
                                      </p:tavLst>
                                    </p:anim>
                                    <p:anim calcmode="lin" valueType="num">
                                      <p:cBhvr>
                                        <p:cTn id="22" dur="500" fill="hold"/>
                                        <p:tgtEl>
                                          <p:spTgt spid="129058"/>
                                        </p:tgtEl>
                                        <p:attrNameLst>
                                          <p:attrName>ppt_h</p:attrName>
                                        </p:attrNameLst>
                                      </p:cBhvr>
                                      <p:tavLst>
                                        <p:tav tm="0">
                                          <p:val>
                                            <p:fltVal val="0"/>
                                          </p:val>
                                        </p:tav>
                                        <p:tav tm="100000">
                                          <p:val>
                                            <p:strVal val="#ppt_h"/>
                                          </p:val>
                                        </p:tav>
                                      </p:tavLst>
                                    </p:anim>
                                    <p:animEffect transition="in" filter="fade">
                                      <p:cBhvr>
                                        <p:cTn id="23" dur="500"/>
                                        <p:tgtEl>
                                          <p:spTgt spid="1290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29059"/>
                                        </p:tgtEl>
                                        <p:attrNameLst>
                                          <p:attrName>style.visibility</p:attrName>
                                        </p:attrNameLst>
                                      </p:cBhvr>
                                      <p:to>
                                        <p:strVal val="visible"/>
                                      </p:to>
                                    </p:set>
                                    <p:anim calcmode="lin" valueType="num">
                                      <p:cBhvr>
                                        <p:cTn id="28" dur="500" fill="hold"/>
                                        <p:tgtEl>
                                          <p:spTgt spid="129059"/>
                                        </p:tgtEl>
                                        <p:attrNameLst>
                                          <p:attrName>ppt_w</p:attrName>
                                        </p:attrNameLst>
                                      </p:cBhvr>
                                      <p:tavLst>
                                        <p:tav tm="0">
                                          <p:val>
                                            <p:fltVal val="0"/>
                                          </p:val>
                                        </p:tav>
                                        <p:tav tm="100000">
                                          <p:val>
                                            <p:strVal val="#ppt_w"/>
                                          </p:val>
                                        </p:tav>
                                      </p:tavLst>
                                    </p:anim>
                                    <p:anim calcmode="lin" valueType="num">
                                      <p:cBhvr>
                                        <p:cTn id="29" dur="500" fill="hold"/>
                                        <p:tgtEl>
                                          <p:spTgt spid="129059"/>
                                        </p:tgtEl>
                                        <p:attrNameLst>
                                          <p:attrName>ppt_h</p:attrName>
                                        </p:attrNameLst>
                                      </p:cBhvr>
                                      <p:tavLst>
                                        <p:tav tm="0">
                                          <p:val>
                                            <p:fltVal val="0"/>
                                          </p:val>
                                        </p:tav>
                                        <p:tav tm="100000">
                                          <p:val>
                                            <p:strVal val="#ppt_h"/>
                                          </p:val>
                                        </p:tav>
                                      </p:tavLst>
                                    </p:anim>
                                    <p:animEffect transition="in" filter="fade">
                                      <p:cBhvr>
                                        <p:cTn id="30" dur="500"/>
                                        <p:tgtEl>
                                          <p:spTgt spid="129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p:cNvSpPr>
            <a:spLocks noGrp="1" noChangeArrowheads="1"/>
          </p:cNvSpPr>
          <p:nvPr>
            <p:ph type="title" idx="4294967295"/>
          </p:nvPr>
        </p:nvSpPr>
        <p:spPr bwMode="auto">
          <a:xfrm>
            <a:off x="5060950" y="336550"/>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W-Task 2</a:t>
            </a:r>
          </a:p>
        </p:txBody>
      </p:sp>
      <p:sp>
        <p:nvSpPr>
          <p:cNvPr id="77826" name="TextBox 26"/>
          <p:cNvSpPr txBox="1">
            <a:spLocks noChangeArrowheads="1"/>
          </p:cNvSpPr>
          <p:nvPr/>
        </p:nvSpPr>
        <p:spPr bwMode="auto">
          <a:xfrm>
            <a:off x="290513" y="1039813"/>
            <a:ext cx="86121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88963" indent="-588963">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2  Rearrange the order of the following sentences and</a:t>
            </a:r>
          </a:p>
          <a:p>
            <a:r>
              <a:rPr kumimoji="0" lang="en-US" altLang="zh-CN" sz="2000">
                <a:solidFill>
                  <a:srgbClr val="4D4F00"/>
                </a:solidFill>
                <a:latin typeface="Verdana" charset="0"/>
              </a:rPr>
              <a:t>            combine them into the body part of the request letter.</a:t>
            </a:r>
            <a:endParaRPr kumimoji="0" lang="zh-CN" altLang="en-US" sz="2000">
              <a:solidFill>
                <a:srgbClr val="4D4F00"/>
              </a:solidFill>
              <a:latin typeface="Verdana" charset="0"/>
            </a:endParaRP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7"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7830"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07256" y="242458"/>
            <a:ext cx="1840156"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Writing</a:t>
            </a:r>
            <a:endParaRPr lang="zh-CN" altLang="en-US" sz="2000" b="0" smtClean="0">
              <a:solidFill>
                <a:srgbClr val="0D0D0D"/>
              </a:solidFill>
              <a:latin typeface="Arial Black" charset="0"/>
            </a:endParaRPr>
          </a:p>
        </p:txBody>
      </p:sp>
      <p:sp>
        <p:nvSpPr>
          <p:cNvPr id="20501" name="Text Box 21"/>
          <p:cNvSpPr txBox="1">
            <a:spLocks noChangeArrowheads="1"/>
          </p:cNvSpPr>
          <p:nvPr/>
        </p:nvSpPr>
        <p:spPr bwMode="auto">
          <a:xfrm>
            <a:off x="688814" y="1743711"/>
            <a:ext cx="2136775" cy="40011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altLang="zh-CN" sz="2000" dirty="0">
                <a:latin typeface="Calibri" charset="0"/>
              </a:rPr>
              <a:t>  </a:t>
            </a:r>
            <a:r>
              <a:rPr lang="en-US" altLang="zh-CN" sz="2000" dirty="0" smtClean="0">
                <a:latin typeface="Calibri" charset="0"/>
              </a:rPr>
              <a:t>    Dear </a:t>
            </a:r>
            <a:r>
              <a:rPr lang="en-US" altLang="zh-CN" sz="2000" dirty="0">
                <a:latin typeface="Calibri" charset="0"/>
              </a:rPr>
              <a:t>Mr. Wang</a:t>
            </a:r>
          </a:p>
        </p:txBody>
      </p:sp>
      <p:sp>
        <p:nvSpPr>
          <p:cNvPr id="20502" name="Text Box 22"/>
          <p:cNvSpPr txBox="1">
            <a:spLocks noChangeArrowheads="1"/>
          </p:cNvSpPr>
          <p:nvPr/>
        </p:nvSpPr>
        <p:spPr bwMode="auto">
          <a:xfrm>
            <a:off x="845187" y="5534561"/>
            <a:ext cx="2584906" cy="110543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1700"/>
              </a:lnSpc>
              <a:spcBef>
                <a:spcPct val="50000"/>
              </a:spcBef>
              <a:defRPr/>
            </a:pPr>
            <a:r>
              <a:rPr lang="en-US" altLang="zh-CN" sz="2000" dirty="0" smtClean="0">
                <a:latin typeface="Calibri" charset="0"/>
              </a:rPr>
              <a:t>Yours sincerely,</a:t>
            </a:r>
            <a:endParaRPr lang="en-US" altLang="zh-CN" sz="2000" dirty="0">
              <a:latin typeface="Calibri" charset="0"/>
            </a:endParaRPr>
          </a:p>
          <a:p>
            <a:pPr>
              <a:lnSpc>
                <a:spcPts val="1700"/>
              </a:lnSpc>
              <a:spcBef>
                <a:spcPct val="50000"/>
              </a:spcBef>
              <a:defRPr/>
            </a:pPr>
            <a:r>
              <a:rPr lang="en-US" altLang="zh-CN" sz="2000" dirty="0" smtClean="0">
                <a:latin typeface="Calibri" charset="0"/>
              </a:rPr>
              <a:t>Jason Bourne</a:t>
            </a:r>
          </a:p>
          <a:p>
            <a:pPr>
              <a:lnSpc>
                <a:spcPts val="1700"/>
              </a:lnSpc>
              <a:spcBef>
                <a:spcPct val="50000"/>
              </a:spcBef>
              <a:defRPr/>
            </a:pPr>
            <a:r>
              <a:rPr lang="en-US" altLang="zh-CN" sz="2000" dirty="0" smtClean="0">
                <a:latin typeface="Calibri" charset="0"/>
              </a:rPr>
              <a:t>Chief Finance Officer</a:t>
            </a:r>
            <a:endParaRPr lang="en-US" altLang="zh-CN" sz="2000" dirty="0">
              <a:latin typeface="Calibri" charset="0"/>
            </a:endParaRPr>
          </a:p>
        </p:txBody>
      </p:sp>
      <p:sp>
        <p:nvSpPr>
          <p:cNvPr id="20510" name="Text Box 30"/>
          <p:cNvSpPr txBox="1">
            <a:spLocks noChangeArrowheads="1"/>
          </p:cNvSpPr>
          <p:nvPr/>
        </p:nvSpPr>
        <p:spPr bwMode="auto">
          <a:xfrm>
            <a:off x="773426" y="2125037"/>
            <a:ext cx="7485063" cy="1015663"/>
          </a:xfrm>
          <a:prstGeom prst="rect">
            <a:avLst/>
          </a:prstGeom>
          <a:solidFill>
            <a:srgbClr val="FFFF99"/>
          </a:solidFill>
          <a:ln>
            <a:noFill/>
          </a:ln>
          <a:effectLst>
            <a:prstShdw prst="shdw17" dist="17961" dir="2700000">
              <a:srgbClr val="99995C">
                <a:alpha val="74997"/>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a:r>
              <a:rPr kumimoji="0" lang="en-US" altLang="zh-CN" sz="2000" dirty="0" smtClean="0">
                <a:latin typeface="Calibri" charset="0"/>
              </a:rPr>
              <a:t>     Given </a:t>
            </a:r>
            <a:r>
              <a:rPr kumimoji="0" lang="en-US" altLang="zh-CN" sz="2000" dirty="0">
                <a:latin typeface="Calibri" charset="0"/>
              </a:rPr>
              <a:t>our moderate cash reserves,	 we would like to	apply </a:t>
            </a:r>
            <a:r>
              <a:rPr kumimoji="0" lang="en-US" altLang="zh-CN" sz="2000" dirty="0" smtClean="0">
                <a:latin typeface="Calibri" charset="0"/>
              </a:rPr>
              <a:t>   </a:t>
            </a:r>
          </a:p>
          <a:p>
            <a:pPr algn="l"/>
            <a:r>
              <a:rPr kumimoji="0" lang="en-US" altLang="zh-CN" sz="2000" dirty="0">
                <a:latin typeface="Calibri" charset="0"/>
              </a:rPr>
              <a:t> </a:t>
            </a:r>
            <a:r>
              <a:rPr kumimoji="0" lang="en-US" altLang="zh-CN" sz="2000" dirty="0" smtClean="0">
                <a:latin typeface="Calibri" charset="0"/>
              </a:rPr>
              <a:t>    for </a:t>
            </a:r>
            <a:r>
              <a:rPr kumimoji="0" lang="en-US" altLang="zh-CN" sz="2000" dirty="0">
                <a:latin typeface="Calibri" charset="0"/>
              </a:rPr>
              <a:t>a $</a:t>
            </a:r>
            <a:r>
              <a:rPr kumimoji="0" lang="en-US" altLang="zh-CN" sz="2000" dirty="0" smtClean="0">
                <a:latin typeface="Calibri" charset="0"/>
              </a:rPr>
              <a:t>200,000 line of credit with your company so as to avoid  </a:t>
            </a:r>
          </a:p>
          <a:p>
            <a:pPr algn="l"/>
            <a:r>
              <a:rPr kumimoji="0" lang="en-US" altLang="zh-CN" sz="2000" dirty="0">
                <a:latin typeface="Calibri" charset="0"/>
              </a:rPr>
              <a:t> </a:t>
            </a:r>
            <a:r>
              <a:rPr kumimoji="0" lang="en-US" altLang="zh-CN" sz="2000" dirty="0" smtClean="0">
                <a:latin typeface="Calibri" charset="0"/>
              </a:rPr>
              <a:t>    unnecessary transaction </a:t>
            </a:r>
            <a:r>
              <a:rPr kumimoji="0" lang="en-US" altLang="zh-CN" sz="2000" dirty="0">
                <a:latin typeface="Calibri" charset="0"/>
              </a:rPr>
              <a:t>delays.</a:t>
            </a:r>
            <a:endParaRPr kumimoji="0" lang="zh-CN" altLang="en-US" sz="2000" dirty="0">
              <a:latin typeface="Calibri" charset="0"/>
            </a:endParaRPr>
          </a:p>
        </p:txBody>
      </p:sp>
      <p:sp>
        <p:nvSpPr>
          <p:cNvPr id="20516" name="Text Box 36"/>
          <p:cNvSpPr txBox="1">
            <a:spLocks noChangeArrowheads="1"/>
          </p:cNvSpPr>
          <p:nvPr/>
        </p:nvSpPr>
        <p:spPr bwMode="auto">
          <a:xfrm>
            <a:off x="780020" y="3120226"/>
            <a:ext cx="7490206" cy="1870137"/>
          </a:xfrm>
          <a:prstGeom prst="rect">
            <a:avLst/>
          </a:prstGeom>
          <a:solidFill>
            <a:srgbClr val="D0E4C2"/>
          </a:solidFill>
          <a:ln>
            <a:noFill/>
          </a:ln>
          <a:effectLst>
            <a:prstShdw prst="shdw17" dist="17961" dir="2700000">
              <a:srgbClr val="7D8974">
                <a:alpha val="74997"/>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dirty="0">
                <a:latin typeface="Calibri" charset="0"/>
              </a:rPr>
              <a:t> </a:t>
            </a:r>
            <a:r>
              <a:rPr kumimoji="0" lang="en-US" altLang="zh-CN" sz="2000" dirty="0" smtClean="0">
                <a:latin typeface="Calibri" charset="0"/>
              </a:rPr>
              <a:t>    Over the past </a:t>
            </a:r>
            <a:r>
              <a:rPr kumimoji="0" lang="en-US" altLang="zh-CN" sz="2000" dirty="0">
                <a:latin typeface="Calibri" charset="0"/>
              </a:rPr>
              <a:t>several years, we </a:t>
            </a:r>
            <a:r>
              <a:rPr kumimoji="0" lang="en-US" altLang="zh-CN" sz="2000" dirty="0" smtClean="0">
                <a:latin typeface="Calibri" charset="0"/>
              </a:rPr>
              <a:t>have had </a:t>
            </a:r>
            <a:r>
              <a:rPr kumimoji="0" lang="en-US" altLang="zh-CN" sz="2000" dirty="0">
                <a:latin typeface="Calibri" charset="0"/>
              </a:rPr>
              <a:t>a number of large </a:t>
            </a:r>
            <a:r>
              <a:rPr kumimoji="0" lang="en-US" altLang="zh-CN" sz="2000" dirty="0" smtClean="0">
                <a:latin typeface="Calibri" charset="0"/>
              </a:rPr>
              <a:t>  </a:t>
            </a:r>
          </a:p>
          <a:p>
            <a:r>
              <a:rPr kumimoji="0" lang="en-US" altLang="zh-CN" sz="2000" dirty="0">
                <a:latin typeface="Calibri" charset="0"/>
              </a:rPr>
              <a:t> </a:t>
            </a:r>
            <a:r>
              <a:rPr kumimoji="0" lang="en-US" altLang="zh-CN" sz="2000" dirty="0" smtClean="0">
                <a:latin typeface="Calibri" charset="0"/>
              </a:rPr>
              <a:t>    transactions with you </a:t>
            </a:r>
            <a:r>
              <a:rPr kumimoji="0" lang="en-US" altLang="zh-CN" sz="2000" dirty="0">
                <a:latin typeface="Calibri" charset="0"/>
              </a:rPr>
              <a:t>on cash </a:t>
            </a:r>
            <a:r>
              <a:rPr kumimoji="0" lang="en-US" altLang="zh-CN" sz="2000" dirty="0" smtClean="0">
                <a:latin typeface="Calibri" charset="0"/>
              </a:rPr>
              <a:t>basis</a:t>
            </a:r>
            <a:r>
              <a:rPr kumimoji="0" lang="en-US" altLang="zh-CN" sz="2000" dirty="0">
                <a:latin typeface="Calibri" charset="0"/>
              </a:rPr>
              <a:t> </a:t>
            </a:r>
            <a:r>
              <a:rPr kumimoji="0" lang="en-US" altLang="zh-CN" sz="2000" dirty="0" smtClean="0">
                <a:latin typeface="Calibri" charset="0"/>
              </a:rPr>
              <a:t>which</a:t>
            </a:r>
            <a:r>
              <a:rPr kumimoji="0" lang="en-US" altLang="zh-CN" sz="2000" dirty="0">
                <a:latin typeface="Calibri" charset="0"/>
              </a:rPr>
              <a:t>, we are sure, have </a:t>
            </a:r>
            <a:r>
              <a:rPr kumimoji="0" lang="en-US" altLang="zh-CN" sz="2000" dirty="0" smtClean="0">
                <a:latin typeface="Calibri" charset="0"/>
              </a:rPr>
              <a:t>  </a:t>
            </a:r>
          </a:p>
          <a:p>
            <a:r>
              <a:rPr kumimoji="0" lang="en-US" altLang="zh-CN" sz="2000" dirty="0">
                <a:latin typeface="Calibri" charset="0"/>
              </a:rPr>
              <a:t> </a:t>
            </a:r>
            <a:r>
              <a:rPr kumimoji="0" lang="en-US" altLang="zh-CN" sz="2000" dirty="0" smtClean="0">
                <a:latin typeface="Calibri" charset="0"/>
              </a:rPr>
              <a:t>    adequately </a:t>
            </a:r>
            <a:r>
              <a:rPr kumimoji="0" lang="en-US" altLang="zh-CN" sz="2000" dirty="0">
                <a:latin typeface="Calibri" charset="0"/>
              </a:rPr>
              <a:t>established our </a:t>
            </a:r>
            <a:r>
              <a:rPr kumimoji="0" lang="en-US" altLang="zh-CN" sz="2000" dirty="0" smtClean="0">
                <a:latin typeface="Calibri" charset="0"/>
              </a:rPr>
              <a:t>reputation.</a:t>
            </a:r>
            <a:r>
              <a:rPr kumimoji="0" lang="en-US" altLang="zh-CN" sz="2000" dirty="0">
                <a:latin typeface="Calibri" charset="0"/>
              </a:rPr>
              <a:t>	</a:t>
            </a:r>
            <a:endParaRPr kumimoji="0" lang="zh-CN" altLang="en-US" sz="2000" dirty="0">
              <a:latin typeface="Calibri" charset="0"/>
            </a:endParaRPr>
          </a:p>
        </p:txBody>
      </p:sp>
      <p:sp>
        <p:nvSpPr>
          <p:cNvPr id="20518" name="Text Box 38"/>
          <p:cNvSpPr txBox="1">
            <a:spLocks noChangeArrowheads="1"/>
          </p:cNvSpPr>
          <p:nvPr/>
        </p:nvSpPr>
        <p:spPr bwMode="auto">
          <a:xfrm>
            <a:off x="1210033" y="3711434"/>
            <a:ext cx="7220197" cy="132343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altLang="zh-CN" sz="2000" dirty="0">
                <a:solidFill>
                  <a:schemeClr val="hlink"/>
                </a:solidFill>
                <a:latin typeface="Calibri" charset="0"/>
              </a:rPr>
              <a:t>         </a:t>
            </a:r>
            <a:r>
              <a:rPr lang="en-US" altLang="zh-CN" sz="2000" dirty="0" smtClean="0">
                <a:solidFill>
                  <a:schemeClr val="hlink"/>
                </a:solidFill>
                <a:latin typeface="Calibri" charset="0"/>
              </a:rPr>
              <a:t>                                                           If you should require an </a:t>
            </a:r>
          </a:p>
          <a:p>
            <a:pPr>
              <a:defRPr/>
            </a:pPr>
            <a:r>
              <a:rPr lang="en-US" altLang="zh-CN" sz="2000" dirty="0" smtClean="0">
                <a:solidFill>
                  <a:schemeClr val="hlink"/>
                </a:solidFill>
                <a:latin typeface="Calibri" charset="0"/>
              </a:rPr>
              <a:t>additional reference, you have our permission to directly contact</a:t>
            </a:r>
          </a:p>
          <a:p>
            <a:pPr>
              <a:defRPr/>
            </a:pPr>
            <a:r>
              <a:rPr lang="en-US" altLang="zh-CN" sz="2000" dirty="0" err="1" smtClean="0">
                <a:solidFill>
                  <a:schemeClr val="hlink"/>
                </a:solidFill>
                <a:latin typeface="Calibri" charset="0"/>
              </a:rPr>
              <a:t>Huaqiao</a:t>
            </a:r>
            <a:r>
              <a:rPr lang="en-US" altLang="zh-CN" sz="2000" dirty="0" smtClean="0">
                <a:solidFill>
                  <a:schemeClr val="hlink"/>
                </a:solidFill>
                <a:latin typeface="Calibri" charset="0"/>
              </a:rPr>
              <a:t> Bank at 4567892 for details of our banking and credit</a:t>
            </a:r>
          </a:p>
          <a:p>
            <a:pPr>
              <a:defRPr/>
            </a:pPr>
            <a:r>
              <a:rPr lang="en-US" altLang="zh-CN" sz="2000" dirty="0" smtClean="0">
                <a:solidFill>
                  <a:schemeClr val="hlink"/>
                </a:solidFill>
                <a:latin typeface="Calibri" charset="0"/>
              </a:rPr>
              <a:t>history.</a:t>
            </a:r>
            <a:endParaRPr lang="zh-CN" altLang="en-US" sz="2000" dirty="0">
              <a:solidFill>
                <a:schemeClr val="hlink"/>
              </a:solidFill>
              <a:latin typeface="Calibri" charset="0"/>
            </a:endParaRPr>
          </a:p>
        </p:txBody>
      </p:sp>
      <p:sp>
        <p:nvSpPr>
          <p:cNvPr id="20519" name="Text Box 39"/>
          <p:cNvSpPr txBox="1">
            <a:spLocks noChangeArrowheads="1"/>
          </p:cNvSpPr>
          <p:nvPr/>
        </p:nvSpPr>
        <p:spPr bwMode="auto">
          <a:xfrm>
            <a:off x="871538" y="5113338"/>
            <a:ext cx="5146675" cy="4572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endParaRPr lang="zh-CN" altLang="en-US"/>
          </a:p>
        </p:txBody>
      </p:sp>
      <p:sp>
        <p:nvSpPr>
          <p:cNvPr id="20520" name="Text Box 40"/>
          <p:cNvSpPr txBox="1">
            <a:spLocks noChangeArrowheads="1"/>
          </p:cNvSpPr>
          <p:nvPr/>
        </p:nvSpPr>
        <p:spPr bwMode="auto">
          <a:xfrm>
            <a:off x="802487" y="5014443"/>
            <a:ext cx="7467739" cy="457200"/>
          </a:xfrm>
          <a:prstGeom prst="rect">
            <a:avLst/>
          </a:prstGeom>
          <a:solidFill>
            <a:srgbClr val="99CCFF"/>
          </a:solidFill>
          <a:ln>
            <a:noFill/>
          </a:ln>
          <a:effectLst>
            <a:prstShdw prst="shdw17" dist="17961" dir="2700000">
              <a:srgbClr val="5C7A99">
                <a:alpha val="74997"/>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spcBef>
                <a:spcPct val="50000"/>
              </a:spcBef>
            </a:pPr>
            <a:r>
              <a:rPr kumimoji="0" lang="en-US" altLang="zh-CN" sz="2000" dirty="0" smtClean="0">
                <a:latin typeface="Calibri" charset="0"/>
              </a:rPr>
              <a:t>      Your </a:t>
            </a:r>
            <a:r>
              <a:rPr kumimoji="0" lang="en-US" altLang="zh-CN" sz="2000" dirty="0">
                <a:latin typeface="Calibri" charset="0"/>
              </a:rPr>
              <a:t>early reply will be appreciated</a:t>
            </a:r>
            <a:r>
              <a:rPr kumimoji="0" lang="en-US" altLang="zh-CN" dirty="0"/>
              <a:t>. </a:t>
            </a:r>
            <a:endParaRPr kumimoji="0"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0"/>
                                        </p:tgtEl>
                                        <p:attrNameLst>
                                          <p:attrName>style.visibility</p:attrName>
                                        </p:attrNameLst>
                                      </p:cBhvr>
                                      <p:to>
                                        <p:strVal val="visible"/>
                                      </p:to>
                                    </p:set>
                                    <p:animEffect transition="in" filter="fade">
                                      <p:cBhvr>
                                        <p:cTn id="7" dur="2000"/>
                                        <p:tgtEl>
                                          <p:spTgt spid="20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6"/>
                                        </p:tgtEl>
                                        <p:attrNameLst>
                                          <p:attrName>style.visibility</p:attrName>
                                        </p:attrNameLst>
                                      </p:cBhvr>
                                      <p:to>
                                        <p:strVal val="visible"/>
                                      </p:to>
                                    </p:set>
                                    <p:animEffect transition="in" filter="fade">
                                      <p:cBhvr>
                                        <p:cTn id="12" dur="2000"/>
                                        <p:tgtEl>
                                          <p:spTgt spid="20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8"/>
                                        </p:tgtEl>
                                        <p:attrNameLst>
                                          <p:attrName>style.visibility</p:attrName>
                                        </p:attrNameLst>
                                      </p:cBhvr>
                                      <p:to>
                                        <p:strVal val="visible"/>
                                      </p:to>
                                    </p:set>
                                    <p:animEffect transition="in" filter="fade">
                                      <p:cBhvr>
                                        <p:cTn id="17" dur="2000"/>
                                        <p:tgtEl>
                                          <p:spTgt spid="205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20"/>
                                        </p:tgtEl>
                                        <p:attrNameLst>
                                          <p:attrName>style.visibility</p:attrName>
                                        </p:attrNameLst>
                                      </p:cBhvr>
                                      <p:to>
                                        <p:strVal val="visible"/>
                                      </p:to>
                                    </p:set>
                                    <p:animEffect transition="in" filter="fade">
                                      <p:cBhvr>
                                        <p:cTn id="22" dur="2000"/>
                                        <p:tgtEl>
                                          <p:spTgt spid="20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0" grpId="0" animBg="1"/>
      <p:bldP spid="20516" grpId="0" animBg="1"/>
      <p:bldP spid="20518" grpId="0"/>
      <p:bldP spid="205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23" name="Picture 2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0024" y="2919895"/>
            <a:ext cx="7388161" cy="3417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
        <p:nvSpPr>
          <p:cNvPr id="78850" name="Rectangle 6"/>
          <p:cNvSpPr>
            <a:spLocks noGrp="1" noChangeArrowheads="1"/>
          </p:cNvSpPr>
          <p:nvPr>
            <p:ph type="title" idx="4294967295"/>
          </p:nvPr>
        </p:nvSpPr>
        <p:spPr bwMode="auto">
          <a:xfrm>
            <a:off x="5060950" y="336550"/>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W-Task 3</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7"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8854" name="Rectangle 10"/>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407256" y="242458"/>
            <a:ext cx="1840156"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Writing</a:t>
            </a:r>
            <a:endParaRPr lang="zh-CN" altLang="en-US" sz="2000" b="0" smtClean="0">
              <a:solidFill>
                <a:srgbClr val="0D0D0D"/>
              </a:solidFill>
              <a:latin typeface="Arial Black" charset="0"/>
            </a:endParaRPr>
          </a:p>
        </p:txBody>
      </p:sp>
      <p:sp>
        <p:nvSpPr>
          <p:cNvPr id="78858" name="TextBox 26"/>
          <p:cNvSpPr txBox="1">
            <a:spLocks noChangeArrowheads="1"/>
          </p:cNvSpPr>
          <p:nvPr/>
        </p:nvSpPr>
        <p:spPr bwMode="auto">
          <a:xfrm>
            <a:off x="246063" y="952500"/>
            <a:ext cx="8612187"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88963" indent="-588963">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dirty="0">
                <a:solidFill>
                  <a:srgbClr val="4D4F00"/>
                </a:solidFill>
                <a:latin typeface="Verdana" charset="0"/>
              </a:rPr>
              <a:t>Task 3  </a:t>
            </a:r>
            <a:r>
              <a:rPr kumimoji="0" lang="en-US" altLang="zh-CN" sz="2000" dirty="0" smtClean="0">
                <a:solidFill>
                  <a:srgbClr val="4D4F00"/>
                </a:solidFill>
                <a:latin typeface="Verdana" charset="0"/>
              </a:rPr>
              <a:t> Shenzhen </a:t>
            </a:r>
            <a:r>
              <a:rPr kumimoji="0" lang="en-US" altLang="zh-CN" sz="2000" dirty="0">
                <a:solidFill>
                  <a:srgbClr val="4D4F00"/>
                </a:solidFill>
                <a:latin typeface="Verdana" charset="0"/>
              </a:rPr>
              <a:t>Twilight Company provides a scholarship </a:t>
            </a:r>
            <a:r>
              <a:rPr kumimoji="0" lang="en-US" altLang="zh-CN" sz="2000" dirty="0" smtClean="0">
                <a:solidFill>
                  <a:srgbClr val="4D4F00"/>
                </a:solidFill>
                <a:latin typeface="Verdana" charset="0"/>
              </a:rPr>
              <a:t>for</a:t>
            </a:r>
            <a:endParaRPr kumimoji="0" lang="en-US" altLang="zh-CN" sz="2000" dirty="0">
              <a:solidFill>
                <a:srgbClr val="4D4F00"/>
              </a:solidFill>
              <a:latin typeface="Verdana" charset="0"/>
            </a:endParaRPr>
          </a:p>
          <a:p>
            <a:pPr algn="l"/>
            <a:r>
              <a:rPr kumimoji="0" lang="en-US" altLang="zh-CN" sz="2000" dirty="0">
                <a:solidFill>
                  <a:srgbClr val="4D4F00"/>
                </a:solidFill>
                <a:latin typeface="Verdana" charset="0"/>
              </a:rPr>
              <a:t>            those needy students to finish their education. Suppose</a:t>
            </a:r>
          </a:p>
          <a:p>
            <a:pPr algn="l"/>
            <a:r>
              <a:rPr kumimoji="0" lang="en-US" altLang="zh-CN" sz="2000" dirty="0">
                <a:solidFill>
                  <a:srgbClr val="4D4F00"/>
                </a:solidFill>
                <a:latin typeface="Verdana" charset="0"/>
              </a:rPr>
              <a:t>            you want to apply for this scholarship. Please write a</a:t>
            </a:r>
          </a:p>
          <a:p>
            <a:pPr algn="l"/>
            <a:r>
              <a:rPr kumimoji="0" lang="en-US" altLang="zh-CN" sz="2000" dirty="0">
                <a:solidFill>
                  <a:srgbClr val="4D4F00"/>
                </a:solidFill>
                <a:latin typeface="Verdana" charset="0"/>
              </a:rPr>
              <a:t>            request letter to obtain more information (e.g. the </a:t>
            </a:r>
          </a:p>
          <a:p>
            <a:pPr algn="l"/>
            <a:r>
              <a:rPr kumimoji="0" lang="en-US" altLang="zh-CN" sz="2000" dirty="0">
                <a:solidFill>
                  <a:srgbClr val="4D4F00"/>
                </a:solidFill>
                <a:latin typeface="Verdana" charset="0"/>
              </a:rPr>
              <a:t>            qualifications, the application form and deadline for</a:t>
            </a:r>
          </a:p>
          <a:p>
            <a:pPr algn="l"/>
            <a:r>
              <a:rPr kumimoji="0" lang="en-US" altLang="zh-CN" sz="2000" dirty="0">
                <a:solidFill>
                  <a:srgbClr val="4D4F00"/>
                </a:solidFill>
                <a:latin typeface="Verdana" charset="0"/>
              </a:rPr>
              <a:t>            application, etc.). </a:t>
            </a:r>
            <a:r>
              <a:rPr kumimoji="0" lang="en-US" altLang="zh-CN" sz="2000" dirty="0" smtClean="0">
                <a:solidFill>
                  <a:srgbClr val="4D4F00"/>
                </a:solidFill>
                <a:latin typeface="Verdana" charset="0"/>
              </a:rPr>
              <a:t>Refer to the following expressions   </a:t>
            </a:r>
          </a:p>
          <a:p>
            <a:pPr algn="l"/>
            <a:r>
              <a:rPr kumimoji="0" lang="en-US" altLang="zh-CN" sz="2000" dirty="0">
                <a:solidFill>
                  <a:srgbClr val="4D4F00"/>
                </a:solidFill>
                <a:latin typeface="Verdana" charset="0"/>
              </a:rPr>
              <a:t> </a:t>
            </a:r>
            <a:r>
              <a:rPr kumimoji="0" lang="en-US" altLang="zh-CN" sz="2000" dirty="0" smtClean="0">
                <a:solidFill>
                  <a:srgbClr val="4D4F00"/>
                </a:solidFill>
                <a:latin typeface="Verdana" charset="0"/>
              </a:rPr>
              <a:t>           when necessary.</a:t>
            </a:r>
            <a:endParaRPr kumimoji="0" lang="zh-CN" altLang="en-US" sz="2000" dirty="0">
              <a:solidFill>
                <a:srgbClr val="4D4F00"/>
              </a:solidFill>
              <a:latin typeface="Verdana"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1130029" y="2190518"/>
            <a:ext cx="6901039" cy="4229951"/>
          </a:xfrm>
          <a:prstGeom prst="rect">
            <a:avLst/>
          </a:prstGeom>
        </p:spPr>
      </p:pic>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a:t>
              </a: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a:hlinkClick r:id="" action="ppaction://hlinkshowjump?jump=nextslide"/>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79873" name="Rectangle 6"/>
          <p:cNvSpPr>
            <a:spLocks noGrp="1" noChangeArrowheads="1"/>
          </p:cNvSpPr>
          <p:nvPr>
            <p:ph type="title" idx="4294967295"/>
          </p:nvPr>
        </p:nvSpPr>
        <p:spPr bwMode="auto">
          <a:xfrm>
            <a:off x="5291138" y="354013"/>
            <a:ext cx="500062"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Mini</a:t>
            </a:r>
          </a:p>
        </p:txBody>
      </p:sp>
      <p:sp>
        <p:nvSpPr>
          <p:cNvPr id="4" name="AutoShape 11"/>
          <p:cNvSpPr>
            <a:spLocks noChangeArrowheads="1"/>
          </p:cNvSpPr>
          <p:nvPr/>
        </p:nvSpPr>
        <p:spPr bwMode="gray">
          <a:xfrm>
            <a:off x="4420788" y="242458"/>
            <a:ext cx="2326946"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Mini-project</a:t>
            </a:r>
            <a:endParaRPr lang="zh-CN" altLang="en-US" sz="2000" b="0" smtClean="0">
              <a:solidFill>
                <a:srgbClr val="0D0D0D"/>
              </a:solidFill>
              <a:latin typeface="Arial Black" charset="0"/>
            </a:endParaRPr>
          </a:p>
        </p:txBody>
      </p:sp>
      <p:sp>
        <p:nvSpPr>
          <p:cNvPr id="79880" name="TextBox 26"/>
          <p:cNvSpPr txBox="1">
            <a:spLocks noChangeArrowheads="1"/>
          </p:cNvSpPr>
          <p:nvPr/>
        </p:nvSpPr>
        <p:spPr bwMode="auto">
          <a:xfrm>
            <a:off x="346075" y="900759"/>
            <a:ext cx="843756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a:r>
              <a:rPr kumimoji="0" lang="en-US" altLang="zh-CN" sz="2000" dirty="0" smtClean="0">
                <a:solidFill>
                  <a:srgbClr val="4D4F00"/>
                </a:solidFill>
                <a:latin typeface="Verdana" charset="0"/>
              </a:rPr>
              <a:t> Your class is planning to have a picnic with some exchange students next Sunday. Altogether you have 40 persons and each person is supposed to contribute </a:t>
            </a:r>
            <a:r>
              <a:rPr kumimoji="0" lang="en-US" altLang="zh-CN" sz="2000" dirty="0">
                <a:solidFill>
                  <a:srgbClr val="4D4F00"/>
                </a:solidFill>
                <a:latin typeface="Verdana" charset="0"/>
              </a:rPr>
              <a:t>¥</a:t>
            </a:r>
            <a:r>
              <a:rPr kumimoji="0" lang="en-US" altLang="zh-CN" sz="2000" dirty="0" smtClean="0">
                <a:solidFill>
                  <a:srgbClr val="4D4F00"/>
                </a:solidFill>
                <a:latin typeface="Verdana" charset="0"/>
              </a:rPr>
              <a:t>30. Work in groups to make a budget for this event and report to your class.</a:t>
            </a:r>
            <a:endParaRPr kumimoji="0" lang="zh-CN" altLang="en-US" sz="2000" dirty="0">
              <a:solidFill>
                <a:srgbClr val="4D4F00"/>
              </a:solidFill>
              <a:latin typeface="Verdana"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8" name="Rectangle 12"/>
          <p:cNvSpPr>
            <a:spLocks noGrp="1" noChangeArrowheads="1"/>
          </p:cNvSpPr>
          <p:nvPr>
            <p:ph type="title" idx="4294967295"/>
          </p:nvPr>
        </p:nvSpPr>
        <p:spPr bwMode="auto">
          <a:xfrm>
            <a:off x="5146675" y="309563"/>
            <a:ext cx="784225" cy="252412"/>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1000">
                <a:solidFill>
                  <a:schemeClr val="bg1"/>
                </a:solidFill>
              </a:rPr>
              <a:t>Reference</a:t>
            </a:r>
          </a:p>
        </p:txBody>
      </p:sp>
      <p:sp>
        <p:nvSpPr>
          <p:cNvPr id="4" name="AutoShape 11"/>
          <p:cNvSpPr>
            <a:spLocks noChangeArrowheads="1"/>
          </p:cNvSpPr>
          <p:nvPr/>
        </p:nvSpPr>
        <p:spPr bwMode="gray">
          <a:xfrm>
            <a:off x="4420788" y="242458"/>
            <a:ext cx="2326946"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Mini-project</a:t>
            </a:r>
            <a:endParaRPr lang="zh-CN" altLang="en-US" sz="2000" b="0" smtClean="0">
              <a:solidFill>
                <a:srgbClr val="0D0D0D"/>
              </a:solidFill>
              <a:latin typeface="Arial Black" charset="0"/>
            </a:endParaRPr>
          </a:p>
        </p:txBody>
      </p:sp>
      <p:grpSp>
        <p:nvGrpSpPr>
          <p:cNvPr id="10"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11"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smtClean="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a:t>
              </a: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12" name="Group 10"/>
            <p:cNvGrpSpPr>
              <a:grpSpLocks/>
            </p:cNvGrpSpPr>
            <p:nvPr/>
          </p:nvGrpSpPr>
          <p:grpSpPr bwMode="auto">
            <a:xfrm>
              <a:off x="730" y="1407"/>
              <a:ext cx="4043" cy="444"/>
              <a:chOff x="744" y="1407"/>
              <a:chExt cx="3988" cy="444"/>
            </a:xfrm>
          </p:grpSpPr>
          <p:sp>
            <p:nvSpPr>
              <p:cNvPr id="13"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4"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1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16"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17" name="Group 10"/>
            <p:cNvGrpSpPr>
              <a:grpSpLocks/>
            </p:cNvGrpSpPr>
            <p:nvPr/>
          </p:nvGrpSpPr>
          <p:grpSpPr bwMode="auto">
            <a:xfrm>
              <a:off x="730" y="1407"/>
              <a:ext cx="4043" cy="444"/>
              <a:chOff x="744" y="1407"/>
              <a:chExt cx="3988" cy="444"/>
            </a:xfrm>
          </p:grpSpPr>
          <p:sp>
            <p:nvSpPr>
              <p:cNvPr id="1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19" name="AutoShape 12">
                <a:hlinkClick r:id="" action="ppaction://hlinkshowjump?jump=nextslide"/>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20" name="TextBox 26"/>
          <p:cNvSpPr txBox="1">
            <a:spLocks noChangeArrowheads="1"/>
          </p:cNvSpPr>
          <p:nvPr/>
        </p:nvSpPr>
        <p:spPr bwMode="auto">
          <a:xfrm>
            <a:off x="346075" y="900759"/>
            <a:ext cx="843756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a:r>
              <a:rPr kumimoji="0" lang="en-US" altLang="zh-CN" sz="2000" dirty="0" smtClean="0">
                <a:solidFill>
                  <a:srgbClr val="4D4F00"/>
                </a:solidFill>
                <a:latin typeface="Verdana" charset="0"/>
              </a:rPr>
              <a:t> This project asks </a:t>
            </a:r>
            <a:r>
              <a:rPr kumimoji="0" lang="en-US" altLang="zh-CN" sz="2000" dirty="0" err="1" smtClean="0">
                <a:solidFill>
                  <a:srgbClr val="4D4F00"/>
                </a:solidFill>
                <a:latin typeface="Verdana" charset="0"/>
              </a:rPr>
              <a:t>Ss</a:t>
            </a:r>
            <a:r>
              <a:rPr kumimoji="0" lang="en-US" altLang="zh-CN" sz="2000" dirty="0" smtClean="0">
                <a:solidFill>
                  <a:srgbClr val="4D4F00"/>
                </a:solidFill>
                <a:latin typeface="Verdana" charset="0"/>
              </a:rPr>
              <a:t> to make a budget. In order to complete it successfully, </a:t>
            </a:r>
            <a:r>
              <a:rPr kumimoji="0" lang="en-US" altLang="zh-CN" sz="2000" dirty="0" err="1" smtClean="0">
                <a:solidFill>
                  <a:srgbClr val="4D4F00"/>
                </a:solidFill>
                <a:latin typeface="Verdana" charset="0"/>
              </a:rPr>
              <a:t>Ss</a:t>
            </a:r>
            <a:r>
              <a:rPr kumimoji="0" lang="en-US" altLang="zh-CN" sz="2000" dirty="0" smtClean="0">
                <a:solidFill>
                  <a:srgbClr val="4D4F00"/>
                </a:solidFill>
                <a:latin typeface="Verdana" charset="0"/>
              </a:rPr>
              <a:t> should use the knowledge and skills they have learned from other activities in the unit.</a:t>
            </a:r>
            <a:endParaRPr kumimoji="0" lang="zh-CN" altLang="en-US" sz="2000" dirty="0">
              <a:solidFill>
                <a:srgbClr val="4D4F00"/>
              </a:solidFill>
              <a:latin typeface="Verdana" charset="0"/>
            </a:endParaRPr>
          </a:p>
        </p:txBody>
      </p:sp>
      <p:pic>
        <p:nvPicPr>
          <p:cNvPr id="5" name="图片 4"/>
          <p:cNvPicPr>
            <a:picLocks noChangeAspect="1"/>
          </p:cNvPicPr>
          <p:nvPr/>
        </p:nvPicPr>
        <p:blipFill>
          <a:blip r:embed="rId2"/>
          <a:stretch>
            <a:fillRect/>
          </a:stretch>
        </p:blipFill>
        <p:spPr>
          <a:xfrm>
            <a:off x="40000" y="2250114"/>
            <a:ext cx="9060248" cy="267493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0"/>
          <p:cNvSpPr>
            <a:spLocks noGrp="1" noChangeArrowheads="1"/>
          </p:cNvSpPr>
          <p:nvPr>
            <p:ph type="title" idx="4294967295"/>
          </p:nvPr>
        </p:nvSpPr>
        <p:spPr bwMode="auto">
          <a:xfrm>
            <a:off x="5400675" y="363538"/>
            <a:ext cx="590550" cy="165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Language Lab</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pic>
        <p:nvPicPr>
          <p:cNvPr id="81925" name="Picture 30" descr="1">
            <a:hlinkClick r:id="rId2"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2012950"/>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6" name="TextBox 8">
            <a:hlinkClick r:id="rId2" action="ppaction://hlinksldjump"/>
          </p:cNvPr>
          <p:cNvSpPr txBox="1">
            <a:spLocks noChangeArrowheads="1"/>
          </p:cNvSpPr>
          <p:nvPr/>
        </p:nvSpPr>
        <p:spPr bwMode="auto">
          <a:xfrm>
            <a:off x="2409825" y="1849438"/>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1</a:t>
            </a:r>
            <a:endParaRPr kumimoji="0" lang="zh-CN" altLang="en-US" sz="2800">
              <a:solidFill>
                <a:srgbClr val="7030A0"/>
              </a:solidFill>
              <a:latin typeface="Verdana" charset="0"/>
            </a:endParaRPr>
          </a:p>
        </p:txBody>
      </p:sp>
      <p:pic>
        <p:nvPicPr>
          <p:cNvPr id="81927" name="Picture 30" descr="1">
            <a:hlinkClick r:id="rId4"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2773363"/>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8" name="TextBox 10">
            <a:hlinkClick r:id="rId4" action="ppaction://hlinksldjump"/>
          </p:cNvPr>
          <p:cNvSpPr txBox="1">
            <a:spLocks noChangeArrowheads="1"/>
          </p:cNvSpPr>
          <p:nvPr/>
        </p:nvSpPr>
        <p:spPr bwMode="auto">
          <a:xfrm>
            <a:off x="2409825" y="2633663"/>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2</a:t>
            </a:r>
            <a:endParaRPr kumimoji="0" lang="zh-CN" altLang="en-US" sz="2800">
              <a:solidFill>
                <a:srgbClr val="7030A0"/>
              </a:solidFill>
              <a:latin typeface="Verdana" charset="0"/>
            </a:endParaRPr>
          </a:p>
        </p:txBody>
      </p:sp>
      <p:pic>
        <p:nvPicPr>
          <p:cNvPr id="81929" name="Picture 30" descr="1">
            <a:hlinkClick r:id="rId5"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3470275"/>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30" name="TextBox 12">
            <a:hlinkClick r:id="rId5" action="ppaction://hlinksldjump"/>
          </p:cNvPr>
          <p:cNvSpPr txBox="1">
            <a:spLocks noChangeArrowheads="1"/>
          </p:cNvSpPr>
          <p:nvPr/>
        </p:nvSpPr>
        <p:spPr bwMode="auto">
          <a:xfrm>
            <a:off x="2409825" y="3351213"/>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3</a:t>
            </a:r>
            <a:endParaRPr kumimoji="0" lang="zh-CN" altLang="en-US" sz="2800">
              <a:solidFill>
                <a:srgbClr val="7030A0"/>
              </a:solidFill>
              <a:latin typeface="Verdana" charset="0"/>
            </a:endParaRPr>
          </a:p>
        </p:txBody>
      </p:sp>
      <p:pic>
        <p:nvPicPr>
          <p:cNvPr id="81931" name="Picture 30" descr="1">
            <a:hlinkClick r:id="rId6"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82763" y="4167188"/>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32" name="TextBox 14">
            <a:hlinkClick r:id="rId6" action="ppaction://hlinksldjump"/>
          </p:cNvPr>
          <p:cNvSpPr txBox="1">
            <a:spLocks noChangeArrowheads="1"/>
          </p:cNvSpPr>
          <p:nvPr/>
        </p:nvSpPr>
        <p:spPr bwMode="auto">
          <a:xfrm>
            <a:off x="2409825" y="4081463"/>
            <a:ext cx="13652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4</a:t>
            </a:r>
            <a:endParaRPr kumimoji="0" lang="zh-CN" altLang="en-US" sz="2800">
              <a:solidFill>
                <a:srgbClr val="7030A0"/>
              </a:solidFill>
              <a:latin typeface="Verdana" charset="0"/>
            </a:endParaRPr>
          </a:p>
        </p:txBody>
      </p:sp>
      <p:cxnSp>
        <p:nvCxnSpPr>
          <p:cNvPr id="19" name="直接连接符 18"/>
          <p:cNvCxnSpPr/>
          <p:nvPr/>
        </p:nvCxnSpPr>
        <p:spPr bwMode="auto">
          <a:xfrm>
            <a:off x="2463494" y="2452749"/>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6">
                <a:lumMod val="75000"/>
                <a:lumOff val="25000"/>
                <a:alpha val="40000"/>
              </a:schemeClr>
            </a:glow>
          </a:effectLst>
        </p:spPr>
      </p:cxnSp>
      <p:cxnSp>
        <p:nvCxnSpPr>
          <p:cNvPr id="20" name="直接连接符 19"/>
          <p:cNvCxnSpPr/>
          <p:nvPr/>
        </p:nvCxnSpPr>
        <p:spPr bwMode="auto">
          <a:xfrm>
            <a:off x="2463494" y="3294988"/>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21" name="直接连接符 20"/>
          <p:cNvCxnSpPr/>
          <p:nvPr/>
        </p:nvCxnSpPr>
        <p:spPr bwMode="auto">
          <a:xfrm>
            <a:off x="2463494" y="3922067"/>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cxnSp>
        <p:nvCxnSpPr>
          <p:cNvPr id="22" name="直接连接符 21"/>
          <p:cNvCxnSpPr/>
          <p:nvPr/>
        </p:nvCxnSpPr>
        <p:spPr bwMode="auto">
          <a:xfrm>
            <a:off x="2463494" y="4667485"/>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pic>
        <p:nvPicPr>
          <p:cNvPr id="81940" name="Picture 30" descr="1">
            <a:hlinkClick r:id="rId7" action="ppaction://hlinksldjump"/>
          </p:cNvPr>
          <p:cNvPicPr>
            <a:picLocks noChangeAspect="1" noChangeArrowheads="1"/>
          </p:cNvPicPr>
          <p:nvPr/>
        </p:nvPicPr>
        <p:blipFill>
          <a:blip r:embed="rId3">
            <a:lum bright="-6000" contrast="24000"/>
            <a:extLst>
              <a:ext uri="{28A0092B-C50C-407E-A947-70E740481C1C}">
                <a14:useLocalDpi xmlns:a14="http://schemas.microsoft.com/office/drawing/2010/main" xmlns="" val="0"/>
              </a:ext>
            </a:extLst>
          </a:blip>
          <a:srcRect l="42606" t="64474" r="19473"/>
          <a:stretch>
            <a:fillRect/>
          </a:stretch>
        </p:blipFill>
        <p:spPr bwMode="auto">
          <a:xfrm>
            <a:off x="1792288" y="4922838"/>
            <a:ext cx="5334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直接连接符 21"/>
          <p:cNvCxnSpPr/>
          <p:nvPr/>
        </p:nvCxnSpPr>
        <p:spPr bwMode="auto">
          <a:xfrm>
            <a:off x="2473019" y="5423135"/>
            <a:ext cx="4320000" cy="1588"/>
          </a:xfrm>
          <a:prstGeom prst="line">
            <a:avLst/>
          </a:prstGeom>
          <a:solidFill>
            <a:schemeClr val="accent1"/>
          </a:solidFill>
          <a:ln w="9525" cap="flat" cmpd="sng" algn="ctr">
            <a:solidFill>
              <a:srgbClr val="669900"/>
            </a:solidFill>
            <a:prstDash val="sysDot"/>
            <a:round/>
            <a:headEnd type="none" w="med" len="med"/>
            <a:tailEnd type="diamond" w="med" len="med"/>
          </a:ln>
          <a:effectLst>
            <a:glow rad="101600">
              <a:schemeClr val="accent1">
                <a:satMod val="175000"/>
                <a:alpha val="40000"/>
              </a:schemeClr>
            </a:glow>
          </a:effectLst>
        </p:spPr>
      </p:cxnSp>
      <p:sp>
        <p:nvSpPr>
          <p:cNvPr id="81942" name="TextBox 14">
            <a:hlinkClick r:id="rId7" action="ppaction://hlinksldjump"/>
          </p:cNvPr>
          <p:cNvSpPr txBox="1">
            <a:spLocks noChangeArrowheads="1"/>
          </p:cNvSpPr>
          <p:nvPr/>
        </p:nvSpPr>
        <p:spPr bwMode="auto">
          <a:xfrm>
            <a:off x="2427288" y="4883150"/>
            <a:ext cx="1365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pPr algn="l" eaLnBrk="1" hangingPunct="1"/>
            <a:r>
              <a:rPr kumimoji="0" lang="en-US" altLang="zh-CN" sz="2800">
                <a:solidFill>
                  <a:srgbClr val="7030A0"/>
                </a:solidFill>
                <a:latin typeface="Verdana" charset="0"/>
              </a:rPr>
              <a:t>Task 5</a:t>
            </a:r>
            <a:endParaRPr kumimoji="0" lang="zh-CN" altLang="en-US" sz="2800">
              <a:solidFill>
                <a:srgbClr val="7030A0"/>
              </a:solidFill>
              <a:latin typeface="Verdana"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9"/>
          <p:cNvSpPr>
            <a:spLocks noGrp="1" noChangeArrowheads="1"/>
          </p:cNvSpPr>
          <p:nvPr>
            <p:ph type="title" idx="4294967295"/>
          </p:nvPr>
        </p:nvSpPr>
        <p:spPr bwMode="auto">
          <a:xfrm>
            <a:off x="5424488" y="327025"/>
            <a:ext cx="617537" cy="165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900">
                <a:solidFill>
                  <a:srgbClr val="FFFFFF"/>
                </a:solidFill>
                <a:latin typeface="Verdana" charset="0"/>
              </a:rPr>
              <a:t>Text A-1</a:t>
            </a:r>
          </a:p>
        </p:txBody>
      </p:sp>
      <p:sp>
        <p:nvSpPr>
          <p:cNvPr id="24" name="TextBox 23"/>
          <p:cNvSpPr txBox="1"/>
          <p:nvPr/>
        </p:nvSpPr>
        <p:spPr>
          <a:xfrm>
            <a:off x="798513" y="1570038"/>
            <a:ext cx="7888287" cy="3779837"/>
          </a:xfrm>
          <a:prstGeom prst="rect">
            <a:avLst/>
          </a:prstGeom>
          <a:noFill/>
        </p:spPr>
        <p:txBody>
          <a:bodyPr>
            <a:spAutoFit/>
          </a:bodyPr>
          <a:lstStyle>
            <a:lvl1pPr algn="l">
              <a:defRPr sz="1600" b="1">
                <a:solidFill>
                  <a:srgbClr val="FFFFFF"/>
                </a:solidFill>
                <a:latin typeface="Times New Roman" charset="0"/>
                <a:ea typeface="宋体" charset="0"/>
                <a:cs typeface="宋体" charset="0"/>
              </a:defRPr>
            </a:lvl1pPr>
            <a:lvl2pPr marL="906463" indent="-285750" algn="l">
              <a:defRPr sz="1600" b="1">
                <a:solidFill>
                  <a:srgbClr val="FFFFFF"/>
                </a:solidFill>
                <a:latin typeface="Times New Roman" charset="0"/>
                <a:ea typeface="宋体" charset="0"/>
              </a:defRPr>
            </a:lvl2pPr>
            <a:lvl3pPr marL="1314450" indent="-228600" algn="l">
              <a:defRPr sz="1600" b="1">
                <a:solidFill>
                  <a:srgbClr val="FFFFFF"/>
                </a:solidFill>
                <a:latin typeface="Times New Roman" charset="0"/>
                <a:ea typeface="宋体" charset="0"/>
              </a:defRPr>
            </a:lvl3pPr>
            <a:lvl4pPr marL="1722438" indent="-228600" algn="l">
              <a:defRPr sz="1600" b="1">
                <a:solidFill>
                  <a:srgbClr val="FFFFFF"/>
                </a:solidFill>
                <a:latin typeface="Times New Roman" charset="0"/>
                <a:ea typeface="宋体" charset="0"/>
              </a:defRPr>
            </a:lvl4pPr>
            <a:lvl5pPr marL="2130425" indent="-228600" algn="l">
              <a:defRPr sz="1600" b="1">
                <a:solidFill>
                  <a:srgbClr val="FFFFFF"/>
                </a:solidFill>
                <a:latin typeface="Times New Roman" charset="0"/>
                <a:ea typeface="宋体" charset="0"/>
              </a:defRPr>
            </a:lvl5pPr>
            <a:lvl6pPr marL="2587625" indent="-228600" eaLnBrk="0" fontAlgn="base" hangingPunct="0">
              <a:spcBef>
                <a:spcPct val="0"/>
              </a:spcBef>
              <a:spcAft>
                <a:spcPct val="0"/>
              </a:spcAft>
              <a:defRPr sz="1600" b="1">
                <a:solidFill>
                  <a:srgbClr val="FFFFFF"/>
                </a:solidFill>
                <a:latin typeface="Times New Roman" charset="0"/>
                <a:ea typeface="宋体" charset="0"/>
              </a:defRPr>
            </a:lvl6pPr>
            <a:lvl7pPr marL="3044825" indent="-228600" eaLnBrk="0" fontAlgn="base" hangingPunct="0">
              <a:spcBef>
                <a:spcPct val="0"/>
              </a:spcBef>
              <a:spcAft>
                <a:spcPct val="0"/>
              </a:spcAft>
              <a:defRPr sz="1600" b="1">
                <a:solidFill>
                  <a:srgbClr val="FFFFFF"/>
                </a:solidFill>
                <a:latin typeface="Times New Roman" charset="0"/>
                <a:ea typeface="宋体" charset="0"/>
              </a:defRPr>
            </a:lvl7pPr>
            <a:lvl8pPr marL="3502025" indent="-228600" eaLnBrk="0" fontAlgn="base" hangingPunct="0">
              <a:spcBef>
                <a:spcPct val="0"/>
              </a:spcBef>
              <a:spcAft>
                <a:spcPct val="0"/>
              </a:spcAft>
              <a:defRPr sz="1600" b="1">
                <a:solidFill>
                  <a:srgbClr val="FFFFFF"/>
                </a:solidFill>
                <a:latin typeface="Times New Roman" charset="0"/>
                <a:ea typeface="宋体" charset="0"/>
              </a:defRPr>
            </a:lvl8pPr>
            <a:lvl9pPr marL="3959225" indent="-228600" eaLnBrk="0" fontAlgn="base" hangingPunct="0">
              <a:spcBef>
                <a:spcPct val="0"/>
              </a:spcBef>
              <a:spcAft>
                <a:spcPct val="0"/>
              </a:spcAft>
              <a:defRPr sz="1600" b="1">
                <a:solidFill>
                  <a:srgbClr val="FFFFFF"/>
                </a:solidFill>
                <a:latin typeface="Times New Roman" charset="0"/>
                <a:ea typeface="宋体" charset="0"/>
              </a:defRPr>
            </a:lvl9pPr>
          </a:lstStyle>
          <a:p>
            <a:pPr eaLnBrk="1" hangingPunct="1">
              <a:defRPr/>
            </a:pPr>
            <a:r>
              <a:rPr lang="en-US" altLang="zh-CN" sz="3200" smtClean="0">
                <a:solidFill>
                  <a:srgbClr val="006666"/>
                </a:solidFill>
                <a:latin typeface="Arial Black" charset="0"/>
              </a:rPr>
              <a:t>         </a:t>
            </a:r>
            <a:r>
              <a:rPr lang="en-US" altLang="zh-CN" sz="2800" b="0" smtClean="0">
                <a:solidFill>
                  <a:srgbClr val="0000FF"/>
                </a:solidFill>
                <a:latin typeface="Arial Black" charset="0"/>
              </a:rPr>
              <a:t>The First Credit Card</a:t>
            </a:r>
            <a:endParaRPr lang="zh-CN" altLang="en-US" sz="2800" b="0" smtClean="0">
              <a:solidFill>
                <a:srgbClr val="0000FF"/>
              </a:solidFill>
              <a:latin typeface="Arial Black" charset="0"/>
            </a:endParaRPr>
          </a:p>
          <a:p>
            <a:pPr algn="just" eaLnBrk="1" hangingPunct="1">
              <a:lnSpc>
                <a:spcPct val="125000"/>
              </a:lnSpc>
              <a:defRPr/>
            </a:pPr>
            <a:endParaRPr lang="en-US" altLang="zh-CN" sz="2400" b="0" smtClean="0">
              <a:solidFill>
                <a:srgbClr val="0D0D0D"/>
              </a:solidFill>
              <a:effectLst>
                <a:outerShdw blurRad="38100" dist="38100" dir="2700000" algn="tl">
                  <a:srgbClr val="DDDDDD"/>
                </a:outerShdw>
              </a:effectLst>
              <a:latin typeface="Calibri" charset="0"/>
            </a:endParaRPr>
          </a:p>
          <a:p>
            <a:pPr algn="just" eaLnBrk="1" hangingPunct="1">
              <a:lnSpc>
                <a:spcPct val="125000"/>
              </a:lnSpc>
              <a:defRPr/>
            </a:pPr>
            <a:r>
              <a:rPr lang="en-US" altLang="zh-CN" sz="2400" smtClean="0">
                <a:solidFill>
                  <a:srgbClr val="0000FF"/>
                </a:solidFill>
                <a:effectLst>
                  <a:outerShdw blurRad="38100" dist="38100" dir="2700000" algn="tl">
                    <a:srgbClr val="DDDDDD"/>
                  </a:outerShdw>
                </a:effectLst>
                <a:latin typeface="Calibri" charset="0"/>
              </a:rPr>
              <a:t>1</a:t>
            </a:r>
            <a:r>
              <a:rPr lang="en-US" altLang="zh-CN" sz="2400" b="0" smtClean="0">
                <a:solidFill>
                  <a:srgbClr val="0D0D0D"/>
                </a:solidFill>
                <a:effectLst>
                  <a:outerShdw blurRad="38100" dist="38100" dir="2700000" algn="tl">
                    <a:srgbClr val="DDDDDD"/>
                  </a:outerShdw>
                </a:effectLst>
                <a:latin typeface="Calibri" charset="0"/>
              </a:rPr>
              <a:t>    </a:t>
            </a:r>
            <a:r>
              <a:rPr lang="en-US" altLang="zh-CN" sz="2400" b="0" smtClean="0">
                <a:solidFill>
                  <a:srgbClr val="0D0D0D"/>
                </a:solidFill>
                <a:effectLst>
                  <a:outerShdw blurRad="38100" dist="38100" dir="2700000" algn="tl">
                    <a:srgbClr val="DDDDDD"/>
                  </a:outerShdw>
                </a:effectLst>
                <a:latin typeface="Calibri" charset="0"/>
                <a:hlinkClick r:id="rId2" action="ppaction://hlinksldjump"/>
              </a:rPr>
              <a:t>Charging for</a:t>
            </a:r>
            <a:r>
              <a:rPr lang="en-US" altLang="zh-CN" sz="2400" b="0" smtClean="0">
                <a:solidFill>
                  <a:srgbClr val="0D0D0D"/>
                </a:solidFill>
                <a:effectLst>
                  <a:outerShdw blurRad="38100" dist="38100" dir="2700000" algn="tl">
                    <a:srgbClr val="DDDDDD"/>
                  </a:outerShdw>
                </a:effectLst>
                <a:latin typeface="Calibri" charset="0"/>
              </a:rPr>
              <a:t> products and services has become a way of life. No longer do people bring cash when they buy a sweater or an appliance, they charge it. Some people do it for the convenience of not carrying cash; others do it so they can </a:t>
            </a:r>
            <a:r>
              <a:rPr lang="en-US" altLang="zh-CN" sz="2400" b="0" smtClean="0">
                <a:solidFill>
                  <a:srgbClr val="0D0D0D"/>
                </a:solidFill>
                <a:effectLst>
                  <a:outerShdw blurRad="38100" dist="38100" dir="2700000" algn="tl">
                    <a:srgbClr val="DDDDDD"/>
                  </a:outerShdw>
                </a:effectLst>
                <a:latin typeface="Calibri" charset="0"/>
                <a:hlinkClick r:id="rId3" action="ppaction://hlinksldjump"/>
              </a:rPr>
              <a:t>purchase</a:t>
            </a:r>
            <a:r>
              <a:rPr lang="en-US" altLang="zh-CN" sz="2400" b="0" smtClean="0">
                <a:solidFill>
                  <a:srgbClr val="0D0D0D"/>
                </a:solidFill>
                <a:effectLst>
                  <a:outerShdw blurRad="38100" dist="38100" dir="2700000" algn="tl">
                    <a:srgbClr val="DDDDDD"/>
                  </a:outerShdw>
                </a:effectLst>
                <a:latin typeface="Calibri" charset="0"/>
              </a:rPr>
              <a:t> an item they cannot yet afford. The credit card that allows them to do this is a 20th century invention.</a:t>
            </a:r>
          </a:p>
        </p:txBody>
      </p:sp>
      <p:cxnSp>
        <p:nvCxnSpPr>
          <p:cNvPr id="13315" name="直接连接符 27"/>
          <p:cNvCxnSpPr>
            <a:cxnSpLocks noChangeShapeType="1"/>
          </p:cNvCxnSpPr>
          <p:nvPr/>
        </p:nvCxnSpPr>
        <p:spPr bwMode="auto">
          <a:xfrm flipV="1">
            <a:off x="857250" y="2316163"/>
            <a:ext cx="7756525" cy="11112"/>
          </a:xfrm>
          <a:prstGeom prst="line">
            <a:avLst/>
          </a:prstGeom>
          <a:noFill/>
          <a:ln w="9525" cmpd="thinThick">
            <a:solidFill>
              <a:schemeClr val="tx1"/>
            </a:solidFill>
            <a:prstDash val="sysDot"/>
            <a:round/>
            <a:headEnd/>
            <a:tailEnd/>
          </a:ln>
          <a:extLst>
            <a:ext uri="{909E8E84-426E-40dd-AFC4-6F175D3DCCD1}">
              <a14:hiddenFill xmlns:a14="http://schemas.microsoft.com/office/drawing/2010/main" xmlns="">
                <a:noFill/>
              </a14:hiddenFill>
            </a:ext>
          </a:extLst>
        </p:spPr>
      </p:cxnSp>
      <p:grpSp>
        <p:nvGrpSpPr>
          <p:cNvPr id="3" name="Group 10"/>
          <p:cNvGrpSpPr>
            <a:grpSpLocks/>
          </p:cNvGrpSpPr>
          <p:nvPr/>
        </p:nvGrpSpPr>
        <p:grpSpPr bwMode="auto">
          <a:xfrm>
            <a:off x="6564320" y="6254101"/>
            <a:ext cx="742965" cy="21761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4"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6" name="AutoShape 11">
            <a:hlinkClick r:id="rId5" action="ppaction://hlinksldjump"/>
          </p:cNvPr>
          <p:cNvSpPr>
            <a:spLocks noChangeArrowheads="1"/>
          </p:cNvSpPr>
          <p:nvPr/>
        </p:nvSpPr>
        <p:spPr bwMode="gray">
          <a:xfrm>
            <a:off x="1190712" y="1045570"/>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sp>
        <p:nvSpPr>
          <p:cNvPr id="25" name="AutoShape 11">
            <a:hlinkClick r:id="rId6" action="ppaction://hlinkfile"/>
          </p:cNvPr>
          <p:cNvSpPr>
            <a:spLocks noChangeArrowheads="1"/>
          </p:cNvSpPr>
          <p:nvPr/>
        </p:nvSpPr>
        <p:spPr bwMode="gray">
          <a:xfrm>
            <a:off x="96822" y="1046165"/>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声音</a:t>
            </a:r>
          </a:p>
        </p:txBody>
      </p:sp>
      <p:pic>
        <p:nvPicPr>
          <p:cNvPr id="13324" name="图片 20" descr="sound.gif"/>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12725" y="114617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5" name="图片 22" descr="abouta.pn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296988" y="1125538"/>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AutoShape 9">
            <a:hlinkClick r:id="" action="ppaction://hlinkshowjump?jump=previousslide"/>
          </p:cNvPr>
          <p:cNvSpPr>
            <a:spLocks noChangeArrowheads="1"/>
          </p:cNvSpPr>
          <p:nvPr/>
        </p:nvSpPr>
        <p:spPr bwMode="gray">
          <a:xfrm>
            <a:off x="6562482" y="6246748"/>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90" name="Picture 3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725" y="1309688"/>
            <a:ext cx="2484438" cy="4932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
        <p:nvSpPr>
          <p:cNvPr id="82946"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1</a:t>
            </a:r>
          </a:p>
        </p:txBody>
      </p:sp>
      <p:grpSp>
        <p:nvGrpSpPr>
          <p:cNvPr id="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7"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82950"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82954" name="TextBox 26"/>
          <p:cNvSpPr txBox="1">
            <a:spLocks noChangeArrowheads="1"/>
          </p:cNvSpPr>
          <p:nvPr/>
        </p:nvSpPr>
        <p:spPr bwMode="auto">
          <a:xfrm>
            <a:off x="293688" y="817563"/>
            <a:ext cx="86121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1 Match the words on the left with their meanings on the right. </a:t>
            </a:r>
            <a:endParaRPr kumimoji="0" lang="zh-CN" altLang="en-US" sz="2000">
              <a:solidFill>
                <a:srgbClr val="4D4F00"/>
              </a:solidFill>
              <a:latin typeface="Verdana" charset="0"/>
            </a:endParaRPr>
          </a:p>
        </p:txBody>
      </p:sp>
      <p:sp>
        <p:nvSpPr>
          <p:cNvPr id="23580" name="Rectangle 28"/>
          <p:cNvSpPr>
            <a:spLocks noChangeArrowheads="1"/>
          </p:cNvSpPr>
          <p:nvPr/>
        </p:nvSpPr>
        <p:spPr bwMode="auto">
          <a:xfrm>
            <a:off x="341313" y="1550988"/>
            <a:ext cx="309562" cy="3111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B</a:t>
            </a:r>
          </a:p>
        </p:txBody>
      </p:sp>
      <p:sp>
        <p:nvSpPr>
          <p:cNvPr id="23581" name="Rectangle 29"/>
          <p:cNvSpPr>
            <a:spLocks noChangeArrowheads="1"/>
          </p:cNvSpPr>
          <p:nvPr/>
        </p:nvSpPr>
        <p:spPr bwMode="auto">
          <a:xfrm>
            <a:off x="311150" y="1916113"/>
            <a:ext cx="366713" cy="3048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J</a:t>
            </a:r>
          </a:p>
        </p:txBody>
      </p:sp>
      <p:sp>
        <p:nvSpPr>
          <p:cNvPr id="23582" name="Rectangle 30"/>
          <p:cNvSpPr>
            <a:spLocks noChangeArrowheads="1"/>
          </p:cNvSpPr>
          <p:nvPr/>
        </p:nvSpPr>
        <p:spPr bwMode="auto">
          <a:xfrm>
            <a:off x="327025" y="2303463"/>
            <a:ext cx="334963" cy="3508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A</a:t>
            </a:r>
          </a:p>
        </p:txBody>
      </p:sp>
      <p:sp>
        <p:nvSpPr>
          <p:cNvPr id="23583" name="Rectangle 31"/>
          <p:cNvSpPr>
            <a:spLocks noChangeArrowheads="1"/>
          </p:cNvSpPr>
          <p:nvPr/>
        </p:nvSpPr>
        <p:spPr bwMode="auto">
          <a:xfrm>
            <a:off x="331788" y="2770188"/>
            <a:ext cx="319087" cy="31908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C</a:t>
            </a:r>
          </a:p>
        </p:txBody>
      </p:sp>
      <p:sp>
        <p:nvSpPr>
          <p:cNvPr id="23584" name="Rectangle 32"/>
          <p:cNvSpPr>
            <a:spLocks noChangeArrowheads="1"/>
          </p:cNvSpPr>
          <p:nvPr/>
        </p:nvSpPr>
        <p:spPr bwMode="auto">
          <a:xfrm>
            <a:off x="331788" y="3241675"/>
            <a:ext cx="334962" cy="3206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K</a:t>
            </a:r>
          </a:p>
        </p:txBody>
      </p:sp>
      <p:sp>
        <p:nvSpPr>
          <p:cNvPr id="23585" name="Rectangle 33"/>
          <p:cNvSpPr>
            <a:spLocks noChangeArrowheads="1"/>
          </p:cNvSpPr>
          <p:nvPr/>
        </p:nvSpPr>
        <p:spPr bwMode="auto">
          <a:xfrm>
            <a:off x="331788" y="3646488"/>
            <a:ext cx="366712" cy="3349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D</a:t>
            </a:r>
          </a:p>
        </p:txBody>
      </p:sp>
      <p:sp>
        <p:nvSpPr>
          <p:cNvPr id="23586" name="Rectangle 34"/>
          <p:cNvSpPr>
            <a:spLocks noChangeArrowheads="1"/>
          </p:cNvSpPr>
          <p:nvPr/>
        </p:nvSpPr>
        <p:spPr bwMode="auto">
          <a:xfrm>
            <a:off x="330200" y="4075113"/>
            <a:ext cx="381000" cy="3508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E</a:t>
            </a:r>
          </a:p>
        </p:txBody>
      </p:sp>
      <p:sp>
        <p:nvSpPr>
          <p:cNvPr id="23587" name="Rectangle 35"/>
          <p:cNvSpPr>
            <a:spLocks noChangeArrowheads="1"/>
          </p:cNvSpPr>
          <p:nvPr/>
        </p:nvSpPr>
        <p:spPr bwMode="auto">
          <a:xfrm>
            <a:off x="358775" y="4533900"/>
            <a:ext cx="350838" cy="33496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F</a:t>
            </a:r>
          </a:p>
        </p:txBody>
      </p:sp>
      <p:sp>
        <p:nvSpPr>
          <p:cNvPr id="23588" name="Rectangle 36"/>
          <p:cNvSpPr>
            <a:spLocks noChangeArrowheads="1"/>
          </p:cNvSpPr>
          <p:nvPr/>
        </p:nvSpPr>
        <p:spPr bwMode="auto">
          <a:xfrm>
            <a:off x="333375" y="4954588"/>
            <a:ext cx="350838" cy="3349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L</a:t>
            </a:r>
          </a:p>
        </p:txBody>
      </p:sp>
      <p:sp>
        <p:nvSpPr>
          <p:cNvPr id="23589" name="Rectangle 37"/>
          <p:cNvSpPr>
            <a:spLocks noChangeArrowheads="1"/>
          </p:cNvSpPr>
          <p:nvPr/>
        </p:nvSpPr>
        <p:spPr bwMode="auto">
          <a:xfrm>
            <a:off x="336550" y="5384800"/>
            <a:ext cx="334963" cy="3492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chemeClr val="hlink"/>
                </a:solidFill>
                <a:effectLst>
                  <a:outerShdw blurRad="38100" dist="38100" dir="2700000" algn="tl">
                    <a:srgbClr val="DDDDDD"/>
                  </a:outerShdw>
                </a:effectLst>
              </a:rPr>
              <a:t>G</a:t>
            </a:r>
          </a:p>
        </p:txBody>
      </p:sp>
      <p:pic>
        <p:nvPicPr>
          <p:cNvPr id="23591" name="Picture 3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67075" y="1298575"/>
            <a:ext cx="5876925" cy="4891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80"/>
                                        </p:tgtEl>
                                        <p:attrNameLst>
                                          <p:attrName>style.visibility</p:attrName>
                                        </p:attrNameLst>
                                      </p:cBhvr>
                                      <p:to>
                                        <p:strVal val="visible"/>
                                      </p:to>
                                    </p:set>
                                    <p:animEffect transition="in" filter="blinds(horizontal)">
                                      <p:cBhvr>
                                        <p:cTn id="7" dur="500"/>
                                        <p:tgtEl>
                                          <p:spTgt spid="23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81">
                                            <p:txEl>
                                              <p:pRg st="0" end="0"/>
                                            </p:txEl>
                                          </p:spTgt>
                                        </p:tgtEl>
                                        <p:attrNameLst>
                                          <p:attrName>style.visibility</p:attrName>
                                        </p:attrNameLst>
                                      </p:cBhvr>
                                      <p:to>
                                        <p:strVal val="visible"/>
                                      </p:to>
                                    </p:set>
                                    <p:animEffect transition="in" filter="blinds(horizontal)">
                                      <p:cBhvr>
                                        <p:cTn id="12" dur="500"/>
                                        <p:tgtEl>
                                          <p:spTgt spid="235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82"/>
                                        </p:tgtEl>
                                        <p:attrNameLst>
                                          <p:attrName>style.visibility</p:attrName>
                                        </p:attrNameLst>
                                      </p:cBhvr>
                                      <p:to>
                                        <p:strVal val="visible"/>
                                      </p:to>
                                    </p:set>
                                    <p:animEffect transition="in" filter="blinds(horizontal)">
                                      <p:cBhvr>
                                        <p:cTn id="17" dur="500"/>
                                        <p:tgtEl>
                                          <p:spTgt spid="235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83"/>
                                        </p:tgtEl>
                                        <p:attrNameLst>
                                          <p:attrName>style.visibility</p:attrName>
                                        </p:attrNameLst>
                                      </p:cBhvr>
                                      <p:to>
                                        <p:strVal val="visible"/>
                                      </p:to>
                                    </p:set>
                                    <p:animEffect transition="in" filter="blinds(horizontal)">
                                      <p:cBhvr>
                                        <p:cTn id="22" dur="500"/>
                                        <p:tgtEl>
                                          <p:spTgt spid="235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84">
                                            <p:txEl>
                                              <p:pRg st="0" end="0"/>
                                            </p:txEl>
                                          </p:spTgt>
                                        </p:tgtEl>
                                        <p:attrNameLst>
                                          <p:attrName>style.visibility</p:attrName>
                                        </p:attrNameLst>
                                      </p:cBhvr>
                                      <p:to>
                                        <p:strVal val="visible"/>
                                      </p:to>
                                    </p:set>
                                    <p:animEffect transition="in" filter="blinds(horizontal)">
                                      <p:cBhvr>
                                        <p:cTn id="27" dur="500"/>
                                        <p:tgtEl>
                                          <p:spTgt spid="2358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585">
                                            <p:txEl>
                                              <p:pRg st="0" end="0"/>
                                            </p:txEl>
                                          </p:spTgt>
                                        </p:tgtEl>
                                        <p:attrNameLst>
                                          <p:attrName>style.visibility</p:attrName>
                                        </p:attrNameLst>
                                      </p:cBhvr>
                                      <p:to>
                                        <p:strVal val="visible"/>
                                      </p:to>
                                    </p:set>
                                    <p:animEffect transition="in" filter="blinds(horizontal)">
                                      <p:cBhvr>
                                        <p:cTn id="32" dur="500"/>
                                        <p:tgtEl>
                                          <p:spTgt spid="2358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586">
                                            <p:txEl>
                                              <p:pRg st="0" end="0"/>
                                            </p:txEl>
                                          </p:spTgt>
                                        </p:tgtEl>
                                        <p:attrNameLst>
                                          <p:attrName>style.visibility</p:attrName>
                                        </p:attrNameLst>
                                      </p:cBhvr>
                                      <p:to>
                                        <p:strVal val="visible"/>
                                      </p:to>
                                    </p:set>
                                    <p:animEffect transition="in" filter="blinds(horizontal)">
                                      <p:cBhvr>
                                        <p:cTn id="37" dur="500"/>
                                        <p:tgtEl>
                                          <p:spTgt spid="2358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3587">
                                            <p:txEl>
                                              <p:pRg st="0" end="0"/>
                                            </p:txEl>
                                          </p:spTgt>
                                        </p:tgtEl>
                                        <p:attrNameLst>
                                          <p:attrName>style.visibility</p:attrName>
                                        </p:attrNameLst>
                                      </p:cBhvr>
                                      <p:to>
                                        <p:strVal val="visible"/>
                                      </p:to>
                                    </p:set>
                                    <p:animEffect transition="in" filter="blinds(horizontal)">
                                      <p:cBhvr>
                                        <p:cTn id="42" dur="500"/>
                                        <p:tgtEl>
                                          <p:spTgt spid="2358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3588">
                                            <p:txEl>
                                              <p:pRg st="0" end="0"/>
                                            </p:txEl>
                                          </p:spTgt>
                                        </p:tgtEl>
                                        <p:attrNameLst>
                                          <p:attrName>style.visibility</p:attrName>
                                        </p:attrNameLst>
                                      </p:cBhvr>
                                      <p:to>
                                        <p:strVal val="visible"/>
                                      </p:to>
                                    </p:set>
                                    <p:animEffect transition="in" filter="blinds(horizontal)">
                                      <p:cBhvr>
                                        <p:cTn id="47" dur="500"/>
                                        <p:tgtEl>
                                          <p:spTgt spid="2358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3589">
                                            <p:txEl>
                                              <p:pRg st="0" end="0"/>
                                            </p:txEl>
                                          </p:spTgt>
                                        </p:tgtEl>
                                        <p:attrNameLst>
                                          <p:attrName>style.visibility</p:attrName>
                                        </p:attrNameLst>
                                      </p:cBhvr>
                                      <p:to>
                                        <p:strVal val="visible"/>
                                      </p:to>
                                    </p:set>
                                    <p:animEffect transition="in" filter="blinds(horizontal)">
                                      <p:cBhvr>
                                        <p:cTn id="52" dur="500"/>
                                        <p:tgtEl>
                                          <p:spTgt spid="235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0" grpId="0"/>
      <p:bldP spid="23582" grpId="0"/>
      <p:bldP spid="2358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21" name="Rectangle 29"/>
          <p:cNvSpPr>
            <a:spLocks noChangeArrowheads="1"/>
          </p:cNvSpPr>
          <p:nvPr/>
        </p:nvSpPr>
        <p:spPr bwMode="auto">
          <a:xfrm>
            <a:off x="255588" y="1481138"/>
            <a:ext cx="8561387" cy="3711575"/>
          </a:xfrm>
          <a:prstGeom prst="rect">
            <a:avLst/>
          </a:prstGeom>
          <a:noFill/>
          <a:ln w="9525" algn="ctr">
            <a:noFill/>
            <a:miter lim="800000"/>
            <a:headEnd/>
            <a:tailEnd/>
          </a:ln>
          <a:effectLst/>
        </p:spPr>
        <p:txBody>
          <a:bodyPr anchor="ctr">
            <a:spAutoFit/>
          </a:bodyPr>
          <a:lstStyle/>
          <a:p>
            <a:pPr marL="342900" indent="-342900" algn="l">
              <a:lnSpc>
                <a:spcPct val="145000"/>
              </a:lnSpc>
              <a:tabLst>
                <a:tab pos="2266950" algn="l"/>
              </a:tabLst>
              <a:defRPr/>
            </a:pPr>
            <a:r>
              <a:rPr lang="en-US" altLang="zh-CN"/>
              <a:t> </a:t>
            </a:r>
            <a:r>
              <a:rPr lang="en-US" altLang="zh-CN" sz="2000">
                <a:solidFill>
                  <a:schemeClr val="tx2"/>
                </a:solidFill>
                <a:effectLst>
                  <a:outerShdw blurRad="38100" dist="38100" dir="2700000" algn="tl">
                    <a:srgbClr val="DDDDDD"/>
                  </a:outerShdw>
                </a:effectLst>
                <a:latin typeface="Verdana" charset="0"/>
              </a:rPr>
              <a:t>1. Cable television companies have launched major campaigns </a:t>
            </a:r>
          </a:p>
          <a:p>
            <a:pPr marL="342900" indent="-342900" algn="l">
              <a:lnSpc>
                <a:spcPct val="145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     to increase their number of ________________.</a:t>
            </a:r>
          </a:p>
          <a:p>
            <a:pPr marL="342900" indent="-342900" algn="l">
              <a:lnSpc>
                <a:spcPct val="145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 2. The big company ___________  various small businesses.</a:t>
            </a:r>
          </a:p>
          <a:p>
            <a:pPr marL="342900" indent="-342900" algn="l">
              <a:lnSpc>
                <a:spcPct val="145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 3. The ideas of  parents  usually _________ in their children.</a:t>
            </a:r>
          </a:p>
          <a:p>
            <a:pPr marL="342900" indent="-342900" algn="l">
              <a:lnSpc>
                <a:spcPct val="145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 4. We’ve discussed all the marketing ___________ and decided</a:t>
            </a:r>
          </a:p>
          <a:p>
            <a:pPr marL="342900" indent="-342900" algn="l">
              <a:lnSpc>
                <a:spcPct val="145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     to go for television advertising.</a:t>
            </a:r>
          </a:p>
          <a:p>
            <a:pPr marL="342900" indent="-342900" algn="l">
              <a:lnSpc>
                <a:spcPct val="145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 5. The _____________ settlers in North America are the</a:t>
            </a:r>
          </a:p>
          <a:p>
            <a:pPr marL="342900" indent="-342900" algn="l">
              <a:lnSpc>
                <a:spcPct val="145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     Indians.</a:t>
            </a:r>
          </a:p>
        </p:txBody>
      </p:sp>
      <p:sp>
        <p:nvSpPr>
          <p:cNvPr id="83970"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2-1</a:t>
            </a:r>
          </a:p>
        </p:txBody>
      </p:sp>
      <p:sp>
        <p:nvSpPr>
          <p:cNvPr id="83974"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83978" name="TextBox 26"/>
          <p:cNvSpPr txBox="1">
            <a:spLocks noChangeArrowheads="1"/>
          </p:cNvSpPr>
          <p:nvPr/>
        </p:nvSpPr>
        <p:spPr bwMode="auto">
          <a:xfrm>
            <a:off x="293688" y="817563"/>
            <a:ext cx="86121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dirty="0">
                <a:solidFill>
                  <a:srgbClr val="4D4F00"/>
                </a:solidFill>
                <a:latin typeface="Verdana" charset="0"/>
              </a:rPr>
              <a:t>Task 2  </a:t>
            </a:r>
            <a:r>
              <a:rPr kumimoji="0" lang="en-US" altLang="zh-CN" sz="2000" dirty="0" smtClean="0">
                <a:solidFill>
                  <a:srgbClr val="4D4F00"/>
                </a:solidFill>
                <a:latin typeface="Verdana" charset="0"/>
              </a:rPr>
              <a:t> Complete </a:t>
            </a:r>
            <a:r>
              <a:rPr kumimoji="0" lang="en-US" altLang="zh-CN" sz="2000" dirty="0">
                <a:solidFill>
                  <a:srgbClr val="4D4F00"/>
                </a:solidFill>
                <a:latin typeface="Verdana" charset="0"/>
              </a:rPr>
              <a:t>the following sentences with the words from</a:t>
            </a:r>
          </a:p>
          <a:p>
            <a:r>
              <a:rPr kumimoji="0" lang="en-US" altLang="zh-CN" sz="2000" dirty="0">
                <a:solidFill>
                  <a:srgbClr val="4D4F00"/>
                </a:solidFill>
                <a:latin typeface="Verdana" charset="0"/>
              </a:rPr>
              <a:t>            Task 1. Change the form if necessary. </a:t>
            </a:r>
            <a:endParaRPr kumimoji="0" lang="zh-CN" altLang="en-US" sz="2000" dirty="0">
              <a:solidFill>
                <a:srgbClr val="4D4F00"/>
              </a:solidFill>
              <a:latin typeface="Verdana" charset="0"/>
            </a:endParaRPr>
          </a:p>
        </p:txBody>
      </p:sp>
      <p:sp>
        <p:nvSpPr>
          <p:cNvPr id="133143" name="Rectangle 23"/>
          <p:cNvSpPr>
            <a:spLocks noChangeArrowheads="1"/>
          </p:cNvSpPr>
          <p:nvPr/>
        </p:nvSpPr>
        <p:spPr bwMode="auto">
          <a:xfrm>
            <a:off x="4652963" y="2085975"/>
            <a:ext cx="2660650" cy="3048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rgbClr val="FF0000"/>
                </a:solidFill>
                <a:effectLst>
                  <a:outerShdw blurRad="38100" dist="38100" dir="2700000" algn="tl">
                    <a:srgbClr val="DDDDDD"/>
                  </a:outerShdw>
                </a:effectLst>
              </a:rPr>
              <a:t>subscribers</a:t>
            </a:r>
          </a:p>
        </p:txBody>
      </p:sp>
      <p:sp>
        <p:nvSpPr>
          <p:cNvPr id="133144" name="Rectangle 24"/>
          <p:cNvSpPr>
            <a:spLocks noChangeArrowheads="1"/>
          </p:cNvSpPr>
          <p:nvPr/>
        </p:nvSpPr>
        <p:spPr bwMode="auto">
          <a:xfrm>
            <a:off x="3354388" y="2520950"/>
            <a:ext cx="933450" cy="3460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merged</a:t>
            </a:r>
          </a:p>
        </p:txBody>
      </p:sp>
      <p:sp>
        <p:nvSpPr>
          <p:cNvPr id="133145" name="Rectangle 25"/>
          <p:cNvSpPr>
            <a:spLocks noChangeArrowheads="1"/>
          </p:cNvSpPr>
          <p:nvPr/>
        </p:nvSpPr>
        <p:spPr bwMode="auto">
          <a:xfrm>
            <a:off x="4757738" y="3009900"/>
            <a:ext cx="1235075" cy="2444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take root</a:t>
            </a:r>
          </a:p>
        </p:txBody>
      </p:sp>
      <p:sp>
        <p:nvSpPr>
          <p:cNvPr id="133146" name="Rectangle 26"/>
          <p:cNvSpPr>
            <a:spLocks noChangeArrowheads="1"/>
          </p:cNvSpPr>
          <p:nvPr/>
        </p:nvSpPr>
        <p:spPr bwMode="auto">
          <a:xfrm>
            <a:off x="5661025" y="3505200"/>
            <a:ext cx="1096963" cy="25876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options</a:t>
            </a:r>
          </a:p>
        </p:txBody>
      </p:sp>
      <p:sp>
        <p:nvSpPr>
          <p:cNvPr id="133147" name="Rectangle 27"/>
          <p:cNvSpPr>
            <a:spLocks noChangeArrowheads="1"/>
          </p:cNvSpPr>
          <p:nvPr/>
        </p:nvSpPr>
        <p:spPr bwMode="auto">
          <a:xfrm>
            <a:off x="1581150" y="4316413"/>
            <a:ext cx="1585913" cy="3349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original</a:t>
            </a:r>
          </a:p>
        </p:txBody>
      </p:sp>
      <p:grpSp>
        <p:nvGrpSpPr>
          <p:cNvPr id="27"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8"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1" name="Group 10"/>
            <p:cNvGrpSpPr>
              <a:grpSpLocks/>
            </p:cNvGrpSpPr>
            <p:nvPr/>
          </p:nvGrpSpPr>
          <p:grpSpPr bwMode="auto">
            <a:xfrm>
              <a:off x="730" y="1407"/>
              <a:ext cx="4043" cy="444"/>
              <a:chOff x="744" y="1407"/>
              <a:chExt cx="3988" cy="444"/>
            </a:xfrm>
          </p:grpSpPr>
          <p:sp>
            <p:nvSpPr>
              <p:cNvPr id="33"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8"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1"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2" name="Group 10"/>
            <p:cNvGrpSpPr>
              <a:grpSpLocks/>
            </p:cNvGrpSpPr>
            <p:nvPr/>
          </p:nvGrpSpPr>
          <p:grpSpPr bwMode="auto">
            <a:xfrm>
              <a:off x="730" y="1407"/>
              <a:ext cx="4043" cy="444"/>
              <a:chOff x="744" y="1407"/>
              <a:chExt cx="3988" cy="444"/>
            </a:xfrm>
          </p:grpSpPr>
          <p:sp>
            <p:nvSpPr>
              <p:cNvPr id="43"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4"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5"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6"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7" name="Group 10"/>
            <p:cNvGrpSpPr>
              <a:grpSpLocks/>
            </p:cNvGrpSpPr>
            <p:nvPr/>
          </p:nvGrpSpPr>
          <p:grpSpPr bwMode="auto">
            <a:xfrm>
              <a:off x="730" y="1407"/>
              <a:ext cx="4043" cy="444"/>
              <a:chOff x="744" y="1407"/>
              <a:chExt cx="3988" cy="444"/>
            </a:xfrm>
          </p:grpSpPr>
          <p:sp>
            <p:nvSpPr>
              <p:cNvPr id="4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9"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3"/>
                                        </p:tgtEl>
                                        <p:attrNameLst>
                                          <p:attrName>style.visibility</p:attrName>
                                        </p:attrNameLst>
                                      </p:cBhvr>
                                      <p:to>
                                        <p:strVal val="visible"/>
                                      </p:to>
                                    </p:set>
                                    <p:animEffect transition="in" filter="blinds(horizontal)">
                                      <p:cBhvr>
                                        <p:cTn id="7" dur="500"/>
                                        <p:tgtEl>
                                          <p:spTgt spid="133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44"/>
                                        </p:tgtEl>
                                        <p:attrNameLst>
                                          <p:attrName>style.visibility</p:attrName>
                                        </p:attrNameLst>
                                      </p:cBhvr>
                                      <p:to>
                                        <p:strVal val="visible"/>
                                      </p:to>
                                    </p:set>
                                    <p:animEffect transition="in" filter="blinds(horizontal)">
                                      <p:cBhvr>
                                        <p:cTn id="12" dur="500"/>
                                        <p:tgtEl>
                                          <p:spTgt spid="1331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45"/>
                                        </p:tgtEl>
                                        <p:attrNameLst>
                                          <p:attrName>style.visibility</p:attrName>
                                        </p:attrNameLst>
                                      </p:cBhvr>
                                      <p:to>
                                        <p:strVal val="visible"/>
                                      </p:to>
                                    </p:set>
                                    <p:animEffect transition="in" filter="blinds(horizontal)">
                                      <p:cBhvr>
                                        <p:cTn id="17" dur="500"/>
                                        <p:tgtEl>
                                          <p:spTgt spid="1331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46"/>
                                        </p:tgtEl>
                                        <p:attrNameLst>
                                          <p:attrName>style.visibility</p:attrName>
                                        </p:attrNameLst>
                                      </p:cBhvr>
                                      <p:to>
                                        <p:strVal val="visible"/>
                                      </p:to>
                                    </p:set>
                                    <p:animEffect transition="in" filter="blinds(horizontal)">
                                      <p:cBhvr>
                                        <p:cTn id="22" dur="500"/>
                                        <p:tgtEl>
                                          <p:spTgt spid="1331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147"/>
                                        </p:tgtEl>
                                        <p:attrNameLst>
                                          <p:attrName>style.visibility</p:attrName>
                                        </p:attrNameLst>
                                      </p:cBhvr>
                                      <p:to>
                                        <p:strVal val="visible"/>
                                      </p:to>
                                    </p:set>
                                    <p:animEffect transition="in" filter="blinds(horizontal)">
                                      <p:cBhvr>
                                        <p:cTn id="27" dur="500"/>
                                        <p:tgtEl>
                                          <p:spTgt spid="133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3" grpId="0"/>
      <p:bldP spid="133144" grpId="0"/>
      <p:bldP spid="133145" grpId="0"/>
      <p:bldP spid="133146" grpId="0"/>
      <p:bldP spid="13314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21" name="Rectangle 29"/>
          <p:cNvSpPr>
            <a:spLocks noChangeArrowheads="1"/>
          </p:cNvSpPr>
          <p:nvPr/>
        </p:nvSpPr>
        <p:spPr bwMode="auto">
          <a:xfrm>
            <a:off x="827088" y="1781175"/>
            <a:ext cx="8047037" cy="3508375"/>
          </a:xfrm>
          <a:prstGeom prst="rect">
            <a:avLst/>
          </a:prstGeom>
          <a:noFill/>
          <a:ln w="9525" algn="ctr">
            <a:noFill/>
            <a:miter lim="800000"/>
            <a:headEnd/>
            <a:tailEnd/>
          </a:ln>
          <a:effectLst/>
        </p:spPr>
        <p:txBody>
          <a:bodyPr anchor="ctr">
            <a:spAutoFit/>
          </a:bodyPr>
          <a:lstStyle/>
          <a:p>
            <a:pPr marL="342900" indent="-342900" algn="l">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6. The company’s new car is based on an environmentally</a:t>
            </a:r>
          </a:p>
          <a:p>
            <a:pPr marL="342900" indent="-342900" algn="l">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     friendly  __________.				</a:t>
            </a:r>
          </a:p>
          <a:p>
            <a:pPr marL="342900" indent="-342900" algn="l">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7. She has her own  _________ style of doing things.</a:t>
            </a:r>
          </a:p>
          <a:p>
            <a:pPr marL="342900" indent="-342900" algn="l">
              <a:lnSpc>
                <a:spcPct val="140000"/>
              </a:lnSpc>
              <a:buFontTx/>
              <a:buAutoNum type="arabicPeriod" startAt="8"/>
              <a:tabLst>
                <a:tab pos="2266950" algn="l"/>
              </a:tabLst>
              <a:defRPr/>
            </a:pPr>
            <a:r>
              <a:rPr lang="en-US" altLang="zh-CN" sz="2000" dirty="0">
                <a:solidFill>
                  <a:schemeClr val="tx2"/>
                </a:solidFill>
                <a:effectLst>
                  <a:outerShdw blurRad="38100" dist="38100" dir="2700000" algn="tl">
                    <a:srgbClr val="DDDDDD"/>
                  </a:outerShdw>
                </a:effectLst>
                <a:latin typeface="Verdana" charset="0"/>
              </a:rPr>
              <a:t>The company is out  to __________ the European</a:t>
            </a:r>
          </a:p>
          <a:p>
            <a:pPr marL="342900" indent="-342900" algn="l">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    market.</a:t>
            </a:r>
          </a:p>
          <a:p>
            <a:pPr marL="342900" indent="-342900" algn="l">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9. We use the hall for ___________ purposes.</a:t>
            </a:r>
          </a:p>
          <a:p>
            <a:pPr marL="342900" indent="-342900" algn="l">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10.In order to conclude the </a:t>
            </a:r>
            <a:r>
              <a:rPr lang="en-US" altLang="zh-CN" sz="2000" dirty="0" smtClean="0">
                <a:solidFill>
                  <a:schemeClr val="tx2"/>
                </a:solidFill>
                <a:effectLst>
                  <a:outerShdw blurRad="38100" dist="38100" dir="2700000" algn="tl">
                    <a:srgbClr val="DDDDDD"/>
                  </a:outerShdw>
                </a:effectLst>
                <a:latin typeface="Verdana" charset="0"/>
              </a:rPr>
              <a:t>__________, </a:t>
            </a:r>
            <a:r>
              <a:rPr lang="en-US" altLang="zh-CN" sz="2000" dirty="0">
                <a:solidFill>
                  <a:schemeClr val="tx2"/>
                </a:solidFill>
                <a:effectLst>
                  <a:outerShdw blurRad="38100" dist="38100" dir="2700000" algn="tl">
                    <a:srgbClr val="DDDDDD"/>
                  </a:outerShdw>
                </a:effectLst>
                <a:latin typeface="Verdana" charset="0"/>
              </a:rPr>
              <a:t>we accept your</a:t>
            </a:r>
          </a:p>
          <a:p>
            <a:pPr marL="342900" indent="-342900" algn="l">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     price.	</a:t>
            </a:r>
          </a:p>
        </p:txBody>
      </p:sp>
      <p:sp>
        <p:nvSpPr>
          <p:cNvPr id="84994"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2-2</a:t>
            </a:r>
          </a:p>
        </p:txBody>
      </p:sp>
      <p:sp>
        <p:nvSpPr>
          <p:cNvPr id="84998"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135185" name="Rectangle 17"/>
          <p:cNvSpPr>
            <a:spLocks noChangeArrowheads="1"/>
          </p:cNvSpPr>
          <p:nvPr/>
        </p:nvSpPr>
        <p:spPr bwMode="auto">
          <a:xfrm>
            <a:off x="2662238" y="2255838"/>
            <a:ext cx="1190625" cy="3048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concept</a:t>
            </a:r>
          </a:p>
        </p:txBody>
      </p:sp>
      <p:sp>
        <p:nvSpPr>
          <p:cNvPr id="135186" name="Rectangle 18"/>
          <p:cNvSpPr>
            <a:spLocks noChangeArrowheads="1"/>
          </p:cNvSpPr>
          <p:nvPr/>
        </p:nvSpPr>
        <p:spPr bwMode="auto">
          <a:xfrm>
            <a:off x="3768725" y="2749550"/>
            <a:ext cx="1081088"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individual</a:t>
            </a:r>
          </a:p>
        </p:txBody>
      </p:sp>
      <p:sp>
        <p:nvSpPr>
          <p:cNvPr id="135187" name="Rectangle 19"/>
          <p:cNvSpPr>
            <a:spLocks noChangeArrowheads="1"/>
          </p:cNvSpPr>
          <p:nvPr/>
        </p:nvSpPr>
        <p:spPr bwMode="auto">
          <a:xfrm>
            <a:off x="4368800" y="3127375"/>
            <a:ext cx="1447800" cy="2889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capture</a:t>
            </a:r>
          </a:p>
        </p:txBody>
      </p:sp>
      <p:sp>
        <p:nvSpPr>
          <p:cNvPr id="135188" name="Rectangle 20"/>
          <p:cNvSpPr>
            <a:spLocks noChangeArrowheads="1"/>
          </p:cNvSpPr>
          <p:nvPr/>
        </p:nvSpPr>
        <p:spPr bwMode="auto">
          <a:xfrm>
            <a:off x="4124325" y="4057650"/>
            <a:ext cx="900113" cy="2286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multiple</a:t>
            </a:r>
          </a:p>
        </p:txBody>
      </p:sp>
      <p:sp>
        <p:nvSpPr>
          <p:cNvPr id="135189" name="Rectangle 21"/>
          <p:cNvSpPr>
            <a:spLocks noChangeArrowheads="1"/>
          </p:cNvSpPr>
          <p:nvPr/>
        </p:nvSpPr>
        <p:spPr bwMode="auto">
          <a:xfrm>
            <a:off x="4633913" y="4433888"/>
            <a:ext cx="1371600" cy="2746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transaction</a:t>
            </a:r>
          </a:p>
        </p:txBody>
      </p:sp>
      <p:grpSp>
        <p:nvGrpSpPr>
          <p:cNvPr id="26"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7"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8" name="Group 10"/>
            <p:cNvGrpSpPr>
              <a:grpSpLocks/>
            </p:cNvGrpSpPr>
            <p:nvPr/>
          </p:nvGrpSpPr>
          <p:grpSpPr bwMode="auto">
            <a:xfrm>
              <a:off x="730" y="1407"/>
              <a:ext cx="4043" cy="444"/>
              <a:chOff x="744" y="1407"/>
              <a:chExt cx="3988" cy="444"/>
            </a:xfrm>
          </p:grpSpPr>
          <p:sp>
            <p:nvSpPr>
              <p:cNvPr id="31"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6"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1" name="Group 10"/>
            <p:cNvGrpSpPr>
              <a:grpSpLocks/>
            </p:cNvGrpSpPr>
            <p:nvPr/>
          </p:nvGrpSpPr>
          <p:grpSpPr bwMode="auto">
            <a:xfrm>
              <a:off x="730" y="1407"/>
              <a:ext cx="4043" cy="444"/>
              <a:chOff x="744" y="1407"/>
              <a:chExt cx="3988" cy="444"/>
            </a:xfrm>
          </p:grpSpPr>
          <p:sp>
            <p:nvSpPr>
              <p:cNvPr id="42"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4"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5"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6" name="Group 10"/>
            <p:cNvGrpSpPr>
              <a:grpSpLocks/>
            </p:cNvGrpSpPr>
            <p:nvPr/>
          </p:nvGrpSpPr>
          <p:grpSpPr bwMode="auto">
            <a:xfrm>
              <a:off x="730" y="1407"/>
              <a:ext cx="4043" cy="444"/>
              <a:chOff x="744" y="1407"/>
              <a:chExt cx="3988" cy="444"/>
            </a:xfrm>
          </p:grpSpPr>
          <p:sp>
            <p:nvSpPr>
              <p:cNvPr id="4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85"/>
                                        </p:tgtEl>
                                        <p:attrNameLst>
                                          <p:attrName>style.visibility</p:attrName>
                                        </p:attrNameLst>
                                      </p:cBhvr>
                                      <p:to>
                                        <p:strVal val="visible"/>
                                      </p:to>
                                    </p:set>
                                    <p:animEffect transition="in" filter="blinds(horizontal)">
                                      <p:cBhvr>
                                        <p:cTn id="7" dur="500"/>
                                        <p:tgtEl>
                                          <p:spTgt spid="135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186"/>
                                        </p:tgtEl>
                                        <p:attrNameLst>
                                          <p:attrName>style.visibility</p:attrName>
                                        </p:attrNameLst>
                                      </p:cBhvr>
                                      <p:to>
                                        <p:strVal val="visible"/>
                                      </p:to>
                                    </p:set>
                                    <p:animEffect transition="in" filter="blinds(horizontal)">
                                      <p:cBhvr>
                                        <p:cTn id="12" dur="500"/>
                                        <p:tgtEl>
                                          <p:spTgt spid="1351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5187"/>
                                        </p:tgtEl>
                                        <p:attrNameLst>
                                          <p:attrName>style.visibility</p:attrName>
                                        </p:attrNameLst>
                                      </p:cBhvr>
                                      <p:to>
                                        <p:strVal val="visible"/>
                                      </p:to>
                                    </p:set>
                                    <p:animEffect transition="in" filter="blinds(horizontal)">
                                      <p:cBhvr>
                                        <p:cTn id="17" dur="500"/>
                                        <p:tgtEl>
                                          <p:spTgt spid="1351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5188"/>
                                        </p:tgtEl>
                                        <p:attrNameLst>
                                          <p:attrName>style.visibility</p:attrName>
                                        </p:attrNameLst>
                                      </p:cBhvr>
                                      <p:to>
                                        <p:strVal val="visible"/>
                                      </p:to>
                                    </p:set>
                                    <p:animEffect transition="in" filter="blinds(horizontal)">
                                      <p:cBhvr>
                                        <p:cTn id="22" dur="500"/>
                                        <p:tgtEl>
                                          <p:spTgt spid="1351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5189">
                                            <p:txEl>
                                              <p:pRg st="0" end="0"/>
                                            </p:txEl>
                                          </p:spTgt>
                                        </p:tgtEl>
                                        <p:attrNameLst>
                                          <p:attrName>style.visibility</p:attrName>
                                        </p:attrNameLst>
                                      </p:cBhvr>
                                      <p:to>
                                        <p:strVal val="visible"/>
                                      </p:to>
                                    </p:set>
                                    <p:animEffect transition="in" filter="blinds(horizontal)">
                                      <p:cBhvr>
                                        <p:cTn id="27" dur="500"/>
                                        <p:tgtEl>
                                          <p:spTgt spid="1351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5" grpId="0"/>
      <p:bldP spid="135186" grpId="0"/>
      <p:bldP spid="135187" grpId="0"/>
      <p:bldP spid="13518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21" name="Rectangle 29"/>
          <p:cNvSpPr>
            <a:spLocks noChangeArrowheads="1"/>
          </p:cNvSpPr>
          <p:nvPr/>
        </p:nvSpPr>
        <p:spPr bwMode="auto">
          <a:xfrm>
            <a:off x="331788" y="2449513"/>
            <a:ext cx="8561387" cy="3508375"/>
          </a:xfrm>
          <a:prstGeom prst="rect">
            <a:avLst/>
          </a:prstGeom>
          <a:noFill/>
          <a:ln w="9525" algn="ctr">
            <a:noFill/>
            <a:miter lim="800000"/>
            <a:headEnd/>
            <a:tailEnd/>
          </a:ln>
          <a:effectLst/>
        </p:spPr>
        <p:txBody>
          <a:bodyPr anchor="ctr">
            <a:spAutoFit/>
          </a:bodyPr>
          <a:lstStyle/>
          <a:p>
            <a:pPr marL="342900" indent="-342900">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1. Our staff are always _________ to help.</a:t>
            </a:r>
          </a:p>
          <a:p>
            <a:pPr marL="342900" indent="-342900">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2</a:t>
            </a:r>
            <a:r>
              <a:rPr lang="en-US" altLang="zh-CN" sz="2000" dirty="0" smtClean="0">
                <a:solidFill>
                  <a:schemeClr val="tx2"/>
                </a:solidFill>
                <a:effectLst>
                  <a:outerShdw blurRad="38100" dist="38100" dir="2700000" algn="tl">
                    <a:srgbClr val="DDDDDD"/>
                  </a:outerShdw>
                </a:effectLst>
                <a:latin typeface="Verdana" charset="0"/>
              </a:rPr>
              <a:t>. The </a:t>
            </a:r>
            <a:r>
              <a:rPr lang="en-US" altLang="zh-CN" sz="2000" dirty="0">
                <a:solidFill>
                  <a:schemeClr val="tx2"/>
                </a:solidFill>
                <a:effectLst>
                  <a:outerShdw blurRad="38100" dist="38100" dir="2700000" algn="tl">
                    <a:srgbClr val="DDDDDD"/>
                  </a:outerShdw>
                </a:effectLst>
                <a:latin typeface="Verdana" charset="0"/>
              </a:rPr>
              <a:t>government ___________________________________ supporting technology development. </a:t>
            </a:r>
          </a:p>
          <a:p>
            <a:pPr marL="342900" indent="-342900">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3. The database allows you to  ___________ the sales figures in a number of ways. </a:t>
            </a:r>
          </a:p>
          <a:p>
            <a:pPr marL="342900" indent="-342900">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4. We won’t  ______________ delivery if you pay now.</a:t>
            </a:r>
          </a:p>
          <a:p>
            <a:pPr marL="342900" indent="-342900">
              <a:lnSpc>
                <a:spcPct val="140000"/>
              </a:lnSpc>
              <a:tabLst>
                <a:tab pos="2266950" algn="l"/>
              </a:tabLst>
              <a:defRPr/>
            </a:pPr>
            <a:r>
              <a:rPr lang="en-US" altLang="zh-CN" sz="2000" dirty="0">
                <a:solidFill>
                  <a:schemeClr val="tx2"/>
                </a:solidFill>
                <a:effectLst>
                  <a:outerShdw blurRad="38100" dist="38100" dir="2700000" algn="tl">
                    <a:srgbClr val="DDDDDD"/>
                  </a:outerShdw>
                </a:effectLst>
                <a:latin typeface="Verdana" charset="0"/>
              </a:rPr>
              <a:t>5. They’ve been working day and night ____________ get the products ready on time. </a:t>
            </a:r>
          </a:p>
        </p:txBody>
      </p:sp>
      <p:sp>
        <p:nvSpPr>
          <p:cNvPr id="86018"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3</a:t>
            </a:r>
          </a:p>
        </p:txBody>
      </p:sp>
      <p:sp>
        <p:nvSpPr>
          <p:cNvPr id="86022"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86026" name="TextBox 26"/>
          <p:cNvSpPr txBox="1">
            <a:spLocks noChangeArrowheads="1"/>
          </p:cNvSpPr>
          <p:nvPr/>
        </p:nvSpPr>
        <p:spPr bwMode="auto">
          <a:xfrm>
            <a:off x="293688" y="817563"/>
            <a:ext cx="86121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3 Complete the sentences with the following words or phrases. Change the form if necessary. </a:t>
            </a:r>
            <a:endParaRPr kumimoji="0" lang="zh-CN" altLang="en-US" sz="2000">
              <a:solidFill>
                <a:srgbClr val="4D4F00"/>
              </a:solidFill>
              <a:latin typeface="Verdana" charset="0"/>
            </a:endParaRPr>
          </a:p>
        </p:txBody>
      </p:sp>
      <p:sp>
        <p:nvSpPr>
          <p:cNvPr id="134169" name="Rectangle 25"/>
          <p:cNvSpPr>
            <a:spLocks noChangeArrowheads="1"/>
          </p:cNvSpPr>
          <p:nvPr/>
        </p:nvSpPr>
        <p:spPr bwMode="auto">
          <a:xfrm>
            <a:off x="3498850" y="2492375"/>
            <a:ext cx="1149350" cy="3333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2500" b="1">
                <a:solidFill>
                  <a:srgbClr val="FF0000"/>
                </a:solidFill>
                <a:effectLst>
                  <a:outerShdw blurRad="38100" dist="38100" dir="2700000" algn="tl">
                    <a:srgbClr val="DDDDDD"/>
                  </a:outerShdw>
                </a:effectLst>
              </a:rPr>
              <a:t>on hand</a:t>
            </a:r>
          </a:p>
        </p:txBody>
      </p:sp>
      <p:sp>
        <p:nvSpPr>
          <p:cNvPr id="134170" name="Rectangle 26"/>
          <p:cNvSpPr>
            <a:spLocks noChangeArrowheads="1"/>
          </p:cNvSpPr>
          <p:nvPr/>
        </p:nvSpPr>
        <p:spPr bwMode="auto">
          <a:xfrm>
            <a:off x="4248150" y="2954338"/>
            <a:ext cx="3028950" cy="2762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2500" b="1">
                <a:solidFill>
                  <a:srgbClr val="FF0000"/>
                </a:solidFill>
                <a:effectLst>
                  <a:outerShdw blurRad="38100" dist="38100" dir="2700000" algn="tl">
                    <a:srgbClr val="DDDDDD"/>
                  </a:outerShdw>
                </a:effectLst>
              </a:rPr>
              <a:t>commits itself to/ is committed to</a:t>
            </a:r>
          </a:p>
        </p:txBody>
      </p:sp>
      <p:sp>
        <p:nvSpPr>
          <p:cNvPr id="134171" name="Rectangle 27"/>
          <p:cNvSpPr>
            <a:spLocks noChangeArrowheads="1"/>
          </p:cNvSpPr>
          <p:nvPr/>
        </p:nvSpPr>
        <p:spPr bwMode="auto">
          <a:xfrm>
            <a:off x="4710113" y="3819525"/>
            <a:ext cx="1303337" cy="36036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2500" b="1">
                <a:solidFill>
                  <a:srgbClr val="FF0000"/>
                </a:solidFill>
                <a:effectLst>
                  <a:outerShdw blurRad="38100" dist="38100" dir="2700000" algn="tl">
                    <a:srgbClr val="DDDDDD"/>
                  </a:outerShdw>
                </a:effectLst>
              </a:rPr>
              <a:t>access</a:t>
            </a:r>
          </a:p>
        </p:txBody>
      </p:sp>
      <p:sp>
        <p:nvSpPr>
          <p:cNvPr id="134172" name="Rectangle 28"/>
          <p:cNvSpPr>
            <a:spLocks noChangeArrowheads="1"/>
          </p:cNvSpPr>
          <p:nvPr/>
        </p:nvSpPr>
        <p:spPr bwMode="auto">
          <a:xfrm>
            <a:off x="2570163" y="4722813"/>
            <a:ext cx="1498600" cy="31908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2500" b="1">
                <a:solidFill>
                  <a:srgbClr val="FF0000"/>
                </a:solidFill>
                <a:effectLst>
                  <a:outerShdw blurRad="38100" dist="38100" dir="2700000" algn="tl">
                    <a:srgbClr val="DDDDDD"/>
                  </a:outerShdw>
                </a:effectLst>
              </a:rPr>
              <a:t>charge  for</a:t>
            </a:r>
          </a:p>
        </p:txBody>
      </p:sp>
      <p:sp>
        <p:nvSpPr>
          <p:cNvPr id="134173" name="Rectangle 29"/>
          <p:cNvSpPr>
            <a:spLocks noChangeArrowheads="1"/>
          </p:cNvSpPr>
          <p:nvPr/>
        </p:nvSpPr>
        <p:spPr bwMode="auto">
          <a:xfrm>
            <a:off x="6172200" y="5178425"/>
            <a:ext cx="1204913" cy="29051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sz="2500" b="1">
                <a:solidFill>
                  <a:srgbClr val="FF0000"/>
                </a:solidFill>
                <a:effectLst>
                  <a:outerShdw blurRad="38100" dist="38100" dir="2700000" algn="tl">
                    <a:srgbClr val="DDDDDD"/>
                  </a:outerShdw>
                </a:effectLst>
              </a:rPr>
              <a:t>in an effort to</a:t>
            </a:r>
          </a:p>
        </p:txBody>
      </p:sp>
      <p:pic>
        <p:nvPicPr>
          <p:cNvPr id="134174" name="Picture 3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5338" y="1544638"/>
            <a:ext cx="4930775" cy="884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grpSp>
        <p:nvGrpSpPr>
          <p:cNvPr id="28"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1"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3" name="Group 10"/>
            <p:cNvGrpSpPr>
              <a:grpSpLocks/>
            </p:cNvGrpSpPr>
            <p:nvPr/>
          </p:nvGrpSpPr>
          <p:grpSpPr bwMode="auto">
            <a:xfrm>
              <a:off x="730" y="1407"/>
              <a:ext cx="4043" cy="444"/>
              <a:chOff x="744" y="1407"/>
              <a:chExt cx="3988" cy="444"/>
            </a:xfrm>
          </p:grpSpPr>
          <p:sp>
            <p:nvSpPr>
              <p:cNvPr id="3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1"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2"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3" name="Group 10"/>
            <p:cNvGrpSpPr>
              <a:grpSpLocks/>
            </p:cNvGrpSpPr>
            <p:nvPr/>
          </p:nvGrpSpPr>
          <p:grpSpPr bwMode="auto">
            <a:xfrm>
              <a:off x="730" y="1407"/>
              <a:ext cx="4043" cy="444"/>
              <a:chOff x="744" y="1407"/>
              <a:chExt cx="3988" cy="444"/>
            </a:xfrm>
          </p:grpSpPr>
          <p:sp>
            <p:nvSpPr>
              <p:cNvPr id="4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6"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7"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8" name="Group 10"/>
            <p:cNvGrpSpPr>
              <a:grpSpLocks/>
            </p:cNvGrpSpPr>
            <p:nvPr/>
          </p:nvGrpSpPr>
          <p:grpSpPr bwMode="auto">
            <a:xfrm>
              <a:off x="730" y="1407"/>
              <a:ext cx="4043" cy="444"/>
              <a:chOff x="744" y="1407"/>
              <a:chExt cx="3988" cy="444"/>
            </a:xfrm>
          </p:grpSpPr>
          <p:sp>
            <p:nvSpPr>
              <p:cNvPr id="4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5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69"/>
                                        </p:tgtEl>
                                        <p:attrNameLst>
                                          <p:attrName>style.visibility</p:attrName>
                                        </p:attrNameLst>
                                      </p:cBhvr>
                                      <p:to>
                                        <p:strVal val="visible"/>
                                      </p:to>
                                    </p:set>
                                    <p:animEffect transition="in" filter="blinds(horizontal)">
                                      <p:cBhvr>
                                        <p:cTn id="7" dur="500"/>
                                        <p:tgtEl>
                                          <p:spTgt spid="134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170"/>
                                        </p:tgtEl>
                                        <p:attrNameLst>
                                          <p:attrName>style.visibility</p:attrName>
                                        </p:attrNameLst>
                                      </p:cBhvr>
                                      <p:to>
                                        <p:strVal val="visible"/>
                                      </p:to>
                                    </p:set>
                                    <p:animEffect transition="in" filter="blinds(horizontal)">
                                      <p:cBhvr>
                                        <p:cTn id="12" dur="500"/>
                                        <p:tgtEl>
                                          <p:spTgt spid="134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171"/>
                                        </p:tgtEl>
                                        <p:attrNameLst>
                                          <p:attrName>style.visibility</p:attrName>
                                        </p:attrNameLst>
                                      </p:cBhvr>
                                      <p:to>
                                        <p:strVal val="visible"/>
                                      </p:to>
                                    </p:set>
                                    <p:animEffect transition="in" filter="blinds(horizontal)">
                                      <p:cBhvr>
                                        <p:cTn id="17" dur="500"/>
                                        <p:tgtEl>
                                          <p:spTgt spid="134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4172"/>
                                        </p:tgtEl>
                                        <p:attrNameLst>
                                          <p:attrName>style.visibility</p:attrName>
                                        </p:attrNameLst>
                                      </p:cBhvr>
                                      <p:to>
                                        <p:strVal val="visible"/>
                                      </p:to>
                                    </p:set>
                                    <p:animEffect transition="in" filter="blinds(horizontal)">
                                      <p:cBhvr>
                                        <p:cTn id="22" dur="500"/>
                                        <p:tgtEl>
                                          <p:spTgt spid="134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4173"/>
                                        </p:tgtEl>
                                        <p:attrNameLst>
                                          <p:attrName>style.visibility</p:attrName>
                                        </p:attrNameLst>
                                      </p:cBhvr>
                                      <p:to>
                                        <p:strVal val="visible"/>
                                      </p:to>
                                    </p:set>
                                    <p:animEffect transition="in" filter="blinds(horizontal)">
                                      <p:cBhvr>
                                        <p:cTn id="27" dur="500"/>
                                        <p:tgtEl>
                                          <p:spTgt spid="134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9" grpId="0"/>
      <p:bldP spid="134170" grpId="0"/>
      <p:bldP spid="134171" grpId="0"/>
      <p:bldP spid="134172" grpId="0"/>
      <p:bldP spid="13417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4 model 1</a:t>
            </a:r>
          </a:p>
        </p:txBody>
      </p:sp>
      <p:sp>
        <p:nvSpPr>
          <p:cNvPr id="87045"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87049" name="TextBox 26"/>
          <p:cNvSpPr txBox="1">
            <a:spLocks noChangeArrowheads="1"/>
          </p:cNvSpPr>
          <p:nvPr/>
        </p:nvSpPr>
        <p:spPr bwMode="auto">
          <a:xfrm>
            <a:off x="261938" y="1046163"/>
            <a:ext cx="86121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4 Rewrite the following sentences after the models. </a:t>
            </a:r>
            <a:endParaRPr kumimoji="0" lang="zh-CN" altLang="en-US" sz="2000">
              <a:solidFill>
                <a:srgbClr val="4D4F00"/>
              </a:solidFill>
              <a:latin typeface="Verdana" charset="0"/>
            </a:endParaRPr>
          </a:p>
        </p:txBody>
      </p:sp>
      <p:grpSp>
        <p:nvGrpSpPr>
          <p:cNvPr id="2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3"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5" name="Group 10"/>
            <p:cNvGrpSpPr>
              <a:grpSpLocks/>
            </p:cNvGrpSpPr>
            <p:nvPr/>
          </p:nvGrpSpPr>
          <p:grpSpPr bwMode="auto">
            <a:xfrm>
              <a:off x="730" y="1407"/>
              <a:ext cx="4043" cy="444"/>
              <a:chOff x="744" y="1407"/>
              <a:chExt cx="3988" cy="444"/>
            </a:xfrm>
          </p:grpSpPr>
          <p:sp>
            <p:nvSpPr>
              <p:cNvPr id="2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2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28"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1"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3" name="Group 10"/>
            <p:cNvGrpSpPr>
              <a:grpSpLocks/>
            </p:cNvGrpSpPr>
            <p:nvPr/>
          </p:nvGrpSpPr>
          <p:grpSpPr bwMode="auto">
            <a:xfrm>
              <a:off x="730" y="1407"/>
              <a:ext cx="4043" cy="444"/>
              <a:chOff x="744" y="1407"/>
              <a:chExt cx="3988" cy="444"/>
            </a:xfrm>
          </p:grpSpPr>
          <p:sp>
            <p:nvSpPr>
              <p:cNvPr id="3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1"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2"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3" name="Group 10"/>
            <p:cNvGrpSpPr>
              <a:grpSpLocks/>
            </p:cNvGrpSpPr>
            <p:nvPr/>
          </p:nvGrpSpPr>
          <p:grpSpPr bwMode="auto">
            <a:xfrm>
              <a:off x="730" y="1407"/>
              <a:ext cx="4043" cy="444"/>
              <a:chOff x="744" y="1407"/>
              <a:chExt cx="3988" cy="444"/>
            </a:xfrm>
          </p:grpSpPr>
          <p:sp>
            <p:nvSpPr>
              <p:cNvPr id="4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pic>
        <p:nvPicPr>
          <p:cNvPr id="9" name="图片 8"/>
          <p:cNvPicPr>
            <a:picLocks noChangeAspect="1"/>
          </p:cNvPicPr>
          <p:nvPr/>
        </p:nvPicPr>
        <p:blipFill>
          <a:blip r:embed="rId3"/>
          <a:stretch>
            <a:fillRect/>
          </a:stretch>
        </p:blipFill>
        <p:spPr>
          <a:xfrm>
            <a:off x="434196" y="1783398"/>
            <a:ext cx="7975600" cy="3238500"/>
          </a:xfrm>
          <a:prstGeom prst="rect">
            <a:avLst/>
          </a:prstGeo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4-1</a:t>
            </a:r>
          </a:p>
        </p:txBody>
      </p:sp>
      <p:sp>
        <p:nvSpPr>
          <p:cNvPr id="88069"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110621" name="Rectangle 29"/>
          <p:cNvSpPr>
            <a:spLocks noChangeArrowheads="1"/>
          </p:cNvSpPr>
          <p:nvPr/>
        </p:nvSpPr>
        <p:spPr bwMode="auto">
          <a:xfrm>
            <a:off x="330200" y="1319213"/>
            <a:ext cx="8561388" cy="4362450"/>
          </a:xfrm>
          <a:prstGeom prst="rect">
            <a:avLst/>
          </a:prstGeom>
          <a:noFill/>
          <a:ln w="9525" algn="ctr">
            <a:noFill/>
            <a:miter lim="800000"/>
            <a:headEnd/>
            <a:tailEnd/>
          </a:ln>
          <a:effectLst/>
        </p:spPr>
        <p:txBody>
          <a:bodyPr anchor="ctr">
            <a:spAutoFit/>
          </a:bodyPr>
          <a:lstStyle/>
          <a:p>
            <a:pPr marL="342900" indent="-342900">
              <a:lnSpc>
                <a:spcPct val="140000"/>
              </a:lnSpc>
              <a:buFontTx/>
              <a:buAutoNum type="arabicPeriod"/>
              <a:tabLst>
                <a:tab pos="2266950" algn="l"/>
              </a:tabLst>
              <a:defRPr/>
            </a:pPr>
            <a:r>
              <a:rPr lang="en-US" altLang="zh-CN" sz="2000">
                <a:solidFill>
                  <a:schemeClr val="tx2"/>
                </a:solidFill>
                <a:effectLst>
                  <a:outerShdw blurRad="38100" dist="38100" dir="2700000" algn="tl">
                    <a:srgbClr val="DDDDDD"/>
                  </a:outerShdw>
                </a:effectLst>
                <a:latin typeface="Verdana" charset="0"/>
              </a:rPr>
              <a:t>I’ll never forget the day when I met that famous poet.</a:t>
            </a:r>
          </a:p>
          <a:p>
            <a:pPr marL="342900" indent="-342900">
              <a:lnSpc>
                <a:spcPct val="14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___________________________________________________</a:t>
            </a:r>
          </a:p>
          <a:p>
            <a:pPr marL="342900" indent="-342900">
              <a:lnSpc>
                <a:spcPct val="140000"/>
              </a:lnSpc>
              <a:tabLst>
                <a:tab pos="2266950" algn="l"/>
              </a:tabLst>
              <a:defRPr/>
            </a:pPr>
            <a:endParaRPr lang="en-US" altLang="zh-CN" sz="2000">
              <a:solidFill>
                <a:schemeClr val="tx2"/>
              </a:solidFill>
              <a:effectLst>
                <a:outerShdw blurRad="38100" dist="38100" dir="2700000" algn="tl">
                  <a:srgbClr val="DDDDDD"/>
                </a:outerShdw>
              </a:effectLst>
              <a:latin typeface="Verdana" charset="0"/>
            </a:endParaRPr>
          </a:p>
          <a:p>
            <a:pPr marL="342900" indent="-342900">
              <a:lnSpc>
                <a:spcPct val="14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2. I have seldom seen such a remarkable creature. </a:t>
            </a:r>
          </a:p>
          <a:p>
            <a:pPr marL="342900" indent="-342900">
              <a:lnSpc>
                <a:spcPct val="14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___________________________________________________</a:t>
            </a:r>
          </a:p>
          <a:p>
            <a:pPr marL="342900" indent="-342900">
              <a:lnSpc>
                <a:spcPct val="140000"/>
              </a:lnSpc>
              <a:tabLst>
                <a:tab pos="2266950" algn="l"/>
              </a:tabLst>
              <a:defRPr/>
            </a:pPr>
            <a:endParaRPr lang="en-US" altLang="zh-CN" sz="2000">
              <a:solidFill>
                <a:schemeClr val="tx2"/>
              </a:solidFill>
              <a:effectLst>
                <a:outerShdw blurRad="38100" dist="38100" dir="2700000" algn="tl">
                  <a:srgbClr val="DDDDDD"/>
                </a:outerShdw>
              </a:effectLst>
              <a:latin typeface="Verdana" charset="0"/>
            </a:endParaRPr>
          </a:p>
          <a:p>
            <a:pPr marL="342900" indent="-342900">
              <a:lnSpc>
                <a:spcPct val="14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3. We not only lost all our money, but also came close to closing our lives. </a:t>
            </a:r>
          </a:p>
          <a:p>
            <a:pPr marL="342900" indent="-342900">
              <a:lnSpc>
                <a:spcPct val="14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__________________________________________________</a:t>
            </a:r>
          </a:p>
          <a:p>
            <a:pPr marL="342900" indent="-342900">
              <a:lnSpc>
                <a:spcPct val="14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__________________________________________________</a:t>
            </a:r>
          </a:p>
        </p:txBody>
      </p:sp>
      <p:sp>
        <p:nvSpPr>
          <p:cNvPr id="136209" name="Rectangle 17"/>
          <p:cNvSpPr>
            <a:spLocks noChangeArrowheads="1"/>
          </p:cNvSpPr>
          <p:nvPr/>
        </p:nvSpPr>
        <p:spPr bwMode="auto">
          <a:xfrm>
            <a:off x="355600" y="1789113"/>
            <a:ext cx="8229600" cy="3968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rgbClr val="FF0000"/>
                </a:solidFill>
                <a:effectLst>
                  <a:outerShdw blurRad="38100" dist="38100" dir="2700000" algn="tl">
                    <a:srgbClr val="DDDDDD"/>
                  </a:outerShdw>
                </a:effectLst>
              </a:rPr>
              <a:t>   Never will I forget the day when I met that famous poet.</a:t>
            </a:r>
          </a:p>
        </p:txBody>
      </p:sp>
      <p:sp>
        <p:nvSpPr>
          <p:cNvPr id="136211" name="Rectangle 19"/>
          <p:cNvSpPr>
            <a:spLocks noChangeArrowheads="1"/>
          </p:cNvSpPr>
          <p:nvPr/>
        </p:nvSpPr>
        <p:spPr bwMode="auto">
          <a:xfrm>
            <a:off x="614363" y="2987675"/>
            <a:ext cx="7954962" cy="5175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defRPr/>
            </a:pPr>
            <a:r>
              <a:rPr lang="en-US" altLang="zh-CN" b="1">
                <a:solidFill>
                  <a:srgbClr val="FF0000"/>
                </a:solidFill>
                <a:effectLst>
                  <a:outerShdw blurRad="38100" dist="38100" dir="2700000" algn="tl">
                    <a:srgbClr val="DDDDDD"/>
                  </a:outerShdw>
                </a:effectLst>
              </a:rPr>
              <a:t>Seldom have I seen such a remarkable creature.</a:t>
            </a:r>
          </a:p>
        </p:txBody>
      </p:sp>
      <p:sp>
        <p:nvSpPr>
          <p:cNvPr id="136212" name="Rectangle 20"/>
          <p:cNvSpPr>
            <a:spLocks noChangeArrowheads="1"/>
          </p:cNvSpPr>
          <p:nvPr/>
        </p:nvSpPr>
        <p:spPr bwMode="auto">
          <a:xfrm>
            <a:off x="525463" y="4881563"/>
            <a:ext cx="8261350" cy="6302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defRPr/>
            </a:pPr>
            <a:r>
              <a:rPr lang="en-US" altLang="zh-CN" b="1">
                <a:solidFill>
                  <a:srgbClr val="FF0000"/>
                </a:solidFill>
                <a:effectLst>
                  <a:outerShdw blurRad="38100" dist="38100" dir="2700000" algn="tl">
                    <a:srgbClr val="DDDDDD"/>
                  </a:outerShdw>
                </a:effectLst>
              </a:rPr>
              <a:t>Not only did we lose all our money, but also we came close to losing our lives.</a:t>
            </a:r>
          </a:p>
        </p:txBody>
      </p:sp>
      <p:grpSp>
        <p:nvGrpSpPr>
          <p:cNvPr id="25"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6"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7" name="Group 10"/>
            <p:cNvGrpSpPr>
              <a:grpSpLocks/>
            </p:cNvGrpSpPr>
            <p:nvPr/>
          </p:nvGrpSpPr>
          <p:grpSpPr bwMode="auto">
            <a:xfrm>
              <a:off x="730" y="1407"/>
              <a:ext cx="4043" cy="444"/>
              <a:chOff x="744" y="1407"/>
              <a:chExt cx="3988" cy="444"/>
            </a:xfrm>
          </p:grpSpPr>
          <p:sp>
            <p:nvSpPr>
              <p:cNvPr id="2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3"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6"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8" name="Group 10"/>
            <p:cNvGrpSpPr>
              <a:grpSpLocks/>
            </p:cNvGrpSpPr>
            <p:nvPr/>
          </p:nvGrpSpPr>
          <p:grpSpPr bwMode="auto">
            <a:xfrm>
              <a:off x="730" y="1407"/>
              <a:ext cx="4043" cy="444"/>
              <a:chOff x="744" y="1407"/>
              <a:chExt cx="3988" cy="444"/>
            </a:xfrm>
          </p:grpSpPr>
          <p:sp>
            <p:nvSpPr>
              <p:cNvPr id="41"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3"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5" name="Group 10"/>
            <p:cNvGrpSpPr>
              <a:grpSpLocks/>
            </p:cNvGrpSpPr>
            <p:nvPr/>
          </p:nvGrpSpPr>
          <p:grpSpPr bwMode="auto">
            <a:xfrm>
              <a:off x="730" y="1407"/>
              <a:ext cx="4043" cy="444"/>
              <a:chOff x="744" y="1407"/>
              <a:chExt cx="3988" cy="444"/>
            </a:xfrm>
          </p:grpSpPr>
          <p:sp>
            <p:nvSpPr>
              <p:cNvPr id="4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209"/>
                                        </p:tgtEl>
                                        <p:attrNameLst>
                                          <p:attrName>style.visibility</p:attrName>
                                        </p:attrNameLst>
                                      </p:cBhvr>
                                      <p:to>
                                        <p:strVal val="visible"/>
                                      </p:to>
                                    </p:set>
                                    <p:animEffect transition="in" filter="blinds(horizontal)">
                                      <p:cBhvr>
                                        <p:cTn id="7" dur="500"/>
                                        <p:tgtEl>
                                          <p:spTgt spid="136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6211">
                                            <p:txEl>
                                              <p:pRg st="0" end="0"/>
                                            </p:txEl>
                                          </p:spTgt>
                                        </p:tgtEl>
                                        <p:attrNameLst>
                                          <p:attrName>style.visibility</p:attrName>
                                        </p:attrNameLst>
                                      </p:cBhvr>
                                      <p:to>
                                        <p:strVal val="visible"/>
                                      </p:to>
                                    </p:set>
                                    <p:animEffect transition="in" filter="blinds(horizontal)">
                                      <p:cBhvr>
                                        <p:cTn id="12" dur="500"/>
                                        <p:tgtEl>
                                          <p:spTgt spid="136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212"/>
                                        </p:tgtEl>
                                        <p:attrNameLst>
                                          <p:attrName>style.visibility</p:attrName>
                                        </p:attrNameLst>
                                      </p:cBhvr>
                                      <p:to>
                                        <p:strVal val="visible"/>
                                      </p:to>
                                    </p:set>
                                    <p:animEffect transition="in" filter="blinds(horizontal)">
                                      <p:cBhvr>
                                        <p:cTn id="17" dur="500"/>
                                        <p:tgtEl>
                                          <p:spTgt spid="136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9" grpId="0"/>
      <p:bldP spid="13621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4 model 2</a:t>
            </a:r>
          </a:p>
        </p:txBody>
      </p:sp>
      <p:sp>
        <p:nvSpPr>
          <p:cNvPr id="89093"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grpSp>
        <p:nvGrpSpPr>
          <p:cNvPr id="22"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3"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5" name="Group 10"/>
            <p:cNvGrpSpPr>
              <a:grpSpLocks/>
            </p:cNvGrpSpPr>
            <p:nvPr/>
          </p:nvGrpSpPr>
          <p:grpSpPr bwMode="auto">
            <a:xfrm>
              <a:off x="730" y="1407"/>
              <a:ext cx="4043" cy="444"/>
              <a:chOff x="744" y="1407"/>
              <a:chExt cx="3988" cy="444"/>
            </a:xfrm>
          </p:grpSpPr>
          <p:sp>
            <p:nvSpPr>
              <p:cNvPr id="2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2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28"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1"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3" name="Group 10"/>
            <p:cNvGrpSpPr>
              <a:grpSpLocks/>
            </p:cNvGrpSpPr>
            <p:nvPr/>
          </p:nvGrpSpPr>
          <p:grpSpPr bwMode="auto">
            <a:xfrm>
              <a:off x="730" y="1407"/>
              <a:ext cx="4043" cy="444"/>
              <a:chOff x="744" y="1407"/>
              <a:chExt cx="3988" cy="444"/>
            </a:xfrm>
          </p:grpSpPr>
          <p:sp>
            <p:nvSpPr>
              <p:cNvPr id="3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1"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2"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3" name="Group 10"/>
            <p:cNvGrpSpPr>
              <a:grpSpLocks/>
            </p:cNvGrpSpPr>
            <p:nvPr/>
          </p:nvGrpSpPr>
          <p:grpSpPr bwMode="auto">
            <a:xfrm>
              <a:off x="730" y="1407"/>
              <a:ext cx="4043" cy="444"/>
              <a:chOff x="744" y="1407"/>
              <a:chExt cx="3988" cy="444"/>
            </a:xfrm>
          </p:grpSpPr>
          <p:sp>
            <p:nvSpPr>
              <p:cNvPr id="4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pic>
        <p:nvPicPr>
          <p:cNvPr id="9" name="图片 8"/>
          <p:cNvPicPr>
            <a:picLocks noChangeAspect="1"/>
          </p:cNvPicPr>
          <p:nvPr/>
        </p:nvPicPr>
        <p:blipFill>
          <a:blip r:embed="rId3"/>
          <a:stretch>
            <a:fillRect/>
          </a:stretch>
        </p:blipFill>
        <p:spPr>
          <a:xfrm>
            <a:off x="609600" y="1358900"/>
            <a:ext cx="7924800" cy="4140200"/>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4-2</a:t>
            </a:r>
          </a:p>
        </p:txBody>
      </p:sp>
      <p:sp>
        <p:nvSpPr>
          <p:cNvPr id="90117"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110621" name="Rectangle 29"/>
          <p:cNvSpPr>
            <a:spLocks noChangeArrowheads="1"/>
          </p:cNvSpPr>
          <p:nvPr/>
        </p:nvSpPr>
        <p:spPr bwMode="auto">
          <a:xfrm>
            <a:off x="582613" y="1773238"/>
            <a:ext cx="8561387" cy="3663950"/>
          </a:xfrm>
          <a:prstGeom prst="rect">
            <a:avLst/>
          </a:prstGeom>
          <a:noFill/>
          <a:ln w="9525" algn="ctr">
            <a:noFill/>
            <a:miter lim="800000"/>
            <a:headEnd/>
            <a:tailEnd/>
          </a:ln>
          <a:effectLst/>
        </p:spPr>
        <p:txBody>
          <a:bodyPr anchor="ctr">
            <a:spAutoFit/>
          </a:bodyPr>
          <a:lstStyle/>
          <a:p>
            <a:pPr marL="342900" indent="-342900">
              <a:lnSpc>
                <a:spcPct val="130000"/>
              </a:lnSpc>
              <a:buFontTx/>
              <a:buAutoNum type="arabicPeriod"/>
              <a:tabLst>
                <a:tab pos="2266950" algn="l"/>
              </a:tabLst>
              <a:defRPr/>
            </a:pPr>
            <a:r>
              <a:rPr lang="en-US" altLang="zh-CN" sz="2000">
                <a:solidFill>
                  <a:schemeClr val="tx2"/>
                </a:solidFill>
                <a:effectLst>
                  <a:outerShdw blurRad="38100" dist="38100" dir="2700000" algn="tl">
                    <a:srgbClr val="DDDDDD"/>
                  </a:outerShdw>
                </a:effectLst>
                <a:latin typeface="Verdana" charset="0"/>
              </a:rPr>
              <a:t>They didn’t fix the old machine. They bought a new machine.</a:t>
            </a:r>
          </a:p>
          <a:p>
            <a:pPr marL="342900" indent="-342900">
              <a:lnSpc>
                <a:spcPct val="13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___________________________________________________</a:t>
            </a:r>
          </a:p>
          <a:p>
            <a:pPr marL="342900" indent="-342900">
              <a:lnSpc>
                <a:spcPct val="130000"/>
              </a:lnSpc>
              <a:tabLst>
                <a:tab pos="2266950" algn="l"/>
              </a:tabLst>
              <a:defRPr/>
            </a:pPr>
            <a:endParaRPr lang="en-US" altLang="zh-CN" sz="2000">
              <a:solidFill>
                <a:schemeClr val="tx2"/>
              </a:solidFill>
              <a:effectLst>
                <a:outerShdw blurRad="38100" dist="38100" dir="2700000" algn="tl">
                  <a:srgbClr val="DDDDDD"/>
                </a:outerShdw>
              </a:effectLst>
              <a:latin typeface="Verdana" charset="0"/>
            </a:endParaRPr>
          </a:p>
          <a:p>
            <a:pPr marL="342900" indent="-342900">
              <a:lnSpc>
                <a:spcPct val="13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2. We didn’t have a rest. We went on working. </a:t>
            </a:r>
          </a:p>
          <a:p>
            <a:pPr marL="342900" indent="-342900">
              <a:lnSpc>
                <a:spcPct val="13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___________________________________________________</a:t>
            </a:r>
          </a:p>
          <a:p>
            <a:pPr marL="342900" indent="-342900">
              <a:lnSpc>
                <a:spcPct val="130000"/>
              </a:lnSpc>
              <a:tabLst>
                <a:tab pos="2266950" algn="l"/>
              </a:tabLst>
              <a:defRPr/>
            </a:pPr>
            <a:endParaRPr lang="en-US" altLang="zh-CN" sz="2000">
              <a:solidFill>
                <a:schemeClr val="tx2"/>
              </a:solidFill>
              <a:effectLst>
                <a:outerShdw blurRad="38100" dist="38100" dir="2700000" algn="tl">
                  <a:srgbClr val="DDDDDD"/>
                </a:outerShdw>
              </a:effectLst>
              <a:latin typeface="Verdana" charset="0"/>
            </a:endParaRPr>
          </a:p>
          <a:p>
            <a:pPr marL="342900" indent="-342900">
              <a:lnSpc>
                <a:spcPct val="13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3. Tom didn’t laugh at me. He came to help me. </a:t>
            </a:r>
          </a:p>
          <a:p>
            <a:pPr marL="342900" indent="-342900">
              <a:lnSpc>
                <a:spcPct val="130000"/>
              </a:lnSpc>
              <a:tabLst>
                <a:tab pos="2266950" algn="l"/>
              </a:tabLst>
              <a:defRPr/>
            </a:pPr>
            <a:r>
              <a:rPr lang="en-US" altLang="zh-CN" sz="2000">
                <a:solidFill>
                  <a:schemeClr val="tx2"/>
                </a:solidFill>
                <a:effectLst>
                  <a:outerShdw blurRad="38100" dist="38100" dir="2700000" algn="tl">
                    <a:srgbClr val="DDDDDD"/>
                  </a:outerShdw>
                </a:effectLst>
                <a:latin typeface="Verdana" charset="0"/>
              </a:rPr>
              <a:t>__________________________________________________</a:t>
            </a:r>
          </a:p>
          <a:p>
            <a:pPr marL="342900" indent="-342900">
              <a:tabLst>
                <a:tab pos="2266950" algn="l"/>
              </a:tabLst>
              <a:defRPr/>
            </a:pPr>
            <a:endParaRPr lang="en-US" altLang="zh-CN" sz="2600">
              <a:solidFill>
                <a:schemeClr val="tx2"/>
              </a:solidFill>
            </a:endParaRPr>
          </a:p>
        </p:txBody>
      </p:sp>
      <p:sp>
        <p:nvSpPr>
          <p:cNvPr id="141325" name="Rectangle 13"/>
          <p:cNvSpPr>
            <a:spLocks noChangeArrowheads="1"/>
          </p:cNvSpPr>
          <p:nvPr/>
        </p:nvSpPr>
        <p:spPr bwMode="auto">
          <a:xfrm>
            <a:off x="479425" y="2166938"/>
            <a:ext cx="8123238" cy="4984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rgbClr val="FF0000"/>
                </a:solidFill>
                <a:effectLst>
                  <a:outerShdw blurRad="38100" dist="38100" dir="2700000" algn="tl">
                    <a:srgbClr val="DDDDDD"/>
                  </a:outerShdw>
                </a:effectLst>
              </a:rPr>
              <a:t>  Instead of fixing the old machine, they bought a new one.  </a:t>
            </a:r>
          </a:p>
        </p:txBody>
      </p:sp>
      <p:sp>
        <p:nvSpPr>
          <p:cNvPr id="141327" name="Rectangle 15"/>
          <p:cNvSpPr>
            <a:spLocks noChangeArrowheads="1"/>
          </p:cNvSpPr>
          <p:nvPr/>
        </p:nvSpPr>
        <p:spPr bwMode="auto">
          <a:xfrm>
            <a:off x="635000" y="3201988"/>
            <a:ext cx="8123238" cy="6778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defRPr/>
            </a:pPr>
            <a:r>
              <a:rPr lang="en-US" altLang="zh-CN" b="1">
                <a:solidFill>
                  <a:srgbClr val="FF0000"/>
                </a:solidFill>
                <a:effectLst>
                  <a:outerShdw blurRad="38100" dist="38100" dir="2700000" algn="tl">
                    <a:srgbClr val="DDDDDD"/>
                  </a:outerShdw>
                </a:effectLst>
              </a:rPr>
              <a:t>Instead of having a rest, we went on working</a:t>
            </a:r>
          </a:p>
        </p:txBody>
      </p:sp>
      <p:sp>
        <p:nvSpPr>
          <p:cNvPr id="141329" name="Rectangle 17"/>
          <p:cNvSpPr>
            <a:spLocks noChangeArrowheads="1"/>
          </p:cNvSpPr>
          <p:nvPr/>
        </p:nvSpPr>
        <p:spPr bwMode="auto">
          <a:xfrm>
            <a:off x="644525" y="4522788"/>
            <a:ext cx="8275638" cy="4730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rgbClr val="FF0000"/>
                </a:solidFill>
                <a:effectLst>
                  <a:outerShdw blurRad="38100" dist="38100" dir="2700000" algn="tl">
                    <a:srgbClr val="DDDDDD"/>
                  </a:outerShdw>
                </a:effectLst>
              </a:rPr>
              <a:t> Instead of laughing at me, Tom came to help me. </a:t>
            </a:r>
          </a:p>
        </p:txBody>
      </p:sp>
      <p:grpSp>
        <p:nvGrpSpPr>
          <p:cNvPr id="25"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6"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7" name="Group 10"/>
            <p:cNvGrpSpPr>
              <a:grpSpLocks/>
            </p:cNvGrpSpPr>
            <p:nvPr/>
          </p:nvGrpSpPr>
          <p:grpSpPr bwMode="auto">
            <a:xfrm>
              <a:off x="730" y="1407"/>
              <a:ext cx="4043" cy="444"/>
              <a:chOff x="744" y="1407"/>
              <a:chExt cx="3988" cy="444"/>
            </a:xfrm>
          </p:grpSpPr>
          <p:sp>
            <p:nvSpPr>
              <p:cNvPr id="2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3"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6"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8" name="Group 10"/>
            <p:cNvGrpSpPr>
              <a:grpSpLocks/>
            </p:cNvGrpSpPr>
            <p:nvPr/>
          </p:nvGrpSpPr>
          <p:grpSpPr bwMode="auto">
            <a:xfrm>
              <a:off x="730" y="1407"/>
              <a:ext cx="4043" cy="444"/>
              <a:chOff x="744" y="1407"/>
              <a:chExt cx="3988" cy="444"/>
            </a:xfrm>
          </p:grpSpPr>
          <p:sp>
            <p:nvSpPr>
              <p:cNvPr id="41"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3"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5" name="Group 10"/>
            <p:cNvGrpSpPr>
              <a:grpSpLocks/>
            </p:cNvGrpSpPr>
            <p:nvPr/>
          </p:nvGrpSpPr>
          <p:grpSpPr bwMode="auto">
            <a:xfrm>
              <a:off x="730" y="1407"/>
              <a:ext cx="4043" cy="444"/>
              <a:chOff x="744" y="1407"/>
              <a:chExt cx="3988" cy="444"/>
            </a:xfrm>
          </p:grpSpPr>
          <p:sp>
            <p:nvSpPr>
              <p:cNvPr id="4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325"/>
                                        </p:tgtEl>
                                        <p:attrNameLst>
                                          <p:attrName>style.visibility</p:attrName>
                                        </p:attrNameLst>
                                      </p:cBhvr>
                                      <p:to>
                                        <p:strVal val="visible"/>
                                      </p:to>
                                    </p:set>
                                    <p:animEffect transition="in" filter="blinds(horizontal)">
                                      <p:cBhvr>
                                        <p:cTn id="7" dur="500"/>
                                        <p:tgtEl>
                                          <p:spTgt spid="141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1327"/>
                                        </p:tgtEl>
                                        <p:attrNameLst>
                                          <p:attrName>style.visibility</p:attrName>
                                        </p:attrNameLst>
                                      </p:cBhvr>
                                      <p:to>
                                        <p:strVal val="visible"/>
                                      </p:to>
                                    </p:set>
                                    <p:animEffect transition="in" filter="blinds(horizontal)">
                                      <p:cBhvr>
                                        <p:cTn id="12" dur="500"/>
                                        <p:tgtEl>
                                          <p:spTgt spid="1413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1329"/>
                                        </p:tgtEl>
                                        <p:attrNameLst>
                                          <p:attrName>style.visibility</p:attrName>
                                        </p:attrNameLst>
                                      </p:cBhvr>
                                      <p:to>
                                        <p:strVal val="visible"/>
                                      </p:to>
                                    </p:set>
                                    <p:animEffect transition="in" filter="blinds(horizontal)">
                                      <p:cBhvr>
                                        <p:cTn id="17" dur="500"/>
                                        <p:tgtEl>
                                          <p:spTgt spid="141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5" grpId="0"/>
      <p:bldP spid="141327" grpId="0"/>
      <p:bldP spid="14132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5-1</a:t>
            </a:r>
          </a:p>
        </p:txBody>
      </p:sp>
      <p:sp>
        <p:nvSpPr>
          <p:cNvPr id="91141"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91145" name="Rectangle 29"/>
          <p:cNvSpPr>
            <a:spLocks noChangeArrowheads="1"/>
          </p:cNvSpPr>
          <p:nvPr/>
        </p:nvSpPr>
        <p:spPr bwMode="auto">
          <a:xfrm>
            <a:off x="314325" y="2119313"/>
            <a:ext cx="8561388" cy="337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342900" indent="-342900">
              <a:tabLst>
                <a:tab pos="2266950" algn="l"/>
              </a:tabLst>
            </a:pPr>
            <a:r>
              <a:rPr lang="en-US" altLang="zh-CN">
                <a:solidFill>
                  <a:schemeClr val="tx2"/>
                </a:solidFill>
              </a:rPr>
              <a:t>1. </a:t>
            </a:r>
            <a:r>
              <a:rPr lang="zh-CN" altLang="en-US">
                <a:solidFill>
                  <a:schemeClr val="tx2"/>
                </a:solidFill>
              </a:rPr>
              <a:t>昨天我留下加了一会儿班。</a:t>
            </a:r>
            <a:r>
              <a:rPr lang="en-US" altLang="zh-CN">
                <a:solidFill>
                  <a:schemeClr val="tx2"/>
                </a:solidFill>
              </a:rPr>
              <a:t>(extra)</a:t>
            </a:r>
          </a:p>
          <a:p>
            <a:pPr marL="342900" indent="-342900">
              <a:tabLst>
                <a:tab pos="2266950" algn="l"/>
              </a:tabLst>
            </a:pPr>
            <a:r>
              <a:rPr lang="en-US" altLang="zh-CN">
                <a:solidFill>
                  <a:schemeClr val="tx2"/>
                </a:solidFill>
              </a:rPr>
              <a:t>______________________________________________________</a:t>
            </a:r>
          </a:p>
          <a:p>
            <a:pPr marL="342900" indent="-342900">
              <a:tabLst>
                <a:tab pos="2266950" algn="l"/>
              </a:tabLst>
            </a:pPr>
            <a:r>
              <a:rPr lang="en-US" altLang="zh-CN">
                <a:solidFill>
                  <a:schemeClr val="tx2"/>
                </a:solidFill>
              </a:rPr>
              <a:t>2. </a:t>
            </a:r>
            <a:r>
              <a:rPr lang="zh-CN" altLang="en-US"/>
              <a:t>为了赶上她的同学，她学习非常努力。</a:t>
            </a:r>
            <a:r>
              <a:rPr lang="en-US" altLang="zh-CN"/>
              <a:t>(in an effort to)</a:t>
            </a:r>
            <a:r>
              <a:rPr lang="en-US" altLang="zh-CN">
                <a:solidFill>
                  <a:schemeClr val="tx2"/>
                </a:solidFill>
              </a:rPr>
              <a:t>. </a:t>
            </a:r>
          </a:p>
          <a:p>
            <a:pPr marL="342900" indent="-342900">
              <a:tabLst>
                <a:tab pos="2266950" algn="l"/>
              </a:tabLst>
            </a:pPr>
            <a:r>
              <a:rPr lang="en-US" altLang="zh-CN">
                <a:solidFill>
                  <a:schemeClr val="tx2"/>
                </a:solidFill>
              </a:rPr>
              <a:t>______________________________________________________</a:t>
            </a:r>
          </a:p>
          <a:p>
            <a:pPr marL="342900" indent="-342900">
              <a:tabLst>
                <a:tab pos="2266950" algn="l"/>
              </a:tabLst>
            </a:pPr>
            <a:r>
              <a:rPr lang="en-US" altLang="zh-CN">
                <a:solidFill>
                  <a:schemeClr val="tx2"/>
                </a:solidFill>
              </a:rPr>
              <a:t>______________________________________________________</a:t>
            </a:r>
          </a:p>
          <a:p>
            <a:pPr marL="342900" indent="-342900">
              <a:tabLst>
                <a:tab pos="2266950" algn="l"/>
              </a:tabLst>
            </a:pPr>
            <a:r>
              <a:rPr lang="en-US" altLang="zh-CN">
                <a:solidFill>
                  <a:schemeClr val="tx2"/>
                </a:solidFill>
              </a:rPr>
              <a:t>3. </a:t>
            </a:r>
            <a:r>
              <a:rPr lang="zh-CN" altLang="en-US"/>
              <a:t>电视提供大众化的娱乐。</a:t>
            </a:r>
            <a:r>
              <a:rPr lang="en-US" altLang="zh-CN"/>
              <a:t>(universal)</a:t>
            </a:r>
          </a:p>
          <a:p>
            <a:pPr marL="342900" indent="-342900">
              <a:tabLst>
                <a:tab pos="2266950" algn="l"/>
              </a:tabLst>
            </a:pPr>
            <a:r>
              <a:rPr lang="en-US" altLang="zh-CN"/>
              <a:t>______________________________________________________</a:t>
            </a:r>
            <a:endParaRPr lang="en-US" altLang="zh-CN">
              <a:solidFill>
                <a:schemeClr val="tx2"/>
              </a:solidFill>
            </a:endParaRPr>
          </a:p>
          <a:p>
            <a:pPr marL="342900" indent="-342900">
              <a:tabLst>
                <a:tab pos="2266950" algn="l"/>
              </a:tabLst>
            </a:pPr>
            <a:r>
              <a:rPr lang="en-US" altLang="zh-CN">
                <a:solidFill>
                  <a:schemeClr val="tx2"/>
                </a:solidFill>
              </a:rPr>
              <a:t>4. </a:t>
            </a:r>
            <a:r>
              <a:rPr lang="zh-CN" altLang="en-US"/>
              <a:t>我们怎样才能提高顾客的忠诚度？</a:t>
            </a:r>
            <a:r>
              <a:rPr lang="en-US" altLang="zh-CN"/>
              <a:t>(loyalty)</a:t>
            </a:r>
            <a:endParaRPr lang="en-US" altLang="zh-CN">
              <a:solidFill>
                <a:schemeClr val="tx2"/>
              </a:solidFill>
            </a:endParaRPr>
          </a:p>
          <a:p>
            <a:pPr marL="342900" indent="-342900">
              <a:tabLst>
                <a:tab pos="2266950" algn="l"/>
              </a:tabLst>
            </a:pPr>
            <a:r>
              <a:rPr lang="en-US" altLang="zh-CN">
                <a:solidFill>
                  <a:schemeClr val="tx2"/>
                </a:solidFill>
              </a:rPr>
              <a:t>______________________________________________________</a:t>
            </a:r>
          </a:p>
        </p:txBody>
      </p:sp>
      <p:sp>
        <p:nvSpPr>
          <p:cNvPr id="91146" name="TextBox 26"/>
          <p:cNvSpPr txBox="1">
            <a:spLocks noChangeArrowheads="1"/>
          </p:cNvSpPr>
          <p:nvPr/>
        </p:nvSpPr>
        <p:spPr bwMode="auto">
          <a:xfrm>
            <a:off x="293688" y="817563"/>
            <a:ext cx="86121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90600" indent="-990600">
              <a:defRPr kumimoji="1" sz="2400">
                <a:solidFill>
                  <a:schemeClr val="tx1"/>
                </a:solidFill>
                <a:latin typeface="Times New Roman" charset="0"/>
                <a:ea typeface="宋体" charset="0"/>
                <a:cs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algn="just" eaLnBrk="0" fontAlgn="base" hangingPunct="0">
              <a:spcBef>
                <a:spcPct val="0"/>
              </a:spcBef>
              <a:spcAft>
                <a:spcPct val="0"/>
              </a:spcAft>
              <a:defRPr kumimoji="1" sz="2400">
                <a:solidFill>
                  <a:schemeClr val="tx1"/>
                </a:solidFill>
                <a:latin typeface="Times New Roman" charset="0"/>
                <a:ea typeface="宋体" charset="0"/>
              </a:defRPr>
            </a:lvl6pPr>
            <a:lvl7pPr marL="2971800" indent="-228600" algn="just" eaLnBrk="0" fontAlgn="base" hangingPunct="0">
              <a:spcBef>
                <a:spcPct val="0"/>
              </a:spcBef>
              <a:spcAft>
                <a:spcPct val="0"/>
              </a:spcAft>
              <a:defRPr kumimoji="1" sz="2400">
                <a:solidFill>
                  <a:schemeClr val="tx1"/>
                </a:solidFill>
                <a:latin typeface="Times New Roman" charset="0"/>
                <a:ea typeface="宋体" charset="0"/>
              </a:defRPr>
            </a:lvl7pPr>
            <a:lvl8pPr marL="3429000" indent="-228600" algn="just" eaLnBrk="0" fontAlgn="base" hangingPunct="0">
              <a:spcBef>
                <a:spcPct val="0"/>
              </a:spcBef>
              <a:spcAft>
                <a:spcPct val="0"/>
              </a:spcAft>
              <a:defRPr kumimoji="1" sz="2400">
                <a:solidFill>
                  <a:schemeClr val="tx1"/>
                </a:solidFill>
                <a:latin typeface="Times New Roman" charset="0"/>
                <a:ea typeface="宋体" charset="0"/>
              </a:defRPr>
            </a:lvl8pPr>
            <a:lvl9pPr marL="3886200" indent="-228600" algn="just" eaLnBrk="0" fontAlgn="base" hangingPunct="0">
              <a:spcBef>
                <a:spcPct val="0"/>
              </a:spcBef>
              <a:spcAft>
                <a:spcPct val="0"/>
              </a:spcAft>
              <a:defRPr kumimoji="1" sz="2400">
                <a:solidFill>
                  <a:schemeClr val="tx1"/>
                </a:solidFill>
                <a:latin typeface="Times New Roman" charset="0"/>
                <a:ea typeface="宋体" charset="0"/>
              </a:defRPr>
            </a:lvl9pPr>
          </a:lstStyle>
          <a:p>
            <a:r>
              <a:rPr kumimoji="0" lang="en-US" altLang="zh-CN" sz="2000">
                <a:solidFill>
                  <a:srgbClr val="4D4F00"/>
                </a:solidFill>
                <a:latin typeface="Verdana" charset="0"/>
              </a:rPr>
              <a:t>Task 5  Translate the following into English using the given words or phrases.</a:t>
            </a:r>
            <a:endParaRPr kumimoji="0" lang="zh-CN" altLang="en-US" sz="2000">
              <a:solidFill>
                <a:srgbClr val="4D4F00"/>
              </a:solidFill>
              <a:latin typeface="Verdana" charset="0"/>
            </a:endParaRPr>
          </a:p>
        </p:txBody>
      </p:sp>
      <p:sp>
        <p:nvSpPr>
          <p:cNvPr id="138257" name="Rectangle 17"/>
          <p:cNvSpPr>
            <a:spLocks noChangeArrowheads="1"/>
          </p:cNvSpPr>
          <p:nvPr/>
        </p:nvSpPr>
        <p:spPr bwMode="auto">
          <a:xfrm>
            <a:off x="571500" y="2373313"/>
            <a:ext cx="8153400" cy="6826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r>
              <a:rPr lang="en-US" altLang="zh-CN" b="1">
                <a:solidFill>
                  <a:srgbClr val="FF0000"/>
                </a:solidFill>
                <a:effectLst>
                  <a:outerShdw blurRad="38100" dist="38100" dir="2700000" algn="tl">
                    <a:srgbClr val="DDDDDD"/>
                  </a:outerShdw>
                </a:effectLst>
              </a:rPr>
              <a:t>I stayed and did some extra work yesterday.</a:t>
            </a:r>
            <a:endParaRPr lang="zh-CN" altLang="en-US" b="1">
              <a:solidFill>
                <a:srgbClr val="FF0000"/>
              </a:solidFill>
              <a:effectLst>
                <a:outerShdw blurRad="38100" dist="38100" dir="2700000" algn="tl">
                  <a:srgbClr val="DDDDDD"/>
                </a:outerShdw>
              </a:effectLst>
            </a:endParaRPr>
          </a:p>
        </p:txBody>
      </p:sp>
      <p:sp>
        <p:nvSpPr>
          <p:cNvPr id="138259" name="Rectangle 19"/>
          <p:cNvSpPr>
            <a:spLocks noChangeArrowheads="1"/>
          </p:cNvSpPr>
          <p:nvPr/>
        </p:nvSpPr>
        <p:spPr bwMode="auto">
          <a:xfrm>
            <a:off x="573088" y="3375025"/>
            <a:ext cx="8091487" cy="4413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defRPr/>
            </a:pPr>
            <a:r>
              <a:rPr lang="en-US" altLang="zh-CN" b="1">
                <a:solidFill>
                  <a:srgbClr val="FF0000"/>
                </a:solidFill>
                <a:effectLst>
                  <a:outerShdw blurRad="38100" dist="38100" dir="2700000" algn="tl">
                    <a:srgbClr val="DDDDDD"/>
                  </a:outerShdw>
                </a:effectLst>
              </a:rPr>
              <a:t>She has been studying very hard in an effort to catch up with </a:t>
            </a:r>
          </a:p>
          <a:p>
            <a:pPr algn="l">
              <a:defRPr/>
            </a:pPr>
            <a:r>
              <a:rPr lang="en-US" altLang="zh-CN" b="1">
                <a:solidFill>
                  <a:srgbClr val="FF0000"/>
                </a:solidFill>
                <a:effectLst>
                  <a:outerShdw blurRad="38100" dist="38100" dir="2700000" algn="tl">
                    <a:srgbClr val="DDDDDD"/>
                  </a:outerShdw>
                </a:effectLst>
              </a:rPr>
              <a:t>her classmates.</a:t>
            </a:r>
            <a:endParaRPr lang="zh-CN" altLang="en-US" b="1">
              <a:solidFill>
                <a:srgbClr val="FF0000"/>
              </a:solidFill>
              <a:effectLst>
                <a:outerShdw blurRad="38100" dist="38100" dir="2700000" algn="tl">
                  <a:srgbClr val="DDDDDD"/>
                </a:outerShdw>
              </a:effectLst>
            </a:endParaRPr>
          </a:p>
        </p:txBody>
      </p:sp>
      <p:sp>
        <p:nvSpPr>
          <p:cNvPr id="138260" name="Rectangle 20"/>
          <p:cNvSpPr>
            <a:spLocks noChangeArrowheads="1"/>
          </p:cNvSpPr>
          <p:nvPr/>
        </p:nvSpPr>
        <p:spPr bwMode="auto">
          <a:xfrm>
            <a:off x="539750" y="4332288"/>
            <a:ext cx="8016875" cy="36512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r>
              <a:rPr lang="en-US" altLang="zh-CN" b="1">
                <a:solidFill>
                  <a:srgbClr val="FF0000"/>
                </a:solidFill>
                <a:effectLst>
                  <a:outerShdw blurRad="38100" dist="38100" dir="2700000" algn="tl">
                    <a:srgbClr val="DDDDDD"/>
                  </a:outerShdw>
                </a:effectLst>
              </a:rPr>
              <a:t>Television provides universal entertainment.</a:t>
            </a:r>
            <a:endParaRPr lang="zh-CN" altLang="en-US" b="1">
              <a:solidFill>
                <a:srgbClr val="FF0000"/>
              </a:solidFill>
              <a:effectLst>
                <a:outerShdw blurRad="38100" dist="38100" dir="2700000" algn="tl">
                  <a:srgbClr val="DDDDDD"/>
                </a:outerShdw>
              </a:effectLst>
            </a:endParaRPr>
          </a:p>
        </p:txBody>
      </p:sp>
      <p:sp>
        <p:nvSpPr>
          <p:cNvPr id="138262" name="Rectangle 22"/>
          <p:cNvSpPr>
            <a:spLocks noChangeArrowheads="1"/>
          </p:cNvSpPr>
          <p:nvPr/>
        </p:nvSpPr>
        <p:spPr bwMode="auto">
          <a:xfrm>
            <a:off x="584200" y="4962525"/>
            <a:ext cx="8001000" cy="5032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r>
              <a:rPr lang="en-US" altLang="zh-CN" b="1">
                <a:solidFill>
                  <a:srgbClr val="FF0000"/>
                </a:solidFill>
                <a:effectLst>
                  <a:outerShdw blurRad="38100" dist="38100" dir="2700000" algn="tl">
                    <a:srgbClr val="DDDDDD"/>
                  </a:outerShdw>
                </a:effectLst>
              </a:rPr>
              <a:t>How can we improve customer loyalty?</a:t>
            </a:r>
            <a:endParaRPr lang="zh-CN" altLang="en-US" b="1">
              <a:solidFill>
                <a:srgbClr val="FF0000"/>
              </a:solidFill>
              <a:effectLst>
                <a:outerShdw blurRad="38100" dist="38100" dir="2700000" algn="tl">
                  <a:srgbClr val="DDDDDD"/>
                </a:outerShdw>
              </a:effectLst>
            </a:endParaRPr>
          </a:p>
        </p:txBody>
      </p:sp>
      <p:grpSp>
        <p:nvGrpSpPr>
          <p:cNvPr id="26"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7"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8" name="Group 10"/>
            <p:cNvGrpSpPr>
              <a:grpSpLocks/>
            </p:cNvGrpSpPr>
            <p:nvPr/>
          </p:nvGrpSpPr>
          <p:grpSpPr bwMode="auto">
            <a:xfrm>
              <a:off x="730" y="1407"/>
              <a:ext cx="4043" cy="444"/>
              <a:chOff x="744" y="1407"/>
              <a:chExt cx="3988" cy="444"/>
            </a:xfrm>
          </p:grpSpPr>
          <p:sp>
            <p:nvSpPr>
              <p:cNvPr id="31"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6"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1" name="Group 10"/>
            <p:cNvGrpSpPr>
              <a:grpSpLocks/>
            </p:cNvGrpSpPr>
            <p:nvPr/>
          </p:nvGrpSpPr>
          <p:grpSpPr bwMode="auto">
            <a:xfrm>
              <a:off x="730" y="1407"/>
              <a:ext cx="4043" cy="444"/>
              <a:chOff x="744" y="1407"/>
              <a:chExt cx="3988" cy="444"/>
            </a:xfrm>
          </p:grpSpPr>
          <p:sp>
            <p:nvSpPr>
              <p:cNvPr id="42"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3"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4"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5"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6" name="Group 10"/>
            <p:cNvGrpSpPr>
              <a:grpSpLocks/>
            </p:cNvGrpSpPr>
            <p:nvPr/>
          </p:nvGrpSpPr>
          <p:grpSpPr bwMode="auto">
            <a:xfrm>
              <a:off x="730" y="1407"/>
              <a:ext cx="4043" cy="444"/>
              <a:chOff x="744" y="1407"/>
              <a:chExt cx="3988" cy="444"/>
            </a:xfrm>
          </p:grpSpPr>
          <p:sp>
            <p:nvSpPr>
              <p:cNvPr id="4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57"/>
                                        </p:tgtEl>
                                        <p:attrNameLst>
                                          <p:attrName>style.visibility</p:attrName>
                                        </p:attrNameLst>
                                      </p:cBhvr>
                                      <p:to>
                                        <p:strVal val="visible"/>
                                      </p:to>
                                    </p:set>
                                    <p:animEffect transition="in" filter="blinds(horizontal)">
                                      <p:cBhvr>
                                        <p:cTn id="7" dur="500"/>
                                        <p:tgtEl>
                                          <p:spTgt spid="138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8259">
                                            <p:txEl>
                                              <p:pRg st="0" end="0"/>
                                            </p:txEl>
                                          </p:spTgt>
                                        </p:tgtEl>
                                        <p:attrNameLst>
                                          <p:attrName>style.visibility</p:attrName>
                                        </p:attrNameLst>
                                      </p:cBhvr>
                                      <p:to>
                                        <p:strVal val="visible"/>
                                      </p:to>
                                    </p:set>
                                    <p:animEffect transition="in" filter="blinds(horizontal)">
                                      <p:cBhvr>
                                        <p:cTn id="12" dur="500"/>
                                        <p:tgtEl>
                                          <p:spTgt spid="13825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38259">
                                            <p:txEl>
                                              <p:pRg st="1" end="1"/>
                                            </p:txEl>
                                          </p:spTgt>
                                        </p:tgtEl>
                                        <p:attrNameLst>
                                          <p:attrName>style.visibility</p:attrName>
                                        </p:attrNameLst>
                                      </p:cBhvr>
                                      <p:to>
                                        <p:strVal val="visible"/>
                                      </p:to>
                                    </p:set>
                                    <p:animEffect transition="in" filter="blinds(horizontal)">
                                      <p:cBhvr>
                                        <p:cTn id="15" dur="500"/>
                                        <p:tgtEl>
                                          <p:spTgt spid="1382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8260"/>
                                        </p:tgtEl>
                                        <p:attrNameLst>
                                          <p:attrName>style.visibility</p:attrName>
                                        </p:attrNameLst>
                                      </p:cBhvr>
                                      <p:to>
                                        <p:strVal val="visible"/>
                                      </p:to>
                                    </p:set>
                                    <p:animEffect transition="in" filter="blinds(horizontal)">
                                      <p:cBhvr>
                                        <p:cTn id="20" dur="500"/>
                                        <p:tgtEl>
                                          <p:spTgt spid="1382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8262"/>
                                        </p:tgtEl>
                                        <p:attrNameLst>
                                          <p:attrName>style.visibility</p:attrName>
                                        </p:attrNameLst>
                                      </p:cBhvr>
                                      <p:to>
                                        <p:strVal val="visible"/>
                                      </p:to>
                                    </p:set>
                                    <p:animEffect transition="in" filter="blinds(horizontal)">
                                      <p:cBhvr>
                                        <p:cTn id="25" dur="500"/>
                                        <p:tgtEl>
                                          <p:spTgt spid="13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7" grpId="0"/>
      <p:bldP spid="138260" grpId="0"/>
      <p:bldP spid="13826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bwMode="auto">
          <a:xfrm>
            <a:off x="5976938" y="320675"/>
            <a:ext cx="53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zh-CN" sz="800">
                <a:solidFill>
                  <a:srgbClr val="FFFFFF"/>
                </a:solidFill>
                <a:latin typeface="Verdana" charset="0"/>
              </a:rPr>
              <a:t>LL-Task 5-2</a:t>
            </a:r>
          </a:p>
        </p:txBody>
      </p:sp>
      <p:sp>
        <p:nvSpPr>
          <p:cNvPr id="92165" name="Rectangle 7"/>
          <p:cNvSpPr>
            <a:spLocks noChangeArrowheads="1"/>
          </p:cNvSpPr>
          <p:nvPr/>
        </p:nvSpPr>
        <p:spPr bwMode="auto">
          <a:xfrm>
            <a:off x="0" y="2097088"/>
            <a:ext cx="9144000" cy="0"/>
          </a:xfrm>
          <a:prstGeom prst="rect">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endParaRPr lang="zh-CN" altLang="en-US" sz="1600" b="1">
              <a:solidFill>
                <a:srgbClr val="FFFFFF"/>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Language Lab</a:t>
            </a:r>
            <a:endParaRPr lang="zh-CN" altLang="en-US" sz="2000" b="0" smtClean="0">
              <a:solidFill>
                <a:srgbClr val="0D0D0D"/>
              </a:solidFill>
              <a:latin typeface="Arial Black" charset="0"/>
            </a:endParaRPr>
          </a:p>
        </p:txBody>
      </p:sp>
      <p:sp>
        <p:nvSpPr>
          <p:cNvPr id="92169" name="Rectangle 29"/>
          <p:cNvSpPr>
            <a:spLocks noChangeArrowheads="1"/>
          </p:cNvSpPr>
          <p:nvPr/>
        </p:nvSpPr>
        <p:spPr bwMode="auto">
          <a:xfrm>
            <a:off x="176213" y="1576388"/>
            <a:ext cx="8732837"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342900" indent="-342900">
              <a:lnSpc>
                <a:spcPct val="110000"/>
              </a:lnSpc>
              <a:tabLst>
                <a:tab pos="2266950" algn="l"/>
              </a:tabLst>
            </a:pPr>
            <a:r>
              <a:rPr lang="en-US" altLang="zh-CN">
                <a:solidFill>
                  <a:schemeClr val="tx2"/>
                </a:solidFill>
              </a:rPr>
              <a:t>5. </a:t>
            </a:r>
            <a:r>
              <a:rPr lang="zh-CN" altLang="en-US"/>
              <a:t>请你方便时给我们寄一份你们最新的产品目录。</a:t>
            </a:r>
            <a:r>
              <a:rPr lang="zh-CN"/>
              <a:t>(</a:t>
            </a:r>
            <a:r>
              <a:rPr lang="en-US" altLang="zh-CN"/>
              <a:t>convenience</a:t>
            </a:r>
            <a:r>
              <a:rPr lang="zh-CN"/>
              <a:t>)</a:t>
            </a:r>
            <a:endParaRPr lang="en-US" altLang="zh-CN">
              <a:solidFill>
                <a:schemeClr val="tx2"/>
              </a:solidFill>
            </a:endParaRPr>
          </a:p>
          <a:p>
            <a:pPr marL="342900" indent="-342900">
              <a:lnSpc>
                <a:spcPct val="110000"/>
              </a:lnSpc>
              <a:tabLst>
                <a:tab pos="2266950" algn="l"/>
              </a:tabLst>
            </a:pPr>
            <a:r>
              <a:rPr lang="en-US" altLang="zh-CN">
                <a:solidFill>
                  <a:schemeClr val="tx2"/>
                </a:solidFill>
              </a:rPr>
              <a:t>______________________________________________________</a:t>
            </a:r>
          </a:p>
          <a:p>
            <a:pPr marL="342900" indent="-342900">
              <a:lnSpc>
                <a:spcPct val="110000"/>
              </a:lnSpc>
              <a:tabLst>
                <a:tab pos="2266950" algn="l"/>
              </a:tabLst>
            </a:pPr>
            <a:r>
              <a:rPr lang="en-US" altLang="zh-CN">
                <a:solidFill>
                  <a:schemeClr val="tx2"/>
                </a:solidFill>
              </a:rPr>
              <a:t>______________________________________________________</a:t>
            </a:r>
          </a:p>
          <a:p>
            <a:pPr marL="342900" indent="-342900">
              <a:lnSpc>
                <a:spcPct val="110000"/>
              </a:lnSpc>
              <a:tabLst>
                <a:tab pos="2266950" algn="l"/>
              </a:tabLst>
            </a:pPr>
            <a:r>
              <a:rPr lang="en-US" altLang="zh-CN">
                <a:solidFill>
                  <a:schemeClr val="tx2"/>
                </a:solidFill>
              </a:rPr>
              <a:t>6. </a:t>
            </a:r>
            <a:r>
              <a:rPr lang="zh-CN" altLang="en-US"/>
              <a:t>他手头工作太多了，不能跟我们去野餐。</a:t>
            </a:r>
            <a:r>
              <a:rPr lang="zh-CN"/>
              <a:t>(</a:t>
            </a:r>
            <a:r>
              <a:rPr lang="zh-CN" altLang="en-US"/>
              <a:t>o</a:t>
            </a:r>
            <a:r>
              <a:rPr lang="en-US" altLang="zh-CN"/>
              <a:t>n hand</a:t>
            </a:r>
            <a:r>
              <a:rPr lang="zh-CN"/>
              <a:t>)</a:t>
            </a:r>
            <a:endParaRPr lang="en-US" altLang="zh-CN">
              <a:solidFill>
                <a:schemeClr val="tx2"/>
              </a:solidFill>
            </a:endParaRPr>
          </a:p>
          <a:p>
            <a:pPr marL="342900" indent="-342900">
              <a:lnSpc>
                <a:spcPct val="110000"/>
              </a:lnSpc>
              <a:tabLst>
                <a:tab pos="2266950" algn="l"/>
              </a:tabLst>
            </a:pPr>
            <a:r>
              <a:rPr lang="en-US" altLang="zh-CN">
                <a:solidFill>
                  <a:schemeClr val="tx2"/>
                </a:solidFill>
              </a:rPr>
              <a:t>______________________________________________________</a:t>
            </a:r>
          </a:p>
          <a:p>
            <a:pPr marL="342900" indent="-342900">
              <a:lnSpc>
                <a:spcPct val="110000"/>
              </a:lnSpc>
              <a:tabLst>
                <a:tab pos="2266950" algn="l"/>
              </a:tabLst>
            </a:pPr>
            <a:r>
              <a:rPr lang="en-US" altLang="zh-CN">
                <a:solidFill>
                  <a:schemeClr val="tx2"/>
                </a:solidFill>
              </a:rPr>
              <a:t>______________________________________________________</a:t>
            </a:r>
          </a:p>
          <a:p>
            <a:pPr marL="342900" indent="-342900">
              <a:lnSpc>
                <a:spcPct val="110000"/>
              </a:lnSpc>
              <a:tabLst>
                <a:tab pos="2266950" algn="l"/>
              </a:tabLst>
            </a:pPr>
            <a:r>
              <a:rPr lang="en-US" altLang="zh-CN">
                <a:solidFill>
                  <a:schemeClr val="tx2"/>
                </a:solidFill>
              </a:rPr>
              <a:t>7. </a:t>
            </a:r>
            <a:r>
              <a:rPr lang="zh-CN" altLang="en-US"/>
              <a:t>这则广告会引起各地读者的注意。</a:t>
            </a:r>
            <a:r>
              <a:rPr lang="zh-CN"/>
              <a:t>(</a:t>
            </a:r>
            <a:r>
              <a:rPr lang="en-US" altLang="zh-CN"/>
              <a:t>capture</a:t>
            </a:r>
            <a:r>
              <a:rPr lang="zh-CN"/>
              <a:t>)</a:t>
            </a:r>
            <a:endParaRPr lang="en-US" altLang="zh-CN"/>
          </a:p>
          <a:p>
            <a:pPr marL="342900" indent="-342900">
              <a:lnSpc>
                <a:spcPct val="110000"/>
              </a:lnSpc>
              <a:tabLst>
                <a:tab pos="2266950" algn="l"/>
              </a:tabLst>
            </a:pPr>
            <a:r>
              <a:rPr lang="en-US" altLang="zh-CN"/>
              <a:t>______________________________________________________</a:t>
            </a:r>
            <a:endParaRPr lang="en-US" altLang="zh-CN">
              <a:solidFill>
                <a:schemeClr val="tx2"/>
              </a:solidFill>
            </a:endParaRPr>
          </a:p>
          <a:p>
            <a:pPr marL="342900" indent="-342900">
              <a:lnSpc>
                <a:spcPct val="110000"/>
              </a:lnSpc>
              <a:tabLst>
                <a:tab pos="2266950" algn="l"/>
              </a:tabLst>
            </a:pPr>
            <a:r>
              <a:rPr lang="en-US" altLang="zh-CN">
                <a:solidFill>
                  <a:schemeClr val="tx2"/>
                </a:solidFill>
              </a:rPr>
              <a:t>8. </a:t>
            </a:r>
            <a:r>
              <a:rPr lang="zh-CN" altLang="en-US"/>
              <a:t>新闻节目是通过卫星传送到我们这里来的。</a:t>
            </a:r>
            <a:r>
              <a:rPr lang="zh-CN"/>
              <a:t>(</a:t>
            </a:r>
            <a:r>
              <a:rPr lang="zh-CN" altLang="en-US"/>
              <a:t>v</a:t>
            </a:r>
            <a:r>
              <a:rPr lang="en-US" altLang="zh-CN"/>
              <a:t>ia</a:t>
            </a:r>
            <a:r>
              <a:rPr lang="zh-CN"/>
              <a:t>)</a:t>
            </a:r>
            <a:endParaRPr lang="en-US" altLang="zh-CN">
              <a:solidFill>
                <a:schemeClr val="tx2"/>
              </a:solidFill>
            </a:endParaRPr>
          </a:p>
          <a:p>
            <a:pPr marL="342900" indent="-342900">
              <a:lnSpc>
                <a:spcPct val="110000"/>
              </a:lnSpc>
              <a:tabLst>
                <a:tab pos="2266950" algn="l"/>
              </a:tabLst>
            </a:pPr>
            <a:r>
              <a:rPr lang="en-US" altLang="zh-CN">
                <a:solidFill>
                  <a:schemeClr val="tx2"/>
                </a:solidFill>
              </a:rPr>
              <a:t>______________________________________________________</a:t>
            </a:r>
          </a:p>
        </p:txBody>
      </p:sp>
      <p:sp>
        <p:nvSpPr>
          <p:cNvPr id="139283" name="Rectangle 19"/>
          <p:cNvSpPr>
            <a:spLocks noChangeArrowheads="1"/>
          </p:cNvSpPr>
          <p:nvPr/>
        </p:nvSpPr>
        <p:spPr bwMode="auto">
          <a:xfrm>
            <a:off x="411163" y="1966913"/>
            <a:ext cx="8121650" cy="4127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r>
              <a:rPr lang="en-US" altLang="zh-CN" b="1">
                <a:solidFill>
                  <a:srgbClr val="FF0000"/>
                </a:solidFill>
                <a:effectLst>
                  <a:outerShdw blurRad="38100" dist="38100" dir="2700000" algn="tl">
                    <a:srgbClr val="DDDDDD"/>
                  </a:outerShdw>
                </a:effectLst>
              </a:rPr>
              <a:t>Please send us a copy of your latest catalog at your convenience.</a:t>
            </a:r>
            <a:endParaRPr lang="zh-CN" altLang="en-US" b="1">
              <a:solidFill>
                <a:srgbClr val="FF0000"/>
              </a:solidFill>
              <a:effectLst>
                <a:outerShdw blurRad="38100" dist="38100" dir="2700000" algn="tl">
                  <a:srgbClr val="DDDDDD"/>
                </a:outerShdw>
              </a:effectLst>
            </a:endParaRPr>
          </a:p>
        </p:txBody>
      </p:sp>
      <p:sp>
        <p:nvSpPr>
          <p:cNvPr id="139285" name="Rectangle 21"/>
          <p:cNvSpPr>
            <a:spLocks noChangeArrowheads="1"/>
          </p:cNvSpPr>
          <p:nvPr/>
        </p:nvSpPr>
        <p:spPr bwMode="auto">
          <a:xfrm>
            <a:off x="347663" y="3252788"/>
            <a:ext cx="7877175" cy="3095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a:lnSpc>
                <a:spcPct val="110000"/>
              </a:lnSpc>
              <a:defRPr/>
            </a:pPr>
            <a:r>
              <a:rPr lang="en-US" altLang="zh-CN" b="1">
                <a:solidFill>
                  <a:srgbClr val="FF0000"/>
                </a:solidFill>
                <a:effectLst>
                  <a:outerShdw blurRad="38100" dist="38100" dir="2700000" algn="tl">
                    <a:srgbClr val="DDDDDD"/>
                  </a:outerShdw>
                </a:effectLst>
              </a:rPr>
              <a:t>He has too much work on hand to go picnicking with us.</a:t>
            </a:r>
          </a:p>
        </p:txBody>
      </p:sp>
      <p:sp>
        <p:nvSpPr>
          <p:cNvPr id="139286" name="Rectangle 22"/>
          <p:cNvSpPr>
            <a:spLocks noChangeArrowheads="1"/>
          </p:cNvSpPr>
          <p:nvPr/>
        </p:nvSpPr>
        <p:spPr bwMode="auto">
          <a:xfrm>
            <a:off x="1211263" y="4362450"/>
            <a:ext cx="6996112" cy="4572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r>
              <a:rPr lang="en-US" altLang="zh-CN" b="1">
                <a:solidFill>
                  <a:srgbClr val="FF0000"/>
                </a:solidFill>
                <a:effectLst>
                  <a:outerShdw blurRad="38100" dist="38100" dir="2700000" algn="tl">
                    <a:srgbClr val="DDDDDD"/>
                  </a:outerShdw>
                </a:effectLst>
              </a:rPr>
              <a:t>The advertisement will capture the attention of readers everywhere.</a:t>
            </a:r>
          </a:p>
        </p:txBody>
      </p:sp>
      <p:sp>
        <p:nvSpPr>
          <p:cNvPr id="139287" name="Rectangle 23"/>
          <p:cNvSpPr>
            <a:spLocks noChangeArrowheads="1"/>
          </p:cNvSpPr>
          <p:nvPr/>
        </p:nvSpPr>
        <p:spPr bwMode="auto">
          <a:xfrm>
            <a:off x="417513" y="5205413"/>
            <a:ext cx="8139112" cy="48736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r>
              <a:rPr lang="en-US" altLang="zh-CN" b="1">
                <a:solidFill>
                  <a:srgbClr val="FF0000"/>
                </a:solidFill>
                <a:effectLst>
                  <a:outerShdw blurRad="38100" dist="38100" dir="2700000" algn="tl">
                    <a:srgbClr val="DDDDDD"/>
                  </a:outerShdw>
                </a:effectLst>
              </a:rPr>
              <a:t>The news program came to us via satellite.</a:t>
            </a:r>
            <a:endParaRPr lang="zh-CN" altLang="en-US" b="1">
              <a:solidFill>
                <a:srgbClr val="FF0000"/>
              </a:solidFill>
              <a:effectLst>
                <a:outerShdw blurRad="38100" dist="38100" dir="2700000" algn="tl">
                  <a:srgbClr val="DDDDDD"/>
                </a:outerShdw>
              </a:effectLst>
            </a:endParaRPr>
          </a:p>
        </p:txBody>
      </p:sp>
      <p:grpSp>
        <p:nvGrpSpPr>
          <p:cNvPr id="25" name="Group 8"/>
          <p:cNvGrpSpPr>
            <a:grpSpLocks/>
          </p:cNvGrpSpPr>
          <p:nvPr/>
        </p:nvGrpSpPr>
        <p:grpSpPr bwMode="auto">
          <a:xfrm>
            <a:off x="6562482"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6"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27" name="Group 10"/>
            <p:cNvGrpSpPr>
              <a:grpSpLocks/>
            </p:cNvGrpSpPr>
            <p:nvPr/>
          </p:nvGrpSpPr>
          <p:grpSpPr bwMode="auto">
            <a:xfrm>
              <a:off x="730" y="1407"/>
              <a:ext cx="4043" cy="444"/>
              <a:chOff x="744" y="1407"/>
              <a:chExt cx="3988" cy="444"/>
            </a:xfrm>
          </p:grpSpPr>
          <p:sp>
            <p:nvSpPr>
              <p:cNvPr id="28"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33"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6"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8" name="Group 10"/>
            <p:cNvGrpSpPr>
              <a:grpSpLocks/>
            </p:cNvGrpSpPr>
            <p:nvPr/>
          </p:nvGrpSpPr>
          <p:grpSpPr bwMode="auto">
            <a:xfrm>
              <a:off x="730" y="1407"/>
              <a:ext cx="4043" cy="444"/>
              <a:chOff x="744" y="1407"/>
              <a:chExt cx="3988" cy="444"/>
            </a:xfrm>
          </p:grpSpPr>
          <p:sp>
            <p:nvSpPr>
              <p:cNvPr id="41"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43"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4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45" name="Group 10"/>
            <p:cNvGrpSpPr>
              <a:grpSpLocks/>
            </p:cNvGrpSpPr>
            <p:nvPr/>
          </p:nvGrpSpPr>
          <p:grpSpPr bwMode="auto">
            <a:xfrm>
              <a:off x="730" y="1407"/>
              <a:ext cx="4043" cy="444"/>
              <a:chOff x="744" y="1407"/>
              <a:chExt cx="3988" cy="444"/>
            </a:xfrm>
          </p:grpSpPr>
          <p:sp>
            <p:nvSpPr>
              <p:cNvPr id="46"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7"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9283"/>
                                        </p:tgtEl>
                                        <p:attrNameLst>
                                          <p:attrName>style.visibility</p:attrName>
                                        </p:attrNameLst>
                                      </p:cBhvr>
                                      <p:to>
                                        <p:strVal val="visible"/>
                                      </p:to>
                                    </p:set>
                                    <p:animEffect transition="in" filter="blinds(horizontal)">
                                      <p:cBhvr>
                                        <p:cTn id="7" dur="500"/>
                                        <p:tgtEl>
                                          <p:spTgt spid="139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9285">
                                            <p:txEl>
                                              <p:pRg st="0" end="0"/>
                                            </p:txEl>
                                          </p:spTgt>
                                        </p:tgtEl>
                                        <p:attrNameLst>
                                          <p:attrName>style.visibility</p:attrName>
                                        </p:attrNameLst>
                                      </p:cBhvr>
                                      <p:to>
                                        <p:strVal val="visible"/>
                                      </p:to>
                                    </p:set>
                                    <p:animEffect transition="in" filter="blinds(horizontal)">
                                      <p:cBhvr>
                                        <p:cTn id="12" dur="500"/>
                                        <p:tgtEl>
                                          <p:spTgt spid="1392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9286">
                                            <p:txEl>
                                              <p:pRg st="0" end="0"/>
                                            </p:txEl>
                                          </p:spTgt>
                                        </p:tgtEl>
                                        <p:attrNameLst>
                                          <p:attrName>style.visibility</p:attrName>
                                        </p:attrNameLst>
                                      </p:cBhvr>
                                      <p:to>
                                        <p:strVal val="visible"/>
                                      </p:to>
                                    </p:set>
                                    <p:animEffect transition="in" filter="blinds(horizontal)">
                                      <p:cBhvr>
                                        <p:cTn id="17" dur="500"/>
                                        <p:tgtEl>
                                          <p:spTgt spid="1392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9287">
                                            <p:txEl>
                                              <p:pRg st="0" end="0"/>
                                            </p:txEl>
                                          </p:spTgt>
                                        </p:tgtEl>
                                        <p:attrNameLst>
                                          <p:attrName>style.visibility</p:attrName>
                                        </p:attrNameLst>
                                      </p:cBhvr>
                                      <p:to>
                                        <p:strVal val="visible"/>
                                      </p:to>
                                    </p:set>
                                    <p:animEffect transition="in" filter="blinds(horizontal)">
                                      <p:cBhvr>
                                        <p:cTn id="22" dur="500"/>
                                        <p:tgtEl>
                                          <p:spTgt spid="1392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bwMode="auto">
          <a:xfrm>
            <a:off x="4905375" y="287338"/>
            <a:ext cx="1609725" cy="3524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900">
                <a:solidFill>
                  <a:srgbClr val="FFFFFF"/>
                </a:solidFill>
              </a:rPr>
              <a:t>Text A-2</a:t>
            </a:r>
          </a:p>
        </p:txBody>
      </p:sp>
      <p:sp>
        <p:nvSpPr>
          <p:cNvPr id="5" name="AutoShape 11"/>
          <p:cNvSpPr>
            <a:spLocks noChangeArrowheads="1"/>
          </p:cNvSpPr>
          <p:nvPr/>
        </p:nvSpPr>
        <p:spPr bwMode="gray">
          <a:xfrm>
            <a:off x="4426151" y="242458"/>
            <a:ext cx="2519853"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Reading A</a:t>
            </a:r>
            <a:endParaRPr lang="zh-CN" altLang="en-US" sz="2000" b="0" smtClean="0">
              <a:solidFill>
                <a:srgbClr val="0D0D0D"/>
              </a:solidFill>
              <a:latin typeface="Arial Black" charset="0"/>
            </a:endParaRPr>
          </a:p>
        </p:txBody>
      </p:sp>
      <p:sp>
        <p:nvSpPr>
          <p:cNvPr id="26" name="AutoShape 11">
            <a:hlinkClick r:id="rId2" action="ppaction://hlinksldjump"/>
          </p:cNvPr>
          <p:cNvSpPr>
            <a:spLocks noChangeArrowheads="1"/>
          </p:cNvSpPr>
          <p:nvPr/>
        </p:nvSpPr>
        <p:spPr bwMode="gray">
          <a:xfrm>
            <a:off x="1176424" y="902695"/>
            <a:ext cx="950061"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翻译</a:t>
            </a:r>
          </a:p>
        </p:txBody>
      </p:sp>
      <p:sp>
        <p:nvSpPr>
          <p:cNvPr id="25" name="AutoShape 11">
            <a:hlinkClick r:id="rId3" action="ppaction://hlinkfile"/>
          </p:cNvPr>
          <p:cNvSpPr>
            <a:spLocks noChangeArrowheads="1"/>
          </p:cNvSpPr>
          <p:nvPr/>
        </p:nvSpPr>
        <p:spPr bwMode="gray">
          <a:xfrm>
            <a:off x="82534" y="903290"/>
            <a:ext cx="950062" cy="315386"/>
          </a:xfrm>
          <a:prstGeom prst="roundRect">
            <a:avLst>
              <a:gd name="adj" fmla="val 50000"/>
            </a:avLst>
          </a:prstGeom>
          <a:gradFill rotWithShape="1">
            <a:gsLst>
              <a:gs pos="85000">
                <a:schemeClr val="bg1"/>
              </a:gs>
              <a:gs pos="100000">
                <a:srgbClr val="00B0F0"/>
              </a:gs>
              <a:gs pos="67000">
                <a:srgbClr val="0070C0"/>
              </a:gs>
              <a:gs pos="0">
                <a:schemeClr val="bg1"/>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sp3d extrusionH="57150">
              <a:bevelT w="50800" h="38100" prst="riblet"/>
            </a:sp3d>
          </a:bodyPr>
          <a:lstStyle/>
          <a:p>
            <a:pPr algn="ctr" eaLnBrk="1" hangingPunct="1">
              <a:defRPr/>
            </a:pPr>
            <a:r>
              <a:rPr lang="zh-CN" altLang="en-US" sz="1600" dirty="0">
                <a:solidFill>
                  <a:srgbClr val="002060"/>
                </a:solidFill>
                <a:effectLst>
                  <a:outerShdw blurRad="60007" dist="200025" dir="15000000" sy="30000" kx="-1800000" algn="bl" rotWithShape="0">
                    <a:prstClr val="black">
                      <a:alpha val="32000"/>
                    </a:prstClr>
                  </a:outerShdw>
                </a:effectLst>
                <a:latin typeface="黑体" pitchFamily="2" charset="-122"/>
                <a:ea typeface="黑体" pitchFamily="2" charset="-122"/>
                <a:cs typeface="+mn-cs"/>
              </a:rPr>
              <a:t>  声音</a:t>
            </a:r>
          </a:p>
        </p:txBody>
      </p:sp>
      <p:pic>
        <p:nvPicPr>
          <p:cNvPr id="14343" name="图片 20" descr="sound.gi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2725" y="1003300"/>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4" name="图片 22" descr="abouta.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296988" y="982663"/>
            <a:ext cx="18097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0"/>
          <p:cNvGrpSpPr>
            <a:grpSpLocks/>
          </p:cNvGrpSpPr>
          <p:nvPr/>
        </p:nvGrpSpPr>
        <p:grpSpPr bwMode="auto">
          <a:xfrm>
            <a:off x="6564320" y="6254101"/>
            <a:ext cx="742965" cy="217614"/>
            <a:chOff x="744" y="1407"/>
            <a:chExt cx="3988" cy="444"/>
          </a:xfrm>
        </p:grpSpPr>
        <p:sp>
          <p:nvSpPr>
            <p:cNvPr id="3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nvGrpSpPr>
          <p:cNvPr id="4" name="Group 8"/>
          <p:cNvGrpSpPr>
            <a:grpSpLocks/>
          </p:cNvGrpSpPr>
          <p:nvPr/>
        </p:nvGrpSpPr>
        <p:grpSpPr bwMode="auto">
          <a:xfrm>
            <a:off x="7440279"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3" name="AutoShape 9">
              <a:hlinkClick r:id="" action="ppaction://hlinkshowjump?jump=nex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49546"/>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8" name="AutoShape 9">
              <a:hlinkClick r:id="rId6"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4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67949" name="Rectangle 13"/>
          <p:cNvSpPr>
            <a:spLocks noGrp="1" noChangeArrowheads="1"/>
          </p:cNvSpPr>
          <p:nvPr>
            <p:ph type="body" idx="4294967295"/>
          </p:nvPr>
        </p:nvSpPr>
        <p:spPr>
          <a:xfrm>
            <a:off x="682625" y="1547813"/>
            <a:ext cx="8117616" cy="4532630"/>
          </a:xfrm>
        </p:spPr>
        <p:txBody>
          <a:bodyPr/>
          <a:lstStyle/>
          <a:p>
            <a:pPr marL="0" indent="0" algn="just">
              <a:lnSpc>
                <a:spcPct val="130000"/>
              </a:lnSpc>
              <a:spcBef>
                <a:spcPct val="0"/>
              </a:spcBef>
              <a:buFont typeface="Wingdings" charset="0"/>
              <a:buNone/>
              <a:defRPr/>
            </a:pPr>
            <a:r>
              <a:rPr lang="en-US" altLang="zh-CN" sz="2400" dirty="0" smtClean="0">
                <a:solidFill>
                  <a:srgbClr val="0000FF"/>
                </a:solidFill>
                <a:latin typeface="Calibri" charset="0"/>
              </a:rPr>
              <a:t>2</a:t>
            </a:r>
            <a:r>
              <a:rPr lang="en-US" altLang="zh-CN" sz="2400" dirty="0" smtClean="0">
                <a:latin typeface="Calibri" charset="0"/>
              </a:rPr>
              <a:t>     </a:t>
            </a:r>
            <a:r>
              <a:rPr lang="en-US" altLang="zh-CN" sz="2400" b="0" dirty="0" smtClean="0">
                <a:solidFill>
                  <a:srgbClr val="0D0D0D"/>
                </a:solidFill>
                <a:effectLst>
                  <a:outerShdw blurRad="38100" dist="38100" dir="2700000" algn="tl">
                    <a:srgbClr val="DDDDDD"/>
                  </a:outerShdw>
                </a:effectLst>
                <a:latin typeface="Calibri" charset="0"/>
              </a:rPr>
              <a:t>In </a:t>
            </a:r>
            <a:r>
              <a:rPr lang="en-US" altLang="zh-CN" sz="2400" b="0" dirty="0">
                <a:solidFill>
                  <a:srgbClr val="0D0D0D"/>
                </a:solidFill>
                <a:effectLst>
                  <a:outerShdw blurRad="38100" dist="38100" dir="2700000" algn="tl">
                    <a:srgbClr val="DDDDDD"/>
                  </a:outerShdw>
                </a:effectLst>
                <a:latin typeface="Calibri" charset="0"/>
              </a:rPr>
              <a:t>the early 20th century, </a:t>
            </a:r>
            <a:r>
              <a:rPr lang="en-US" altLang="zh-CN" sz="2400" b="0" dirty="0">
                <a:solidFill>
                  <a:srgbClr val="0D0D0D"/>
                </a:solidFill>
                <a:effectLst>
                  <a:outerShdw blurRad="38100" dist="38100" dir="2700000" algn="tl">
                    <a:srgbClr val="DDDDDD"/>
                  </a:outerShdw>
                </a:effectLst>
                <a:latin typeface="Calibri" charset="0"/>
                <a:hlinkClick r:id="rId7" action="ppaction://hlinksldjump"/>
              </a:rPr>
              <a:t>charge accounts</a:t>
            </a:r>
            <a:r>
              <a:rPr lang="en-US" altLang="zh-CN" sz="2400" b="0" dirty="0">
                <a:solidFill>
                  <a:srgbClr val="0D0D0D"/>
                </a:solidFill>
                <a:effectLst>
                  <a:outerShdw blurRad="38100" dist="38100" dir="2700000" algn="tl">
                    <a:srgbClr val="DDDDDD"/>
                  </a:outerShdw>
                </a:effectLst>
                <a:latin typeface="Calibri" charset="0"/>
              </a:rPr>
              <a:t> became popular. With automobiles and airplanes, people now had the </a:t>
            </a:r>
            <a:r>
              <a:rPr lang="en-US" altLang="zh-CN" sz="2400" b="0" dirty="0">
                <a:solidFill>
                  <a:srgbClr val="0D0D0D"/>
                </a:solidFill>
                <a:effectLst>
                  <a:outerShdw blurRad="38100" dist="38100" dir="2700000" algn="tl">
                    <a:srgbClr val="DDDDDD"/>
                  </a:outerShdw>
                </a:effectLst>
                <a:latin typeface="Calibri" charset="0"/>
                <a:hlinkClick r:id="rId8" action="ppaction://hlinksldjump"/>
              </a:rPr>
              <a:t>option</a:t>
            </a:r>
            <a:r>
              <a:rPr lang="en-US" altLang="zh-CN" sz="2400" b="0" dirty="0">
                <a:solidFill>
                  <a:srgbClr val="0D0D0D"/>
                </a:solidFill>
                <a:effectLst>
                  <a:outerShdw blurRad="38100" dist="38100" dir="2700000" algn="tl">
                    <a:srgbClr val="DDDDDD"/>
                  </a:outerShdw>
                </a:effectLst>
                <a:latin typeface="Calibri" charset="0"/>
              </a:rPr>
              <a:t> </a:t>
            </a:r>
            <a:r>
              <a:rPr lang="en-US" altLang="zh-CN" sz="2400" b="0" dirty="0" smtClean="0">
                <a:solidFill>
                  <a:srgbClr val="0D0D0D"/>
                </a:solidFill>
                <a:effectLst>
                  <a:outerShdw blurRad="38100" dist="38100" dir="2700000" algn="tl">
                    <a:srgbClr val="DDDDDD"/>
                  </a:outerShdw>
                </a:effectLst>
                <a:latin typeface="Calibri" charset="0"/>
              </a:rPr>
              <a:t>to travel </a:t>
            </a:r>
            <a:r>
              <a:rPr lang="en-US" altLang="zh-CN" sz="2400" b="0" dirty="0">
                <a:solidFill>
                  <a:srgbClr val="0D0D0D"/>
                </a:solidFill>
                <a:effectLst>
                  <a:outerShdw blurRad="38100" dist="38100" dir="2700000" algn="tl">
                    <a:srgbClr val="DDDDDD"/>
                  </a:outerShdw>
                </a:effectLst>
                <a:latin typeface="Calibri" charset="0"/>
              </a:rPr>
              <a:t>to a variety of stores for their shopping needs. In </a:t>
            </a:r>
            <a:r>
              <a:rPr lang="en-US" altLang="zh-CN" sz="2400" b="0" dirty="0" smtClean="0">
                <a:solidFill>
                  <a:srgbClr val="0D0D0D"/>
                </a:solidFill>
                <a:effectLst>
                  <a:outerShdw blurRad="38100" dist="38100" dir="2700000" algn="tl">
                    <a:srgbClr val="DDDDDD"/>
                  </a:outerShdw>
                </a:effectLst>
                <a:latin typeface="Calibri" charset="0"/>
              </a:rPr>
              <a:t>an</a:t>
            </a:r>
          </a:p>
          <a:p>
            <a:pPr marL="0" indent="0" algn="just">
              <a:lnSpc>
                <a:spcPct val="130000"/>
              </a:lnSpc>
              <a:spcBef>
                <a:spcPct val="0"/>
              </a:spcBef>
              <a:buFont typeface="Wingdings" charset="0"/>
              <a:buNone/>
              <a:defRPr/>
            </a:pPr>
            <a:r>
              <a:rPr lang="en-US" altLang="zh-CN" sz="2400" b="0" dirty="0" smtClean="0">
                <a:solidFill>
                  <a:srgbClr val="0D0D0D"/>
                </a:solidFill>
                <a:effectLst>
                  <a:outerShdw blurRad="38100" dist="38100" dir="2700000" algn="tl">
                    <a:srgbClr val="DDDDDD"/>
                  </a:outerShdw>
                </a:effectLst>
                <a:latin typeface="Calibri" charset="0"/>
              </a:rPr>
              <a:t>effort </a:t>
            </a:r>
            <a:r>
              <a:rPr lang="en-US" altLang="zh-CN" sz="2400" b="0" dirty="0">
                <a:solidFill>
                  <a:srgbClr val="0D0D0D"/>
                </a:solidFill>
                <a:effectLst>
                  <a:outerShdw blurRad="38100" dist="38100" dir="2700000" algn="tl">
                    <a:srgbClr val="DDDDDD"/>
                  </a:outerShdw>
                </a:effectLst>
                <a:latin typeface="Calibri" charset="0"/>
              </a:rPr>
              <a:t>to </a:t>
            </a:r>
            <a:r>
              <a:rPr lang="en-US" altLang="zh-CN" sz="2400" b="0" dirty="0">
                <a:solidFill>
                  <a:srgbClr val="0D0D0D"/>
                </a:solidFill>
                <a:effectLst>
                  <a:outerShdw blurRad="38100" dist="38100" dir="2700000" algn="tl">
                    <a:srgbClr val="DDDDDD"/>
                  </a:outerShdw>
                </a:effectLst>
                <a:latin typeface="Calibri" charset="0"/>
                <a:hlinkClick r:id="rId9" action="ppaction://hlinksldjump"/>
              </a:rPr>
              <a:t>capture</a:t>
            </a:r>
            <a:r>
              <a:rPr lang="en-US" altLang="zh-CN" sz="2400" b="0" dirty="0">
                <a:solidFill>
                  <a:srgbClr val="0D0D0D"/>
                </a:solidFill>
                <a:effectLst>
                  <a:outerShdw blurRad="38100" dist="38100" dir="2700000" algn="tl">
                    <a:srgbClr val="DDDDDD"/>
                  </a:outerShdw>
                </a:effectLst>
                <a:latin typeface="Calibri" charset="0"/>
              </a:rPr>
              <a:t> customer loyalty, many stores and gas stations began to offer charge accounts for </a:t>
            </a:r>
            <a:r>
              <a:rPr lang="en-US" altLang="zh-CN" sz="2400" b="0" dirty="0" smtClean="0">
                <a:solidFill>
                  <a:srgbClr val="0D0D0D"/>
                </a:solidFill>
                <a:effectLst>
                  <a:outerShdw blurRad="38100" dist="38100" dir="2700000" algn="tl">
                    <a:srgbClr val="DDDDDD"/>
                  </a:outerShdw>
                </a:effectLst>
                <a:latin typeface="Calibri" charset="0"/>
              </a:rPr>
              <a:t>their customers </a:t>
            </a:r>
            <a:r>
              <a:rPr lang="en-US" altLang="zh-CN" sz="2400" b="0" dirty="0">
                <a:solidFill>
                  <a:srgbClr val="0D0D0D"/>
                </a:solidFill>
                <a:effectLst>
                  <a:outerShdw blurRad="38100" dist="38100" dir="2700000" algn="tl">
                    <a:srgbClr val="DDDDDD"/>
                  </a:outerShdw>
                </a:effectLst>
                <a:latin typeface="Calibri" charset="0"/>
              </a:rPr>
              <a:t>which could be </a:t>
            </a:r>
            <a:r>
              <a:rPr lang="en-US" altLang="zh-CN" sz="2400" b="0" dirty="0">
                <a:solidFill>
                  <a:srgbClr val="0D0D0D"/>
                </a:solidFill>
                <a:effectLst>
                  <a:outerShdw blurRad="38100" dist="38100" dir="2700000" algn="tl">
                    <a:srgbClr val="DDDDDD"/>
                  </a:outerShdw>
                </a:effectLst>
                <a:latin typeface="Calibri" charset="0"/>
                <a:hlinkClick r:id="rId10" action="ppaction://hlinksldjump"/>
              </a:rPr>
              <a:t>accessed</a:t>
            </a:r>
            <a:r>
              <a:rPr lang="en-US" altLang="zh-CN" sz="2400" b="0" dirty="0">
                <a:solidFill>
                  <a:srgbClr val="0D0D0D"/>
                </a:solidFill>
                <a:effectLst>
                  <a:outerShdw blurRad="38100" dist="38100" dir="2700000" algn="tl">
                    <a:srgbClr val="DDDDDD"/>
                  </a:outerShdw>
                </a:effectLst>
                <a:latin typeface="Calibri" charset="0"/>
              </a:rPr>
              <a:t> by a card. </a:t>
            </a:r>
            <a:r>
              <a:rPr lang="en-US" altLang="zh-CN" sz="2400" b="0" dirty="0" smtClean="0">
                <a:solidFill>
                  <a:srgbClr val="0D0D0D"/>
                </a:solidFill>
                <a:effectLst>
                  <a:outerShdw blurRad="38100" dist="38100" dir="2700000" algn="tl">
                    <a:srgbClr val="DDDDDD"/>
                  </a:outerShdw>
                </a:effectLst>
                <a:latin typeface="Calibri" charset="0"/>
              </a:rPr>
              <a:t>Unfortunately, people </a:t>
            </a:r>
            <a:r>
              <a:rPr lang="en-US" altLang="zh-CN" sz="2400" b="0" dirty="0">
                <a:solidFill>
                  <a:srgbClr val="0D0D0D"/>
                </a:solidFill>
                <a:effectLst>
                  <a:outerShdw blurRad="38100" dist="38100" dir="2700000" algn="tl">
                    <a:srgbClr val="DDDDDD"/>
                  </a:outerShdw>
                </a:effectLst>
                <a:latin typeface="Calibri" charset="0"/>
              </a:rPr>
              <a:t>needed to carry dozens of these cards if they were to </a:t>
            </a:r>
            <a:r>
              <a:rPr lang="en-US" altLang="zh-CN" sz="2400" b="0" dirty="0" smtClean="0">
                <a:solidFill>
                  <a:srgbClr val="0D0D0D"/>
                </a:solidFill>
                <a:effectLst>
                  <a:outerShdw blurRad="38100" dist="38100" dir="2700000" algn="tl">
                    <a:srgbClr val="DDDDDD"/>
                  </a:outerShdw>
                </a:effectLst>
                <a:latin typeface="Calibri" charset="0"/>
              </a:rPr>
              <a:t>do a day of shopping.</a:t>
            </a:r>
            <a:endParaRPr lang="en-US" altLang="zh-CN" sz="2400" b="0" dirty="0">
              <a:solidFill>
                <a:srgbClr val="0D0D0D"/>
              </a:solidFill>
              <a:effectLst>
                <a:outerShdw blurRad="38100" dist="38100" dir="2700000" algn="tl">
                  <a:srgbClr val="DDDDDD"/>
                </a:outerShdw>
              </a:effectLst>
              <a:latin typeface="Calibri" charset="0"/>
            </a:endParaRPr>
          </a:p>
        </p:txBody>
      </p:sp>
      <p:sp>
        <p:nvSpPr>
          <p:cNvPr id="24" name="AutoShape 9">
            <a:hlinkClick r:id="" action="ppaction://hlinkshowjump?jump=previousslide"/>
          </p:cNvPr>
          <p:cNvSpPr>
            <a:spLocks noChangeArrowheads="1"/>
          </p:cNvSpPr>
          <p:nvPr/>
        </p:nvSpPr>
        <p:spPr bwMode="gray">
          <a:xfrm>
            <a:off x="6562482" y="6246748"/>
            <a:ext cx="745721" cy="235258"/>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bwMode="auto">
          <a:xfrm flipV="1">
            <a:off x="6002338" y="369888"/>
            <a:ext cx="539750" cy="133350"/>
          </a:xfrm>
          <a:prstGeom prst="rect">
            <a:avLst/>
          </a:prstGeom>
          <a:solidFill>
            <a:schemeClr val="bg1"/>
          </a:solidFill>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1000">
                <a:solidFill>
                  <a:schemeClr val="bg1"/>
                </a:solidFill>
              </a:rPr>
              <a:t>Entertainment</a:t>
            </a: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Entertainment</a:t>
            </a:r>
            <a:endParaRPr lang="zh-CN" altLang="en-US" sz="2000" b="0" smtClean="0">
              <a:solidFill>
                <a:srgbClr val="0D0D0D"/>
              </a:solidFill>
              <a:latin typeface="Arial Black" charset="0"/>
            </a:endParaRPr>
          </a:p>
        </p:txBody>
      </p:sp>
      <p:grpSp>
        <p:nvGrpSpPr>
          <p:cNvPr id="2" name="Group 8"/>
          <p:cNvGrpSpPr>
            <a:grpSpLocks/>
          </p:cNvGrpSpPr>
          <p:nvPr/>
        </p:nvGrpSpPr>
        <p:grpSpPr bwMode="auto">
          <a:xfrm>
            <a:off x="6562482" y="6289611"/>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rId2"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5" name="Group 8"/>
          <p:cNvGrpSpPr>
            <a:grpSpLocks/>
          </p:cNvGrpSpPr>
          <p:nvPr/>
        </p:nvGrpSpPr>
        <p:grpSpPr bwMode="auto">
          <a:xfrm>
            <a:off x="7440279" y="629240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2" name="AutoShape 9">
              <a:hlinkClick r:id="" action="ppaction://hlinkshowjump?jump=last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Next &gt;</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6" name="Group 10"/>
            <p:cNvGrpSpPr>
              <a:grpSpLocks/>
            </p:cNvGrpSpPr>
            <p:nvPr/>
          </p:nvGrpSpPr>
          <p:grpSpPr bwMode="auto">
            <a:xfrm>
              <a:off x="730" y="1407"/>
              <a:ext cx="4043" cy="444"/>
              <a:chOff x="744" y="1407"/>
              <a:chExt cx="3988" cy="444"/>
            </a:xfrm>
          </p:grpSpPr>
          <p:sp>
            <p:nvSpPr>
              <p:cNvPr id="34"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5"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grpSp>
        <p:nvGrpSpPr>
          <p:cNvPr id="7" name="Group 8"/>
          <p:cNvGrpSpPr>
            <a:grpSpLocks/>
          </p:cNvGrpSpPr>
          <p:nvPr/>
        </p:nvGrpSpPr>
        <p:grpSpPr bwMode="auto">
          <a:xfrm>
            <a:off x="8297535" y="629240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37" name="AutoShape 9">
              <a:hlinkClick r:id="rId3" action="ppaction://hlinksldjump"/>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ctr">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Home</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8" name="Group 10"/>
            <p:cNvGrpSpPr>
              <a:grpSpLocks/>
            </p:cNvGrpSpPr>
            <p:nvPr/>
          </p:nvGrpSpPr>
          <p:grpSpPr bwMode="auto">
            <a:xfrm>
              <a:off x="730" y="1407"/>
              <a:ext cx="4043" cy="444"/>
              <a:chOff x="744" y="1407"/>
              <a:chExt cx="3988" cy="444"/>
            </a:xfrm>
          </p:grpSpPr>
          <p:sp>
            <p:nvSpPr>
              <p:cNvPr id="3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4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
        <p:nvSpPr>
          <p:cNvPr id="142352" name="Text Box 16"/>
          <p:cNvSpPr txBox="1">
            <a:spLocks noChangeArrowheads="1"/>
          </p:cNvSpPr>
          <p:nvPr/>
        </p:nvSpPr>
        <p:spPr bwMode="auto">
          <a:xfrm>
            <a:off x="3194050" y="968375"/>
            <a:ext cx="2646363" cy="57943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sz="3200" b="1">
                <a:solidFill>
                  <a:schemeClr val="accent1"/>
                </a:solidFill>
              </a:rPr>
              <a:t>La Isla Bonita</a:t>
            </a:r>
          </a:p>
        </p:txBody>
      </p:sp>
      <p:sp>
        <p:nvSpPr>
          <p:cNvPr id="142353" name="Text Box 17"/>
          <p:cNvSpPr txBox="1">
            <a:spLocks noChangeArrowheads="1"/>
          </p:cNvSpPr>
          <p:nvPr/>
        </p:nvSpPr>
        <p:spPr bwMode="auto">
          <a:xfrm>
            <a:off x="3584575" y="1471613"/>
            <a:ext cx="1836738" cy="45720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b="1"/>
              <a:t>by Madonna</a:t>
            </a:r>
          </a:p>
        </p:txBody>
      </p:sp>
      <p:sp>
        <p:nvSpPr>
          <p:cNvPr id="91193" name="AutoShape 57">
            <a:hlinkClick r:id="rId4" action="ppaction://hlinksldjump"/>
          </p:cNvPr>
          <p:cNvSpPr>
            <a:spLocks noChangeArrowheads="1"/>
          </p:cNvSpPr>
          <p:nvPr/>
        </p:nvSpPr>
        <p:spPr bwMode="auto">
          <a:xfrm>
            <a:off x="3419475" y="6189663"/>
            <a:ext cx="1347788" cy="306387"/>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en-US" altLang="zh-CN" sz="1400">
                <a:solidFill>
                  <a:schemeClr val="bg1"/>
                </a:solidFill>
                <a:effectLst>
                  <a:outerShdw blurRad="38100" dist="38100" dir="2700000" algn="tl">
                    <a:srgbClr val="000000"/>
                  </a:outerShdw>
                </a:effectLst>
                <a:latin typeface="Arial Black" charset="0"/>
                <a:ea typeface="黑体" charset="0"/>
                <a:cs typeface="黑体" charset="0"/>
              </a:rPr>
              <a:t>Background</a:t>
            </a:r>
          </a:p>
        </p:txBody>
      </p:sp>
      <p:sp>
        <p:nvSpPr>
          <p:cNvPr id="120849" name="AutoShape 17">
            <a:hlinkClick r:id="rId5" action="ppaction://hlinkfile"/>
          </p:cNvPr>
          <p:cNvSpPr>
            <a:spLocks noChangeArrowheads="1"/>
          </p:cNvSpPr>
          <p:nvPr/>
        </p:nvSpPr>
        <p:spPr bwMode="auto">
          <a:xfrm>
            <a:off x="1965325" y="6205538"/>
            <a:ext cx="976313" cy="288925"/>
          </a:xfrm>
          <a:prstGeom prst="roundRect">
            <a:avLst>
              <a:gd name="adj" fmla="val 16667"/>
            </a:avLst>
          </a:prstGeom>
          <a:gradFill rotWithShape="1">
            <a:gsLst>
              <a:gs pos="0">
                <a:srgbClr val="4F486C"/>
              </a:gs>
              <a:gs pos="100000">
                <a:schemeClr val="tx2"/>
              </a:gs>
            </a:gsLst>
            <a:lin ang="5400000" scaled="1"/>
          </a:gradFill>
          <a:ln w="9525" algn="ctr">
            <a:noFill/>
            <a:round/>
            <a:headEnd/>
            <a:tailEnd/>
          </a:ln>
          <a:effectLst>
            <a:prstShdw prst="shdw17" dist="17961" dir="2700000">
              <a:srgbClr val="4F486C">
                <a:gamma/>
                <a:shade val="60000"/>
                <a:invGamma/>
              </a:srgbClr>
            </a:prstShdw>
          </a:effectLst>
        </p:spPr>
        <p:txBody>
          <a:bodyPr wrap="none" anchor="ctr"/>
          <a:lstStyle/>
          <a:p>
            <a:pPr algn="ctr">
              <a:defRPr/>
            </a:pPr>
            <a:r>
              <a:rPr lang="zh-CN" altLang="en-US" sz="1400">
                <a:solidFill>
                  <a:schemeClr val="bg1"/>
                </a:solidFill>
                <a:effectLst>
                  <a:outerShdw blurRad="38100" dist="38100" dir="2700000" algn="tl">
                    <a:srgbClr val="000000"/>
                  </a:outerShdw>
                </a:effectLst>
                <a:latin typeface="Arial Black" pitchFamily="34" charset="0"/>
                <a:ea typeface="黑体" pitchFamily="2" charset="-122"/>
                <a:cs typeface="+mn-cs"/>
              </a:rPr>
              <a:t>声音</a:t>
            </a:r>
          </a:p>
        </p:txBody>
      </p:sp>
      <p:pic>
        <p:nvPicPr>
          <p:cNvPr id="93197" name="图片 20" descr="sound.gif"/>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044700" y="6283325"/>
            <a:ext cx="16192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5" name="TextBox1"/>
          <p:cNvPicPr preferRelativeResize="0">
            <a:picLocks noChangeArrowheads="1" noChangeShapeType="1"/>
          </p:cNvPicPr>
          <p:nvPr/>
        </p:nvPicPr>
        <p:blipFill>
          <a:blip r:embed="rId7">
            <a:extLst>
              <a:ext uri="{28A0092B-C50C-407E-A947-70E740481C1C}">
                <a14:useLocalDpi xmlns:a14="http://schemas.microsoft.com/office/drawing/2010/main" xmlns="" val="0"/>
              </a:ext>
            </a:extLst>
          </a:blip>
          <a:srcRect/>
          <a:stretch>
            <a:fillRect/>
          </a:stretch>
        </p:blipFill>
        <p:spPr bwMode="auto">
          <a:xfrm>
            <a:off x="976313" y="2185988"/>
            <a:ext cx="7273925" cy="3390900"/>
          </a:xfrm>
          <a:prstGeom prst="rect">
            <a:avLst/>
          </a:prstGeom>
          <a:noFill/>
          <a:ln w="9525">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bwMode="auto">
          <a:xfrm>
            <a:off x="5251450" y="287338"/>
            <a:ext cx="1966913" cy="296862"/>
          </a:xfrm>
          <a:prstGeom prst="rect">
            <a:avLst/>
          </a:prstGeom>
          <a:solidFill>
            <a:schemeClr val="bg1"/>
          </a:solidFill>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zh-CN" sz="1000"/>
              <a:t>Background</a:t>
            </a:r>
          </a:p>
        </p:txBody>
      </p:sp>
      <p:sp>
        <p:nvSpPr>
          <p:cNvPr id="94210" name="Rectangle 3"/>
          <p:cNvSpPr>
            <a:spLocks noGrp="1" noChangeArrowheads="1"/>
          </p:cNvSpPr>
          <p:nvPr>
            <p:ph type="body" idx="4294967295"/>
          </p:nvPr>
        </p:nvSpPr>
        <p:spPr>
          <a:xfrm>
            <a:off x="727075" y="1296988"/>
            <a:ext cx="7542213" cy="3602037"/>
          </a:xfrm>
        </p:spPr>
        <p:txBody>
          <a:bodyPr/>
          <a:lstStyle/>
          <a:p>
            <a:pPr marL="0" indent="0" algn="just">
              <a:lnSpc>
                <a:spcPct val="155000"/>
              </a:lnSpc>
              <a:buFont typeface="Wingdings" charset="0"/>
              <a:buNone/>
            </a:pPr>
            <a:r>
              <a:rPr lang="en-US" altLang="zh-CN" sz="2400" i="1"/>
              <a:t>"La Isla Bonita"</a:t>
            </a:r>
            <a:r>
              <a:rPr lang="en-US" altLang="zh-CN" sz="2400">
                <a:solidFill>
                  <a:schemeClr val="tx1"/>
                </a:solidFill>
              </a:rPr>
              <a:t> (</a:t>
            </a:r>
            <a:r>
              <a:rPr lang="zh-CN" sz="2400" i="1">
                <a:solidFill>
                  <a:schemeClr val="tx1"/>
                </a:solidFill>
              </a:rPr>
              <a:t>The Beautiful Island</a:t>
            </a:r>
            <a:r>
              <a:rPr lang="en-US" altLang="zh-CN" sz="2400">
                <a:solidFill>
                  <a:schemeClr val="tx1"/>
                </a:solidFill>
              </a:rPr>
              <a:t>) is a song by American singer-songwriter Madonna. It was released as the fifth and final single from her third studio album, </a:t>
            </a:r>
            <a:r>
              <a:rPr lang="en-US" altLang="zh-CN" sz="2400" i="1">
                <a:solidFill>
                  <a:schemeClr val="tx1"/>
                </a:solidFill>
              </a:rPr>
              <a:t>True Blue</a:t>
            </a:r>
            <a:r>
              <a:rPr lang="en-US" altLang="zh-CN" sz="2400">
                <a:solidFill>
                  <a:schemeClr val="tx1"/>
                </a:solidFill>
              </a:rPr>
              <a:t>, on February 25, 1987. It  is noted for being the first Madonna song to have a Spanish influence in it. The lyrics of the song tell about a </a:t>
            </a:r>
            <a:r>
              <a:rPr lang="en-US" altLang="zh-CN" sz="2400" i="1">
                <a:solidFill>
                  <a:schemeClr val="tx1"/>
                </a:solidFill>
              </a:rPr>
              <a:t>Beautiful Island</a:t>
            </a:r>
            <a:r>
              <a:rPr lang="en-US" altLang="zh-CN" sz="2400">
                <a:solidFill>
                  <a:schemeClr val="tx1"/>
                </a:solidFill>
              </a:rPr>
              <a:t> and was a tribute to the beauty of the Latin people according to Madonna. </a:t>
            </a:r>
            <a:endParaRPr lang="zh-CN" altLang="en-US" sz="2400">
              <a:solidFill>
                <a:schemeClr val="tx1"/>
              </a:solidFill>
            </a:endParaRPr>
          </a:p>
        </p:txBody>
      </p:sp>
      <p:sp>
        <p:nvSpPr>
          <p:cNvPr id="4" name="AutoShape 11"/>
          <p:cNvSpPr>
            <a:spLocks noChangeArrowheads="1"/>
          </p:cNvSpPr>
          <p:nvPr/>
        </p:nvSpPr>
        <p:spPr bwMode="gray">
          <a:xfrm>
            <a:off x="4846628" y="242458"/>
            <a:ext cx="3026235" cy="403990"/>
          </a:xfrm>
          <a:prstGeom prst="roundRect">
            <a:avLst>
              <a:gd name="adj" fmla="val 50000"/>
            </a:avLst>
          </a:prstGeom>
          <a:gradFill rotWithShape="1">
            <a:gsLst>
              <a:gs pos="0">
                <a:schemeClr val="bg1">
                  <a:lumMod val="75000"/>
                </a:schemeClr>
              </a:gs>
              <a:gs pos="100000">
                <a:schemeClr val="bg1"/>
              </a:gs>
              <a:gs pos="100000">
                <a:schemeClr val="bg1">
                  <a:lumMod val="75000"/>
                </a:schemeClr>
              </a:gs>
            </a:gsLst>
            <a:lin ang="5400000" scaled="0"/>
          </a:gradFill>
          <a:ln w="9525">
            <a:noFill/>
            <a:round/>
            <a:headEnd/>
            <a:tailEnd/>
          </a:ln>
          <a:effectLst>
            <a:outerShdw blurRad="50800" dist="38100" dir="5400000" algn="t" rotWithShape="0">
              <a:prstClr val="black">
                <a:alpha val="40000"/>
              </a:prstClr>
            </a:outerShdw>
          </a:effectLst>
          <a:scene3d>
            <a:camera prst="orthographicFront"/>
            <a:lightRig rig="threePt" dir="t"/>
          </a:scene3d>
          <a:sp3d>
            <a:bevelT w="152400" h="50800" prst="softRound"/>
            <a:bevelB w="139700" prst="cross"/>
          </a:sp3d>
        </p:spPr>
        <p:txBody>
          <a:bodyPr wrap="none" anchor="ct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algn="ctr" eaLnBrk="1" hangingPunct="1">
              <a:defRPr/>
            </a:pPr>
            <a:r>
              <a:rPr lang="en-US" altLang="zh-CN" sz="2000" b="0" smtClean="0">
                <a:solidFill>
                  <a:srgbClr val="0D0D0D"/>
                </a:solidFill>
                <a:latin typeface="Arial Black" charset="0"/>
              </a:rPr>
              <a:t>Entertainment</a:t>
            </a:r>
            <a:endParaRPr lang="zh-CN" altLang="en-US" sz="2000" b="0" smtClean="0">
              <a:solidFill>
                <a:srgbClr val="0D0D0D"/>
              </a:solidFill>
              <a:latin typeface="Arial Black" charset="0"/>
            </a:endParaRPr>
          </a:p>
        </p:txBody>
      </p:sp>
      <p:grpSp>
        <p:nvGrpSpPr>
          <p:cNvPr id="2" name="Group 8"/>
          <p:cNvGrpSpPr>
            <a:grpSpLocks/>
          </p:cNvGrpSpPr>
          <p:nvPr/>
        </p:nvGrpSpPr>
        <p:grpSpPr bwMode="auto">
          <a:xfrm>
            <a:off x="8140457" y="6246748"/>
            <a:ext cx="745721" cy="235258"/>
            <a:chOff x="720" y="1392"/>
            <a:chExt cx="4058" cy="480"/>
          </a:xfrm>
          <a:effectLst>
            <a:outerShdw blurRad="50800" dist="38100" dir="5400000" algn="t" rotWithShape="0">
              <a:prstClr val="black">
                <a:alpha val="40000"/>
              </a:prstClr>
            </a:outerShdw>
            <a:reflection blurRad="6350" stA="50000" endA="300" endPos="38500" dist="50800" dir="5400000" sy="-100000" algn="bl" rotWithShape="0"/>
          </a:effectLst>
        </p:grpSpPr>
        <p:sp>
          <p:nvSpPr>
            <p:cNvPr id="24" name="AutoShape 9">
              <a:hlinkClick r:id="" action="ppaction://hlinkshowjump?jump=previousslide"/>
            </p:cNvPr>
            <p:cNvSpPr>
              <a:spLocks noChangeArrowheads="1"/>
            </p:cNvSpPr>
            <p:nvPr/>
          </p:nvSpPr>
          <p:spPr bwMode="gray">
            <a:xfrm>
              <a:off x="720" y="1392"/>
              <a:ext cx="4058" cy="480"/>
            </a:xfrm>
            <a:prstGeom prst="roundRect">
              <a:avLst>
                <a:gd name="adj" fmla="val 17509"/>
              </a:avLst>
            </a:prstGeom>
            <a:gradFill rotWithShape="1">
              <a:gsLst>
                <a:gs pos="0">
                  <a:srgbClr val="0070C0"/>
                </a:gs>
                <a:gs pos="50000">
                  <a:srgbClr val="00B0F0"/>
                </a:gs>
                <a:gs pos="100000">
                  <a:srgbClr val="0070C0"/>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r>
                <a:rPr lang="en-US" altLang="zh-CN"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rPr>
                <a:t>&lt; Back</a:t>
              </a:r>
              <a:endParaRPr lang="zh-CN" altLang="en-US" sz="1200" dirty="0">
                <a:ln w="18415" cmpd="sng">
                  <a:noFill/>
                  <a:prstDash val="solid"/>
                </a:ln>
                <a:solidFill>
                  <a:srgbClr val="FFFFFF"/>
                </a:solidFill>
                <a:effectLst>
                  <a:outerShdw blurRad="63500" dir="3600000" algn="tl" rotWithShape="0">
                    <a:srgbClr val="000000">
                      <a:alpha val="70000"/>
                    </a:srgbClr>
                  </a:outerShdw>
                </a:effectLst>
                <a:latin typeface="Arial Black" pitchFamily="34" charset="0"/>
                <a:ea typeface="+mn-ea"/>
                <a:cs typeface="+mn-cs"/>
              </a:endParaRPr>
            </a:p>
          </p:txBody>
        </p:sp>
        <p:grpSp>
          <p:nvGrpSpPr>
            <p:cNvPr id="3" name="Group 10"/>
            <p:cNvGrpSpPr>
              <a:grpSpLocks/>
            </p:cNvGrpSpPr>
            <p:nvPr/>
          </p:nvGrpSpPr>
          <p:grpSpPr bwMode="auto">
            <a:xfrm>
              <a:off x="730" y="1407"/>
              <a:ext cx="4043" cy="444"/>
              <a:chOff x="744" y="1407"/>
              <a:chExt cx="3988" cy="444"/>
            </a:xfrm>
          </p:grpSpPr>
          <p:sp>
            <p:nvSpPr>
              <p:cNvPr id="2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a:scene3d>
                <a:camera prst="orthographicFront"/>
                <a:lightRig rig="threePt" dir="t"/>
              </a:scene3d>
              <a:sp3d>
                <a:bevelT w="139700" prst="cross"/>
              </a:sp3d>
            </p:spPr>
            <p:txBody>
              <a:bodyPr wrap="none" anchor="ctr"/>
              <a:lstStyle/>
              <a:p>
                <a:pPr algn="l">
                  <a:defRPr/>
                </a:pPr>
                <a:endParaRPr lang="zh-CN" altLang="en-US" sz="18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gr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82"/>
          <p:cNvSpPr>
            <a:spLocks noGrp="1" noChangeArrowheads="1"/>
          </p:cNvSpPr>
          <p:nvPr>
            <p:ph type="title" idx="4294967295"/>
          </p:nvPr>
        </p:nvSpPr>
        <p:spPr bwMode="gray">
          <a:xfrm>
            <a:off x="3586163" y="2203450"/>
            <a:ext cx="4816475"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lnSpc>
                <a:spcPct val="90000"/>
              </a:lnSpc>
            </a:pPr>
            <a:r>
              <a:rPr lang="en-US" altLang="ko-KR" sz="5400">
                <a:solidFill>
                  <a:srgbClr val="747600"/>
                </a:solidFill>
                <a:latin typeface="Verdana" charset="0"/>
                <a:ea typeface="Gulim" charset="0"/>
                <a:cs typeface="Gulim" charset="0"/>
              </a:rPr>
              <a:t>Thank You!</a:t>
            </a:r>
            <a:endParaRPr lang="zh-CN" altLang="en-US" sz="5400">
              <a:solidFill>
                <a:srgbClr val="747600"/>
              </a:solidFill>
              <a:latin typeface="Verdana" charset="0"/>
              <a:ea typeface="Gulim" charset="0"/>
              <a:cs typeface="Gulim" charset="0"/>
            </a:endParaRPr>
          </a:p>
        </p:txBody>
      </p:sp>
      <p:pic>
        <p:nvPicPr>
          <p:cNvPr id="95234" name="图片 261" descr="U4_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43225" y="0"/>
            <a:ext cx="6191250" cy="708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5" name="图片 262" descr="U4.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20863"/>
            <a:ext cx="2952750" cy="191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6" name="Rectangle 38"/>
          <p:cNvSpPr>
            <a:spLocks noChangeArrowheads="1"/>
          </p:cNvSpPr>
          <p:nvPr/>
        </p:nvSpPr>
        <p:spPr bwMode="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37" name="Rectangle 43"/>
          <p:cNvSpPr>
            <a:spLocks noChangeArrowheads="1"/>
          </p:cNvSpPr>
          <p:nvPr/>
        </p:nvSpPr>
        <p:spPr bwMode="gray">
          <a:xfrm>
            <a:off x="0" y="0"/>
            <a:ext cx="2946400" cy="1816100"/>
          </a:xfrm>
          <a:prstGeom prst="rect">
            <a:avLst/>
          </a:prstGeom>
          <a:gradFill rotWithShape="1">
            <a:gsLst>
              <a:gs pos="0">
                <a:srgbClr val="006666"/>
              </a:gs>
              <a:gs pos="30000">
                <a:srgbClr val="006F6C"/>
              </a:gs>
              <a:gs pos="64999">
                <a:srgbClr val="005250"/>
              </a:gs>
              <a:gs pos="89999">
                <a:srgbClr val="003F3E"/>
              </a:gs>
              <a:gs pos="100000">
                <a:srgbClr val="005250"/>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38" name="Rectangle 44"/>
          <p:cNvSpPr>
            <a:spLocks noChangeArrowheads="1"/>
          </p:cNvSpPr>
          <p:nvPr/>
        </p:nvSpPr>
        <p:spPr bwMode="gray">
          <a:xfrm>
            <a:off x="0" y="3721100"/>
            <a:ext cx="2946400" cy="3357563"/>
          </a:xfrm>
          <a:prstGeom prst="rect">
            <a:avLst/>
          </a:prstGeom>
          <a:gradFill rotWithShape="1">
            <a:gsLst>
              <a:gs pos="0">
                <a:srgbClr val="005250"/>
              </a:gs>
              <a:gs pos="17999">
                <a:srgbClr val="006F6C"/>
              </a:gs>
              <a:gs pos="36000">
                <a:srgbClr val="003F3E"/>
              </a:gs>
              <a:gs pos="61000">
                <a:srgbClr val="005250"/>
              </a:gs>
              <a:gs pos="82001">
                <a:srgbClr val="003F3E"/>
              </a:gs>
              <a:gs pos="100000">
                <a:srgbClr val="003F3E"/>
              </a:gs>
            </a:gsLst>
            <a:lin ang="27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grpSp>
        <p:nvGrpSpPr>
          <p:cNvPr id="95239" name="Group 128"/>
          <p:cNvGrpSpPr>
            <a:grpSpLocks/>
          </p:cNvGrpSpPr>
          <p:nvPr/>
        </p:nvGrpSpPr>
        <p:grpSpPr bwMode="auto">
          <a:xfrm>
            <a:off x="0" y="3733800"/>
            <a:ext cx="2933700" cy="3344863"/>
            <a:chOff x="0" y="2352"/>
            <a:chExt cx="1848" cy="1968"/>
          </a:xfrm>
        </p:grpSpPr>
        <p:grpSp>
          <p:nvGrpSpPr>
            <p:cNvPr id="95284" name="Group 62"/>
            <p:cNvGrpSpPr>
              <a:grpSpLocks/>
            </p:cNvGrpSpPr>
            <p:nvPr/>
          </p:nvGrpSpPr>
          <p:grpSpPr bwMode="auto">
            <a:xfrm>
              <a:off x="208" y="2352"/>
              <a:ext cx="1392" cy="1968"/>
              <a:chOff x="208" y="-8"/>
              <a:chExt cx="1392" cy="4320"/>
            </a:xfrm>
          </p:grpSpPr>
          <p:sp>
            <p:nvSpPr>
              <p:cNvPr id="287" name="Line 47"/>
              <p:cNvSpPr>
                <a:spLocks noChangeShapeType="1"/>
              </p:cNvSpPr>
              <p:nvPr/>
            </p:nvSpPr>
            <p:spPr bwMode="gray">
              <a:xfrm>
                <a:off x="208"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8" name="Line 56"/>
              <p:cNvSpPr>
                <a:spLocks noChangeShapeType="1"/>
              </p:cNvSpPr>
              <p:nvPr/>
            </p:nvSpPr>
            <p:spPr bwMode="gray">
              <a:xfrm>
                <a:off x="440"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9" name="Line 57"/>
              <p:cNvSpPr>
                <a:spLocks noChangeShapeType="1"/>
              </p:cNvSpPr>
              <p:nvPr/>
            </p:nvSpPr>
            <p:spPr bwMode="gray">
              <a:xfrm>
                <a:off x="672"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90" name="Line 58"/>
              <p:cNvSpPr>
                <a:spLocks noChangeShapeType="1"/>
              </p:cNvSpPr>
              <p:nvPr/>
            </p:nvSpPr>
            <p:spPr bwMode="gray">
              <a:xfrm>
                <a:off x="904"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91" name="Line 59"/>
              <p:cNvSpPr>
                <a:spLocks noChangeShapeType="1"/>
              </p:cNvSpPr>
              <p:nvPr/>
            </p:nvSpPr>
            <p:spPr bwMode="gray">
              <a:xfrm>
                <a:off x="1136"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92" name="Line 60"/>
              <p:cNvSpPr>
                <a:spLocks noChangeShapeType="1"/>
              </p:cNvSpPr>
              <p:nvPr/>
            </p:nvSpPr>
            <p:spPr bwMode="gray">
              <a:xfrm>
                <a:off x="1368"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93" name="Line 61"/>
              <p:cNvSpPr>
                <a:spLocks noChangeShapeType="1"/>
              </p:cNvSpPr>
              <p:nvPr/>
            </p:nvSpPr>
            <p:spPr bwMode="gray">
              <a:xfrm>
                <a:off x="1600" y="-8"/>
                <a:ext cx="0" cy="432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grpSp>
        <p:grpSp>
          <p:nvGrpSpPr>
            <p:cNvPr id="95285" name="Group 81"/>
            <p:cNvGrpSpPr>
              <a:grpSpLocks/>
            </p:cNvGrpSpPr>
            <p:nvPr/>
          </p:nvGrpSpPr>
          <p:grpSpPr bwMode="auto">
            <a:xfrm>
              <a:off x="0" y="2440"/>
              <a:ext cx="1848" cy="1792"/>
              <a:chOff x="0" y="2440"/>
              <a:chExt cx="1848" cy="1792"/>
            </a:xfrm>
          </p:grpSpPr>
          <p:sp>
            <p:nvSpPr>
              <p:cNvPr id="270" name="Line 64"/>
              <p:cNvSpPr>
                <a:spLocks noChangeShapeType="1"/>
              </p:cNvSpPr>
              <p:nvPr/>
            </p:nvSpPr>
            <p:spPr bwMode="gray">
              <a:xfrm>
                <a:off x="0" y="423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1" name="Line 65"/>
              <p:cNvSpPr>
                <a:spLocks noChangeShapeType="1"/>
              </p:cNvSpPr>
              <p:nvPr/>
            </p:nvSpPr>
            <p:spPr bwMode="gray">
              <a:xfrm>
                <a:off x="0" y="412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2" name="Line 66"/>
              <p:cNvSpPr>
                <a:spLocks noChangeShapeType="1"/>
              </p:cNvSpPr>
              <p:nvPr/>
            </p:nvSpPr>
            <p:spPr bwMode="gray">
              <a:xfrm>
                <a:off x="0" y="4008"/>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3" name="Line 67"/>
              <p:cNvSpPr>
                <a:spLocks noChangeShapeType="1"/>
              </p:cNvSpPr>
              <p:nvPr/>
            </p:nvSpPr>
            <p:spPr bwMode="gray">
              <a:xfrm>
                <a:off x="0" y="3896"/>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4" name="Line 68"/>
              <p:cNvSpPr>
                <a:spLocks noChangeShapeType="1"/>
              </p:cNvSpPr>
              <p:nvPr/>
            </p:nvSpPr>
            <p:spPr bwMode="gray">
              <a:xfrm>
                <a:off x="0" y="3784"/>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5" name="Line 69"/>
              <p:cNvSpPr>
                <a:spLocks noChangeShapeType="1"/>
              </p:cNvSpPr>
              <p:nvPr/>
            </p:nvSpPr>
            <p:spPr bwMode="gray">
              <a:xfrm>
                <a:off x="0" y="367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6" name="Line 70"/>
              <p:cNvSpPr>
                <a:spLocks noChangeShapeType="1"/>
              </p:cNvSpPr>
              <p:nvPr/>
            </p:nvSpPr>
            <p:spPr bwMode="gray">
              <a:xfrm>
                <a:off x="0" y="356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7" name="Line 71"/>
              <p:cNvSpPr>
                <a:spLocks noChangeShapeType="1"/>
              </p:cNvSpPr>
              <p:nvPr/>
            </p:nvSpPr>
            <p:spPr bwMode="gray">
              <a:xfrm>
                <a:off x="0" y="3448"/>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8" name="Line 72"/>
              <p:cNvSpPr>
                <a:spLocks noChangeShapeType="1"/>
              </p:cNvSpPr>
              <p:nvPr/>
            </p:nvSpPr>
            <p:spPr bwMode="gray">
              <a:xfrm>
                <a:off x="0" y="3336"/>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79" name="Line 73"/>
              <p:cNvSpPr>
                <a:spLocks noChangeShapeType="1"/>
              </p:cNvSpPr>
              <p:nvPr/>
            </p:nvSpPr>
            <p:spPr bwMode="gray">
              <a:xfrm>
                <a:off x="0" y="3224"/>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0" name="Line 74"/>
              <p:cNvSpPr>
                <a:spLocks noChangeShapeType="1"/>
              </p:cNvSpPr>
              <p:nvPr/>
            </p:nvSpPr>
            <p:spPr bwMode="gray">
              <a:xfrm>
                <a:off x="0" y="311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1" name="Line 75"/>
              <p:cNvSpPr>
                <a:spLocks noChangeShapeType="1"/>
              </p:cNvSpPr>
              <p:nvPr/>
            </p:nvSpPr>
            <p:spPr bwMode="gray">
              <a:xfrm>
                <a:off x="0" y="300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2" name="Line 76"/>
              <p:cNvSpPr>
                <a:spLocks noChangeShapeType="1"/>
              </p:cNvSpPr>
              <p:nvPr/>
            </p:nvSpPr>
            <p:spPr bwMode="gray">
              <a:xfrm>
                <a:off x="0" y="2888"/>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3" name="Line 77"/>
              <p:cNvSpPr>
                <a:spLocks noChangeShapeType="1"/>
              </p:cNvSpPr>
              <p:nvPr/>
            </p:nvSpPr>
            <p:spPr bwMode="gray">
              <a:xfrm>
                <a:off x="0" y="2776"/>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4" name="Line 78"/>
              <p:cNvSpPr>
                <a:spLocks noChangeShapeType="1"/>
              </p:cNvSpPr>
              <p:nvPr/>
            </p:nvSpPr>
            <p:spPr bwMode="gray">
              <a:xfrm>
                <a:off x="0" y="2664"/>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5" name="Line 79"/>
              <p:cNvSpPr>
                <a:spLocks noChangeShapeType="1"/>
              </p:cNvSpPr>
              <p:nvPr/>
            </p:nvSpPr>
            <p:spPr bwMode="gray">
              <a:xfrm>
                <a:off x="0" y="2552"/>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sp>
            <p:nvSpPr>
              <p:cNvPr id="286" name="Line 80"/>
              <p:cNvSpPr>
                <a:spLocks noChangeShapeType="1"/>
              </p:cNvSpPr>
              <p:nvPr/>
            </p:nvSpPr>
            <p:spPr bwMode="gray">
              <a:xfrm>
                <a:off x="0" y="2440"/>
                <a:ext cx="1848" cy="0"/>
              </a:xfrm>
              <a:prstGeom prst="line">
                <a:avLst/>
              </a:prstGeom>
              <a:noFill/>
              <a:ln w="9525">
                <a:solidFill>
                  <a:srgbClr val="005250"/>
                </a:solidFill>
                <a:round/>
                <a:headEnd/>
                <a:tailEnd/>
              </a:ln>
              <a:effectLst/>
            </p:spPr>
            <p:txBody>
              <a:bodyPr/>
              <a:lstStyle/>
              <a:p>
                <a:pPr algn="l">
                  <a:defRPr/>
                </a:pPr>
                <a:endParaRPr lang="zh-CN" altLang="en-US" sz="1800">
                  <a:latin typeface="Times New Roman" pitchFamily="18" charset="0"/>
                  <a:ea typeface="+mn-ea"/>
                  <a:cs typeface="+mn-cs"/>
                </a:endParaRPr>
              </a:p>
            </p:txBody>
          </p:sp>
        </p:grpSp>
      </p:grpSp>
      <p:grpSp>
        <p:nvGrpSpPr>
          <p:cNvPr id="95240" name="Group 133"/>
          <p:cNvGrpSpPr>
            <a:grpSpLocks/>
          </p:cNvGrpSpPr>
          <p:nvPr/>
        </p:nvGrpSpPr>
        <p:grpSpPr bwMode="auto">
          <a:xfrm>
            <a:off x="2443163" y="1390650"/>
            <a:ext cx="309562" cy="517525"/>
            <a:chOff x="1600" y="2754"/>
            <a:chExt cx="862" cy="1272"/>
          </a:xfrm>
        </p:grpSpPr>
        <p:grpSp>
          <p:nvGrpSpPr>
            <p:cNvPr id="95250" name="Group 92"/>
            <p:cNvGrpSpPr>
              <a:grpSpLocks/>
            </p:cNvGrpSpPr>
            <p:nvPr/>
          </p:nvGrpSpPr>
          <p:grpSpPr bwMode="auto">
            <a:xfrm flipH="1">
              <a:off x="1600" y="2754"/>
              <a:ext cx="862" cy="1272"/>
              <a:chOff x="2715" y="1616"/>
              <a:chExt cx="862" cy="1272"/>
            </a:xfrm>
          </p:grpSpPr>
          <p:sp>
            <p:nvSpPr>
              <p:cNvPr id="95252" name="Rectangle 93"/>
              <p:cNvSpPr>
                <a:spLocks noChangeArrowheads="1"/>
              </p:cNvSpPr>
              <p:nvPr/>
            </p:nvSpPr>
            <p:spPr bwMode="gray">
              <a:xfrm flipH="1">
                <a:off x="3497" y="16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53" name="Rectangle 94"/>
              <p:cNvSpPr>
                <a:spLocks noChangeArrowheads="1"/>
              </p:cNvSpPr>
              <p:nvPr/>
            </p:nvSpPr>
            <p:spPr bwMode="gray">
              <a:xfrm flipH="1">
                <a:off x="3431" y="16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54" name="Rectangle 95"/>
              <p:cNvSpPr>
                <a:spLocks noChangeArrowheads="1"/>
              </p:cNvSpPr>
              <p:nvPr/>
            </p:nvSpPr>
            <p:spPr bwMode="gray">
              <a:xfrm flipH="1">
                <a:off x="3352" y="169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55" name="Rectangle 96"/>
              <p:cNvSpPr>
                <a:spLocks noChangeArrowheads="1"/>
              </p:cNvSpPr>
              <p:nvPr/>
            </p:nvSpPr>
            <p:spPr bwMode="gray">
              <a:xfrm flipH="1">
                <a:off x="3272" y="177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56" name="Rectangle 97"/>
              <p:cNvSpPr>
                <a:spLocks noChangeArrowheads="1"/>
              </p:cNvSpPr>
              <p:nvPr/>
            </p:nvSpPr>
            <p:spPr bwMode="gray">
              <a:xfrm flipH="1">
                <a:off x="3192" y="185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57" name="Rectangle 98"/>
              <p:cNvSpPr>
                <a:spLocks noChangeArrowheads="1"/>
              </p:cNvSpPr>
              <p:nvPr/>
            </p:nvSpPr>
            <p:spPr bwMode="gray">
              <a:xfrm flipH="1">
                <a:off x="3113" y="193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58" name="Rectangle 99"/>
              <p:cNvSpPr>
                <a:spLocks noChangeArrowheads="1"/>
              </p:cNvSpPr>
              <p:nvPr/>
            </p:nvSpPr>
            <p:spPr bwMode="gray">
              <a:xfrm flipH="1">
                <a:off x="3033" y="201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59" name="Rectangle 100"/>
              <p:cNvSpPr>
                <a:spLocks noChangeArrowheads="1"/>
              </p:cNvSpPr>
              <p:nvPr/>
            </p:nvSpPr>
            <p:spPr bwMode="gray">
              <a:xfrm flipH="1">
                <a:off x="2949" y="209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0" name="Rectangle 101"/>
              <p:cNvSpPr>
                <a:spLocks noChangeArrowheads="1"/>
              </p:cNvSpPr>
              <p:nvPr/>
            </p:nvSpPr>
            <p:spPr bwMode="gray">
              <a:xfrm flipH="1">
                <a:off x="2870" y="217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1" name="Rectangle 102"/>
              <p:cNvSpPr>
                <a:spLocks noChangeArrowheads="1"/>
              </p:cNvSpPr>
              <p:nvPr/>
            </p:nvSpPr>
            <p:spPr bwMode="gray">
              <a:xfrm flipH="1">
                <a:off x="2790" y="225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2" name="Rectangle 103"/>
              <p:cNvSpPr>
                <a:spLocks noChangeArrowheads="1"/>
              </p:cNvSpPr>
              <p:nvPr/>
            </p:nvSpPr>
            <p:spPr bwMode="gray">
              <a:xfrm flipH="1">
                <a:off x="2715"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3" name="Rectangle 104"/>
              <p:cNvSpPr>
                <a:spLocks noChangeArrowheads="1"/>
              </p:cNvSpPr>
              <p:nvPr/>
            </p:nvSpPr>
            <p:spPr bwMode="gray">
              <a:xfrm flipH="1">
                <a:off x="2945" y="249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4" name="Rectangle 105"/>
              <p:cNvSpPr>
                <a:spLocks noChangeArrowheads="1"/>
              </p:cNvSpPr>
              <p:nvPr/>
            </p:nvSpPr>
            <p:spPr bwMode="gray">
              <a:xfrm flipH="1">
                <a:off x="2945" y="257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5" name="Rectangle 106"/>
              <p:cNvSpPr>
                <a:spLocks noChangeArrowheads="1"/>
              </p:cNvSpPr>
              <p:nvPr/>
            </p:nvSpPr>
            <p:spPr bwMode="gray">
              <a:xfrm flipH="1">
                <a:off x="2861" y="265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6" name="Rectangle 107"/>
              <p:cNvSpPr>
                <a:spLocks noChangeArrowheads="1"/>
              </p:cNvSpPr>
              <p:nvPr/>
            </p:nvSpPr>
            <p:spPr bwMode="gray">
              <a:xfrm flipH="1">
                <a:off x="2861" y="273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7" name="Rectangle 108"/>
              <p:cNvSpPr>
                <a:spLocks noChangeArrowheads="1"/>
              </p:cNvSpPr>
              <p:nvPr/>
            </p:nvSpPr>
            <p:spPr bwMode="gray">
              <a:xfrm flipH="1">
                <a:off x="2861" y="280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8" name="Rectangle 109"/>
              <p:cNvSpPr>
                <a:spLocks noChangeArrowheads="1"/>
              </p:cNvSpPr>
              <p:nvPr/>
            </p:nvSpPr>
            <p:spPr bwMode="gray">
              <a:xfrm flipH="1">
                <a:off x="2945" y="280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69" name="Rectangle 110"/>
              <p:cNvSpPr>
                <a:spLocks noChangeArrowheads="1"/>
              </p:cNvSpPr>
              <p:nvPr/>
            </p:nvSpPr>
            <p:spPr bwMode="gray">
              <a:xfrm flipH="1">
                <a:off x="3016" y="280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0" name="Rectangle 111"/>
              <p:cNvSpPr>
                <a:spLocks noChangeArrowheads="1"/>
              </p:cNvSpPr>
              <p:nvPr/>
            </p:nvSpPr>
            <p:spPr bwMode="gray">
              <a:xfrm flipH="1">
                <a:off x="3095" y="272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1" name="Rectangle 112"/>
              <p:cNvSpPr>
                <a:spLocks noChangeArrowheads="1"/>
              </p:cNvSpPr>
              <p:nvPr/>
            </p:nvSpPr>
            <p:spPr bwMode="gray">
              <a:xfrm flipH="1">
                <a:off x="3095" y="2646"/>
                <a:ext cx="84"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2" name="Rectangle 113"/>
              <p:cNvSpPr>
                <a:spLocks noChangeArrowheads="1"/>
              </p:cNvSpPr>
              <p:nvPr/>
            </p:nvSpPr>
            <p:spPr bwMode="gray">
              <a:xfrm flipH="1">
                <a:off x="3170" y="2568"/>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3" name="Rectangle 114"/>
              <p:cNvSpPr>
                <a:spLocks noChangeArrowheads="1"/>
              </p:cNvSpPr>
              <p:nvPr/>
            </p:nvSpPr>
            <p:spPr bwMode="gray">
              <a:xfrm flipH="1">
                <a:off x="3170" y="2486"/>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4" name="Rectangle 115"/>
              <p:cNvSpPr>
                <a:spLocks noChangeArrowheads="1"/>
              </p:cNvSpPr>
              <p:nvPr/>
            </p:nvSpPr>
            <p:spPr bwMode="gray">
              <a:xfrm flipH="1">
                <a:off x="3259" y="240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5" name="Rectangle 116"/>
              <p:cNvSpPr>
                <a:spLocks noChangeArrowheads="1"/>
              </p:cNvSpPr>
              <p:nvPr/>
            </p:nvSpPr>
            <p:spPr bwMode="gray">
              <a:xfrm flipH="1">
                <a:off x="3338" y="2478"/>
                <a:ext cx="88" cy="9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6" name="Rectangle 117"/>
              <p:cNvSpPr>
                <a:spLocks noChangeArrowheads="1"/>
              </p:cNvSpPr>
              <p:nvPr/>
            </p:nvSpPr>
            <p:spPr bwMode="gray">
              <a:xfrm flipH="1">
                <a:off x="3418" y="256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7" name="Rectangle 118"/>
              <p:cNvSpPr>
                <a:spLocks noChangeArrowheads="1"/>
              </p:cNvSpPr>
              <p:nvPr/>
            </p:nvSpPr>
            <p:spPr bwMode="gray">
              <a:xfrm flipH="1">
                <a:off x="3497" y="2642"/>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8" name="Rectangle 119"/>
              <p:cNvSpPr>
                <a:spLocks noChangeArrowheads="1"/>
              </p:cNvSpPr>
              <p:nvPr/>
            </p:nvSpPr>
            <p:spPr bwMode="gray">
              <a:xfrm flipH="1">
                <a:off x="3497" y="1698"/>
                <a:ext cx="80" cy="97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79" name="Rectangle 120"/>
              <p:cNvSpPr>
                <a:spLocks noChangeArrowheads="1"/>
              </p:cNvSpPr>
              <p:nvPr/>
            </p:nvSpPr>
            <p:spPr bwMode="gray">
              <a:xfrm flipH="1">
                <a:off x="2781"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80" name="Rectangle 121"/>
              <p:cNvSpPr>
                <a:spLocks noChangeArrowheads="1"/>
              </p:cNvSpPr>
              <p:nvPr/>
            </p:nvSpPr>
            <p:spPr bwMode="gray">
              <a:xfrm flipH="1">
                <a:off x="2861" y="2338"/>
                <a:ext cx="84"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81" name="Rectangle 122"/>
              <p:cNvSpPr>
                <a:spLocks noChangeArrowheads="1"/>
              </p:cNvSpPr>
              <p:nvPr/>
            </p:nvSpPr>
            <p:spPr bwMode="gray">
              <a:xfrm flipH="1">
                <a:off x="2945"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82" name="Rectangle 123"/>
              <p:cNvSpPr>
                <a:spLocks noChangeArrowheads="1"/>
              </p:cNvSpPr>
              <p:nvPr/>
            </p:nvSpPr>
            <p:spPr bwMode="gray">
              <a:xfrm flipH="1">
                <a:off x="3024" y="2338"/>
                <a:ext cx="80" cy="7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sp>
            <p:nvSpPr>
              <p:cNvPr id="95283" name="Rectangle 124"/>
              <p:cNvSpPr>
                <a:spLocks noChangeArrowheads="1"/>
              </p:cNvSpPr>
              <p:nvPr/>
            </p:nvSpPr>
            <p:spPr bwMode="gray">
              <a:xfrm flipH="1">
                <a:off x="3024" y="2416"/>
                <a:ext cx="80" cy="82"/>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zh-CN" altLang="en-US" sz="1800"/>
              </a:p>
            </p:txBody>
          </p:sp>
        </p:grpSp>
        <p:sp>
          <p:nvSpPr>
            <p:cNvPr id="95251" name="Freeform 125"/>
            <p:cNvSpPr>
              <a:spLocks/>
            </p:cNvSpPr>
            <p:nvPr/>
          </p:nvSpPr>
          <p:spPr bwMode="gray">
            <a:xfrm flipH="1">
              <a:off x="1675" y="2824"/>
              <a:ext cx="637" cy="1124"/>
            </a:xfrm>
            <a:custGeom>
              <a:avLst/>
              <a:gdLst>
                <a:gd name="T0" fmla="*/ 231 w 636"/>
                <a:gd name="T1" fmla="*/ 1146 h 1122"/>
                <a:gd name="T2" fmla="*/ 72 w 636"/>
                <a:gd name="T3" fmla="*/ 1146 h 1122"/>
                <a:gd name="T4" fmla="*/ 72 w 636"/>
                <a:gd name="T5" fmla="*/ 993 h 1122"/>
                <a:gd name="T6" fmla="*/ 153 w 636"/>
                <a:gd name="T7" fmla="*/ 993 h 1122"/>
                <a:gd name="T8" fmla="*/ 153 w 636"/>
                <a:gd name="T9" fmla="*/ 819 h 1122"/>
                <a:gd name="T10" fmla="*/ 237 w 636"/>
                <a:gd name="T11" fmla="*/ 819 h 1122"/>
                <a:gd name="T12" fmla="*/ 237 w 636"/>
                <a:gd name="T13" fmla="*/ 660 h 1122"/>
                <a:gd name="T14" fmla="*/ 0 w 636"/>
                <a:gd name="T15" fmla="*/ 660 h 1122"/>
                <a:gd name="T16" fmla="*/ 0 w 636"/>
                <a:gd name="T17" fmla="*/ 579 h 1122"/>
                <a:gd name="T18" fmla="*/ 81 w 636"/>
                <a:gd name="T19" fmla="*/ 579 h 1122"/>
                <a:gd name="T20" fmla="*/ 81 w 636"/>
                <a:gd name="T21" fmla="*/ 495 h 1122"/>
                <a:gd name="T22" fmla="*/ 162 w 636"/>
                <a:gd name="T23" fmla="*/ 495 h 1122"/>
                <a:gd name="T24" fmla="*/ 162 w 636"/>
                <a:gd name="T25" fmla="*/ 420 h 1122"/>
                <a:gd name="T26" fmla="*/ 243 w 636"/>
                <a:gd name="T27" fmla="*/ 420 h 1122"/>
                <a:gd name="T28" fmla="*/ 243 w 636"/>
                <a:gd name="T29" fmla="*/ 336 h 1122"/>
                <a:gd name="T30" fmla="*/ 336 w 636"/>
                <a:gd name="T31" fmla="*/ 336 h 1122"/>
                <a:gd name="T32" fmla="*/ 336 w 636"/>
                <a:gd name="T33" fmla="*/ 243 h 1122"/>
                <a:gd name="T34" fmla="*/ 417 w 636"/>
                <a:gd name="T35" fmla="*/ 243 h 1122"/>
                <a:gd name="T36" fmla="*/ 417 w 636"/>
                <a:gd name="T37" fmla="*/ 165 h 1122"/>
                <a:gd name="T38" fmla="*/ 495 w 636"/>
                <a:gd name="T39" fmla="*/ 165 h 1122"/>
                <a:gd name="T40" fmla="*/ 495 w 636"/>
                <a:gd name="T41" fmla="*/ 84 h 1122"/>
                <a:gd name="T42" fmla="*/ 576 w 636"/>
                <a:gd name="T43" fmla="*/ 84 h 1122"/>
                <a:gd name="T44" fmla="*/ 576 w 636"/>
                <a:gd name="T45" fmla="*/ 0 h 1122"/>
                <a:gd name="T46" fmla="*/ 648 w 636"/>
                <a:gd name="T47" fmla="*/ 0 h 1122"/>
                <a:gd name="T48" fmla="*/ 648 w 636"/>
                <a:gd name="T49" fmla="*/ 906 h 1122"/>
                <a:gd name="T50" fmla="*/ 561 w 636"/>
                <a:gd name="T51" fmla="*/ 906 h 1122"/>
                <a:gd name="T52" fmla="*/ 561 w 636"/>
                <a:gd name="T53" fmla="*/ 810 h 1122"/>
                <a:gd name="T54" fmla="*/ 480 w 636"/>
                <a:gd name="T55" fmla="*/ 810 h 1122"/>
                <a:gd name="T56" fmla="*/ 480 w 636"/>
                <a:gd name="T57" fmla="*/ 732 h 1122"/>
                <a:gd name="T58" fmla="*/ 402 w 636"/>
                <a:gd name="T59" fmla="*/ 732 h 1122"/>
                <a:gd name="T60" fmla="*/ 402 w 636"/>
                <a:gd name="T61" fmla="*/ 813 h 1122"/>
                <a:gd name="T62" fmla="*/ 309 w 636"/>
                <a:gd name="T63" fmla="*/ 813 h 1122"/>
                <a:gd name="T64" fmla="*/ 309 w 636"/>
                <a:gd name="T65" fmla="*/ 987 h 1122"/>
                <a:gd name="T66" fmla="*/ 231 w 636"/>
                <a:gd name="T67" fmla="*/ 987 h 1122"/>
                <a:gd name="T68" fmla="*/ 231 w 636"/>
                <a:gd name="T69" fmla="*/ 1146 h 1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6"/>
                <a:gd name="T106" fmla="*/ 0 h 1122"/>
                <a:gd name="T107" fmla="*/ 636 w 636"/>
                <a:gd name="T108" fmla="*/ 1122 h 1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6" h="1122">
                  <a:moveTo>
                    <a:pt x="231" y="1122"/>
                  </a:moveTo>
                  <a:lnTo>
                    <a:pt x="72" y="1122"/>
                  </a:lnTo>
                  <a:lnTo>
                    <a:pt x="72" y="969"/>
                  </a:lnTo>
                  <a:lnTo>
                    <a:pt x="153" y="969"/>
                  </a:lnTo>
                  <a:lnTo>
                    <a:pt x="153" y="807"/>
                  </a:lnTo>
                  <a:lnTo>
                    <a:pt x="237" y="807"/>
                  </a:lnTo>
                  <a:lnTo>
                    <a:pt x="237" y="648"/>
                  </a:lnTo>
                  <a:lnTo>
                    <a:pt x="0" y="648"/>
                  </a:lnTo>
                  <a:lnTo>
                    <a:pt x="0" y="567"/>
                  </a:lnTo>
                  <a:lnTo>
                    <a:pt x="81" y="567"/>
                  </a:lnTo>
                  <a:lnTo>
                    <a:pt x="81" y="483"/>
                  </a:lnTo>
                  <a:lnTo>
                    <a:pt x="162" y="483"/>
                  </a:lnTo>
                  <a:lnTo>
                    <a:pt x="162" y="408"/>
                  </a:lnTo>
                  <a:lnTo>
                    <a:pt x="243" y="408"/>
                  </a:lnTo>
                  <a:lnTo>
                    <a:pt x="243" y="324"/>
                  </a:lnTo>
                  <a:lnTo>
                    <a:pt x="324" y="324"/>
                  </a:lnTo>
                  <a:lnTo>
                    <a:pt x="324" y="243"/>
                  </a:lnTo>
                  <a:lnTo>
                    <a:pt x="405" y="243"/>
                  </a:lnTo>
                  <a:lnTo>
                    <a:pt x="405" y="165"/>
                  </a:lnTo>
                  <a:lnTo>
                    <a:pt x="483" y="165"/>
                  </a:lnTo>
                  <a:lnTo>
                    <a:pt x="483" y="84"/>
                  </a:lnTo>
                  <a:lnTo>
                    <a:pt x="564" y="84"/>
                  </a:lnTo>
                  <a:lnTo>
                    <a:pt x="564" y="0"/>
                  </a:lnTo>
                  <a:lnTo>
                    <a:pt x="636" y="0"/>
                  </a:lnTo>
                  <a:lnTo>
                    <a:pt x="636" y="882"/>
                  </a:lnTo>
                  <a:lnTo>
                    <a:pt x="549" y="882"/>
                  </a:lnTo>
                  <a:lnTo>
                    <a:pt x="549" y="798"/>
                  </a:lnTo>
                  <a:lnTo>
                    <a:pt x="468" y="798"/>
                  </a:lnTo>
                  <a:lnTo>
                    <a:pt x="468" y="720"/>
                  </a:lnTo>
                  <a:lnTo>
                    <a:pt x="390" y="720"/>
                  </a:lnTo>
                  <a:lnTo>
                    <a:pt x="390" y="801"/>
                  </a:lnTo>
                  <a:lnTo>
                    <a:pt x="309" y="801"/>
                  </a:lnTo>
                  <a:lnTo>
                    <a:pt x="309" y="963"/>
                  </a:lnTo>
                  <a:lnTo>
                    <a:pt x="231" y="963"/>
                  </a:lnTo>
                  <a:lnTo>
                    <a:pt x="231" y="112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95241" name="Group 86"/>
          <p:cNvGrpSpPr>
            <a:grpSpLocks/>
          </p:cNvGrpSpPr>
          <p:nvPr/>
        </p:nvGrpSpPr>
        <p:grpSpPr bwMode="auto">
          <a:xfrm>
            <a:off x="1930400" y="3530600"/>
            <a:ext cx="1447800" cy="1447800"/>
            <a:chOff x="624" y="2080"/>
            <a:chExt cx="912" cy="912"/>
          </a:xfrm>
        </p:grpSpPr>
        <p:sp>
          <p:nvSpPr>
            <p:cNvPr id="95246" name="AutoShape 87"/>
            <p:cNvSpPr>
              <a:spLocks noChangeArrowheads="1"/>
            </p:cNvSpPr>
            <p:nvPr/>
          </p:nvSpPr>
          <p:spPr bwMode="gray">
            <a:xfrm>
              <a:off x="928" y="2080"/>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95247" name="AutoShape 88"/>
            <p:cNvSpPr>
              <a:spLocks noChangeArrowheads="1"/>
            </p:cNvSpPr>
            <p:nvPr/>
          </p:nvSpPr>
          <p:spPr bwMode="gray">
            <a:xfrm flipV="1">
              <a:off x="928" y="2624"/>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95248" name="AutoShape 89"/>
            <p:cNvSpPr>
              <a:spLocks noChangeArrowheads="1"/>
            </p:cNvSpPr>
            <p:nvPr/>
          </p:nvSpPr>
          <p:spPr bwMode="gray">
            <a:xfrm rot="5400000" flipV="1">
              <a:off x="656" y="2352"/>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sp>
          <p:nvSpPr>
            <p:cNvPr id="95249" name="AutoShape 90"/>
            <p:cNvSpPr>
              <a:spLocks noChangeArrowheads="1"/>
            </p:cNvSpPr>
            <p:nvPr/>
          </p:nvSpPr>
          <p:spPr bwMode="gray">
            <a:xfrm rot="16200000" flipV="1">
              <a:off x="1200" y="2352"/>
              <a:ext cx="304" cy="368"/>
            </a:xfrm>
            <a:prstGeom prst="upArrow">
              <a:avLst>
                <a:gd name="adj1" fmla="val 34213"/>
                <a:gd name="adj2" fmla="val 65458"/>
              </a:avLst>
            </a:prstGeom>
            <a:solidFill>
              <a:srgbClr val="A4005A"/>
            </a:solidFill>
            <a:ln w="50800">
              <a:solidFill>
                <a:schemeClr val="bg1"/>
              </a:solidFill>
              <a:miter lim="800000"/>
              <a:headEnd/>
              <a:tailEnd/>
            </a:ln>
          </p:spPr>
          <p:txBody>
            <a:bodyPr vert="eaVert" wrap="none" anchor="ctr"/>
            <a:lstStyle/>
            <a:p>
              <a:pPr algn="l"/>
              <a:endParaRPr lang="zh-CN" altLang="en-US" sz="1800"/>
            </a:p>
          </p:txBody>
        </p:sp>
      </p:grpSp>
      <p:sp>
        <p:nvSpPr>
          <p:cNvPr id="334" name="矩形 333"/>
          <p:cNvSpPr/>
          <p:nvPr/>
        </p:nvSpPr>
        <p:spPr>
          <a:xfrm>
            <a:off x="161036" y="588121"/>
            <a:ext cx="2710999" cy="523220"/>
          </a:xfrm>
          <a:prstGeom prst="rect">
            <a:avLst/>
          </a:prstGeom>
          <a:noFill/>
        </p:spPr>
        <p:txBody>
          <a:bodyPr wrap="none">
            <a:spAutoFit/>
          </a:bodyPr>
          <a:lstStyle/>
          <a:p>
            <a:pPr algn="ctr">
              <a:defRPr/>
            </a:pPr>
            <a:r>
              <a:rPr lang="zh-CN" altLang="en-US" sz="2800" dirty="0">
                <a:ln w="18415" cmpd="sng">
                  <a:solidFill>
                    <a:schemeClr val="bg1"/>
                  </a:solidFill>
                  <a:prstDash val="solid"/>
                </a:ln>
                <a:solidFill>
                  <a:schemeClr val="bg1"/>
                </a:solidFill>
                <a:effectLst>
                  <a:outerShdw blurRad="63500" dir="3600000" algn="tl" rotWithShape="0">
                    <a:srgbClr val="000000">
                      <a:alpha val="70000"/>
                    </a:srgbClr>
                  </a:outerShdw>
                  <a:reflection blurRad="6350" stA="55000" endA="50" endPos="85000" dist="29997" dir="5400000" sy="-100000" algn="bl" rotWithShape="0"/>
                </a:effectLst>
                <a:latin typeface="黑体" pitchFamily="2" charset="-122"/>
                <a:ea typeface="黑体" pitchFamily="2" charset="-122"/>
                <a:cs typeface="+mn-cs"/>
              </a:rPr>
              <a:t>职业综合英语 </a:t>
            </a:r>
            <a:r>
              <a:rPr lang="en-US" altLang="zh-CN" sz="2800" dirty="0">
                <a:ln w="18415" cmpd="sng">
                  <a:solidFill>
                    <a:schemeClr val="bg1"/>
                  </a:solidFill>
                  <a:prstDash val="solid"/>
                </a:ln>
                <a:solidFill>
                  <a:schemeClr val="bg1"/>
                </a:solidFill>
                <a:effectLst>
                  <a:outerShdw blurRad="63500" dir="3600000" algn="tl" rotWithShape="0">
                    <a:srgbClr val="000000">
                      <a:alpha val="70000"/>
                    </a:srgbClr>
                  </a:outerShdw>
                  <a:reflection blurRad="6350" stA="55000" endA="50" endPos="85000" dist="29997" dir="5400000" sy="-100000" algn="bl" rotWithShape="0"/>
                </a:effectLst>
                <a:latin typeface="黑体" pitchFamily="2" charset="-122"/>
                <a:ea typeface="黑体" pitchFamily="2" charset="-122"/>
                <a:cs typeface="+mn-cs"/>
              </a:rPr>
              <a:t>2</a:t>
            </a:r>
            <a:endParaRPr lang="zh-CN" altLang="en-US" sz="2800" dirty="0">
              <a:ln w="18415" cmpd="sng">
                <a:solidFill>
                  <a:schemeClr val="bg1"/>
                </a:solidFill>
                <a:prstDash val="solid"/>
              </a:ln>
              <a:solidFill>
                <a:schemeClr val="bg1"/>
              </a:solidFill>
              <a:effectLst>
                <a:outerShdw blurRad="63500" dir="3600000" algn="tl" rotWithShape="0">
                  <a:srgbClr val="000000">
                    <a:alpha val="70000"/>
                  </a:srgbClr>
                </a:outerShdw>
                <a:reflection blurRad="6350" stA="55000" endA="50" endPos="85000" dist="29997" dir="5400000" sy="-100000" algn="bl" rotWithShape="0"/>
              </a:effectLst>
              <a:latin typeface="Times New Roman" pitchFamily="18" charset="0"/>
              <a:ea typeface="+mn-ea"/>
              <a:cs typeface="+mn-cs"/>
            </a:endParaRPr>
          </a:p>
        </p:txBody>
      </p:sp>
      <p:sp>
        <p:nvSpPr>
          <p:cNvPr id="335" name="TextBox 334"/>
          <p:cNvSpPr txBox="1"/>
          <p:nvPr/>
        </p:nvSpPr>
        <p:spPr>
          <a:xfrm>
            <a:off x="8272241" y="692459"/>
            <a:ext cx="738664" cy="5273238"/>
          </a:xfrm>
          <a:prstGeom prst="rect">
            <a:avLst/>
          </a:prstGeom>
          <a:noFill/>
        </p:spPr>
        <p:txBody>
          <a:bodyPr vert="eaVert" wrap="none">
            <a:spAutoFit/>
          </a:bodyPr>
          <a:lstStyle/>
          <a:p>
            <a:pPr algn="l">
              <a:defRPr/>
            </a:pP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rPr>
              <a:t>ENGLISH FOR CAREERS</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mn-cs"/>
            </a:endParaRPr>
          </a:p>
        </p:txBody>
      </p:sp>
      <p:sp>
        <p:nvSpPr>
          <p:cNvPr id="337" name="TextBox 336"/>
          <p:cNvSpPr txBox="1"/>
          <p:nvPr/>
        </p:nvSpPr>
        <p:spPr>
          <a:xfrm>
            <a:off x="0" y="0"/>
            <a:ext cx="1979613" cy="523875"/>
          </a:xfrm>
          <a:prstGeom prst="rect">
            <a:avLst/>
          </a:prstGeom>
          <a:noFill/>
        </p:spPr>
        <p:txBody>
          <a:bodyPr wrap="none">
            <a:spAutoFit/>
          </a:bodyPr>
          <a:lstStyle>
            <a:lvl1pPr algn="l">
              <a:defRPr sz="1600" b="1">
                <a:solidFill>
                  <a:srgbClr val="FFFFFF"/>
                </a:solidFill>
                <a:latin typeface="Times New Roman" charset="0"/>
                <a:ea typeface="宋体" charset="0"/>
                <a:cs typeface="宋体" charset="0"/>
              </a:defRPr>
            </a:lvl1pPr>
            <a:lvl2pPr marL="742950" indent="-285750" algn="l">
              <a:defRPr sz="1600" b="1">
                <a:solidFill>
                  <a:srgbClr val="FFFFFF"/>
                </a:solidFill>
                <a:latin typeface="Times New Roman" charset="0"/>
                <a:ea typeface="宋体" charset="0"/>
              </a:defRPr>
            </a:lvl2pPr>
            <a:lvl3pPr marL="1143000" indent="-228600" algn="l">
              <a:defRPr sz="1600" b="1">
                <a:solidFill>
                  <a:srgbClr val="FFFFFF"/>
                </a:solidFill>
                <a:latin typeface="Times New Roman" charset="0"/>
                <a:ea typeface="宋体" charset="0"/>
              </a:defRPr>
            </a:lvl3pPr>
            <a:lvl4pPr marL="1600200" indent="-228600" algn="l">
              <a:defRPr sz="1600" b="1">
                <a:solidFill>
                  <a:srgbClr val="FFFFFF"/>
                </a:solidFill>
                <a:latin typeface="Times New Roman" charset="0"/>
                <a:ea typeface="宋体" charset="0"/>
              </a:defRPr>
            </a:lvl4pPr>
            <a:lvl5pPr marL="2057400" indent="-228600" algn="l">
              <a:defRPr sz="1600" b="1">
                <a:solidFill>
                  <a:srgbClr val="FFFFFF"/>
                </a:solidFill>
                <a:latin typeface="Times New Roman" charset="0"/>
                <a:ea typeface="宋体" charset="0"/>
              </a:defRPr>
            </a:lvl5pPr>
            <a:lvl6pPr marL="2514600" indent="-228600" eaLnBrk="0" fontAlgn="base" hangingPunct="0">
              <a:spcBef>
                <a:spcPct val="0"/>
              </a:spcBef>
              <a:spcAft>
                <a:spcPct val="0"/>
              </a:spcAft>
              <a:defRPr sz="1600" b="1">
                <a:solidFill>
                  <a:srgbClr val="FFFFFF"/>
                </a:solidFill>
                <a:latin typeface="Times New Roman" charset="0"/>
                <a:ea typeface="宋体" charset="0"/>
              </a:defRPr>
            </a:lvl6pPr>
            <a:lvl7pPr marL="2971800" indent="-228600" eaLnBrk="0" fontAlgn="base" hangingPunct="0">
              <a:spcBef>
                <a:spcPct val="0"/>
              </a:spcBef>
              <a:spcAft>
                <a:spcPct val="0"/>
              </a:spcAft>
              <a:defRPr sz="1600" b="1">
                <a:solidFill>
                  <a:srgbClr val="FFFFFF"/>
                </a:solidFill>
                <a:latin typeface="Times New Roman" charset="0"/>
                <a:ea typeface="宋体" charset="0"/>
              </a:defRPr>
            </a:lvl7pPr>
            <a:lvl8pPr marL="3429000" indent="-228600" eaLnBrk="0" fontAlgn="base" hangingPunct="0">
              <a:spcBef>
                <a:spcPct val="0"/>
              </a:spcBef>
              <a:spcAft>
                <a:spcPct val="0"/>
              </a:spcAft>
              <a:defRPr sz="1600" b="1">
                <a:solidFill>
                  <a:srgbClr val="FFFFFF"/>
                </a:solidFill>
                <a:latin typeface="Times New Roman" charset="0"/>
                <a:ea typeface="宋体" charset="0"/>
              </a:defRPr>
            </a:lvl8pPr>
            <a:lvl9pPr marL="3886200" indent="-228600" eaLnBrk="0" fontAlgn="base" hangingPunct="0">
              <a:spcBef>
                <a:spcPct val="0"/>
              </a:spcBef>
              <a:spcAft>
                <a:spcPct val="0"/>
              </a:spcAft>
              <a:defRPr sz="1600" b="1">
                <a:solidFill>
                  <a:srgbClr val="FFFFFF"/>
                </a:solidFill>
                <a:latin typeface="Times New Roman" charset="0"/>
                <a:ea typeface="宋体" charset="0"/>
              </a:defRPr>
            </a:lvl9pPr>
          </a:lstStyle>
          <a:p>
            <a:pPr eaLnBrk="1" hangingPunct="1">
              <a:defRPr/>
            </a:pPr>
            <a:r>
              <a:rPr lang="zh-CN" altLang="en-US" sz="2800" b="0" smtClean="0">
                <a:solidFill>
                  <a:srgbClr val="FFFF00"/>
                </a:solidFill>
                <a:effectLst>
                  <a:outerShdw blurRad="38100" dist="38100" dir="2700000" algn="tl">
                    <a:srgbClr val="DDDDDD"/>
                  </a:outerShdw>
                </a:effectLst>
                <a:latin typeface="隶书" charset="0"/>
                <a:ea typeface="隶书" charset="0"/>
                <a:cs typeface="隶书" charset="0"/>
              </a:rPr>
              <a:t>新职业英语</a:t>
            </a:r>
          </a:p>
        </p:txBody>
      </p:sp>
      <p:sp>
        <p:nvSpPr>
          <p:cNvPr id="95245" name="Rectangle 82"/>
          <p:cNvSpPr>
            <a:spLocks noChangeArrowheads="1"/>
          </p:cNvSpPr>
          <p:nvPr/>
        </p:nvSpPr>
        <p:spPr bwMode="gray">
          <a:xfrm>
            <a:off x="3644900" y="2419350"/>
            <a:ext cx="48164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l" eaLnBrk="1" hangingPunct="1">
              <a:lnSpc>
                <a:spcPct val="90000"/>
              </a:lnSpc>
            </a:pPr>
            <a:r>
              <a:rPr lang="en-US" altLang="ko-KR" sz="5400" b="1">
                <a:solidFill>
                  <a:srgbClr val="747600"/>
                </a:solidFill>
                <a:latin typeface="Verdana" charset="0"/>
                <a:ea typeface="Gulim" charset="0"/>
                <a:cs typeface="Gulim" charset="0"/>
              </a:rPr>
              <a:t>Thank You!</a:t>
            </a:r>
            <a:endParaRPr lang="zh-CN" altLang="en-US" sz="5400" b="1">
              <a:solidFill>
                <a:srgbClr val="747600"/>
              </a:solidFill>
              <a:latin typeface="Verdana" charset="0"/>
              <a:ea typeface="Gulim" charset="0"/>
              <a:cs typeface="Gulim"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精致静物PPT模板">
  <a:themeElements>
    <a:clrScheme name="Turning Point 1">
      <a:dk1>
        <a:srgbClr val="969696"/>
      </a:dk1>
      <a:lt1>
        <a:srgbClr val="FFFFFF"/>
      </a:lt1>
      <a:dk2>
        <a:srgbClr val="000000"/>
      </a:dk2>
      <a:lt2>
        <a:srgbClr val="DDDDDD"/>
      </a:lt2>
      <a:accent1>
        <a:srgbClr val="9A9E00"/>
      </a:accent1>
      <a:accent2>
        <a:srgbClr val="6D6A03"/>
      </a:accent2>
      <a:accent3>
        <a:srgbClr val="FFFFFF"/>
      </a:accent3>
      <a:accent4>
        <a:srgbClr val="7F7F7F"/>
      </a:accent4>
      <a:accent5>
        <a:srgbClr val="CACCAA"/>
      </a:accent5>
      <a:accent6>
        <a:srgbClr val="625F02"/>
      </a:accent6>
      <a:hlink>
        <a:srgbClr val="DCDFA3"/>
      </a:hlink>
      <a:folHlink>
        <a:srgbClr val="5ECA5E"/>
      </a:folHlink>
    </a:clrScheme>
    <a:fontScheme name="3_精致静物PPT模板">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urning Point 1">
        <a:dk1>
          <a:srgbClr val="969696"/>
        </a:dk1>
        <a:lt1>
          <a:srgbClr val="FFFFFF"/>
        </a:lt1>
        <a:dk2>
          <a:srgbClr val="000000"/>
        </a:dk2>
        <a:lt2>
          <a:srgbClr val="DDDDDD"/>
        </a:lt2>
        <a:accent1>
          <a:srgbClr val="9A9E00"/>
        </a:accent1>
        <a:accent2>
          <a:srgbClr val="6D6A03"/>
        </a:accent2>
        <a:accent3>
          <a:srgbClr val="FFFFFF"/>
        </a:accent3>
        <a:accent4>
          <a:srgbClr val="7F7F7F"/>
        </a:accent4>
        <a:accent5>
          <a:srgbClr val="CACCAA"/>
        </a:accent5>
        <a:accent6>
          <a:srgbClr val="625F02"/>
        </a:accent6>
        <a:hlink>
          <a:srgbClr val="DCDFA3"/>
        </a:hlink>
        <a:folHlink>
          <a:srgbClr val="5ECA5E"/>
        </a:folHlink>
      </a:clrScheme>
      <a:clrMap bg1="lt1" tx1="dk1" bg2="lt2" tx2="dk2" accent1="accent1" accent2="accent2" accent3="accent3" accent4="accent4" accent5="accent5" accent6="accent6" hlink="hlink" folHlink="folHlink"/>
    </a:extraClrScheme>
    <a:extraClrScheme>
      <a:clrScheme name="Turning Point 2">
        <a:dk1>
          <a:srgbClr val="969696"/>
        </a:dk1>
        <a:lt1>
          <a:srgbClr val="FFFFFF"/>
        </a:lt1>
        <a:dk2>
          <a:srgbClr val="000000"/>
        </a:dk2>
        <a:lt2>
          <a:srgbClr val="DDDDDD"/>
        </a:lt2>
        <a:accent1>
          <a:srgbClr val="997006"/>
        </a:accent1>
        <a:accent2>
          <a:srgbClr val="6C4E04"/>
        </a:accent2>
        <a:accent3>
          <a:srgbClr val="FFFFFF"/>
        </a:accent3>
        <a:accent4>
          <a:srgbClr val="7F7F7F"/>
        </a:accent4>
        <a:accent5>
          <a:srgbClr val="CABBAA"/>
        </a:accent5>
        <a:accent6>
          <a:srgbClr val="614603"/>
        </a:accent6>
        <a:hlink>
          <a:srgbClr val="DEC9A4"/>
        </a:hlink>
        <a:folHlink>
          <a:srgbClr val="5ECA5E"/>
        </a:folHlink>
      </a:clrScheme>
      <a:clrMap bg1="lt1" tx1="dk1" bg2="lt2" tx2="dk2" accent1="accent1" accent2="accent2" accent3="accent3" accent4="accent4" accent5="accent5" accent6="accent6" hlink="hlink" folHlink="folHlink"/>
    </a:extraClrScheme>
    <a:extraClrScheme>
      <a:clrScheme name="Turning Point 3">
        <a:dk1>
          <a:srgbClr val="969696"/>
        </a:dk1>
        <a:lt1>
          <a:srgbClr val="FFFFFF"/>
        </a:lt1>
        <a:dk2>
          <a:srgbClr val="000000"/>
        </a:dk2>
        <a:lt2>
          <a:srgbClr val="DDDDDD"/>
        </a:lt2>
        <a:accent1>
          <a:srgbClr val="00759E"/>
        </a:accent1>
        <a:accent2>
          <a:srgbClr val="05616B"/>
        </a:accent2>
        <a:accent3>
          <a:srgbClr val="FFFFFF"/>
        </a:accent3>
        <a:accent4>
          <a:srgbClr val="7F7F7F"/>
        </a:accent4>
        <a:accent5>
          <a:srgbClr val="AABDCC"/>
        </a:accent5>
        <a:accent6>
          <a:srgbClr val="045760"/>
        </a:accent6>
        <a:hlink>
          <a:srgbClr val="BFE1E5"/>
        </a:hlink>
        <a:folHlink>
          <a:srgbClr val="5ECA5E"/>
        </a:folHlink>
      </a:clrScheme>
      <a:clrMap bg1="lt1" tx1="dk1" bg2="lt2" tx2="dk2" accent1="accent1" accent2="accent2" accent3="accent3" accent4="accent4" accent5="accent5" accent6="accent6" hlink="hlink" folHlink="folHlink"/>
    </a:extraClrScheme>
    <a:extraClrScheme>
      <a:clrScheme name="1_精致静物PPT模板 1">
        <a:dk1>
          <a:srgbClr val="969696"/>
        </a:dk1>
        <a:lt1>
          <a:srgbClr val="FFFFFF"/>
        </a:lt1>
        <a:dk2>
          <a:srgbClr val="000000"/>
        </a:dk2>
        <a:lt2>
          <a:srgbClr val="DDDDDD"/>
        </a:lt2>
        <a:accent1>
          <a:srgbClr val="9A9E00"/>
        </a:accent1>
        <a:accent2>
          <a:srgbClr val="6D6A03"/>
        </a:accent2>
        <a:accent3>
          <a:srgbClr val="FFFFFF"/>
        </a:accent3>
        <a:accent4>
          <a:srgbClr val="7F7F7F"/>
        </a:accent4>
        <a:accent5>
          <a:srgbClr val="CACCAA"/>
        </a:accent5>
        <a:accent6>
          <a:srgbClr val="625F02"/>
        </a:accent6>
        <a:hlink>
          <a:srgbClr val="DCDFA3"/>
        </a:hlink>
        <a:folHlink>
          <a:srgbClr val="5ECA5E"/>
        </a:folHlink>
      </a:clrScheme>
      <a:clrMap bg1="lt1" tx1="dk1" bg2="lt2" tx2="dk2" accent1="accent1" accent2="accent2" accent3="accent3" accent4="accent4" accent5="accent5" accent6="accent6" hlink="hlink" folHlink="folHlink"/>
    </a:extraClrScheme>
    <a:extraClrScheme>
      <a:clrScheme name="1_精致静物PPT模板 2">
        <a:dk1>
          <a:srgbClr val="969696"/>
        </a:dk1>
        <a:lt1>
          <a:srgbClr val="FFFFFF"/>
        </a:lt1>
        <a:dk2>
          <a:srgbClr val="000000"/>
        </a:dk2>
        <a:lt2>
          <a:srgbClr val="DDDDDD"/>
        </a:lt2>
        <a:accent1>
          <a:srgbClr val="997006"/>
        </a:accent1>
        <a:accent2>
          <a:srgbClr val="6C4E04"/>
        </a:accent2>
        <a:accent3>
          <a:srgbClr val="FFFFFF"/>
        </a:accent3>
        <a:accent4>
          <a:srgbClr val="7F7F7F"/>
        </a:accent4>
        <a:accent5>
          <a:srgbClr val="CABBAA"/>
        </a:accent5>
        <a:accent6>
          <a:srgbClr val="614603"/>
        </a:accent6>
        <a:hlink>
          <a:srgbClr val="DEC9A4"/>
        </a:hlink>
        <a:folHlink>
          <a:srgbClr val="5ECA5E"/>
        </a:folHlink>
      </a:clrScheme>
      <a:clrMap bg1="lt1" tx1="dk1" bg2="lt2" tx2="dk2" accent1="accent1" accent2="accent2" accent3="accent3" accent4="accent4" accent5="accent5" accent6="accent6" hlink="hlink" folHlink="folHlink"/>
    </a:extraClrScheme>
    <a:extraClrScheme>
      <a:clrScheme name="1_精致静物PPT模板 3">
        <a:dk1>
          <a:srgbClr val="969696"/>
        </a:dk1>
        <a:lt1>
          <a:srgbClr val="FFFFFF"/>
        </a:lt1>
        <a:dk2>
          <a:srgbClr val="000000"/>
        </a:dk2>
        <a:lt2>
          <a:srgbClr val="DDDDDD"/>
        </a:lt2>
        <a:accent1>
          <a:srgbClr val="00759E"/>
        </a:accent1>
        <a:accent2>
          <a:srgbClr val="05616B"/>
        </a:accent2>
        <a:accent3>
          <a:srgbClr val="FFFFFF"/>
        </a:accent3>
        <a:accent4>
          <a:srgbClr val="7F7F7F"/>
        </a:accent4>
        <a:accent5>
          <a:srgbClr val="AABDCC"/>
        </a:accent5>
        <a:accent6>
          <a:srgbClr val="045760"/>
        </a:accent6>
        <a:hlink>
          <a:srgbClr val="BFE1E5"/>
        </a:hlink>
        <a:folHlink>
          <a:srgbClr val="5ECA5E"/>
        </a:folHlink>
      </a:clrScheme>
      <a:clrMap bg1="lt1" tx1="dk1" bg2="lt2" tx2="dk2" accent1="accent1" accent2="accent2" accent3="accent3" accent4="accent4" accent5="accent5" accent6="accent6" hlink="hlink" folHlink="folHlink"/>
    </a:extraClrScheme>
    <a:extraClrScheme>
      <a:clrScheme name="1_精致静物PPT模板 4">
        <a:dk1>
          <a:srgbClr val="000000"/>
        </a:dk1>
        <a:lt1>
          <a:srgbClr val="FFFFFF"/>
        </a:lt1>
        <a:dk2>
          <a:srgbClr val="000000"/>
        </a:dk2>
        <a:lt2>
          <a:srgbClr val="DDDDDD"/>
        </a:lt2>
        <a:accent1>
          <a:srgbClr val="9A9E00"/>
        </a:accent1>
        <a:accent2>
          <a:srgbClr val="6D6A03"/>
        </a:accent2>
        <a:accent3>
          <a:srgbClr val="FFFFFF"/>
        </a:accent3>
        <a:accent4>
          <a:srgbClr val="000000"/>
        </a:accent4>
        <a:accent5>
          <a:srgbClr val="CACCAA"/>
        </a:accent5>
        <a:accent6>
          <a:srgbClr val="625F02"/>
        </a:accent6>
        <a:hlink>
          <a:srgbClr val="E82606"/>
        </a:hlink>
        <a:folHlink>
          <a:srgbClr val="8E8B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精致静物PPT模板 4">
    <a:dk1>
      <a:srgbClr val="000000"/>
    </a:dk1>
    <a:lt1>
      <a:srgbClr val="FFFFFF"/>
    </a:lt1>
    <a:dk2>
      <a:srgbClr val="000000"/>
    </a:dk2>
    <a:lt2>
      <a:srgbClr val="DDDDDD"/>
    </a:lt2>
    <a:accent1>
      <a:srgbClr val="9A9E00"/>
    </a:accent1>
    <a:accent2>
      <a:srgbClr val="6D6A03"/>
    </a:accent2>
    <a:accent3>
      <a:srgbClr val="FFFFFF"/>
    </a:accent3>
    <a:accent4>
      <a:srgbClr val="000000"/>
    </a:accent4>
    <a:accent5>
      <a:srgbClr val="CACCAA"/>
    </a:accent5>
    <a:accent6>
      <a:srgbClr val="625F02"/>
    </a:accent6>
    <a:hlink>
      <a:srgbClr val="E82606"/>
    </a:hlink>
    <a:folHlink>
      <a:srgbClr val="8E8B1D"/>
    </a:folHlink>
  </a:clrScheme>
</a:themeOverride>
</file>

<file path=docProps/app.xml><?xml version="1.0" encoding="utf-8"?>
<Properties xmlns="http://schemas.openxmlformats.org/officeDocument/2006/extended-properties" xmlns:vt="http://schemas.openxmlformats.org/officeDocument/2006/docPropsVTypes">
  <Template>精致静物PPT模板</Template>
  <TotalTime>13044</TotalTime>
  <Words>5329</Words>
  <Application>Microsoft Macintosh PowerPoint</Application>
  <PresentationFormat>全屏显示(4:3)</PresentationFormat>
  <Paragraphs>948</Paragraphs>
  <Slides>92</Slides>
  <Notes>1</Notes>
  <HiddenSlides>0</HiddenSlides>
  <MMClips>0</MMClips>
  <ScaleCrop>false</ScaleCrop>
  <HeadingPairs>
    <vt:vector size="4" baseType="variant">
      <vt:variant>
        <vt:lpstr>主题</vt:lpstr>
      </vt:variant>
      <vt:variant>
        <vt:i4>1</vt:i4>
      </vt:variant>
      <vt:variant>
        <vt:lpstr>幻灯片标题</vt:lpstr>
      </vt:variant>
      <vt:variant>
        <vt:i4>92</vt:i4>
      </vt:variant>
    </vt:vector>
  </HeadingPairs>
  <TitlesOfParts>
    <vt:vector size="93" baseType="lpstr">
      <vt:lpstr>3_精致静物PPT模板</vt:lpstr>
      <vt:lpstr>Unit 4</vt:lpstr>
      <vt:lpstr>Contents</vt:lpstr>
      <vt:lpstr>Warm-1</vt:lpstr>
      <vt:lpstr>Notes-1</vt:lpstr>
      <vt:lpstr>Warm-2</vt:lpstr>
      <vt:lpstr>Notes-2</vt:lpstr>
      <vt:lpstr>Reading A</vt:lpstr>
      <vt:lpstr>Text A-1</vt:lpstr>
      <vt:lpstr>Text A-2</vt:lpstr>
      <vt:lpstr>Text A-3</vt:lpstr>
      <vt:lpstr>Text A-4</vt:lpstr>
      <vt:lpstr>Text A-5</vt:lpstr>
      <vt:lpstr>Text A-6</vt:lpstr>
      <vt:lpstr>A-Trans-1</vt:lpstr>
      <vt:lpstr>A-Trans-2</vt:lpstr>
      <vt:lpstr>A-Trans-3</vt:lpstr>
      <vt:lpstr>A-Trans-4</vt:lpstr>
      <vt:lpstr>A-Trans-5</vt:lpstr>
      <vt:lpstr>A-Trans-6</vt:lpstr>
      <vt:lpstr>charge for</vt:lpstr>
      <vt:lpstr>purchase</vt:lpstr>
      <vt:lpstr>purchase</vt:lpstr>
      <vt:lpstr>charge account</vt:lpstr>
      <vt:lpstr>option</vt:lpstr>
      <vt:lpstr>capture</vt:lpstr>
      <vt:lpstr>access</vt:lpstr>
      <vt:lpstr>multiple</vt:lpstr>
      <vt:lpstr>original</vt:lpstr>
      <vt:lpstr>embarrassment</vt:lpstr>
      <vt:lpstr>embarrass</vt:lpstr>
      <vt:lpstr>merge</vt:lpstr>
      <vt:lpstr>concept</vt:lpstr>
      <vt:lpstr>on hand</vt:lpstr>
      <vt:lpstr>individual</vt:lpstr>
      <vt:lpstr>transaction</vt:lpstr>
      <vt:lpstr>subscriber</vt:lpstr>
      <vt:lpstr>universal</vt:lpstr>
      <vt:lpstr>take root</vt:lpstr>
      <vt:lpstr>A-Task 1</vt:lpstr>
      <vt:lpstr>A-task 2</vt:lpstr>
      <vt:lpstr>幻灯片 41</vt:lpstr>
      <vt:lpstr>Business know-how</vt:lpstr>
      <vt:lpstr>Reading B</vt:lpstr>
      <vt:lpstr>Text B-1</vt:lpstr>
      <vt:lpstr>Text B-2</vt:lpstr>
      <vt:lpstr>Text B-3</vt:lpstr>
      <vt:lpstr>Text B-4</vt:lpstr>
      <vt:lpstr>Text B-5</vt:lpstr>
      <vt:lpstr>B-Trans-1</vt:lpstr>
      <vt:lpstr>B-Trans-2</vt:lpstr>
      <vt:lpstr>B-Trans-3</vt:lpstr>
      <vt:lpstr>B-Trans-4</vt:lpstr>
      <vt:lpstr>B-Trans-5</vt:lpstr>
      <vt:lpstr>B-Task-1</vt:lpstr>
      <vt:lpstr>B-Task-2</vt:lpstr>
      <vt:lpstr>Listening</vt:lpstr>
      <vt:lpstr>L-Task 1</vt:lpstr>
      <vt:lpstr>L-1-Script</vt:lpstr>
      <vt:lpstr>L-1-Script</vt:lpstr>
      <vt:lpstr>L-Task 2</vt:lpstr>
      <vt:lpstr>L-2-Script</vt:lpstr>
      <vt:lpstr>L-2-Script</vt:lpstr>
      <vt:lpstr>L-Task 3-1</vt:lpstr>
      <vt:lpstr>L-Task 3-2</vt:lpstr>
      <vt:lpstr>L-3-Script</vt:lpstr>
      <vt:lpstr>L-3-Script</vt:lpstr>
      <vt:lpstr>L-Task 4</vt:lpstr>
      <vt:lpstr>L-4-Script</vt:lpstr>
      <vt:lpstr>L-4-Script</vt:lpstr>
      <vt:lpstr>L-Task 5-1</vt:lpstr>
      <vt:lpstr>L-Task 5-2</vt:lpstr>
      <vt:lpstr>幻灯片 72</vt:lpstr>
      <vt:lpstr>Writing</vt:lpstr>
      <vt:lpstr>W-Task 1</vt:lpstr>
      <vt:lpstr>W-Task 2</vt:lpstr>
      <vt:lpstr>W-Task 3</vt:lpstr>
      <vt:lpstr>Mini</vt:lpstr>
      <vt:lpstr>Reference</vt:lpstr>
      <vt:lpstr>Language Lab</vt:lpstr>
      <vt:lpstr>LL-Task 1</vt:lpstr>
      <vt:lpstr>LL-Task 2-1</vt:lpstr>
      <vt:lpstr>LL-Task 2-2</vt:lpstr>
      <vt:lpstr>LL-Task 3</vt:lpstr>
      <vt:lpstr>LL-Task 4 model 1</vt:lpstr>
      <vt:lpstr>LL-Task 4-1</vt:lpstr>
      <vt:lpstr>LL-Task 4 model 2</vt:lpstr>
      <vt:lpstr>LL-Task 4-2</vt:lpstr>
      <vt:lpstr>LL-Task 5-1</vt:lpstr>
      <vt:lpstr>LL-Task 5-2</vt:lpstr>
      <vt:lpstr>Entertainment</vt:lpstr>
      <vt:lpstr>Background</vt:lpstr>
      <vt:lpstr>Thank You!</vt:lpstr>
    </vt:vector>
  </TitlesOfParts>
  <Company>fltrp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lijunhong</dc:creator>
  <cp:lastModifiedBy>zhanghp</cp:lastModifiedBy>
  <cp:revision>556</cp:revision>
  <dcterms:created xsi:type="dcterms:W3CDTF">2009-03-23T08:02:03Z</dcterms:created>
  <dcterms:modified xsi:type="dcterms:W3CDTF">2016-02-20T07:49:41Z</dcterms:modified>
</cp:coreProperties>
</file>