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sldIdLst>
    <p:sldId id="262" r:id="rId6"/>
    <p:sldId id="265"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8" r:id="rId29"/>
    <p:sldId id="289" r:id="rId30"/>
    <p:sldId id="290" r:id="rId31"/>
    <p:sldId id="291" r:id="rId32"/>
    <p:sldId id="292" r:id="rId33"/>
    <p:sldId id="293" r:id="rId34"/>
    <p:sldId id="294" r:id="rId35"/>
    <p:sldId id="295" r:id="rId36"/>
    <p:sldId id="296" r:id="rId37"/>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默认节" id="{43b51ef4-57d5-4644-bd7e-6ef90edd3df5}">
          <p14:sldIdLst>
            <p14:sldId id="262"/>
            <p14:sldId id="265"/>
            <p14:sldId id="264"/>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8"/>
            <p14:sldId id="289"/>
            <p14:sldId id="290"/>
            <p14:sldId id="291"/>
            <p14:sldId id="292"/>
            <p14:sldId id="293"/>
            <p14:sldId id="294"/>
            <p14:sldId id="295"/>
            <p14:sldId id="296"/>
          </p14:sldIdLst>
        </p14:section>
        <p14:section name="无标题节" id="{68d9fe44-4eda-474f-96da-5c5bbb8694f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EEFE"/>
    <a:srgbClr val="96EAFE"/>
    <a:srgbClr val="96FCFE"/>
    <a:srgbClr val="96EDFE"/>
    <a:srgbClr val="95E3FF"/>
    <a:srgbClr val="000099"/>
    <a:srgbClr val="02809E"/>
    <a:srgbClr val="394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84" autoAdjust="0"/>
    <p:restoredTop sz="93617" autoAdjust="0"/>
  </p:normalViewPr>
  <p:slideViewPr>
    <p:cSldViewPr>
      <p:cViewPr varScale="1">
        <p:scale>
          <a:sx n="67" d="100"/>
          <a:sy n="67" d="100"/>
        </p:scale>
        <p:origin x="-14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19400" y="3048000"/>
            <a:ext cx="6172200" cy="762000"/>
          </a:xfrm>
        </p:spPr>
        <p:txBody>
          <a:bodyPr/>
          <a:lstStyle>
            <a:lvl1pPr>
              <a:defRPr sz="4800"/>
            </a:lvl1pPr>
          </a:lstStyle>
          <a:p>
            <a:pPr lvl="0"/>
            <a:r>
              <a:rPr lang="zh-CN" altLang="en-US" noProof="0" smtClean="0"/>
              <a:t>单击此处编辑母版标题样式</a:t>
            </a:r>
            <a:endParaRPr lang="en-US" altLang="zh-CN" noProof="0" smtClean="0"/>
          </a:p>
        </p:txBody>
      </p:sp>
      <p:sp>
        <p:nvSpPr>
          <p:cNvPr id="3075" name="Rectangle 3"/>
          <p:cNvSpPr>
            <a:spLocks noGrp="1" noChangeArrowheads="1"/>
          </p:cNvSpPr>
          <p:nvPr>
            <p:ph type="subTitle" idx="1"/>
          </p:nvPr>
        </p:nvSpPr>
        <p:spPr>
          <a:xfrm>
            <a:off x="2895600" y="3733800"/>
            <a:ext cx="5486400" cy="304800"/>
          </a:xfrm>
        </p:spPr>
        <p:txBody>
          <a:bodyPr/>
          <a:lstStyle>
            <a:lvl1pPr marL="0" indent="0">
              <a:buFontTx/>
              <a:buNone/>
              <a:defRPr sz="2000">
                <a:latin typeface="Eras Bold ITC" panose="020B0907030504020204" pitchFamily="34" charset="0"/>
              </a:defRPr>
            </a:lvl1pPr>
          </a:lstStyle>
          <a:p>
            <a:pPr lvl="0"/>
            <a:r>
              <a:rPr lang="zh-CN" altLang="en-US" noProof="0" smtClean="0"/>
              <a:t>单击此处编辑母版副标题样式</a:t>
            </a:r>
            <a:endParaRPr lang="en-US" altLang="zh-CN" noProof="0" smtClean="0"/>
          </a:p>
        </p:txBody>
      </p:sp>
      <p:sp>
        <p:nvSpPr>
          <p:cNvPr id="3076" name="Rectangle 4"/>
          <p:cNvSpPr>
            <a:spLocks noGrp="1" noChangeArrowheads="1"/>
          </p:cNvSpPr>
          <p:nvPr>
            <p:ph type="dt" sz="half" idx="2"/>
          </p:nvPr>
        </p:nvSpPr>
        <p:spPr/>
        <p:txBody>
          <a:bodyPr/>
          <a:lstStyle>
            <a:lvl1pPr>
              <a:defRPr/>
            </a:lvl1pPr>
          </a:lstStyle>
          <a:p>
            <a:endParaRPr lang="en-US" altLang="zh-CN"/>
          </a:p>
        </p:txBody>
      </p:sp>
      <p:sp>
        <p:nvSpPr>
          <p:cNvPr id="3077" name="Rectangle 5"/>
          <p:cNvSpPr>
            <a:spLocks noGrp="1" noChangeArrowheads="1"/>
          </p:cNvSpPr>
          <p:nvPr>
            <p:ph type="ftr" sz="quarter" idx="3"/>
          </p:nvPr>
        </p:nvSpPr>
        <p:spPr/>
        <p:txBody>
          <a:bodyPr/>
          <a:lstStyle>
            <a:lvl1pPr>
              <a:defRPr/>
            </a:lvl1pPr>
          </a:lstStyle>
          <a:p>
            <a:endParaRPr lang="en-US" altLang="zh-CN"/>
          </a:p>
        </p:txBody>
      </p:sp>
      <p:sp>
        <p:nvSpPr>
          <p:cNvPr id="3078" name="Rectangle 6"/>
          <p:cNvSpPr>
            <a:spLocks noGrp="1" noChangeArrowheads="1"/>
          </p:cNvSpPr>
          <p:nvPr>
            <p:ph type="sldNum" sz="quarter" idx="4"/>
          </p:nvPr>
        </p:nvSpPr>
        <p:spPr/>
        <p:txBody>
          <a:bodyPr/>
          <a:lstStyle>
            <a:lvl1pPr>
              <a:defRPr/>
            </a:lvl1pPr>
          </a:lstStyle>
          <a:p>
            <a:fld id="{24398CA2-8802-4A24-A258-F38D5E7E95EF}" type="slidenum">
              <a:rPr lang="en-US" altLang="zh-CN"/>
            </a:fld>
            <a:endParaRPr lang="en-US" altLang="zh-CN"/>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F7143EB-96B8-40B8-9771-F8ED0BFBE768}" type="slidenum">
              <a:rPr lang="en-US" altLang="zh-CN"/>
            </a:fld>
            <a:endParaRPr lang="en-US" altLang="zh-CN"/>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0"/>
            <a:ext cx="2286000" cy="6400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0"/>
            <a:ext cx="6705600" cy="6400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6AB00EA-6E65-430B-B172-4BA1D04CCB51}" type="slidenum">
              <a:rPr lang="en-US" altLang="zh-CN"/>
            </a:fld>
            <a:endParaRPr lang="en-US" altLang="zh-CN"/>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19400" y="3048000"/>
            <a:ext cx="6172200" cy="762000"/>
          </a:xfrm>
        </p:spPr>
        <p:txBody>
          <a:bodyPr/>
          <a:lstStyle>
            <a:lvl1pPr>
              <a:defRPr sz="4800"/>
            </a:lvl1pPr>
          </a:lstStyle>
          <a:p>
            <a:pPr lvl="0"/>
            <a:r>
              <a:rPr lang="zh-CN" altLang="en-US" noProof="0" smtClean="0"/>
              <a:t>单击此处编辑母版标题样式</a:t>
            </a:r>
            <a:endParaRPr lang="en-US" altLang="zh-CN" noProof="0" smtClean="0"/>
          </a:p>
        </p:txBody>
      </p:sp>
      <p:sp>
        <p:nvSpPr>
          <p:cNvPr id="3075" name="Rectangle 3"/>
          <p:cNvSpPr>
            <a:spLocks noGrp="1" noChangeArrowheads="1"/>
          </p:cNvSpPr>
          <p:nvPr>
            <p:ph type="subTitle" idx="1"/>
          </p:nvPr>
        </p:nvSpPr>
        <p:spPr>
          <a:xfrm>
            <a:off x="2895600" y="3733800"/>
            <a:ext cx="5486400" cy="304800"/>
          </a:xfrm>
        </p:spPr>
        <p:txBody>
          <a:bodyPr/>
          <a:lstStyle>
            <a:lvl1pPr marL="0" indent="0">
              <a:buFontTx/>
              <a:buNone/>
              <a:defRPr sz="2000">
                <a:latin typeface="Eras Bold ITC" panose="020B0907030504020204" pitchFamily="34" charset="0"/>
              </a:defRPr>
            </a:lvl1pPr>
          </a:lstStyle>
          <a:p>
            <a:pPr lvl="0"/>
            <a:r>
              <a:rPr lang="zh-CN" altLang="en-US" noProof="0" smtClean="0"/>
              <a:t>单击此处编辑母版副标题样式</a:t>
            </a:r>
            <a:endParaRPr lang="en-US" altLang="zh-CN" noProof="0" smtClean="0"/>
          </a:p>
        </p:txBody>
      </p:sp>
      <p:sp>
        <p:nvSpPr>
          <p:cNvPr id="3076" name="Rectangle 4"/>
          <p:cNvSpPr>
            <a:spLocks noGrp="1" noChangeArrowheads="1"/>
          </p:cNvSpPr>
          <p:nvPr>
            <p:ph type="dt" sz="half" idx="2"/>
          </p:nvPr>
        </p:nvSpPr>
        <p:spPr/>
        <p:txBody>
          <a:bodyPr/>
          <a:lstStyle>
            <a:lvl1pPr>
              <a:defRPr/>
            </a:lvl1pPr>
          </a:lstStyle>
          <a:p>
            <a:endParaRPr lang="en-US" altLang="zh-CN">
              <a:solidFill>
                <a:srgbClr val="FFFFFF"/>
              </a:solidFill>
            </a:endParaRPr>
          </a:p>
        </p:txBody>
      </p:sp>
      <p:sp>
        <p:nvSpPr>
          <p:cNvPr id="3077" name="Rectangle 5"/>
          <p:cNvSpPr>
            <a:spLocks noGrp="1" noChangeArrowheads="1"/>
          </p:cNvSpPr>
          <p:nvPr>
            <p:ph type="ftr" sz="quarter" idx="3"/>
          </p:nvPr>
        </p:nvSpPr>
        <p:spPr/>
        <p:txBody>
          <a:bodyPr/>
          <a:lstStyle>
            <a:lvl1pPr>
              <a:defRPr/>
            </a:lvl1pPr>
          </a:lstStyle>
          <a:p>
            <a:endParaRPr lang="en-US" altLang="zh-CN">
              <a:solidFill>
                <a:srgbClr val="FFFFFF"/>
              </a:solidFill>
            </a:endParaRPr>
          </a:p>
        </p:txBody>
      </p:sp>
      <p:sp>
        <p:nvSpPr>
          <p:cNvPr id="3078" name="Rectangle 6"/>
          <p:cNvSpPr>
            <a:spLocks noGrp="1" noChangeArrowheads="1"/>
          </p:cNvSpPr>
          <p:nvPr>
            <p:ph type="sldNum" sz="quarter" idx="4"/>
          </p:nvPr>
        </p:nvSpPr>
        <p:spPr/>
        <p:txBody>
          <a:bodyPr/>
          <a:lstStyle>
            <a:lvl1pPr>
              <a:defRPr/>
            </a:lvl1pPr>
          </a:lstStyle>
          <a:p>
            <a:fld id="{24398CA2-8802-4A24-A258-F38D5E7E95EF}"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32C65489-64D0-4630-B6F9-37379421F5D6}"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5D550E12-4ABD-4C3F-BC86-77AA5F3E388E}"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0" y="685800"/>
            <a:ext cx="4495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685800"/>
            <a:ext cx="4495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11908335-E985-4A9B-A017-87A963978718}"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FFFFFF"/>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FFFFFF"/>
              </a:solidFill>
            </a:endParaRPr>
          </a:p>
        </p:txBody>
      </p:sp>
      <p:sp>
        <p:nvSpPr>
          <p:cNvPr id="9" name="灯片编号占位符 8"/>
          <p:cNvSpPr>
            <a:spLocks noGrp="1"/>
          </p:cNvSpPr>
          <p:nvPr>
            <p:ph type="sldNum" sz="quarter" idx="12"/>
          </p:nvPr>
        </p:nvSpPr>
        <p:spPr/>
        <p:txBody>
          <a:bodyPr/>
          <a:lstStyle>
            <a:lvl1pPr>
              <a:defRPr/>
            </a:lvl1pPr>
          </a:lstStyle>
          <a:p>
            <a:fld id="{DCD7E061-1E0F-455A-BCB4-80E3374BAE15}"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FFFFFF"/>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FFFFFF"/>
              </a:solidFill>
            </a:endParaRPr>
          </a:p>
        </p:txBody>
      </p:sp>
      <p:sp>
        <p:nvSpPr>
          <p:cNvPr id="5" name="灯片编号占位符 4"/>
          <p:cNvSpPr>
            <a:spLocks noGrp="1"/>
          </p:cNvSpPr>
          <p:nvPr>
            <p:ph type="sldNum" sz="quarter" idx="12"/>
          </p:nvPr>
        </p:nvSpPr>
        <p:spPr/>
        <p:txBody>
          <a:bodyPr/>
          <a:lstStyle>
            <a:lvl1pPr>
              <a:defRPr/>
            </a:lvl1pPr>
          </a:lstStyle>
          <a:p>
            <a:fld id="{8DEAB8CF-2FE9-4613-989C-FCF1B753C961}"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FFFFFF"/>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FFFFFF"/>
              </a:solidFill>
            </a:endParaRPr>
          </a:p>
        </p:txBody>
      </p:sp>
      <p:sp>
        <p:nvSpPr>
          <p:cNvPr id="4" name="灯片编号占位符 3"/>
          <p:cNvSpPr>
            <a:spLocks noGrp="1"/>
          </p:cNvSpPr>
          <p:nvPr>
            <p:ph type="sldNum" sz="quarter" idx="12"/>
          </p:nvPr>
        </p:nvSpPr>
        <p:spPr/>
        <p:txBody>
          <a:bodyPr/>
          <a:lstStyle>
            <a:lvl1pPr>
              <a:defRPr/>
            </a:lvl1pPr>
          </a:lstStyle>
          <a:p>
            <a:fld id="{4B26A008-5473-483A-A071-4DA546244172}"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90C90CB3-4B4E-4EB4-8087-504EF2E0FE7B}"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2C65489-64D0-4630-B6F9-37379421F5D6}" type="slidenum">
              <a:rPr lang="en-US" altLang="zh-CN"/>
            </a:fld>
            <a:endParaRPr lang="en-US" altLang="zh-CN"/>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78B65473-8EC4-4A51-AA0F-7329BC7DFDD0}"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2F7143EB-96B8-40B8-9771-F8ED0BFBE768}"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0"/>
            <a:ext cx="2286000" cy="6400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0"/>
            <a:ext cx="6705600" cy="6400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E6AB00EA-6E65-430B-B172-4BA1D04CCB51}"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19400" y="3048000"/>
            <a:ext cx="6172200" cy="762000"/>
          </a:xfrm>
        </p:spPr>
        <p:txBody>
          <a:bodyPr/>
          <a:lstStyle>
            <a:lvl1pPr>
              <a:defRPr sz="4800"/>
            </a:lvl1pPr>
          </a:lstStyle>
          <a:p>
            <a:pPr lvl="0"/>
            <a:r>
              <a:rPr lang="zh-CN" altLang="en-US" noProof="0" smtClean="0"/>
              <a:t>单击此处编辑母版标题样式</a:t>
            </a:r>
            <a:endParaRPr lang="en-US" altLang="zh-CN" noProof="0" smtClean="0"/>
          </a:p>
        </p:txBody>
      </p:sp>
      <p:sp>
        <p:nvSpPr>
          <p:cNvPr id="3075" name="Rectangle 3"/>
          <p:cNvSpPr>
            <a:spLocks noGrp="1" noChangeArrowheads="1"/>
          </p:cNvSpPr>
          <p:nvPr>
            <p:ph type="subTitle" idx="1"/>
          </p:nvPr>
        </p:nvSpPr>
        <p:spPr>
          <a:xfrm>
            <a:off x="2895600" y="3733800"/>
            <a:ext cx="5486400" cy="304800"/>
          </a:xfrm>
        </p:spPr>
        <p:txBody>
          <a:bodyPr/>
          <a:lstStyle>
            <a:lvl1pPr marL="0" indent="0">
              <a:buFontTx/>
              <a:buNone/>
              <a:defRPr sz="2000">
                <a:latin typeface="Eras Bold ITC" panose="020B0907030504020204" pitchFamily="34" charset="0"/>
              </a:defRPr>
            </a:lvl1pPr>
          </a:lstStyle>
          <a:p>
            <a:pPr lvl="0"/>
            <a:r>
              <a:rPr lang="zh-CN" altLang="en-US" noProof="0" smtClean="0"/>
              <a:t>单击此处编辑母版副标题样式</a:t>
            </a:r>
            <a:endParaRPr lang="en-US" altLang="zh-CN" noProof="0" smtClean="0"/>
          </a:p>
        </p:txBody>
      </p:sp>
      <p:sp>
        <p:nvSpPr>
          <p:cNvPr id="3076" name="Rectangle 4"/>
          <p:cNvSpPr>
            <a:spLocks noGrp="1" noChangeArrowheads="1"/>
          </p:cNvSpPr>
          <p:nvPr>
            <p:ph type="dt" sz="half" idx="2"/>
          </p:nvPr>
        </p:nvSpPr>
        <p:spPr/>
        <p:txBody>
          <a:bodyPr/>
          <a:lstStyle>
            <a:lvl1pPr>
              <a:defRPr/>
            </a:lvl1pPr>
          </a:lstStyle>
          <a:p>
            <a:endParaRPr lang="en-US" altLang="zh-CN">
              <a:solidFill>
                <a:srgbClr val="FFFFFF"/>
              </a:solidFill>
            </a:endParaRPr>
          </a:p>
        </p:txBody>
      </p:sp>
      <p:sp>
        <p:nvSpPr>
          <p:cNvPr id="3077" name="Rectangle 5"/>
          <p:cNvSpPr>
            <a:spLocks noGrp="1" noChangeArrowheads="1"/>
          </p:cNvSpPr>
          <p:nvPr>
            <p:ph type="ftr" sz="quarter" idx="3"/>
          </p:nvPr>
        </p:nvSpPr>
        <p:spPr/>
        <p:txBody>
          <a:bodyPr/>
          <a:lstStyle>
            <a:lvl1pPr>
              <a:defRPr/>
            </a:lvl1pPr>
          </a:lstStyle>
          <a:p>
            <a:endParaRPr lang="en-US" altLang="zh-CN">
              <a:solidFill>
                <a:srgbClr val="FFFFFF"/>
              </a:solidFill>
            </a:endParaRPr>
          </a:p>
        </p:txBody>
      </p:sp>
      <p:sp>
        <p:nvSpPr>
          <p:cNvPr id="3078" name="Rectangle 6"/>
          <p:cNvSpPr>
            <a:spLocks noGrp="1" noChangeArrowheads="1"/>
          </p:cNvSpPr>
          <p:nvPr>
            <p:ph type="sldNum" sz="quarter" idx="4"/>
          </p:nvPr>
        </p:nvSpPr>
        <p:spPr/>
        <p:txBody>
          <a:bodyPr/>
          <a:lstStyle>
            <a:lvl1pPr>
              <a:defRPr/>
            </a:lvl1pPr>
          </a:lstStyle>
          <a:p>
            <a:fld id="{24398CA2-8802-4A24-A258-F38D5E7E95EF}"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32C65489-64D0-4630-B6F9-37379421F5D6}"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5D550E12-4ABD-4C3F-BC86-77AA5F3E388E}"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0" y="685800"/>
            <a:ext cx="4495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685800"/>
            <a:ext cx="4495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11908335-E985-4A9B-A017-87A963978718}"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FFFFFF"/>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FFFFFF"/>
              </a:solidFill>
            </a:endParaRPr>
          </a:p>
        </p:txBody>
      </p:sp>
      <p:sp>
        <p:nvSpPr>
          <p:cNvPr id="9" name="灯片编号占位符 8"/>
          <p:cNvSpPr>
            <a:spLocks noGrp="1"/>
          </p:cNvSpPr>
          <p:nvPr>
            <p:ph type="sldNum" sz="quarter" idx="12"/>
          </p:nvPr>
        </p:nvSpPr>
        <p:spPr/>
        <p:txBody>
          <a:bodyPr/>
          <a:lstStyle>
            <a:lvl1pPr>
              <a:defRPr/>
            </a:lvl1pPr>
          </a:lstStyle>
          <a:p>
            <a:fld id="{DCD7E061-1E0F-455A-BCB4-80E3374BAE15}"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FFFFFF"/>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FFFFFF"/>
              </a:solidFill>
            </a:endParaRPr>
          </a:p>
        </p:txBody>
      </p:sp>
      <p:sp>
        <p:nvSpPr>
          <p:cNvPr id="5" name="灯片编号占位符 4"/>
          <p:cNvSpPr>
            <a:spLocks noGrp="1"/>
          </p:cNvSpPr>
          <p:nvPr>
            <p:ph type="sldNum" sz="quarter" idx="12"/>
          </p:nvPr>
        </p:nvSpPr>
        <p:spPr/>
        <p:txBody>
          <a:bodyPr/>
          <a:lstStyle>
            <a:lvl1pPr>
              <a:defRPr/>
            </a:lvl1pPr>
          </a:lstStyle>
          <a:p>
            <a:fld id="{8DEAB8CF-2FE9-4613-989C-FCF1B753C961}"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FFFFFF"/>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FFFFFF"/>
              </a:solidFill>
            </a:endParaRPr>
          </a:p>
        </p:txBody>
      </p:sp>
      <p:sp>
        <p:nvSpPr>
          <p:cNvPr id="4" name="灯片编号占位符 3"/>
          <p:cNvSpPr>
            <a:spLocks noGrp="1"/>
          </p:cNvSpPr>
          <p:nvPr>
            <p:ph type="sldNum" sz="quarter" idx="12"/>
          </p:nvPr>
        </p:nvSpPr>
        <p:spPr/>
        <p:txBody>
          <a:bodyPr/>
          <a:lstStyle>
            <a:lvl1pPr>
              <a:defRPr/>
            </a:lvl1pPr>
          </a:lstStyle>
          <a:p>
            <a:fld id="{4B26A008-5473-483A-A071-4DA546244172}"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D550E12-4ABD-4C3F-BC86-77AA5F3E388E}" type="slidenum">
              <a:rPr lang="en-US" altLang="zh-CN"/>
            </a:fld>
            <a:endParaRPr lang="en-US" altLang="zh-CN"/>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90C90CB3-4B4E-4EB4-8087-504EF2E0FE7B}"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78B65473-8EC4-4A51-AA0F-7329BC7DFDD0}"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2F7143EB-96B8-40B8-9771-F8ED0BFBE768}"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0"/>
            <a:ext cx="2286000" cy="6400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0"/>
            <a:ext cx="6705600" cy="6400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E6AB00EA-6E65-430B-B172-4BA1D04CCB51}"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19400" y="3048000"/>
            <a:ext cx="6172200" cy="762000"/>
          </a:xfrm>
        </p:spPr>
        <p:txBody>
          <a:bodyPr/>
          <a:lstStyle>
            <a:lvl1pPr>
              <a:defRPr sz="4800"/>
            </a:lvl1pPr>
          </a:lstStyle>
          <a:p>
            <a:pPr lvl="0"/>
            <a:r>
              <a:rPr lang="zh-CN" altLang="en-US" noProof="0" smtClean="0"/>
              <a:t>单击此处编辑母版标题样式</a:t>
            </a:r>
            <a:endParaRPr lang="en-US" altLang="zh-CN" noProof="0" smtClean="0"/>
          </a:p>
        </p:txBody>
      </p:sp>
      <p:sp>
        <p:nvSpPr>
          <p:cNvPr id="3075" name="Rectangle 3"/>
          <p:cNvSpPr>
            <a:spLocks noGrp="1" noChangeArrowheads="1"/>
          </p:cNvSpPr>
          <p:nvPr>
            <p:ph type="subTitle" idx="1"/>
          </p:nvPr>
        </p:nvSpPr>
        <p:spPr>
          <a:xfrm>
            <a:off x="2895600" y="3733800"/>
            <a:ext cx="5486400" cy="304800"/>
          </a:xfrm>
        </p:spPr>
        <p:txBody>
          <a:bodyPr/>
          <a:lstStyle>
            <a:lvl1pPr marL="0" indent="0">
              <a:buFontTx/>
              <a:buNone/>
              <a:defRPr sz="2000">
                <a:latin typeface="Eras Bold ITC" panose="020B0907030504020204" pitchFamily="34" charset="0"/>
              </a:defRPr>
            </a:lvl1pPr>
          </a:lstStyle>
          <a:p>
            <a:pPr lvl="0"/>
            <a:r>
              <a:rPr lang="zh-CN" altLang="en-US" noProof="0" smtClean="0"/>
              <a:t>单击此处编辑母版副标题样式</a:t>
            </a:r>
            <a:endParaRPr lang="en-US" altLang="zh-CN" noProof="0" smtClean="0"/>
          </a:p>
        </p:txBody>
      </p:sp>
      <p:sp>
        <p:nvSpPr>
          <p:cNvPr id="3076" name="Rectangle 4"/>
          <p:cNvSpPr>
            <a:spLocks noGrp="1" noChangeArrowheads="1"/>
          </p:cNvSpPr>
          <p:nvPr>
            <p:ph type="dt" sz="half" idx="2"/>
          </p:nvPr>
        </p:nvSpPr>
        <p:spPr/>
        <p:txBody>
          <a:bodyPr/>
          <a:lstStyle>
            <a:lvl1pPr>
              <a:defRPr/>
            </a:lvl1pPr>
          </a:lstStyle>
          <a:p>
            <a:endParaRPr lang="en-US" altLang="zh-CN">
              <a:solidFill>
                <a:srgbClr val="FFFFFF"/>
              </a:solidFill>
            </a:endParaRPr>
          </a:p>
        </p:txBody>
      </p:sp>
      <p:sp>
        <p:nvSpPr>
          <p:cNvPr id="3077" name="Rectangle 5"/>
          <p:cNvSpPr>
            <a:spLocks noGrp="1" noChangeArrowheads="1"/>
          </p:cNvSpPr>
          <p:nvPr>
            <p:ph type="ftr" sz="quarter" idx="3"/>
          </p:nvPr>
        </p:nvSpPr>
        <p:spPr/>
        <p:txBody>
          <a:bodyPr/>
          <a:lstStyle>
            <a:lvl1pPr>
              <a:defRPr/>
            </a:lvl1pPr>
          </a:lstStyle>
          <a:p>
            <a:endParaRPr lang="en-US" altLang="zh-CN">
              <a:solidFill>
                <a:srgbClr val="FFFFFF"/>
              </a:solidFill>
            </a:endParaRPr>
          </a:p>
        </p:txBody>
      </p:sp>
      <p:sp>
        <p:nvSpPr>
          <p:cNvPr id="3078" name="Rectangle 6"/>
          <p:cNvSpPr>
            <a:spLocks noGrp="1" noChangeArrowheads="1"/>
          </p:cNvSpPr>
          <p:nvPr>
            <p:ph type="sldNum" sz="quarter" idx="4"/>
          </p:nvPr>
        </p:nvSpPr>
        <p:spPr/>
        <p:txBody>
          <a:bodyPr/>
          <a:lstStyle>
            <a:lvl1pPr>
              <a:defRPr/>
            </a:lvl1pPr>
          </a:lstStyle>
          <a:p>
            <a:fld id="{24398CA2-8802-4A24-A258-F38D5E7E95EF}"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32C65489-64D0-4630-B6F9-37379421F5D6}"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5D550E12-4ABD-4C3F-BC86-77AA5F3E388E}"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0" y="685800"/>
            <a:ext cx="4495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685800"/>
            <a:ext cx="4495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11908335-E985-4A9B-A017-87A963978718}"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FFFFFF"/>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FFFFFF"/>
              </a:solidFill>
            </a:endParaRPr>
          </a:p>
        </p:txBody>
      </p:sp>
      <p:sp>
        <p:nvSpPr>
          <p:cNvPr id="9" name="灯片编号占位符 8"/>
          <p:cNvSpPr>
            <a:spLocks noGrp="1"/>
          </p:cNvSpPr>
          <p:nvPr>
            <p:ph type="sldNum" sz="quarter" idx="12"/>
          </p:nvPr>
        </p:nvSpPr>
        <p:spPr/>
        <p:txBody>
          <a:bodyPr/>
          <a:lstStyle>
            <a:lvl1pPr>
              <a:defRPr/>
            </a:lvl1pPr>
          </a:lstStyle>
          <a:p>
            <a:fld id="{DCD7E061-1E0F-455A-BCB4-80E3374BAE15}"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FFFFFF"/>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FFFFFF"/>
              </a:solidFill>
            </a:endParaRPr>
          </a:p>
        </p:txBody>
      </p:sp>
      <p:sp>
        <p:nvSpPr>
          <p:cNvPr id="5" name="灯片编号占位符 4"/>
          <p:cNvSpPr>
            <a:spLocks noGrp="1"/>
          </p:cNvSpPr>
          <p:nvPr>
            <p:ph type="sldNum" sz="quarter" idx="12"/>
          </p:nvPr>
        </p:nvSpPr>
        <p:spPr/>
        <p:txBody>
          <a:bodyPr/>
          <a:lstStyle>
            <a:lvl1pPr>
              <a:defRPr/>
            </a:lvl1pPr>
          </a:lstStyle>
          <a:p>
            <a:fld id="{8DEAB8CF-2FE9-4613-989C-FCF1B753C961}"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0" y="685800"/>
            <a:ext cx="4495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685800"/>
            <a:ext cx="44958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1908335-E985-4A9B-A017-87A963978718}" type="slidenum">
              <a:rPr lang="en-US" altLang="zh-CN"/>
            </a:fld>
            <a:endParaRPr lang="en-US" altLang="zh-CN"/>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FFFFFF"/>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FFFFFF"/>
              </a:solidFill>
            </a:endParaRPr>
          </a:p>
        </p:txBody>
      </p:sp>
      <p:sp>
        <p:nvSpPr>
          <p:cNvPr id="4" name="灯片编号占位符 3"/>
          <p:cNvSpPr>
            <a:spLocks noGrp="1"/>
          </p:cNvSpPr>
          <p:nvPr>
            <p:ph type="sldNum" sz="quarter" idx="12"/>
          </p:nvPr>
        </p:nvSpPr>
        <p:spPr/>
        <p:txBody>
          <a:bodyPr/>
          <a:lstStyle>
            <a:lvl1pPr>
              <a:defRPr/>
            </a:lvl1pPr>
          </a:lstStyle>
          <a:p>
            <a:fld id="{4B26A008-5473-483A-A071-4DA546244172}"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90C90CB3-4B4E-4EB4-8087-504EF2E0FE7B}"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78B65473-8EC4-4A51-AA0F-7329BC7DFDD0}"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2F7143EB-96B8-40B8-9771-F8ED0BFBE768}"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0"/>
            <a:ext cx="2286000" cy="6400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0"/>
            <a:ext cx="6705600" cy="6400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E6AB00EA-6E65-430B-B172-4BA1D04CCB51}" type="slidenum">
              <a:rPr lang="en-US" altLang="zh-CN">
                <a:solidFill>
                  <a:srgbClr val="FFFFFF"/>
                </a:solidFill>
              </a:rPr>
            </a:fld>
            <a:endParaRPr lang="en-US" altLang="zh-CN">
              <a:solidFill>
                <a:srgbClr val="FFFFFF"/>
              </a:solidFill>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DCD7E061-1E0F-455A-BCB4-80E3374BAE15}" type="slidenum">
              <a:rPr lang="en-US" altLang="zh-CN"/>
            </a:fld>
            <a:endParaRPr lang="en-US" altLang="zh-CN"/>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8DEAB8CF-2FE9-4613-989C-FCF1B753C961}" type="slidenum">
              <a:rPr lang="en-US" altLang="zh-CN"/>
            </a:fld>
            <a:endParaRPr lang="en-US" altLang="zh-CN"/>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4B26A008-5473-483A-A071-4DA546244172}" type="slidenum">
              <a:rPr lang="en-US" altLang="zh-CN"/>
            </a:fld>
            <a:endParaRPr lang="en-US" altLang="zh-CN"/>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90C90CB3-4B4E-4EB4-8087-504EF2E0FE7B}" type="slidenum">
              <a:rPr lang="en-US" altLang="zh-CN"/>
            </a:fld>
            <a:endParaRPr lang="en-US" altLang="zh-CN"/>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8B65473-8EC4-4A51-AA0F-7329BC7DFDD0}" type="slidenum">
              <a:rPr lang="en-US" altLang="zh-CN"/>
            </a:fld>
            <a:endParaRPr lang="en-US" altLang="zh-CN"/>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2.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endParaRPr lang="en-US" altLang="zh-CN" smtClean="0"/>
          </a:p>
        </p:txBody>
      </p:sp>
      <p:sp>
        <p:nvSpPr>
          <p:cNvPr id="1027" name="Rectangle 3"/>
          <p:cNvSpPr>
            <a:spLocks noGrp="1" noChangeArrowheads="1"/>
          </p:cNvSpPr>
          <p:nvPr>
            <p:ph type="body" idx="1"/>
          </p:nvPr>
        </p:nvSpPr>
        <p:spPr bwMode="auto">
          <a:xfrm>
            <a:off x="0" y="6858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000">
                <a:solidFill>
                  <a:schemeClr val="bg1"/>
                </a:solidFill>
                <a:latin typeface="Arial Black" panose="020B0A04020102020204" pitchFamily="34" charset="0"/>
                <a:ea typeface="宋体" panose="02010600030101010101" pitchFamily="2" charset="-122"/>
              </a:defRPr>
            </a:lvl1pPr>
          </a:lstStyle>
          <a:p>
            <a:endParaRPr lang="en-US" altLang="zh-CN"/>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000">
                <a:solidFill>
                  <a:schemeClr val="bg1"/>
                </a:solidFill>
                <a:latin typeface="Arial Black" panose="020B0A04020102020204" pitchFamily="34" charset="0"/>
                <a:ea typeface="宋体" panose="02010600030101010101" pitchFamily="2" charset="-122"/>
              </a:defRPr>
            </a:lvl1pPr>
          </a:lstStyle>
          <a:p>
            <a:endParaRPr lang="en-US" altLang="zh-CN"/>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chemeClr val="bg1"/>
                </a:solidFill>
                <a:latin typeface="Arial Black" panose="020B0A04020102020204" pitchFamily="34" charset="0"/>
                <a:ea typeface="宋体" panose="02010600030101010101" pitchFamily="2" charset="-122"/>
              </a:defRPr>
            </a:lvl1pPr>
          </a:lstStyle>
          <a:p>
            <a:fld id="{E0C27FD2-D26E-497D-B9CE-FB75C2D78B48}"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Franklin Gothic Heavy" panose="020B0903020102020204" pitchFamily="34" charset="0"/>
        </a:defRPr>
      </a:lvl2pPr>
      <a:lvl3pPr algn="l" rtl="0" eaLnBrk="1" fontAlgn="base" hangingPunct="1">
        <a:spcBef>
          <a:spcPct val="0"/>
        </a:spcBef>
        <a:spcAft>
          <a:spcPct val="0"/>
        </a:spcAft>
        <a:defRPr sz="3600">
          <a:solidFill>
            <a:schemeClr val="bg1"/>
          </a:solidFill>
          <a:latin typeface="Franklin Gothic Heavy" panose="020B0903020102020204" pitchFamily="34" charset="0"/>
        </a:defRPr>
      </a:lvl3pPr>
      <a:lvl4pPr algn="l" rtl="0" eaLnBrk="1" fontAlgn="base" hangingPunct="1">
        <a:spcBef>
          <a:spcPct val="0"/>
        </a:spcBef>
        <a:spcAft>
          <a:spcPct val="0"/>
        </a:spcAft>
        <a:defRPr sz="3600">
          <a:solidFill>
            <a:schemeClr val="bg1"/>
          </a:solidFill>
          <a:latin typeface="Franklin Gothic Heavy" panose="020B0903020102020204" pitchFamily="34" charset="0"/>
        </a:defRPr>
      </a:lvl4pPr>
      <a:lvl5pPr algn="l" rtl="0" eaLnBrk="1" fontAlgn="base" hangingPunct="1">
        <a:spcBef>
          <a:spcPct val="0"/>
        </a:spcBef>
        <a:spcAft>
          <a:spcPct val="0"/>
        </a:spcAft>
        <a:defRPr sz="3600">
          <a:solidFill>
            <a:schemeClr val="bg1"/>
          </a:solidFill>
          <a:latin typeface="Franklin Gothic Heavy" panose="020B0903020102020204" pitchFamily="34" charset="0"/>
        </a:defRPr>
      </a:lvl5pPr>
      <a:lvl6pPr marL="457200" algn="l" rtl="0" eaLnBrk="1" fontAlgn="base" hangingPunct="1">
        <a:spcBef>
          <a:spcPct val="0"/>
        </a:spcBef>
        <a:spcAft>
          <a:spcPct val="0"/>
        </a:spcAft>
        <a:defRPr sz="3600">
          <a:solidFill>
            <a:schemeClr val="bg1"/>
          </a:solidFill>
          <a:latin typeface="Franklin Gothic Heavy" panose="020B0903020102020204" pitchFamily="34" charset="0"/>
        </a:defRPr>
      </a:lvl6pPr>
      <a:lvl7pPr marL="914400" algn="l" rtl="0" eaLnBrk="1" fontAlgn="base" hangingPunct="1">
        <a:spcBef>
          <a:spcPct val="0"/>
        </a:spcBef>
        <a:spcAft>
          <a:spcPct val="0"/>
        </a:spcAft>
        <a:defRPr sz="3600">
          <a:solidFill>
            <a:schemeClr val="bg1"/>
          </a:solidFill>
          <a:latin typeface="Franklin Gothic Heavy" panose="020B0903020102020204" pitchFamily="34" charset="0"/>
        </a:defRPr>
      </a:lvl7pPr>
      <a:lvl8pPr marL="1371600" algn="l" rtl="0" eaLnBrk="1" fontAlgn="base" hangingPunct="1">
        <a:spcBef>
          <a:spcPct val="0"/>
        </a:spcBef>
        <a:spcAft>
          <a:spcPct val="0"/>
        </a:spcAft>
        <a:defRPr sz="3600">
          <a:solidFill>
            <a:schemeClr val="bg1"/>
          </a:solidFill>
          <a:latin typeface="Franklin Gothic Heavy" panose="020B0903020102020204" pitchFamily="34" charset="0"/>
        </a:defRPr>
      </a:lvl8pPr>
      <a:lvl9pPr marL="1828800" algn="l" rtl="0" eaLnBrk="1" fontAlgn="base" hangingPunct="1">
        <a:spcBef>
          <a:spcPct val="0"/>
        </a:spcBef>
        <a:spcAft>
          <a:spcPct val="0"/>
        </a:spcAft>
        <a:defRPr sz="3600">
          <a:solidFill>
            <a:schemeClr val="bg1"/>
          </a:solidFill>
          <a:latin typeface="Franklin Gothic Heavy" panose="020B0903020102020204"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endParaRPr lang="en-US" altLang="zh-CN" smtClean="0"/>
          </a:p>
        </p:txBody>
      </p:sp>
      <p:sp>
        <p:nvSpPr>
          <p:cNvPr id="1027" name="Rectangle 3"/>
          <p:cNvSpPr>
            <a:spLocks noGrp="1" noChangeArrowheads="1"/>
          </p:cNvSpPr>
          <p:nvPr>
            <p:ph type="body" idx="1"/>
          </p:nvPr>
        </p:nvSpPr>
        <p:spPr bwMode="auto">
          <a:xfrm>
            <a:off x="0" y="6858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000">
                <a:solidFill>
                  <a:schemeClr val="bg1"/>
                </a:solidFill>
                <a:latin typeface="Arial Black" panose="020B0A04020102020204" pitchFamily="34" charset="0"/>
                <a:ea typeface="宋体" panose="02010600030101010101" pitchFamily="2" charset="-122"/>
              </a:defRPr>
            </a:lvl1pPr>
          </a:lstStyle>
          <a:p>
            <a:endParaRPr lang="en-US" altLang="zh-CN">
              <a:solidFill>
                <a:srgbClr val="FFFFFF"/>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000">
                <a:solidFill>
                  <a:schemeClr val="bg1"/>
                </a:solidFill>
                <a:latin typeface="Arial Black" panose="020B0A04020102020204" pitchFamily="34" charset="0"/>
                <a:ea typeface="宋体" panose="02010600030101010101" pitchFamily="2" charset="-122"/>
              </a:defRPr>
            </a:lvl1pPr>
          </a:lstStyle>
          <a:p>
            <a:endParaRPr lang="en-US" altLang="zh-CN">
              <a:solidFill>
                <a:srgbClr val="FFFFFF"/>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chemeClr val="bg1"/>
                </a:solidFill>
                <a:latin typeface="Arial Black" panose="020B0A04020102020204" pitchFamily="34" charset="0"/>
                <a:ea typeface="宋体" panose="02010600030101010101" pitchFamily="2" charset="-122"/>
              </a:defRPr>
            </a:lvl1pPr>
          </a:lstStyle>
          <a:p>
            <a:fld id="{E0C27FD2-D26E-497D-B9CE-FB75C2D78B48}" type="slidenum">
              <a:rPr lang="en-US" altLang="zh-CN">
                <a:solidFill>
                  <a:srgbClr val="FFFFFF"/>
                </a:solidFill>
              </a:rPr>
            </a:fld>
            <a:endParaRPr lang="en-US" altLang="zh-CN">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Franklin Gothic Heavy" panose="020B0903020102020204" pitchFamily="34" charset="0"/>
        </a:defRPr>
      </a:lvl2pPr>
      <a:lvl3pPr algn="l" rtl="0" eaLnBrk="1" fontAlgn="base" hangingPunct="1">
        <a:spcBef>
          <a:spcPct val="0"/>
        </a:spcBef>
        <a:spcAft>
          <a:spcPct val="0"/>
        </a:spcAft>
        <a:defRPr sz="3600">
          <a:solidFill>
            <a:schemeClr val="bg1"/>
          </a:solidFill>
          <a:latin typeface="Franklin Gothic Heavy" panose="020B0903020102020204" pitchFamily="34" charset="0"/>
        </a:defRPr>
      </a:lvl3pPr>
      <a:lvl4pPr algn="l" rtl="0" eaLnBrk="1" fontAlgn="base" hangingPunct="1">
        <a:spcBef>
          <a:spcPct val="0"/>
        </a:spcBef>
        <a:spcAft>
          <a:spcPct val="0"/>
        </a:spcAft>
        <a:defRPr sz="3600">
          <a:solidFill>
            <a:schemeClr val="bg1"/>
          </a:solidFill>
          <a:latin typeface="Franklin Gothic Heavy" panose="020B0903020102020204" pitchFamily="34" charset="0"/>
        </a:defRPr>
      </a:lvl4pPr>
      <a:lvl5pPr algn="l" rtl="0" eaLnBrk="1" fontAlgn="base" hangingPunct="1">
        <a:spcBef>
          <a:spcPct val="0"/>
        </a:spcBef>
        <a:spcAft>
          <a:spcPct val="0"/>
        </a:spcAft>
        <a:defRPr sz="3600">
          <a:solidFill>
            <a:schemeClr val="bg1"/>
          </a:solidFill>
          <a:latin typeface="Franklin Gothic Heavy" panose="020B0903020102020204" pitchFamily="34" charset="0"/>
        </a:defRPr>
      </a:lvl5pPr>
      <a:lvl6pPr marL="457200" algn="l" rtl="0" eaLnBrk="1" fontAlgn="base" hangingPunct="1">
        <a:spcBef>
          <a:spcPct val="0"/>
        </a:spcBef>
        <a:spcAft>
          <a:spcPct val="0"/>
        </a:spcAft>
        <a:defRPr sz="3600">
          <a:solidFill>
            <a:schemeClr val="bg1"/>
          </a:solidFill>
          <a:latin typeface="Franklin Gothic Heavy" panose="020B0903020102020204" pitchFamily="34" charset="0"/>
        </a:defRPr>
      </a:lvl6pPr>
      <a:lvl7pPr marL="914400" algn="l" rtl="0" eaLnBrk="1" fontAlgn="base" hangingPunct="1">
        <a:spcBef>
          <a:spcPct val="0"/>
        </a:spcBef>
        <a:spcAft>
          <a:spcPct val="0"/>
        </a:spcAft>
        <a:defRPr sz="3600">
          <a:solidFill>
            <a:schemeClr val="bg1"/>
          </a:solidFill>
          <a:latin typeface="Franklin Gothic Heavy" panose="020B0903020102020204" pitchFamily="34" charset="0"/>
        </a:defRPr>
      </a:lvl7pPr>
      <a:lvl8pPr marL="1371600" algn="l" rtl="0" eaLnBrk="1" fontAlgn="base" hangingPunct="1">
        <a:spcBef>
          <a:spcPct val="0"/>
        </a:spcBef>
        <a:spcAft>
          <a:spcPct val="0"/>
        </a:spcAft>
        <a:defRPr sz="3600">
          <a:solidFill>
            <a:schemeClr val="bg1"/>
          </a:solidFill>
          <a:latin typeface="Franklin Gothic Heavy" panose="020B0903020102020204" pitchFamily="34" charset="0"/>
        </a:defRPr>
      </a:lvl8pPr>
      <a:lvl9pPr marL="1828800" algn="l" rtl="0" eaLnBrk="1" fontAlgn="base" hangingPunct="1">
        <a:spcBef>
          <a:spcPct val="0"/>
        </a:spcBef>
        <a:spcAft>
          <a:spcPct val="0"/>
        </a:spcAft>
        <a:defRPr sz="3600">
          <a:solidFill>
            <a:schemeClr val="bg1"/>
          </a:solidFill>
          <a:latin typeface="Franklin Gothic Heavy" panose="020B0903020102020204"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endParaRPr lang="en-US" altLang="zh-CN" smtClean="0"/>
          </a:p>
        </p:txBody>
      </p:sp>
      <p:sp>
        <p:nvSpPr>
          <p:cNvPr id="1027" name="Rectangle 3"/>
          <p:cNvSpPr>
            <a:spLocks noGrp="1" noChangeArrowheads="1"/>
          </p:cNvSpPr>
          <p:nvPr>
            <p:ph type="body" idx="1"/>
          </p:nvPr>
        </p:nvSpPr>
        <p:spPr bwMode="auto">
          <a:xfrm>
            <a:off x="0" y="6858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000">
                <a:solidFill>
                  <a:schemeClr val="bg1"/>
                </a:solidFill>
                <a:latin typeface="Arial Black" panose="020B0A04020102020204" pitchFamily="34" charset="0"/>
                <a:ea typeface="宋体" panose="02010600030101010101" pitchFamily="2" charset="-122"/>
              </a:defRPr>
            </a:lvl1pPr>
          </a:lstStyle>
          <a:p>
            <a:endParaRPr lang="en-US" altLang="zh-CN">
              <a:solidFill>
                <a:srgbClr val="FFFFFF"/>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000">
                <a:solidFill>
                  <a:schemeClr val="bg1"/>
                </a:solidFill>
                <a:latin typeface="Arial Black" panose="020B0A04020102020204" pitchFamily="34" charset="0"/>
                <a:ea typeface="宋体" panose="02010600030101010101" pitchFamily="2" charset="-122"/>
              </a:defRPr>
            </a:lvl1pPr>
          </a:lstStyle>
          <a:p>
            <a:endParaRPr lang="en-US" altLang="zh-CN">
              <a:solidFill>
                <a:srgbClr val="FFFFFF"/>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chemeClr val="bg1"/>
                </a:solidFill>
                <a:latin typeface="Arial Black" panose="020B0A04020102020204" pitchFamily="34" charset="0"/>
                <a:ea typeface="宋体" panose="02010600030101010101" pitchFamily="2" charset="-122"/>
              </a:defRPr>
            </a:lvl1pPr>
          </a:lstStyle>
          <a:p>
            <a:fld id="{E0C27FD2-D26E-497D-B9CE-FB75C2D78B48}" type="slidenum">
              <a:rPr lang="en-US" altLang="zh-CN">
                <a:solidFill>
                  <a:srgbClr val="FFFFFF"/>
                </a:solidFill>
              </a:rPr>
            </a:fld>
            <a:endParaRPr lang="en-US" altLang="zh-CN">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Franklin Gothic Heavy" panose="020B0903020102020204" pitchFamily="34" charset="0"/>
        </a:defRPr>
      </a:lvl2pPr>
      <a:lvl3pPr algn="l" rtl="0" eaLnBrk="1" fontAlgn="base" hangingPunct="1">
        <a:spcBef>
          <a:spcPct val="0"/>
        </a:spcBef>
        <a:spcAft>
          <a:spcPct val="0"/>
        </a:spcAft>
        <a:defRPr sz="3600">
          <a:solidFill>
            <a:schemeClr val="bg1"/>
          </a:solidFill>
          <a:latin typeface="Franklin Gothic Heavy" panose="020B0903020102020204" pitchFamily="34" charset="0"/>
        </a:defRPr>
      </a:lvl3pPr>
      <a:lvl4pPr algn="l" rtl="0" eaLnBrk="1" fontAlgn="base" hangingPunct="1">
        <a:spcBef>
          <a:spcPct val="0"/>
        </a:spcBef>
        <a:spcAft>
          <a:spcPct val="0"/>
        </a:spcAft>
        <a:defRPr sz="3600">
          <a:solidFill>
            <a:schemeClr val="bg1"/>
          </a:solidFill>
          <a:latin typeface="Franklin Gothic Heavy" panose="020B0903020102020204" pitchFamily="34" charset="0"/>
        </a:defRPr>
      </a:lvl4pPr>
      <a:lvl5pPr algn="l" rtl="0" eaLnBrk="1" fontAlgn="base" hangingPunct="1">
        <a:spcBef>
          <a:spcPct val="0"/>
        </a:spcBef>
        <a:spcAft>
          <a:spcPct val="0"/>
        </a:spcAft>
        <a:defRPr sz="3600">
          <a:solidFill>
            <a:schemeClr val="bg1"/>
          </a:solidFill>
          <a:latin typeface="Franklin Gothic Heavy" panose="020B0903020102020204" pitchFamily="34" charset="0"/>
        </a:defRPr>
      </a:lvl5pPr>
      <a:lvl6pPr marL="457200" algn="l" rtl="0" eaLnBrk="1" fontAlgn="base" hangingPunct="1">
        <a:spcBef>
          <a:spcPct val="0"/>
        </a:spcBef>
        <a:spcAft>
          <a:spcPct val="0"/>
        </a:spcAft>
        <a:defRPr sz="3600">
          <a:solidFill>
            <a:schemeClr val="bg1"/>
          </a:solidFill>
          <a:latin typeface="Franklin Gothic Heavy" panose="020B0903020102020204" pitchFamily="34" charset="0"/>
        </a:defRPr>
      </a:lvl6pPr>
      <a:lvl7pPr marL="914400" algn="l" rtl="0" eaLnBrk="1" fontAlgn="base" hangingPunct="1">
        <a:spcBef>
          <a:spcPct val="0"/>
        </a:spcBef>
        <a:spcAft>
          <a:spcPct val="0"/>
        </a:spcAft>
        <a:defRPr sz="3600">
          <a:solidFill>
            <a:schemeClr val="bg1"/>
          </a:solidFill>
          <a:latin typeface="Franklin Gothic Heavy" panose="020B0903020102020204" pitchFamily="34" charset="0"/>
        </a:defRPr>
      </a:lvl7pPr>
      <a:lvl8pPr marL="1371600" algn="l" rtl="0" eaLnBrk="1" fontAlgn="base" hangingPunct="1">
        <a:spcBef>
          <a:spcPct val="0"/>
        </a:spcBef>
        <a:spcAft>
          <a:spcPct val="0"/>
        </a:spcAft>
        <a:defRPr sz="3600">
          <a:solidFill>
            <a:schemeClr val="bg1"/>
          </a:solidFill>
          <a:latin typeface="Franklin Gothic Heavy" panose="020B0903020102020204" pitchFamily="34" charset="0"/>
        </a:defRPr>
      </a:lvl8pPr>
      <a:lvl9pPr marL="1828800" algn="l" rtl="0" eaLnBrk="1" fontAlgn="base" hangingPunct="1">
        <a:spcBef>
          <a:spcPct val="0"/>
        </a:spcBef>
        <a:spcAft>
          <a:spcPct val="0"/>
        </a:spcAft>
        <a:defRPr sz="3600">
          <a:solidFill>
            <a:schemeClr val="bg1"/>
          </a:solidFill>
          <a:latin typeface="Franklin Gothic Heavy" panose="020B0903020102020204"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endParaRPr lang="en-US" altLang="zh-CN" smtClean="0"/>
          </a:p>
        </p:txBody>
      </p:sp>
      <p:sp>
        <p:nvSpPr>
          <p:cNvPr id="1027" name="Rectangle 3"/>
          <p:cNvSpPr>
            <a:spLocks noGrp="1" noChangeArrowheads="1"/>
          </p:cNvSpPr>
          <p:nvPr>
            <p:ph type="body" idx="1"/>
          </p:nvPr>
        </p:nvSpPr>
        <p:spPr bwMode="auto">
          <a:xfrm>
            <a:off x="0" y="6858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000">
                <a:solidFill>
                  <a:schemeClr val="bg1"/>
                </a:solidFill>
                <a:latin typeface="Arial Black" panose="020B0A04020102020204" pitchFamily="34" charset="0"/>
                <a:ea typeface="宋体" panose="02010600030101010101" pitchFamily="2" charset="-122"/>
              </a:defRPr>
            </a:lvl1pPr>
          </a:lstStyle>
          <a:p>
            <a:endParaRPr lang="en-US" altLang="zh-CN">
              <a:solidFill>
                <a:srgbClr val="FFFFFF"/>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000">
                <a:solidFill>
                  <a:schemeClr val="bg1"/>
                </a:solidFill>
                <a:latin typeface="Arial Black" panose="020B0A04020102020204" pitchFamily="34" charset="0"/>
                <a:ea typeface="宋体" panose="02010600030101010101" pitchFamily="2" charset="-122"/>
              </a:defRPr>
            </a:lvl1pPr>
          </a:lstStyle>
          <a:p>
            <a:endParaRPr lang="en-US" altLang="zh-CN">
              <a:solidFill>
                <a:srgbClr val="FFFFFF"/>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chemeClr val="bg1"/>
                </a:solidFill>
                <a:latin typeface="Arial Black" panose="020B0A04020102020204" pitchFamily="34" charset="0"/>
                <a:ea typeface="宋体" panose="02010600030101010101" pitchFamily="2" charset="-122"/>
              </a:defRPr>
            </a:lvl1pPr>
          </a:lstStyle>
          <a:p>
            <a:fld id="{E0C27FD2-D26E-497D-B9CE-FB75C2D78B48}" type="slidenum">
              <a:rPr lang="en-US" altLang="zh-CN">
                <a:solidFill>
                  <a:srgbClr val="FFFFFF"/>
                </a:solidFill>
              </a:rPr>
            </a:fld>
            <a:endParaRPr lang="en-US" altLang="zh-CN">
              <a:solidFill>
                <a:srgbClr val="FFFFFF"/>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Franklin Gothic Heavy" panose="020B0903020102020204" pitchFamily="34" charset="0"/>
        </a:defRPr>
      </a:lvl2pPr>
      <a:lvl3pPr algn="l" rtl="0" eaLnBrk="1" fontAlgn="base" hangingPunct="1">
        <a:spcBef>
          <a:spcPct val="0"/>
        </a:spcBef>
        <a:spcAft>
          <a:spcPct val="0"/>
        </a:spcAft>
        <a:defRPr sz="3600">
          <a:solidFill>
            <a:schemeClr val="bg1"/>
          </a:solidFill>
          <a:latin typeface="Franklin Gothic Heavy" panose="020B0903020102020204" pitchFamily="34" charset="0"/>
        </a:defRPr>
      </a:lvl3pPr>
      <a:lvl4pPr algn="l" rtl="0" eaLnBrk="1" fontAlgn="base" hangingPunct="1">
        <a:spcBef>
          <a:spcPct val="0"/>
        </a:spcBef>
        <a:spcAft>
          <a:spcPct val="0"/>
        </a:spcAft>
        <a:defRPr sz="3600">
          <a:solidFill>
            <a:schemeClr val="bg1"/>
          </a:solidFill>
          <a:latin typeface="Franklin Gothic Heavy" panose="020B0903020102020204" pitchFamily="34" charset="0"/>
        </a:defRPr>
      </a:lvl4pPr>
      <a:lvl5pPr algn="l" rtl="0" eaLnBrk="1" fontAlgn="base" hangingPunct="1">
        <a:spcBef>
          <a:spcPct val="0"/>
        </a:spcBef>
        <a:spcAft>
          <a:spcPct val="0"/>
        </a:spcAft>
        <a:defRPr sz="3600">
          <a:solidFill>
            <a:schemeClr val="bg1"/>
          </a:solidFill>
          <a:latin typeface="Franklin Gothic Heavy" panose="020B0903020102020204" pitchFamily="34" charset="0"/>
        </a:defRPr>
      </a:lvl5pPr>
      <a:lvl6pPr marL="457200" algn="l" rtl="0" eaLnBrk="1" fontAlgn="base" hangingPunct="1">
        <a:spcBef>
          <a:spcPct val="0"/>
        </a:spcBef>
        <a:spcAft>
          <a:spcPct val="0"/>
        </a:spcAft>
        <a:defRPr sz="3600">
          <a:solidFill>
            <a:schemeClr val="bg1"/>
          </a:solidFill>
          <a:latin typeface="Franklin Gothic Heavy" panose="020B0903020102020204" pitchFamily="34" charset="0"/>
        </a:defRPr>
      </a:lvl6pPr>
      <a:lvl7pPr marL="914400" algn="l" rtl="0" eaLnBrk="1" fontAlgn="base" hangingPunct="1">
        <a:spcBef>
          <a:spcPct val="0"/>
        </a:spcBef>
        <a:spcAft>
          <a:spcPct val="0"/>
        </a:spcAft>
        <a:defRPr sz="3600">
          <a:solidFill>
            <a:schemeClr val="bg1"/>
          </a:solidFill>
          <a:latin typeface="Franklin Gothic Heavy" panose="020B0903020102020204" pitchFamily="34" charset="0"/>
        </a:defRPr>
      </a:lvl7pPr>
      <a:lvl8pPr marL="1371600" algn="l" rtl="0" eaLnBrk="1" fontAlgn="base" hangingPunct="1">
        <a:spcBef>
          <a:spcPct val="0"/>
        </a:spcBef>
        <a:spcAft>
          <a:spcPct val="0"/>
        </a:spcAft>
        <a:defRPr sz="3600">
          <a:solidFill>
            <a:schemeClr val="bg1"/>
          </a:solidFill>
          <a:latin typeface="Franklin Gothic Heavy" panose="020B0903020102020204" pitchFamily="34" charset="0"/>
        </a:defRPr>
      </a:lvl8pPr>
      <a:lvl9pPr marL="1828800" algn="l" rtl="0" eaLnBrk="1" fontAlgn="base" hangingPunct="1">
        <a:spcBef>
          <a:spcPct val="0"/>
        </a:spcBef>
        <a:spcAft>
          <a:spcPct val="0"/>
        </a:spcAft>
        <a:defRPr sz="3600">
          <a:solidFill>
            <a:schemeClr val="bg1"/>
          </a:solidFill>
          <a:latin typeface="Franklin Gothic Heavy" panose="020B0903020102020204"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35.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7.jpeg"/><Relationship Id="rId3" Type="http://schemas.openxmlformats.org/officeDocument/2006/relationships/image" Target="../media/image14.jpeg"/><Relationship Id="rId2" Type="http://schemas.openxmlformats.org/officeDocument/2006/relationships/hyperlink" Target="http://baike.baidu.com/image/b0742dfa90822f3fa8d3110f" TargetMode="External"/><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hyperlink" Target="http://www.hxsd.com/upimg/userup/0805/30113F09406.jpg" TargetMode="External"/><Relationship Id="rId2" Type="http://schemas.openxmlformats.org/officeDocument/2006/relationships/image" Target="../media/image32.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jpeg"/><Relationship Id="rId2" Type="http://schemas.openxmlformats.org/officeDocument/2006/relationships/hyperlink" Target="http://baike.baidu.com/image/b0742dfa90822f3fa8d3110f" TargetMode="Externa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1216660" y="633730"/>
            <a:ext cx="7127240" cy="1727835"/>
          </a:xfrm>
        </p:spPr>
        <p:txBody>
          <a:bodyPr/>
          <a:lstStyle/>
          <a:p>
            <a:endParaRPr lang="en-US" altLang="zh-CN" dirty="0">
              <a:solidFill>
                <a:schemeClr val="tx1"/>
              </a:solidFill>
              <a:latin typeface="黑体" panose="02010600030101010101" pitchFamily="49" charset="-122"/>
              <a:ea typeface="黑体" panose="02010600030101010101" pitchFamily="49" charset="-122"/>
            </a:endParaRPr>
          </a:p>
        </p:txBody>
      </p:sp>
      <p:sp>
        <p:nvSpPr>
          <p:cNvPr id="17411" name="Rectangle 3"/>
          <p:cNvSpPr>
            <a:spLocks noGrp="1" noChangeArrowheads="1"/>
          </p:cNvSpPr>
          <p:nvPr>
            <p:ph type="subTitle" idx="1"/>
          </p:nvPr>
        </p:nvSpPr>
        <p:spPr>
          <a:xfrm>
            <a:off x="7020272" y="6165304"/>
            <a:ext cx="1850504" cy="376808"/>
          </a:xfrm>
        </p:spPr>
        <p:txBody>
          <a:bodyPr/>
          <a:lstStyle/>
          <a:p>
            <a:endParaRPr lang="en-US" altLang="zh-CN" dirty="0">
              <a:latin typeface="黑体" panose="02010600030101010101" pitchFamily="49" charset="-122"/>
              <a:ea typeface="黑体" panose="02010600030101010101" pitchFamily="49" charset="-122"/>
            </a:endParaRPr>
          </a:p>
        </p:txBody>
      </p:sp>
      <p:sp>
        <p:nvSpPr>
          <p:cNvPr id="6" name="Rectangle 3"/>
          <p:cNvSpPr txBox="1">
            <a:spLocks noChangeArrowheads="1"/>
          </p:cNvSpPr>
          <p:nvPr/>
        </p:nvSpPr>
        <p:spPr bwMode="auto">
          <a:xfrm>
            <a:off x="1216660" y="2573655"/>
            <a:ext cx="6868160" cy="95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indent="0" algn="l" rtl="0" eaLnBrk="1" fontAlgn="base" hangingPunct="1">
              <a:spcBef>
                <a:spcPct val="20000"/>
              </a:spcBef>
              <a:spcAft>
                <a:spcPct val="0"/>
              </a:spcAft>
              <a:buFontTx/>
              <a:buNone/>
              <a:defRPr sz="2000">
                <a:solidFill>
                  <a:schemeClr val="bg1"/>
                </a:solidFill>
                <a:latin typeface="Eras Bold ITC" panose="020B0907030504020204" pitchFamily="34" charset="0"/>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a:lstStyle>
          <a:p>
            <a:r>
              <a:rPr lang="zh-CN" altLang="en-US" sz="4400" dirty="0" smtClean="0">
                <a:solidFill>
                  <a:schemeClr val="tx1"/>
                </a:solidFill>
                <a:latin typeface="黑体" panose="02010600030101010101" pitchFamily="49" charset="-122"/>
                <a:ea typeface="黑体" panose="02010600030101010101" pitchFamily="49" charset="-122"/>
              </a:rPr>
              <a:t>动画电影中角色的定位</a:t>
            </a:r>
            <a:endParaRPr lang="zh-CN" altLang="en-US" sz="4400" dirty="0" smtClean="0">
              <a:solidFill>
                <a:schemeClr val="tx1"/>
              </a:solidFill>
              <a:latin typeface="黑体" panose="02010600030101010101" pitchFamily="49" charset="-122"/>
              <a:ea typeface="黑体" panose="02010600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二、动画人物的剧作特征 </a:t>
            </a:r>
            <a:endParaRPr lang="en-US" altLang="zh-CN" sz="3200" dirty="0">
              <a:ea typeface="宋体" panose="02010600030101010101" pitchFamily="2" charset="-122"/>
            </a:endParaRPr>
          </a:p>
        </p:txBody>
      </p:sp>
      <p:sp>
        <p:nvSpPr>
          <p:cNvPr id="3" name="矩形 2"/>
          <p:cNvSpPr/>
          <p:nvPr/>
        </p:nvSpPr>
        <p:spPr>
          <a:xfrm>
            <a:off x="395536" y="1052736"/>
            <a:ext cx="8280920" cy="2308324"/>
          </a:xfrm>
          <a:prstGeom prst="rect">
            <a:avLst/>
          </a:prstGeom>
        </p:spPr>
        <p:txBody>
          <a:bodyPr wrap="square">
            <a:spAutoFit/>
          </a:bodyPr>
          <a:lstStyle/>
          <a:p>
            <a:pPr marL="342900" indent="-342900">
              <a:buFont typeface="Arial" panose="020B0604020202020204" pitchFamily="34" charset="0"/>
              <a:buChar char="•"/>
            </a:pPr>
            <a:r>
              <a:rPr lang="zh-CN" altLang="en-US" sz="2400" dirty="0" smtClean="0">
                <a:latin typeface="黑体" panose="02010600030101010101" pitchFamily="49" charset="-122"/>
                <a:ea typeface="黑体" panose="02010600030101010101" pitchFamily="49" charset="-122"/>
              </a:rPr>
              <a:t>随着时代的发展，动画片的表现题材、表现形式都呈现出越来越多元化，动画片人物形象的塑造也没有一定之规。 </a:t>
            </a:r>
            <a:endParaRPr lang="zh-CN" altLang="en-US" sz="2400" dirty="0" smtClean="0">
              <a:latin typeface="黑体" panose="02010600030101010101" pitchFamily="49" charset="-122"/>
              <a:ea typeface="黑体" panose="02010600030101010101" pitchFamily="49" charset="-122"/>
            </a:endParaRPr>
          </a:p>
          <a:p>
            <a:pPr marL="342900" indent="-342900">
              <a:buFont typeface="Arial" panose="020B0604020202020204" pitchFamily="34" charset="0"/>
              <a:buChar char="•"/>
            </a:pPr>
            <a:r>
              <a:rPr lang="zh-CN" altLang="en-US" sz="2400" dirty="0" smtClean="0">
                <a:latin typeface="黑体" panose="02010600030101010101" pitchFamily="49" charset="-122"/>
                <a:ea typeface="黑体" panose="02010600030101010101" pitchFamily="49" charset="-122"/>
              </a:rPr>
              <a:t>给成年观众看的动画片，剧本中的人物性格比较复杂、多层次，更像一般电影中的人物形象的创作手法 。</a:t>
            </a:r>
            <a:endParaRPr lang="zh-CN" altLang="en-US" sz="2400" dirty="0" smtClean="0">
              <a:latin typeface="黑体" panose="02010600030101010101" pitchFamily="49" charset="-122"/>
              <a:ea typeface="黑体" panose="02010600030101010101" pitchFamily="49" charset="-122"/>
            </a:endParaRPr>
          </a:p>
          <a:p>
            <a:pPr marL="342900" indent="-342900">
              <a:buFont typeface="Arial" panose="020B0604020202020204" pitchFamily="34" charset="0"/>
              <a:buChar char="•"/>
            </a:pPr>
            <a:r>
              <a:rPr lang="zh-CN" altLang="en-US" sz="2400" dirty="0" smtClean="0">
                <a:latin typeface="黑体" panose="02010600030101010101" pitchFamily="49" charset="-122"/>
                <a:ea typeface="黑体" panose="02010600030101010101" pitchFamily="49" charset="-122"/>
              </a:rPr>
              <a:t>一些艺术短片中，为了表达一定的主题内涵，或者是某种情绪、情感，人物被浓缩为代表特定含义的符号。 </a:t>
            </a:r>
            <a:endParaRPr lang="zh-CN" altLang="en-US" sz="2400" dirty="0">
              <a:latin typeface="黑体" panose="02010600030101010101" pitchFamily="49" charset="-122"/>
              <a:ea typeface="黑体" panose="02010600030101010101" pitchFamily="49" charset="-122"/>
            </a:endParaRPr>
          </a:p>
        </p:txBody>
      </p:sp>
      <p:grpSp>
        <p:nvGrpSpPr>
          <p:cNvPr id="5" name="组合 4"/>
          <p:cNvGrpSpPr/>
          <p:nvPr/>
        </p:nvGrpSpPr>
        <p:grpSpPr>
          <a:xfrm>
            <a:off x="2598042" y="3468196"/>
            <a:ext cx="3312368" cy="2854589"/>
            <a:chOff x="2555776" y="3573016"/>
            <a:chExt cx="3456384" cy="2978702"/>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573016"/>
              <a:ext cx="3456384" cy="258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506359" y="6214502"/>
              <a:ext cx="1860587" cy="337216"/>
            </a:xfrm>
            <a:prstGeom prst="rect">
              <a:avLst/>
            </a:prstGeom>
          </p:spPr>
          <p:txBody>
            <a:bodyPr wrap="square">
              <a:spAutoFit/>
            </a:bodyPr>
            <a:lstStyle/>
            <a:p>
              <a:r>
                <a:rPr lang="zh-CN" altLang="en-US" sz="1500" dirty="0" smtClean="0">
                  <a:latin typeface="黑体" panose="02010600030101010101" pitchFamily="49" charset="-122"/>
                  <a:ea typeface="黑体" panose="02010600030101010101" pitchFamily="49" charset="-122"/>
                </a:rPr>
                <a:t>欣赏：雇工人生</a:t>
              </a:r>
              <a:endParaRPr lang="zh-CN" altLang="en-US" sz="1500" dirty="0">
                <a:latin typeface="黑体" panose="02010600030101010101" pitchFamily="49" charset="-122"/>
                <a:ea typeface="黑体" panose="0201060003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95536" y="1052736"/>
            <a:ext cx="806489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a:lstStyle>
          <a:p>
            <a:pPr marL="0" indent="0">
              <a:buFontTx/>
              <a:buNone/>
            </a:pPr>
            <a:r>
              <a:rPr lang="en-US" altLang="zh-CN" dirty="0" smtClean="0">
                <a:solidFill>
                  <a:schemeClr val="tx1"/>
                </a:solidFill>
                <a:latin typeface="黑体" panose="02010600030101010101" pitchFamily="49" charset="-122"/>
                <a:ea typeface="黑体" panose="02010600030101010101" pitchFamily="49" charset="-122"/>
              </a:rPr>
              <a:t>1</a:t>
            </a:r>
            <a:r>
              <a:rPr lang="zh-CN" altLang="en-US" dirty="0" smtClean="0">
                <a:solidFill>
                  <a:schemeClr val="tx1"/>
                </a:solidFill>
                <a:latin typeface="黑体" panose="02010600030101010101" pitchFamily="49" charset="-122"/>
                <a:ea typeface="黑体" panose="02010600030101010101" pitchFamily="49" charset="-122"/>
              </a:rPr>
              <a:t>、主流的商业动画片中的人物。</a:t>
            </a:r>
            <a:endParaRPr lang="zh-CN" altLang="en-US" dirty="0" smtClean="0">
              <a:solidFill>
                <a:schemeClr val="tx1"/>
              </a:solidFill>
              <a:latin typeface="黑体" panose="02010600030101010101" pitchFamily="49" charset="-122"/>
              <a:ea typeface="黑体" panose="02010600030101010101" pitchFamily="49" charset="-122"/>
            </a:endParaRPr>
          </a:p>
          <a:p>
            <a:pPr>
              <a:buFont typeface="Arial" panose="020B0604020202020204" pitchFamily="34" charset="0"/>
              <a:buChar char="•"/>
            </a:pPr>
            <a:r>
              <a:rPr lang="zh-CN" altLang="en-US" dirty="0" smtClean="0">
                <a:solidFill>
                  <a:schemeClr val="tx1"/>
                </a:solidFill>
                <a:latin typeface="黑体" panose="02010600030101010101" pitchFamily="49" charset="-122"/>
                <a:ea typeface="黑体" panose="02010600030101010101" pitchFamily="49" charset="-122"/>
              </a:rPr>
              <a:t>虽然片中的人物造型变化无穷，性格千差万别，但动画人物存在着共同的剧作特征和创作规律。</a:t>
            </a:r>
            <a:endParaRPr lang="zh-CN" altLang="en-US" dirty="0" smtClean="0">
              <a:solidFill>
                <a:schemeClr val="tx1"/>
              </a:solidFill>
              <a:latin typeface="黑体" panose="02010600030101010101" pitchFamily="49" charset="-122"/>
              <a:ea typeface="黑体" panose="02010600030101010101" pitchFamily="49" charset="-122"/>
            </a:endParaRPr>
          </a:p>
          <a:p>
            <a:pPr>
              <a:buFont typeface="Arial" panose="020B0604020202020204" pitchFamily="34" charset="0"/>
              <a:buChar char="•"/>
            </a:pPr>
            <a:r>
              <a:rPr lang="zh-CN" altLang="en-US" dirty="0" smtClean="0">
                <a:solidFill>
                  <a:schemeClr val="tx1"/>
                </a:solidFill>
                <a:latin typeface="黑体" panose="02010600030101010101" pitchFamily="49" charset="-122"/>
                <a:ea typeface="黑体" panose="02010600030101010101" pitchFamily="49" charset="-122"/>
              </a:rPr>
              <a:t>在剧本中塑造动画人物，首先要符合影视剧作中人物的共同特性。</a:t>
            </a:r>
            <a:endParaRPr lang="zh-CN" altLang="en-US" dirty="0" smtClean="0">
              <a:solidFill>
                <a:schemeClr val="tx1"/>
              </a:solidFill>
              <a:latin typeface="黑体" panose="02010600030101010101" pitchFamily="49" charset="-122"/>
              <a:ea typeface="黑体" panose="02010600030101010101" pitchFamily="49" charset="-122"/>
            </a:endParaRPr>
          </a:p>
          <a:p>
            <a:pPr>
              <a:buFont typeface="Arial" panose="020B0604020202020204" pitchFamily="34" charset="0"/>
              <a:buChar char="•"/>
            </a:pPr>
            <a:r>
              <a:rPr lang="zh-CN" altLang="en-US" dirty="0" smtClean="0">
                <a:solidFill>
                  <a:schemeClr val="tx1"/>
                </a:solidFill>
                <a:latin typeface="黑体" panose="02010600030101010101" pitchFamily="49" charset="-122"/>
                <a:ea typeface="黑体" panose="02010600030101010101" pitchFamily="49" charset="-122"/>
              </a:rPr>
              <a:t>人物形象鲜明生动，人物性格要有典型性。动画人物有一些区别于电影人物的自身的特性。 </a:t>
            </a:r>
            <a:endParaRPr lang="zh-CN" altLang="en-US" dirty="0" smtClean="0">
              <a:solidFill>
                <a:schemeClr val="tx1"/>
              </a:solidFill>
              <a:latin typeface="黑体" panose="02010600030101010101" pitchFamily="49" charset="-122"/>
              <a:ea typeface="黑体" panose="02010600030101010101" pitchFamily="49" charset="-122"/>
            </a:endParaRPr>
          </a:p>
          <a:p>
            <a:pPr marL="0" indent="0">
              <a:buFontTx/>
              <a:buNone/>
            </a:pPr>
            <a:endParaRPr lang="en-US" altLang="zh-CN" dirty="0">
              <a:solidFill>
                <a:schemeClr val="tx1"/>
              </a:solidFill>
              <a:latin typeface="黑体" panose="02010600030101010101" pitchFamily="49" charset="-122"/>
              <a:ea typeface="黑体" panose="02010600030101010101" pitchFamily="49" charset="-122"/>
            </a:endParaRPr>
          </a:p>
        </p:txBody>
      </p:sp>
      <p:sp>
        <p:nvSpPr>
          <p:cNvPr id="7"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二、动画人物的剧作特征 </a:t>
            </a:r>
            <a:endParaRPr lang="en-US" altLang="zh-CN" sz="3200" dirty="0">
              <a:ea typeface="宋体" panose="02010600030101010101" pitchFamily="2" charset="-122"/>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996075"/>
            <a:ext cx="3954189" cy="226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二、动画人物的剧作特征 </a:t>
            </a:r>
            <a:endParaRPr lang="en-US" altLang="zh-CN" sz="3200" dirty="0">
              <a:ea typeface="宋体" panose="02010600030101010101" pitchFamily="2" charset="-122"/>
            </a:endParaRPr>
          </a:p>
        </p:txBody>
      </p:sp>
      <p:sp>
        <p:nvSpPr>
          <p:cNvPr id="9" name="Rectangle 2"/>
          <p:cNvSpPr txBox="1">
            <a:spLocks noChangeArrowheads="1"/>
          </p:cNvSpPr>
          <p:nvPr/>
        </p:nvSpPr>
        <p:spPr bwMode="auto">
          <a:xfrm>
            <a:off x="683568" y="630239"/>
            <a:ext cx="418680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Franklin Gothic Heavy" panose="020B0903020102020204" pitchFamily="34" charset="0"/>
              </a:defRPr>
            </a:lvl2pPr>
            <a:lvl3pPr algn="l" rtl="0" eaLnBrk="1" fontAlgn="base" hangingPunct="1">
              <a:spcBef>
                <a:spcPct val="0"/>
              </a:spcBef>
              <a:spcAft>
                <a:spcPct val="0"/>
              </a:spcAft>
              <a:defRPr sz="3600">
                <a:solidFill>
                  <a:schemeClr val="bg1"/>
                </a:solidFill>
                <a:latin typeface="Franklin Gothic Heavy" panose="020B0903020102020204" pitchFamily="34" charset="0"/>
              </a:defRPr>
            </a:lvl3pPr>
            <a:lvl4pPr algn="l" rtl="0" eaLnBrk="1" fontAlgn="base" hangingPunct="1">
              <a:spcBef>
                <a:spcPct val="0"/>
              </a:spcBef>
              <a:spcAft>
                <a:spcPct val="0"/>
              </a:spcAft>
              <a:defRPr sz="3600">
                <a:solidFill>
                  <a:schemeClr val="bg1"/>
                </a:solidFill>
                <a:latin typeface="Franklin Gothic Heavy" panose="020B0903020102020204" pitchFamily="34" charset="0"/>
              </a:defRPr>
            </a:lvl4pPr>
            <a:lvl5pPr algn="l" rtl="0" eaLnBrk="1" fontAlgn="base" hangingPunct="1">
              <a:spcBef>
                <a:spcPct val="0"/>
              </a:spcBef>
              <a:spcAft>
                <a:spcPct val="0"/>
              </a:spcAft>
              <a:defRPr sz="3600">
                <a:solidFill>
                  <a:schemeClr val="bg1"/>
                </a:solidFill>
                <a:latin typeface="Franklin Gothic Heavy" panose="020B0903020102020204" pitchFamily="34" charset="0"/>
              </a:defRPr>
            </a:lvl5pPr>
            <a:lvl6pPr marL="457200" algn="l" rtl="0" eaLnBrk="1" fontAlgn="base" hangingPunct="1">
              <a:spcBef>
                <a:spcPct val="0"/>
              </a:spcBef>
              <a:spcAft>
                <a:spcPct val="0"/>
              </a:spcAft>
              <a:defRPr sz="3600">
                <a:solidFill>
                  <a:schemeClr val="bg1"/>
                </a:solidFill>
                <a:latin typeface="Franklin Gothic Heavy" panose="020B0903020102020204" pitchFamily="34" charset="0"/>
              </a:defRPr>
            </a:lvl6pPr>
            <a:lvl7pPr marL="914400" algn="l" rtl="0" eaLnBrk="1" fontAlgn="base" hangingPunct="1">
              <a:spcBef>
                <a:spcPct val="0"/>
              </a:spcBef>
              <a:spcAft>
                <a:spcPct val="0"/>
              </a:spcAft>
              <a:defRPr sz="3600">
                <a:solidFill>
                  <a:schemeClr val="bg1"/>
                </a:solidFill>
                <a:latin typeface="Franklin Gothic Heavy" panose="020B0903020102020204" pitchFamily="34" charset="0"/>
              </a:defRPr>
            </a:lvl7pPr>
            <a:lvl8pPr marL="1371600" algn="l" rtl="0" eaLnBrk="1" fontAlgn="base" hangingPunct="1">
              <a:spcBef>
                <a:spcPct val="0"/>
              </a:spcBef>
              <a:spcAft>
                <a:spcPct val="0"/>
              </a:spcAft>
              <a:defRPr sz="3600">
                <a:solidFill>
                  <a:schemeClr val="bg1"/>
                </a:solidFill>
                <a:latin typeface="Franklin Gothic Heavy" panose="020B0903020102020204" pitchFamily="34" charset="0"/>
              </a:defRPr>
            </a:lvl8pPr>
            <a:lvl9pPr marL="1828800" algn="l" rtl="0" eaLnBrk="1" fontAlgn="base" hangingPunct="1">
              <a:spcBef>
                <a:spcPct val="0"/>
              </a:spcBef>
              <a:spcAft>
                <a:spcPct val="0"/>
              </a:spcAft>
              <a:defRPr sz="3600">
                <a:solidFill>
                  <a:schemeClr val="bg1"/>
                </a:solidFill>
                <a:latin typeface="Franklin Gothic Heavy" panose="020B0903020102020204" pitchFamily="34" charset="0"/>
              </a:defRPr>
            </a:lvl9pPr>
          </a:lstStyle>
          <a:p>
            <a:r>
              <a:rPr lang="en-US" altLang="zh-CN" sz="2800" dirty="0" smtClean="0">
                <a:solidFill>
                  <a:schemeClr val="tx1"/>
                </a:solidFill>
                <a:latin typeface="黑体" panose="02010600030101010101" pitchFamily="49" charset="-122"/>
                <a:ea typeface="黑体" panose="02010600030101010101" pitchFamily="49" charset="-122"/>
              </a:rPr>
              <a:t>2.</a:t>
            </a:r>
            <a:r>
              <a:rPr lang="zh-CN" altLang="en-US" sz="2800" dirty="0" smtClean="0">
                <a:solidFill>
                  <a:schemeClr val="tx1"/>
                </a:solidFill>
                <a:latin typeface="黑体" panose="02010600030101010101" pitchFamily="49" charset="-122"/>
                <a:ea typeface="黑体" panose="02010600030101010101" pitchFamily="49" charset="-122"/>
              </a:rPr>
              <a:t>闪亮的主人公 </a:t>
            </a:r>
            <a:endParaRPr lang="zh-CN" altLang="en-US" sz="2800" dirty="0">
              <a:solidFill>
                <a:schemeClr val="tx1"/>
              </a:solidFill>
              <a:latin typeface="黑体" panose="02010600030101010101" pitchFamily="49" charset="-122"/>
              <a:ea typeface="黑体" panose="02010600030101010101" pitchFamily="49" charset="-122"/>
            </a:endParaRPr>
          </a:p>
        </p:txBody>
      </p:sp>
      <p:sp>
        <p:nvSpPr>
          <p:cNvPr id="10" name="Rectangle 3"/>
          <p:cNvSpPr txBox="1">
            <a:spLocks noChangeArrowheads="1"/>
          </p:cNvSpPr>
          <p:nvPr/>
        </p:nvSpPr>
        <p:spPr bwMode="auto">
          <a:xfrm>
            <a:off x="395536" y="1773239"/>
            <a:ext cx="8507288" cy="251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a:lstStyle>
          <a:p>
            <a:r>
              <a:rPr lang="zh-CN" altLang="en-US" dirty="0" smtClean="0">
                <a:solidFill>
                  <a:schemeClr val="tx1"/>
                </a:solidFill>
                <a:latin typeface="黑体" panose="02010600030101010101" pitchFamily="49" charset="-122"/>
                <a:ea typeface="黑体" panose="02010600030101010101" pitchFamily="49" charset="-122"/>
              </a:rPr>
              <a:t>主人公的唯一性，是戏剧矛盾的中心。</a:t>
            </a:r>
            <a:endParaRPr lang="zh-CN" altLang="en-US" dirty="0" smtClean="0">
              <a:solidFill>
                <a:schemeClr val="tx1"/>
              </a:solidFill>
              <a:latin typeface="黑体" panose="02010600030101010101" pitchFamily="49" charset="-122"/>
              <a:ea typeface="黑体" panose="02010600030101010101" pitchFamily="49" charset="-122"/>
            </a:endParaRPr>
          </a:p>
          <a:p>
            <a:r>
              <a:rPr lang="zh-CN" altLang="en-US" dirty="0" smtClean="0">
                <a:solidFill>
                  <a:schemeClr val="tx1"/>
                </a:solidFill>
                <a:latin typeface="黑体" panose="02010600030101010101" pitchFamily="49" charset="-122"/>
                <a:ea typeface="黑体" panose="02010600030101010101" pitchFamily="49" charset="-122"/>
              </a:rPr>
              <a:t>剧中的主要人物要突出、鲜明，强调主人公在剧中的惟一性。</a:t>
            </a:r>
            <a:endParaRPr lang="zh-CN" altLang="en-US" dirty="0" smtClean="0">
              <a:solidFill>
                <a:schemeClr val="tx1"/>
              </a:solidFill>
              <a:latin typeface="黑体" panose="02010600030101010101" pitchFamily="49" charset="-122"/>
              <a:ea typeface="黑体" panose="02010600030101010101" pitchFamily="49" charset="-122"/>
            </a:endParaRPr>
          </a:p>
          <a:p>
            <a:r>
              <a:rPr lang="zh-CN" altLang="en-US" dirty="0" smtClean="0">
                <a:solidFill>
                  <a:schemeClr val="tx1"/>
                </a:solidFill>
                <a:latin typeface="黑体" panose="02010600030101010101" pitchFamily="49" charset="-122"/>
                <a:ea typeface="黑体" panose="02010600030101010101" pitchFamily="49" charset="-122"/>
              </a:rPr>
              <a:t>动画片需要一个强烈而有吸引力的中心角色。这里面，“一个”也可能是一组，主要为了说明人物刻画要集中，主要人物要突出。</a:t>
            </a:r>
            <a:endParaRPr lang="zh-CN" altLang="en-US" dirty="0">
              <a:solidFill>
                <a:schemeClr val="tx1"/>
              </a:solidFill>
              <a:latin typeface="黑体" panose="02010600030101010101" pitchFamily="49" charset="-122"/>
              <a:ea typeface="黑体" panose="02010600030101010101" pitchFamily="49" charset="-122"/>
            </a:endParaRP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156" y="3889562"/>
            <a:ext cx="2292679" cy="209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930" y="3861048"/>
            <a:ext cx="2772358" cy="209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二、动画人物的剧作特征 </a:t>
            </a:r>
            <a:endParaRPr lang="en-US" altLang="zh-CN" sz="3200" dirty="0">
              <a:ea typeface="宋体" panose="02010600030101010101" pitchFamily="2" charset="-122"/>
            </a:endParaRPr>
          </a:p>
        </p:txBody>
      </p:sp>
      <p:sp>
        <p:nvSpPr>
          <p:cNvPr id="6" name="Rectangle 3"/>
          <p:cNvSpPr txBox="1">
            <a:spLocks noChangeArrowheads="1"/>
          </p:cNvSpPr>
          <p:nvPr/>
        </p:nvSpPr>
        <p:spPr bwMode="auto">
          <a:xfrm>
            <a:off x="457200" y="885825"/>
            <a:ext cx="8229600" cy="340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a:lstStyle>
          <a:p>
            <a:r>
              <a:rPr lang="zh-CN" altLang="en-US" dirty="0" smtClean="0">
                <a:solidFill>
                  <a:schemeClr val="tx1"/>
                </a:solidFill>
                <a:latin typeface="黑体" panose="02010600030101010101" pitchFamily="49" charset="-122"/>
                <a:ea typeface="黑体" panose="02010600030101010101" pitchFamily="49" charset="-122"/>
              </a:rPr>
              <a:t>怎么让主人公更突出呢？</a:t>
            </a:r>
            <a:endParaRPr lang="zh-CN" altLang="en-US" dirty="0" smtClean="0">
              <a:solidFill>
                <a:schemeClr val="tx1"/>
              </a:solidFill>
              <a:latin typeface="黑体" panose="02010600030101010101" pitchFamily="49" charset="-122"/>
              <a:ea typeface="黑体" panose="02010600030101010101" pitchFamily="49" charset="-122"/>
            </a:endParaRPr>
          </a:p>
          <a:p>
            <a:r>
              <a:rPr lang="zh-CN" altLang="en-US" dirty="0" smtClean="0">
                <a:solidFill>
                  <a:schemeClr val="tx1"/>
                </a:solidFill>
                <a:latin typeface="黑体" panose="02010600030101010101" pitchFamily="49" charset="-122"/>
                <a:ea typeface="黑体" panose="02010600030101010101" pitchFamily="49" charset="-122"/>
              </a:rPr>
              <a:t>第一，就是戏量的保证。主人公出现在剧情中的时间，肯定会远远多于其他人物，它就像一颗恒星，而其他人物则是环绕它的行星，主次很分明。</a:t>
            </a:r>
            <a:endParaRPr lang="zh-CN" altLang="en-US" dirty="0" smtClean="0">
              <a:solidFill>
                <a:schemeClr val="tx1"/>
              </a:solidFill>
              <a:latin typeface="黑体" panose="02010600030101010101" pitchFamily="49" charset="-122"/>
              <a:ea typeface="黑体" panose="02010600030101010101" pitchFamily="49" charset="-122"/>
            </a:endParaRPr>
          </a:p>
          <a:p>
            <a:r>
              <a:rPr lang="zh-CN" altLang="en-US" dirty="0" smtClean="0">
                <a:solidFill>
                  <a:schemeClr val="tx1"/>
                </a:solidFill>
                <a:latin typeface="黑体" panose="02010600030101010101" pitchFamily="49" charset="-122"/>
                <a:ea typeface="黑体" panose="02010600030101010101" pitchFamily="49" charset="-122"/>
              </a:rPr>
              <a:t>第二，更为重要的就是主人公在矛盾冲突中的中心地位。在戏剧矛盾的漩涡中，主人公是否始终是推动剧情最主要、最有力的那股力量。矛盾因他而起，因他而发展变大，最终因他而解决。</a:t>
            </a:r>
            <a:endParaRPr lang="zh-CN" altLang="en-US" dirty="0">
              <a:solidFill>
                <a:schemeClr val="tx1"/>
              </a:solidFill>
              <a:latin typeface="黑体" panose="02010600030101010101" pitchFamily="49" charset="-122"/>
              <a:ea typeface="黑体" panose="02010600030101010101" pitchFamily="49" charset="-122"/>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861048"/>
            <a:ext cx="3248967" cy="220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二、动画人物的剧作特征 </a:t>
            </a:r>
            <a:endParaRPr lang="en-US" altLang="zh-CN" sz="3200" dirty="0">
              <a:ea typeface="宋体" panose="02010600030101010101" pitchFamily="2" charset="-122"/>
            </a:endParaRPr>
          </a:p>
        </p:txBody>
      </p:sp>
      <p:sp>
        <p:nvSpPr>
          <p:cNvPr id="6" name="Rectangle 2"/>
          <p:cNvSpPr txBox="1">
            <a:spLocks noChangeArrowheads="1"/>
          </p:cNvSpPr>
          <p:nvPr/>
        </p:nvSpPr>
        <p:spPr bwMode="auto">
          <a:xfrm>
            <a:off x="683568" y="630239"/>
            <a:ext cx="418680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Franklin Gothic Heavy" panose="020B0903020102020204" pitchFamily="34" charset="0"/>
              </a:defRPr>
            </a:lvl2pPr>
            <a:lvl3pPr algn="l" rtl="0" eaLnBrk="1" fontAlgn="base" hangingPunct="1">
              <a:spcBef>
                <a:spcPct val="0"/>
              </a:spcBef>
              <a:spcAft>
                <a:spcPct val="0"/>
              </a:spcAft>
              <a:defRPr sz="3600">
                <a:solidFill>
                  <a:schemeClr val="bg1"/>
                </a:solidFill>
                <a:latin typeface="Franklin Gothic Heavy" panose="020B0903020102020204" pitchFamily="34" charset="0"/>
              </a:defRPr>
            </a:lvl3pPr>
            <a:lvl4pPr algn="l" rtl="0" eaLnBrk="1" fontAlgn="base" hangingPunct="1">
              <a:spcBef>
                <a:spcPct val="0"/>
              </a:spcBef>
              <a:spcAft>
                <a:spcPct val="0"/>
              </a:spcAft>
              <a:defRPr sz="3600">
                <a:solidFill>
                  <a:schemeClr val="bg1"/>
                </a:solidFill>
                <a:latin typeface="Franklin Gothic Heavy" panose="020B0903020102020204" pitchFamily="34" charset="0"/>
              </a:defRPr>
            </a:lvl4pPr>
            <a:lvl5pPr algn="l" rtl="0" eaLnBrk="1" fontAlgn="base" hangingPunct="1">
              <a:spcBef>
                <a:spcPct val="0"/>
              </a:spcBef>
              <a:spcAft>
                <a:spcPct val="0"/>
              </a:spcAft>
              <a:defRPr sz="3600">
                <a:solidFill>
                  <a:schemeClr val="bg1"/>
                </a:solidFill>
                <a:latin typeface="Franklin Gothic Heavy" panose="020B0903020102020204" pitchFamily="34" charset="0"/>
              </a:defRPr>
            </a:lvl5pPr>
            <a:lvl6pPr marL="457200" algn="l" rtl="0" eaLnBrk="1" fontAlgn="base" hangingPunct="1">
              <a:spcBef>
                <a:spcPct val="0"/>
              </a:spcBef>
              <a:spcAft>
                <a:spcPct val="0"/>
              </a:spcAft>
              <a:defRPr sz="3600">
                <a:solidFill>
                  <a:schemeClr val="bg1"/>
                </a:solidFill>
                <a:latin typeface="Franklin Gothic Heavy" panose="020B0903020102020204" pitchFamily="34" charset="0"/>
              </a:defRPr>
            </a:lvl6pPr>
            <a:lvl7pPr marL="914400" algn="l" rtl="0" eaLnBrk="1" fontAlgn="base" hangingPunct="1">
              <a:spcBef>
                <a:spcPct val="0"/>
              </a:spcBef>
              <a:spcAft>
                <a:spcPct val="0"/>
              </a:spcAft>
              <a:defRPr sz="3600">
                <a:solidFill>
                  <a:schemeClr val="bg1"/>
                </a:solidFill>
                <a:latin typeface="Franklin Gothic Heavy" panose="020B0903020102020204" pitchFamily="34" charset="0"/>
              </a:defRPr>
            </a:lvl7pPr>
            <a:lvl8pPr marL="1371600" algn="l" rtl="0" eaLnBrk="1" fontAlgn="base" hangingPunct="1">
              <a:spcBef>
                <a:spcPct val="0"/>
              </a:spcBef>
              <a:spcAft>
                <a:spcPct val="0"/>
              </a:spcAft>
              <a:defRPr sz="3600">
                <a:solidFill>
                  <a:schemeClr val="bg1"/>
                </a:solidFill>
                <a:latin typeface="Franklin Gothic Heavy" panose="020B0903020102020204" pitchFamily="34" charset="0"/>
              </a:defRPr>
            </a:lvl8pPr>
            <a:lvl9pPr marL="1828800" algn="l" rtl="0" eaLnBrk="1" fontAlgn="base" hangingPunct="1">
              <a:spcBef>
                <a:spcPct val="0"/>
              </a:spcBef>
              <a:spcAft>
                <a:spcPct val="0"/>
              </a:spcAft>
              <a:defRPr sz="3600">
                <a:solidFill>
                  <a:schemeClr val="bg1"/>
                </a:solidFill>
                <a:latin typeface="Franklin Gothic Heavy" panose="020B0903020102020204" pitchFamily="34" charset="0"/>
              </a:defRPr>
            </a:lvl9pPr>
          </a:lstStyle>
          <a:p>
            <a:r>
              <a:rPr lang="en-US" altLang="zh-CN" sz="2800" dirty="0" smtClean="0">
                <a:solidFill>
                  <a:schemeClr val="tx1"/>
                </a:solidFill>
                <a:latin typeface="黑体" panose="02010600030101010101" pitchFamily="49" charset="-122"/>
                <a:ea typeface="黑体" panose="02010600030101010101" pitchFamily="49" charset="-122"/>
              </a:rPr>
              <a:t>3.</a:t>
            </a:r>
            <a:r>
              <a:rPr lang="zh-CN" altLang="en-US" sz="2800" dirty="0" smtClean="0">
                <a:solidFill>
                  <a:schemeClr val="tx1"/>
                </a:solidFill>
                <a:latin typeface="黑体" panose="02010600030101010101" pitchFamily="49" charset="-122"/>
                <a:ea typeface="黑体" panose="02010600030101010101" pitchFamily="49" charset="-122"/>
              </a:rPr>
              <a:t>动画人物的性格 </a:t>
            </a:r>
            <a:endParaRPr lang="zh-CN" altLang="en-US" sz="2800" dirty="0">
              <a:solidFill>
                <a:schemeClr val="tx1"/>
              </a:solidFill>
              <a:latin typeface="黑体" panose="02010600030101010101" pitchFamily="49" charset="-122"/>
              <a:ea typeface="黑体" panose="02010600030101010101" pitchFamily="49" charset="-122"/>
            </a:endParaRPr>
          </a:p>
        </p:txBody>
      </p:sp>
      <p:sp>
        <p:nvSpPr>
          <p:cNvPr id="7" name="矩形 6"/>
          <p:cNvSpPr/>
          <p:nvPr/>
        </p:nvSpPr>
        <p:spPr>
          <a:xfrm>
            <a:off x="683568" y="1773239"/>
            <a:ext cx="8136904" cy="3416320"/>
          </a:xfrm>
          <a:prstGeom prst="rect">
            <a:avLst/>
          </a:prstGeom>
        </p:spPr>
        <p:txBody>
          <a:bodyPr wrap="square">
            <a:spAutoFit/>
          </a:bodyPr>
          <a:lstStyle/>
          <a:p>
            <a:r>
              <a:rPr lang="en-US" altLang="zh-CN" sz="2400" dirty="0" smtClean="0">
                <a:latin typeface="黑体" panose="02010600030101010101" pitchFamily="49" charset="-122"/>
                <a:ea typeface="黑体" panose="02010600030101010101" pitchFamily="49" charset="-122"/>
              </a:rPr>
              <a:t>1)</a:t>
            </a:r>
            <a:r>
              <a:rPr lang="zh-CN" altLang="en-US" sz="2400" dirty="0" smtClean="0">
                <a:latin typeface="黑体" panose="02010600030101010101" pitchFamily="49" charset="-122"/>
                <a:ea typeface="黑体" panose="02010600030101010101" pitchFamily="49" charset="-122"/>
              </a:rPr>
              <a:t>剧作中人物性格的含义 </a:t>
            </a:r>
            <a:endParaRPr lang="zh-CN" altLang="en-US" sz="2400" dirty="0" smtClean="0">
              <a:latin typeface="黑体" panose="02010600030101010101" pitchFamily="49" charset="-122"/>
              <a:ea typeface="黑体" panose="02010600030101010101" pitchFamily="49" charset="-122"/>
            </a:endParaRPr>
          </a:p>
          <a:p>
            <a:r>
              <a:rPr lang="zh-CN" altLang="en-US" sz="2400" dirty="0" smtClean="0">
                <a:latin typeface="黑体" panose="02010600030101010101" pitchFamily="49" charset="-122"/>
                <a:ea typeface="黑体" panose="02010600030101010101" pitchFamily="49" charset="-122"/>
              </a:rPr>
              <a:t>在剧本中，性格就是构成作为情节发展动力的冲突、抵触和差异的基础。 </a:t>
            </a:r>
            <a:endParaRPr lang="zh-CN" altLang="en-US" sz="2400" dirty="0" smtClean="0">
              <a:latin typeface="黑体" panose="02010600030101010101" pitchFamily="49" charset="-122"/>
              <a:ea typeface="黑体" panose="02010600030101010101" pitchFamily="49" charset="-122"/>
            </a:endParaRPr>
          </a:p>
          <a:p>
            <a:r>
              <a:rPr lang="zh-CN" altLang="en-US" sz="2400" dirty="0" smtClean="0">
                <a:latin typeface="黑体" panose="02010600030101010101" pitchFamily="49" charset="-122"/>
                <a:ea typeface="黑体" panose="02010600030101010101" pitchFamily="49" charset="-122"/>
              </a:rPr>
              <a:t>类型化人物有两方面的特征：</a:t>
            </a:r>
            <a:endParaRPr lang="zh-CN" altLang="en-US" sz="2400" dirty="0" smtClean="0">
              <a:latin typeface="黑体" panose="02010600030101010101" pitchFamily="49" charset="-122"/>
              <a:ea typeface="黑体" panose="02010600030101010101" pitchFamily="49" charset="-122"/>
            </a:endParaRPr>
          </a:p>
          <a:p>
            <a:r>
              <a:rPr lang="zh-CN" altLang="en-US" sz="2400" dirty="0" smtClean="0">
                <a:latin typeface="黑体" panose="02010600030101010101" pitchFamily="49" charset="-122"/>
                <a:ea typeface="黑体" panose="02010600030101010101" pitchFamily="49" charset="-122"/>
              </a:rPr>
              <a:t>首先，人物的个性特征明显，我们往往可以用一、两个词来概括人物性格，观众易于把握。</a:t>
            </a:r>
            <a:endParaRPr lang="en-US" altLang="zh-CN" sz="2400" dirty="0" smtClean="0">
              <a:latin typeface="黑体" panose="02010600030101010101" pitchFamily="49" charset="-122"/>
              <a:ea typeface="黑体" panose="02010600030101010101" pitchFamily="49" charset="-122"/>
            </a:endParaRPr>
          </a:p>
          <a:p>
            <a:r>
              <a:rPr lang="zh-CN" altLang="en-US" sz="2400" dirty="0" smtClean="0">
                <a:latin typeface="黑体" panose="02010600030101010101" pitchFamily="49" charset="-122"/>
                <a:ea typeface="黑体" panose="02010600030101010101" pitchFamily="49" charset="-122"/>
              </a:rPr>
              <a:t>其次，比起现实生活中的人物，类型化人物的性格经过了提炼和夸张，并用生动的细节加以充实，使其更为鲜明。 </a:t>
            </a:r>
            <a:endParaRPr lang="zh-CN" altLang="en-US" sz="2400" dirty="0" smtClean="0">
              <a:latin typeface="黑体" panose="02010600030101010101" pitchFamily="49" charset="-122"/>
              <a:ea typeface="黑体" panose="02010600030101010101" pitchFamily="49" charset="-122"/>
            </a:endParaRPr>
          </a:p>
          <a:p>
            <a:endParaRPr lang="zh-CN" altLang="en-US" sz="2400" dirty="0">
              <a:latin typeface="黑体" panose="02010600030101010101" pitchFamily="49" charset="-122"/>
              <a:ea typeface="黑体" panose="02010600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11560" y="836712"/>
            <a:ext cx="7992888" cy="5632311"/>
          </a:xfrm>
          <a:prstGeom prst="rect">
            <a:avLst/>
          </a:prstGeom>
        </p:spPr>
        <p:txBody>
          <a:bodyPr wrap="square">
            <a:spAutoFit/>
          </a:bodyPr>
          <a:lstStyle/>
          <a:p>
            <a:r>
              <a:rPr lang="en-US" altLang="zh-CN" sz="2400" dirty="0" smtClean="0">
                <a:latin typeface="黑体" panose="02010600030101010101" pitchFamily="49" charset="-122"/>
                <a:ea typeface="黑体" panose="02010600030101010101" pitchFamily="49" charset="-122"/>
              </a:rPr>
              <a:t>2)</a:t>
            </a:r>
            <a:r>
              <a:rPr lang="zh-CN" altLang="en-US" sz="2400" dirty="0" smtClean="0">
                <a:latin typeface="黑体" panose="02010600030101010101" pitchFamily="49" charset="-122"/>
                <a:ea typeface="黑体" panose="02010600030101010101" pitchFamily="49" charset="-122"/>
              </a:rPr>
              <a:t>动画片的人物性格塑造：类型化人物 </a:t>
            </a:r>
            <a:endParaRPr lang="zh-CN" altLang="en-US" sz="2400" dirty="0" smtClean="0">
              <a:latin typeface="黑体" panose="02010600030101010101" pitchFamily="49" charset="-122"/>
              <a:ea typeface="黑体" panose="02010600030101010101" pitchFamily="49" charset="-122"/>
            </a:endParaRPr>
          </a:p>
          <a:p>
            <a:r>
              <a:rPr lang="zh-CN" altLang="en-US" sz="2400" dirty="0" smtClean="0">
                <a:latin typeface="黑体" panose="02010600030101010101" pitchFamily="49" charset="-122"/>
                <a:ea typeface="黑体" panose="02010600030101010101" pitchFamily="49" charset="-122"/>
              </a:rPr>
              <a:t>戏剧理论家和教育家贝克的</a:t>
            </a:r>
            <a:r>
              <a:rPr lang="en-US" altLang="zh-CN" sz="2400" dirty="0" smtClean="0">
                <a:latin typeface="黑体" panose="02010600030101010101" pitchFamily="49" charset="-122"/>
                <a:ea typeface="黑体" panose="02010600030101010101" pitchFamily="49" charset="-122"/>
              </a:rPr>
              <a:t>《</a:t>
            </a:r>
            <a:r>
              <a:rPr lang="zh-CN" altLang="en-US" sz="2400" dirty="0" smtClean="0">
                <a:latin typeface="黑体" panose="02010600030101010101" pitchFamily="49" charset="-122"/>
                <a:ea typeface="黑体" panose="02010600030101010101" pitchFamily="49" charset="-122"/>
              </a:rPr>
              <a:t>戏剧技巧</a:t>
            </a:r>
            <a:r>
              <a:rPr lang="en-US" altLang="zh-CN" sz="2400" dirty="0" smtClean="0">
                <a:latin typeface="黑体" panose="02010600030101010101" pitchFamily="49" charset="-122"/>
                <a:ea typeface="黑体" panose="02010600030101010101" pitchFamily="49" charset="-122"/>
              </a:rPr>
              <a:t>》</a:t>
            </a:r>
            <a:r>
              <a:rPr lang="zh-CN" altLang="en-US" sz="2400" dirty="0" smtClean="0">
                <a:latin typeface="黑体" panose="02010600030101010101" pitchFamily="49" charset="-122"/>
                <a:ea typeface="黑体" panose="02010600030101010101" pitchFamily="49" charset="-122"/>
              </a:rPr>
              <a:t>中，把剧作中的人物分为三种类型：</a:t>
            </a:r>
            <a:endParaRPr lang="zh-CN" altLang="en-US" sz="2400" dirty="0" smtClean="0">
              <a:latin typeface="黑体" panose="02010600030101010101" pitchFamily="49" charset="-122"/>
              <a:ea typeface="黑体" panose="02010600030101010101" pitchFamily="49" charset="-122"/>
            </a:endParaRPr>
          </a:p>
          <a:p>
            <a:r>
              <a:rPr lang="zh-CN" altLang="en-US" sz="2400" dirty="0" smtClean="0">
                <a:latin typeface="黑体" panose="02010600030101010101" pitchFamily="49" charset="-122"/>
                <a:ea typeface="黑体" panose="02010600030101010101" pitchFamily="49" charset="-122"/>
              </a:rPr>
              <a:t>第一，概念化人物。“概念化人物是作者立场的传声筒，作者毫不把性格描写放在心上。” </a:t>
            </a:r>
            <a:endParaRPr lang="en-US" altLang="zh-CN" sz="2400" dirty="0" smtClean="0">
              <a:latin typeface="黑体" panose="02010600030101010101" pitchFamily="49" charset="-122"/>
              <a:ea typeface="黑体" panose="02010600030101010101" pitchFamily="49" charset="-122"/>
            </a:endParaRPr>
          </a:p>
          <a:p>
            <a:r>
              <a:rPr lang="zh-CN" altLang="en-US" sz="2400" dirty="0" smtClean="0">
                <a:latin typeface="黑体" panose="02010600030101010101" pitchFamily="49" charset="-122"/>
                <a:ea typeface="黑体" panose="02010600030101010101" pitchFamily="49" charset="-122"/>
              </a:rPr>
              <a:t>第二，类型化人物。“类型化人物的特征如此鲜明，以至于不善于观察的人也能从他周围的人们中看出这些特征。这种人物每一个人都可以用某些突出的特征或与其密切相关的特征来概括”。</a:t>
            </a:r>
            <a:endParaRPr lang="zh-CN" altLang="en-US" sz="2400" dirty="0" smtClean="0">
              <a:latin typeface="黑体" panose="02010600030101010101" pitchFamily="49" charset="-122"/>
              <a:ea typeface="黑体" panose="02010600030101010101" pitchFamily="49" charset="-122"/>
            </a:endParaRPr>
          </a:p>
          <a:p>
            <a:r>
              <a:rPr lang="zh-CN" altLang="en-US" sz="2400" dirty="0" smtClean="0">
                <a:latin typeface="黑体" panose="02010600030101010101" pitchFamily="49" charset="-122"/>
                <a:ea typeface="黑体" panose="02010600030101010101" pitchFamily="49" charset="-122"/>
              </a:rPr>
              <a:t>第三，个性化人物（</a:t>
            </a:r>
            <a:r>
              <a:rPr lang="en-US" altLang="zh-CN" sz="2400" dirty="0" smtClean="0">
                <a:latin typeface="黑体" panose="02010600030101010101" pitchFamily="49" charset="-122"/>
                <a:ea typeface="黑体" panose="02010600030101010101" pitchFamily="49" charset="-122"/>
              </a:rPr>
              <a:t>Round Character</a:t>
            </a:r>
            <a:r>
              <a:rPr lang="zh-CN" altLang="en-US" sz="2400" dirty="0" smtClean="0">
                <a:latin typeface="黑体" panose="02010600030101010101" pitchFamily="49" charset="-122"/>
                <a:ea typeface="黑体" panose="02010600030101010101" pitchFamily="49" charset="-122"/>
              </a:rPr>
              <a:t>），也有人翻译作“圆整人物”的。“圆整人物在类型中把自己区别开来，大的区别或者细微的区别。”这种人物具有性格的多侧面和复杂性。他们的性格复杂到无法用简单的话语来概括和分析。</a:t>
            </a:r>
            <a:endParaRPr lang="zh-CN" altLang="en-US" sz="2400" dirty="0" smtClean="0">
              <a:latin typeface="黑体" panose="02010600030101010101" pitchFamily="49" charset="-122"/>
              <a:ea typeface="黑体" panose="02010600030101010101" pitchFamily="49" charset="-122"/>
            </a:endParaRPr>
          </a:p>
          <a:p>
            <a:endParaRPr lang="zh-CN" altLang="en-US" sz="2400" dirty="0">
              <a:latin typeface="黑体" panose="02010600030101010101" pitchFamily="49" charset="-122"/>
              <a:ea typeface="黑体" panose="02010600030101010101" pitchFamily="49" charset="-122"/>
            </a:endParaRPr>
          </a:p>
        </p:txBody>
      </p:sp>
      <p:sp>
        <p:nvSpPr>
          <p:cNvPr id="7"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二、动画人物的剧作特征 </a:t>
            </a:r>
            <a:endParaRPr lang="en-US" altLang="zh-CN" sz="3200"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1357630" y="1636395"/>
            <a:ext cx="5493385" cy="2676525"/>
          </a:xfrm>
          <a:prstGeom prst="rect">
            <a:avLst/>
          </a:prstGeom>
        </p:spPr>
        <p:txBody>
          <a:bodyPr wrap="square">
            <a:spAutoFit/>
          </a:bodyPr>
          <a:lstStyle/>
          <a:p>
            <a:r>
              <a:rPr lang="en-US" altLang="zh-CN" sz="2400" dirty="0" smtClean="0">
                <a:solidFill>
                  <a:srgbClr val="000000"/>
                </a:solidFill>
                <a:latin typeface="黑体" panose="02010600030101010101" pitchFamily="49" charset="-122"/>
                <a:ea typeface="黑体" panose="02010600030101010101" pitchFamily="49" charset="-122"/>
              </a:rPr>
              <a:t>4</a:t>
            </a:r>
            <a:r>
              <a:rPr lang="zh-CN" altLang="en-US" sz="2400" dirty="0" smtClean="0">
                <a:solidFill>
                  <a:srgbClr val="000000"/>
                </a:solidFill>
                <a:latin typeface="黑体" panose="02010600030101010101" pitchFamily="49" charset="-122"/>
                <a:ea typeface="黑体" panose="02010600030101010101" pitchFamily="49" charset="-122"/>
              </a:rPr>
              <a:t>、如何</a:t>
            </a:r>
            <a:r>
              <a:rPr lang="zh-CN" altLang="en-US" sz="2400" dirty="0">
                <a:solidFill>
                  <a:srgbClr val="000000"/>
                </a:solidFill>
                <a:latin typeface="黑体" panose="02010600030101010101" pitchFamily="49" charset="-122"/>
                <a:ea typeface="黑体" panose="02010600030101010101" pitchFamily="49" charset="-122"/>
              </a:rPr>
              <a:t>塑造类型化的</a:t>
            </a:r>
            <a:r>
              <a:rPr lang="zh-CN" altLang="en-US" sz="2400" dirty="0" smtClean="0">
                <a:solidFill>
                  <a:srgbClr val="000000"/>
                </a:solidFill>
                <a:latin typeface="黑体" panose="02010600030101010101" pitchFamily="49" charset="-122"/>
                <a:ea typeface="黑体" panose="02010600030101010101" pitchFamily="49" charset="-122"/>
              </a:rPr>
              <a:t>人物</a:t>
            </a:r>
            <a:endParaRPr lang="en-US" altLang="zh-CN" sz="2400" dirty="0" smtClean="0">
              <a:solidFill>
                <a:srgbClr val="000000"/>
              </a:solidFill>
              <a:latin typeface="黑体" panose="02010600030101010101" pitchFamily="49" charset="-122"/>
              <a:ea typeface="黑体" panose="02010600030101010101" pitchFamily="49" charset="-122"/>
            </a:endParaRPr>
          </a:p>
          <a:p>
            <a:endParaRPr lang="en-US" altLang="zh-CN" sz="2400" dirty="0" smtClean="0">
              <a:solidFill>
                <a:srgbClr val="000000"/>
              </a:solidFill>
              <a:latin typeface="黑体" panose="02010600030101010101" pitchFamily="49" charset="-122"/>
              <a:ea typeface="黑体" panose="02010600030101010101" pitchFamily="49" charset="-122"/>
            </a:endParaRPr>
          </a:p>
          <a:p>
            <a:r>
              <a:rPr lang="zh-CN" altLang="en-US" sz="2400" dirty="0">
                <a:solidFill>
                  <a:srgbClr val="000000"/>
                </a:solidFill>
                <a:latin typeface="黑体" panose="02010600030101010101" pitchFamily="49" charset="-122"/>
                <a:ea typeface="黑体" panose="02010600030101010101" pitchFamily="49" charset="-122"/>
              </a:rPr>
              <a:t>人物定位；</a:t>
            </a:r>
            <a:endParaRPr lang="zh-CN" altLang="en-US" sz="2400" dirty="0">
              <a:solidFill>
                <a:srgbClr val="000000"/>
              </a:solidFill>
              <a:latin typeface="黑体" panose="02010600030101010101" pitchFamily="49" charset="-122"/>
              <a:ea typeface="黑体" panose="02010600030101010101" pitchFamily="49" charset="-122"/>
            </a:endParaRPr>
          </a:p>
          <a:p>
            <a:r>
              <a:rPr lang="zh-CN" altLang="en-US" sz="2400" dirty="0">
                <a:solidFill>
                  <a:srgbClr val="000000"/>
                </a:solidFill>
                <a:latin typeface="黑体" panose="02010600030101010101" pitchFamily="49" charset="-122"/>
                <a:ea typeface="黑体" panose="02010600030101010101" pitchFamily="49" charset="-122"/>
              </a:rPr>
              <a:t>选择提炼“原生”人物；</a:t>
            </a:r>
            <a:endParaRPr lang="zh-CN" altLang="en-US" sz="2400" dirty="0">
              <a:solidFill>
                <a:srgbClr val="000000"/>
              </a:solidFill>
              <a:latin typeface="黑体" panose="02010600030101010101" pitchFamily="49" charset="-122"/>
              <a:ea typeface="黑体" panose="02010600030101010101" pitchFamily="49" charset="-122"/>
            </a:endParaRPr>
          </a:p>
          <a:p>
            <a:r>
              <a:rPr lang="zh-CN" altLang="en-US" sz="2400" dirty="0">
                <a:solidFill>
                  <a:srgbClr val="000000"/>
                </a:solidFill>
                <a:latin typeface="黑体" panose="02010600030101010101" pitchFamily="49" charset="-122"/>
                <a:ea typeface="黑体" panose="02010600030101010101" pitchFamily="49" charset="-122"/>
              </a:rPr>
              <a:t>夸张放大人物特点；</a:t>
            </a:r>
            <a:endParaRPr lang="zh-CN" altLang="en-US" sz="2400" dirty="0">
              <a:solidFill>
                <a:srgbClr val="000000"/>
              </a:solidFill>
              <a:latin typeface="黑体" panose="02010600030101010101" pitchFamily="49" charset="-122"/>
              <a:ea typeface="黑体" panose="02010600030101010101" pitchFamily="49" charset="-122"/>
            </a:endParaRPr>
          </a:p>
          <a:p>
            <a:r>
              <a:rPr lang="zh-CN" altLang="en-US" sz="2400" dirty="0">
                <a:solidFill>
                  <a:srgbClr val="000000"/>
                </a:solidFill>
                <a:latin typeface="黑体" panose="02010600030101010101" pitchFamily="49" charset="-122"/>
                <a:ea typeface="黑体" panose="02010600030101010101" pitchFamily="49" charset="-122"/>
              </a:rPr>
              <a:t>为人物增加有特色的细节。 </a:t>
            </a:r>
            <a:endParaRPr lang="zh-CN" altLang="en-US" sz="2400" dirty="0">
              <a:solidFill>
                <a:srgbClr val="000000"/>
              </a:solidFill>
              <a:latin typeface="黑体" panose="02010600030101010101" pitchFamily="49" charset="-122"/>
              <a:ea typeface="黑体" panose="02010600030101010101" pitchFamily="49" charset="-122"/>
            </a:endParaRPr>
          </a:p>
          <a:p>
            <a:endParaRPr lang="zh-CN" altLang="en-US" sz="2400" dirty="0">
              <a:solidFill>
                <a:srgbClr val="000000"/>
              </a:solidFill>
              <a:latin typeface="黑体" panose="02010600030101010101" pitchFamily="49" charset="-122"/>
              <a:ea typeface="黑体" panose="02010600030101010101" pitchFamily="49" charset="-122"/>
            </a:endParaRPr>
          </a:p>
        </p:txBody>
      </p:sp>
      <p:sp>
        <p:nvSpPr>
          <p:cNvPr id="7"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二、动画人物的剧作特征 </a:t>
            </a:r>
            <a:endParaRPr lang="en-US" altLang="zh-CN" sz="3200"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11560" y="967368"/>
            <a:ext cx="6768752" cy="4154984"/>
          </a:xfrm>
          <a:prstGeom prst="rect">
            <a:avLst/>
          </a:prstGeom>
        </p:spPr>
        <p:txBody>
          <a:bodyPr wrap="square">
            <a:spAutoFit/>
          </a:bodyPr>
          <a:lstStyle/>
          <a:p>
            <a:pPr algn="ctr"/>
            <a:r>
              <a:rPr lang="zh-CN" altLang="en-US" sz="2400" dirty="0" smtClean="0">
                <a:solidFill>
                  <a:srgbClr val="000000"/>
                </a:solidFill>
                <a:latin typeface="黑体" panose="02010600030101010101" pitchFamily="49" charset="-122"/>
                <a:ea typeface="黑体" panose="02010600030101010101" pitchFamily="49" charset="-122"/>
              </a:rPr>
              <a:t>    首先</a:t>
            </a:r>
            <a:r>
              <a:rPr lang="zh-CN" altLang="en-US" sz="2400" dirty="0">
                <a:solidFill>
                  <a:srgbClr val="000000"/>
                </a:solidFill>
                <a:latin typeface="黑体" panose="02010600030101010101" pitchFamily="49" charset="-122"/>
                <a:ea typeface="黑体" panose="02010600030101010101" pitchFamily="49" charset="-122"/>
              </a:rPr>
              <a:t>是定位</a:t>
            </a:r>
            <a:r>
              <a:rPr lang="zh-CN" altLang="en-US" sz="2400" dirty="0" smtClean="0">
                <a:solidFill>
                  <a:srgbClr val="000000"/>
                </a:solidFill>
                <a:latin typeface="黑体" panose="02010600030101010101" pitchFamily="49" charset="-122"/>
                <a:ea typeface="黑体" panose="02010600030101010101" pitchFamily="49" charset="-122"/>
              </a:rPr>
              <a:t>： </a:t>
            </a:r>
            <a:endParaRPr lang="en-US" altLang="zh-CN" sz="2400" dirty="0" smtClean="0">
              <a:solidFill>
                <a:srgbClr val="000000"/>
              </a:solidFill>
              <a:latin typeface="黑体" panose="02010600030101010101" pitchFamily="49" charset="-122"/>
              <a:ea typeface="黑体" panose="02010600030101010101" pitchFamily="49" charset="-122"/>
            </a:endParaRPr>
          </a:p>
          <a:p>
            <a:pPr algn="ctr"/>
            <a:endParaRPr lang="en-US" altLang="zh-CN" sz="2400" dirty="0">
              <a:solidFill>
                <a:srgbClr val="000000"/>
              </a:solidFill>
              <a:latin typeface="黑体" panose="02010600030101010101" pitchFamily="49" charset="-122"/>
              <a:ea typeface="黑体" panose="02010600030101010101" pitchFamily="49" charset="-122"/>
            </a:endParaRPr>
          </a:p>
          <a:p>
            <a:pPr algn="ctr"/>
            <a:endParaRPr lang="en-US" altLang="zh-CN" sz="2400" dirty="0" smtClean="0">
              <a:solidFill>
                <a:srgbClr val="000000"/>
              </a:solidFill>
              <a:latin typeface="黑体" panose="02010600030101010101" pitchFamily="49" charset="-122"/>
              <a:ea typeface="黑体" panose="02010600030101010101" pitchFamily="49" charset="-122"/>
            </a:endParaRPr>
          </a:p>
          <a:p>
            <a:pPr algn="ctr"/>
            <a:r>
              <a:rPr lang="zh-CN" altLang="en-US" sz="2400" dirty="0">
                <a:solidFill>
                  <a:srgbClr val="000000"/>
                </a:solidFill>
                <a:latin typeface="黑体" panose="02010600030101010101" pitchFamily="49" charset="-122"/>
                <a:ea typeface="黑体" panose="02010600030101010101" pitchFamily="49" charset="-122"/>
              </a:rPr>
              <a:t>你要塑造一个怎样个性的人物？</a:t>
            </a:r>
            <a:endParaRPr lang="zh-CN" altLang="en-US" sz="2400" dirty="0">
              <a:solidFill>
                <a:srgbClr val="000000"/>
              </a:solidFill>
              <a:latin typeface="黑体" panose="02010600030101010101" pitchFamily="49" charset="-122"/>
              <a:ea typeface="黑体" panose="02010600030101010101" pitchFamily="49" charset="-122"/>
            </a:endParaRPr>
          </a:p>
          <a:p>
            <a:pPr algn="ctr"/>
            <a:r>
              <a:rPr lang="zh-CN" altLang="en-US" sz="2400" dirty="0">
                <a:solidFill>
                  <a:srgbClr val="000000"/>
                </a:solidFill>
                <a:latin typeface="黑体" panose="02010600030101010101" pitchFamily="49" charset="-122"/>
                <a:ea typeface="黑体" panose="02010600030101010101" pitchFamily="49" charset="-122"/>
              </a:rPr>
              <a:t>　　↓　</a:t>
            </a:r>
            <a:endParaRPr lang="zh-CN" altLang="en-US" sz="2400" dirty="0">
              <a:solidFill>
                <a:srgbClr val="000000"/>
              </a:solidFill>
              <a:latin typeface="黑体" panose="02010600030101010101" pitchFamily="49" charset="-122"/>
              <a:ea typeface="黑体" panose="02010600030101010101" pitchFamily="49" charset="-122"/>
            </a:endParaRPr>
          </a:p>
          <a:p>
            <a:pPr algn="ctr"/>
            <a:r>
              <a:rPr lang="zh-CN" altLang="en-US" sz="2400" dirty="0">
                <a:solidFill>
                  <a:srgbClr val="000000"/>
                </a:solidFill>
                <a:latin typeface="黑体" panose="02010600030101010101" pitchFamily="49" charset="-122"/>
                <a:ea typeface="黑体" panose="02010600030101010101" pitchFamily="49" charset="-122"/>
              </a:rPr>
              <a:t>　　这个人物的基调是什么？</a:t>
            </a:r>
            <a:endParaRPr lang="zh-CN" altLang="en-US" sz="2400" dirty="0">
              <a:solidFill>
                <a:srgbClr val="000000"/>
              </a:solidFill>
              <a:latin typeface="黑体" panose="02010600030101010101" pitchFamily="49" charset="-122"/>
              <a:ea typeface="黑体" panose="02010600030101010101" pitchFamily="49" charset="-122"/>
            </a:endParaRPr>
          </a:p>
          <a:p>
            <a:pPr algn="ctr"/>
            <a:r>
              <a:rPr lang="zh-CN" altLang="en-US" sz="2400" dirty="0">
                <a:solidFill>
                  <a:srgbClr val="000000"/>
                </a:solidFill>
                <a:latin typeface="黑体" panose="02010600030101010101" pitchFamily="49" charset="-122"/>
                <a:ea typeface="黑体" panose="02010600030101010101" pitchFamily="49" charset="-122"/>
              </a:rPr>
              <a:t>　　↓</a:t>
            </a:r>
            <a:endParaRPr lang="zh-CN" altLang="en-US" sz="2400" dirty="0">
              <a:solidFill>
                <a:srgbClr val="000000"/>
              </a:solidFill>
              <a:latin typeface="黑体" panose="02010600030101010101" pitchFamily="49" charset="-122"/>
              <a:ea typeface="黑体" panose="02010600030101010101" pitchFamily="49" charset="-122"/>
            </a:endParaRPr>
          </a:p>
          <a:p>
            <a:pPr algn="ctr"/>
            <a:r>
              <a:rPr lang="zh-CN" altLang="en-US" sz="2400" dirty="0">
                <a:solidFill>
                  <a:srgbClr val="000000"/>
                </a:solidFill>
                <a:latin typeface="黑体" panose="02010600030101010101" pitchFamily="49" charset="-122"/>
                <a:ea typeface="黑体" panose="02010600030101010101" pitchFamily="49" charset="-122"/>
              </a:rPr>
              <a:t>　　即一个感性的．概括的想法．</a:t>
            </a:r>
            <a:endParaRPr lang="zh-CN" altLang="en-US" sz="2400" dirty="0">
              <a:solidFill>
                <a:srgbClr val="000000"/>
              </a:solidFill>
              <a:latin typeface="黑体" panose="02010600030101010101" pitchFamily="49" charset="-122"/>
              <a:ea typeface="黑体" panose="02010600030101010101" pitchFamily="49" charset="-122"/>
            </a:endParaRPr>
          </a:p>
          <a:p>
            <a:pPr algn="ctr"/>
            <a:r>
              <a:rPr lang="zh-CN" altLang="en-US" sz="2400" dirty="0">
                <a:solidFill>
                  <a:srgbClr val="000000"/>
                </a:solidFill>
                <a:latin typeface="黑体" panose="02010600030101010101" pitchFamily="49" charset="-122"/>
                <a:ea typeface="黑体" panose="02010600030101010101" pitchFamily="49" charset="-122"/>
              </a:rPr>
              <a:t>　　↓</a:t>
            </a:r>
            <a:endParaRPr lang="zh-CN" altLang="en-US" sz="2400" dirty="0">
              <a:solidFill>
                <a:srgbClr val="000000"/>
              </a:solidFill>
              <a:latin typeface="黑体" panose="02010600030101010101" pitchFamily="49" charset="-122"/>
              <a:ea typeface="黑体" panose="02010600030101010101" pitchFamily="49" charset="-122"/>
            </a:endParaRPr>
          </a:p>
          <a:p>
            <a:pPr algn="ctr"/>
            <a:r>
              <a:rPr lang="zh-CN" altLang="en-US" sz="2400" dirty="0">
                <a:solidFill>
                  <a:srgbClr val="000000"/>
                </a:solidFill>
                <a:latin typeface="黑体" panose="02010600030101010101" pitchFamily="49" charset="-122"/>
                <a:ea typeface="黑体" panose="02010600030101010101" pitchFamily="49" charset="-122"/>
              </a:rPr>
              <a:t>    定位的独辟．到位准确，是一个动画人物能够超过其他角色的前提条件</a:t>
            </a:r>
            <a:endParaRPr lang="zh-CN" altLang="en-US" sz="2400" dirty="0">
              <a:solidFill>
                <a:srgbClr val="000000"/>
              </a:solidFill>
              <a:latin typeface="黑体" panose="02010600030101010101" pitchFamily="49" charset="-122"/>
              <a:ea typeface="黑体" panose="02010600030101010101" pitchFamily="49" charset="-122"/>
            </a:endParaRPr>
          </a:p>
        </p:txBody>
      </p:sp>
      <p:sp>
        <p:nvSpPr>
          <p:cNvPr id="7"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二、动画人物的剧作特征 </a:t>
            </a:r>
            <a:endParaRPr lang="en-US" altLang="zh-CN" sz="3200"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二、动画人物的剧作特征 </a:t>
            </a:r>
            <a:endParaRPr lang="en-US" altLang="zh-CN" sz="3200" dirty="0">
              <a:ea typeface="宋体" panose="02010600030101010101" pitchFamily="2" charset="-122"/>
            </a:endParaRPr>
          </a:p>
        </p:txBody>
      </p:sp>
      <p:sp>
        <p:nvSpPr>
          <p:cNvPr id="5" name="Rectangle 3"/>
          <p:cNvSpPr txBox="1">
            <a:spLocks noChangeArrowheads="1"/>
          </p:cNvSpPr>
          <p:nvPr/>
        </p:nvSpPr>
        <p:spPr bwMode="auto">
          <a:xfrm>
            <a:off x="457200" y="1124744"/>
            <a:ext cx="8229600" cy="2315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a:lstStyle>
          <a:p>
            <a:pPr algn="ctr">
              <a:buFontTx/>
              <a:buNone/>
            </a:pPr>
            <a:r>
              <a:rPr lang="en-US" altLang="zh-CN" dirty="0" smtClean="0">
                <a:solidFill>
                  <a:schemeClr val="tx1"/>
                </a:solidFill>
                <a:latin typeface="黑体" panose="02010600030101010101" pitchFamily="49" charset="-122"/>
                <a:ea typeface="黑体" panose="02010600030101010101" pitchFamily="49" charset="-122"/>
              </a:rPr>
              <a:t> 【</a:t>
            </a:r>
            <a:r>
              <a:rPr lang="zh-CN" altLang="en-US" dirty="0" smtClean="0">
                <a:solidFill>
                  <a:schemeClr val="tx1"/>
                </a:solidFill>
                <a:latin typeface="黑体" panose="02010600030101010101" pitchFamily="49" charset="-122"/>
                <a:ea typeface="黑体" panose="02010600030101010101" pitchFamily="49" charset="-122"/>
              </a:rPr>
              <a:t>米老鼠</a:t>
            </a:r>
            <a:r>
              <a:rPr lang="en-US" altLang="zh-CN" dirty="0" smtClean="0">
                <a:solidFill>
                  <a:schemeClr val="tx1"/>
                </a:solidFill>
                <a:latin typeface="黑体" panose="02010600030101010101" pitchFamily="49" charset="-122"/>
                <a:ea typeface="黑体" panose="02010600030101010101" pitchFamily="49" charset="-122"/>
              </a:rPr>
              <a:t>】 </a:t>
            </a:r>
            <a:r>
              <a:rPr lang="zh-CN" altLang="en-US" dirty="0" smtClean="0">
                <a:solidFill>
                  <a:schemeClr val="tx1"/>
                </a:solidFill>
                <a:latin typeface="黑体" panose="02010600030101010101" pitchFamily="49" charset="-122"/>
                <a:ea typeface="黑体" panose="02010600030101010101" pitchFamily="49" charset="-122"/>
              </a:rPr>
              <a:t>　．　</a:t>
            </a:r>
            <a:r>
              <a:rPr lang="en-US" altLang="zh-CN" dirty="0" smtClean="0">
                <a:solidFill>
                  <a:schemeClr val="tx1"/>
                </a:solidFill>
                <a:latin typeface="黑体" panose="02010600030101010101" pitchFamily="49" charset="-122"/>
                <a:ea typeface="黑体" panose="02010600030101010101" pitchFamily="49" charset="-122"/>
              </a:rPr>
              <a:t>【</a:t>
            </a:r>
            <a:r>
              <a:rPr lang="zh-CN" altLang="en-US" dirty="0" smtClean="0">
                <a:solidFill>
                  <a:schemeClr val="tx1"/>
                </a:solidFill>
                <a:latin typeface="黑体" panose="02010600030101010101" pitchFamily="49" charset="-122"/>
                <a:ea typeface="黑体" panose="02010600030101010101" pitchFamily="49" charset="-122"/>
              </a:rPr>
              <a:t>唐老鸭</a:t>
            </a:r>
            <a:r>
              <a:rPr lang="en-US" altLang="zh-CN" dirty="0" smtClean="0">
                <a:solidFill>
                  <a:schemeClr val="tx1"/>
                </a:solidFill>
                <a:latin typeface="黑体" panose="02010600030101010101" pitchFamily="49" charset="-122"/>
                <a:ea typeface="黑体" panose="02010600030101010101" pitchFamily="49" charset="-122"/>
              </a:rPr>
              <a:t>】</a:t>
            </a:r>
            <a:r>
              <a:rPr lang="zh-CN" altLang="en-US" dirty="0" smtClean="0">
                <a:solidFill>
                  <a:schemeClr val="tx1"/>
                </a:solidFill>
                <a:latin typeface="黑体" panose="02010600030101010101" pitchFamily="49" charset="-122"/>
                <a:ea typeface="黑体" panose="02010600030101010101" pitchFamily="49" charset="-122"/>
              </a:rPr>
              <a:t>的人物性格定位</a:t>
            </a:r>
            <a:endParaRPr lang="zh-CN" altLang="en-US" dirty="0" smtClean="0">
              <a:solidFill>
                <a:schemeClr val="tx1"/>
              </a:solidFill>
              <a:latin typeface="黑体" panose="02010600030101010101" pitchFamily="49" charset="-122"/>
              <a:ea typeface="黑体" panose="02010600030101010101" pitchFamily="49" charset="-122"/>
            </a:endParaRPr>
          </a:p>
          <a:p>
            <a:pPr>
              <a:buFontTx/>
              <a:buNone/>
            </a:pPr>
            <a:r>
              <a:rPr lang="zh-CN" altLang="en-US" dirty="0" smtClean="0">
                <a:solidFill>
                  <a:schemeClr val="tx1"/>
                </a:solidFill>
                <a:latin typeface="黑体" panose="02010600030101010101" pitchFamily="49" charset="-122"/>
                <a:ea typeface="黑体" panose="02010600030101010101" pitchFamily="49" charset="-122"/>
              </a:rPr>
              <a:t>　     　↓　　    　　　　　　↓</a:t>
            </a:r>
            <a:endParaRPr lang="zh-CN" altLang="en-US" dirty="0" smtClean="0">
              <a:solidFill>
                <a:schemeClr val="tx1"/>
              </a:solidFill>
              <a:latin typeface="黑体" panose="02010600030101010101" pitchFamily="49" charset="-122"/>
              <a:ea typeface="黑体" panose="02010600030101010101" pitchFamily="49" charset="-122"/>
            </a:endParaRPr>
          </a:p>
          <a:p>
            <a:pPr>
              <a:buFontTx/>
              <a:buNone/>
            </a:pPr>
            <a:r>
              <a:rPr lang="en-US" altLang="zh-CN" dirty="0" smtClean="0">
                <a:solidFill>
                  <a:schemeClr val="tx1"/>
                </a:solidFill>
                <a:latin typeface="黑体" panose="02010600030101010101" pitchFamily="49" charset="-122"/>
                <a:ea typeface="黑体" panose="02010600030101010101" pitchFamily="49" charset="-122"/>
              </a:rPr>
              <a:t>【</a:t>
            </a:r>
            <a:r>
              <a:rPr lang="zh-CN" altLang="en-US" dirty="0" smtClean="0">
                <a:solidFill>
                  <a:schemeClr val="tx1"/>
                </a:solidFill>
                <a:latin typeface="黑体" panose="02010600030101010101" pitchFamily="49" charset="-122"/>
                <a:ea typeface="黑体" panose="02010600030101010101" pitchFamily="49" charset="-122"/>
              </a:rPr>
              <a:t>理智．纯洁．勇敢</a:t>
            </a:r>
            <a:r>
              <a:rPr lang="en-US" altLang="zh-CN" dirty="0" smtClean="0">
                <a:solidFill>
                  <a:schemeClr val="tx1"/>
                </a:solidFill>
                <a:latin typeface="黑体" panose="02010600030101010101" pitchFamily="49" charset="-122"/>
                <a:ea typeface="黑体" panose="02010600030101010101" pitchFamily="49" charset="-122"/>
              </a:rPr>
              <a:t>】</a:t>
            </a:r>
            <a:r>
              <a:rPr lang="zh-CN" altLang="en-US" dirty="0" smtClean="0">
                <a:solidFill>
                  <a:schemeClr val="tx1"/>
                </a:solidFill>
                <a:latin typeface="黑体" panose="02010600030101010101" pitchFamily="49" charset="-122"/>
                <a:ea typeface="黑体" panose="02010600030101010101" pitchFamily="49" charset="-122"/>
              </a:rPr>
              <a:t>　  </a:t>
            </a:r>
            <a:r>
              <a:rPr lang="en-US" altLang="zh-CN" dirty="0" smtClean="0">
                <a:solidFill>
                  <a:schemeClr val="tx1"/>
                </a:solidFill>
                <a:latin typeface="黑体" panose="02010600030101010101" pitchFamily="49" charset="-122"/>
                <a:ea typeface="黑体" panose="02010600030101010101" pitchFamily="49" charset="-122"/>
              </a:rPr>
              <a:t>【</a:t>
            </a:r>
            <a:r>
              <a:rPr lang="zh-CN" altLang="en-US" dirty="0" smtClean="0">
                <a:solidFill>
                  <a:schemeClr val="tx1"/>
                </a:solidFill>
                <a:latin typeface="黑体" panose="02010600030101010101" pitchFamily="49" charset="-122"/>
                <a:ea typeface="黑体" panose="02010600030101010101" pitchFamily="49" charset="-122"/>
              </a:rPr>
              <a:t>反复无常．易怒</a:t>
            </a:r>
            <a:r>
              <a:rPr lang="en-US" altLang="zh-CN" dirty="0" smtClean="0">
                <a:solidFill>
                  <a:schemeClr val="tx1"/>
                </a:solidFill>
                <a:latin typeface="黑体" panose="02010600030101010101" pitchFamily="49" charset="-122"/>
                <a:ea typeface="黑体" panose="02010600030101010101" pitchFamily="49" charset="-122"/>
              </a:rPr>
              <a:t>】</a:t>
            </a:r>
            <a:endParaRPr lang="en-US" altLang="zh-CN" dirty="0" smtClean="0">
              <a:solidFill>
                <a:schemeClr val="tx1"/>
              </a:solidFill>
              <a:latin typeface="黑体" panose="02010600030101010101" pitchFamily="49" charset="-122"/>
              <a:ea typeface="黑体" panose="02010600030101010101" pitchFamily="49" charset="-122"/>
            </a:endParaRPr>
          </a:p>
          <a:p>
            <a:pPr>
              <a:buFontTx/>
              <a:buNone/>
            </a:pPr>
            <a:r>
              <a:rPr lang="zh-CN" altLang="en-US" dirty="0" smtClean="0">
                <a:solidFill>
                  <a:schemeClr val="tx1"/>
                </a:solidFill>
                <a:latin typeface="黑体" panose="02010600030101010101" pitchFamily="49" charset="-122"/>
                <a:ea typeface="黑体" panose="02010600030101010101" pitchFamily="49" charset="-122"/>
              </a:rPr>
              <a:t>　　　　　　　　　   ↓</a:t>
            </a:r>
            <a:endParaRPr lang="zh-CN" altLang="en-US" dirty="0" smtClean="0">
              <a:solidFill>
                <a:schemeClr val="tx1"/>
              </a:solidFill>
              <a:latin typeface="黑体" panose="02010600030101010101" pitchFamily="49" charset="-122"/>
              <a:ea typeface="黑体" panose="02010600030101010101" pitchFamily="49" charset="-122"/>
            </a:endParaRPr>
          </a:p>
          <a:p>
            <a:pPr>
              <a:buFontTx/>
              <a:buNone/>
            </a:pPr>
            <a:r>
              <a:rPr lang="zh-CN" altLang="en-US" dirty="0" smtClean="0">
                <a:solidFill>
                  <a:schemeClr val="tx1"/>
                </a:solidFill>
                <a:latin typeface="黑体" panose="02010600030101010101" pitchFamily="49" charset="-122"/>
                <a:ea typeface="黑体" panose="02010600030101010101" pitchFamily="49" charset="-122"/>
              </a:rPr>
              <a:t>     </a:t>
            </a:r>
            <a:r>
              <a:rPr lang="en-US" altLang="zh-CN" dirty="0" smtClean="0">
                <a:solidFill>
                  <a:schemeClr val="tx1"/>
                </a:solidFill>
                <a:latin typeface="黑体" panose="02010600030101010101" pitchFamily="49" charset="-122"/>
                <a:ea typeface="黑体" panose="02010600030101010101" pitchFamily="49" charset="-122"/>
              </a:rPr>
              <a:t>【</a:t>
            </a:r>
            <a:r>
              <a:rPr lang="zh-CN" altLang="en-US" dirty="0" smtClean="0">
                <a:solidFill>
                  <a:schemeClr val="tx1"/>
                </a:solidFill>
                <a:latin typeface="黑体" panose="02010600030101010101" pitchFamily="49" charset="-122"/>
                <a:ea typeface="黑体" panose="02010600030101010101" pitchFamily="49" charset="-122"/>
              </a:rPr>
              <a:t>准确的性格定位无法改变．无法复制</a:t>
            </a:r>
            <a:r>
              <a:rPr lang="en-US" altLang="zh-CN" dirty="0" smtClean="0">
                <a:solidFill>
                  <a:schemeClr val="tx1"/>
                </a:solidFill>
                <a:latin typeface="黑体" panose="02010600030101010101" pitchFamily="49" charset="-122"/>
                <a:ea typeface="黑体" panose="02010600030101010101" pitchFamily="49" charset="-122"/>
              </a:rPr>
              <a:t>】</a:t>
            </a:r>
            <a:endParaRPr lang="en-US" altLang="zh-CN" dirty="0" smtClean="0">
              <a:solidFill>
                <a:schemeClr val="tx1"/>
              </a:solidFill>
              <a:latin typeface="黑体" panose="02010600030101010101" pitchFamily="49" charset="-122"/>
              <a:ea typeface="黑体" panose="02010600030101010101" pitchFamily="49" charset="-122"/>
            </a:endParaRPr>
          </a:p>
          <a:p>
            <a:endParaRPr lang="zh-CN" altLang="en-US" dirty="0">
              <a:solidFill>
                <a:schemeClr val="tx1"/>
              </a:solidFill>
              <a:latin typeface="黑体" panose="02010600030101010101" pitchFamily="49" charset="-122"/>
              <a:ea typeface="黑体" panose="02010600030101010101" pitchFamily="49" charset="-122"/>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3645024"/>
            <a:ext cx="1677925" cy="218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3" y="3627328"/>
            <a:ext cx="2456992" cy="220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二、动画人物的剧作特征 </a:t>
            </a:r>
            <a:endParaRPr lang="en-US" altLang="zh-CN" sz="3200" dirty="0">
              <a:ea typeface="宋体" panose="02010600030101010101" pitchFamily="2" charset="-122"/>
            </a:endParaRPr>
          </a:p>
        </p:txBody>
      </p:sp>
      <p:sp>
        <p:nvSpPr>
          <p:cNvPr id="5" name="Rectangle 2"/>
          <p:cNvSpPr txBox="1">
            <a:spLocks noChangeArrowheads="1"/>
          </p:cNvSpPr>
          <p:nvPr/>
        </p:nvSpPr>
        <p:spPr bwMode="auto">
          <a:xfrm>
            <a:off x="35496" y="835744"/>
            <a:ext cx="8969375" cy="6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Franklin Gothic Heavy" panose="020B0903020102020204" pitchFamily="34" charset="0"/>
              </a:defRPr>
            </a:lvl2pPr>
            <a:lvl3pPr algn="l" rtl="0" eaLnBrk="1" fontAlgn="base" hangingPunct="1">
              <a:spcBef>
                <a:spcPct val="0"/>
              </a:spcBef>
              <a:spcAft>
                <a:spcPct val="0"/>
              </a:spcAft>
              <a:defRPr sz="3600">
                <a:solidFill>
                  <a:schemeClr val="bg1"/>
                </a:solidFill>
                <a:latin typeface="Franklin Gothic Heavy" panose="020B0903020102020204" pitchFamily="34" charset="0"/>
              </a:defRPr>
            </a:lvl3pPr>
            <a:lvl4pPr algn="l" rtl="0" eaLnBrk="1" fontAlgn="base" hangingPunct="1">
              <a:spcBef>
                <a:spcPct val="0"/>
              </a:spcBef>
              <a:spcAft>
                <a:spcPct val="0"/>
              </a:spcAft>
              <a:defRPr sz="3600">
                <a:solidFill>
                  <a:schemeClr val="bg1"/>
                </a:solidFill>
                <a:latin typeface="Franklin Gothic Heavy" panose="020B0903020102020204" pitchFamily="34" charset="0"/>
              </a:defRPr>
            </a:lvl4pPr>
            <a:lvl5pPr algn="l" rtl="0" eaLnBrk="1" fontAlgn="base" hangingPunct="1">
              <a:spcBef>
                <a:spcPct val="0"/>
              </a:spcBef>
              <a:spcAft>
                <a:spcPct val="0"/>
              </a:spcAft>
              <a:defRPr sz="3600">
                <a:solidFill>
                  <a:schemeClr val="bg1"/>
                </a:solidFill>
                <a:latin typeface="Franklin Gothic Heavy" panose="020B0903020102020204" pitchFamily="34" charset="0"/>
              </a:defRPr>
            </a:lvl5pPr>
            <a:lvl6pPr marL="457200" algn="l" rtl="0" eaLnBrk="1" fontAlgn="base" hangingPunct="1">
              <a:spcBef>
                <a:spcPct val="0"/>
              </a:spcBef>
              <a:spcAft>
                <a:spcPct val="0"/>
              </a:spcAft>
              <a:defRPr sz="3600">
                <a:solidFill>
                  <a:schemeClr val="bg1"/>
                </a:solidFill>
                <a:latin typeface="Franklin Gothic Heavy" panose="020B0903020102020204" pitchFamily="34" charset="0"/>
              </a:defRPr>
            </a:lvl6pPr>
            <a:lvl7pPr marL="914400" algn="l" rtl="0" eaLnBrk="1" fontAlgn="base" hangingPunct="1">
              <a:spcBef>
                <a:spcPct val="0"/>
              </a:spcBef>
              <a:spcAft>
                <a:spcPct val="0"/>
              </a:spcAft>
              <a:defRPr sz="3600">
                <a:solidFill>
                  <a:schemeClr val="bg1"/>
                </a:solidFill>
                <a:latin typeface="Franklin Gothic Heavy" panose="020B0903020102020204" pitchFamily="34" charset="0"/>
              </a:defRPr>
            </a:lvl7pPr>
            <a:lvl8pPr marL="1371600" algn="l" rtl="0" eaLnBrk="1" fontAlgn="base" hangingPunct="1">
              <a:spcBef>
                <a:spcPct val="0"/>
              </a:spcBef>
              <a:spcAft>
                <a:spcPct val="0"/>
              </a:spcAft>
              <a:defRPr sz="3600">
                <a:solidFill>
                  <a:schemeClr val="bg1"/>
                </a:solidFill>
                <a:latin typeface="Franklin Gothic Heavy" panose="020B0903020102020204" pitchFamily="34" charset="0"/>
              </a:defRPr>
            </a:lvl8pPr>
            <a:lvl9pPr marL="1828800" algn="l" rtl="0" eaLnBrk="1" fontAlgn="base" hangingPunct="1">
              <a:spcBef>
                <a:spcPct val="0"/>
              </a:spcBef>
              <a:spcAft>
                <a:spcPct val="0"/>
              </a:spcAft>
              <a:defRPr sz="3600">
                <a:solidFill>
                  <a:schemeClr val="bg1"/>
                </a:solidFill>
                <a:latin typeface="Franklin Gothic Heavy" panose="020B0903020102020204" pitchFamily="34" charset="0"/>
              </a:defRPr>
            </a:lvl9pPr>
          </a:lstStyle>
          <a:p>
            <a:pPr algn="ctr"/>
            <a:r>
              <a:rPr lang="zh-CN" altLang="en-US" sz="2400" smtClean="0">
                <a:solidFill>
                  <a:schemeClr val="tx1"/>
                </a:solidFill>
                <a:latin typeface="黑体" panose="02010600030101010101" pitchFamily="49" charset="-122"/>
                <a:ea typeface="黑体" panose="02010600030101010101" pitchFamily="49" charset="-122"/>
              </a:rPr>
              <a:t>选择提炼“原生”人物，并对人物特点进行夸张放大 </a:t>
            </a:r>
            <a:endParaRPr lang="zh-CN" altLang="en-US" sz="2400" dirty="0">
              <a:solidFill>
                <a:schemeClr val="tx1"/>
              </a:solidFill>
              <a:latin typeface="黑体" panose="02010600030101010101" pitchFamily="49" charset="-122"/>
              <a:ea typeface="黑体" panose="02010600030101010101" pitchFamily="49" charset="-122"/>
            </a:endParaRPr>
          </a:p>
        </p:txBody>
      </p:sp>
      <p:sp>
        <p:nvSpPr>
          <p:cNvPr id="6" name="Rectangle 3"/>
          <p:cNvSpPr txBox="1">
            <a:spLocks noChangeArrowheads="1"/>
          </p:cNvSpPr>
          <p:nvPr/>
        </p:nvSpPr>
        <p:spPr bwMode="auto">
          <a:xfrm>
            <a:off x="35496" y="1723157"/>
            <a:ext cx="8969375" cy="480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a:lstStyle>
          <a:p>
            <a:pPr algn="ctr">
              <a:lnSpc>
                <a:spcPct val="80000"/>
              </a:lnSpc>
              <a:buFontTx/>
              <a:buNone/>
            </a:pPr>
            <a:r>
              <a:rPr lang="zh-CN" altLang="en-US" smtClean="0">
                <a:solidFill>
                  <a:schemeClr val="tx1"/>
                </a:solidFill>
                <a:latin typeface="黑体" panose="02010600030101010101" pitchFamily="49" charset="-122"/>
                <a:ea typeface="黑体" panose="02010600030101010101" pitchFamily="49" charset="-122"/>
              </a:rPr>
              <a:t>无论你的主角是动物．植物还是想像出来的古怪精灵</a:t>
            </a:r>
            <a:endParaRPr lang="zh-CN" altLang="en-US"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smtClean="0">
                <a:solidFill>
                  <a:schemeClr val="tx1"/>
                </a:solidFill>
                <a:latin typeface="黑体" panose="02010600030101010101" pitchFamily="49" charset="-122"/>
                <a:ea typeface="黑体" panose="02010600030101010101" pitchFamily="49" charset="-122"/>
              </a:rPr>
              <a:t>↓</a:t>
            </a:r>
            <a:endParaRPr lang="zh-CN" altLang="en-US"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smtClean="0">
                <a:solidFill>
                  <a:schemeClr val="tx1"/>
                </a:solidFill>
                <a:latin typeface="黑体" panose="02010600030101010101" pitchFamily="49" charset="-122"/>
                <a:ea typeface="黑体" panose="02010600030101010101" pitchFamily="49" charset="-122"/>
              </a:rPr>
              <a:t>　　他们的个性特点．思维逻辑都来源于人</a:t>
            </a:r>
            <a:endParaRPr lang="zh-CN" altLang="en-US"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smtClean="0">
                <a:solidFill>
                  <a:schemeClr val="tx1"/>
                </a:solidFill>
                <a:latin typeface="黑体" panose="02010600030101010101" pitchFamily="49" charset="-122"/>
                <a:ea typeface="黑体" panose="02010600030101010101" pitchFamily="49" charset="-122"/>
              </a:rPr>
              <a:t>↓</a:t>
            </a:r>
            <a:endParaRPr lang="zh-CN" altLang="en-US"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smtClean="0">
                <a:solidFill>
                  <a:schemeClr val="tx1"/>
                </a:solidFill>
                <a:latin typeface="黑体" panose="02010600030101010101" pitchFamily="49" charset="-122"/>
                <a:ea typeface="黑体" panose="02010600030101010101" pitchFamily="49" charset="-122"/>
              </a:rPr>
              <a:t>思想内涵必然是人性的某一部分</a:t>
            </a:r>
            <a:endParaRPr lang="zh-CN" altLang="en-US"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smtClean="0">
                <a:solidFill>
                  <a:schemeClr val="tx1"/>
                </a:solidFill>
                <a:latin typeface="黑体" panose="02010600030101010101" pitchFamily="49" charset="-122"/>
                <a:ea typeface="黑体" panose="02010600030101010101" pitchFamily="49" charset="-122"/>
              </a:rPr>
              <a:t>↓</a:t>
            </a:r>
            <a:endParaRPr lang="zh-CN" altLang="en-US"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smtClean="0">
                <a:solidFill>
                  <a:schemeClr val="tx1"/>
                </a:solidFill>
                <a:latin typeface="黑体" panose="02010600030101010101" pitchFamily="49" charset="-122"/>
                <a:ea typeface="黑体" panose="02010600030101010101" pitchFamily="49" charset="-122"/>
              </a:rPr>
              <a:t>将复杂多变的人性简单化</a:t>
            </a:r>
            <a:endParaRPr lang="zh-CN" altLang="en-US"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smtClean="0">
                <a:solidFill>
                  <a:schemeClr val="tx1"/>
                </a:solidFill>
                <a:latin typeface="黑体" panose="02010600030101010101" pitchFamily="49" charset="-122"/>
                <a:ea typeface="黑体" panose="02010600030101010101" pitchFamily="49" charset="-122"/>
              </a:rPr>
              <a:t>↓　</a:t>
            </a:r>
            <a:endParaRPr lang="zh-CN" altLang="en-US"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smtClean="0">
                <a:solidFill>
                  <a:schemeClr val="tx1"/>
                </a:solidFill>
                <a:latin typeface="黑体" panose="02010600030101010101" pitchFamily="49" charset="-122"/>
                <a:ea typeface="黑体" panose="02010600030101010101" pitchFamily="49" charset="-122"/>
              </a:rPr>
              <a:t>选择具有典型性．最鲜明．最富有表现力的个性特征</a:t>
            </a:r>
            <a:endParaRPr lang="zh-CN" altLang="en-US"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smtClean="0">
                <a:solidFill>
                  <a:schemeClr val="tx1"/>
                </a:solidFill>
                <a:latin typeface="黑体" panose="02010600030101010101" pitchFamily="49" charset="-122"/>
                <a:ea typeface="黑体" panose="02010600030101010101" pitchFamily="49" charset="-122"/>
              </a:rPr>
              <a:t>↓</a:t>
            </a:r>
            <a:endParaRPr lang="zh-CN" altLang="en-US"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smtClean="0">
                <a:solidFill>
                  <a:schemeClr val="tx1"/>
                </a:solidFill>
                <a:latin typeface="黑体" panose="02010600030101010101" pitchFamily="49" charset="-122"/>
                <a:ea typeface="黑体" panose="02010600030101010101" pitchFamily="49" charset="-122"/>
              </a:rPr>
              <a:t>更重要的是具有戏剧性的夸张．</a:t>
            </a:r>
            <a:endParaRPr lang="zh-CN" altLang="en-US" smtClean="0">
              <a:solidFill>
                <a:schemeClr val="tx1"/>
              </a:solidFill>
              <a:latin typeface="黑体" panose="02010600030101010101" pitchFamily="49" charset="-122"/>
              <a:ea typeface="黑体" panose="02010600030101010101" pitchFamily="49" charset="-122"/>
            </a:endParaRPr>
          </a:p>
          <a:p>
            <a:pPr algn="ctr">
              <a:lnSpc>
                <a:spcPct val="80000"/>
              </a:lnSpc>
            </a:pPr>
            <a:endParaRPr lang="zh-CN" altLang="en-US">
              <a:solidFill>
                <a:schemeClr val="tx1"/>
              </a:solidFill>
              <a:latin typeface="黑体" panose="02010600030101010101" pitchFamily="49" charset="-122"/>
              <a:ea typeface="黑体" panose="02010600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一、动画剧本中的人物塑造 </a:t>
            </a:r>
            <a:endParaRPr lang="en-US" altLang="zh-CN" sz="3200" dirty="0">
              <a:ea typeface="宋体" panose="02010600030101010101" pitchFamily="2" charset="-122"/>
            </a:endParaRPr>
          </a:p>
        </p:txBody>
      </p:sp>
      <p:sp>
        <p:nvSpPr>
          <p:cNvPr id="5" name="Rectangle 3"/>
          <p:cNvSpPr txBox="1">
            <a:spLocks noChangeArrowheads="1"/>
          </p:cNvSpPr>
          <p:nvPr/>
        </p:nvSpPr>
        <p:spPr bwMode="auto">
          <a:xfrm>
            <a:off x="1944023" y="1339999"/>
            <a:ext cx="525658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a:lstStyle>
          <a:p>
            <a:pPr marL="0" indent="0">
              <a:buFontTx/>
              <a:buNone/>
            </a:pPr>
            <a:endParaRPr lang="zh-CN" altLang="en-US" dirty="0" smtClean="0">
              <a:solidFill>
                <a:schemeClr val="tx1"/>
              </a:solidFill>
              <a:latin typeface="黑体" panose="02010600030101010101" pitchFamily="49" charset="-122"/>
              <a:ea typeface="黑体" panose="02010600030101010101" pitchFamily="49" charset="-122"/>
            </a:endParaRPr>
          </a:p>
          <a:p>
            <a:pPr marL="0" indent="0">
              <a:buFontTx/>
              <a:buNone/>
            </a:pPr>
            <a:endParaRPr lang="zh-CN" altLang="en-US" dirty="0" smtClean="0">
              <a:solidFill>
                <a:schemeClr val="tx1"/>
              </a:solidFill>
              <a:latin typeface="黑体" panose="02010600030101010101" pitchFamily="49" charset="-122"/>
              <a:ea typeface="黑体" panose="02010600030101010101" pitchFamily="49" charset="-122"/>
            </a:endParaRPr>
          </a:p>
          <a:p>
            <a:pPr marL="0" indent="0">
              <a:buFontTx/>
              <a:buNone/>
            </a:pPr>
            <a:r>
              <a:rPr lang="zh-CN" altLang="en-US" dirty="0" smtClean="0">
                <a:solidFill>
                  <a:schemeClr val="tx1"/>
                </a:solidFill>
                <a:latin typeface="黑体" panose="02010600030101010101" pitchFamily="49" charset="-122"/>
                <a:ea typeface="黑体" panose="02010600030101010101" pitchFamily="49" charset="-122"/>
              </a:rPr>
              <a:t>学习的重点：</a:t>
            </a:r>
            <a:endParaRPr lang="zh-CN" altLang="en-US" dirty="0" smtClean="0">
              <a:solidFill>
                <a:schemeClr val="tx1"/>
              </a:solidFill>
              <a:latin typeface="黑体" panose="02010600030101010101" pitchFamily="49" charset="-122"/>
              <a:ea typeface="黑体" panose="02010600030101010101" pitchFamily="49" charset="-122"/>
            </a:endParaRPr>
          </a:p>
          <a:p>
            <a:pPr marL="0" indent="0">
              <a:buFontTx/>
              <a:buNone/>
            </a:pPr>
            <a:endParaRPr lang="zh-CN" altLang="en-US" dirty="0" smtClean="0">
              <a:solidFill>
                <a:schemeClr val="tx1"/>
              </a:solidFill>
              <a:latin typeface="黑体" panose="02010600030101010101" pitchFamily="49" charset="-122"/>
              <a:ea typeface="黑体" panose="02010600030101010101" pitchFamily="49" charset="-122"/>
            </a:endParaRPr>
          </a:p>
          <a:p>
            <a:pPr marL="0" indent="0">
              <a:buFontTx/>
              <a:buNone/>
            </a:pPr>
            <a:r>
              <a:rPr lang="zh-CN" altLang="en-US" dirty="0" smtClean="0">
                <a:solidFill>
                  <a:schemeClr val="tx1"/>
                </a:solidFill>
                <a:latin typeface="黑体" panose="02010600030101010101" pitchFamily="49" charset="-122"/>
                <a:ea typeface="黑体" panose="02010600030101010101" pitchFamily="49" charset="-122"/>
              </a:rPr>
              <a:t>①塑造好动画人物的</a:t>
            </a:r>
            <a:r>
              <a:rPr lang="zh-CN" altLang="en-US" dirty="0" smtClean="0">
                <a:solidFill>
                  <a:schemeClr val="tx1"/>
                </a:solidFill>
                <a:latin typeface="黑体" panose="02010600030101010101" pitchFamily="49" charset="-122"/>
                <a:ea typeface="黑体" panose="02010600030101010101" pitchFamily="49" charset="-122"/>
              </a:rPr>
              <a:t>重要性</a:t>
            </a:r>
            <a:endParaRPr lang="en-US" altLang="zh-CN" smtClean="0">
              <a:solidFill>
                <a:schemeClr val="tx1"/>
              </a:solidFill>
              <a:latin typeface="黑体" panose="02010600030101010101" pitchFamily="49" charset="-122"/>
              <a:ea typeface="黑体" panose="02010600030101010101" pitchFamily="49" charset="-122"/>
            </a:endParaRPr>
          </a:p>
          <a:p>
            <a:pPr marL="0" indent="0">
              <a:buFontTx/>
              <a:buNone/>
            </a:pPr>
            <a:r>
              <a:rPr lang="zh-CN" altLang="en-US" smtClean="0">
                <a:solidFill>
                  <a:schemeClr val="tx1"/>
                </a:solidFill>
                <a:latin typeface="黑体" panose="02010600030101010101" pitchFamily="49" charset="-122"/>
                <a:ea typeface="黑体" panose="02010600030101010101" pitchFamily="49" charset="-122"/>
              </a:rPr>
              <a:t>②</a:t>
            </a:r>
            <a:r>
              <a:rPr lang="zh-CN" altLang="en-US" dirty="0" smtClean="0">
                <a:solidFill>
                  <a:schemeClr val="tx1"/>
                </a:solidFill>
                <a:latin typeface="黑体" panose="02010600030101010101" pitchFamily="49" charset="-122"/>
                <a:ea typeface="黑体" panose="02010600030101010101" pitchFamily="49" charset="-122"/>
              </a:rPr>
              <a:t>动画人物的“人性”</a:t>
            </a:r>
            <a:endParaRPr lang="zh-CN" altLang="en-US" dirty="0" smtClean="0">
              <a:solidFill>
                <a:schemeClr val="tx1"/>
              </a:solidFill>
              <a:latin typeface="黑体" panose="02010600030101010101" pitchFamily="49" charset="-122"/>
              <a:ea typeface="黑体" panose="02010600030101010101" pitchFamily="49" charset="-122"/>
            </a:endParaRPr>
          </a:p>
          <a:p>
            <a:pPr marL="0" indent="0">
              <a:buFontTx/>
              <a:buNone/>
            </a:pPr>
            <a:r>
              <a:rPr lang="zh-CN" altLang="en-US" dirty="0" smtClean="0">
                <a:solidFill>
                  <a:schemeClr val="tx1"/>
                </a:solidFill>
                <a:latin typeface="黑体" panose="02010600030101010101" pitchFamily="49" charset="-122"/>
                <a:ea typeface="黑体" panose="02010600030101010101" pitchFamily="49" charset="-122"/>
              </a:rPr>
              <a:t>③动画人物的表现力</a:t>
            </a:r>
            <a:endParaRPr lang="zh-CN" altLang="en-US" dirty="0" smtClean="0">
              <a:solidFill>
                <a:schemeClr val="tx1"/>
              </a:solidFill>
              <a:latin typeface="黑体" panose="02010600030101010101" pitchFamily="49" charset="-122"/>
              <a:ea typeface="黑体" panose="02010600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二、动画人物的剧作特征 </a:t>
            </a:r>
            <a:endParaRPr lang="en-US" altLang="zh-CN" sz="3200" dirty="0">
              <a:ea typeface="宋体" panose="02010600030101010101" pitchFamily="2" charset="-122"/>
            </a:endParaRPr>
          </a:p>
        </p:txBody>
      </p:sp>
      <p:sp>
        <p:nvSpPr>
          <p:cNvPr id="5" name="Rectangle 2"/>
          <p:cNvSpPr txBox="1">
            <a:spLocks noChangeArrowheads="1"/>
          </p:cNvSpPr>
          <p:nvPr/>
        </p:nvSpPr>
        <p:spPr bwMode="auto">
          <a:xfrm>
            <a:off x="457200" y="701824"/>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Franklin Gothic Heavy" panose="020B0903020102020204" pitchFamily="34" charset="0"/>
              </a:defRPr>
            </a:lvl2pPr>
            <a:lvl3pPr algn="l" rtl="0" eaLnBrk="1" fontAlgn="base" hangingPunct="1">
              <a:spcBef>
                <a:spcPct val="0"/>
              </a:spcBef>
              <a:spcAft>
                <a:spcPct val="0"/>
              </a:spcAft>
              <a:defRPr sz="3600">
                <a:solidFill>
                  <a:schemeClr val="bg1"/>
                </a:solidFill>
                <a:latin typeface="Franklin Gothic Heavy" panose="020B0903020102020204" pitchFamily="34" charset="0"/>
              </a:defRPr>
            </a:lvl3pPr>
            <a:lvl4pPr algn="l" rtl="0" eaLnBrk="1" fontAlgn="base" hangingPunct="1">
              <a:spcBef>
                <a:spcPct val="0"/>
              </a:spcBef>
              <a:spcAft>
                <a:spcPct val="0"/>
              </a:spcAft>
              <a:defRPr sz="3600">
                <a:solidFill>
                  <a:schemeClr val="bg1"/>
                </a:solidFill>
                <a:latin typeface="Franklin Gothic Heavy" panose="020B0903020102020204" pitchFamily="34" charset="0"/>
              </a:defRPr>
            </a:lvl4pPr>
            <a:lvl5pPr algn="l" rtl="0" eaLnBrk="1" fontAlgn="base" hangingPunct="1">
              <a:spcBef>
                <a:spcPct val="0"/>
              </a:spcBef>
              <a:spcAft>
                <a:spcPct val="0"/>
              </a:spcAft>
              <a:defRPr sz="3600">
                <a:solidFill>
                  <a:schemeClr val="bg1"/>
                </a:solidFill>
                <a:latin typeface="Franklin Gothic Heavy" panose="020B0903020102020204" pitchFamily="34" charset="0"/>
              </a:defRPr>
            </a:lvl5pPr>
            <a:lvl6pPr marL="457200" algn="l" rtl="0" eaLnBrk="1" fontAlgn="base" hangingPunct="1">
              <a:spcBef>
                <a:spcPct val="0"/>
              </a:spcBef>
              <a:spcAft>
                <a:spcPct val="0"/>
              </a:spcAft>
              <a:defRPr sz="3600">
                <a:solidFill>
                  <a:schemeClr val="bg1"/>
                </a:solidFill>
                <a:latin typeface="Franklin Gothic Heavy" panose="020B0903020102020204" pitchFamily="34" charset="0"/>
              </a:defRPr>
            </a:lvl6pPr>
            <a:lvl7pPr marL="914400" algn="l" rtl="0" eaLnBrk="1" fontAlgn="base" hangingPunct="1">
              <a:spcBef>
                <a:spcPct val="0"/>
              </a:spcBef>
              <a:spcAft>
                <a:spcPct val="0"/>
              </a:spcAft>
              <a:defRPr sz="3600">
                <a:solidFill>
                  <a:schemeClr val="bg1"/>
                </a:solidFill>
                <a:latin typeface="Franklin Gothic Heavy" panose="020B0903020102020204" pitchFamily="34" charset="0"/>
              </a:defRPr>
            </a:lvl7pPr>
            <a:lvl8pPr marL="1371600" algn="l" rtl="0" eaLnBrk="1" fontAlgn="base" hangingPunct="1">
              <a:spcBef>
                <a:spcPct val="0"/>
              </a:spcBef>
              <a:spcAft>
                <a:spcPct val="0"/>
              </a:spcAft>
              <a:defRPr sz="3600">
                <a:solidFill>
                  <a:schemeClr val="bg1"/>
                </a:solidFill>
                <a:latin typeface="Franklin Gothic Heavy" panose="020B0903020102020204" pitchFamily="34" charset="0"/>
              </a:defRPr>
            </a:lvl8pPr>
            <a:lvl9pPr marL="1828800" algn="l" rtl="0" eaLnBrk="1" fontAlgn="base" hangingPunct="1">
              <a:spcBef>
                <a:spcPct val="0"/>
              </a:spcBef>
              <a:spcAft>
                <a:spcPct val="0"/>
              </a:spcAft>
              <a:defRPr sz="3600">
                <a:solidFill>
                  <a:schemeClr val="bg1"/>
                </a:solidFill>
                <a:latin typeface="Franklin Gothic Heavy" panose="020B0903020102020204" pitchFamily="34" charset="0"/>
              </a:defRPr>
            </a:lvl9pPr>
          </a:lstStyle>
          <a:p>
            <a:pPr algn="ctr"/>
            <a:r>
              <a:rPr lang="zh-CN" altLang="en-US" sz="3000" dirty="0" smtClean="0">
                <a:solidFill>
                  <a:schemeClr val="tx1"/>
                </a:solidFill>
                <a:latin typeface="黑体" panose="02010600030101010101" pitchFamily="49" charset="-122"/>
                <a:ea typeface="黑体" panose="02010600030101010101" pitchFamily="49" charset="-122"/>
              </a:rPr>
              <a:t>为人物增添性格化的细节 </a:t>
            </a:r>
            <a:endParaRPr lang="zh-CN" altLang="en-US" sz="3000" dirty="0">
              <a:solidFill>
                <a:schemeClr val="tx1"/>
              </a:solidFill>
              <a:latin typeface="黑体" panose="02010600030101010101" pitchFamily="49" charset="-122"/>
              <a:ea typeface="黑体" panose="02010600030101010101" pitchFamily="49" charset="-122"/>
            </a:endParaRPr>
          </a:p>
        </p:txBody>
      </p:sp>
      <p:sp>
        <p:nvSpPr>
          <p:cNvPr id="6" name="Rectangle 3"/>
          <p:cNvSpPr txBox="1">
            <a:spLocks noChangeArrowheads="1"/>
          </p:cNvSpPr>
          <p:nvPr/>
        </p:nvSpPr>
        <p:spPr bwMode="auto">
          <a:xfrm>
            <a:off x="971600" y="1700808"/>
            <a:ext cx="7571184"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a:lstStyle>
          <a:p>
            <a:pPr algn="ctr">
              <a:buFontTx/>
              <a:buNone/>
            </a:pPr>
            <a:r>
              <a:rPr lang="zh-CN" altLang="en-US" dirty="0" smtClean="0">
                <a:solidFill>
                  <a:schemeClr val="tx1"/>
                </a:solidFill>
                <a:latin typeface="黑体" panose="02010600030101010101" pitchFamily="49" charset="-122"/>
                <a:ea typeface="黑体" panose="02010600030101010101" pitchFamily="49" charset="-122"/>
              </a:rPr>
              <a:t>动画中不可以告诉观众哪个人物很善良哪个人很自私</a:t>
            </a:r>
            <a:endParaRPr lang="zh-CN" altLang="en-US" dirty="0" smtClean="0">
              <a:solidFill>
                <a:schemeClr val="tx1"/>
              </a:solidFill>
              <a:latin typeface="黑体" panose="02010600030101010101" pitchFamily="49" charset="-122"/>
              <a:ea typeface="黑体" panose="02010600030101010101" pitchFamily="49" charset="-122"/>
            </a:endParaRPr>
          </a:p>
          <a:p>
            <a:pPr algn="ctr">
              <a:buFontTx/>
              <a:buNone/>
            </a:pPr>
            <a:r>
              <a:rPr lang="zh-CN" altLang="en-US" dirty="0" smtClean="0">
                <a:solidFill>
                  <a:schemeClr val="tx1"/>
                </a:solidFill>
                <a:latin typeface="黑体" panose="02010600030101010101" pitchFamily="49" charset="-122"/>
                <a:ea typeface="黑体" panose="02010600030101010101" pitchFamily="49" charset="-122"/>
              </a:rPr>
              <a:t>↓</a:t>
            </a:r>
            <a:endParaRPr lang="zh-CN" altLang="en-US" dirty="0" smtClean="0">
              <a:solidFill>
                <a:schemeClr val="tx1"/>
              </a:solidFill>
              <a:latin typeface="黑体" panose="02010600030101010101" pitchFamily="49" charset="-122"/>
              <a:ea typeface="黑体" panose="02010600030101010101" pitchFamily="49" charset="-122"/>
            </a:endParaRPr>
          </a:p>
          <a:p>
            <a:pPr algn="ctr">
              <a:buFontTx/>
              <a:buNone/>
            </a:pPr>
            <a:r>
              <a:rPr lang="zh-CN" altLang="en-US" dirty="0" smtClean="0">
                <a:solidFill>
                  <a:schemeClr val="tx1"/>
                </a:solidFill>
                <a:latin typeface="黑体" panose="02010600030101010101" pitchFamily="49" charset="-122"/>
                <a:ea typeface="黑体" panose="02010600030101010101" pitchFamily="49" charset="-122"/>
              </a:rPr>
              <a:t>添加细节</a:t>
            </a:r>
            <a:endParaRPr lang="zh-CN" altLang="en-US" dirty="0" smtClean="0">
              <a:solidFill>
                <a:schemeClr val="tx1"/>
              </a:solidFill>
              <a:latin typeface="黑体" panose="02010600030101010101" pitchFamily="49" charset="-122"/>
              <a:ea typeface="黑体" panose="02010600030101010101" pitchFamily="49" charset="-122"/>
            </a:endParaRPr>
          </a:p>
          <a:p>
            <a:pPr algn="ctr">
              <a:buFontTx/>
              <a:buNone/>
            </a:pPr>
            <a:r>
              <a:rPr lang="zh-CN" altLang="en-US" dirty="0" smtClean="0">
                <a:solidFill>
                  <a:schemeClr val="tx1"/>
                </a:solidFill>
                <a:latin typeface="黑体" panose="02010600030101010101" pitchFamily="49" charset="-122"/>
                <a:ea typeface="黑体" panose="02010600030101010101" pitchFamily="49" charset="-122"/>
              </a:rPr>
              <a:t>↓</a:t>
            </a:r>
            <a:endParaRPr lang="zh-CN" altLang="en-US" dirty="0" smtClean="0">
              <a:solidFill>
                <a:schemeClr val="tx1"/>
              </a:solidFill>
              <a:latin typeface="黑体" panose="02010600030101010101" pitchFamily="49" charset="-122"/>
              <a:ea typeface="黑体" panose="02010600030101010101" pitchFamily="49" charset="-122"/>
            </a:endParaRPr>
          </a:p>
          <a:p>
            <a:pPr algn="ctr">
              <a:buFontTx/>
              <a:buNone/>
            </a:pPr>
            <a:r>
              <a:rPr lang="zh-CN" altLang="en-US" dirty="0" smtClean="0">
                <a:solidFill>
                  <a:schemeClr val="tx1"/>
                </a:solidFill>
                <a:latin typeface="黑体" panose="02010600030101010101" pitchFamily="49" charset="-122"/>
                <a:ea typeface="黑体" panose="02010600030101010101" pitchFamily="49" charset="-122"/>
              </a:rPr>
              <a:t>细节中强化人物性格差异</a:t>
            </a:r>
            <a:endParaRPr lang="zh-CN" altLang="en-US" dirty="0" smtClean="0">
              <a:solidFill>
                <a:schemeClr val="tx1"/>
              </a:solidFill>
              <a:latin typeface="黑体" panose="02010600030101010101" pitchFamily="49" charset="-122"/>
              <a:ea typeface="黑体" panose="02010600030101010101" pitchFamily="49" charset="-122"/>
            </a:endParaRPr>
          </a:p>
          <a:p>
            <a:pPr algn="ctr">
              <a:buFontTx/>
              <a:buNone/>
            </a:pPr>
            <a:r>
              <a:rPr lang="zh-CN" altLang="en-US" dirty="0" smtClean="0">
                <a:solidFill>
                  <a:schemeClr val="tx1"/>
                </a:solidFill>
                <a:latin typeface="黑体" panose="02010600030101010101" pitchFamily="49" charset="-122"/>
                <a:ea typeface="黑体" panose="02010600030101010101" pitchFamily="49" charset="-122"/>
              </a:rPr>
              <a:t>↓</a:t>
            </a:r>
            <a:endParaRPr lang="zh-CN" altLang="en-US" dirty="0" smtClean="0">
              <a:solidFill>
                <a:schemeClr val="tx1"/>
              </a:solidFill>
              <a:latin typeface="黑体" panose="02010600030101010101" pitchFamily="49" charset="-122"/>
              <a:ea typeface="黑体" panose="02010600030101010101" pitchFamily="49" charset="-122"/>
            </a:endParaRPr>
          </a:p>
          <a:p>
            <a:pPr algn="ctr">
              <a:buFontTx/>
              <a:buNone/>
            </a:pPr>
            <a:r>
              <a:rPr lang="zh-CN" altLang="en-US" dirty="0" smtClean="0">
                <a:solidFill>
                  <a:schemeClr val="tx1"/>
                </a:solidFill>
                <a:latin typeface="黑体" panose="02010600030101010101" pitchFamily="49" charset="-122"/>
                <a:ea typeface="黑体" panose="02010600030101010101" pitchFamily="49" charset="-122"/>
              </a:rPr>
              <a:t>形成鲜明的特征</a:t>
            </a:r>
            <a:endParaRPr lang="zh-CN" altLang="en-US" dirty="0" smtClean="0">
              <a:solidFill>
                <a:schemeClr val="tx1"/>
              </a:solidFill>
              <a:latin typeface="黑体" panose="02010600030101010101" pitchFamily="49" charset="-122"/>
              <a:ea typeface="黑体" panose="02010600030101010101" pitchFamily="49" charset="-122"/>
            </a:endParaRPr>
          </a:p>
          <a:p>
            <a:pPr algn="ctr">
              <a:buFontTx/>
              <a:buNone/>
            </a:pPr>
            <a:r>
              <a:rPr lang="zh-CN" altLang="en-US" dirty="0" smtClean="0">
                <a:solidFill>
                  <a:schemeClr val="tx1"/>
                </a:solidFill>
                <a:latin typeface="黑体" panose="02010600030101010101" pitchFamily="49" charset="-122"/>
                <a:ea typeface="黑体" panose="02010600030101010101" pitchFamily="49" charset="-122"/>
              </a:rPr>
              <a:t>↓</a:t>
            </a:r>
            <a:endParaRPr lang="zh-CN" altLang="en-US" dirty="0" smtClean="0">
              <a:solidFill>
                <a:schemeClr val="tx1"/>
              </a:solidFill>
              <a:latin typeface="黑体" panose="02010600030101010101" pitchFamily="49" charset="-122"/>
              <a:ea typeface="黑体" panose="02010600030101010101" pitchFamily="49" charset="-122"/>
            </a:endParaRPr>
          </a:p>
          <a:p>
            <a:pPr algn="ctr">
              <a:buFontTx/>
              <a:buNone/>
            </a:pPr>
            <a:r>
              <a:rPr lang="zh-CN" altLang="en-US" dirty="0" smtClean="0">
                <a:solidFill>
                  <a:schemeClr val="tx1"/>
                </a:solidFill>
                <a:latin typeface="黑体" panose="02010600030101010101" pitchFamily="49" charset="-122"/>
                <a:ea typeface="黑体" panose="02010600030101010101" pitchFamily="49" charset="-122"/>
              </a:rPr>
              <a:t>这种对比还可以增加影片的戏剧效果</a:t>
            </a:r>
            <a:endParaRPr lang="zh-CN" altLang="en-US" dirty="0">
              <a:solidFill>
                <a:schemeClr val="tx1"/>
              </a:solidFill>
              <a:latin typeface="黑体" panose="02010600030101010101" pitchFamily="49" charset="-122"/>
              <a:ea typeface="黑体" panose="02010600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二、动画人物的剧作特征 </a:t>
            </a:r>
            <a:endParaRPr lang="en-US" altLang="zh-CN" sz="3200" dirty="0">
              <a:ea typeface="宋体" panose="02010600030101010101" pitchFamily="2" charset="-122"/>
            </a:endParaRPr>
          </a:p>
        </p:txBody>
      </p:sp>
      <p:sp>
        <p:nvSpPr>
          <p:cNvPr id="5" name="Rectangle 2"/>
          <p:cNvSpPr txBox="1">
            <a:spLocks noChangeArrowheads="1"/>
          </p:cNvSpPr>
          <p:nvPr/>
        </p:nvSpPr>
        <p:spPr bwMode="auto">
          <a:xfrm>
            <a:off x="457200" y="692696"/>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Franklin Gothic Heavy" panose="020B0903020102020204" pitchFamily="34" charset="0"/>
              </a:defRPr>
            </a:lvl2pPr>
            <a:lvl3pPr algn="l" rtl="0" eaLnBrk="1" fontAlgn="base" hangingPunct="1">
              <a:spcBef>
                <a:spcPct val="0"/>
              </a:spcBef>
              <a:spcAft>
                <a:spcPct val="0"/>
              </a:spcAft>
              <a:defRPr sz="3600">
                <a:solidFill>
                  <a:schemeClr val="bg1"/>
                </a:solidFill>
                <a:latin typeface="Franklin Gothic Heavy" panose="020B0903020102020204" pitchFamily="34" charset="0"/>
              </a:defRPr>
            </a:lvl3pPr>
            <a:lvl4pPr algn="l" rtl="0" eaLnBrk="1" fontAlgn="base" hangingPunct="1">
              <a:spcBef>
                <a:spcPct val="0"/>
              </a:spcBef>
              <a:spcAft>
                <a:spcPct val="0"/>
              </a:spcAft>
              <a:defRPr sz="3600">
                <a:solidFill>
                  <a:schemeClr val="bg1"/>
                </a:solidFill>
                <a:latin typeface="Franklin Gothic Heavy" panose="020B0903020102020204" pitchFamily="34" charset="0"/>
              </a:defRPr>
            </a:lvl4pPr>
            <a:lvl5pPr algn="l" rtl="0" eaLnBrk="1" fontAlgn="base" hangingPunct="1">
              <a:spcBef>
                <a:spcPct val="0"/>
              </a:spcBef>
              <a:spcAft>
                <a:spcPct val="0"/>
              </a:spcAft>
              <a:defRPr sz="3600">
                <a:solidFill>
                  <a:schemeClr val="bg1"/>
                </a:solidFill>
                <a:latin typeface="Franklin Gothic Heavy" panose="020B0903020102020204" pitchFamily="34" charset="0"/>
              </a:defRPr>
            </a:lvl5pPr>
            <a:lvl6pPr marL="457200" algn="l" rtl="0" eaLnBrk="1" fontAlgn="base" hangingPunct="1">
              <a:spcBef>
                <a:spcPct val="0"/>
              </a:spcBef>
              <a:spcAft>
                <a:spcPct val="0"/>
              </a:spcAft>
              <a:defRPr sz="3600">
                <a:solidFill>
                  <a:schemeClr val="bg1"/>
                </a:solidFill>
                <a:latin typeface="Franklin Gothic Heavy" panose="020B0903020102020204" pitchFamily="34" charset="0"/>
              </a:defRPr>
            </a:lvl6pPr>
            <a:lvl7pPr marL="914400" algn="l" rtl="0" eaLnBrk="1" fontAlgn="base" hangingPunct="1">
              <a:spcBef>
                <a:spcPct val="0"/>
              </a:spcBef>
              <a:spcAft>
                <a:spcPct val="0"/>
              </a:spcAft>
              <a:defRPr sz="3600">
                <a:solidFill>
                  <a:schemeClr val="bg1"/>
                </a:solidFill>
                <a:latin typeface="Franklin Gothic Heavy" panose="020B0903020102020204" pitchFamily="34" charset="0"/>
              </a:defRPr>
            </a:lvl7pPr>
            <a:lvl8pPr marL="1371600" algn="l" rtl="0" eaLnBrk="1" fontAlgn="base" hangingPunct="1">
              <a:spcBef>
                <a:spcPct val="0"/>
              </a:spcBef>
              <a:spcAft>
                <a:spcPct val="0"/>
              </a:spcAft>
              <a:defRPr sz="3600">
                <a:solidFill>
                  <a:schemeClr val="bg1"/>
                </a:solidFill>
                <a:latin typeface="Franklin Gothic Heavy" panose="020B0903020102020204" pitchFamily="34" charset="0"/>
              </a:defRPr>
            </a:lvl8pPr>
            <a:lvl9pPr marL="1828800" algn="l" rtl="0" eaLnBrk="1" fontAlgn="base" hangingPunct="1">
              <a:spcBef>
                <a:spcPct val="0"/>
              </a:spcBef>
              <a:spcAft>
                <a:spcPct val="0"/>
              </a:spcAft>
              <a:defRPr sz="3600">
                <a:solidFill>
                  <a:schemeClr val="bg1"/>
                </a:solidFill>
                <a:latin typeface="Franklin Gothic Heavy" panose="020B0903020102020204" pitchFamily="34" charset="0"/>
              </a:defRPr>
            </a:lvl9pPr>
          </a:lstStyle>
          <a:p>
            <a:pPr algn="ctr"/>
            <a:r>
              <a:rPr lang="zh-CN" altLang="en-US" sz="2400" dirty="0" smtClean="0">
                <a:solidFill>
                  <a:schemeClr val="tx1"/>
                </a:solidFill>
                <a:latin typeface="黑体" panose="02010600030101010101" pitchFamily="49" charset="-122"/>
                <a:ea typeface="黑体" panose="02010600030101010101" pitchFamily="49" charset="-122"/>
              </a:rPr>
              <a:t>给人物一双想象的翅膀</a:t>
            </a:r>
            <a:endParaRPr lang="zh-CN" altLang="en-US" sz="2400" dirty="0">
              <a:solidFill>
                <a:schemeClr val="tx1"/>
              </a:solidFill>
              <a:latin typeface="黑体" panose="02010600030101010101" pitchFamily="49" charset="-122"/>
              <a:ea typeface="黑体" panose="02010600030101010101" pitchFamily="49" charset="-122"/>
            </a:endParaRPr>
          </a:p>
        </p:txBody>
      </p:sp>
      <p:sp>
        <p:nvSpPr>
          <p:cNvPr id="6" name="Rectangle 3"/>
          <p:cNvSpPr txBox="1">
            <a:spLocks noChangeArrowheads="1"/>
          </p:cNvSpPr>
          <p:nvPr/>
        </p:nvSpPr>
        <p:spPr bwMode="auto">
          <a:xfrm>
            <a:off x="457200" y="1700808"/>
            <a:ext cx="8229600" cy="23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a:lstStyle>
          <a:p>
            <a:r>
              <a:rPr lang="en-US" altLang="zh-CN" dirty="0" smtClean="0">
                <a:solidFill>
                  <a:schemeClr val="tx1"/>
                </a:solidFill>
                <a:latin typeface="黑体" panose="02010600030101010101" pitchFamily="49" charset="-122"/>
                <a:ea typeface="黑体" panose="02010600030101010101" pitchFamily="49" charset="-122"/>
              </a:rPr>
              <a:t>1</a:t>
            </a:r>
            <a:r>
              <a:rPr lang="zh-CN" altLang="en-US" dirty="0" smtClean="0">
                <a:solidFill>
                  <a:schemeClr val="tx1"/>
                </a:solidFill>
                <a:latin typeface="黑体" panose="02010600030101010101" pitchFamily="49" charset="-122"/>
                <a:ea typeface="黑体" panose="02010600030101010101" pitchFamily="49" charset="-122"/>
              </a:rPr>
              <a:t>、影片的整体创意要有想象力，足以营造一个新鲜的幻想世界　吸引观众。</a:t>
            </a:r>
            <a:endParaRPr lang="zh-CN" altLang="en-US" dirty="0" smtClean="0">
              <a:solidFill>
                <a:schemeClr val="tx1"/>
              </a:solidFill>
              <a:latin typeface="黑体" panose="02010600030101010101" pitchFamily="49" charset="-122"/>
              <a:ea typeface="黑体" panose="02010600030101010101" pitchFamily="49" charset="-122"/>
            </a:endParaRPr>
          </a:p>
          <a:p>
            <a:r>
              <a:rPr lang="en-US" altLang="zh-CN" dirty="0" smtClean="0">
                <a:solidFill>
                  <a:schemeClr val="tx1"/>
                </a:solidFill>
                <a:latin typeface="黑体" panose="02010600030101010101" pitchFamily="49" charset="-122"/>
                <a:ea typeface="黑体" panose="02010600030101010101" pitchFamily="49" charset="-122"/>
              </a:rPr>
              <a:t>2</a:t>
            </a:r>
            <a:r>
              <a:rPr lang="zh-CN" altLang="en-US" dirty="0" smtClean="0">
                <a:solidFill>
                  <a:schemeClr val="tx1"/>
                </a:solidFill>
                <a:latin typeface="黑体" panose="02010600030101010101" pitchFamily="49" charset="-122"/>
                <a:ea typeface="黑体" panose="02010600030101010101" pitchFamily="49" charset="-122"/>
              </a:rPr>
              <a:t>、赋予人物动画特征，也就是超现实的神力</a:t>
            </a:r>
            <a:r>
              <a:rPr lang="en-US" altLang="zh-CN" dirty="0" smtClean="0">
                <a:solidFill>
                  <a:schemeClr val="tx1"/>
                </a:solidFill>
                <a:latin typeface="黑体" panose="02010600030101010101" pitchFamily="49" charset="-122"/>
                <a:ea typeface="黑体" panose="02010600030101010101" pitchFamily="49" charset="-122"/>
              </a:rPr>
              <a:t>.</a:t>
            </a:r>
            <a:endParaRPr lang="en-US" altLang="zh-CN" dirty="0" smtClean="0">
              <a:solidFill>
                <a:schemeClr val="tx1"/>
              </a:solidFill>
              <a:latin typeface="黑体" panose="02010600030101010101" pitchFamily="49" charset="-122"/>
              <a:ea typeface="黑体" panose="02010600030101010101" pitchFamily="49" charset="-122"/>
            </a:endParaRPr>
          </a:p>
          <a:p>
            <a:r>
              <a:rPr lang="zh-CN" altLang="en-US" dirty="0" smtClean="0">
                <a:solidFill>
                  <a:schemeClr val="tx1"/>
                </a:solidFill>
                <a:latin typeface="黑体" panose="02010600030101010101" pitchFamily="49" charset="-122"/>
                <a:ea typeface="黑体" panose="02010600030101010101" pitchFamily="49" charset="-122"/>
              </a:rPr>
              <a:t>从人物的动画特征．行为逻辑．细节动作三个方面入手</a:t>
            </a:r>
            <a:endParaRPr lang="zh-CN" altLang="en-US" dirty="0" smtClean="0">
              <a:solidFill>
                <a:schemeClr val="tx1"/>
              </a:solidFill>
              <a:latin typeface="黑体" panose="02010600030101010101" pitchFamily="49" charset="-122"/>
              <a:ea typeface="黑体" panose="02010600030101010101" pitchFamily="49" charset="-122"/>
            </a:endParaRPr>
          </a:p>
          <a:p>
            <a:endParaRPr lang="zh-CN" altLang="en-US" dirty="0">
              <a:solidFill>
                <a:schemeClr val="tx1"/>
              </a:solidFill>
              <a:latin typeface="黑体" panose="02010600030101010101" pitchFamily="49" charset="-122"/>
              <a:ea typeface="黑体" panose="02010600030101010101" pitchFamily="49" charset="-122"/>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573188"/>
            <a:ext cx="4824536" cy="241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二、动画人物的剧作特征 </a:t>
            </a:r>
            <a:endParaRPr lang="en-US" altLang="zh-CN" sz="3200" dirty="0">
              <a:ea typeface="宋体" panose="02010600030101010101" pitchFamily="2" charset="-122"/>
            </a:endParaRPr>
          </a:p>
        </p:txBody>
      </p:sp>
      <p:sp>
        <p:nvSpPr>
          <p:cNvPr id="5" name="Rectangle 2"/>
          <p:cNvSpPr txBox="1">
            <a:spLocks noChangeArrowheads="1"/>
          </p:cNvSpPr>
          <p:nvPr/>
        </p:nvSpPr>
        <p:spPr bwMode="auto">
          <a:xfrm>
            <a:off x="457200" y="5492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Franklin Gothic Heavy" panose="020B0903020102020204" pitchFamily="34" charset="0"/>
              </a:defRPr>
            </a:lvl2pPr>
            <a:lvl3pPr algn="l" rtl="0" eaLnBrk="1" fontAlgn="base" hangingPunct="1">
              <a:spcBef>
                <a:spcPct val="0"/>
              </a:spcBef>
              <a:spcAft>
                <a:spcPct val="0"/>
              </a:spcAft>
              <a:defRPr sz="3600">
                <a:solidFill>
                  <a:schemeClr val="bg1"/>
                </a:solidFill>
                <a:latin typeface="Franklin Gothic Heavy" panose="020B0903020102020204" pitchFamily="34" charset="0"/>
              </a:defRPr>
            </a:lvl3pPr>
            <a:lvl4pPr algn="l" rtl="0" eaLnBrk="1" fontAlgn="base" hangingPunct="1">
              <a:spcBef>
                <a:spcPct val="0"/>
              </a:spcBef>
              <a:spcAft>
                <a:spcPct val="0"/>
              </a:spcAft>
              <a:defRPr sz="3600">
                <a:solidFill>
                  <a:schemeClr val="bg1"/>
                </a:solidFill>
                <a:latin typeface="Franklin Gothic Heavy" panose="020B0903020102020204" pitchFamily="34" charset="0"/>
              </a:defRPr>
            </a:lvl4pPr>
            <a:lvl5pPr algn="l" rtl="0" eaLnBrk="1" fontAlgn="base" hangingPunct="1">
              <a:spcBef>
                <a:spcPct val="0"/>
              </a:spcBef>
              <a:spcAft>
                <a:spcPct val="0"/>
              </a:spcAft>
              <a:defRPr sz="3600">
                <a:solidFill>
                  <a:schemeClr val="bg1"/>
                </a:solidFill>
                <a:latin typeface="Franklin Gothic Heavy" panose="020B0903020102020204" pitchFamily="34" charset="0"/>
              </a:defRPr>
            </a:lvl5pPr>
            <a:lvl6pPr marL="457200" algn="l" rtl="0" eaLnBrk="1" fontAlgn="base" hangingPunct="1">
              <a:spcBef>
                <a:spcPct val="0"/>
              </a:spcBef>
              <a:spcAft>
                <a:spcPct val="0"/>
              </a:spcAft>
              <a:defRPr sz="3600">
                <a:solidFill>
                  <a:schemeClr val="bg1"/>
                </a:solidFill>
                <a:latin typeface="Franklin Gothic Heavy" panose="020B0903020102020204" pitchFamily="34" charset="0"/>
              </a:defRPr>
            </a:lvl6pPr>
            <a:lvl7pPr marL="914400" algn="l" rtl="0" eaLnBrk="1" fontAlgn="base" hangingPunct="1">
              <a:spcBef>
                <a:spcPct val="0"/>
              </a:spcBef>
              <a:spcAft>
                <a:spcPct val="0"/>
              </a:spcAft>
              <a:defRPr sz="3600">
                <a:solidFill>
                  <a:schemeClr val="bg1"/>
                </a:solidFill>
                <a:latin typeface="Franklin Gothic Heavy" panose="020B0903020102020204" pitchFamily="34" charset="0"/>
              </a:defRPr>
            </a:lvl7pPr>
            <a:lvl8pPr marL="1371600" algn="l" rtl="0" eaLnBrk="1" fontAlgn="base" hangingPunct="1">
              <a:spcBef>
                <a:spcPct val="0"/>
              </a:spcBef>
              <a:spcAft>
                <a:spcPct val="0"/>
              </a:spcAft>
              <a:defRPr sz="3600">
                <a:solidFill>
                  <a:schemeClr val="bg1"/>
                </a:solidFill>
                <a:latin typeface="Franklin Gothic Heavy" panose="020B0903020102020204" pitchFamily="34" charset="0"/>
              </a:defRPr>
            </a:lvl8pPr>
            <a:lvl9pPr marL="1828800" algn="l" rtl="0" eaLnBrk="1" fontAlgn="base" hangingPunct="1">
              <a:spcBef>
                <a:spcPct val="0"/>
              </a:spcBef>
              <a:spcAft>
                <a:spcPct val="0"/>
              </a:spcAft>
              <a:defRPr sz="3600">
                <a:solidFill>
                  <a:schemeClr val="bg1"/>
                </a:solidFill>
                <a:latin typeface="Franklin Gothic Heavy" panose="020B0903020102020204" pitchFamily="34" charset="0"/>
              </a:defRPr>
            </a:lvl9pPr>
          </a:lstStyle>
          <a:p>
            <a:pPr algn="ctr"/>
            <a:r>
              <a:rPr lang="zh-CN" altLang="en-US" sz="2400" smtClean="0">
                <a:solidFill>
                  <a:schemeClr val="tx1"/>
                </a:solidFill>
                <a:latin typeface="黑体" panose="02010600030101010101" pitchFamily="49" charset="-122"/>
                <a:ea typeface="黑体" panose="02010600030101010101" pitchFamily="49" charset="-122"/>
              </a:rPr>
              <a:t>人物的动画特征</a:t>
            </a:r>
            <a:endParaRPr lang="zh-CN" altLang="en-US" sz="2400" dirty="0">
              <a:solidFill>
                <a:schemeClr val="tx1"/>
              </a:solidFill>
              <a:latin typeface="黑体" panose="02010600030101010101" pitchFamily="49" charset="-122"/>
              <a:ea typeface="黑体" panose="02010600030101010101" pitchFamily="49" charset="-122"/>
            </a:endParaRPr>
          </a:p>
        </p:txBody>
      </p:sp>
      <p:sp>
        <p:nvSpPr>
          <p:cNvPr id="6" name="Rectangle 3"/>
          <p:cNvSpPr txBox="1">
            <a:spLocks noChangeArrowheads="1"/>
          </p:cNvSpPr>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a:lstStyle>
          <a:p>
            <a:pPr>
              <a:lnSpc>
                <a:spcPct val="80000"/>
              </a:lnSpc>
              <a:buFontTx/>
              <a:buNone/>
            </a:pPr>
            <a:r>
              <a:rPr lang="zh-CN" altLang="en-US" dirty="0" smtClean="0">
                <a:solidFill>
                  <a:schemeClr val="tx1"/>
                </a:solidFill>
                <a:latin typeface="黑体" panose="02010600030101010101" pitchFamily="49" charset="-122"/>
                <a:ea typeface="黑体" panose="02010600030101010101" pitchFamily="49" charset="-122"/>
              </a:rPr>
              <a:t>明确设计出主要角色的特征（人物个性．背景等）</a:t>
            </a:r>
            <a:endParaRPr lang="zh-CN" altLang="en-US" dirty="0"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dirty="0" smtClean="0">
                <a:solidFill>
                  <a:schemeClr val="tx1"/>
                </a:solidFill>
                <a:latin typeface="黑体" panose="02010600030101010101" pitchFamily="49" charset="-122"/>
                <a:ea typeface="黑体" panose="02010600030101010101" pitchFamily="49" charset="-122"/>
              </a:rPr>
              <a:t>↓</a:t>
            </a:r>
            <a:endParaRPr lang="zh-CN" altLang="en-US" dirty="0"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dirty="0" smtClean="0">
                <a:solidFill>
                  <a:schemeClr val="tx1"/>
                </a:solidFill>
                <a:latin typeface="黑体" panose="02010600030101010101" pitchFamily="49" charset="-122"/>
                <a:ea typeface="黑体" panose="02010600030101010101" pitchFamily="49" charset="-122"/>
              </a:rPr>
              <a:t>幻想和夸张</a:t>
            </a:r>
            <a:endParaRPr lang="zh-CN" altLang="en-US" dirty="0"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dirty="0" smtClean="0">
                <a:solidFill>
                  <a:schemeClr val="tx1"/>
                </a:solidFill>
                <a:latin typeface="黑体" panose="02010600030101010101" pitchFamily="49" charset="-122"/>
                <a:ea typeface="黑体" panose="02010600030101010101" pitchFamily="49" charset="-122"/>
              </a:rPr>
              <a:t>↓</a:t>
            </a:r>
            <a:endParaRPr lang="zh-CN" altLang="en-US" dirty="0"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dirty="0" smtClean="0">
                <a:solidFill>
                  <a:schemeClr val="tx1"/>
                </a:solidFill>
                <a:latin typeface="黑体" panose="02010600030101010101" pitchFamily="49" charset="-122"/>
                <a:ea typeface="黑体" panose="02010600030101010101" pitchFamily="49" charset="-122"/>
              </a:rPr>
              <a:t>注入想像的元素</a:t>
            </a:r>
            <a:endParaRPr lang="zh-CN" altLang="en-US" dirty="0"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dirty="0" smtClean="0">
                <a:solidFill>
                  <a:schemeClr val="tx1"/>
                </a:solidFill>
                <a:latin typeface="黑体" panose="02010600030101010101" pitchFamily="49" charset="-122"/>
                <a:ea typeface="黑体" panose="02010600030101010101" pitchFamily="49" charset="-122"/>
              </a:rPr>
              <a:t>↓</a:t>
            </a:r>
            <a:endParaRPr lang="zh-CN" altLang="en-US" dirty="0"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dirty="0" smtClean="0">
                <a:solidFill>
                  <a:schemeClr val="tx1"/>
                </a:solidFill>
                <a:latin typeface="黑体" panose="02010600030101010101" pitchFamily="49" charset="-122"/>
                <a:ea typeface="黑体" panose="02010600030101010101" pitchFamily="49" charset="-122"/>
              </a:rPr>
              <a:t>人物决定故事</a:t>
            </a:r>
            <a:endParaRPr lang="zh-CN" altLang="en-US" dirty="0"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dirty="0" smtClean="0">
                <a:solidFill>
                  <a:schemeClr val="tx1"/>
                </a:solidFill>
                <a:latin typeface="黑体" panose="02010600030101010101" pitchFamily="49" charset="-122"/>
                <a:ea typeface="黑体" panose="02010600030101010101" pitchFamily="49" charset="-122"/>
              </a:rPr>
              <a:t>↓</a:t>
            </a:r>
            <a:endParaRPr lang="zh-CN" altLang="en-US" dirty="0" smtClean="0">
              <a:solidFill>
                <a:schemeClr val="tx1"/>
              </a:solidFill>
              <a:latin typeface="黑体" panose="02010600030101010101" pitchFamily="49" charset="-122"/>
              <a:ea typeface="黑体" panose="02010600030101010101" pitchFamily="49" charset="-122"/>
            </a:endParaRPr>
          </a:p>
          <a:p>
            <a:pPr algn="ctr">
              <a:lnSpc>
                <a:spcPct val="80000"/>
              </a:lnSpc>
              <a:buFontTx/>
              <a:buNone/>
            </a:pPr>
            <a:r>
              <a:rPr lang="zh-CN" altLang="en-US" dirty="0" smtClean="0">
                <a:solidFill>
                  <a:schemeClr val="tx1"/>
                </a:solidFill>
                <a:latin typeface="黑体" panose="02010600030101010101" pitchFamily="49" charset="-122"/>
                <a:ea typeface="黑体" panose="02010600030101010101" pitchFamily="49" charset="-122"/>
              </a:rPr>
              <a:t>机器猫中机器猫的宝贝口袋想像元素的加入决定了故事情节的发展</a:t>
            </a:r>
            <a:endParaRPr lang="zh-CN" altLang="en-US" dirty="0" smtClean="0">
              <a:solidFill>
                <a:schemeClr val="tx1"/>
              </a:solidFill>
              <a:latin typeface="黑体" panose="02010600030101010101" pitchFamily="49" charset="-122"/>
              <a:ea typeface="黑体" panose="02010600030101010101" pitchFamily="49" charset="-122"/>
            </a:endParaRPr>
          </a:p>
          <a:p>
            <a:pPr>
              <a:lnSpc>
                <a:spcPct val="80000"/>
              </a:lnSpc>
            </a:pPr>
            <a:endParaRPr lang="zh-CN" altLang="en-US" dirty="0" smtClean="0">
              <a:solidFill>
                <a:schemeClr val="tx1"/>
              </a:solidFill>
              <a:latin typeface="黑体" panose="02010600030101010101" pitchFamily="49" charset="-122"/>
              <a:ea typeface="黑体" panose="02010600030101010101" pitchFamily="49" charset="-122"/>
            </a:endParaRPr>
          </a:p>
          <a:p>
            <a:pPr>
              <a:lnSpc>
                <a:spcPct val="80000"/>
              </a:lnSpc>
            </a:pPr>
            <a:endParaRPr lang="zh-CN" altLang="en-US" dirty="0">
              <a:solidFill>
                <a:schemeClr val="tx1"/>
              </a:solidFill>
              <a:latin typeface="黑体" panose="02010600030101010101" pitchFamily="49" charset="-122"/>
              <a:ea typeface="黑体" panose="02010600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二、动画人物的剧作特征 </a:t>
            </a:r>
            <a:endParaRPr lang="en-US" altLang="zh-CN" sz="3200" dirty="0">
              <a:ea typeface="宋体" panose="02010600030101010101" pitchFamily="2" charset="-122"/>
            </a:endParaRPr>
          </a:p>
        </p:txBody>
      </p:sp>
      <p:sp>
        <p:nvSpPr>
          <p:cNvPr id="5" name="Rectangle 2"/>
          <p:cNvSpPr txBox="1">
            <a:spLocks noChangeArrowheads="1"/>
          </p:cNvSpPr>
          <p:nvPr/>
        </p:nvSpPr>
        <p:spPr bwMode="auto">
          <a:xfrm>
            <a:off x="457200" y="5492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Franklin Gothic Heavy" panose="020B0903020102020204" pitchFamily="34" charset="0"/>
              </a:defRPr>
            </a:lvl2pPr>
            <a:lvl3pPr algn="l" rtl="0" eaLnBrk="1" fontAlgn="base" hangingPunct="1">
              <a:spcBef>
                <a:spcPct val="0"/>
              </a:spcBef>
              <a:spcAft>
                <a:spcPct val="0"/>
              </a:spcAft>
              <a:defRPr sz="3600">
                <a:solidFill>
                  <a:schemeClr val="bg1"/>
                </a:solidFill>
                <a:latin typeface="Franklin Gothic Heavy" panose="020B0903020102020204" pitchFamily="34" charset="0"/>
              </a:defRPr>
            </a:lvl3pPr>
            <a:lvl4pPr algn="l" rtl="0" eaLnBrk="1" fontAlgn="base" hangingPunct="1">
              <a:spcBef>
                <a:spcPct val="0"/>
              </a:spcBef>
              <a:spcAft>
                <a:spcPct val="0"/>
              </a:spcAft>
              <a:defRPr sz="3600">
                <a:solidFill>
                  <a:schemeClr val="bg1"/>
                </a:solidFill>
                <a:latin typeface="Franklin Gothic Heavy" panose="020B0903020102020204" pitchFamily="34" charset="0"/>
              </a:defRPr>
            </a:lvl4pPr>
            <a:lvl5pPr algn="l" rtl="0" eaLnBrk="1" fontAlgn="base" hangingPunct="1">
              <a:spcBef>
                <a:spcPct val="0"/>
              </a:spcBef>
              <a:spcAft>
                <a:spcPct val="0"/>
              </a:spcAft>
              <a:defRPr sz="3600">
                <a:solidFill>
                  <a:schemeClr val="bg1"/>
                </a:solidFill>
                <a:latin typeface="Franklin Gothic Heavy" panose="020B0903020102020204" pitchFamily="34" charset="0"/>
              </a:defRPr>
            </a:lvl5pPr>
            <a:lvl6pPr marL="457200" algn="l" rtl="0" eaLnBrk="1" fontAlgn="base" hangingPunct="1">
              <a:spcBef>
                <a:spcPct val="0"/>
              </a:spcBef>
              <a:spcAft>
                <a:spcPct val="0"/>
              </a:spcAft>
              <a:defRPr sz="3600">
                <a:solidFill>
                  <a:schemeClr val="bg1"/>
                </a:solidFill>
                <a:latin typeface="Franklin Gothic Heavy" panose="020B0903020102020204" pitchFamily="34" charset="0"/>
              </a:defRPr>
            </a:lvl6pPr>
            <a:lvl7pPr marL="914400" algn="l" rtl="0" eaLnBrk="1" fontAlgn="base" hangingPunct="1">
              <a:spcBef>
                <a:spcPct val="0"/>
              </a:spcBef>
              <a:spcAft>
                <a:spcPct val="0"/>
              </a:spcAft>
              <a:defRPr sz="3600">
                <a:solidFill>
                  <a:schemeClr val="bg1"/>
                </a:solidFill>
                <a:latin typeface="Franklin Gothic Heavy" panose="020B0903020102020204" pitchFamily="34" charset="0"/>
              </a:defRPr>
            </a:lvl7pPr>
            <a:lvl8pPr marL="1371600" algn="l" rtl="0" eaLnBrk="1" fontAlgn="base" hangingPunct="1">
              <a:spcBef>
                <a:spcPct val="0"/>
              </a:spcBef>
              <a:spcAft>
                <a:spcPct val="0"/>
              </a:spcAft>
              <a:defRPr sz="3600">
                <a:solidFill>
                  <a:schemeClr val="bg1"/>
                </a:solidFill>
                <a:latin typeface="Franklin Gothic Heavy" panose="020B0903020102020204" pitchFamily="34" charset="0"/>
              </a:defRPr>
            </a:lvl8pPr>
            <a:lvl9pPr marL="1828800" algn="l" rtl="0" eaLnBrk="1" fontAlgn="base" hangingPunct="1">
              <a:spcBef>
                <a:spcPct val="0"/>
              </a:spcBef>
              <a:spcAft>
                <a:spcPct val="0"/>
              </a:spcAft>
              <a:defRPr sz="3600">
                <a:solidFill>
                  <a:schemeClr val="bg1"/>
                </a:solidFill>
                <a:latin typeface="Franklin Gothic Heavy" panose="020B0903020102020204" pitchFamily="34" charset="0"/>
              </a:defRPr>
            </a:lvl9pPr>
          </a:lstStyle>
          <a:p>
            <a:pPr algn="ctr"/>
            <a:r>
              <a:rPr lang="zh-CN" altLang="en-US" sz="2400" smtClean="0">
                <a:solidFill>
                  <a:schemeClr val="tx1"/>
                </a:solidFill>
                <a:latin typeface="黑体" panose="02010600030101010101" pitchFamily="49" charset="-122"/>
                <a:ea typeface="黑体" panose="02010600030101010101" pitchFamily="49" charset="-122"/>
              </a:rPr>
              <a:t>如何设计动画特征呢？</a:t>
            </a:r>
            <a:endParaRPr lang="zh-CN" altLang="en-US" sz="2400" dirty="0">
              <a:solidFill>
                <a:schemeClr val="tx1"/>
              </a:solidFill>
              <a:latin typeface="黑体" panose="02010600030101010101" pitchFamily="49" charset="-122"/>
              <a:ea typeface="黑体" panose="02010600030101010101" pitchFamily="49" charset="-122"/>
            </a:endParaRPr>
          </a:p>
        </p:txBody>
      </p:sp>
      <p:sp>
        <p:nvSpPr>
          <p:cNvPr id="6" name="Rectangle 3"/>
          <p:cNvSpPr txBox="1">
            <a:spLocks noChangeArrowheads="1"/>
          </p:cNvSpPr>
          <p:nvPr/>
        </p:nvSpPr>
        <p:spPr bwMode="auto">
          <a:xfrm>
            <a:off x="457200" y="1484784"/>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a:lstStyle>
          <a:p>
            <a:r>
              <a:rPr lang="zh-CN" altLang="en-US" dirty="0" smtClean="0">
                <a:solidFill>
                  <a:schemeClr val="tx1"/>
                </a:solidFill>
                <a:latin typeface="黑体" panose="02010600030101010101" pitchFamily="49" charset="-122"/>
                <a:ea typeface="黑体" panose="02010600030101010101" pitchFamily="49" charset="-122"/>
              </a:rPr>
              <a:t>首先．人物的动画特征和他的性格特征是相辅相成的，动画特征要符合人物特征，人物身上充满想像力的“超能力”能够把人物性格塑造得更生动．鲜明．</a:t>
            </a:r>
            <a:endParaRPr lang="zh-CN" altLang="en-US" dirty="0" smtClean="0">
              <a:solidFill>
                <a:schemeClr val="tx1"/>
              </a:solidFill>
              <a:latin typeface="黑体" panose="02010600030101010101" pitchFamily="49" charset="-122"/>
              <a:ea typeface="黑体" panose="02010600030101010101" pitchFamily="49" charset="-122"/>
            </a:endParaRPr>
          </a:p>
          <a:p>
            <a:r>
              <a:rPr lang="zh-CN" altLang="en-US" dirty="0" smtClean="0">
                <a:solidFill>
                  <a:schemeClr val="tx1"/>
                </a:solidFill>
                <a:latin typeface="黑体" panose="02010600030101010101" pitchFamily="49" charset="-122"/>
                <a:ea typeface="黑体" panose="02010600030101010101" pitchFamily="49" charset="-122"/>
              </a:rPr>
              <a:t>其次．给人物本身设计动画特征，要选择那些独特的，更重要的，会对剧情产生作用的．能为你的故事提供“动力”的特征来为重点．</a:t>
            </a:r>
            <a:endParaRPr lang="zh-CN" altLang="en-US" dirty="0" smtClean="0">
              <a:solidFill>
                <a:schemeClr val="tx1"/>
              </a:solidFill>
              <a:latin typeface="黑体" panose="02010600030101010101" pitchFamily="49" charset="-122"/>
              <a:ea typeface="黑体" panose="02010600030101010101" pitchFamily="49" charset="-122"/>
            </a:endParaRPr>
          </a:p>
          <a:p>
            <a:r>
              <a:rPr lang="zh-CN" altLang="en-US" dirty="0" smtClean="0">
                <a:solidFill>
                  <a:schemeClr val="tx1"/>
                </a:solidFill>
                <a:latin typeface="黑体" panose="02010600030101010101" pitchFamily="49" charset="-122"/>
                <a:ea typeface="黑体" panose="02010600030101010101" pitchFamily="49" charset="-122"/>
              </a:rPr>
              <a:t>最后．构思剧情讲究“意料之外，情理之中”</a:t>
            </a:r>
            <a:endParaRPr lang="zh-CN" altLang="en-US" dirty="0" smtClean="0">
              <a:solidFill>
                <a:schemeClr val="tx1"/>
              </a:solidFill>
              <a:latin typeface="黑体" panose="02010600030101010101" pitchFamily="49" charset="-122"/>
              <a:ea typeface="黑体" panose="02010600030101010101" pitchFamily="49" charset="-122"/>
            </a:endParaRPr>
          </a:p>
          <a:p>
            <a:r>
              <a:rPr lang="zh-CN" altLang="en-US" dirty="0" smtClean="0">
                <a:solidFill>
                  <a:schemeClr val="tx1"/>
                </a:solidFill>
                <a:latin typeface="黑体" panose="02010600030101010101" pitchFamily="49" charset="-122"/>
                <a:ea typeface="黑体" panose="02010600030101010101" pitchFamily="49" charset="-122"/>
              </a:rPr>
              <a:t>想像≠胡思乱想．</a:t>
            </a:r>
            <a:endParaRPr lang="zh-CN" altLang="en-US" dirty="0">
              <a:solidFill>
                <a:schemeClr val="tx1"/>
              </a:solidFill>
              <a:latin typeface="黑体" panose="02010600030101010101" pitchFamily="49" charset="-122"/>
              <a:ea typeface="黑体" panose="02010600030101010101" pitchFamily="49" charset="-122"/>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411622"/>
            <a:ext cx="4860032" cy="244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0" y="44624"/>
            <a:ext cx="9144000" cy="609600"/>
          </a:xfrm>
        </p:spPr>
        <p:txBody>
          <a:bodyPr/>
          <a:lstStyle/>
          <a:p>
            <a:r>
              <a:rPr lang="zh-CN" altLang="en-US" sz="3200" dirty="0">
                <a:latin typeface="黑体" panose="02010600030101010101" pitchFamily="49" charset="-122"/>
                <a:ea typeface="黑体" panose="02010600030101010101" pitchFamily="49" charset="-122"/>
              </a:rPr>
              <a:t>四、动画角色造型的价值和应用</a:t>
            </a:r>
            <a:endParaRPr lang="en-US" altLang="zh-CN" sz="3200" dirty="0">
              <a:ea typeface="宋体" panose="02010600030101010101" pitchFamily="2" charset="-122"/>
            </a:endParaRPr>
          </a:p>
        </p:txBody>
      </p:sp>
      <p:sp>
        <p:nvSpPr>
          <p:cNvPr id="8" name="Rectangle 3"/>
          <p:cNvSpPr txBox="1">
            <a:spLocks noChangeArrowheads="1"/>
          </p:cNvSpPr>
          <p:nvPr/>
        </p:nvSpPr>
        <p:spPr bwMode="auto">
          <a:xfrm>
            <a:off x="539552" y="1052736"/>
            <a:ext cx="7620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a:lstStyle>
          <a:p>
            <a:pPr marL="0" indent="0">
              <a:buNone/>
            </a:pPr>
            <a:r>
              <a:rPr lang="en-US" altLang="zh-CN" dirty="0">
                <a:solidFill>
                  <a:srgbClr val="000000"/>
                </a:solidFill>
                <a:latin typeface="黑体" panose="02010600030101010101" pitchFamily="49" charset="-122"/>
                <a:ea typeface="黑体" panose="02010600030101010101" pitchFamily="49" charset="-122"/>
              </a:rPr>
              <a:t>1.</a:t>
            </a:r>
            <a:r>
              <a:rPr lang="zh-CN" altLang="en-US" dirty="0">
                <a:solidFill>
                  <a:srgbClr val="000000"/>
                </a:solidFill>
                <a:latin typeface="黑体" panose="02010600030101010101" pitchFamily="49" charset="-122"/>
                <a:ea typeface="黑体" panose="02010600030101010101" pitchFamily="49" charset="-122"/>
              </a:rPr>
              <a:t>艺术价值：</a:t>
            </a:r>
            <a:endParaRPr lang="zh-CN" altLang="en-US" dirty="0">
              <a:solidFill>
                <a:srgbClr val="000000"/>
              </a:solidFill>
              <a:latin typeface="黑体" panose="02010600030101010101" pitchFamily="49" charset="-122"/>
              <a:ea typeface="黑体" panose="02010600030101010101" pitchFamily="49" charset="-122"/>
            </a:endParaRPr>
          </a:p>
          <a:p>
            <a:r>
              <a:rPr lang="zh-CN" altLang="en-US" dirty="0">
                <a:solidFill>
                  <a:srgbClr val="000000"/>
                </a:solidFill>
                <a:latin typeface="黑体" panose="02010600030101010101" pitchFamily="49" charset="-122"/>
                <a:ea typeface="黑体" panose="02010600030101010101" pitchFamily="49" charset="-122"/>
              </a:rPr>
              <a:t>具有高度的形式感和风格化、类型化的审美特征，支撑整个影片美术风格</a:t>
            </a:r>
            <a:r>
              <a:rPr lang="zh-CN" altLang="en-US" dirty="0" smtClean="0">
                <a:solidFill>
                  <a:srgbClr val="000000"/>
                </a:solidFill>
                <a:latin typeface="黑体" panose="02010600030101010101" pitchFamily="49" charset="-122"/>
                <a:ea typeface="黑体" panose="02010600030101010101" pitchFamily="49" charset="-122"/>
              </a:rPr>
              <a:t>。</a:t>
            </a:r>
            <a:endParaRPr lang="en-US" altLang="zh-CN" dirty="0" smtClean="0">
              <a:solidFill>
                <a:srgbClr val="000000"/>
              </a:solidFill>
              <a:latin typeface="黑体" panose="02010600030101010101" pitchFamily="49" charset="-122"/>
              <a:ea typeface="黑体" panose="02010600030101010101" pitchFamily="49" charset="-122"/>
            </a:endParaRPr>
          </a:p>
          <a:p>
            <a:pPr marL="0" indent="0">
              <a:buNone/>
            </a:pPr>
            <a:r>
              <a:rPr lang="en-US" altLang="zh-CN" dirty="0" smtClean="0">
                <a:solidFill>
                  <a:srgbClr val="000000"/>
                </a:solidFill>
                <a:latin typeface="黑体" panose="02010600030101010101" pitchFamily="49" charset="-122"/>
                <a:ea typeface="黑体" panose="02010600030101010101" pitchFamily="49" charset="-122"/>
              </a:rPr>
              <a:t>2.</a:t>
            </a:r>
            <a:r>
              <a:rPr lang="zh-CN" altLang="en-US" dirty="0" smtClean="0">
                <a:solidFill>
                  <a:srgbClr val="000000"/>
                </a:solidFill>
                <a:latin typeface="黑体" panose="02010600030101010101" pitchFamily="49" charset="-122"/>
                <a:ea typeface="黑体" panose="02010600030101010101" pitchFamily="49" charset="-122"/>
              </a:rPr>
              <a:t>商业</a:t>
            </a:r>
            <a:r>
              <a:rPr lang="zh-CN" altLang="en-US" dirty="0">
                <a:solidFill>
                  <a:srgbClr val="000000"/>
                </a:solidFill>
                <a:latin typeface="黑体" panose="02010600030101010101" pitchFamily="49" charset="-122"/>
                <a:ea typeface="黑体" panose="02010600030101010101" pitchFamily="49" charset="-122"/>
              </a:rPr>
              <a:t>价值</a:t>
            </a:r>
            <a:endParaRPr lang="zh-CN" altLang="en-US" dirty="0">
              <a:solidFill>
                <a:srgbClr val="000000"/>
              </a:solidFill>
              <a:latin typeface="黑体" panose="02010600030101010101" pitchFamily="49" charset="-122"/>
              <a:ea typeface="黑体" panose="02010600030101010101" pitchFamily="49" charset="-122"/>
            </a:endParaRPr>
          </a:p>
          <a:p>
            <a:r>
              <a:rPr lang="zh-CN" altLang="en-US" dirty="0">
                <a:solidFill>
                  <a:srgbClr val="000000"/>
                </a:solidFill>
                <a:latin typeface="黑体" panose="02010600030101010101" pitchFamily="49" charset="-122"/>
                <a:ea typeface="黑体" panose="02010600030101010101" pitchFamily="49" charset="-122"/>
              </a:rPr>
              <a:t>以动漫为主题的商品的生产和推广</a:t>
            </a:r>
            <a:endParaRPr lang="zh-CN" altLang="en-US" dirty="0">
              <a:solidFill>
                <a:srgbClr val="000000"/>
              </a:solidFill>
              <a:latin typeface="黑体" panose="02010600030101010101" pitchFamily="49" charset="-122"/>
              <a:ea typeface="黑体" panose="02010600030101010101" pitchFamily="49" charset="-122"/>
            </a:endParaRPr>
          </a:p>
          <a:p>
            <a:r>
              <a:rPr lang="zh-CN" altLang="en-US" dirty="0">
                <a:solidFill>
                  <a:srgbClr val="000000"/>
                </a:solidFill>
                <a:latin typeface="黑体" panose="02010600030101010101" pitchFamily="49" charset="-122"/>
                <a:ea typeface="黑体" panose="02010600030101010101" pitchFamily="49" charset="-122"/>
              </a:rPr>
              <a:t>多门类文化领域如玩偶、书籍等衍生商品的</a:t>
            </a:r>
            <a:r>
              <a:rPr lang="zh-CN" altLang="en-US" dirty="0" smtClean="0">
                <a:solidFill>
                  <a:srgbClr val="000000"/>
                </a:solidFill>
                <a:latin typeface="黑体" panose="02010600030101010101" pitchFamily="49" charset="-122"/>
                <a:ea typeface="黑体" panose="02010600030101010101" pitchFamily="49" charset="-122"/>
              </a:rPr>
              <a:t>应用</a:t>
            </a:r>
            <a:endParaRPr lang="en-US" altLang="zh-CN" dirty="0" smtClean="0">
              <a:solidFill>
                <a:srgbClr val="000000"/>
              </a:solidFill>
              <a:latin typeface="黑体" panose="02010600030101010101" pitchFamily="49" charset="-122"/>
              <a:ea typeface="黑体" panose="02010600030101010101" pitchFamily="49" charset="-122"/>
            </a:endParaRPr>
          </a:p>
          <a:p>
            <a:pPr marL="0" indent="0">
              <a:buNone/>
            </a:pPr>
            <a:r>
              <a:rPr lang="zh-CN" altLang="en-US" dirty="0" smtClean="0">
                <a:solidFill>
                  <a:srgbClr val="000000"/>
                </a:solidFill>
                <a:latin typeface="黑体" panose="02010600030101010101" pitchFamily="49" charset="-122"/>
                <a:ea typeface="黑体" panose="02010600030101010101" pitchFamily="49" charset="-122"/>
              </a:rPr>
              <a:t>３</a:t>
            </a:r>
            <a:r>
              <a:rPr lang="en-US" altLang="zh-CN" dirty="0" smtClean="0">
                <a:solidFill>
                  <a:srgbClr val="000000"/>
                </a:solidFill>
                <a:latin typeface="黑体" panose="02010600030101010101" pitchFamily="49" charset="-122"/>
                <a:ea typeface="黑体" panose="02010600030101010101" pitchFamily="49" charset="-122"/>
              </a:rPr>
              <a:t>.</a:t>
            </a:r>
            <a:r>
              <a:rPr lang="zh-CN" altLang="en-US" dirty="0" smtClean="0">
                <a:solidFill>
                  <a:srgbClr val="000000"/>
                </a:solidFill>
                <a:latin typeface="黑体" panose="02010600030101010101" pitchFamily="49" charset="-122"/>
                <a:ea typeface="黑体" panose="02010600030101010101" pitchFamily="49" charset="-122"/>
              </a:rPr>
              <a:t>导向价值</a:t>
            </a:r>
            <a:endParaRPr lang="en-US" altLang="zh-CN" dirty="0" smtClean="0">
              <a:solidFill>
                <a:srgbClr val="000000"/>
              </a:solidFill>
              <a:latin typeface="黑体" panose="02010600030101010101" pitchFamily="49" charset="-122"/>
              <a:ea typeface="黑体" panose="02010600030101010101" pitchFamily="49" charset="-122"/>
            </a:endParaRPr>
          </a:p>
          <a:p>
            <a:r>
              <a:rPr lang="zh-CN" altLang="en-US" dirty="0">
                <a:solidFill>
                  <a:srgbClr val="000000"/>
                </a:solidFill>
                <a:latin typeface="黑体" panose="02010600030101010101" pitchFamily="49" charset="-122"/>
                <a:ea typeface="黑体" panose="02010600030101010101" pitchFamily="49" charset="-122"/>
              </a:rPr>
              <a:t>寓教于乐、陶冶情操、净化心灵</a:t>
            </a:r>
            <a:endParaRPr lang="zh-CN" altLang="en-US" dirty="0">
              <a:solidFill>
                <a:srgbClr val="000000"/>
              </a:solidFill>
              <a:latin typeface="黑体" panose="02010600030101010101" pitchFamily="49" charset="-122"/>
              <a:ea typeface="黑体" panose="02010600030101010101" pitchFamily="49" charset="-122"/>
            </a:endParaRPr>
          </a:p>
          <a:p>
            <a:r>
              <a:rPr lang="zh-CN" altLang="en-US" dirty="0">
                <a:solidFill>
                  <a:srgbClr val="000000"/>
                </a:solidFill>
                <a:latin typeface="黑体" panose="02010600030101010101" pitchFamily="49" charset="-122"/>
                <a:ea typeface="黑体" panose="02010600030101010101" pitchFamily="49" charset="-122"/>
              </a:rPr>
              <a:t>舆论导向作用</a:t>
            </a:r>
            <a:endParaRPr lang="zh-CN" altLang="en-US" dirty="0">
              <a:solidFill>
                <a:srgbClr val="000000"/>
              </a:solidFill>
              <a:latin typeface="黑体" panose="02010600030101010101" pitchFamily="49" charset="-122"/>
              <a:ea typeface="黑体" panose="02010600030101010101" pitchFamily="49" charset="-122"/>
            </a:endParaRPr>
          </a:p>
          <a:p>
            <a:r>
              <a:rPr lang="zh-CN" altLang="en-US" dirty="0">
                <a:solidFill>
                  <a:srgbClr val="000000"/>
                </a:solidFill>
                <a:latin typeface="黑体" panose="02010600030101010101" pitchFamily="49" charset="-122"/>
                <a:ea typeface="黑体" panose="02010600030101010101" pitchFamily="49" charset="-122"/>
              </a:rPr>
              <a:t>文化传播</a:t>
            </a:r>
            <a:endParaRPr lang="zh-CN" altLang="en-US" dirty="0">
              <a:solidFill>
                <a:srgbClr val="000000"/>
              </a:solidFill>
              <a:latin typeface="黑体" panose="02010600030101010101" pitchFamily="49" charset="-122"/>
              <a:ea typeface="黑体" panose="02010600030101010101" pitchFamily="49" charset="-122"/>
            </a:endParaRPr>
          </a:p>
          <a:p>
            <a:r>
              <a:rPr lang="zh-CN" altLang="en-US" dirty="0">
                <a:solidFill>
                  <a:srgbClr val="000000"/>
                </a:solidFill>
                <a:latin typeface="黑体" panose="02010600030101010101" pitchFamily="49" charset="-122"/>
                <a:ea typeface="黑体" panose="02010600030101010101" pitchFamily="49" charset="-122"/>
              </a:rPr>
              <a:t>动画分级制</a:t>
            </a:r>
            <a:endParaRPr lang="zh-CN" altLang="en-US" dirty="0">
              <a:solidFill>
                <a:srgbClr val="000000"/>
              </a:solidFill>
              <a:latin typeface="黑体" panose="02010600030101010101" pitchFamily="49" charset="-122"/>
              <a:ea typeface="黑体" panose="02010600030101010101" pitchFamily="49" charset="-122"/>
            </a:endParaRPr>
          </a:p>
          <a:p>
            <a:pPr marL="0" indent="0">
              <a:buNone/>
            </a:pPr>
            <a:endParaRPr lang="en-US" altLang="zh-CN" dirty="0" smtClean="0">
              <a:solidFill>
                <a:srgbClr val="000000"/>
              </a:solidFill>
              <a:latin typeface="黑体" panose="02010600030101010101" pitchFamily="49" charset="-122"/>
              <a:ea typeface="黑体" panose="02010600030101010101" pitchFamily="49" charset="-122"/>
            </a:endParaRPr>
          </a:p>
          <a:p>
            <a:pPr marL="0" indent="0">
              <a:buNone/>
            </a:pPr>
            <a:endParaRPr lang="zh-CN" altLang="en-US" dirty="0" smtClean="0">
              <a:solidFill>
                <a:srgbClr val="000000"/>
              </a:solidFill>
              <a:latin typeface="黑体" panose="02010600030101010101" pitchFamily="49" charset="-122"/>
              <a:ea typeface="黑体" panose="02010600030101010101" pitchFamily="49" charset="-122"/>
            </a:endParaRPr>
          </a:p>
          <a:p>
            <a:endParaRPr lang="en-US" altLang="zh-CN" dirty="0" smtClean="0">
              <a:solidFill>
                <a:srgbClr val="000000"/>
              </a:solidFill>
              <a:latin typeface="黑体" panose="02010600030101010101" pitchFamily="49" charset="-122"/>
              <a:ea typeface="黑体" panose="02010600030101010101" pitchFamily="49" charset="-122"/>
            </a:endParaRPr>
          </a:p>
          <a:p>
            <a:endParaRPr lang="zh-CN" altLang="en-US" dirty="0">
              <a:solidFill>
                <a:srgbClr val="000000"/>
              </a:solidFill>
              <a:latin typeface="黑体" panose="02010600030101010101" pitchFamily="49" charset="-122"/>
              <a:ea typeface="黑体" panose="02010600030101010101" pitchFamily="49" charset="-122"/>
            </a:endParaRPr>
          </a:p>
        </p:txBody>
      </p:sp>
      <p:grpSp>
        <p:nvGrpSpPr>
          <p:cNvPr id="2" name="组合 1"/>
          <p:cNvGrpSpPr/>
          <p:nvPr/>
        </p:nvGrpSpPr>
        <p:grpSpPr>
          <a:xfrm>
            <a:off x="5580112" y="3717032"/>
            <a:ext cx="2534880" cy="1813535"/>
            <a:chOff x="5436096" y="4523884"/>
            <a:chExt cx="2534880" cy="1813535"/>
          </a:xfrm>
        </p:grpSpPr>
        <p:pic>
          <p:nvPicPr>
            <p:cNvPr id="9" name="Picture 5" descr="W0200801223358618632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4523884"/>
              <a:ext cx="1224136" cy="181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2007102821727294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6968" y="4723372"/>
              <a:ext cx="1364008" cy="161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8" name="Picture 5" descr="b0742dfa90822f3fa8d3110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428998"/>
            <a:ext cx="2126370" cy="21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3a05e013cb9925eba6ef3f1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777711"/>
            <a:ext cx="2433464" cy="249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39552" y="908720"/>
            <a:ext cx="4032448" cy="523220"/>
          </a:xfrm>
          <a:prstGeom prst="rect">
            <a:avLst/>
          </a:prstGeom>
        </p:spPr>
        <p:txBody>
          <a:bodyPr wrap="square">
            <a:spAutoFit/>
          </a:bodyPr>
          <a:lstStyle/>
          <a:p>
            <a:r>
              <a:rPr lang="zh-CN" altLang="en-US" dirty="0">
                <a:solidFill>
                  <a:srgbClr val="000000"/>
                </a:solidFill>
                <a:latin typeface="黑体" panose="02010600030101010101" pitchFamily="49" charset="-122"/>
                <a:ea typeface="黑体" panose="02010600030101010101" pitchFamily="49" charset="-122"/>
              </a:rPr>
              <a:t> 美国经典动画形象分析</a:t>
            </a:r>
            <a:endParaRPr lang="en-US" altLang="zh-CN" dirty="0" smtClean="0">
              <a:solidFill>
                <a:srgbClr val="000000"/>
              </a:solidFill>
              <a:latin typeface="黑体" panose="02010600030101010101" pitchFamily="49" charset="-122"/>
              <a:ea typeface="黑体" panose="02010600030101010101" pitchFamily="49" charset="-122"/>
            </a:endParaRPr>
          </a:p>
        </p:txBody>
      </p:sp>
      <p:sp>
        <p:nvSpPr>
          <p:cNvPr id="7" name="Rectangle 2"/>
          <p:cNvSpPr>
            <a:spLocks noGrp="1" noChangeArrowheads="1"/>
          </p:cNvSpPr>
          <p:nvPr>
            <p:ph type="title"/>
          </p:nvPr>
        </p:nvSpPr>
        <p:spPr>
          <a:xfrm>
            <a:off x="0" y="44624"/>
            <a:ext cx="9144000" cy="609600"/>
          </a:xfrm>
        </p:spPr>
        <p:txBody>
          <a:bodyPr/>
          <a:lstStyle/>
          <a:p>
            <a:r>
              <a:rPr lang="zh-CN" altLang="en-US" sz="3200" dirty="0">
                <a:latin typeface="黑体" panose="02010600030101010101" pitchFamily="49" charset="-122"/>
                <a:ea typeface="黑体" panose="02010600030101010101" pitchFamily="49" charset="-122"/>
              </a:rPr>
              <a:t>五</a:t>
            </a:r>
            <a:r>
              <a:rPr lang="zh-CN" altLang="en-US" sz="3200" dirty="0" smtClean="0">
                <a:latin typeface="黑体" panose="02010600030101010101" pitchFamily="49" charset="-122"/>
                <a:ea typeface="黑体" panose="02010600030101010101" pitchFamily="49" charset="-122"/>
              </a:rPr>
              <a:t>、</a:t>
            </a:r>
            <a:r>
              <a:rPr lang="zh-CN" altLang="en-US" sz="3200" dirty="0">
                <a:latin typeface="黑体" panose="02010600030101010101" pitchFamily="49" charset="-122"/>
                <a:ea typeface="黑体" panose="02010600030101010101" pitchFamily="49" charset="-122"/>
              </a:rPr>
              <a:t>动画角色形象</a:t>
            </a:r>
            <a:r>
              <a:rPr lang="zh-CN" altLang="en-US" sz="3200" dirty="0" smtClean="0">
                <a:latin typeface="黑体" panose="02010600030101010101" pitchFamily="49" charset="-122"/>
                <a:ea typeface="黑体" panose="02010600030101010101" pitchFamily="49" charset="-122"/>
              </a:rPr>
              <a:t>分析</a:t>
            </a:r>
            <a:endParaRPr lang="en-US" altLang="zh-CN" sz="3200" dirty="0">
              <a:ea typeface="宋体" panose="02010600030101010101" pitchFamily="2" charset="-122"/>
            </a:endParaRPr>
          </a:p>
        </p:txBody>
      </p:sp>
      <p:sp>
        <p:nvSpPr>
          <p:cNvPr id="5" name="矩形 4"/>
          <p:cNvSpPr/>
          <p:nvPr/>
        </p:nvSpPr>
        <p:spPr>
          <a:xfrm>
            <a:off x="784721" y="1796257"/>
            <a:ext cx="6235551" cy="830997"/>
          </a:xfrm>
          <a:prstGeom prst="rect">
            <a:avLst/>
          </a:prstGeom>
        </p:spPr>
        <p:txBody>
          <a:bodyPr wrap="square">
            <a:spAutoFit/>
          </a:bodyPr>
          <a:lstStyle/>
          <a:p>
            <a:pPr marL="342900" indent="-342900">
              <a:buFont typeface="Arial" panose="020B0604020202020204" pitchFamily="34" charset="0"/>
              <a:buChar char="•"/>
            </a:pPr>
            <a:r>
              <a:rPr lang="zh-CN" altLang="en-US" sz="2400" dirty="0" smtClean="0">
                <a:solidFill>
                  <a:srgbClr val="000000"/>
                </a:solidFill>
                <a:latin typeface="黑体" panose="02010600030101010101" pitchFamily="49" charset="-122"/>
                <a:ea typeface="黑体" panose="02010600030101010101" pitchFamily="49" charset="-122"/>
              </a:rPr>
              <a:t>米老鼠诞生</a:t>
            </a:r>
            <a:r>
              <a:rPr lang="zh-CN" altLang="en-US" sz="2400" dirty="0">
                <a:solidFill>
                  <a:srgbClr val="000000"/>
                </a:solidFill>
                <a:latin typeface="黑体" panose="02010600030101010101" pitchFamily="49" charset="-122"/>
                <a:ea typeface="黑体" panose="02010600030101010101" pitchFamily="49" charset="-122"/>
              </a:rPr>
              <a:t>于</a:t>
            </a:r>
            <a:r>
              <a:rPr lang="en-US" altLang="zh-CN" sz="2400" dirty="0">
                <a:solidFill>
                  <a:srgbClr val="000000"/>
                </a:solidFill>
                <a:latin typeface="黑体" panose="02010600030101010101" pitchFamily="49" charset="-122"/>
                <a:ea typeface="黑体" panose="02010600030101010101" pitchFamily="49" charset="-122"/>
              </a:rPr>
              <a:t>1928</a:t>
            </a:r>
            <a:r>
              <a:rPr lang="zh-CN" altLang="en-US" sz="2400" dirty="0">
                <a:solidFill>
                  <a:srgbClr val="000000"/>
                </a:solidFill>
                <a:latin typeface="黑体" panose="02010600030101010101" pitchFamily="49" charset="-122"/>
                <a:ea typeface="黑体" panose="02010600030101010101" pitchFamily="49" charset="-122"/>
              </a:rPr>
              <a:t>年，迄今为止已有</a:t>
            </a:r>
            <a:r>
              <a:rPr lang="en-US" altLang="zh-CN" sz="2400" dirty="0">
                <a:solidFill>
                  <a:srgbClr val="000000"/>
                </a:solidFill>
                <a:latin typeface="黑体" panose="02010600030101010101" pitchFamily="49" charset="-122"/>
                <a:ea typeface="黑体" panose="02010600030101010101" pitchFamily="49" charset="-122"/>
              </a:rPr>
              <a:t>81</a:t>
            </a:r>
            <a:r>
              <a:rPr lang="zh-CN" altLang="en-US" sz="2400" dirty="0">
                <a:solidFill>
                  <a:srgbClr val="000000"/>
                </a:solidFill>
                <a:latin typeface="黑体" panose="02010600030101010101" pitchFamily="49" charset="-122"/>
                <a:ea typeface="黑体" panose="02010600030101010101" pitchFamily="49" charset="-122"/>
              </a:rPr>
              <a:t>岁</a:t>
            </a:r>
            <a:r>
              <a:rPr lang="zh-CN" altLang="en-US" sz="2400" dirty="0" smtClean="0">
                <a:solidFill>
                  <a:srgbClr val="000000"/>
                </a:solidFill>
                <a:latin typeface="黑体" panose="02010600030101010101" pitchFamily="49" charset="-122"/>
                <a:ea typeface="黑体" panose="02010600030101010101" pitchFamily="49" charset="-122"/>
              </a:rPr>
              <a:t>。</a:t>
            </a:r>
            <a:endParaRPr lang="en-US" altLang="zh-CN" sz="2400" dirty="0" smtClean="0">
              <a:solidFill>
                <a:srgbClr val="000000"/>
              </a:solidFill>
              <a:latin typeface="黑体" panose="02010600030101010101" pitchFamily="49" charset="-122"/>
              <a:ea typeface="黑体" panose="02010600030101010101" pitchFamily="49" charset="-122"/>
            </a:endParaRPr>
          </a:p>
          <a:p>
            <a:pPr marL="342900" indent="-342900">
              <a:buFont typeface="Arial" panose="020B0604020202020204" pitchFamily="34" charset="0"/>
              <a:buChar char="•"/>
            </a:pPr>
            <a:r>
              <a:rPr lang="zh-CN" altLang="en-US" sz="2400" dirty="0">
                <a:solidFill>
                  <a:srgbClr val="000000"/>
                </a:solidFill>
                <a:latin typeface="黑体" panose="02010600030101010101" pitchFamily="49" charset="-122"/>
                <a:ea typeface="黑体" panose="02010600030101010101" pitchFamily="49" charset="-122"/>
              </a:rPr>
              <a:t>猫和</a:t>
            </a:r>
            <a:r>
              <a:rPr lang="zh-CN" altLang="en-US" sz="2400" dirty="0" smtClean="0">
                <a:solidFill>
                  <a:srgbClr val="000000"/>
                </a:solidFill>
                <a:latin typeface="黑体" panose="02010600030101010101" pitchFamily="49" charset="-122"/>
                <a:ea typeface="黑体" panose="02010600030101010101" pitchFamily="49" charset="-122"/>
              </a:rPr>
              <a:t>老鼠</a:t>
            </a:r>
            <a:endParaRPr lang="en-US" altLang="zh-CN" sz="2400" dirty="0" smtClean="0">
              <a:solidFill>
                <a:srgbClr val="000000"/>
              </a:solidFill>
              <a:latin typeface="黑体" panose="02010600030101010101" pitchFamily="49" charset="-122"/>
              <a:ea typeface="黑体" panose="02010600030101010101" pitchFamily="49" charset="-122"/>
            </a:endParaRPr>
          </a:p>
        </p:txBody>
      </p:sp>
      <p:sp>
        <p:nvSpPr>
          <p:cNvPr id="10" name="矩形 9"/>
          <p:cNvSpPr/>
          <p:nvPr/>
        </p:nvSpPr>
        <p:spPr>
          <a:xfrm>
            <a:off x="1254522" y="2764061"/>
            <a:ext cx="3150096" cy="3477875"/>
          </a:xfrm>
          <a:prstGeom prst="rect">
            <a:avLst/>
          </a:prstGeom>
        </p:spPr>
        <p:txBody>
          <a:bodyPr wrap="square">
            <a:spAutoFit/>
          </a:bodyPr>
          <a:lstStyle/>
          <a:p>
            <a:pPr lvl="0"/>
            <a:r>
              <a:rPr lang="zh-CN" altLang="en-US" sz="2000" dirty="0">
                <a:solidFill>
                  <a:srgbClr val="000000"/>
                </a:solidFill>
                <a:latin typeface="黑体" panose="02010600030101010101" pitchFamily="49" charset="-122"/>
                <a:ea typeface="黑体" panose="02010600030101010101" pitchFamily="49" charset="-122"/>
              </a:rPr>
              <a:t>汤姆（</a:t>
            </a:r>
            <a:r>
              <a:rPr lang="en-US" altLang="zh-CN" sz="2000" dirty="0">
                <a:solidFill>
                  <a:srgbClr val="000000"/>
                </a:solidFill>
                <a:latin typeface="黑体" panose="02010600030101010101" pitchFamily="49" charset="-122"/>
                <a:ea typeface="黑体" panose="02010600030101010101" pitchFamily="49" charset="-122"/>
              </a:rPr>
              <a:t>Tom</a:t>
            </a:r>
            <a:r>
              <a:rPr lang="zh-CN" altLang="en-US" sz="2000" dirty="0">
                <a:solidFill>
                  <a:srgbClr val="000000"/>
                </a:solidFill>
                <a:latin typeface="黑体" panose="02010600030101010101" pitchFamily="49" charset="-122"/>
                <a:ea typeface="黑体" panose="02010600030101010101" pitchFamily="49" charset="-122"/>
              </a:rPr>
              <a:t>）</a:t>
            </a:r>
            <a:endParaRPr lang="zh-CN" altLang="en-US" sz="2000" dirty="0">
              <a:solidFill>
                <a:srgbClr val="000000"/>
              </a:solidFill>
              <a:latin typeface="黑体" panose="02010600030101010101" pitchFamily="49" charset="-122"/>
              <a:ea typeface="黑体" panose="02010600030101010101" pitchFamily="49" charset="-122"/>
            </a:endParaRPr>
          </a:p>
          <a:p>
            <a:pPr marL="342900" lvl="0" indent="-342900">
              <a:buFont typeface="Arial" panose="020B0604020202020204" pitchFamily="34" charset="0"/>
              <a:buChar char="•"/>
            </a:pPr>
            <a:r>
              <a:rPr lang="zh-CN" altLang="en-US" sz="2000" dirty="0">
                <a:solidFill>
                  <a:srgbClr val="000000"/>
                </a:solidFill>
                <a:latin typeface="黑体" panose="02010600030101010101" pitchFamily="49" charset="-122"/>
                <a:ea typeface="黑体" panose="02010600030101010101" pitchFamily="49" charset="-122"/>
              </a:rPr>
              <a:t>颜色：灰白</a:t>
            </a:r>
            <a:endParaRPr lang="zh-CN" altLang="en-US" sz="2000" dirty="0">
              <a:solidFill>
                <a:srgbClr val="000000"/>
              </a:solidFill>
              <a:latin typeface="黑体" panose="02010600030101010101" pitchFamily="49" charset="-122"/>
              <a:ea typeface="黑体" panose="02010600030101010101" pitchFamily="49" charset="-122"/>
            </a:endParaRPr>
          </a:p>
          <a:p>
            <a:pPr marL="342900" lvl="0" indent="-342900">
              <a:buFont typeface="Arial" panose="020B0604020202020204" pitchFamily="34" charset="0"/>
              <a:buChar char="•"/>
            </a:pPr>
            <a:r>
              <a:rPr lang="zh-CN" altLang="en-US" sz="2000" dirty="0">
                <a:solidFill>
                  <a:srgbClr val="000000"/>
                </a:solidFill>
                <a:latin typeface="黑体" panose="02010600030101010101" pitchFamily="49" charset="-122"/>
                <a:ea typeface="黑体" panose="02010600030101010101" pitchFamily="49" charset="-122"/>
              </a:rPr>
              <a:t>眼里总是闪着机会主义的光芒，弓着腰在一旁等待机会出击。 </a:t>
            </a:r>
            <a:endParaRPr lang="zh-CN" altLang="en-US" sz="2000" dirty="0">
              <a:solidFill>
                <a:srgbClr val="000000"/>
              </a:solidFill>
              <a:latin typeface="黑体" panose="02010600030101010101" pitchFamily="49" charset="-122"/>
              <a:ea typeface="黑体" panose="02010600030101010101" pitchFamily="49" charset="-122"/>
            </a:endParaRPr>
          </a:p>
          <a:p>
            <a:pPr marL="342900" lvl="0" indent="-342900">
              <a:buFont typeface="Arial" panose="020B0604020202020204" pitchFamily="34" charset="0"/>
              <a:buChar char="•"/>
            </a:pPr>
            <a:endParaRPr lang="zh-CN" altLang="en-US" sz="2000" dirty="0">
              <a:solidFill>
                <a:srgbClr val="000000"/>
              </a:solidFill>
              <a:latin typeface="黑体" panose="02010600030101010101" pitchFamily="49" charset="-122"/>
              <a:ea typeface="黑体" panose="02010600030101010101" pitchFamily="49" charset="-122"/>
            </a:endParaRPr>
          </a:p>
          <a:p>
            <a:pPr lvl="0"/>
            <a:r>
              <a:rPr lang="zh-CN" altLang="en-US" sz="2000" dirty="0">
                <a:solidFill>
                  <a:srgbClr val="000000"/>
                </a:solidFill>
                <a:latin typeface="黑体" panose="02010600030101010101" pitchFamily="49" charset="-122"/>
                <a:ea typeface="黑体" panose="02010600030101010101" pitchFamily="49" charset="-122"/>
              </a:rPr>
              <a:t>杰瑞</a:t>
            </a:r>
            <a:r>
              <a:rPr lang="en-US" altLang="zh-CN" sz="2000" dirty="0">
                <a:solidFill>
                  <a:srgbClr val="000000"/>
                </a:solidFill>
                <a:latin typeface="黑体" panose="02010600030101010101" pitchFamily="49" charset="-122"/>
                <a:ea typeface="黑体" panose="02010600030101010101" pitchFamily="49" charset="-122"/>
              </a:rPr>
              <a:t>\</a:t>
            </a:r>
            <a:r>
              <a:rPr lang="zh-CN" altLang="en-US" sz="2000" dirty="0">
                <a:solidFill>
                  <a:srgbClr val="000000"/>
                </a:solidFill>
                <a:latin typeface="黑体" panose="02010600030101010101" pitchFamily="49" charset="-122"/>
                <a:ea typeface="黑体" panose="02010600030101010101" pitchFamily="49" charset="-122"/>
              </a:rPr>
              <a:t>杰利（</a:t>
            </a:r>
            <a:r>
              <a:rPr lang="en-US" altLang="zh-CN" sz="2000" dirty="0">
                <a:solidFill>
                  <a:srgbClr val="000000"/>
                </a:solidFill>
                <a:latin typeface="黑体" panose="02010600030101010101" pitchFamily="49" charset="-122"/>
                <a:ea typeface="黑体" panose="02010600030101010101" pitchFamily="49" charset="-122"/>
              </a:rPr>
              <a:t>Jerry</a:t>
            </a:r>
            <a:r>
              <a:rPr lang="zh-CN" altLang="en-US" sz="2000" dirty="0">
                <a:solidFill>
                  <a:srgbClr val="000000"/>
                </a:solidFill>
                <a:latin typeface="黑体" panose="02010600030101010101" pitchFamily="49" charset="-122"/>
                <a:ea typeface="黑体" panose="02010600030101010101" pitchFamily="49" charset="-122"/>
              </a:rPr>
              <a:t>）</a:t>
            </a:r>
            <a:endParaRPr lang="zh-CN" altLang="en-US" sz="2000" dirty="0">
              <a:solidFill>
                <a:srgbClr val="000000"/>
              </a:solidFill>
              <a:latin typeface="黑体" panose="02010600030101010101" pitchFamily="49" charset="-122"/>
              <a:ea typeface="黑体" panose="02010600030101010101" pitchFamily="49" charset="-122"/>
            </a:endParaRPr>
          </a:p>
          <a:p>
            <a:pPr marL="342900" lvl="0" indent="-342900">
              <a:buFont typeface="Arial" panose="020B0604020202020204" pitchFamily="34" charset="0"/>
              <a:buChar char="•"/>
            </a:pPr>
            <a:r>
              <a:rPr lang="zh-CN" altLang="en-US" sz="2000" dirty="0">
                <a:solidFill>
                  <a:srgbClr val="000000"/>
                </a:solidFill>
                <a:latin typeface="黑体" panose="02010600030101010101" pitchFamily="49" charset="-122"/>
                <a:ea typeface="黑体" panose="02010600030101010101" pitchFamily="49" charset="-122"/>
              </a:rPr>
              <a:t>颜色：棕色</a:t>
            </a:r>
            <a:endParaRPr lang="zh-CN" altLang="en-US" sz="2000" dirty="0">
              <a:solidFill>
                <a:srgbClr val="000000"/>
              </a:solidFill>
              <a:latin typeface="黑体" panose="02010600030101010101" pitchFamily="49" charset="-122"/>
              <a:ea typeface="黑体" panose="02010600030101010101" pitchFamily="49" charset="-122"/>
            </a:endParaRPr>
          </a:p>
          <a:p>
            <a:pPr marL="342900" lvl="0" indent="-342900">
              <a:buFont typeface="Arial" panose="020B0604020202020204" pitchFamily="34" charset="0"/>
              <a:buChar char="•"/>
            </a:pPr>
            <a:r>
              <a:rPr lang="zh-CN" altLang="en-US" sz="2000" dirty="0">
                <a:solidFill>
                  <a:srgbClr val="000000"/>
                </a:solidFill>
                <a:latin typeface="黑体" panose="02010600030101010101" pitchFamily="49" charset="-122"/>
                <a:ea typeface="黑体" panose="02010600030101010101" pitchFamily="49" charset="-122"/>
              </a:rPr>
              <a:t>总是用挑逗的眼神看着你，并且常常在不经意期间玩弄这只猫 </a:t>
            </a:r>
            <a:endParaRPr lang="zh-CN" altLang="en-US" sz="2000" dirty="0">
              <a:solidFill>
                <a:srgbClr val="000000"/>
              </a:solidFill>
              <a:latin typeface="黑体" panose="02010600030101010101" pitchFamily="49" charset="-122"/>
              <a:ea typeface="黑体" panose="02010600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55576" y="1232986"/>
            <a:ext cx="1656184" cy="461665"/>
          </a:xfrm>
          <a:prstGeom prst="rect">
            <a:avLst/>
          </a:prstGeom>
        </p:spPr>
        <p:txBody>
          <a:bodyPr wrap="square">
            <a:spAutoFit/>
          </a:bodyPr>
          <a:lstStyle/>
          <a:p>
            <a:r>
              <a:rPr lang="zh-CN" altLang="en-US" sz="2400" dirty="0">
                <a:solidFill>
                  <a:srgbClr val="000000"/>
                </a:solidFill>
                <a:latin typeface="黑体" panose="02010600030101010101" pitchFamily="49" charset="-122"/>
                <a:ea typeface="黑体" panose="02010600030101010101" pitchFamily="49" charset="-122"/>
              </a:rPr>
              <a:t>人猿</a:t>
            </a:r>
            <a:r>
              <a:rPr lang="zh-CN" altLang="en-US" sz="2400" dirty="0" smtClean="0">
                <a:solidFill>
                  <a:srgbClr val="000000"/>
                </a:solidFill>
                <a:latin typeface="黑体" panose="02010600030101010101" pitchFamily="49" charset="-122"/>
                <a:ea typeface="黑体" panose="02010600030101010101" pitchFamily="49" charset="-122"/>
              </a:rPr>
              <a:t>泰山</a:t>
            </a:r>
            <a:endParaRPr lang="zh-CN" altLang="en-US" sz="2400" dirty="0">
              <a:solidFill>
                <a:srgbClr val="000000"/>
              </a:solidFill>
              <a:latin typeface="黑体" panose="02010600030101010101" pitchFamily="49" charset="-122"/>
              <a:ea typeface="黑体" panose="02010600030101010101" pitchFamily="49" charset="-122"/>
            </a:endParaRPr>
          </a:p>
        </p:txBody>
      </p:sp>
      <p:sp>
        <p:nvSpPr>
          <p:cNvPr id="7" name="Rectangle 2"/>
          <p:cNvSpPr>
            <a:spLocks noGrp="1" noChangeArrowheads="1"/>
          </p:cNvSpPr>
          <p:nvPr>
            <p:ph type="title"/>
          </p:nvPr>
        </p:nvSpPr>
        <p:spPr>
          <a:xfrm>
            <a:off x="0" y="44624"/>
            <a:ext cx="9144000" cy="609600"/>
          </a:xfrm>
        </p:spPr>
        <p:txBody>
          <a:bodyPr/>
          <a:lstStyle/>
          <a:p>
            <a:r>
              <a:rPr lang="zh-CN" altLang="en-US" sz="3200" dirty="0">
                <a:latin typeface="黑体" panose="02010600030101010101" pitchFamily="49" charset="-122"/>
                <a:ea typeface="黑体" panose="02010600030101010101" pitchFamily="49" charset="-122"/>
              </a:rPr>
              <a:t>五、动画角色形象分析</a:t>
            </a:r>
            <a:endParaRPr lang="en-US" altLang="zh-CN" sz="3200" dirty="0">
              <a:ea typeface="宋体" panose="02010600030101010101" pitchFamily="2" charset="-122"/>
            </a:endParaRPr>
          </a:p>
        </p:txBody>
      </p:sp>
      <p:sp>
        <p:nvSpPr>
          <p:cNvPr id="8" name="矩形 7"/>
          <p:cNvSpPr/>
          <p:nvPr/>
        </p:nvSpPr>
        <p:spPr>
          <a:xfrm>
            <a:off x="755576" y="2066072"/>
            <a:ext cx="4572000" cy="1938992"/>
          </a:xfrm>
          <a:prstGeom prst="rect">
            <a:avLst/>
          </a:prstGeom>
        </p:spPr>
        <p:txBody>
          <a:bodyPr>
            <a:spAutoFit/>
          </a:bodyPr>
          <a:lstStyle/>
          <a:p>
            <a:r>
              <a:rPr lang="zh-CN" altLang="en-US" sz="2400" dirty="0">
                <a:solidFill>
                  <a:srgbClr val="000000"/>
                </a:solidFill>
                <a:latin typeface="黑体" panose="02010600030101010101" pitchFamily="49" charset="-122"/>
                <a:ea typeface="黑体" panose="02010600030101010101" pitchFamily="49" charset="-122"/>
              </a:rPr>
              <a:t>男主角：泰山</a:t>
            </a:r>
            <a:endParaRPr lang="zh-CN" altLang="en-US" sz="2400" dirty="0">
              <a:solidFill>
                <a:srgbClr val="000000"/>
              </a:solidFill>
              <a:latin typeface="黑体" panose="02010600030101010101" pitchFamily="49" charset="-122"/>
              <a:ea typeface="黑体" panose="02010600030101010101" pitchFamily="49" charset="-122"/>
            </a:endParaRPr>
          </a:p>
          <a:p>
            <a:r>
              <a:rPr lang="zh-CN" altLang="en-US" sz="2400" dirty="0">
                <a:solidFill>
                  <a:srgbClr val="000000"/>
                </a:solidFill>
                <a:latin typeface="黑体" panose="02010600030101010101" pitchFamily="49" charset="-122"/>
                <a:ea typeface="黑体" panose="02010600030101010101" pitchFamily="49" charset="-122"/>
              </a:rPr>
              <a:t>善良、刚毅、略有野性</a:t>
            </a:r>
            <a:endParaRPr lang="zh-CN" altLang="en-US" sz="2400" dirty="0">
              <a:solidFill>
                <a:srgbClr val="000000"/>
              </a:solidFill>
              <a:latin typeface="黑体" panose="02010600030101010101" pitchFamily="49" charset="-122"/>
              <a:ea typeface="黑体" panose="02010600030101010101" pitchFamily="49" charset="-122"/>
            </a:endParaRPr>
          </a:p>
          <a:p>
            <a:endParaRPr lang="zh-CN" altLang="en-US" sz="2400" dirty="0">
              <a:solidFill>
                <a:srgbClr val="000000"/>
              </a:solidFill>
              <a:latin typeface="黑体" panose="02010600030101010101" pitchFamily="49" charset="-122"/>
              <a:ea typeface="黑体" panose="02010600030101010101" pitchFamily="49" charset="-122"/>
            </a:endParaRPr>
          </a:p>
          <a:p>
            <a:r>
              <a:rPr lang="zh-CN" altLang="en-US" sz="2400" dirty="0">
                <a:solidFill>
                  <a:srgbClr val="000000"/>
                </a:solidFill>
                <a:latin typeface="黑体" panose="02010600030101010101" pitchFamily="49" charset="-122"/>
                <a:ea typeface="黑体" panose="02010600030101010101" pitchFamily="49" charset="-122"/>
              </a:rPr>
              <a:t>女主角：珍妮</a:t>
            </a:r>
            <a:endParaRPr lang="zh-CN" altLang="en-US" sz="2400" dirty="0">
              <a:solidFill>
                <a:srgbClr val="000000"/>
              </a:solidFill>
              <a:latin typeface="黑体" panose="02010600030101010101" pitchFamily="49" charset="-122"/>
              <a:ea typeface="黑体" panose="02010600030101010101" pitchFamily="49" charset="-122"/>
            </a:endParaRPr>
          </a:p>
          <a:p>
            <a:r>
              <a:rPr lang="zh-CN" altLang="en-US" sz="2400" dirty="0">
                <a:solidFill>
                  <a:srgbClr val="000000"/>
                </a:solidFill>
                <a:latin typeface="黑体" panose="02010600030101010101" pitchFamily="49" charset="-122"/>
                <a:ea typeface="黑体" panose="02010600030101010101" pitchFamily="49" charset="-122"/>
              </a:rPr>
              <a:t>大家闺秀、优雅</a:t>
            </a:r>
            <a:endParaRPr lang="zh-CN" altLang="en-US" sz="2400" dirty="0">
              <a:solidFill>
                <a:srgbClr val="000000"/>
              </a:solidFill>
              <a:latin typeface="黑体" panose="02010600030101010101" pitchFamily="49" charset="-122"/>
              <a:ea typeface="黑体" panose="02010600030101010101" pitchFamily="49" charset="-122"/>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212782"/>
            <a:ext cx="409707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20154" y="1052736"/>
            <a:ext cx="4283893" cy="523220"/>
          </a:xfrm>
          <a:prstGeom prst="rect">
            <a:avLst/>
          </a:prstGeom>
        </p:spPr>
        <p:txBody>
          <a:bodyPr wrap="square">
            <a:spAutoFit/>
          </a:bodyPr>
          <a:lstStyle/>
          <a:p>
            <a:r>
              <a:rPr lang="zh-CN" altLang="en-US" dirty="0">
                <a:solidFill>
                  <a:srgbClr val="000000"/>
                </a:solidFill>
                <a:latin typeface="黑体" panose="02010600030101010101" pitchFamily="49" charset="-122"/>
                <a:ea typeface="黑体" panose="02010600030101010101" pitchFamily="49" charset="-122"/>
              </a:rPr>
              <a:t>日本经典动画形象分析</a:t>
            </a:r>
            <a:endParaRPr lang="en-US" altLang="zh-CN" dirty="0" smtClean="0">
              <a:solidFill>
                <a:srgbClr val="000000"/>
              </a:solidFill>
              <a:latin typeface="黑体" panose="02010600030101010101" pitchFamily="49" charset="-122"/>
              <a:ea typeface="黑体" panose="02010600030101010101" pitchFamily="49" charset="-122"/>
            </a:endParaRPr>
          </a:p>
        </p:txBody>
      </p:sp>
      <p:sp>
        <p:nvSpPr>
          <p:cNvPr id="7"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五、</a:t>
            </a:r>
            <a:r>
              <a:rPr lang="zh-CN" altLang="en-US" sz="3200" dirty="0">
                <a:latin typeface="黑体" panose="02010600030101010101" pitchFamily="49" charset="-122"/>
                <a:ea typeface="黑体" panose="02010600030101010101" pitchFamily="49" charset="-122"/>
              </a:rPr>
              <a:t>动画角色形象分析</a:t>
            </a:r>
            <a:endParaRPr lang="en-US" altLang="zh-CN" sz="3200" dirty="0">
              <a:ea typeface="宋体" panose="02010600030101010101" pitchFamily="2" charset="-122"/>
            </a:endParaRPr>
          </a:p>
        </p:txBody>
      </p:sp>
      <p:sp>
        <p:nvSpPr>
          <p:cNvPr id="5" name="矩形 4"/>
          <p:cNvSpPr/>
          <p:nvPr/>
        </p:nvSpPr>
        <p:spPr>
          <a:xfrm>
            <a:off x="827584" y="1879178"/>
            <a:ext cx="7920880" cy="1569660"/>
          </a:xfrm>
          <a:prstGeom prst="rect">
            <a:avLst/>
          </a:prstGeom>
        </p:spPr>
        <p:txBody>
          <a:bodyPr wrap="square">
            <a:spAutoFit/>
          </a:bodyPr>
          <a:lstStyle/>
          <a:p>
            <a:r>
              <a:rPr lang="en-US" altLang="zh-CN" sz="2400" dirty="0" smtClean="0">
                <a:solidFill>
                  <a:srgbClr val="000000"/>
                </a:solidFill>
                <a:latin typeface="黑体" panose="02010600030101010101" pitchFamily="49" charset="-122"/>
                <a:ea typeface="黑体" panose="02010600030101010101" pitchFamily="49" charset="-122"/>
              </a:rPr>
              <a:t>1.</a:t>
            </a:r>
            <a:r>
              <a:rPr lang="zh-CN" altLang="en-US" sz="2400" dirty="0" smtClean="0">
                <a:solidFill>
                  <a:srgbClr val="000000"/>
                </a:solidFill>
                <a:latin typeface="黑体" panose="02010600030101010101" pitchFamily="49" charset="-122"/>
                <a:ea typeface="黑体" panose="02010600030101010101" pitchFamily="49" charset="-122"/>
              </a:rPr>
              <a:t>宫崎骏</a:t>
            </a:r>
            <a:r>
              <a:rPr lang="zh-CN" altLang="en-US" sz="2400" dirty="0">
                <a:solidFill>
                  <a:srgbClr val="000000"/>
                </a:solidFill>
                <a:latin typeface="黑体" panose="02010600030101010101" pitchFamily="49" charset="-122"/>
                <a:ea typeface="黑体" panose="02010600030101010101" pitchFamily="49" charset="-122"/>
              </a:rPr>
              <a:t>动画电影形象</a:t>
            </a:r>
            <a:endParaRPr lang="zh-CN" altLang="en-US" sz="2400" dirty="0">
              <a:solidFill>
                <a:srgbClr val="000000"/>
              </a:solidFill>
              <a:latin typeface="黑体" panose="02010600030101010101" pitchFamily="49" charset="-122"/>
              <a:ea typeface="黑体" panose="02010600030101010101" pitchFamily="49" charset="-122"/>
            </a:endParaRPr>
          </a:p>
          <a:p>
            <a:r>
              <a:rPr lang="zh-CN" altLang="en-US" sz="2400" dirty="0">
                <a:solidFill>
                  <a:srgbClr val="000000"/>
                </a:solidFill>
                <a:latin typeface="黑体" panose="02010600030101010101" pitchFamily="49" charset="-122"/>
                <a:ea typeface="黑体" panose="02010600030101010101" pitchFamily="49" charset="-122"/>
              </a:rPr>
              <a:t>特点：蛋形面部轮廓、大眼睛、鼻子是不同度数的夹角，嘴巴是不同弯曲度的线条变化。</a:t>
            </a:r>
            <a:endParaRPr lang="zh-CN" altLang="en-US" sz="2400" dirty="0">
              <a:solidFill>
                <a:srgbClr val="000000"/>
              </a:solidFill>
              <a:latin typeface="黑体" panose="02010600030101010101" pitchFamily="49" charset="-122"/>
              <a:ea typeface="黑体" panose="02010600030101010101" pitchFamily="49" charset="-122"/>
            </a:endParaRPr>
          </a:p>
          <a:p>
            <a:r>
              <a:rPr lang="zh-CN" altLang="en-US" sz="2400" dirty="0">
                <a:solidFill>
                  <a:srgbClr val="000000"/>
                </a:solidFill>
                <a:latin typeface="黑体" panose="02010600030101010101" pitchFamily="49" charset="-122"/>
                <a:ea typeface="黑体" panose="02010600030101010101" pitchFamily="49" charset="-122"/>
              </a:rPr>
              <a:t>角色比例写实、身材比例标准，色彩鲜明单纯</a:t>
            </a:r>
            <a:endParaRPr lang="zh-CN" altLang="en-US" sz="2400" dirty="0">
              <a:solidFill>
                <a:srgbClr val="000000"/>
              </a:solidFill>
              <a:latin typeface="黑体" panose="02010600030101010101" pitchFamily="49" charset="-122"/>
              <a:ea typeface="黑体" panose="02010600030101010101" pitchFamily="49" charset="-122"/>
            </a:endParaRPr>
          </a:p>
        </p:txBody>
      </p:sp>
      <p:pic>
        <p:nvPicPr>
          <p:cNvPr id="6" name="Picture 5" descr="494adc548af90256d009064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799" y="3861048"/>
            <a:ext cx="2998617" cy="224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ef2162f5378e9774fc226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802" y="3861048"/>
            <a:ext cx="2214085" cy="219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899592" y="1124744"/>
            <a:ext cx="1944216" cy="461665"/>
          </a:xfrm>
          <a:prstGeom prst="rect">
            <a:avLst/>
          </a:prstGeom>
        </p:spPr>
        <p:txBody>
          <a:bodyPr wrap="square">
            <a:spAutoFit/>
          </a:bodyPr>
          <a:lstStyle/>
          <a:p>
            <a:r>
              <a:rPr lang="en-US" altLang="zh-CN" sz="2400" dirty="0" smtClean="0">
                <a:solidFill>
                  <a:srgbClr val="000000"/>
                </a:solidFill>
                <a:latin typeface="黑体" panose="02010600030101010101" pitchFamily="49" charset="-122"/>
                <a:ea typeface="黑体" panose="02010600030101010101" pitchFamily="49" charset="-122"/>
              </a:rPr>
              <a:t>2.</a:t>
            </a:r>
            <a:r>
              <a:rPr lang="zh-CN" altLang="en-US" sz="2400" dirty="0" smtClean="0">
                <a:solidFill>
                  <a:srgbClr val="000000"/>
                </a:solidFill>
                <a:latin typeface="黑体" panose="02010600030101010101" pitchFamily="49" charset="-122"/>
                <a:ea typeface="黑体" panose="02010600030101010101" pitchFamily="49" charset="-122"/>
              </a:rPr>
              <a:t>机器</a:t>
            </a:r>
            <a:r>
              <a:rPr lang="zh-CN" altLang="en-US" sz="2400" dirty="0">
                <a:solidFill>
                  <a:srgbClr val="000000"/>
                </a:solidFill>
                <a:latin typeface="黑体" panose="02010600030101010101" pitchFamily="49" charset="-122"/>
                <a:ea typeface="黑体" panose="02010600030101010101" pitchFamily="49" charset="-122"/>
              </a:rPr>
              <a:t>猫</a:t>
            </a:r>
            <a:endParaRPr lang="en-US" altLang="zh-CN" sz="2400" dirty="0" smtClean="0">
              <a:solidFill>
                <a:srgbClr val="000000"/>
              </a:solidFill>
              <a:latin typeface="黑体" panose="02010600030101010101" pitchFamily="49" charset="-122"/>
              <a:ea typeface="黑体" panose="02010600030101010101" pitchFamily="49" charset="-122"/>
            </a:endParaRPr>
          </a:p>
        </p:txBody>
      </p:sp>
      <p:sp>
        <p:nvSpPr>
          <p:cNvPr id="7" name="Rectangle 2"/>
          <p:cNvSpPr>
            <a:spLocks noGrp="1" noChangeArrowheads="1"/>
          </p:cNvSpPr>
          <p:nvPr>
            <p:ph type="title"/>
          </p:nvPr>
        </p:nvSpPr>
        <p:spPr>
          <a:xfrm>
            <a:off x="0" y="44624"/>
            <a:ext cx="9144000" cy="609600"/>
          </a:xfrm>
        </p:spPr>
        <p:txBody>
          <a:bodyPr/>
          <a:lstStyle/>
          <a:p>
            <a:r>
              <a:rPr lang="zh-CN" altLang="en-US" sz="3200" dirty="0">
                <a:latin typeface="黑体" panose="02010600030101010101" pitchFamily="49" charset="-122"/>
                <a:ea typeface="黑体" panose="02010600030101010101" pitchFamily="49" charset="-122"/>
              </a:rPr>
              <a:t>五、动画角色形象分析</a:t>
            </a:r>
            <a:endParaRPr lang="en-US" altLang="zh-CN" sz="3200" dirty="0">
              <a:ea typeface="宋体" panose="02010600030101010101" pitchFamily="2" charset="-122"/>
            </a:endParaRPr>
          </a:p>
        </p:txBody>
      </p:sp>
      <p:sp>
        <p:nvSpPr>
          <p:cNvPr id="5" name="Rectangle 3"/>
          <p:cNvSpPr txBox="1">
            <a:spLocks noChangeArrowheads="1"/>
          </p:cNvSpPr>
          <p:nvPr/>
        </p:nvSpPr>
        <p:spPr bwMode="auto">
          <a:xfrm>
            <a:off x="899592" y="1547812"/>
            <a:ext cx="7507560" cy="53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a:lstStyle>
          <a:p>
            <a:r>
              <a:rPr lang="zh-CN" altLang="en-US" dirty="0">
                <a:solidFill>
                  <a:srgbClr val="000000"/>
                </a:solidFill>
                <a:latin typeface="黑体" panose="02010600030101010101" pitchFamily="49" charset="-122"/>
                <a:ea typeface="黑体" panose="02010600030101010101" pitchFamily="49" charset="-122"/>
              </a:rPr>
              <a:t>造型抽象简约、不失真实与可爱</a:t>
            </a:r>
            <a:endParaRPr lang="zh-CN" altLang="en-US" dirty="0">
              <a:solidFill>
                <a:srgbClr val="000000"/>
              </a:solidFill>
              <a:latin typeface="黑体" panose="02010600030101010101" pitchFamily="49" charset="-122"/>
              <a:ea typeface="黑体" panose="02010600030101010101" pitchFamily="49" charset="-122"/>
            </a:endParaRPr>
          </a:p>
        </p:txBody>
      </p:sp>
      <p:pic>
        <p:nvPicPr>
          <p:cNvPr id="6" name="Picture 5" descr="20090120075519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84660"/>
            <a:ext cx="4716760" cy="353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79587" y="1124744"/>
            <a:ext cx="4032448" cy="523220"/>
          </a:xfrm>
          <a:prstGeom prst="rect">
            <a:avLst/>
          </a:prstGeom>
        </p:spPr>
        <p:txBody>
          <a:bodyPr wrap="square">
            <a:spAutoFit/>
          </a:bodyPr>
          <a:lstStyle/>
          <a:p>
            <a:r>
              <a:rPr lang="zh-CN" altLang="en-US" dirty="0">
                <a:solidFill>
                  <a:srgbClr val="000000"/>
                </a:solidFill>
                <a:latin typeface="黑体" panose="02010600030101010101" pitchFamily="49" charset="-122"/>
                <a:ea typeface="黑体" panose="02010600030101010101" pitchFamily="49" charset="-122"/>
              </a:rPr>
              <a:t>中国经典动画形象分析</a:t>
            </a:r>
            <a:endParaRPr lang="en-US" altLang="zh-CN" dirty="0" smtClean="0">
              <a:solidFill>
                <a:srgbClr val="000000"/>
              </a:solidFill>
              <a:latin typeface="黑体" panose="02010600030101010101" pitchFamily="49" charset="-122"/>
              <a:ea typeface="黑体" panose="02010600030101010101" pitchFamily="49" charset="-122"/>
            </a:endParaRPr>
          </a:p>
        </p:txBody>
      </p:sp>
      <p:sp>
        <p:nvSpPr>
          <p:cNvPr id="7" name="Rectangle 2"/>
          <p:cNvSpPr>
            <a:spLocks noGrp="1" noChangeArrowheads="1"/>
          </p:cNvSpPr>
          <p:nvPr>
            <p:ph type="title"/>
          </p:nvPr>
        </p:nvSpPr>
        <p:spPr>
          <a:xfrm>
            <a:off x="0" y="44624"/>
            <a:ext cx="9144000" cy="609600"/>
          </a:xfrm>
        </p:spPr>
        <p:txBody>
          <a:bodyPr/>
          <a:lstStyle/>
          <a:p>
            <a:r>
              <a:rPr lang="zh-CN" altLang="en-US" sz="3200" dirty="0">
                <a:latin typeface="黑体" panose="02010600030101010101" pitchFamily="49" charset="-122"/>
                <a:ea typeface="黑体" panose="02010600030101010101" pitchFamily="49" charset="-122"/>
              </a:rPr>
              <a:t>五、动画角色形象分析</a:t>
            </a:r>
            <a:endParaRPr lang="en-US" altLang="zh-CN" sz="3200" dirty="0">
              <a:ea typeface="宋体" panose="02010600030101010101" pitchFamily="2" charset="-122"/>
            </a:endParaRPr>
          </a:p>
        </p:txBody>
      </p:sp>
      <p:sp>
        <p:nvSpPr>
          <p:cNvPr id="5" name="矩形 4"/>
          <p:cNvSpPr/>
          <p:nvPr/>
        </p:nvSpPr>
        <p:spPr>
          <a:xfrm>
            <a:off x="827584" y="1879178"/>
            <a:ext cx="5256584" cy="830997"/>
          </a:xfrm>
          <a:prstGeom prst="rect">
            <a:avLst/>
          </a:prstGeom>
        </p:spPr>
        <p:txBody>
          <a:bodyPr wrap="square">
            <a:spAutoFit/>
          </a:bodyPr>
          <a:lstStyle/>
          <a:p>
            <a:r>
              <a:rPr lang="en-US" altLang="zh-CN" sz="2400" dirty="0" smtClean="0">
                <a:solidFill>
                  <a:srgbClr val="000000"/>
                </a:solidFill>
                <a:latin typeface="黑体" panose="02010600030101010101" pitchFamily="49" charset="-122"/>
                <a:ea typeface="黑体" panose="02010600030101010101" pitchFamily="49" charset="-122"/>
              </a:rPr>
              <a:t>1.</a:t>
            </a:r>
            <a:r>
              <a:rPr lang="zh-CN" altLang="en-US" sz="2400" dirty="0">
                <a:solidFill>
                  <a:srgbClr val="000000"/>
                </a:solidFill>
                <a:latin typeface="黑体" panose="02010600030101010101" pitchFamily="49" charset="-122"/>
                <a:ea typeface="黑体" panose="02010600030101010101" pitchFamily="49" charset="-122"/>
              </a:rPr>
              <a:t>孙悟空</a:t>
            </a:r>
            <a:r>
              <a:rPr lang="en-US" altLang="zh-CN" sz="2400" dirty="0" smtClean="0">
                <a:solidFill>
                  <a:srgbClr val="000000"/>
                </a:solidFill>
                <a:latin typeface="黑体" panose="02010600030101010101" pitchFamily="49" charset="-122"/>
                <a:ea typeface="黑体" panose="02010600030101010101" pitchFamily="49" charset="-122"/>
              </a:rPr>
              <a:t>——</a:t>
            </a:r>
            <a:r>
              <a:rPr lang="zh-CN" altLang="en-US" sz="2400" dirty="0" smtClean="0">
                <a:solidFill>
                  <a:srgbClr val="000000"/>
                </a:solidFill>
                <a:latin typeface="黑体" panose="02010600030101010101" pitchFamily="49" charset="-122"/>
                <a:ea typeface="黑体" panose="02010600030101010101" pitchFamily="49" charset="-122"/>
              </a:rPr>
              <a:t>神采奕奕</a:t>
            </a:r>
            <a:r>
              <a:rPr lang="zh-CN" altLang="en-US" sz="2400" dirty="0">
                <a:solidFill>
                  <a:srgbClr val="000000"/>
                </a:solidFill>
                <a:latin typeface="黑体" panose="02010600030101010101" pitchFamily="49" charset="-122"/>
                <a:ea typeface="黑体" panose="02010600030101010101" pitchFamily="49" charset="-122"/>
              </a:rPr>
              <a:t>、勇猛</a:t>
            </a:r>
            <a:r>
              <a:rPr lang="zh-CN" altLang="en-US" sz="2400" dirty="0" smtClean="0">
                <a:solidFill>
                  <a:srgbClr val="000000"/>
                </a:solidFill>
                <a:latin typeface="黑体" panose="02010600030101010101" pitchFamily="49" charset="-122"/>
                <a:ea typeface="黑体" panose="02010600030101010101" pitchFamily="49" charset="-122"/>
              </a:rPr>
              <a:t>矫健</a:t>
            </a:r>
            <a:endParaRPr lang="en-US" altLang="zh-CN" sz="2400" dirty="0" smtClean="0">
              <a:solidFill>
                <a:srgbClr val="000000"/>
              </a:solidFill>
              <a:latin typeface="黑体" panose="02010600030101010101" pitchFamily="49" charset="-122"/>
              <a:ea typeface="黑体" panose="02010600030101010101" pitchFamily="49" charset="-122"/>
            </a:endParaRPr>
          </a:p>
          <a:p>
            <a:r>
              <a:rPr lang="en-US" altLang="zh-CN" sz="2400" dirty="0" smtClean="0">
                <a:solidFill>
                  <a:srgbClr val="000000"/>
                </a:solidFill>
                <a:latin typeface="黑体" panose="02010600030101010101" pitchFamily="49" charset="-122"/>
                <a:ea typeface="黑体" panose="02010600030101010101" pitchFamily="49" charset="-122"/>
              </a:rPr>
              <a:t>2.</a:t>
            </a:r>
            <a:r>
              <a:rPr lang="zh-CN" altLang="en-US" sz="2400" dirty="0" smtClean="0">
                <a:solidFill>
                  <a:srgbClr val="000000"/>
                </a:solidFill>
                <a:latin typeface="黑体" panose="02010600030101010101" pitchFamily="49" charset="-122"/>
                <a:ea typeface="黑体" panose="02010600030101010101" pitchFamily="49" charset="-122"/>
              </a:rPr>
              <a:t>哪吒</a:t>
            </a:r>
            <a:r>
              <a:rPr lang="en-US" altLang="zh-CN" sz="2400" dirty="0" smtClean="0">
                <a:solidFill>
                  <a:srgbClr val="000000"/>
                </a:solidFill>
                <a:latin typeface="黑体" panose="02010600030101010101" pitchFamily="49" charset="-122"/>
                <a:ea typeface="黑体" panose="02010600030101010101" pitchFamily="49" charset="-122"/>
              </a:rPr>
              <a:t>-----</a:t>
            </a:r>
            <a:r>
              <a:rPr lang="zh-CN" altLang="en-US" sz="2400" dirty="0">
                <a:solidFill>
                  <a:srgbClr val="000000"/>
                </a:solidFill>
                <a:latin typeface="黑体" panose="02010600030101010101" pitchFamily="49" charset="-122"/>
                <a:ea typeface="黑体" panose="02010600030101010101" pitchFamily="49" charset="-122"/>
              </a:rPr>
              <a:t>少年英雄</a:t>
            </a:r>
            <a:r>
              <a:rPr lang="zh-CN" altLang="en-US" sz="2400" dirty="0" smtClean="0">
                <a:solidFill>
                  <a:srgbClr val="000000"/>
                </a:solidFill>
                <a:latin typeface="黑体" panose="02010600030101010101" pitchFamily="49" charset="-122"/>
                <a:ea typeface="黑体" panose="02010600030101010101" pitchFamily="49" charset="-122"/>
              </a:rPr>
              <a:t>形象</a:t>
            </a:r>
            <a:endParaRPr lang="zh-CN" altLang="en-US" sz="2400" dirty="0">
              <a:solidFill>
                <a:srgbClr val="000000"/>
              </a:solidFill>
              <a:latin typeface="黑体" panose="02010600030101010101" pitchFamily="49" charset="-122"/>
              <a:ea typeface="黑体" panose="02010600030101010101" pitchFamily="49" charset="-122"/>
            </a:endParaRPr>
          </a:p>
        </p:txBody>
      </p:sp>
      <p:pic>
        <p:nvPicPr>
          <p:cNvPr id="6" name="Picture 5" descr="bf02d009ba82e596d1581b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373" y="2996952"/>
            <a:ext cx="4226623"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30113F0940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119" y="2996952"/>
            <a:ext cx="2480329"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10933859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6048" y="967556"/>
            <a:ext cx="2438400" cy="182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一、动画剧本中的人物塑造 </a:t>
            </a:r>
            <a:endParaRPr lang="en-US" altLang="zh-CN" sz="3200" dirty="0">
              <a:ea typeface="宋体" panose="02010600030101010101" pitchFamily="2" charset="-122"/>
            </a:endParaRPr>
          </a:p>
        </p:txBody>
      </p:sp>
      <p:sp>
        <p:nvSpPr>
          <p:cNvPr id="25603" name="Rectangle 3"/>
          <p:cNvSpPr>
            <a:spLocks noGrp="1" noChangeArrowheads="1"/>
          </p:cNvSpPr>
          <p:nvPr>
            <p:ph type="body" idx="1"/>
          </p:nvPr>
        </p:nvSpPr>
        <p:spPr>
          <a:xfrm>
            <a:off x="467544" y="882393"/>
            <a:ext cx="8064896" cy="5492080"/>
          </a:xfrm>
        </p:spPr>
        <p:txBody>
          <a:bodyPr/>
          <a:lstStyle/>
          <a:p>
            <a:pPr marL="0" indent="0">
              <a:buNone/>
            </a:pPr>
            <a:r>
              <a:rPr lang="en-US" altLang="zh-CN" dirty="0" smtClean="0">
                <a:solidFill>
                  <a:schemeClr val="tx1"/>
                </a:solidFill>
                <a:latin typeface="黑体" panose="02010600030101010101" pitchFamily="49" charset="-122"/>
                <a:ea typeface="黑体" panose="02010600030101010101" pitchFamily="49" charset="-122"/>
              </a:rPr>
              <a:t>1</a:t>
            </a:r>
            <a:r>
              <a:rPr lang="zh-CN" altLang="en-US" dirty="0" smtClean="0">
                <a:solidFill>
                  <a:schemeClr val="tx1"/>
                </a:solidFill>
                <a:latin typeface="黑体" panose="02010600030101010101" pitchFamily="49" charset="-122"/>
                <a:ea typeface="黑体" panose="02010600030101010101" pitchFamily="49" charset="-122"/>
              </a:rPr>
              <a:t>、人物是动画片最耀眼的商标，塑造人物形象是动画片剧本第一任务。</a:t>
            </a:r>
            <a:endParaRPr lang="en-US" altLang="zh-CN" dirty="0" smtClean="0">
              <a:solidFill>
                <a:schemeClr val="tx1"/>
              </a:solidFill>
              <a:latin typeface="黑体" panose="02010600030101010101" pitchFamily="49" charset="-122"/>
              <a:ea typeface="黑体" panose="02010600030101010101" pitchFamily="49" charset="-122"/>
            </a:endParaRPr>
          </a:p>
          <a:p>
            <a:pPr marL="0" indent="0">
              <a:buNone/>
            </a:pPr>
            <a:r>
              <a:rPr lang="zh-CN" altLang="en-US" dirty="0" smtClean="0">
                <a:solidFill>
                  <a:srgbClr val="FF0000"/>
                </a:solidFill>
                <a:latin typeface="黑体" panose="02010600030101010101" pitchFamily="49" charset="-122"/>
                <a:ea typeface="黑体" panose="02010600030101010101" pitchFamily="49" charset="-122"/>
              </a:rPr>
              <a:t>“动画人物”和其他类型影视作品中的人物区别在于：</a:t>
            </a:r>
            <a:endParaRPr lang="zh-CN" altLang="en-US" dirty="0" smtClean="0">
              <a:solidFill>
                <a:srgbClr val="FF0000"/>
              </a:solidFill>
              <a:latin typeface="黑体" panose="02010600030101010101" pitchFamily="49" charset="-122"/>
              <a:ea typeface="黑体" panose="02010600030101010101" pitchFamily="49" charset="-122"/>
            </a:endParaRPr>
          </a:p>
          <a:p>
            <a:pPr marL="0" indent="0">
              <a:buNone/>
            </a:pPr>
            <a:r>
              <a:rPr lang="en-US" altLang="zh-CN" dirty="0" smtClean="0">
                <a:solidFill>
                  <a:schemeClr val="tx1"/>
                </a:solidFill>
                <a:latin typeface="黑体" panose="02010600030101010101" pitchFamily="49" charset="-122"/>
                <a:ea typeface="黑体" panose="02010600030101010101" pitchFamily="49" charset="-122"/>
              </a:rPr>
              <a:t>1</a:t>
            </a:r>
            <a:r>
              <a:rPr lang="zh-CN" altLang="en-US" dirty="0" smtClean="0">
                <a:solidFill>
                  <a:schemeClr val="tx1"/>
                </a:solidFill>
                <a:latin typeface="黑体" panose="02010600030101010101" pitchFamily="49" charset="-122"/>
                <a:ea typeface="黑体" panose="02010600030101010101" pitchFamily="49" charset="-122"/>
              </a:rPr>
              <a:t>）它以类型化的手法塑造人物性格，赋予人物单纯美好、富于幻想的独特气质。</a:t>
            </a:r>
            <a:endParaRPr lang="zh-CN" altLang="en-US" dirty="0" smtClean="0">
              <a:solidFill>
                <a:schemeClr val="tx1"/>
              </a:solidFill>
              <a:latin typeface="黑体" panose="02010600030101010101" pitchFamily="49" charset="-122"/>
              <a:ea typeface="黑体" panose="02010600030101010101" pitchFamily="49" charset="-122"/>
            </a:endParaRPr>
          </a:p>
          <a:p>
            <a:pPr marL="0" indent="0">
              <a:buNone/>
            </a:pPr>
            <a:r>
              <a:rPr lang="en-US" altLang="zh-CN" dirty="0" smtClean="0">
                <a:solidFill>
                  <a:schemeClr val="tx1"/>
                </a:solidFill>
                <a:latin typeface="黑体" panose="02010600030101010101" pitchFamily="49" charset="-122"/>
                <a:ea typeface="黑体" panose="02010600030101010101" pitchFamily="49" charset="-122"/>
              </a:rPr>
              <a:t>2</a:t>
            </a:r>
            <a:r>
              <a:rPr lang="zh-CN" altLang="en-US" dirty="0" smtClean="0">
                <a:solidFill>
                  <a:schemeClr val="tx1"/>
                </a:solidFill>
                <a:latin typeface="黑体" panose="02010600030101010101" pitchFamily="49" charset="-122"/>
                <a:ea typeface="黑体" panose="02010600030101010101" pitchFamily="49" charset="-122"/>
              </a:rPr>
              <a:t>）类型化人物更强调人物性格的典型性，成功的动画人物其性格突出鲜明，又很好地把握了道德尺度。</a:t>
            </a:r>
            <a:endParaRPr lang="zh-CN" altLang="en-US" dirty="0" smtClean="0">
              <a:solidFill>
                <a:schemeClr val="tx1"/>
              </a:solidFill>
              <a:latin typeface="黑体" panose="02010600030101010101" pitchFamily="49" charset="-122"/>
              <a:ea typeface="黑体" panose="02010600030101010101" pitchFamily="49" charset="-122"/>
            </a:endParaRPr>
          </a:p>
          <a:p>
            <a:pPr marL="0" indent="0">
              <a:buNone/>
            </a:pPr>
            <a:endParaRPr lang="en-US" altLang="zh-CN" dirty="0">
              <a:solidFill>
                <a:schemeClr val="tx1"/>
              </a:solidFill>
              <a:latin typeface="黑体" panose="02010600030101010101" pitchFamily="49" charset="-122"/>
              <a:ea typeface="黑体" panose="02010600030101010101" pitchFamily="49" charset="-122"/>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546" y="4005064"/>
            <a:ext cx="1800200" cy="198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194" y="4005064"/>
            <a:ext cx="2808312" cy="198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467544" y="980728"/>
            <a:ext cx="5184576" cy="5324535"/>
          </a:xfrm>
          <a:prstGeom prst="rect">
            <a:avLst/>
          </a:prstGeom>
        </p:spPr>
        <p:txBody>
          <a:bodyPr wrap="square">
            <a:spAutoFit/>
          </a:bodyPr>
          <a:lstStyle/>
          <a:p>
            <a:r>
              <a:rPr lang="en-US" altLang="zh-CN" sz="2000" dirty="0" smtClean="0">
                <a:solidFill>
                  <a:srgbClr val="000000"/>
                </a:solidFill>
                <a:latin typeface="黑体" panose="02010600030101010101" pitchFamily="49" charset="-122"/>
                <a:ea typeface="黑体" panose="02010600030101010101" pitchFamily="49" charset="-122"/>
              </a:rPr>
              <a:t>1.</a:t>
            </a:r>
            <a:r>
              <a:rPr lang="zh-CN" altLang="en-US" sz="2000" dirty="0" smtClean="0">
                <a:solidFill>
                  <a:srgbClr val="000000"/>
                </a:solidFill>
                <a:latin typeface="黑体" panose="02010600030101010101" pitchFamily="49" charset="-122"/>
                <a:ea typeface="黑体" panose="02010600030101010101" pitchFamily="49" charset="-122"/>
              </a:rPr>
              <a:t>写实</a:t>
            </a:r>
            <a:r>
              <a:rPr lang="zh-CN" altLang="en-US" sz="2000" dirty="0">
                <a:solidFill>
                  <a:srgbClr val="000000"/>
                </a:solidFill>
                <a:latin typeface="黑体" panose="02010600030101010101" pitchFamily="49" charset="-122"/>
                <a:ea typeface="黑体" panose="02010600030101010101" pitchFamily="49" charset="-122"/>
              </a:rPr>
              <a:t>类与半写实类</a:t>
            </a:r>
            <a:endParaRPr lang="zh-CN" altLang="en-US" sz="2000" dirty="0">
              <a:solidFill>
                <a:srgbClr val="000000"/>
              </a:solidFill>
              <a:latin typeface="黑体" panose="02010600030101010101" pitchFamily="49" charset="-122"/>
              <a:ea typeface="黑体" panose="02010600030101010101" pitchFamily="49" charset="-122"/>
            </a:endParaRPr>
          </a:p>
          <a:p>
            <a:r>
              <a:rPr lang="zh-CN" altLang="en-US" sz="2000" dirty="0">
                <a:solidFill>
                  <a:srgbClr val="000000"/>
                </a:solidFill>
                <a:latin typeface="黑体" panose="02010600030101010101" pitchFamily="49" charset="-122"/>
                <a:ea typeface="黑体" panose="02010600030101010101" pitchFamily="49" charset="-122"/>
              </a:rPr>
              <a:t>日本的写实类与半写实类</a:t>
            </a:r>
            <a:endParaRPr lang="zh-CN" altLang="en-US" sz="2000" dirty="0">
              <a:solidFill>
                <a:srgbClr val="000000"/>
              </a:solidFill>
              <a:latin typeface="黑体" panose="02010600030101010101" pitchFamily="49" charset="-122"/>
              <a:ea typeface="黑体" panose="02010600030101010101" pitchFamily="49" charset="-122"/>
            </a:endParaRPr>
          </a:p>
          <a:p>
            <a:r>
              <a:rPr lang="zh-CN" altLang="en-US" sz="2000" dirty="0">
                <a:solidFill>
                  <a:srgbClr val="000000"/>
                </a:solidFill>
                <a:latin typeface="黑体" panose="02010600030101010101" pitchFamily="49" charset="-122"/>
                <a:ea typeface="黑体" panose="02010600030101010101" pitchFamily="49" charset="-122"/>
              </a:rPr>
              <a:t>形式感强、精致、唯美、严谨</a:t>
            </a:r>
            <a:endParaRPr lang="zh-CN" altLang="en-US" sz="2000" dirty="0">
              <a:solidFill>
                <a:srgbClr val="000000"/>
              </a:solidFill>
              <a:latin typeface="黑体" panose="02010600030101010101" pitchFamily="49" charset="-122"/>
              <a:ea typeface="黑体" panose="02010600030101010101" pitchFamily="49" charset="-122"/>
            </a:endParaRPr>
          </a:p>
          <a:p>
            <a:r>
              <a:rPr lang="zh-CN" altLang="en-US" sz="2000" dirty="0">
                <a:solidFill>
                  <a:srgbClr val="000000"/>
                </a:solidFill>
                <a:latin typeface="黑体" panose="02010600030101010101" pitchFamily="49" charset="-122"/>
                <a:ea typeface="黑体" panose="02010600030101010101" pitchFamily="49" charset="-122"/>
              </a:rPr>
              <a:t>特点：</a:t>
            </a:r>
            <a:endParaRPr lang="zh-CN" altLang="en-US" sz="2000" dirty="0">
              <a:solidFill>
                <a:srgbClr val="000000"/>
              </a:solidFill>
              <a:latin typeface="黑体" panose="02010600030101010101" pitchFamily="49" charset="-122"/>
              <a:ea typeface="黑体" panose="02010600030101010101" pitchFamily="49" charset="-122"/>
            </a:endParaRPr>
          </a:p>
          <a:p>
            <a:r>
              <a:rPr lang="zh-CN" altLang="en-US" sz="2000" dirty="0">
                <a:solidFill>
                  <a:srgbClr val="000000"/>
                </a:solidFill>
                <a:latin typeface="黑体" panose="02010600030101010101" pitchFamily="49" charset="-122"/>
                <a:ea typeface="黑体" panose="02010600030101010101" pitchFamily="49" charset="-122"/>
              </a:rPr>
              <a:t>身高比例接近正常人</a:t>
            </a:r>
            <a:endParaRPr lang="zh-CN" altLang="en-US" sz="2000" dirty="0">
              <a:solidFill>
                <a:srgbClr val="000000"/>
              </a:solidFill>
              <a:latin typeface="黑体" panose="02010600030101010101" pitchFamily="49" charset="-122"/>
              <a:ea typeface="黑体" panose="02010600030101010101" pitchFamily="49" charset="-122"/>
            </a:endParaRPr>
          </a:p>
          <a:p>
            <a:r>
              <a:rPr lang="zh-CN" altLang="en-US" sz="2000" dirty="0">
                <a:solidFill>
                  <a:srgbClr val="000000"/>
                </a:solidFill>
                <a:latin typeface="黑体" panose="02010600030101010101" pitchFamily="49" charset="-122"/>
                <a:ea typeface="黑体" panose="02010600030101010101" pitchFamily="49" charset="-122"/>
              </a:rPr>
              <a:t>头部刻画减弱鼻子和嘴巴、</a:t>
            </a:r>
            <a:endParaRPr lang="zh-CN" altLang="en-US" sz="2000" dirty="0">
              <a:solidFill>
                <a:srgbClr val="000000"/>
              </a:solidFill>
              <a:latin typeface="黑体" panose="02010600030101010101" pitchFamily="49" charset="-122"/>
              <a:ea typeface="黑体" panose="02010600030101010101" pitchFamily="49" charset="-122"/>
            </a:endParaRPr>
          </a:p>
          <a:p>
            <a:r>
              <a:rPr lang="zh-CN" altLang="en-US" sz="2000" dirty="0">
                <a:solidFill>
                  <a:srgbClr val="000000"/>
                </a:solidFill>
                <a:latin typeface="黑体" panose="02010600030101010101" pitchFamily="49" charset="-122"/>
                <a:ea typeface="黑体" panose="02010600030101010101" pitchFamily="49" charset="-122"/>
              </a:rPr>
              <a:t>适当加强眼部的</a:t>
            </a:r>
            <a:r>
              <a:rPr lang="zh-CN" altLang="en-US" sz="2000" dirty="0" smtClean="0">
                <a:solidFill>
                  <a:srgbClr val="000000"/>
                </a:solidFill>
                <a:latin typeface="黑体" panose="02010600030101010101" pitchFamily="49" charset="-122"/>
                <a:ea typeface="黑体" panose="02010600030101010101" pitchFamily="49" charset="-122"/>
              </a:rPr>
              <a:t>表现</a:t>
            </a:r>
            <a:endParaRPr lang="en-US" altLang="zh-CN" sz="2000" dirty="0" smtClean="0">
              <a:solidFill>
                <a:srgbClr val="000000"/>
              </a:solidFill>
              <a:latin typeface="黑体" panose="02010600030101010101" pitchFamily="49" charset="-122"/>
              <a:ea typeface="黑体" panose="02010600030101010101" pitchFamily="49" charset="-122"/>
            </a:endParaRPr>
          </a:p>
          <a:p>
            <a:r>
              <a:rPr lang="en-US" altLang="zh-CN" sz="2000" dirty="0" smtClean="0">
                <a:solidFill>
                  <a:srgbClr val="000000"/>
                </a:solidFill>
                <a:latin typeface="黑体" panose="02010600030101010101" pitchFamily="49" charset="-122"/>
                <a:ea typeface="黑体" panose="02010600030101010101" pitchFamily="49" charset="-122"/>
              </a:rPr>
              <a:t>2.</a:t>
            </a:r>
            <a:r>
              <a:rPr lang="zh-CN" altLang="en-US" sz="2000" dirty="0">
                <a:solidFill>
                  <a:srgbClr val="000000"/>
                </a:solidFill>
                <a:latin typeface="黑体" panose="02010600030101010101" pitchFamily="49" charset="-122"/>
                <a:ea typeface="黑体" panose="02010600030101010101" pitchFamily="49" charset="-122"/>
              </a:rPr>
              <a:t>欧美的写实类与半写实</a:t>
            </a:r>
            <a:r>
              <a:rPr lang="zh-CN" altLang="en-US" sz="2000" dirty="0" smtClean="0">
                <a:solidFill>
                  <a:srgbClr val="000000"/>
                </a:solidFill>
                <a:latin typeface="黑体" panose="02010600030101010101" pitchFamily="49" charset="-122"/>
                <a:ea typeface="黑体" panose="02010600030101010101" pitchFamily="49" charset="-122"/>
              </a:rPr>
              <a:t>类</a:t>
            </a:r>
            <a:endParaRPr lang="en-US" altLang="zh-CN" sz="2000" dirty="0" smtClean="0">
              <a:solidFill>
                <a:srgbClr val="000000"/>
              </a:solidFill>
              <a:latin typeface="黑体" panose="02010600030101010101" pitchFamily="49" charset="-122"/>
              <a:ea typeface="黑体" panose="02010600030101010101" pitchFamily="49" charset="-122"/>
            </a:endParaRPr>
          </a:p>
          <a:p>
            <a:r>
              <a:rPr lang="zh-CN" altLang="en-US" sz="2000" dirty="0">
                <a:solidFill>
                  <a:srgbClr val="000000"/>
                </a:solidFill>
                <a:latin typeface="黑体" panose="02010600030101010101" pitchFamily="49" charset="-122"/>
                <a:ea typeface="黑体" panose="02010600030101010101" pitchFamily="49" charset="-122"/>
              </a:rPr>
              <a:t>特点：</a:t>
            </a:r>
            <a:endParaRPr lang="zh-CN" altLang="en-US" sz="2000" dirty="0">
              <a:solidFill>
                <a:srgbClr val="000000"/>
              </a:solidFill>
              <a:latin typeface="黑体" panose="02010600030101010101" pitchFamily="49" charset="-122"/>
              <a:ea typeface="黑体" panose="02010600030101010101" pitchFamily="49" charset="-122"/>
            </a:endParaRPr>
          </a:p>
          <a:p>
            <a:r>
              <a:rPr lang="zh-CN" altLang="en-US" sz="2000" dirty="0">
                <a:solidFill>
                  <a:srgbClr val="000000"/>
                </a:solidFill>
                <a:latin typeface="黑体" panose="02010600030101010101" pitchFamily="49" charset="-122"/>
                <a:ea typeface="黑体" panose="02010600030101010101" pitchFamily="49" charset="-122"/>
              </a:rPr>
              <a:t>形象完美概念化、在造型上突出人物性格，夸张简约不失生动</a:t>
            </a:r>
            <a:endParaRPr lang="zh-CN" altLang="en-US" sz="2000" dirty="0">
              <a:solidFill>
                <a:srgbClr val="000000"/>
              </a:solidFill>
              <a:latin typeface="黑体" panose="02010600030101010101" pitchFamily="49" charset="-122"/>
              <a:ea typeface="黑体" panose="02010600030101010101" pitchFamily="49" charset="-122"/>
            </a:endParaRPr>
          </a:p>
          <a:p>
            <a:r>
              <a:rPr lang="zh-CN" altLang="en-US" sz="2000" dirty="0">
                <a:solidFill>
                  <a:srgbClr val="000000"/>
                </a:solidFill>
                <a:latin typeface="黑体" panose="02010600030101010101" pitchFamily="49" charset="-122"/>
                <a:ea typeface="黑体" panose="02010600030101010101" pitchFamily="49" charset="-122"/>
              </a:rPr>
              <a:t>注重结构的严谨性、准确而清晰，注重西方式的理念和审美，强调体积感与强烈的对比性。</a:t>
            </a:r>
            <a:endParaRPr lang="zh-CN" altLang="en-US" sz="2000" dirty="0">
              <a:solidFill>
                <a:srgbClr val="000000"/>
              </a:solidFill>
              <a:latin typeface="黑体" panose="02010600030101010101" pitchFamily="49" charset="-122"/>
              <a:ea typeface="黑体" panose="02010600030101010101" pitchFamily="49" charset="-122"/>
            </a:endParaRPr>
          </a:p>
          <a:p>
            <a:r>
              <a:rPr lang="zh-CN" altLang="en-US" sz="2000" dirty="0">
                <a:solidFill>
                  <a:srgbClr val="000000"/>
                </a:solidFill>
                <a:latin typeface="黑体" panose="02010600030101010101" pitchFamily="49" charset="-122"/>
                <a:ea typeface="黑体" panose="02010600030101010101" pitchFamily="49" charset="-122"/>
              </a:rPr>
              <a:t>男性角色肌肉发达、健壮，恶魔类或邪恶角色异常强壮夸张。女性角色性感妩媚。</a:t>
            </a:r>
            <a:endParaRPr lang="zh-CN" altLang="en-US" sz="2000" dirty="0">
              <a:solidFill>
                <a:srgbClr val="000000"/>
              </a:solidFill>
              <a:latin typeface="黑体" panose="02010600030101010101" pitchFamily="49" charset="-122"/>
              <a:ea typeface="黑体" panose="02010600030101010101" pitchFamily="49" charset="-122"/>
            </a:endParaRPr>
          </a:p>
          <a:p>
            <a:endParaRPr lang="zh-CN" altLang="en-US" sz="2000" dirty="0">
              <a:solidFill>
                <a:srgbClr val="000000"/>
              </a:solidFill>
              <a:latin typeface="黑体" panose="02010600030101010101" pitchFamily="49" charset="-122"/>
              <a:ea typeface="黑体" panose="02010600030101010101" pitchFamily="49" charset="-122"/>
            </a:endParaRPr>
          </a:p>
        </p:txBody>
      </p:sp>
      <p:sp>
        <p:nvSpPr>
          <p:cNvPr id="7" name="Rectangle 2"/>
          <p:cNvSpPr>
            <a:spLocks noGrp="1" noChangeArrowheads="1"/>
          </p:cNvSpPr>
          <p:nvPr>
            <p:ph type="title"/>
          </p:nvPr>
        </p:nvSpPr>
        <p:spPr>
          <a:xfrm>
            <a:off x="0" y="44624"/>
            <a:ext cx="9144000" cy="609600"/>
          </a:xfrm>
        </p:spPr>
        <p:txBody>
          <a:bodyPr/>
          <a:lstStyle/>
          <a:p>
            <a:r>
              <a:rPr lang="zh-CN" altLang="en-US" sz="3200" dirty="0">
                <a:latin typeface="黑体" panose="02010600030101010101" pitchFamily="49" charset="-122"/>
                <a:ea typeface="黑体" panose="02010600030101010101" pitchFamily="49" charset="-122"/>
              </a:rPr>
              <a:t>六</a:t>
            </a:r>
            <a:r>
              <a:rPr lang="zh-CN" altLang="en-US" sz="3200" dirty="0" smtClean="0">
                <a:latin typeface="黑体" panose="02010600030101010101" pitchFamily="49" charset="-122"/>
                <a:ea typeface="黑体" panose="02010600030101010101" pitchFamily="49" charset="-122"/>
              </a:rPr>
              <a:t>、</a:t>
            </a:r>
            <a:r>
              <a:rPr lang="zh-CN" altLang="en-US" sz="3200" dirty="0">
                <a:latin typeface="黑体" panose="02010600030101010101" pitchFamily="49" charset="-122"/>
                <a:ea typeface="黑体" panose="02010600030101010101" pitchFamily="49" charset="-122"/>
              </a:rPr>
              <a:t>动画造型的风格分类</a:t>
            </a:r>
            <a:endParaRPr lang="en-US" altLang="zh-CN" sz="3200" dirty="0">
              <a:ea typeface="宋体" panose="02010600030101010101" pitchFamily="2" charset="-122"/>
            </a:endParaRPr>
          </a:p>
        </p:txBody>
      </p:sp>
      <p:pic>
        <p:nvPicPr>
          <p:cNvPr id="5" name="Picture 5" descr="f8ebec3ccaa3fac93d6d97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836712"/>
            <a:ext cx="2452464" cy="260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597" y="3673369"/>
            <a:ext cx="2473027" cy="168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11560" y="980728"/>
            <a:ext cx="2592288" cy="461665"/>
          </a:xfrm>
          <a:prstGeom prst="rect">
            <a:avLst/>
          </a:prstGeom>
        </p:spPr>
        <p:txBody>
          <a:bodyPr wrap="square">
            <a:spAutoFit/>
          </a:bodyPr>
          <a:lstStyle/>
          <a:p>
            <a:r>
              <a:rPr lang="en-US" altLang="zh-CN" sz="2400" dirty="0" smtClean="0">
                <a:solidFill>
                  <a:srgbClr val="000000"/>
                </a:solidFill>
                <a:latin typeface="黑体" panose="02010600030101010101" pitchFamily="49" charset="-122"/>
                <a:ea typeface="黑体" panose="02010600030101010101" pitchFamily="49" charset="-122"/>
              </a:rPr>
              <a:t>3.</a:t>
            </a:r>
            <a:r>
              <a:rPr lang="zh-CN" altLang="en-US" sz="2400" dirty="0" smtClean="0">
                <a:solidFill>
                  <a:srgbClr val="000000"/>
                </a:solidFill>
                <a:latin typeface="黑体" panose="02010600030101010101" pitchFamily="49" charset="-122"/>
                <a:ea typeface="黑体" panose="02010600030101010101" pitchFamily="49" charset="-122"/>
              </a:rPr>
              <a:t>夸张</a:t>
            </a:r>
            <a:r>
              <a:rPr lang="zh-CN" altLang="en-US" sz="2400" dirty="0">
                <a:solidFill>
                  <a:srgbClr val="000000"/>
                </a:solidFill>
                <a:latin typeface="黑体" panose="02010600030101010101" pitchFamily="49" charset="-122"/>
                <a:ea typeface="黑体" panose="02010600030101010101" pitchFamily="49" charset="-122"/>
              </a:rPr>
              <a:t>与变形类</a:t>
            </a:r>
            <a:endParaRPr lang="en-US" altLang="zh-CN" sz="2400" dirty="0" smtClean="0">
              <a:solidFill>
                <a:srgbClr val="000000"/>
              </a:solidFill>
              <a:latin typeface="黑体" panose="02010600030101010101" pitchFamily="49" charset="-122"/>
              <a:ea typeface="黑体" panose="02010600030101010101" pitchFamily="49" charset="-122"/>
            </a:endParaRPr>
          </a:p>
        </p:txBody>
      </p:sp>
      <p:sp>
        <p:nvSpPr>
          <p:cNvPr id="7" name="Rectangle 2"/>
          <p:cNvSpPr>
            <a:spLocks noGrp="1" noChangeArrowheads="1"/>
          </p:cNvSpPr>
          <p:nvPr>
            <p:ph type="title"/>
          </p:nvPr>
        </p:nvSpPr>
        <p:spPr>
          <a:xfrm>
            <a:off x="0" y="44624"/>
            <a:ext cx="9144000" cy="609600"/>
          </a:xfrm>
        </p:spPr>
        <p:txBody>
          <a:bodyPr/>
          <a:lstStyle/>
          <a:p>
            <a:r>
              <a:rPr lang="zh-CN" altLang="en-US" sz="3200" dirty="0">
                <a:latin typeface="黑体" panose="02010600030101010101" pitchFamily="49" charset="-122"/>
                <a:ea typeface="黑体" panose="02010600030101010101" pitchFamily="49" charset="-122"/>
              </a:rPr>
              <a:t>六、动画造型的风格分类</a:t>
            </a:r>
            <a:endParaRPr lang="en-US" altLang="zh-CN" sz="3200" dirty="0">
              <a:ea typeface="宋体" panose="02010600030101010101" pitchFamily="2" charset="-122"/>
            </a:endParaRPr>
          </a:p>
        </p:txBody>
      </p:sp>
      <p:sp>
        <p:nvSpPr>
          <p:cNvPr id="5" name="矩形 4"/>
          <p:cNvSpPr/>
          <p:nvPr/>
        </p:nvSpPr>
        <p:spPr>
          <a:xfrm>
            <a:off x="582985" y="1666528"/>
            <a:ext cx="2592288" cy="1200329"/>
          </a:xfrm>
          <a:prstGeom prst="rect">
            <a:avLst/>
          </a:prstGeom>
        </p:spPr>
        <p:txBody>
          <a:bodyPr wrap="square">
            <a:spAutoFit/>
          </a:bodyPr>
          <a:lstStyle/>
          <a:p>
            <a:r>
              <a:rPr lang="en-US" altLang="zh-CN" sz="2400" dirty="0">
                <a:solidFill>
                  <a:srgbClr val="000000"/>
                </a:solidFill>
                <a:latin typeface="黑体" panose="02010600030101010101" pitchFamily="49" charset="-122"/>
                <a:ea typeface="黑体" panose="02010600030101010101" pitchFamily="49" charset="-122"/>
              </a:rPr>
              <a:t>Q</a:t>
            </a:r>
            <a:r>
              <a:rPr lang="zh-CN" altLang="en-US" sz="2400" dirty="0">
                <a:solidFill>
                  <a:srgbClr val="000000"/>
                </a:solidFill>
                <a:latin typeface="黑体" panose="02010600030101010101" pitchFamily="49" charset="-122"/>
                <a:ea typeface="黑体" panose="02010600030101010101" pitchFamily="49" charset="-122"/>
              </a:rPr>
              <a:t>版人物：</a:t>
            </a:r>
            <a:endParaRPr lang="zh-CN" altLang="en-US" sz="2400" dirty="0">
              <a:solidFill>
                <a:srgbClr val="000000"/>
              </a:solidFill>
              <a:latin typeface="黑体" panose="02010600030101010101" pitchFamily="49" charset="-122"/>
              <a:ea typeface="黑体" panose="02010600030101010101" pitchFamily="49" charset="-122"/>
            </a:endParaRPr>
          </a:p>
          <a:p>
            <a:r>
              <a:rPr lang="zh-CN" altLang="en-US" sz="2400" dirty="0">
                <a:solidFill>
                  <a:srgbClr val="000000"/>
                </a:solidFill>
                <a:latin typeface="黑体" panose="02010600030101010101" pitchFamily="49" charset="-122"/>
                <a:ea typeface="黑体" panose="02010600030101010101" pitchFamily="49" charset="-122"/>
              </a:rPr>
              <a:t>代表形象：</a:t>
            </a:r>
            <a:endParaRPr lang="zh-CN" altLang="en-US" sz="2400" dirty="0">
              <a:solidFill>
                <a:srgbClr val="000000"/>
              </a:solidFill>
              <a:latin typeface="黑体" panose="02010600030101010101" pitchFamily="49" charset="-122"/>
              <a:ea typeface="黑体" panose="02010600030101010101" pitchFamily="49" charset="-122"/>
            </a:endParaRPr>
          </a:p>
          <a:p>
            <a:r>
              <a:rPr lang="zh-CN" altLang="en-US" sz="2400" dirty="0">
                <a:solidFill>
                  <a:srgbClr val="000000"/>
                </a:solidFill>
                <a:latin typeface="黑体" panose="02010600030101010101" pitchFamily="49" charset="-122"/>
                <a:ea typeface="黑体" panose="02010600030101010101" pitchFamily="49" charset="-122"/>
              </a:rPr>
              <a:t>阿拉蕾、机器</a:t>
            </a:r>
            <a:r>
              <a:rPr lang="zh-CN" altLang="en-US" sz="2400" dirty="0" smtClean="0">
                <a:solidFill>
                  <a:srgbClr val="000000"/>
                </a:solidFill>
                <a:latin typeface="黑体" panose="02010600030101010101" pitchFamily="49" charset="-122"/>
                <a:ea typeface="黑体" panose="02010600030101010101" pitchFamily="49" charset="-122"/>
              </a:rPr>
              <a:t>猫</a:t>
            </a:r>
            <a:endParaRPr lang="zh-CN" altLang="en-US" sz="2400" dirty="0">
              <a:solidFill>
                <a:srgbClr val="000000"/>
              </a:solidFill>
              <a:latin typeface="黑体" panose="02010600030101010101" pitchFamily="49" charset="-122"/>
              <a:ea typeface="黑体" panose="02010600030101010101" pitchFamily="49"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3" y="1442393"/>
            <a:ext cx="30384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501008"/>
            <a:ext cx="26670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55576" y="1124744"/>
            <a:ext cx="2592288" cy="461665"/>
          </a:xfrm>
          <a:prstGeom prst="rect">
            <a:avLst/>
          </a:prstGeom>
        </p:spPr>
        <p:txBody>
          <a:bodyPr wrap="square">
            <a:spAutoFit/>
          </a:bodyPr>
          <a:lstStyle/>
          <a:p>
            <a:r>
              <a:rPr lang="en-US" altLang="zh-CN" sz="2400" dirty="0" smtClean="0">
                <a:solidFill>
                  <a:srgbClr val="000000"/>
                </a:solidFill>
                <a:latin typeface="黑体" panose="02010600030101010101" pitchFamily="49" charset="-122"/>
                <a:ea typeface="黑体" panose="02010600030101010101" pitchFamily="49" charset="-122"/>
              </a:rPr>
              <a:t>4.</a:t>
            </a:r>
            <a:r>
              <a:rPr lang="zh-CN" altLang="en-US" sz="2400" dirty="0" smtClean="0">
                <a:solidFill>
                  <a:srgbClr val="000000"/>
                </a:solidFill>
                <a:latin typeface="黑体" panose="02010600030101010101" pitchFamily="49" charset="-122"/>
                <a:ea typeface="黑体" panose="02010600030101010101" pitchFamily="49" charset="-122"/>
              </a:rPr>
              <a:t>抽象</a:t>
            </a:r>
            <a:r>
              <a:rPr lang="zh-CN" altLang="en-US" sz="2400" dirty="0">
                <a:solidFill>
                  <a:srgbClr val="000000"/>
                </a:solidFill>
                <a:latin typeface="黑体" panose="02010600030101010101" pitchFamily="49" charset="-122"/>
                <a:ea typeface="黑体" panose="02010600030101010101" pitchFamily="49" charset="-122"/>
              </a:rPr>
              <a:t>与写意类</a:t>
            </a:r>
            <a:endParaRPr lang="en-US" altLang="zh-CN" sz="2400" dirty="0" smtClean="0">
              <a:solidFill>
                <a:srgbClr val="000000"/>
              </a:solidFill>
              <a:latin typeface="黑体" panose="02010600030101010101" pitchFamily="49" charset="-122"/>
              <a:ea typeface="黑体" panose="02010600030101010101" pitchFamily="49" charset="-122"/>
            </a:endParaRPr>
          </a:p>
        </p:txBody>
      </p:sp>
      <p:sp>
        <p:nvSpPr>
          <p:cNvPr id="7" name="Rectangle 2"/>
          <p:cNvSpPr>
            <a:spLocks noGrp="1" noChangeArrowheads="1"/>
          </p:cNvSpPr>
          <p:nvPr>
            <p:ph type="title"/>
          </p:nvPr>
        </p:nvSpPr>
        <p:spPr>
          <a:xfrm>
            <a:off x="0" y="44624"/>
            <a:ext cx="9144000" cy="609600"/>
          </a:xfrm>
        </p:spPr>
        <p:txBody>
          <a:bodyPr/>
          <a:lstStyle/>
          <a:p>
            <a:r>
              <a:rPr lang="zh-CN" altLang="en-US" sz="3200" dirty="0">
                <a:latin typeface="黑体" panose="02010600030101010101" pitchFamily="49" charset="-122"/>
                <a:ea typeface="黑体" panose="02010600030101010101" pitchFamily="49" charset="-122"/>
              </a:rPr>
              <a:t>六、动画造型的风格分类</a:t>
            </a:r>
            <a:endParaRPr lang="en-US" altLang="zh-CN" sz="3200" dirty="0">
              <a:ea typeface="宋体" panose="02010600030101010101" pitchFamily="2" charset="-122"/>
            </a:endParaRPr>
          </a:p>
        </p:txBody>
      </p:sp>
      <p:sp>
        <p:nvSpPr>
          <p:cNvPr id="5" name="矩形 4"/>
          <p:cNvSpPr/>
          <p:nvPr/>
        </p:nvSpPr>
        <p:spPr>
          <a:xfrm>
            <a:off x="683568" y="1772816"/>
            <a:ext cx="8208912" cy="830997"/>
          </a:xfrm>
          <a:prstGeom prst="rect">
            <a:avLst/>
          </a:prstGeom>
        </p:spPr>
        <p:txBody>
          <a:bodyPr wrap="square">
            <a:spAutoFit/>
          </a:bodyPr>
          <a:lstStyle/>
          <a:p>
            <a:r>
              <a:rPr lang="zh-CN" altLang="en-US" sz="2400" dirty="0">
                <a:solidFill>
                  <a:srgbClr val="000000"/>
                </a:solidFill>
                <a:latin typeface="黑体" panose="02010600030101010101" pitchFamily="49" charset="-122"/>
                <a:ea typeface="黑体" panose="02010600030101010101" pitchFamily="49" charset="-122"/>
              </a:rPr>
              <a:t>多出现于艺术动画短片中，不注重商业利润，也称为实验片（实验动画）</a:t>
            </a:r>
            <a:endParaRPr lang="en-US" altLang="zh-CN" sz="2400" dirty="0" smtClean="0">
              <a:solidFill>
                <a:srgbClr val="000000"/>
              </a:solidFill>
              <a:latin typeface="黑体" panose="02010600030101010101" pitchFamily="49" charset="-122"/>
              <a:ea typeface="黑体" panose="02010600030101010101" pitchFamily="49" charset="-12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24944"/>
            <a:ext cx="315277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067944" y="4221088"/>
            <a:ext cx="4572000" cy="830997"/>
          </a:xfrm>
          <a:prstGeom prst="rect">
            <a:avLst/>
          </a:prstGeom>
        </p:spPr>
        <p:txBody>
          <a:bodyPr>
            <a:spAutoFit/>
          </a:bodyPr>
          <a:lstStyle/>
          <a:p>
            <a:pPr eaLnBrk="1" hangingPunct="1"/>
            <a:r>
              <a:rPr lang="zh-CN" altLang="en-US" sz="2400" dirty="0">
                <a:solidFill>
                  <a:srgbClr val="000000"/>
                </a:solidFill>
                <a:latin typeface="黑体" panose="02010600030101010101" pitchFamily="49" charset="-122"/>
                <a:ea typeface="黑体" panose="02010600030101010101" pitchFamily="49" charset="-122"/>
              </a:rPr>
              <a:t>动画艺术家</a:t>
            </a:r>
            <a:r>
              <a:rPr lang="en-US" altLang="zh-CN" sz="2400" dirty="0" err="1">
                <a:solidFill>
                  <a:srgbClr val="000000"/>
                </a:solidFill>
                <a:latin typeface="黑体" panose="02010600030101010101" pitchFamily="49" charset="-122"/>
                <a:ea typeface="黑体" panose="02010600030101010101" pitchFamily="49" charset="-122"/>
              </a:rPr>
              <a:t>Erica.Russell</a:t>
            </a:r>
            <a:r>
              <a:rPr lang="zh-CN" altLang="en-US" sz="2400" dirty="0">
                <a:solidFill>
                  <a:srgbClr val="000000"/>
                </a:solidFill>
                <a:latin typeface="黑体" panose="02010600030101010101" pitchFamily="49" charset="-122"/>
                <a:ea typeface="黑体" panose="02010600030101010101" pitchFamily="49" charset="-122"/>
              </a:rPr>
              <a:t>动画短片</a:t>
            </a:r>
            <a:r>
              <a:rPr lang="en-US" altLang="zh-CN" sz="2400" dirty="0">
                <a:solidFill>
                  <a:srgbClr val="000000"/>
                </a:solidFill>
                <a:latin typeface="黑体" panose="02010600030101010101" pitchFamily="49" charset="-122"/>
                <a:ea typeface="黑体" panose="02010600030101010101" pitchFamily="49" charset="-122"/>
              </a:rPr>
              <a:t>《Feet of song》</a:t>
            </a:r>
            <a:endParaRPr lang="en-US" altLang="zh-CN" sz="2400" dirty="0">
              <a:solidFill>
                <a:srgbClr val="000000"/>
              </a:solidFill>
              <a:latin typeface="黑体" panose="02010600030101010101" pitchFamily="49" charset="-122"/>
              <a:ea typeface="黑体" panose="02010600030101010101" pitchFamily="49" charset="-122"/>
            </a:endParaRPr>
          </a:p>
        </p:txBody>
      </p:sp>
      <p:sp>
        <p:nvSpPr>
          <p:cNvPr id="8" name="矩形 7"/>
          <p:cNvSpPr/>
          <p:nvPr/>
        </p:nvSpPr>
        <p:spPr>
          <a:xfrm>
            <a:off x="4282257" y="2920926"/>
            <a:ext cx="2449983" cy="461665"/>
          </a:xfrm>
          <a:prstGeom prst="rect">
            <a:avLst/>
          </a:prstGeom>
        </p:spPr>
        <p:txBody>
          <a:bodyPr wrap="square">
            <a:spAutoFit/>
          </a:bodyPr>
          <a:lstStyle/>
          <a:p>
            <a:pPr eaLnBrk="1" hangingPunct="1"/>
            <a:r>
              <a:rPr lang="zh-CN" altLang="en-US" sz="2400" dirty="0">
                <a:solidFill>
                  <a:srgbClr val="000000"/>
                </a:solidFill>
                <a:latin typeface="黑体" panose="02010600030101010101" pitchFamily="49" charset="-122"/>
                <a:ea typeface="黑体" panose="02010600030101010101" pitchFamily="49" charset="-122"/>
              </a:rPr>
              <a:t>实验</a:t>
            </a:r>
            <a:r>
              <a:rPr lang="zh-CN" altLang="en-US" sz="2400" dirty="0" smtClean="0">
                <a:solidFill>
                  <a:srgbClr val="000000"/>
                </a:solidFill>
                <a:latin typeface="黑体" panose="02010600030101010101" pitchFamily="49" charset="-122"/>
                <a:ea typeface="黑体" panose="02010600030101010101" pitchFamily="49" charset="-122"/>
              </a:rPr>
              <a:t>动画片欣赏</a:t>
            </a:r>
            <a:endParaRPr lang="en-US" altLang="zh-CN" sz="2400" dirty="0">
              <a:solidFill>
                <a:srgbClr val="000000"/>
              </a:solidFill>
              <a:latin typeface="黑体" panose="02010600030101010101" pitchFamily="49" charset="-122"/>
              <a:ea typeface="黑体" panose="02010600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一、动画剧本中的人物塑造 </a:t>
            </a:r>
            <a:endParaRPr lang="en-US" altLang="zh-CN" sz="3200" dirty="0">
              <a:ea typeface="宋体" panose="02010600030101010101" pitchFamily="2" charset="-122"/>
            </a:endParaRPr>
          </a:p>
        </p:txBody>
      </p:sp>
      <p:sp>
        <p:nvSpPr>
          <p:cNvPr id="5" name="Rectangle 3"/>
          <p:cNvSpPr txBox="1">
            <a:spLocks noChangeArrowheads="1"/>
          </p:cNvSpPr>
          <p:nvPr/>
        </p:nvSpPr>
        <p:spPr bwMode="auto">
          <a:xfrm>
            <a:off x="683260" y="1124585"/>
            <a:ext cx="7594600" cy="280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a:lstStyle>
          <a:p>
            <a:pPr marL="0" indent="0">
              <a:buFontTx/>
              <a:buNone/>
            </a:pPr>
            <a:r>
              <a:rPr lang="en-US" altLang="zh-CN" dirty="0" smtClean="0">
                <a:solidFill>
                  <a:schemeClr val="tx1"/>
                </a:solidFill>
                <a:latin typeface="黑体" panose="02010600030101010101" pitchFamily="49" charset="-122"/>
                <a:ea typeface="黑体" panose="02010600030101010101" pitchFamily="49" charset="-122"/>
              </a:rPr>
              <a:t>2</a:t>
            </a:r>
            <a:r>
              <a:rPr lang="zh-CN" altLang="en-US" dirty="0" smtClean="0">
                <a:solidFill>
                  <a:schemeClr val="tx1"/>
                </a:solidFill>
                <a:latin typeface="黑体" panose="02010600030101010101" pitchFamily="49" charset="-122"/>
                <a:ea typeface="黑体" panose="02010600030101010101" pitchFamily="49" charset="-122"/>
              </a:rPr>
              <a:t>、塑造好动画人物的重要性</a:t>
            </a:r>
            <a:endParaRPr lang="zh-CN" altLang="en-US" dirty="0" smtClean="0">
              <a:solidFill>
                <a:schemeClr val="tx1"/>
              </a:solidFill>
              <a:latin typeface="黑体" panose="02010600030101010101" pitchFamily="49" charset="-122"/>
              <a:ea typeface="黑体" panose="02010600030101010101" pitchFamily="49" charset="-122"/>
            </a:endParaRPr>
          </a:p>
          <a:p>
            <a:pPr marL="0" indent="0">
              <a:buFontTx/>
              <a:buNone/>
            </a:pPr>
            <a:r>
              <a:rPr lang="en-US" altLang="zh-CN" dirty="0" smtClean="0">
                <a:solidFill>
                  <a:schemeClr val="tx1"/>
                </a:solidFill>
                <a:latin typeface="黑体" panose="02010600030101010101" pitchFamily="49" charset="-122"/>
                <a:ea typeface="黑体" panose="02010600030101010101" pitchFamily="49" charset="-122"/>
              </a:rPr>
              <a:t>1</a:t>
            </a:r>
            <a:r>
              <a:rPr lang="zh-CN" altLang="en-US" dirty="0" smtClean="0">
                <a:solidFill>
                  <a:schemeClr val="tx1"/>
                </a:solidFill>
                <a:latin typeface="黑体" panose="02010600030101010101" pitchFamily="49" charset="-122"/>
                <a:ea typeface="黑体" panose="02010600030101010101" pitchFamily="49" charset="-122"/>
              </a:rPr>
              <a:t>）对于剧本来说，人是影视剧作描写的主要对象，是构成影视艺术造型形象的主体。</a:t>
            </a:r>
            <a:endParaRPr lang="zh-CN" altLang="en-US" dirty="0" smtClean="0">
              <a:solidFill>
                <a:schemeClr val="tx1"/>
              </a:solidFill>
              <a:latin typeface="黑体" panose="02010600030101010101" pitchFamily="49" charset="-122"/>
              <a:ea typeface="黑体" panose="02010600030101010101" pitchFamily="49" charset="-122"/>
            </a:endParaRPr>
          </a:p>
          <a:p>
            <a:pPr marL="0" indent="0">
              <a:buFontTx/>
              <a:buNone/>
            </a:pPr>
            <a:r>
              <a:rPr lang="en-US" altLang="zh-CN" dirty="0" smtClean="0">
                <a:solidFill>
                  <a:schemeClr val="tx1"/>
                </a:solidFill>
                <a:latin typeface="黑体" panose="02010600030101010101" pitchFamily="49" charset="-122"/>
                <a:ea typeface="黑体" panose="02010600030101010101" pitchFamily="49" charset="-122"/>
              </a:rPr>
              <a:t>2</a:t>
            </a:r>
            <a:r>
              <a:rPr lang="zh-CN" altLang="en-US" dirty="0" smtClean="0">
                <a:solidFill>
                  <a:schemeClr val="tx1"/>
                </a:solidFill>
                <a:latin typeface="黑体" panose="02010600030101010101" pitchFamily="49" charset="-122"/>
                <a:ea typeface="黑体" panose="02010600030101010101" pitchFamily="49" charset="-122"/>
              </a:rPr>
              <a:t>）塑造鲜明生动的人物形象是电影艺术根本的任务。</a:t>
            </a:r>
            <a:endParaRPr lang="zh-CN" altLang="en-US" dirty="0" smtClean="0">
              <a:solidFill>
                <a:schemeClr val="tx1"/>
              </a:solidFill>
              <a:latin typeface="黑体" panose="02010600030101010101" pitchFamily="49" charset="-122"/>
              <a:ea typeface="黑体" panose="02010600030101010101" pitchFamily="49" charset="-122"/>
            </a:endParaRP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25" y="3789040"/>
            <a:ext cx="2304256" cy="162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4875" y="3789040"/>
            <a:ext cx="4031127" cy="162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一、动画剧本中的人物塑造 </a:t>
            </a:r>
            <a:endParaRPr lang="en-US" altLang="zh-CN" sz="3200" dirty="0">
              <a:ea typeface="宋体" panose="02010600030101010101" pitchFamily="2" charset="-122"/>
            </a:endParaRPr>
          </a:p>
        </p:txBody>
      </p:sp>
      <p:sp>
        <p:nvSpPr>
          <p:cNvPr id="4" name="Rectangle 3"/>
          <p:cNvSpPr txBox="1">
            <a:spLocks noChangeArrowheads="1"/>
          </p:cNvSpPr>
          <p:nvPr/>
        </p:nvSpPr>
        <p:spPr bwMode="auto">
          <a:xfrm>
            <a:off x="539552" y="1124744"/>
            <a:ext cx="813690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a:lstStyle>
          <a:p>
            <a:pPr marL="0" indent="0">
              <a:buFontTx/>
              <a:buNone/>
            </a:pPr>
            <a:r>
              <a:rPr lang="zh-CN" altLang="en-US" dirty="0" smtClean="0">
                <a:solidFill>
                  <a:schemeClr val="tx1"/>
                </a:solidFill>
                <a:latin typeface="黑体" panose="02010600030101010101" pitchFamily="49" charset="-122"/>
                <a:ea typeface="黑体" panose="02010600030101010101" pitchFamily="49" charset="-122"/>
              </a:rPr>
              <a:t> 动画片剧本的创作中，人物形象的塑造占有极其重要的位置，甚至可以说，比起其他种类的剧本来，动画片剧本中的塑造人物对影片的影响更加关键，动画形象树立起来了，被观众认可了，创作者就取得最大的成功。</a:t>
            </a:r>
            <a:endParaRPr lang="zh-CN" altLang="en-US" dirty="0" smtClean="0">
              <a:solidFill>
                <a:schemeClr val="tx1"/>
              </a:solidFill>
              <a:latin typeface="黑体" panose="02010600030101010101" pitchFamily="49" charset="-122"/>
              <a:ea typeface="黑体" panose="02010600030101010101" pitchFamily="49" charset="-122"/>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270875"/>
            <a:ext cx="3619289" cy="203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004" y="3270876"/>
            <a:ext cx="3633837" cy="202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一、动画剧本中的人物塑造 </a:t>
            </a:r>
            <a:endParaRPr lang="en-US" altLang="zh-CN" sz="3200" dirty="0">
              <a:ea typeface="宋体" panose="02010600030101010101" pitchFamily="2" charset="-122"/>
            </a:endParaRPr>
          </a:p>
        </p:txBody>
      </p:sp>
      <p:sp>
        <p:nvSpPr>
          <p:cNvPr id="4" name="Rectangle 3"/>
          <p:cNvSpPr txBox="1">
            <a:spLocks noChangeArrowheads="1"/>
          </p:cNvSpPr>
          <p:nvPr/>
        </p:nvSpPr>
        <p:spPr bwMode="auto">
          <a:xfrm>
            <a:off x="539552" y="1124744"/>
            <a:ext cx="813690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a:solidFill>
                  <a:schemeClr val="bg1"/>
                </a:solidFill>
                <a:latin typeface="+mn-lt"/>
              </a:defRPr>
            </a:lvl3pPr>
            <a:lvl4pPr marL="1600200" indent="-228600" algn="l" rtl="0" eaLnBrk="1" fontAlgn="base" hangingPunct="1">
              <a:spcBef>
                <a:spcPct val="20000"/>
              </a:spcBef>
              <a:spcAft>
                <a:spcPct val="0"/>
              </a:spcAft>
              <a:buChar char="–"/>
              <a:defRPr sz="1600">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a:lstStyle>
          <a:p>
            <a:pPr marL="0" indent="0">
              <a:buFontTx/>
              <a:buNone/>
            </a:pPr>
            <a:r>
              <a:rPr lang="en-US" altLang="zh-CN" dirty="0" smtClean="0">
                <a:solidFill>
                  <a:schemeClr val="tx1"/>
                </a:solidFill>
                <a:latin typeface="黑体" panose="02010600030101010101" pitchFamily="49" charset="-122"/>
                <a:ea typeface="黑体" panose="02010600030101010101" pitchFamily="49" charset="-122"/>
              </a:rPr>
              <a:t>3</a:t>
            </a:r>
            <a:r>
              <a:rPr lang="zh-CN" altLang="en-US" dirty="0" smtClean="0">
                <a:solidFill>
                  <a:schemeClr val="tx1"/>
                </a:solidFill>
                <a:latin typeface="黑体" panose="02010600030101010101" pitchFamily="49" charset="-122"/>
                <a:ea typeface="黑体" panose="02010600030101010101" pitchFamily="49" charset="-122"/>
              </a:rPr>
              <a:t>、动画人物的“人性”</a:t>
            </a:r>
            <a:endParaRPr lang="en-US" altLang="zh-CN" dirty="0" smtClean="0">
              <a:solidFill>
                <a:schemeClr val="tx1"/>
              </a:solidFill>
              <a:latin typeface="黑体" panose="02010600030101010101" pitchFamily="49" charset="-122"/>
              <a:ea typeface="黑体" panose="02010600030101010101" pitchFamily="49" charset="-122"/>
            </a:endParaRPr>
          </a:p>
          <a:p>
            <a:pPr marL="0" indent="0">
              <a:buFontTx/>
              <a:buNone/>
            </a:pPr>
            <a:r>
              <a:rPr lang="zh-CN" altLang="en-US" dirty="0" smtClean="0">
                <a:solidFill>
                  <a:schemeClr val="tx1"/>
                </a:solidFill>
                <a:latin typeface="黑体" panose="02010600030101010101" pitchFamily="49" charset="-122"/>
                <a:ea typeface="黑体" panose="02010600030101010101" pitchFamily="49" charset="-122"/>
              </a:rPr>
              <a:t>夸张与浓缩的个性，新鲜和美好的心灵 </a:t>
            </a:r>
            <a:endParaRPr lang="zh-CN" altLang="en-US" dirty="0" smtClean="0">
              <a:solidFill>
                <a:schemeClr val="tx1"/>
              </a:solidFill>
              <a:latin typeface="黑体" panose="02010600030101010101" pitchFamily="49" charset="-122"/>
              <a:ea typeface="黑体" panose="02010600030101010101" pitchFamily="49" charset="-122"/>
            </a:endParaRPr>
          </a:p>
          <a:p>
            <a:pPr marL="0" indent="0">
              <a:buFontTx/>
              <a:buNone/>
            </a:pPr>
            <a:r>
              <a:rPr lang="zh-CN" altLang="en-US" dirty="0" smtClean="0">
                <a:solidFill>
                  <a:schemeClr val="tx1"/>
                </a:solidFill>
                <a:latin typeface="黑体" panose="02010600030101010101" pitchFamily="49" charset="-122"/>
                <a:ea typeface="黑体" panose="02010600030101010101" pitchFamily="49" charset="-122"/>
              </a:rPr>
              <a:t>通过浓缩、精炼、夸张，动画人物身上既有了人性，但又比真人更戏剧化，更富于幻想，显得亲切又个性鲜明。</a:t>
            </a:r>
            <a:endParaRPr lang="zh-CN" altLang="en-US" dirty="0" smtClean="0">
              <a:solidFill>
                <a:schemeClr val="tx1"/>
              </a:solidFill>
              <a:latin typeface="黑体" panose="02010600030101010101" pitchFamily="49" charset="-122"/>
              <a:ea typeface="黑体" panose="02010600030101010101" pitchFamily="49" charset="-122"/>
            </a:endParaRPr>
          </a:p>
          <a:p>
            <a:pPr marL="0" indent="0">
              <a:buFontTx/>
              <a:buNone/>
            </a:pPr>
            <a:r>
              <a:rPr lang="zh-CN" altLang="en-US" dirty="0" smtClean="0">
                <a:solidFill>
                  <a:schemeClr val="tx1"/>
                </a:solidFill>
                <a:latin typeface="黑体" panose="02010600030101010101" pitchFamily="49" charset="-122"/>
                <a:ea typeface="黑体" panose="02010600030101010101" pitchFamily="49" charset="-122"/>
              </a:rPr>
              <a:t>观众对于动画人物的喜爱，一方面是对其独特的形象感到新鲜和有趣。</a:t>
            </a:r>
            <a:endParaRPr lang="zh-CN" altLang="en-US" dirty="0" smtClean="0">
              <a:solidFill>
                <a:schemeClr val="tx1"/>
              </a:solidFill>
              <a:latin typeface="黑体" panose="02010600030101010101" pitchFamily="49" charset="-122"/>
              <a:ea typeface="黑体" panose="02010600030101010101" pitchFamily="49" charset="-122"/>
            </a:endParaRPr>
          </a:p>
          <a:p>
            <a:pPr marL="0" indent="0">
              <a:buFontTx/>
              <a:buNone/>
            </a:pPr>
            <a:r>
              <a:rPr lang="zh-CN" altLang="en-US" dirty="0" smtClean="0">
                <a:solidFill>
                  <a:schemeClr val="tx1"/>
                </a:solidFill>
                <a:latin typeface="黑体" panose="02010600030101010101" pitchFamily="49" charset="-122"/>
                <a:ea typeface="黑体" panose="02010600030101010101" pitchFamily="49" charset="-122"/>
              </a:rPr>
              <a:t>另一方面，则是把动画人物真的当成“人”，有了感情的交流。 </a:t>
            </a:r>
            <a:endParaRPr lang="zh-CN" altLang="en-US" dirty="0" smtClean="0">
              <a:solidFill>
                <a:schemeClr val="tx1"/>
              </a:solidFill>
              <a:latin typeface="黑体" panose="02010600030101010101" pitchFamily="49" charset="-122"/>
              <a:ea typeface="黑体" panose="02010600030101010101" pitchFamily="49" charset="-122"/>
            </a:endParaRPr>
          </a:p>
          <a:p>
            <a:pPr marL="0" indent="0">
              <a:buFontTx/>
              <a:buNone/>
            </a:pPr>
            <a:r>
              <a:rPr lang="zh-CN" altLang="en-US" dirty="0" smtClean="0">
                <a:solidFill>
                  <a:schemeClr val="tx1"/>
                </a:solidFill>
                <a:latin typeface="黑体" panose="02010600030101010101" pitchFamily="49" charset="-122"/>
                <a:ea typeface="黑体" panose="02010600030101010101" pitchFamily="49" charset="-122"/>
              </a:rPr>
              <a:t> </a:t>
            </a:r>
            <a:endParaRPr lang="zh-CN" altLang="en-US" dirty="0" smtClean="0">
              <a:solidFill>
                <a:schemeClr val="tx1"/>
              </a:solidFill>
              <a:latin typeface="黑体" panose="02010600030101010101" pitchFamily="49" charset="-122"/>
              <a:ea typeface="黑体" panose="02010600030101010101" pitchFamily="49" charset="-122"/>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620053"/>
            <a:ext cx="2893218" cy="16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633614"/>
            <a:ext cx="2976017" cy="166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一、动画剧本中的人物塑造 </a:t>
            </a:r>
            <a:endParaRPr lang="en-US" altLang="zh-CN" sz="3200" dirty="0">
              <a:ea typeface="宋体" panose="02010600030101010101" pitchFamily="2" charset="-122"/>
            </a:endParaRPr>
          </a:p>
        </p:txBody>
      </p:sp>
      <p:sp>
        <p:nvSpPr>
          <p:cNvPr id="3" name="矩形 2"/>
          <p:cNvSpPr/>
          <p:nvPr/>
        </p:nvSpPr>
        <p:spPr>
          <a:xfrm>
            <a:off x="683568" y="1124744"/>
            <a:ext cx="8064896" cy="2677656"/>
          </a:xfrm>
          <a:prstGeom prst="rect">
            <a:avLst/>
          </a:prstGeom>
        </p:spPr>
        <p:txBody>
          <a:bodyPr wrap="square">
            <a:spAutoFit/>
          </a:bodyPr>
          <a:lstStyle/>
          <a:p>
            <a:r>
              <a:rPr lang="en-US" altLang="zh-CN" sz="2400" dirty="0" smtClean="0">
                <a:latin typeface="黑体" panose="02010600030101010101" pitchFamily="49" charset="-122"/>
                <a:ea typeface="黑体" panose="02010600030101010101" pitchFamily="49" charset="-122"/>
              </a:rPr>
              <a:t>4</a:t>
            </a:r>
            <a:r>
              <a:rPr lang="zh-CN" altLang="en-US" sz="2400" dirty="0" smtClean="0">
                <a:latin typeface="黑体" panose="02010600030101010101" pitchFamily="49" charset="-122"/>
                <a:ea typeface="黑体" panose="02010600030101010101" pitchFamily="49" charset="-122"/>
              </a:rPr>
              <a:t>、动画人物的表现力</a:t>
            </a:r>
            <a:endParaRPr lang="en-US" altLang="zh-CN" sz="2400" dirty="0" smtClean="0">
              <a:latin typeface="黑体" panose="02010600030101010101" pitchFamily="49" charset="-122"/>
              <a:ea typeface="黑体" panose="02010600030101010101" pitchFamily="49" charset="-122"/>
            </a:endParaRPr>
          </a:p>
          <a:p>
            <a:r>
              <a:rPr lang="zh-CN" altLang="en-US" sz="2400" dirty="0" smtClean="0">
                <a:latin typeface="黑体" panose="02010600030101010101" pitchFamily="49" charset="-122"/>
                <a:ea typeface="黑体" panose="02010600030101010101" pitchFamily="49" charset="-122"/>
              </a:rPr>
              <a:t>动画人物具有很大创造空间。</a:t>
            </a:r>
            <a:endParaRPr lang="zh-CN" altLang="en-US" sz="2400" dirty="0" smtClean="0">
              <a:latin typeface="黑体" panose="02010600030101010101" pitchFamily="49" charset="-122"/>
              <a:ea typeface="黑体" panose="02010600030101010101" pitchFamily="49" charset="-122"/>
            </a:endParaRPr>
          </a:p>
          <a:p>
            <a:r>
              <a:rPr lang="zh-CN" altLang="en-US" sz="2400" dirty="0" smtClean="0">
                <a:latin typeface="黑体" panose="02010600030101010101" pitchFamily="49" charset="-122"/>
                <a:ea typeface="黑体" panose="02010600030101010101" pitchFamily="49" charset="-122"/>
              </a:rPr>
              <a:t>大多数动画片的剧本，和一般电影电视相比，人物设计得善恶分明，一般以类型化的手法来塑造主人公。 </a:t>
            </a:r>
            <a:endParaRPr lang="zh-CN" altLang="en-US" sz="2400" dirty="0" smtClean="0">
              <a:latin typeface="黑体" panose="02010600030101010101" pitchFamily="49" charset="-122"/>
              <a:ea typeface="黑体" panose="02010600030101010101" pitchFamily="49" charset="-122"/>
            </a:endParaRPr>
          </a:p>
          <a:p>
            <a:r>
              <a:rPr lang="zh-CN" altLang="en-US" sz="2400" dirty="0" smtClean="0">
                <a:latin typeface="黑体" panose="02010600030101010101" pitchFamily="49" charset="-122"/>
                <a:ea typeface="黑体" panose="02010600030101010101" pitchFamily="49" charset="-122"/>
              </a:rPr>
              <a:t>故事主线索较为单纯，情节发展的起伏跌宕十分明晰，人物之间的矛盾也不那么极端尖锐。 </a:t>
            </a:r>
            <a:endParaRPr lang="zh-CN" altLang="en-US" sz="2400" dirty="0" smtClean="0">
              <a:latin typeface="黑体" panose="02010600030101010101" pitchFamily="49" charset="-122"/>
              <a:ea typeface="黑体" panose="02010600030101010101" pitchFamily="49" charset="-122"/>
            </a:endParaRPr>
          </a:p>
          <a:p>
            <a:r>
              <a:rPr lang="zh-CN" altLang="en-US" sz="2400" dirty="0" smtClean="0">
                <a:latin typeface="黑体" panose="02010600030101010101" pitchFamily="49" charset="-122"/>
                <a:ea typeface="黑体" panose="02010600030101010101" pitchFamily="49" charset="-122"/>
              </a:rPr>
              <a:t> </a:t>
            </a:r>
            <a:endParaRPr lang="zh-CN" altLang="en-US" sz="2400" dirty="0">
              <a:latin typeface="黑体" panose="02010600030101010101" pitchFamily="49" charset="-122"/>
              <a:ea typeface="黑体" panose="02010600030101010101" pitchFamily="49" charset="-122"/>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335" y="4024807"/>
            <a:ext cx="2907778" cy="1655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005064"/>
            <a:ext cx="3064351" cy="168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4624"/>
            <a:ext cx="9144000" cy="609600"/>
          </a:xfrm>
        </p:spPr>
        <p:txBody>
          <a:bodyPr/>
          <a:lstStyle/>
          <a:p>
            <a:r>
              <a:rPr lang="zh-CN" altLang="en-US" sz="3200" dirty="0" smtClean="0">
                <a:latin typeface="黑体" panose="02010600030101010101" pitchFamily="49" charset="-122"/>
                <a:ea typeface="黑体" panose="02010600030101010101" pitchFamily="49" charset="-122"/>
              </a:rPr>
              <a:t>一、动画剧本中的人物塑造 </a:t>
            </a:r>
            <a:endParaRPr lang="en-US" altLang="zh-CN" sz="3200" dirty="0">
              <a:ea typeface="宋体" panose="02010600030101010101" pitchFamily="2" charset="-122"/>
            </a:endParaRPr>
          </a:p>
        </p:txBody>
      </p:sp>
      <p:sp>
        <p:nvSpPr>
          <p:cNvPr id="2" name="内容占位符 1"/>
          <p:cNvSpPr>
            <a:spLocks noGrp="1"/>
          </p:cNvSpPr>
          <p:nvPr>
            <p:ph idx="1"/>
          </p:nvPr>
        </p:nvSpPr>
        <p:spPr>
          <a:xfrm>
            <a:off x="323528" y="1052736"/>
            <a:ext cx="4824536" cy="5040560"/>
          </a:xfrm>
        </p:spPr>
        <p:txBody>
          <a:bodyPr/>
          <a:lstStyle/>
          <a:p>
            <a:r>
              <a:rPr lang="zh-CN" altLang="en-US" sz="2200" dirty="0" smtClean="0">
                <a:solidFill>
                  <a:schemeClr val="tx1"/>
                </a:solidFill>
                <a:latin typeface="黑体" panose="02010600030101010101" pitchFamily="49" charset="-122"/>
                <a:ea typeface="黑体" panose="02010600030101010101" pitchFamily="49" charset="-122"/>
              </a:rPr>
              <a:t>尤其是系列动画片，像</a:t>
            </a:r>
            <a:r>
              <a:rPr lang="en-US" altLang="zh-CN" sz="2200" dirty="0" smtClean="0">
                <a:solidFill>
                  <a:schemeClr val="tx1"/>
                </a:solidFill>
                <a:latin typeface="黑体" panose="02010600030101010101" pitchFamily="49" charset="-122"/>
                <a:ea typeface="黑体" panose="02010600030101010101" pitchFamily="49" charset="-122"/>
              </a:rPr>
              <a:t>《</a:t>
            </a:r>
            <a:r>
              <a:rPr lang="zh-CN" altLang="en-US" sz="2200" dirty="0" smtClean="0">
                <a:solidFill>
                  <a:schemeClr val="tx1"/>
                </a:solidFill>
                <a:latin typeface="黑体" panose="02010600030101010101" pitchFamily="49" charset="-122"/>
                <a:ea typeface="黑体" panose="02010600030101010101" pitchFamily="49" charset="-122"/>
              </a:rPr>
              <a:t>樱桃小丸子</a:t>
            </a:r>
            <a:r>
              <a:rPr lang="en-US" altLang="zh-CN" sz="2200" dirty="0" smtClean="0">
                <a:solidFill>
                  <a:schemeClr val="tx1"/>
                </a:solidFill>
                <a:latin typeface="黑体" panose="02010600030101010101" pitchFamily="49" charset="-122"/>
                <a:ea typeface="黑体" panose="02010600030101010101" pitchFamily="49" charset="-122"/>
              </a:rPr>
              <a:t>》</a:t>
            </a:r>
            <a:r>
              <a:rPr lang="zh-CN" altLang="en-US" sz="2200" dirty="0" smtClean="0">
                <a:solidFill>
                  <a:schemeClr val="tx1"/>
                </a:solidFill>
                <a:latin typeface="黑体" panose="02010600030101010101" pitchFamily="49" charset="-122"/>
                <a:ea typeface="黑体" panose="02010600030101010101" pitchFamily="49" charset="-122"/>
              </a:rPr>
              <a:t>、</a:t>
            </a:r>
            <a:r>
              <a:rPr lang="en-US" altLang="zh-CN" sz="2200" dirty="0" smtClean="0">
                <a:solidFill>
                  <a:schemeClr val="tx1"/>
                </a:solidFill>
                <a:latin typeface="黑体" panose="02010600030101010101" pitchFamily="49" charset="-122"/>
                <a:ea typeface="黑体" panose="02010600030101010101" pitchFamily="49" charset="-122"/>
              </a:rPr>
              <a:t>《</a:t>
            </a:r>
            <a:r>
              <a:rPr lang="zh-CN" altLang="en-US" sz="2200" dirty="0" smtClean="0">
                <a:solidFill>
                  <a:schemeClr val="tx1"/>
                </a:solidFill>
                <a:latin typeface="黑体" panose="02010600030101010101" pitchFamily="49" charset="-122"/>
                <a:ea typeface="黑体" panose="02010600030101010101" pitchFamily="49" charset="-122"/>
              </a:rPr>
              <a:t>猫和老鼠</a:t>
            </a:r>
            <a:r>
              <a:rPr lang="en-US" altLang="zh-CN" sz="2200" dirty="0" smtClean="0">
                <a:solidFill>
                  <a:schemeClr val="tx1"/>
                </a:solidFill>
                <a:latin typeface="黑体" panose="02010600030101010101" pitchFamily="49" charset="-122"/>
                <a:ea typeface="黑体" panose="02010600030101010101" pitchFamily="49" charset="-122"/>
              </a:rPr>
              <a:t>》</a:t>
            </a:r>
            <a:r>
              <a:rPr lang="zh-CN" altLang="en-US" sz="2200" dirty="0" smtClean="0">
                <a:solidFill>
                  <a:schemeClr val="tx1"/>
                </a:solidFill>
                <a:latin typeface="黑体" panose="02010600030101010101" pitchFamily="49" charset="-122"/>
                <a:ea typeface="黑体" panose="02010600030101010101" pitchFamily="49" charset="-122"/>
              </a:rPr>
              <a:t>等等，由于每一集的容量很有限，故事自然就比较浅显简单。</a:t>
            </a:r>
            <a:endParaRPr lang="zh-CN" altLang="en-US" sz="2200" dirty="0" smtClean="0">
              <a:solidFill>
                <a:schemeClr val="tx1"/>
              </a:solidFill>
              <a:latin typeface="黑体" panose="02010600030101010101" pitchFamily="49" charset="-122"/>
              <a:ea typeface="黑体" panose="02010600030101010101" pitchFamily="49" charset="-122"/>
            </a:endParaRPr>
          </a:p>
          <a:p>
            <a:r>
              <a:rPr lang="zh-CN" altLang="en-US" sz="2200" dirty="0" smtClean="0">
                <a:solidFill>
                  <a:schemeClr val="tx1"/>
                </a:solidFill>
                <a:latin typeface="黑体" panose="02010600030101010101" pitchFamily="49" charset="-122"/>
                <a:ea typeface="黑体" panose="02010600030101010101" pitchFamily="49" charset="-122"/>
              </a:rPr>
              <a:t>这样的设计安排，是考虑到了儿童观众的心理特点和观赏需要。</a:t>
            </a:r>
            <a:endParaRPr lang="zh-CN" altLang="en-US" sz="2200" dirty="0" smtClean="0">
              <a:solidFill>
                <a:schemeClr val="tx1"/>
              </a:solidFill>
              <a:latin typeface="黑体" panose="02010600030101010101" pitchFamily="49" charset="-122"/>
              <a:ea typeface="黑体" panose="02010600030101010101" pitchFamily="49" charset="-122"/>
            </a:endParaRPr>
          </a:p>
          <a:p>
            <a:r>
              <a:rPr lang="zh-CN" altLang="en-US" sz="2200" dirty="0" smtClean="0">
                <a:solidFill>
                  <a:schemeClr val="tx1"/>
                </a:solidFill>
                <a:latin typeface="黑体" panose="02010600030101010101" pitchFamily="49" charset="-122"/>
                <a:ea typeface="黑体" panose="02010600030101010101" pitchFamily="49" charset="-122"/>
              </a:rPr>
              <a:t>客观上，动画剧本的故事情节已经不仅仅是抓住观众，最重要的是吸引力。创作者要用更多的空间、更多的笔墨去刻画人物。</a:t>
            </a:r>
            <a:endParaRPr lang="en-US" altLang="zh-CN" sz="2200" dirty="0" smtClean="0">
              <a:solidFill>
                <a:schemeClr val="tx1"/>
              </a:solidFill>
              <a:latin typeface="黑体" panose="02010600030101010101" pitchFamily="49" charset="-122"/>
              <a:ea typeface="黑体" panose="02010600030101010101" pitchFamily="49" charset="-122"/>
            </a:endParaRPr>
          </a:p>
          <a:p>
            <a:r>
              <a:rPr lang="zh-CN" altLang="en-US" sz="2200" dirty="0" smtClean="0">
                <a:solidFill>
                  <a:schemeClr val="tx1"/>
                </a:solidFill>
                <a:latin typeface="黑体" panose="02010600030101010101" pitchFamily="49" charset="-122"/>
                <a:ea typeface="黑体" panose="02010600030101010101" pitchFamily="49" charset="-122"/>
              </a:rPr>
              <a:t>动画片强调人物塑造的特性，使剧本中“故事”这个元素退居二线，人物塑造则成为动画剧本创作的第一任务。 </a:t>
            </a:r>
            <a:endParaRPr lang="zh-CN" altLang="en-US" sz="2200" dirty="0" smtClean="0">
              <a:solidFill>
                <a:schemeClr val="tx1"/>
              </a:solidFill>
              <a:latin typeface="黑体" panose="02010600030101010101" pitchFamily="49" charset="-122"/>
              <a:ea typeface="黑体" panose="02010600030101010101" pitchFamily="49" charset="-122"/>
            </a:endParaRPr>
          </a:p>
          <a:p>
            <a:endParaRPr lang="zh-CN" altLang="en-US" sz="2200" dirty="0" smtClean="0">
              <a:solidFill>
                <a:schemeClr val="tx1"/>
              </a:solidFill>
              <a:latin typeface="黑体" panose="02010600030101010101" pitchFamily="49" charset="-122"/>
              <a:ea typeface="黑体" panose="02010600030101010101" pitchFamily="49" charset="-122"/>
            </a:endParaRPr>
          </a:p>
          <a:p>
            <a:endParaRPr lang="zh-CN" altLang="en-US" sz="2200" dirty="0">
              <a:solidFill>
                <a:schemeClr val="tx1"/>
              </a:solidFill>
              <a:latin typeface="黑体" panose="02010600030101010101" pitchFamily="49" charset="-122"/>
              <a:ea typeface="黑体" panose="02010600030101010101" pitchFamily="49" charset="-122"/>
            </a:endParaRPr>
          </a:p>
        </p:txBody>
      </p:sp>
      <p:pic>
        <p:nvPicPr>
          <p:cNvPr id="4" name="Picture 5" descr="b0742dfa90822f3fa8d3110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191" y="3356992"/>
            <a:ext cx="2288630" cy="231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052086"/>
            <a:ext cx="2448272" cy="2160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zh-CN" altLang="en-US" sz="3200" dirty="0" smtClean="0">
                <a:latin typeface="黑体" panose="02010600030101010101" pitchFamily="49" charset="-122"/>
                <a:ea typeface="黑体" panose="02010600030101010101" pitchFamily="49" charset="-122"/>
              </a:rPr>
              <a:t>二、动画人物的剧作特征 </a:t>
            </a:r>
            <a:endParaRPr lang="en-US" altLang="zh-CN" sz="3200" dirty="0">
              <a:ea typeface="宋体" panose="02010600030101010101" pitchFamily="2" charset="-122"/>
            </a:endParaRPr>
          </a:p>
        </p:txBody>
      </p:sp>
      <p:sp>
        <p:nvSpPr>
          <p:cNvPr id="4" name="矩形 3"/>
          <p:cNvSpPr/>
          <p:nvPr/>
        </p:nvSpPr>
        <p:spPr>
          <a:xfrm>
            <a:off x="2282577" y="2132856"/>
            <a:ext cx="4572000" cy="2245360"/>
          </a:xfrm>
          <a:prstGeom prst="rect">
            <a:avLst/>
          </a:prstGeom>
        </p:spPr>
        <p:txBody>
          <a:bodyPr>
            <a:spAutoFit/>
          </a:bodyPr>
          <a:lstStyle/>
          <a:p>
            <a:r>
              <a:rPr lang="zh-CN" altLang="en-US" dirty="0" smtClean="0">
                <a:latin typeface="黑体" panose="02010600030101010101" pitchFamily="49" charset="-122"/>
                <a:ea typeface="黑体" panose="02010600030101010101" pitchFamily="49" charset="-122"/>
              </a:rPr>
              <a:t>学习重点：</a:t>
            </a:r>
            <a:endParaRPr lang="zh-CN" altLang="en-US" dirty="0" smtClean="0">
              <a:latin typeface="黑体" panose="02010600030101010101" pitchFamily="49" charset="-122"/>
              <a:ea typeface="黑体" panose="02010600030101010101" pitchFamily="49" charset="-122"/>
            </a:endParaRPr>
          </a:p>
          <a:p>
            <a:endParaRPr lang="zh-CN" altLang="en-US" dirty="0" smtClean="0">
              <a:latin typeface="黑体" panose="02010600030101010101" pitchFamily="49" charset="-122"/>
              <a:ea typeface="黑体" panose="02010600030101010101" pitchFamily="49" charset="-122"/>
            </a:endParaRPr>
          </a:p>
          <a:p>
            <a:r>
              <a:rPr lang="en-US" altLang="zh-CN" dirty="0" smtClean="0">
                <a:latin typeface="黑体" panose="02010600030101010101" pitchFamily="49" charset="-122"/>
                <a:ea typeface="黑体" panose="02010600030101010101" pitchFamily="49" charset="-122"/>
              </a:rPr>
              <a:t>1</a:t>
            </a:r>
            <a:r>
              <a:rPr lang="zh-CN" altLang="en-US" dirty="0" smtClean="0">
                <a:latin typeface="黑体" panose="02010600030101010101" pitchFamily="49" charset="-122"/>
                <a:ea typeface="黑体" panose="02010600030101010101" pitchFamily="49" charset="-122"/>
              </a:rPr>
              <a:t>　闪亮的主人公</a:t>
            </a:r>
            <a:endParaRPr lang="zh-CN" altLang="en-US" dirty="0" smtClean="0">
              <a:latin typeface="黑体" panose="02010600030101010101" pitchFamily="49" charset="-122"/>
              <a:ea typeface="黑体" panose="02010600030101010101" pitchFamily="49" charset="-122"/>
            </a:endParaRPr>
          </a:p>
          <a:p>
            <a:r>
              <a:rPr lang="en-US" altLang="zh-CN" dirty="0" smtClean="0">
                <a:latin typeface="黑体" panose="02010600030101010101" pitchFamily="49" charset="-122"/>
                <a:ea typeface="黑体" panose="02010600030101010101" pitchFamily="49" charset="-122"/>
              </a:rPr>
              <a:t>2</a:t>
            </a:r>
            <a:r>
              <a:rPr lang="zh-CN" altLang="en-US" dirty="0" smtClean="0">
                <a:latin typeface="黑体" panose="02010600030101010101" pitchFamily="49" charset="-122"/>
                <a:ea typeface="黑体" panose="02010600030101010101" pitchFamily="49" charset="-122"/>
              </a:rPr>
              <a:t>　动画人物的性格</a:t>
            </a:r>
            <a:endParaRPr lang="zh-CN" altLang="en-US" dirty="0" smtClean="0">
              <a:latin typeface="黑体" panose="02010600030101010101" pitchFamily="49" charset="-122"/>
              <a:ea typeface="黑体" panose="02010600030101010101" pitchFamily="49" charset="-122"/>
            </a:endParaRPr>
          </a:p>
          <a:p>
            <a:r>
              <a:rPr lang="en-US" altLang="zh-CN" dirty="0" smtClean="0">
                <a:latin typeface="黑体" panose="02010600030101010101" pitchFamily="49" charset="-122"/>
                <a:ea typeface="黑体" panose="02010600030101010101" pitchFamily="49" charset="-122"/>
              </a:rPr>
              <a:t>3</a:t>
            </a:r>
            <a:r>
              <a:rPr lang="zh-CN" altLang="en-US" dirty="0" smtClean="0">
                <a:latin typeface="黑体" panose="02010600030101010101" pitchFamily="49" charset="-122"/>
                <a:ea typeface="黑体" panose="02010600030101010101" pitchFamily="49" charset="-122"/>
              </a:rPr>
              <a:t>　给人物一双想象的翅膀</a:t>
            </a:r>
            <a:endParaRPr lang="zh-CN" altLang="en-US" dirty="0">
              <a:latin typeface="黑体" panose="02010600030101010101" pitchFamily="49" charset="-122"/>
              <a:ea typeface="黑体" panose="02010600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vertical_lexicon">
  <a:themeElements>
    <a:clrScheme name="Office 主题​​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Franklin Gothic Heavy"/>
        <a:ea typeface=""/>
        <a:cs typeface=""/>
      </a:majorFont>
      <a:minorFont>
        <a:latin typeface="Eras Demi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ffice 主题​​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ertical_lexicon">
  <a:themeElements>
    <a:clrScheme name="Office 主题​​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Franklin Gothic Heavy"/>
        <a:ea typeface=""/>
        <a:cs typeface=""/>
      </a:majorFont>
      <a:minorFont>
        <a:latin typeface="Eras Demi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ffice 主题​​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vertical_lexicon">
  <a:themeElements>
    <a:clrScheme name="Office 主题​​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Franklin Gothic Heavy"/>
        <a:ea typeface=""/>
        <a:cs typeface=""/>
      </a:majorFont>
      <a:minorFont>
        <a:latin typeface="Eras Demi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ffice 主题​​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vertical_lexicon">
  <a:themeElements>
    <a:clrScheme name="Office 主题​​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Franklin Gothic Heavy"/>
        <a:ea typeface=""/>
        <a:cs typeface=""/>
      </a:majorFont>
      <a:minorFont>
        <a:latin typeface="Eras Demi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ffice 主题​​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vertical_lexicon</Template>
  <TotalTime>0</TotalTime>
  <Words>3690</Words>
  <Application>WPS 演示</Application>
  <PresentationFormat>全屏显示(4:3)</PresentationFormat>
  <Paragraphs>307</Paragraphs>
  <Slides>32</Slides>
  <Notes>0</Notes>
  <HiddenSlides>0</HiddenSlides>
  <MMClips>0</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32</vt:i4>
      </vt:variant>
    </vt:vector>
  </HeadingPairs>
  <TitlesOfParts>
    <vt:vector size="48" baseType="lpstr">
      <vt:lpstr>Arial</vt:lpstr>
      <vt:lpstr>宋体</vt:lpstr>
      <vt:lpstr>Wingdings</vt:lpstr>
      <vt:lpstr>Times New Roman</vt:lpstr>
      <vt:lpstr>Arial Black</vt:lpstr>
      <vt:lpstr>Franklin Gothic Heavy</vt:lpstr>
      <vt:lpstr>Eras Bold ITC</vt:lpstr>
      <vt:lpstr>黑体</vt:lpstr>
      <vt:lpstr>微软雅黑</vt:lpstr>
      <vt:lpstr>Arial Unicode MS</vt:lpstr>
      <vt:lpstr>Eras Demi ITC</vt:lpstr>
      <vt:lpstr>Calibri</vt:lpstr>
      <vt:lpstr>vertical_lexicon</vt:lpstr>
      <vt:lpstr>1_vertical_lexicon</vt:lpstr>
      <vt:lpstr>2_vertical_lexicon</vt:lpstr>
      <vt:lpstr>3_vertical_lexicon</vt:lpstr>
      <vt:lpstr>PowerPoint 演示文稿</vt:lpstr>
      <vt:lpstr>一、动画剧本中的人物塑造 </vt:lpstr>
      <vt:lpstr>一、动画剧本中的人物塑造 </vt:lpstr>
      <vt:lpstr>一、动画剧本中的人物塑造 </vt:lpstr>
      <vt:lpstr>一、动画剧本中的人物塑造 </vt:lpstr>
      <vt:lpstr>一、动画剧本中的人物塑造 </vt:lpstr>
      <vt:lpstr>一、动画剧本中的人物塑造 </vt:lpstr>
      <vt:lpstr>一、动画剧本中的人物塑造 </vt:lpstr>
      <vt:lpstr>二、动画人物的剧作特征 </vt:lpstr>
      <vt:lpstr>二、动画人物的剧作特征 </vt:lpstr>
      <vt:lpstr>二、动画人物的剧作特征 </vt:lpstr>
      <vt:lpstr>二、动画人物的剧作特征 </vt:lpstr>
      <vt:lpstr>二、动画人物的剧作特征 </vt:lpstr>
      <vt:lpstr>二、动画人物的剧作特征 </vt:lpstr>
      <vt:lpstr>二、动画人物的剧作特征 </vt:lpstr>
      <vt:lpstr>二、动画人物的剧作特征 </vt:lpstr>
      <vt:lpstr>二、动画人物的剧作特征 </vt:lpstr>
      <vt:lpstr>二、动画人物的剧作特征 </vt:lpstr>
      <vt:lpstr>二、动画人物的剧作特征 </vt:lpstr>
      <vt:lpstr>二、动画人物的剧作特征 </vt:lpstr>
      <vt:lpstr>二、动画人物的剧作特征 </vt:lpstr>
      <vt:lpstr>二、动画人物的剧作特征 </vt:lpstr>
      <vt:lpstr>二、动画人物的剧作特征 </vt:lpstr>
      <vt:lpstr>四、动画角色造型的价值和应用</vt:lpstr>
      <vt:lpstr>五、动画角色形象分析</vt:lpstr>
      <vt:lpstr>五、动画角色形象分析</vt:lpstr>
      <vt:lpstr>五、动画角色形象分析</vt:lpstr>
      <vt:lpstr>五、动画角色形象分析</vt:lpstr>
      <vt:lpstr>五、动画角色形象分析</vt:lpstr>
      <vt:lpstr>六、动画造型的风格分类</vt:lpstr>
      <vt:lpstr>六、动画造型的风格分类</vt:lpstr>
      <vt:lpstr>六、动画造型的风格分类</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角色设计</dc:title>
  <dc:creator>Sky123.Org</dc:creator>
  <cp:lastModifiedBy>12345678</cp:lastModifiedBy>
  <cp:revision>61</cp:revision>
  <dcterms:created xsi:type="dcterms:W3CDTF">2015-07-14T06:40:00Z</dcterms:created>
  <dcterms:modified xsi:type="dcterms:W3CDTF">2019-09-05T03:18:52Z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2052-11.1.0.8986</vt:lpwstr>
  </property>
</Properties>
</file>