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0"/>
  </p:handoutMasterIdLst>
  <p:sldIdLst>
    <p:sldId id="256" r:id="rId3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空白演示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在此输入您的封面副标题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标题 36865"/>
          <p:cNvSpPr>
            <a:spLocks noGrp="1"/>
          </p:cNvSpPr>
          <p:nvPr>
            <p:ph type="title"/>
          </p:nvPr>
        </p:nvSpPr>
        <p:spPr/>
        <p:txBody>
          <a:bodyPr wrap="square" anchor="ctr"/>
          <a:p>
            <a:r>
              <a:rPr lang="zh-CN" altLang="en-US" dirty="0"/>
              <a:t>2.4 课内实训</a:t>
            </a:r>
            <a:endParaRPr lang="zh-CN" altLang="en-US" dirty="0"/>
          </a:p>
        </p:txBody>
      </p:sp>
      <p:sp>
        <p:nvSpPr>
          <p:cNvPr id="36866" name="文本占位符 36866"/>
          <p:cNvSpPr>
            <a:spLocks noGrp="1"/>
          </p:cNvSpPr>
          <p:nvPr>
            <p:ph idx="1"/>
          </p:nvPr>
        </p:nvSpPr>
        <p:spPr>
          <a:xfrm>
            <a:off x="1812925" y="1162050"/>
            <a:ext cx="8397875" cy="4965700"/>
          </a:xfrm>
        </p:spPr>
        <p:txBody>
          <a:bodyPr wrap="square" anchor="t"/>
          <a:p>
            <a:pPr>
              <a:lnSpc>
                <a:spcPct val="85000"/>
              </a:lnSpc>
            </a:pP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1.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某单位食堂热水采暖工程，供水温度</a:t>
            </a: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95°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，回水温度</a:t>
            </a: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70°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。图中标高尺寸以米计，其余均以毫米计。墙厚为</a:t>
            </a: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240mm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。所有阀门均为丝扣铜球阀，规格同管径。</a:t>
            </a:r>
            <a:endParaRPr lang="zh-CN" altLang="en-US" sz="2000" b="1"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85000"/>
              </a:lnSpc>
            </a:pP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2.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管道采用焊接钢管，</a:t>
            </a: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DN&lt;32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为丝接，其余为焊接。立管管径均为</a:t>
            </a: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DN20,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散热器支管均为</a:t>
            </a: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DN15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。</a:t>
            </a:r>
            <a:endParaRPr lang="zh-CN" altLang="en-US" sz="2000" b="1"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85000"/>
              </a:lnSpc>
            </a:pP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3.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散热器为四柱</a:t>
            </a: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813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型，每片厚度</a:t>
            </a: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57mm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，现场组成安装，采用带足与不带足的组成一组，其中心距离均为</a:t>
            </a: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3.3m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。每组散热器上均装</a:t>
            </a: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Ф10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手动放风阀一个。</a:t>
            </a:r>
            <a:endParaRPr lang="zh-CN" altLang="en-US" sz="2000" b="1"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85000"/>
              </a:lnSpc>
            </a:pP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4.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地沟内管道采用岩棉瓦块保温（厚</a:t>
            </a: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30mm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），外缠玻璃丝布一层，再刷沥青漆一道。地上管道人工除微锈后刷红丹防锈漆两遍，再刷银粉两遍。散热器安装后再刷银粉一遍。</a:t>
            </a:r>
            <a:endParaRPr lang="zh-CN" altLang="en-US" sz="2000" b="1"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85000"/>
              </a:lnSpc>
            </a:pP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5.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干管坡度</a:t>
            </a: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i=0.003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。</a:t>
            </a:r>
            <a:endParaRPr lang="zh-CN" altLang="en-US" sz="2000" b="1"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85000"/>
              </a:lnSpc>
            </a:pPr>
            <a:r>
              <a:rPr lang="en-US" altLang="zh-CN" sz="2000" b="1">
                <a:latin typeface="楷体_GB2312" pitchFamily="1" charset="-122"/>
                <a:ea typeface="楷体_GB2312" pitchFamily="1" charset="-122"/>
              </a:rPr>
              <a:t>6.</a:t>
            </a:r>
            <a:r>
              <a:rPr lang="zh-CN" altLang="en-US" sz="2000" b="1">
                <a:latin typeface="楷体_GB2312" pitchFamily="1" charset="-122"/>
                <a:ea typeface="楷体_GB2312" pitchFamily="1" charset="-122"/>
              </a:rPr>
              <a:t>管道穿地面和楼板，设一般钢套管。管道支架按标准做法施工。</a:t>
            </a:r>
            <a:endParaRPr lang="zh-CN" altLang="en-US" sz="2000" b="1"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7889" name="图片 3788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63750" y="322263"/>
            <a:ext cx="8424863" cy="65357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8913" name="图片 389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63750" y="347663"/>
            <a:ext cx="8351838" cy="65103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9937" name="图片 3993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92313" y="404813"/>
            <a:ext cx="8280400" cy="48307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1" name="标题 40961"/>
          <p:cNvSpPr>
            <a:spLocks noGrp="1"/>
          </p:cNvSpPr>
          <p:nvPr>
            <p:ph type="title"/>
          </p:nvPr>
        </p:nvSpPr>
        <p:spPr/>
        <p:txBody>
          <a:bodyPr wrap="square" anchor="ctr"/>
          <a:p>
            <a:r>
              <a:rPr lang="zh-CN" altLang="en-US" sz="2400" dirty="0"/>
              <a:t>本题要求</a:t>
            </a:r>
            <a:endParaRPr lang="zh-CN" altLang="en-US" sz="2400" dirty="0"/>
          </a:p>
        </p:txBody>
      </p:sp>
      <p:sp>
        <p:nvSpPr>
          <p:cNvPr id="40962" name="矩形 40962"/>
          <p:cNvSpPr>
            <a:spLocks noGrp="1"/>
          </p:cNvSpPr>
          <p:nvPr/>
        </p:nvSpPr>
        <p:spPr>
          <a:xfrm>
            <a:off x="1524000" y="1412875"/>
            <a:ext cx="8964613" cy="5111750"/>
          </a:xfrm>
          <a:prstGeom prst="rect">
            <a:avLst/>
          </a:prstGeom>
          <a:noFill/>
          <a:ln w="9525">
            <a:noFill/>
          </a:ln>
        </p:spPr>
        <p:txBody>
          <a:bodyPr wrap="square" anchor="t"/>
          <a:p>
            <a:pPr marL="342900" indent="-342900" eaLnBrk="0" hangingPunct="0">
              <a:spcBef>
                <a:spcPct val="20000"/>
              </a:spcBef>
              <a:buChar char="•"/>
            </a:pPr>
            <a:r>
              <a:rPr lang="zh-CN" altLang="en-US" sz="2800" b="1" dirty="0">
                <a:latin typeface="楷体_GB2312" pitchFamily="1" charset="-122"/>
                <a:ea typeface="楷体_GB2312" pitchFamily="1" charset="-122"/>
              </a:rPr>
              <a:t>按照2006年版《山东省安装工程消耗量定额》的有关内容，计算工程量.</a:t>
            </a:r>
            <a:endParaRPr lang="zh-CN" altLang="en-US" sz="2800" b="1" dirty="0">
              <a:latin typeface="楷体_GB2312" pitchFamily="1" charset="-122"/>
              <a:ea typeface="楷体_GB2312" pitchFamily="1" charset="-122"/>
            </a:endParaRPr>
          </a:p>
          <a:p>
            <a:pPr marL="342900" indent="-342900" eaLnBrk="0" hangingPunct="0">
              <a:spcBef>
                <a:spcPct val="20000"/>
              </a:spcBef>
              <a:buChar char="•"/>
            </a:pPr>
            <a:r>
              <a:rPr lang="zh-CN" altLang="en-US" sz="2800" b="1" dirty="0">
                <a:latin typeface="楷体_GB2312" pitchFamily="1" charset="-122"/>
                <a:ea typeface="楷体_GB2312" pitchFamily="1" charset="-122"/>
              </a:rPr>
              <a:t>套用现行价目表，计算直接工程费。</a:t>
            </a:r>
            <a:endParaRPr lang="zh-CN" altLang="en-US" sz="2800" b="1" dirty="0">
              <a:latin typeface="楷体_GB2312" pitchFamily="1" charset="-122"/>
              <a:ea typeface="楷体_GB2312" pitchFamily="1" charset="-122"/>
            </a:endParaRPr>
          </a:p>
          <a:p>
            <a:pPr marL="342900" indent="-342900" eaLnBrk="0" hangingPunct="0">
              <a:spcBef>
                <a:spcPct val="20000"/>
              </a:spcBef>
              <a:buChar char="•"/>
            </a:pPr>
            <a:r>
              <a:rPr lang="zh-CN" altLang="en-US" sz="2800" b="1" dirty="0">
                <a:latin typeface="楷体_GB2312" pitchFamily="1" charset="-122"/>
                <a:ea typeface="楷体_GB2312" pitchFamily="1" charset="-122"/>
              </a:rPr>
              <a:t>取费，计算该采暖工程造价。</a:t>
            </a:r>
            <a:endParaRPr lang="zh-CN" altLang="en-US" sz="2800" b="1" dirty="0">
              <a:latin typeface="楷体_GB2312" pitchFamily="1" charset="-122"/>
              <a:ea typeface="楷体_GB2312" pitchFamily="1" charset="-122"/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zh-CN" altLang="en-US" sz="2800" b="1" dirty="0">
                <a:latin typeface="楷体_GB2312" pitchFamily="1" charset="-122"/>
                <a:ea typeface="楷体_GB2312" pitchFamily="1" charset="-122"/>
              </a:rPr>
              <a:t>       </a:t>
            </a:r>
            <a:endParaRPr lang="zh-CN" altLang="en-US" sz="2800" b="1" dirty="0"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ISCONTENTSTITLE" val="0"/>
  <p:tag name="KSO_WM_UNIT_PRESET_TEXT" val="在此输入您的封面副标题"/>
  <p:tag name="KSO_WM_UNIT_NOCLEAR" val="0"/>
  <p:tag name="KSO_WM_UNIT_VALUE" val="15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87308_1*b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418</Words>
  <Application>WPS 演示</Application>
  <PresentationFormat>宽屏</PresentationFormat>
  <Paragraphs>20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楷体_GB2312</vt:lpstr>
      <vt:lpstr>新宋体</vt:lpstr>
      <vt:lpstr>Office 主题​​</vt:lpstr>
      <vt:lpstr>空白演示</vt:lpstr>
      <vt:lpstr>2.4 课内实训</vt:lpstr>
      <vt:lpstr>PowerPoint 演示文稿</vt:lpstr>
      <vt:lpstr>PowerPoint 演示文稿</vt:lpstr>
      <vt:lpstr>PowerPoint 演示文稿</vt:lpstr>
      <vt:lpstr>本题要求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wxy</dc:creator>
  <cp:lastModifiedBy>wxy</cp:lastModifiedBy>
  <cp:revision>25</cp:revision>
  <dcterms:created xsi:type="dcterms:W3CDTF">2019-06-19T02:08:00Z</dcterms:created>
  <dcterms:modified xsi:type="dcterms:W3CDTF">2020-02-09T01:58:14Z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