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95" r:id="rId7"/>
    <p:sldId id="296" r:id="rId8"/>
    <p:sldId id="297" r:id="rId9"/>
    <p:sldId id="262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3F206-2B9B-45D6-B332-3DB110F2D649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297C-45C2-4F21-ABD4-5479B3C1F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ctr"/>
          <a:lstStyle/>
          <a:p>
            <a:endParaRPr lang="zh-CN" altLang="en-US" dirty="0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0687" y="8042899"/>
            <a:ext cx="2998173" cy="42485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fld id="{4F288B2D-FAD6-49E0-BE36-2FAE8F84DA80}" type="slidenum">
              <a:rPr lang="zh-CN" altLang="en-US" sz="1800">
                <a:ea typeface="黑体" pitchFamily="49" charset="-122"/>
              </a:rPr>
              <a:pPr algn="ctr" eaLnBrk="0" hangingPunct="0"/>
              <a:t>1</a:t>
            </a:fld>
            <a:endParaRPr lang="zh-CN" altLang="en-US" sz="180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30515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4338" name="文本占位符 30515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1433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3A3521-1A66-49E1-8488-0A0E299F0086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8432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8432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8432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AC6D1-4745-44A2-8268-87F91800167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8432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8432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8432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5B653-9F32-4846-A37F-0EBD589538E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2020/2/7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lum bright="64000" contrast="-70000"/>
          </a:blip>
          <a:stretch>
            <a:fillRect/>
          </a:stretch>
        </p:blipFill>
        <p:spPr>
          <a:xfrm>
            <a:off x="-477" y="4181475"/>
            <a:ext cx="9144953" cy="25400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1266" name="文本框 6"/>
          <p:cNvSpPr txBox="1">
            <a:spLocks noChangeArrowheads="1"/>
          </p:cNvSpPr>
          <p:nvPr/>
        </p:nvSpPr>
        <p:spPr bwMode="auto">
          <a:xfrm>
            <a:off x="1187624" y="1484784"/>
            <a:ext cx="7416824" cy="193899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itchFamily="34" charset="-122"/>
                <a:ea typeface="微软雅黑" pitchFamily="34" charset="-122"/>
                <a:sym typeface="微软雅黑 Light" pitchFamily="34" charset="-122"/>
              </a:rPr>
              <a:t>   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  <a:sym typeface="微软雅黑 Light" pitchFamily="34" charset="-122"/>
              </a:rPr>
              <a:t>   </a:t>
            </a:r>
            <a:r>
              <a:rPr lang="zh-CN" altLang="en-US" sz="3200" b="1" dirty="0" smtClean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sym typeface="微软雅黑 Light" pitchFamily="34" charset="-122"/>
              </a:rPr>
              <a:t>项目一  茶</a:t>
            </a:r>
            <a:r>
              <a:rPr lang="zh-CN" altLang="en-US" sz="32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sym typeface="微软雅黑 Light" pitchFamily="34" charset="-122"/>
              </a:rPr>
              <a:t>叶知识</a:t>
            </a:r>
            <a:r>
              <a:rPr lang="zh-CN" altLang="zh-CN" sz="3200" b="1" dirty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sym typeface="微软雅黑 Light" pitchFamily="34" charset="-122"/>
              </a:rPr>
              <a:t>基</a:t>
            </a:r>
            <a:r>
              <a:rPr lang="zh-CN" altLang="zh-CN" sz="3200" b="1" dirty="0" smtClean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sym typeface="微软雅黑 Light" pitchFamily="34" charset="-122"/>
              </a:rPr>
              <a:t>础</a:t>
            </a:r>
            <a:r>
              <a:rPr lang="zh-CN" altLang="en-US" sz="3200" b="1" dirty="0" smtClean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sym typeface="微软雅黑 Light" pitchFamily="34" charset="-122"/>
              </a:rPr>
              <a:t>知识</a:t>
            </a:r>
            <a:endParaRPr lang="en-US" altLang="zh-CN" sz="3200" b="1" dirty="0" smtClean="0">
              <a:solidFill>
                <a:srgbClr val="008000"/>
              </a:solidFill>
              <a:latin typeface="微软雅黑" pitchFamily="34" charset="-122"/>
              <a:ea typeface="微软雅黑" pitchFamily="34" charset="-122"/>
              <a:sym typeface="微软雅黑 Light" pitchFamily="34" charset="-122"/>
            </a:endParaRPr>
          </a:p>
          <a:p>
            <a:endParaRPr lang="en-US" altLang="zh-CN" sz="4000" b="1" dirty="0" smtClean="0">
              <a:latin typeface="微软雅黑" pitchFamily="34" charset="-122"/>
              <a:ea typeface="微软雅黑" pitchFamily="34" charset="-122"/>
              <a:sym typeface="微软雅黑 Light" pitchFamily="34" charset="-122"/>
            </a:endParaRPr>
          </a:p>
          <a:p>
            <a:r>
              <a:rPr lang="zh-CN" altLang="en-US" sz="3600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  <a:sym typeface="微软雅黑 Light" pitchFamily="34" charset="-122"/>
              </a:rPr>
              <a:t> 项目</a:t>
            </a:r>
            <a:r>
              <a:rPr lang="en-US" altLang="zh-CN" sz="3600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  <a:sym typeface="微软雅黑 Light" pitchFamily="34" charset="-122"/>
              </a:rPr>
              <a:t>1.1 </a:t>
            </a:r>
            <a:r>
              <a:rPr lang="zh-CN" altLang="en-US" sz="3600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  <a:sym typeface="微软雅黑 Light" pitchFamily="34" charset="-122"/>
              </a:rPr>
              <a:t>中国茶</a:t>
            </a:r>
            <a:r>
              <a:rPr lang="zh-CN" altLang="en-US" sz="3600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  <a:sym typeface="微软雅黑 Light" pitchFamily="34" charset="-122"/>
              </a:rPr>
              <a:t>叶产</a:t>
            </a:r>
            <a:r>
              <a:rPr lang="zh-CN" altLang="en-US" sz="3600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  <a:sym typeface="微软雅黑 Light" pitchFamily="34" charset="-122"/>
              </a:rPr>
              <a:t>区分布</a:t>
            </a:r>
            <a:endParaRPr lang="zh-CN" altLang="zh-CN" sz="3600" dirty="0">
              <a:solidFill>
                <a:srgbClr val="008000"/>
              </a:solidFill>
              <a:latin typeface="黑体" pitchFamily="49" charset="-122"/>
              <a:ea typeface="黑体" pitchFamily="49" charset="-122"/>
              <a:sym typeface="微软雅黑 Light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23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06090"/>
          </a:xfrm>
        </p:spPr>
        <p:txBody>
          <a:bodyPr>
            <a:noAutofit/>
          </a:bodyPr>
          <a:lstStyle/>
          <a:p>
            <a:pPr algn="r"/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精制茶加工与审评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465313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日照职业技术学院  海洋工程学院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 主讲： 梁青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lum bright="64000" contrast="-70000"/>
          </a:blip>
          <a:stretch>
            <a:fillRect/>
          </a:stretch>
        </p:blipFill>
        <p:spPr>
          <a:xfrm>
            <a:off x="-477" y="4181475"/>
            <a:ext cx="9144953" cy="25400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3314" name="文本占位符 304162"/>
          <p:cNvSpPr>
            <a:spLocks noGrp="1" noChangeArrowheads="1"/>
          </p:cNvSpPr>
          <p:nvPr>
            <p:ph idx="1"/>
          </p:nvPr>
        </p:nvSpPr>
        <p:spPr>
          <a:xfrm>
            <a:off x="539552" y="2279650"/>
            <a:ext cx="8064896" cy="2541588"/>
          </a:xfrm>
        </p:spPr>
        <p:txBody>
          <a:bodyPr lIns="0" tIns="0" rIns="0" bIns="0"/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36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+mn-ea"/>
              </a:rPr>
              <a:t>1.</a:t>
            </a:r>
            <a:r>
              <a:rPr lang="zh-CN" altLang="en-US" sz="2400" dirty="0" smtClean="0">
                <a:latin typeface="+mn-ea"/>
              </a:rPr>
              <a:t>查阅中国茶区和茶叶分类相关资料，了中国制茶技术的发展。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sz="2400" dirty="0" smtClean="0">
                <a:latin typeface="+mn-ea"/>
              </a:rPr>
              <a:t>2.</a:t>
            </a:r>
            <a:r>
              <a:rPr lang="zh-CN" altLang="en-US" sz="2400" dirty="0" smtClean="0">
                <a:latin typeface="+mn-ea"/>
              </a:rPr>
              <a:t>每人在家尽可能多的搜寻茶叶样品，并拍照，冲泡品饮，线上讨论交流。</a:t>
            </a:r>
          </a:p>
        </p:txBody>
      </p:sp>
      <p:sp>
        <p:nvSpPr>
          <p:cNvPr id="304166" name="矩形 304165"/>
          <p:cNvSpPr/>
          <p:nvPr/>
        </p:nvSpPr>
        <p:spPr>
          <a:xfrm>
            <a:off x="690563" y="669945"/>
            <a:ext cx="7049789" cy="553998"/>
          </a:xfrm>
          <a:prstGeom prst="rect">
            <a:avLst/>
          </a:prstGeom>
          <a:solidFill>
            <a:srgbClr val="00B050">
              <a:alpha val="75000"/>
            </a:srgbClr>
          </a:solid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u="none" kern="1200" baseline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zh-CN" altLang="en-US" sz="3600" b="0" noProof="1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在线授课课前小任务</a:t>
            </a:r>
            <a:endParaRPr lang="zh-CN" altLang="en-US" sz="3600" b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23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lum bright="64000" contrast="-70000"/>
          </a:blip>
          <a:stretch>
            <a:fillRect/>
          </a:stretch>
        </p:blipFill>
        <p:spPr>
          <a:xfrm>
            <a:off x="-477" y="4181475"/>
            <a:ext cx="9144953" cy="25400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5362" name="文本占位符 407554"/>
          <p:cNvSpPr>
            <a:spLocks noGrp="1" noChangeArrowheads="1"/>
          </p:cNvSpPr>
          <p:nvPr>
            <p:ph idx="1"/>
          </p:nvPr>
        </p:nvSpPr>
        <p:spPr>
          <a:xfrm>
            <a:off x="572691" y="2416176"/>
            <a:ext cx="7961709" cy="2936875"/>
          </a:xfrm>
        </p:spPr>
        <p:txBody>
          <a:bodyPr lIns="0" tIns="0" rIns="0" bIns="0"/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1600" dirty="0" smtClean="0"/>
              <a:t>   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国幅员辽阔，自然条件优越，又具有悠久的产茶历史，造就了茶叶品种花色繁多。有绿茶、红茶、黑茶、黄茶、白茶及乌龙茶六大基本茶类，以及三大再加工茶类（花茶、压制茶与特种茶），每大茶类又分为百十种品种花色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zh-CN" altLang="en-US" sz="18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zh-CN" altLang="en-US" sz="1600" dirty="0" smtClean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04166" name="矩形 304165"/>
          <p:cNvSpPr/>
          <p:nvPr/>
        </p:nvSpPr>
        <p:spPr>
          <a:xfrm>
            <a:off x="261936" y="560409"/>
            <a:ext cx="4814119" cy="553998"/>
          </a:xfrm>
          <a:prstGeom prst="rect">
            <a:avLst/>
          </a:prstGeom>
          <a:solidFill>
            <a:srgbClr val="00B050">
              <a:alpha val="75000"/>
            </a:srgbClr>
          </a:solid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u="none" kern="1200" baseline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zh-CN" noProof="1">
                <a:sym typeface="+mn-ea"/>
              </a:rPr>
              <a:t>     </a:t>
            </a:r>
            <a:r>
              <a:rPr lang="zh-CN" altLang="en-US" sz="3600" b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一、中国茶区分布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23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lum bright="64000" contrast="-70000"/>
          </a:blip>
          <a:stretch>
            <a:fillRect/>
          </a:stretch>
        </p:blipFill>
        <p:spPr>
          <a:xfrm>
            <a:off x="-477" y="4181475"/>
            <a:ext cx="9144953" cy="25400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6386" name="文本占位符 407554"/>
          <p:cNvSpPr>
            <a:spLocks noGrp="1" noChangeArrowheads="1"/>
          </p:cNvSpPr>
          <p:nvPr>
            <p:ph idx="1"/>
          </p:nvPr>
        </p:nvSpPr>
        <p:spPr>
          <a:xfrm>
            <a:off x="722710" y="1196975"/>
            <a:ext cx="7590234" cy="5059363"/>
          </a:xfrm>
        </p:spPr>
        <p:txBody>
          <a:bodyPr lIns="0" tIns="0" rIns="0" bIns="0">
            <a:normAutofit fontScale="925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1000" smtClean="0"/>
              <a:t>  </a:t>
            </a: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西南茶区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     西南茶区位于中国西南部，包括云南、贵州、四川三省以及西藏东南部，是中国最古老的茶区。茶树品种资源丰富，生产红茶、绿茶、沱茶、紧压茶和普洱茶等，是中国发展大叶种红碎茶的主要基地之一。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华南茶区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     华南茶区位于中国南部，包括广东、广西、福建、台湾、海南等，为中国最适宜茶树生长的地区。有乔木、小乔木、灌木等各种类型的茶树品种，茶资源极为丰富，生产红茶、乌龙茶、花茶、白茶和六堡茶等，所产大叶种红碎茶，茶汤浓度较大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1600" b="1" smtClean="0">
                <a:latin typeface="华文楷体" pitchFamily="2" charset="-122"/>
                <a:ea typeface="华文楷体" pitchFamily="2" charset="-122"/>
              </a:rPr>
              <a:t>   </a:t>
            </a:r>
            <a:endParaRPr lang="zh-CN" altLang="en-US" sz="1600" b="1" smtClean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04166" name="矩形 304165"/>
          <p:cNvSpPr/>
          <p:nvPr/>
        </p:nvSpPr>
        <p:spPr>
          <a:xfrm>
            <a:off x="261936" y="415945"/>
            <a:ext cx="4526087" cy="553998"/>
          </a:xfrm>
          <a:prstGeom prst="rect">
            <a:avLst/>
          </a:prstGeom>
          <a:solidFill>
            <a:srgbClr val="00B050">
              <a:alpha val="75000"/>
            </a:srgbClr>
          </a:solid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u="none" kern="1200" baseline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zh-CN" noProof="1">
                <a:sym typeface="+mn-ea"/>
              </a:rPr>
              <a:t>     </a:t>
            </a:r>
            <a:r>
              <a:rPr lang="zh-CN" altLang="en-US" sz="3600" b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一、中国茶区分布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23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lum bright="64000" contrast="-70000"/>
          </a:blip>
          <a:stretch>
            <a:fillRect/>
          </a:stretch>
        </p:blipFill>
        <p:spPr>
          <a:xfrm>
            <a:off x="-477" y="4181475"/>
            <a:ext cx="9144953" cy="25400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7410" name="文本占位符 407554"/>
          <p:cNvSpPr>
            <a:spLocks noGrp="1" noChangeArrowheads="1"/>
          </p:cNvSpPr>
          <p:nvPr>
            <p:ph idx="1"/>
          </p:nvPr>
        </p:nvSpPr>
        <p:spPr>
          <a:xfrm>
            <a:off x="504825" y="1195388"/>
            <a:ext cx="8292704" cy="5280025"/>
          </a:xfrm>
        </p:spPr>
        <p:txBody>
          <a:bodyPr lIns="0" tIns="0" rIns="0" bIns="0">
            <a:normAutofit fontScale="925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1000" smtClean="0"/>
              <a:t> </a:t>
            </a: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江南茶区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      江南茶区位于中国长江中、下游南部，包括浙江、湖南、江西等省和皖南、苏南、鄂南等地，为中国茶叶主要产区，年产量大约占全国总产量的 2/3。生产的主要茶类有绿茶、红茶、黑茶、花茶以及品质各异的特种名茶，诸如西湖龙井、黄山毛峰、洞庭碧螺春、君山银针、庐山云雾等。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江北茶区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      江北茶区位于长江中、下游北岸，包括河南、陕西、甘肃、山东等省和皖北、苏北、鄂北等地。江北茶区主要生产绿茶。年降水量较少，为700毫米-1000毫米，且分布不匀，常使茶树受旱。但少数山区，有良好的微域气候，故茶的质量亦不亚于其他茶区，如六安瓜片、信阳毛尖等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zh-CN" altLang="en-US" sz="200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zh-CN" altLang="en-US" sz="2000" smtClean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04166" name="矩形 304165"/>
          <p:cNvSpPr/>
          <p:nvPr/>
        </p:nvSpPr>
        <p:spPr>
          <a:xfrm>
            <a:off x="261936" y="488176"/>
            <a:ext cx="4742111" cy="553998"/>
          </a:xfrm>
          <a:prstGeom prst="rect">
            <a:avLst/>
          </a:prstGeom>
          <a:solidFill>
            <a:srgbClr val="00B050">
              <a:alpha val="75000"/>
            </a:srgbClr>
          </a:solidFill>
          <a:ln w="9525">
            <a:noFill/>
          </a:ln>
        </p:spPr>
        <p:txBody>
          <a:bodyPr wrap="square" lIns="0" tIns="0" rIns="0" bIns="0" anchor="ctr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u="none" kern="1200" baseline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zh-CN" noProof="1">
                <a:sym typeface="+mn-ea"/>
              </a:rPr>
              <a:t>     </a:t>
            </a:r>
            <a:r>
              <a:rPr lang="zh-CN" altLang="en-US" sz="3600" b="0" noProof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一、中国茶区分布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23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mmexport1551881706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1" descr="C:\Users\Administrator\AppData\Roaming\Tencent\Users\1434443260\QQ\WinTemp\RichOle\RA2@L(P4_OPVP%$M)HQ28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295400"/>
            <a:ext cx="8239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64512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dministrator\Documents\Tencent Files\1434443260\Image\C2C\A24B769040BE72E7441DF1EBDD668C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238" y="0"/>
            <a:ext cx="514076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lum bright="64000" contrast="-70000"/>
          </a:blip>
          <a:stretch>
            <a:fillRect/>
          </a:stretch>
        </p:blipFill>
        <p:spPr>
          <a:xfrm>
            <a:off x="-477" y="4181475"/>
            <a:ext cx="9144953" cy="254000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8434" name="矩形 303227"/>
          <p:cNvSpPr>
            <a:spLocks noChangeArrowheads="1"/>
          </p:cNvSpPr>
          <p:nvPr/>
        </p:nvSpPr>
        <p:spPr bwMode="auto">
          <a:xfrm>
            <a:off x="365522" y="533064"/>
            <a:ext cx="3558406" cy="4308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 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二、茶叶的分类</a:t>
            </a:r>
          </a:p>
        </p:txBody>
      </p:sp>
      <p:sp>
        <p:nvSpPr>
          <p:cNvPr id="18435" name="矩形 303229"/>
          <p:cNvSpPr>
            <a:spLocks noChangeArrowheads="1"/>
          </p:cNvSpPr>
          <p:nvPr/>
        </p:nvSpPr>
        <p:spPr bwMode="auto">
          <a:xfrm>
            <a:off x="3437335" y="1106489"/>
            <a:ext cx="1832372" cy="30638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茶叶命名的依据</a:t>
            </a:r>
          </a:p>
        </p:txBody>
      </p:sp>
      <p:sp>
        <p:nvSpPr>
          <p:cNvPr id="18436" name="文本框 3"/>
          <p:cNvSpPr txBox="1">
            <a:spLocks noChangeArrowheads="1"/>
          </p:cNvSpPr>
          <p:nvPr/>
        </p:nvSpPr>
        <p:spPr bwMode="auto">
          <a:xfrm>
            <a:off x="551260" y="1744663"/>
            <a:ext cx="814149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以形状命名</a:t>
            </a:r>
            <a:r>
              <a:rPr lang="zh-CN" altLang="en-US" sz="200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：如形似瓜子片的安徽</a:t>
            </a:r>
            <a:r>
              <a:rPr lang="en-US" altLang="zh-CN" sz="200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“</a:t>
            </a:r>
            <a:r>
              <a:rPr lang="zh-CN" altLang="en-US" sz="200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六安瓜片</a:t>
            </a:r>
            <a:r>
              <a:rPr lang="en-US" altLang="zh-CN" sz="200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”</a:t>
            </a:r>
            <a:r>
              <a:rPr lang="zh-CN" altLang="en-US" sz="200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，形似山雀舌的“雀舌”、形状圆直如针的湖南岳阳的“君山银针”，江苏苏州的“碧螺春”，形似竹叶的峨眉“竹叶青”。</a:t>
            </a:r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以外形色泽或汤色命名：</a:t>
            </a:r>
            <a:endParaRPr lang="en-US" altLang="zh-CN" sz="2000" b="1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如绿茶、白茶、黑茶、红茶、黄茶等。</a:t>
            </a:r>
            <a:endParaRPr lang="en-US" altLang="zh-CN" sz="200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以茶叶的香气、滋味特点命名：</a:t>
            </a:r>
            <a:endParaRPr lang="en-US" altLang="zh-CN" sz="2000" b="1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安徽舒城的“兰花茶”，湖南江华“苦茶”（滋味微苦）。</a:t>
            </a:r>
            <a:endParaRPr lang="en-US" altLang="zh-CN" sz="200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000" b="1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以产地命名：</a:t>
            </a:r>
            <a:endParaRPr lang="en-US" altLang="zh-CN" sz="2000" b="1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西湖龙井、黄山毛峰、南京雨花茶、安化松针、信阳毛尖、六安瓜片、庐山云雾、井岗翠绿、广东“英德红茶”、滇江、初门红茶、川红、婺绿。</a:t>
            </a:r>
            <a:endParaRPr lang="en-US" altLang="zh-CN" sz="200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>
              <a:latin typeface="华文楷体" pitchFamily="2" charset="-122"/>
              <a:ea typeface="华文楷体" pitchFamily="2" charset="-122"/>
            </a:endParaRPr>
          </a:p>
          <a:p>
            <a:endParaRPr lang="en-US" altLang="zh-CN" sz="1600">
              <a:latin typeface="华文楷体" pitchFamily="2" charset="-122"/>
              <a:ea typeface="华文楷体" pitchFamily="2" charset="-122"/>
            </a:endParaRPr>
          </a:p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667500"/>
            <a:ext cx="9144000" cy="190500"/>
          </a:xfrm>
          <a:prstGeom prst="rect">
            <a:avLst/>
          </a:prstGeom>
          <a:solidFill>
            <a:srgbClr val="23A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dynamicNu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946</Words>
  <Application>Microsoft Office PowerPoint</Application>
  <PresentationFormat>全屏显示(4:3)</PresentationFormat>
  <Paragraphs>39</Paragraphs>
  <Slides>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《精制茶加工与审评》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18</cp:revision>
  <dcterms:modified xsi:type="dcterms:W3CDTF">2020-02-07T09:36:51Z</dcterms:modified>
</cp:coreProperties>
</file>