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75" r:id="rId2"/>
    <p:sldId id="695" r:id="rId3"/>
    <p:sldId id="644" r:id="rId4"/>
    <p:sldId id="747" r:id="rId5"/>
    <p:sldId id="748" r:id="rId6"/>
    <p:sldId id="749" r:id="rId7"/>
    <p:sldId id="750" r:id="rId8"/>
    <p:sldId id="751" r:id="rId9"/>
    <p:sldId id="276" r:id="rId10"/>
    <p:sldId id="278" r:id="rId11"/>
    <p:sldId id="279" r:id="rId12"/>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660"/>
  </p:normalViewPr>
  <p:slideViewPr>
    <p:cSldViewPr snapToGrid="0">
      <p:cViewPr varScale="1">
        <p:scale>
          <a:sx n="80" d="100"/>
          <a:sy n="80" d="100"/>
        </p:scale>
        <p:origin x="10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70031-5DD9-4D2C-B2FA-BE5B96052418}" type="datetimeFigureOut">
              <a:rPr lang="zh-CN" altLang="en-US" smtClean="0"/>
              <a:t>2020/1/31 Friday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9DCD-FB60-4F3D-86D7-7B30735E3C92}" type="slidenum">
              <a:rPr lang="zh-CN" altLang="en-US" smtClean="0"/>
              <a:t>‹#›</a:t>
            </a:fld>
            <a:endParaRPr lang="zh-CN" altLang="en-US"/>
          </a:p>
        </p:txBody>
      </p:sp>
    </p:spTree>
    <p:extLst>
      <p:ext uri="{BB962C8B-B14F-4D97-AF65-F5344CB8AC3E}">
        <p14:creationId xmlns:p14="http://schemas.microsoft.com/office/powerpoint/2010/main" val="9226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C24ABDF6-CB80-4B92-8D0A-355609135054}"/>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2DE86388-F3F5-459C-8A60-F05F7598D412}"/>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0FFF9A82-89E4-459C-9016-BCA9AEC355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29687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12F159D5-03E4-4C20-A36C-CA2D04606DBA}"/>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18598BBB-2917-4085-9BD8-AE2F6AD246F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1F516153-3B2A-431F-9107-7DAF58959133}"/>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90572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958497E8-E4E6-4D90-A1C7-A728366156B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E93F829-BC47-4CA8-AC44-E606FB6FE75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61A6B86-1DA3-4503-AA48-8A81A65C7C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733553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a:t>单击图标添加表格</a:t>
            </a:r>
          </a:p>
        </p:txBody>
      </p:sp>
      <p:sp>
        <p:nvSpPr>
          <p:cNvPr id="4" name="Rectangle 4">
            <a:extLst>
              <a:ext uri="{FF2B5EF4-FFF2-40B4-BE49-F238E27FC236}">
                <a16:creationId xmlns:a16="http://schemas.microsoft.com/office/drawing/2014/main" id="{FAA42C11-7551-4370-A28A-C25041247DE0}"/>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050B036-1636-4542-BC94-AEA97910D607}"/>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99B377E2-8F3E-4ED1-87CC-C3F72A4FB188}"/>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62693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AE474036-5DB2-4DBF-A66B-46042BFA4D5F}"/>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3F45C04E-ADDE-4D72-8F59-17D0AFE48F1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B97588E-42FA-4E6D-8BD6-BE0FE2A313A6}"/>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42862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ADD12187-0A57-4421-AD67-134AB161CCAC}"/>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D0C7B9A6-CCBD-4DDD-9769-24EB56CEEC4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E9B907F3-1115-4DEA-B786-6442BEB1B2F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63990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513DC8CC-97D8-4D98-9A8F-A8F2C7B50469}"/>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81B70093-EB07-4BE2-BC54-9F81499691D9}"/>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B7298ABA-949F-4215-8C5D-704C57FD38A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45435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D5680817-B645-4223-89C7-8EDB028D2C32}"/>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8" name="Rectangle 5">
            <a:extLst>
              <a:ext uri="{FF2B5EF4-FFF2-40B4-BE49-F238E27FC236}">
                <a16:creationId xmlns:a16="http://schemas.microsoft.com/office/drawing/2014/main" id="{D11DB61D-3C1E-482A-AD53-231535F7D159}"/>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8E010787-3C6F-4ABD-A428-932580B6686F}"/>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58584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8D03B722-3BDC-4BE8-97DA-AB06D1B460E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4" name="Rectangle 5">
            <a:extLst>
              <a:ext uri="{FF2B5EF4-FFF2-40B4-BE49-F238E27FC236}">
                <a16:creationId xmlns:a16="http://schemas.microsoft.com/office/drawing/2014/main" id="{EAD1E42D-E7B4-4E65-A2A4-662470AF1830}"/>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EE9810D5-287B-4685-98C9-4BF0F8B6E98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89280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A76514-78BA-40C2-855D-FFA4941CC195}"/>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3" name="Rectangle 5">
            <a:extLst>
              <a:ext uri="{FF2B5EF4-FFF2-40B4-BE49-F238E27FC236}">
                <a16:creationId xmlns:a16="http://schemas.microsoft.com/office/drawing/2014/main" id="{F7DB80FA-2485-4106-BD7A-17C7A29C93AF}"/>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F67C2B55-6994-4C8D-9DB9-78F2973EA3CD}"/>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63936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F0C3D71-4831-4872-9060-E5DA57EC2AA3}"/>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0EE90017-E8C2-4897-B95B-B5E76BDF65BA}"/>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C538D4C9-9AB3-43E9-90FE-0BABAAFF581E}"/>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51079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0BB0C92-B6DD-4957-9534-13FE6FF005DD}"/>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660ADF17-622E-4480-9144-8600771F950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4B3E306-8EF0-41FB-AF46-41B6C5F89ED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73013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D3D7"/>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8E1E5E-CE54-48D9-B821-5069E4117A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a:extLst>
              <a:ext uri="{FF2B5EF4-FFF2-40B4-BE49-F238E27FC236}">
                <a16:creationId xmlns:a16="http://schemas.microsoft.com/office/drawing/2014/main" id="{EF93E2EB-BE3B-4F8F-A0DD-29D418C1CB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E12B5C8A-EBA7-40AF-8A8D-1F81ACD27FD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charset="-122"/>
              </a:defRPr>
            </a:lvl1pPr>
          </a:lstStyle>
          <a:p>
            <a:fld id="{8AC2307A-F5BF-40DB-87C9-EF45FDB201BB}" type="datetimeFigureOut">
              <a:rPr lang="zh-CN" altLang="en-US" smtClean="0"/>
              <a:t>2020/1/31 Friday</a:t>
            </a:fld>
            <a:endParaRPr lang="zh-CN" altLang="en-US"/>
          </a:p>
        </p:txBody>
      </p:sp>
      <p:sp>
        <p:nvSpPr>
          <p:cNvPr id="1029" name="Rectangle 5">
            <a:extLst>
              <a:ext uri="{FF2B5EF4-FFF2-40B4-BE49-F238E27FC236}">
                <a16:creationId xmlns:a16="http://schemas.microsoft.com/office/drawing/2014/main" id="{CE575505-000E-4E94-8794-2606D37D78D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122"/>
              </a:defRPr>
            </a:lvl1pPr>
          </a:lstStyle>
          <a:p>
            <a:endParaRPr lang="zh-CN" altLang="en-US"/>
          </a:p>
        </p:txBody>
      </p:sp>
      <p:sp>
        <p:nvSpPr>
          <p:cNvPr id="1030" name="Rectangle 6">
            <a:extLst>
              <a:ext uri="{FF2B5EF4-FFF2-40B4-BE49-F238E27FC236}">
                <a16:creationId xmlns:a16="http://schemas.microsoft.com/office/drawing/2014/main" id="{854704DA-D6CA-4EFA-BD22-32379238576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401382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AAB48C66-39E0-4E0A-96B3-77C1F5E191FB}"/>
              </a:ext>
            </a:extLst>
          </p:cNvPr>
          <p:cNvSpPr>
            <a:spLocks noGrp="1" noChangeArrowheads="1"/>
          </p:cNvSpPr>
          <p:nvPr>
            <p:ph type="ctrTitle"/>
          </p:nvPr>
        </p:nvSpPr>
        <p:spPr>
          <a:xfrm>
            <a:off x="736417" y="1066800"/>
            <a:ext cx="7493183" cy="1127530"/>
          </a:xfrm>
        </p:spPr>
        <p:txBody>
          <a:bodyPr/>
          <a:lstStyle/>
          <a:p>
            <a:pPr eaLnBrk="1" hangingPunct="1"/>
            <a:r>
              <a:rPr lang="zh-CN" altLang="en-US" sz="3300" dirty="0"/>
              <a:t>装配化建筑施工图的识读与深化设计</a:t>
            </a:r>
            <a:br>
              <a:rPr lang="en-US" altLang="zh-CN" sz="3300" dirty="0"/>
            </a:br>
            <a:br>
              <a:rPr lang="en-US" altLang="zh-CN" dirty="0"/>
            </a:br>
            <a:endParaRPr lang="zh-CN" altLang="en-US" dirty="0"/>
          </a:p>
        </p:txBody>
      </p:sp>
      <p:sp>
        <p:nvSpPr>
          <p:cNvPr id="4100" name="AutoShape 58">
            <a:extLst>
              <a:ext uri="{FF2B5EF4-FFF2-40B4-BE49-F238E27FC236}">
                <a16:creationId xmlns:a16="http://schemas.microsoft.com/office/drawing/2014/main" id="{7E73BD66-615D-4BD8-807B-25D41435A82E}"/>
              </a:ext>
            </a:extLst>
          </p:cNvPr>
          <p:cNvSpPr>
            <a:spLocks noChangeArrowheads="1"/>
          </p:cNvSpPr>
          <p:nvPr/>
        </p:nvSpPr>
        <p:spPr bwMode="auto">
          <a:xfrm>
            <a:off x="3528859" y="3323675"/>
            <a:ext cx="1865312" cy="587375"/>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高级</a:t>
            </a:r>
          </a:p>
        </p:txBody>
      </p:sp>
      <p:sp>
        <p:nvSpPr>
          <p:cNvPr id="4101" name="AutoShape 56">
            <a:extLst>
              <a:ext uri="{FF2B5EF4-FFF2-40B4-BE49-F238E27FC236}">
                <a16:creationId xmlns:a16="http://schemas.microsoft.com/office/drawing/2014/main" id="{96681877-AACF-4B1F-B1EF-985A4566FA45}"/>
              </a:ext>
            </a:extLst>
          </p:cNvPr>
          <p:cNvSpPr>
            <a:spLocks noChangeArrowheads="1"/>
          </p:cNvSpPr>
          <p:nvPr/>
        </p:nvSpPr>
        <p:spPr bwMode="auto">
          <a:xfrm>
            <a:off x="567225" y="2879727"/>
            <a:ext cx="1865313" cy="585787"/>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初级</a:t>
            </a:r>
          </a:p>
        </p:txBody>
      </p:sp>
      <p:sp>
        <p:nvSpPr>
          <p:cNvPr id="4102" name="AutoShape 57">
            <a:extLst>
              <a:ext uri="{FF2B5EF4-FFF2-40B4-BE49-F238E27FC236}">
                <a16:creationId xmlns:a16="http://schemas.microsoft.com/office/drawing/2014/main" id="{9DD61413-BFE3-4FC9-BF55-6F88D5F8CC60}"/>
              </a:ext>
            </a:extLst>
          </p:cNvPr>
          <p:cNvSpPr>
            <a:spLocks noChangeArrowheads="1"/>
          </p:cNvSpPr>
          <p:nvPr/>
        </p:nvSpPr>
        <p:spPr bwMode="auto">
          <a:xfrm>
            <a:off x="6490493" y="2984378"/>
            <a:ext cx="1865313" cy="608257"/>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中级</a:t>
            </a:r>
          </a:p>
        </p:txBody>
      </p:sp>
      <p:cxnSp>
        <p:nvCxnSpPr>
          <p:cNvPr id="5" name="直接连接符 4">
            <a:extLst>
              <a:ext uri="{FF2B5EF4-FFF2-40B4-BE49-F238E27FC236}">
                <a16:creationId xmlns:a16="http://schemas.microsoft.com/office/drawing/2014/main" id="{21ACD80C-38D9-4A85-A28A-5DDAC2A1D546}"/>
              </a:ext>
            </a:extLst>
          </p:cNvPr>
          <p:cNvCxnSpPr>
            <a:cxnSpLocks/>
          </p:cNvCxnSpPr>
          <p:nvPr/>
        </p:nvCxnSpPr>
        <p:spPr>
          <a:xfrm>
            <a:off x="736417" y="1371600"/>
            <a:ext cx="7493183" cy="0"/>
          </a:xfrm>
          <a:prstGeom prst="line">
            <a:avLst/>
          </a:prstGeom>
          <a:ln w="317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文本框 15">
            <a:extLst>
              <a:ext uri="{FF2B5EF4-FFF2-40B4-BE49-F238E27FC236}">
                <a16:creationId xmlns:a16="http://schemas.microsoft.com/office/drawing/2014/main" id="{DDFD8772-AE0E-49C7-A988-FBDEF9813707}"/>
              </a:ext>
            </a:extLst>
          </p:cNvPr>
          <p:cNvSpPr txBox="1">
            <a:spLocks noChangeArrowheads="1"/>
          </p:cNvSpPr>
          <p:nvPr/>
        </p:nvSpPr>
        <p:spPr bwMode="auto">
          <a:xfrm>
            <a:off x="1402924" y="1631099"/>
            <a:ext cx="63381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1" dirty="0">
                <a:latin typeface="微软雅黑" panose="020B0503020204020204" pitchFamily="34" charset="-122"/>
                <a:ea typeface="微软雅黑" panose="020B0503020204020204" pitchFamily="34" charset="-122"/>
              </a:rPr>
              <a:t>识读楼面梁与剪力墙连接节点构造详图</a:t>
            </a:r>
          </a:p>
        </p:txBody>
      </p:sp>
      <p:pic>
        <p:nvPicPr>
          <p:cNvPr id="8" name="图片 7">
            <a:extLst>
              <a:ext uri="{FF2B5EF4-FFF2-40B4-BE49-F238E27FC236}">
                <a16:creationId xmlns:a16="http://schemas.microsoft.com/office/drawing/2014/main" id="{AE458F79-0D25-4C51-82C7-863CE83581A6}"/>
              </a:ext>
            </a:extLst>
          </p:cNvPr>
          <p:cNvPicPr>
            <a:picLocks noChangeAspect="1"/>
          </p:cNvPicPr>
          <p:nvPr/>
        </p:nvPicPr>
        <p:blipFill rotWithShape="1">
          <a:blip r:embed="rId3">
            <a:extLst>
              <a:ext uri="{28A0092B-C50C-407E-A947-70E740481C1C}">
                <a14:useLocalDpi xmlns:a14="http://schemas.microsoft.com/office/drawing/2010/main" val="0"/>
              </a:ext>
            </a:extLst>
          </a:blip>
          <a:srcRect l="13077" t="10122" r="5555" b="3558"/>
          <a:stretch/>
        </p:blipFill>
        <p:spPr>
          <a:xfrm>
            <a:off x="5067868" y="3992095"/>
            <a:ext cx="3498616" cy="2469612"/>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PT5 拷贝">
            <a:extLst>
              <a:ext uri="{FF2B5EF4-FFF2-40B4-BE49-F238E27FC236}">
                <a16:creationId xmlns:a16="http://schemas.microsoft.com/office/drawing/2014/main" id="{18CCC25C-0B3F-4BD6-AFBB-27D54165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ppt6">
            <a:extLst>
              <a:ext uri="{FF2B5EF4-FFF2-40B4-BE49-F238E27FC236}">
                <a16:creationId xmlns:a16="http://schemas.microsoft.com/office/drawing/2014/main" id="{9D168A5B-1FBB-412B-969A-403D827A3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20AE3391-A06D-4789-8C0D-440585A0B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55451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16F5D1B8-AAA6-47CD-AEE7-0C907C9A960E}"/>
              </a:ext>
            </a:extLst>
          </p:cNvPr>
          <p:cNvSpPr txBox="1">
            <a:spLocks noChangeArrowheads="1"/>
          </p:cNvSpPr>
          <p:nvPr/>
        </p:nvSpPr>
        <p:spPr bwMode="auto">
          <a:xfrm>
            <a:off x="1981200" y="5105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①   拿  到 探 宝 图</a:t>
            </a:r>
          </a:p>
        </p:txBody>
      </p:sp>
      <p:sp>
        <p:nvSpPr>
          <p:cNvPr id="13318" name="Text Box 6">
            <a:extLst>
              <a:ext uri="{FF2B5EF4-FFF2-40B4-BE49-F238E27FC236}">
                <a16:creationId xmlns:a16="http://schemas.microsoft.com/office/drawing/2014/main" id="{1556C8B7-9533-480B-B5EB-E91DCE38DEB3}"/>
              </a:ext>
            </a:extLst>
          </p:cNvPr>
          <p:cNvSpPr txBox="1">
            <a:spLocks noChangeArrowheads="1"/>
          </p:cNvSpPr>
          <p:nvPr/>
        </p:nvSpPr>
        <p:spPr bwMode="auto">
          <a:xfrm>
            <a:off x="1905000" y="4038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②  初    探   路</a:t>
            </a:r>
          </a:p>
        </p:txBody>
      </p:sp>
      <p:sp>
        <p:nvSpPr>
          <p:cNvPr id="13319" name="Text Box 7">
            <a:extLst>
              <a:ext uri="{FF2B5EF4-FFF2-40B4-BE49-F238E27FC236}">
                <a16:creationId xmlns:a16="http://schemas.microsoft.com/office/drawing/2014/main" id="{66CE785F-1FBD-40D4-A125-4A9BD452771F}"/>
              </a:ext>
            </a:extLst>
          </p:cNvPr>
          <p:cNvSpPr txBox="1">
            <a:spLocks noChangeArrowheads="1"/>
          </p:cNvSpPr>
          <p:nvPr/>
        </p:nvSpPr>
        <p:spPr bwMode="auto">
          <a:xfrm>
            <a:off x="19050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③   找 到 钥 匙</a:t>
            </a:r>
          </a:p>
        </p:txBody>
      </p:sp>
      <p:sp>
        <p:nvSpPr>
          <p:cNvPr id="13320" name="Text Box 8">
            <a:extLst>
              <a:ext uri="{FF2B5EF4-FFF2-40B4-BE49-F238E27FC236}">
                <a16:creationId xmlns:a16="http://schemas.microsoft.com/office/drawing/2014/main" id="{672D323F-A9E7-4797-A066-17703944FB0F}"/>
              </a:ext>
            </a:extLst>
          </p:cNvPr>
          <p:cNvSpPr txBox="1">
            <a:spLocks noChangeArrowheads="1"/>
          </p:cNvSpPr>
          <p:nvPr/>
        </p:nvSpPr>
        <p:spPr bwMode="auto">
          <a:xfrm>
            <a:off x="19050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④  迈进职场大门</a:t>
            </a:r>
          </a:p>
        </p:txBody>
      </p:sp>
      <p:sp>
        <p:nvSpPr>
          <p:cNvPr id="13321" name="Text Box 9">
            <a:extLst>
              <a:ext uri="{FF2B5EF4-FFF2-40B4-BE49-F238E27FC236}">
                <a16:creationId xmlns:a16="http://schemas.microsoft.com/office/drawing/2014/main" id="{C356AA77-0FA7-4785-B177-C590AF67AF64}"/>
              </a:ext>
            </a:extLst>
          </p:cNvPr>
          <p:cNvSpPr txBox="1">
            <a:spLocks noChangeArrowheads="1"/>
          </p:cNvSpPr>
          <p:nvPr/>
        </p:nvSpPr>
        <p:spPr bwMode="auto">
          <a:xfrm>
            <a:off x="1981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⑤ 拿到岗位实习证</a:t>
            </a:r>
          </a:p>
        </p:txBody>
      </p:sp>
      <p:sp>
        <p:nvSpPr>
          <p:cNvPr id="13322" name="Text Box 10">
            <a:extLst>
              <a:ext uri="{FF2B5EF4-FFF2-40B4-BE49-F238E27FC236}">
                <a16:creationId xmlns:a16="http://schemas.microsoft.com/office/drawing/2014/main" id="{CFA168D0-B2F8-4CA2-A64A-3FE42522CA7C}"/>
              </a:ext>
            </a:extLst>
          </p:cNvPr>
          <p:cNvSpPr txBox="1">
            <a:spLocks noChangeArrowheads="1"/>
          </p:cNvSpPr>
          <p:nvPr/>
        </p:nvSpPr>
        <p:spPr bwMode="auto">
          <a:xfrm>
            <a:off x="5410200" y="5181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学习目标→工作任务</a:t>
            </a:r>
          </a:p>
        </p:txBody>
      </p:sp>
      <p:sp>
        <p:nvSpPr>
          <p:cNvPr id="13323" name="Text Box 11">
            <a:extLst>
              <a:ext uri="{FF2B5EF4-FFF2-40B4-BE49-F238E27FC236}">
                <a16:creationId xmlns:a16="http://schemas.microsoft.com/office/drawing/2014/main" id="{3BCD7F3F-3C85-455D-97B9-1BED769F161B}"/>
              </a:ext>
            </a:extLst>
          </p:cNvPr>
          <p:cNvSpPr txBox="1">
            <a:spLocks noChangeArrowheads="1"/>
          </p:cNvSpPr>
          <p:nvPr/>
        </p:nvSpPr>
        <p:spPr bwMode="auto">
          <a:xfrm>
            <a:off x="5257800" y="4191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应知→制图规则</a:t>
            </a:r>
          </a:p>
        </p:txBody>
      </p:sp>
      <p:sp>
        <p:nvSpPr>
          <p:cNvPr id="13324" name="Text Box 12">
            <a:extLst>
              <a:ext uri="{FF2B5EF4-FFF2-40B4-BE49-F238E27FC236}">
                <a16:creationId xmlns:a16="http://schemas.microsoft.com/office/drawing/2014/main" id="{089BB010-27A6-42F7-A707-AFCD13DEE088}"/>
              </a:ext>
            </a:extLst>
          </p:cNvPr>
          <p:cNvSpPr txBox="1">
            <a:spLocks noChangeArrowheads="1"/>
          </p:cNvSpPr>
          <p:nvPr/>
        </p:nvSpPr>
        <p:spPr bwMode="auto">
          <a:xfrm>
            <a:off x="52578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应会→图示内容</a:t>
            </a:r>
          </a:p>
        </p:txBody>
      </p:sp>
      <p:sp>
        <p:nvSpPr>
          <p:cNvPr id="13325" name="Text Box 13">
            <a:extLst>
              <a:ext uri="{FF2B5EF4-FFF2-40B4-BE49-F238E27FC236}">
                <a16:creationId xmlns:a16="http://schemas.microsoft.com/office/drawing/2014/main" id="{D6F1E384-C2AE-421C-8917-D38A1739D92C}"/>
              </a:ext>
            </a:extLst>
          </p:cNvPr>
          <p:cNvSpPr txBox="1">
            <a:spLocks noChangeArrowheads="1"/>
          </p:cNvSpPr>
          <p:nvPr/>
        </p:nvSpPr>
        <p:spPr bwMode="auto">
          <a:xfrm>
            <a:off x="52578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读图→模板翻样</a:t>
            </a:r>
          </a:p>
        </p:txBody>
      </p:sp>
      <p:sp>
        <p:nvSpPr>
          <p:cNvPr id="13326" name="Text Box 14">
            <a:extLst>
              <a:ext uri="{FF2B5EF4-FFF2-40B4-BE49-F238E27FC236}">
                <a16:creationId xmlns:a16="http://schemas.microsoft.com/office/drawing/2014/main" id="{FD6CDAD6-0E4A-4EA0-8F57-7AB3A3073BFE}"/>
              </a:ext>
            </a:extLst>
          </p:cNvPr>
          <p:cNvSpPr txBox="1">
            <a:spLocks noChangeArrowheads="1"/>
          </p:cNvSpPr>
          <p:nvPr/>
        </p:nvSpPr>
        <p:spPr bwMode="auto">
          <a:xfrm>
            <a:off x="5410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识图→构件内配筋</a:t>
            </a:r>
          </a:p>
        </p:txBody>
      </p:sp>
      <p:sp>
        <p:nvSpPr>
          <p:cNvPr id="34831" name="Text Box 15">
            <a:extLst>
              <a:ext uri="{FF2B5EF4-FFF2-40B4-BE49-F238E27FC236}">
                <a16:creationId xmlns:a16="http://schemas.microsoft.com/office/drawing/2014/main" id="{5F810944-AEFC-4F5D-8088-24B52663C16F}"/>
              </a:ext>
            </a:extLst>
          </p:cNvPr>
          <p:cNvSpPr txBox="1">
            <a:spLocks noChangeArrowheads="1"/>
          </p:cNvSpPr>
          <p:nvPr/>
        </p:nvSpPr>
        <p:spPr bwMode="auto">
          <a:xfrm>
            <a:off x="533400" y="1066800"/>
            <a:ext cx="671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a:solidFill>
                  <a:srgbClr val="333399"/>
                </a:solidFill>
              </a:rPr>
              <a:t>    职 业 胜 任 模 型</a:t>
            </a:r>
          </a:p>
        </p:txBody>
      </p:sp>
      <p:sp>
        <p:nvSpPr>
          <p:cNvPr id="34832" name="Line 16">
            <a:extLst>
              <a:ext uri="{FF2B5EF4-FFF2-40B4-BE49-F238E27FC236}">
                <a16:creationId xmlns:a16="http://schemas.microsoft.com/office/drawing/2014/main" id="{CDAF2A68-873F-49D3-ABDA-0A5794603CD4}"/>
              </a:ext>
            </a:extLst>
          </p:cNvPr>
          <p:cNvSpPr>
            <a:spLocks noChangeShapeType="1"/>
          </p:cNvSpPr>
          <p:nvPr/>
        </p:nvSpPr>
        <p:spPr bwMode="auto">
          <a:xfrm>
            <a:off x="7315200" y="1981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
        <p:nvSpPr>
          <p:cNvPr id="34833" name="Line 17">
            <a:extLst>
              <a:ext uri="{FF2B5EF4-FFF2-40B4-BE49-F238E27FC236}">
                <a16:creationId xmlns:a16="http://schemas.microsoft.com/office/drawing/2014/main" id="{D7090853-9CBA-4448-942A-913C41A1E353}"/>
              </a:ext>
            </a:extLst>
          </p:cNvPr>
          <p:cNvSpPr>
            <a:spLocks noChangeShapeType="1"/>
          </p:cNvSpPr>
          <p:nvPr/>
        </p:nvSpPr>
        <p:spPr bwMode="auto">
          <a:xfrm>
            <a:off x="7239000" y="1905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slide(fromBottom)">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slide(fromBottom)">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slide(fromBottom)">
                                      <p:cBhvr>
                                        <p:cTn id="17" dur="500"/>
                                        <p:tgtEl>
                                          <p:spTgt spid="13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slide(fromBottom)">
                                      <p:cBhvr>
                                        <p:cTn id="22" dur="5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slide(fromBottom)">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325"/>
                                        </p:tgtEl>
                                        <p:attrNameLst>
                                          <p:attrName>style.visibility</p:attrName>
                                        </p:attrNameLst>
                                      </p:cBhvr>
                                      <p:to>
                                        <p:strVal val="visible"/>
                                      </p:to>
                                    </p:set>
                                    <p:animEffect transition="in" filter="slide(fromBottom)">
                                      <p:cBhvr>
                                        <p:cTn id="37" dur="500"/>
                                        <p:tgtEl>
                                          <p:spTgt spid="133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3320"/>
                                        </p:tgtEl>
                                        <p:attrNameLst>
                                          <p:attrName>style.visibility</p:attrName>
                                        </p:attrNameLst>
                                      </p:cBhvr>
                                      <p:to>
                                        <p:strVal val="visible"/>
                                      </p:to>
                                    </p:set>
                                    <p:animEffect transition="in" filter="slide(fromBottom)">
                                      <p:cBhvr>
                                        <p:cTn id="42" dur="500"/>
                                        <p:tgtEl>
                                          <p:spTgt spid="133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326"/>
                                        </p:tgtEl>
                                        <p:attrNameLst>
                                          <p:attrName>style.visibility</p:attrName>
                                        </p:attrNameLst>
                                      </p:cBhvr>
                                      <p:to>
                                        <p:strVal val="visible"/>
                                      </p:to>
                                    </p:set>
                                    <p:animEffect transition="in" filter="slide(fromBottom)">
                                      <p:cBhvr>
                                        <p:cTn id="47" dur="500"/>
                                        <p:tgtEl>
                                          <p:spTgt spid="133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321"/>
                                        </p:tgtEl>
                                        <p:attrNameLst>
                                          <p:attrName>style.visibility</p:attrName>
                                        </p:attrNameLst>
                                      </p:cBhvr>
                                      <p:to>
                                        <p:strVal val="visible"/>
                                      </p:to>
                                    </p:set>
                                    <p:animEffect transition="in" filter="slide(fromBottom)">
                                      <p:cBhvr>
                                        <p:cTn id="52"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13319" grpId="0" autoUpdateAnimBg="0"/>
      <p:bldP spid="13320" grpId="0" autoUpdateAnimBg="0"/>
      <p:bldP spid="13321" grpId="0" autoUpdateAnimBg="0"/>
      <p:bldP spid="13322" grpId="0" autoUpdateAnimBg="0"/>
      <p:bldP spid="13323" grpId="0" autoUpdateAnimBg="0"/>
      <p:bldP spid="13324" grpId="0" autoUpdateAnimBg="0"/>
      <p:bldP spid="13325" grpId="0" autoUpdateAnimBg="0"/>
      <p:bldP spid="1332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PT5">
            <a:extLst>
              <a:ext uri="{FF2B5EF4-FFF2-40B4-BE49-F238E27FC236}">
                <a16:creationId xmlns:a16="http://schemas.microsoft.com/office/drawing/2014/main" id="{552E7F6C-235C-471E-B301-38456406E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ppt6">
            <a:extLst>
              <a:ext uri="{FF2B5EF4-FFF2-40B4-BE49-F238E27FC236}">
                <a16:creationId xmlns:a16="http://schemas.microsoft.com/office/drawing/2014/main" id="{BF906EB7-014C-43B3-8EFA-E2AEDDB03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CBB00F27-60B5-4651-A4B5-69EB8B567ECD}"/>
              </a:ext>
            </a:extLst>
          </p:cNvPr>
          <p:cNvSpPr>
            <a:spLocks noGrp="1" noChangeArrowheads="1"/>
          </p:cNvSpPr>
          <p:nvPr>
            <p:ph type="body" idx="1"/>
          </p:nvPr>
        </p:nvSpPr>
        <p:spPr>
          <a:xfrm>
            <a:off x="457200" y="1143000"/>
            <a:ext cx="8229600" cy="4525963"/>
          </a:xfrm>
        </p:spPr>
        <p:txBody>
          <a:bodyPr/>
          <a:lstStyle/>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400" b="1"/>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p:txBody>
      </p:sp>
      <p:sp>
        <p:nvSpPr>
          <p:cNvPr id="12293" name="AutoShape 5">
            <a:extLst>
              <a:ext uri="{FF2B5EF4-FFF2-40B4-BE49-F238E27FC236}">
                <a16:creationId xmlns:a16="http://schemas.microsoft.com/office/drawing/2014/main" id="{238C285B-C953-4EEB-BFA6-321FFDF8E5EB}"/>
              </a:ext>
            </a:extLst>
          </p:cNvPr>
          <p:cNvSpPr>
            <a:spLocks noChangeArrowheads="1"/>
          </p:cNvSpPr>
          <p:nvPr/>
        </p:nvSpPr>
        <p:spPr bwMode="auto">
          <a:xfrm>
            <a:off x="685800" y="1752600"/>
            <a:ext cx="5181600" cy="7620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800"/>
              <a:t>研读图</a:t>
            </a:r>
            <a:r>
              <a:rPr kumimoji="1" lang="en-US" altLang="zh-CN" sz="1800"/>
              <a:t>---</a:t>
            </a:r>
            <a:r>
              <a:rPr kumimoji="1" lang="zh-CN" altLang="en-US" sz="1800"/>
              <a:t>图</a:t>
            </a:r>
            <a:r>
              <a:rPr kumimoji="1" lang="en-US" altLang="zh-CN" sz="1800"/>
              <a:t>##</a:t>
            </a:r>
            <a:r>
              <a:rPr kumimoji="1" lang="zh-CN" altLang="en-US" sz="1800"/>
              <a:t>详图，标识图中应交底的</a:t>
            </a:r>
            <a:endParaRPr kumimoji="1" lang="en-US" altLang="zh-CN" sz="1800"/>
          </a:p>
          <a:p>
            <a:pPr eaLnBrk="1" hangingPunct="1">
              <a:spcBef>
                <a:spcPct val="0"/>
              </a:spcBef>
              <a:buFontTx/>
              <a:buNone/>
            </a:pPr>
            <a:r>
              <a:rPr kumimoji="1" lang="zh-CN" altLang="en-US" sz="1800"/>
              <a:t>技术信息。</a:t>
            </a:r>
          </a:p>
        </p:txBody>
      </p:sp>
      <p:sp>
        <p:nvSpPr>
          <p:cNvPr id="12294" name="AutoShape 6">
            <a:extLst>
              <a:ext uri="{FF2B5EF4-FFF2-40B4-BE49-F238E27FC236}">
                <a16:creationId xmlns:a16="http://schemas.microsoft.com/office/drawing/2014/main" id="{4B89BDAB-C75C-42AF-B021-5C025069D5D7}"/>
              </a:ext>
            </a:extLst>
          </p:cNvPr>
          <p:cNvSpPr>
            <a:spLocks noChangeArrowheads="1"/>
          </p:cNvSpPr>
          <p:nvPr/>
        </p:nvSpPr>
        <p:spPr bwMode="auto">
          <a:xfrm>
            <a:off x="609600" y="2619375"/>
            <a:ext cx="5181600" cy="1114425"/>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en-US" altLang="zh-CN" sz="1800"/>
              <a:t> </a:t>
            </a:r>
            <a:r>
              <a:rPr kumimoji="1" lang="zh-CN" altLang="en-US" sz="1800"/>
              <a:t>徒手画图</a:t>
            </a:r>
            <a:r>
              <a:rPr kumimoji="1" lang="en-US" altLang="zh-CN" sz="1800"/>
              <a:t>--</a:t>
            </a:r>
            <a:r>
              <a:rPr kumimoji="1" lang="zh-CN" altLang="en-US" sz="1800"/>
              <a:t>转换式训练（识图与画图）：</a:t>
            </a:r>
            <a:endParaRPr kumimoji="1" lang="en-US" altLang="zh-CN" sz="1800"/>
          </a:p>
          <a:p>
            <a:pPr algn="ctr" eaLnBrk="1" hangingPunct="1">
              <a:spcBef>
                <a:spcPct val="0"/>
              </a:spcBef>
              <a:buFontTx/>
              <a:buNone/>
            </a:pPr>
            <a:r>
              <a:rPr kumimoji="1" lang="zh-CN" altLang="en-US" sz="1800"/>
              <a:t>尝试画出构件详图</a:t>
            </a:r>
            <a:endParaRPr kumimoji="1" lang="en-US" altLang="zh-CN" sz="1800"/>
          </a:p>
        </p:txBody>
      </p:sp>
      <p:sp>
        <p:nvSpPr>
          <p:cNvPr id="12295" name="AutoShape 7">
            <a:extLst>
              <a:ext uri="{FF2B5EF4-FFF2-40B4-BE49-F238E27FC236}">
                <a16:creationId xmlns:a16="http://schemas.microsoft.com/office/drawing/2014/main" id="{E7A72676-7349-4778-9784-9BABDA2D2A19}"/>
              </a:ext>
            </a:extLst>
          </p:cNvPr>
          <p:cNvSpPr>
            <a:spLocks noChangeArrowheads="1"/>
          </p:cNvSpPr>
          <p:nvPr/>
        </p:nvSpPr>
        <p:spPr bwMode="auto">
          <a:xfrm>
            <a:off x="762000" y="3733800"/>
            <a:ext cx="5029200" cy="9906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kumimoji="1" lang="en-US" altLang="zh-CN" sz="1800"/>
          </a:p>
          <a:p>
            <a:pPr eaLnBrk="1" hangingPunct="1">
              <a:spcBef>
                <a:spcPct val="0"/>
              </a:spcBef>
              <a:buFontTx/>
              <a:buNone/>
            </a:pPr>
            <a:r>
              <a:rPr kumimoji="1" lang="zh-CN" altLang="en-US" sz="1800"/>
              <a:t>模型制作</a:t>
            </a:r>
            <a:r>
              <a:rPr kumimoji="1" lang="en-US" altLang="zh-CN" sz="1800"/>
              <a:t>-----</a:t>
            </a:r>
            <a:r>
              <a:rPr kumimoji="1" lang="zh-CN" altLang="en-US" sz="1800"/>
              <a:t>确认识图到位</a:t>
            </a:r>
            <a:r>
              <a:rPr kumimoji="1" lang="en-US" altLang="zh-CN" sz="1800"/>
              <a:t>-----</a:t>
            </a:r>
            <a:r>
              <a:rPr kumimoji="1" lang="zh-CN" altLang="en-US" sz="1800"/>
              <a:t>深化设计。。</a:t>
            </a:r>
          </a:p>
          <a:p>
            <a:pPr eaLnBrk="1" hangingPunct="1">
              <a:spcBef>
                <a:spcPct val="0"/>
              </a:spcBef>
              <a:buFontTx/>
              <a:buNone/>
            </a:pPr>
            <a:endParaRPr kumimoji="1" lang="en-US" altLang="zh-CN" sz="1800"/>
          </a:p>
        </p:txBody>
      </p:sp>
      <p:grpSp>
        <p:nvGrpSpPr>
          <p:cNvPr id="2" name="Group 8">
            <a:extLst>
              <a:ext uri="{FF2B5EF4-FFF2-40B4-BE49-F238E27FC236}">
                <a16:creationId xmlns:a16="http://schemas.microsoft.com/office/drawing/2014/main" id="{3C8F2CB9-016A-46AB-8106-C7853185B453}"/>
              </a:ext>
            </a:extLst>
          </p:cNvPr>
          <p:cNvGrpSpPr>
            <a:grpSpLocks/>
          </p:cNvGrpSpPr>
          <p:nvPr/>
        </p:nvGrpSpPr>
        <p:grpSpPr bwMode="auto">
          <a:xfrm>
            <a:off x="6172200" y="1143000"/>
            <a:ext cx="1981200" cy="3276600"/>
            <a:chOff x="1392" y="1080"/>
            <a:chExt cx="1200" cy="1680"/>
          </a:xfrm>
        </p:grpSpPr>
        <p:sp>
          <p:nvSpPr>
            <p:cNvPr id="35850" name="Rectangle 9">
              <a:extLst>
                <a:ext uri="{FF2B5EF4-FFF2-40B4-BE49-F238E27FC236}">
                  <a16:creationId xmlns:a16="http://schemas.microsoft.com/office/drawing/2014/main" id="{EFDB02F2-1182-4EFE-B1CC-D20261928AFC}"/>
                </a:ext>
              </a:extLst>
            </p:cNvPr>
            <p:cNvSpPr>
              <a:spLocks noChangeArrowheads="1"/>
            </p:cNvSpPr>
            <p:nvPr/>
          </p:nvSpPr>
          <p:spPr bwMode="auto">
            <a:xfrm rot="547650">
              <a:off x="1392" y="1080"/>
              <a:ext cx="1200" cy="1680"/>
            </a:xfrm>
            <a:prstGeom prst="rect">
              <a:avLst/>
            </a:prstGeom>
            <a:gradFill rotWithShape="1">
              <a:gsLst>
                <a:gs pos="0">
                  <a:srgbClr val="808000"/>
                </a:gs>
                <a:gs pos="100000">
                  <a:srgbClr val="FFFFFF"/>
                </a:gs>
              </a:gsLst>
              <a:lin ang="0" scaled="1"/>
            </a:gradFill>
            <a:ln w="9525">
              <a:miter lim="800000"/>
              <a:headEnd/>
              <a:tailEnd/>
            </a:ln>
            <a:scene3d>
              <a:camera prst="legacyObliqueBottomLeft"/>
              <a:lightRig rig="legacyHarsh3" dir="t"/>
            </a:scene3d>
            <a:sp3d extrusionH="430200" prstMaterial="legacyMatte">
              <a:bevelT w="13500" h="13500" prst="angle"/>
              <a:bevelB w="13500" h="13500" prst="angle"/>
              <a:extrusionClr>
                <a:srgbClr val="FF6600"/>
              </a:extrusionClr>
              <a:contourClr>
                <a:srgbClr val="808000"/>
              </a:contourClr>
            </a:sp3d>
          </p:spPr>
          <p:txBody>
            <a:bodyPr wrap="none" anchor="ctr">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kumimoji="1" lang="zh-CN" altLang="zh-CN" sz="2400" b="1">
                <a:latin typeface="文鼎琥珀体" pitchFamily="1" charset="-122"/>
                <a:ea typeface="文鼎琥珀体" pitchFamily="1" charset="-122"/>
              </a:endParaRPr>
            </a:p>
          </p:txBody>
        </p:sp>
        <p:sp>
          <p:nvSpPr>
            <p:cNvPr id="35851" name="Rectangle 10">
              <a:extLst>
                <a:ext uri="{FF2B5EF4-FFF2-40B4-BE49-F238E27FC236}">
                  <a16:creationId xmlns:a16="http://schemas.microsoft.com/office/drawing/2014/main" id="{3DD339BC-1E79-43C0-BAB4-34139164538C}"/>
                </a:ext>
              </a:extLst>
            </p:cNvPr>
            <p:cNvSpPr>
              <a:spLocks noChangeArrowheads="1"/>
            </p:cNvSpPr>
            <p:nvPr/>
          </p:nvSpPr>
          <p:spPr bwMode="auto">
            <a:xfrm rot="574708">
              <a:off x="1584" y="1344"/>
              <a:ext cx="912" cy="4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a:latin typeface="Times New Roman" panose="02020603050405020304" pitchFamily="18" charset="0"/>
                  <a:ea typeface="华文行楷" panose="02010800040101010101" pitchFamily="2" charset="-122"/>
                </a:rPr>
                <a:t>能力拓展</a:t>
              </a:r>
            </a:p>
          </p:txBody>
        </p:sp>
      </p:grpSp>
      <p:pic>
        <p:nvPicPr>
          <p:cNvPr id="35849" name="Picture 11" descr="PPT5 拷贝">
            <a:extLst>
              <a:ext uri="{FF2B5EF4-FFF2-40B4-BE49-F238E27FC236}">
                <a16:creationId xmlns:a16="http://schemas.microsoft.com/office/drawing/2014/main" id="{E9329F35-64C8-48DD-840B-B5800B331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0-#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2">
                                            <p:txEl>
                                              <p:pRg st="12" end="12"/>
                                            </p:txEl>
                                          </p:spTgt>
                                        </p:tgtEl>
                                        <p:attrNameLst>
                                          <p:attrName>style.visibility</p:attrName>
                                        </p:attrNameLst>
                                      </p:cBhvr>
                                      <p:to>
                                        <p:strVal val="visible"/>
                                      </p:to>
                                    </p:set>
                                    <p:anim calcmode="lin" valueType="num">
                                      <p:cBhvr additive="base">
                                        <p:cTn id="31" dur="500" fill="hold"/>
                                        <p:tgtEl>
                                          <p:spTgt spid="12292">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32671BB0-B9BF-499E-9AD8-62CE1666D73F}"/>
              </a:ext>
            </a:extLst>
          </p:cNvPr>
          <p:cNvSpPr>
            <a:spLocks noGrp="1" noChangeArrowheads="1"/>
          </p:cNvSpPr>
          <p:nvPr>
            <p:ph type="title"/>
          </p:nvPr>
        </p:nvSpPr>
        <p:spPr/>
        <p:txBody>
          <a:bodyPr/>
          <a:lstStyle/>
          <a:p>
            <a:r>
              <a:rPr lang="zh-CN" altLang="en-US" dirty="0"/>
              <a:t>识读楼面梁与剪力墙连接节点构造详图</a:t>
            </a:r>
          </a:p>
        </p:txBody>
      </p:sp>
      <p:sp>
        <p:nvSpPr>
          <p:cNvPr id="4" name="Oval 15">
            <a:extLst>
              <a:ext uri="{FF2B5EF4-FFF2-40B4-BE49-F238E27FC236}">
                <a16:creationId xmlns:a16="http://schemas.microsoft.com/office/drawing/2014/main" id="{B0F80A3D-25F5-403E-B57F-AFE679952F9A}"/>
              </a:ext>
            </a:extLst>
          </p:cNvPr>
          <p:cNvSpPr>
            <a:spLocks noChangeArrowheads="1"/>
          </p:cNvSpPr>
          <p:nvPr/>
        </p:nvSpPr>
        <p:spPr bwMode="auto">
          <a:xfrm>
            <a:off x="1228725" y="1920479"/>
            <a:ext cx="7229475" cy="4080272"/>
          </a:xfrm>
          <a:prstGeom prst="ellipse">
            <a:avLst/>
          </a:prstGeom>
          <a:gradFill rotWithShape="1">
            <a:gsLst>
              <a:gs pos="0">
                <a:schemeClr val="accent1"/>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2400" dirty="0"/>
              <a:t>	</a:t>
            </a:r>
            <a:r>
              <a:rPr lang="zh-CN" altLang="en-US" sz="2400" dirty="0"/>
              <a:t>知识点：制图规则、编号规则</a:t>
            </a:r>
            <a:endParaRPr lang="en-US" altLang="zh-CN" sz="2400" dirty="0"/>
          </a:p>
          <a:p>
            <a:pPr algn="ctr" eaLnBrk="1" hangingPunct="1">
              <a:buFontTx/>
              <a:buNone/>
            </a:pPr>
            <a:r>
              <a:rPr lang="zh-CN" altLang="en-US" sz="2400" dirty="0"/>
              <a:t>技能线：识读方法、图示内容</a:t>
            </a:r>
            <a:r>
              <a:rPr lang="en-US" altLang="zh-CN" sz="2400" dirty="0"/>
              <a:t>---</a:t>
            </a:r>
            <a:r>
              <a:rPr lang="zh-CN" altLang="en-US" sz="2400" dirty="0"/>
              <a:t>模板、钢筋</a:t>
            </a:r>
            <a:endParaRPr lang="en-US" altLang="zh-CN" sz="2400" dirty="0"/>
          </a:p>
          <a:p>
            <a:pPr algn="ctr" eaLnBrk="1" hangingPunct="1">
              <a:buFontTx/>
              <a:buNone/>
            </a:pPr>
            <a:endParaRPr lang="en-US" altLang="zh-CN" sz="2400" dirty="0"/>
          </a:p>
          <a:p>
            <a:pPr algn="ctr" eaLnBrk="1" hangingPunct="1">
              <a:buFontTx/>
              <a:buNone/>
            </a:pPr>
            <a:r>
              <a:rPr lang="en-US" altLang="zh-CN" sz="2400" dirty="0"/>
              <a:t>		</a:t>
            </a:r>
            <a:r>
              <a:rPr lang="zh-CN" altLang="en-US" sz="2400" dirty="0"/>
              <a:t>素养面：质量意识（数字</a:t>
            </a:r>
            <a:r>
              <a:rPr lang="en-US" altLang="zh-CN" sz="2400" dirty="0"/>
              <a:t>.</a:t>
            </a:r>
            <a:r>
              <a:rPr lang="zh-CN" altLang="en-US" sz="2400" dirty="0"/>
              <a:t>符号）、责任担当</a:t>
            </a:r>
            <a:endParaRPr lang="en-US" altLang="zh-CN" sz="2400" dirty="0"/>
          </a:p>
          <a:p>
            <a:pPr algn="ctr" eaLnBrk="1" hangingPunct="1">
              <a:buFontTx/>
              <a:buNone/>
            </a:pPr>
            <a:r>
              <a:rPr lang="zh-CN" altLang="en-US" sz="2400" dirty="0"/>
              <a:t>建筑工程职业人（立体的人！祖国大厦中梁砥柱）</a:t>
            </a:r>
            <a:endParaRPr lang="en-US" altLang="zh-CN" sz="2400" dirty="0"/>
          </a:p>
          <a:p>
            <a:pPr algn="ctr" eaLnBrk="1" hangingPunct="1">
              <a:buFontTx/>
              <a:buNone/>
            </a:pPr>
            <a:endParaRPr lang="en-US" altLang="zh-CN" sz="2400" dirty="0"/>
          </a:p>
          <a:p>
            <a:pPr algn="ctr" eaLnBrk="1" hangingPunct="1">
              <a:buFontTx/>
              <a:buNone/>
            </a:pPr>
            <a:r>
              <a:rPr lang="zh-CN" altLang="en-US" sz="2400" dirty="0"/>
              <a:t> </a:t>
            </a:r>
          </a:p>
        </p:txBody>
      </p:sp>
      <p:sp>
        <p:nvSpPr>
          <p:cNvPr id="5125" name="AutoShape 57">
            <a:extLst>
              <a:ext uri="{FF2B5EF4-FFF2-40B4-BE49-F238E27FC236}">
                <a16:creationId xmlns:a16="http://schemas.microsoft.com/office/drawing/2014/main" id="{4085C460-ABC6-4224-A265-FB779C2367DF}"/>
              </a:ext>
            </a:extLst>
          </p:cNvPr>
          <p:cNvSpPr>
            <a:spLocks noChangeArrowheads="1"/>
          </p:cNvSpPr>
          <p:nvPr/>
        </p:nvSpPr>
        <p:spPr bwMode="auto">
          <a:xfrm>
            <a:off x="451338" y="2844800"/>
            <a:ext cx="1066800" cy="439341"/>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中级</a:t>
            </a:r>
          </a:p>
        </p:txBody>
      </p:sp>
      <p:sp>
        <p:nvSpPr>
          <p:cNvPr id="5126" name="AutoShape 58">
            <a:extLst>
              <a:ext uri="{FF2B5EF4-FFF2-40B4-BE49-F238E27FC236}">
                <a16:creationId xmlns:a16="http://schemas.microsoft.com/office/drawing/2014/main" id="{BD3370E4-9308-409A-85C2-B06FCA558EA1}"/>
              </a:ext>
            </a:extLst>
          </p:cNvPr>
          <p:cNvSpPr>
            <a:spLocks noChangeArrowheads="1"/>
          </p:cNvSpPr>
          <p:nvPr/>
        </p:nvSpPr>
        <p:spPr bwMode="auto">
          <a:xfrm>
            <a:off x="767862" y="3699546"/>
            <a:ext cx="1246814" cy="439341"/>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高级</a:t>
            </a:r>
          </a:p>
        </p:txBody>
      </p:sp>
      <p:pic>
        <p:nvPicPr>
          <p:cNvPr id="5127" name="Picture 4">
            <a:extLst>
              <a:ext uri="{FF2B5EF4-FFF2-40B4-BE49-F238E27FC236}">
                <a16:creationId xmlns:a16="http://schemas.microsoft.com/office/drawing/2014/main" id="{6FFA6C44-66A7-44C4-A3DC-0B4BF11F3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711303"/>
            <a:ext cx="1714500" cy="10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AutoShape 56">
            <a:extLst>
              <a:ext uri="{FF2B5EF4-FFF2-40B4-BE49-F238E27FC236}">
                <a16:creationId xmlns:a16="http://schemas.microsoft.com/office/drawing/2014/main" id="{DA4057E1-2E81-4028-AF1B-738B5B07172B}"/>
              </a:ext>
            </a:extLst>
          </p:cNvPr>
          <p:cNvSpPr>
            <a:spLocks noChangeArrowheads="1"/>
          </p:cNvSpPr>
          <p:nvPr/>
        </p:nvSpPr>
        <p:spPr bwMode="auto">
          <a:xfrm>
            <a:off x="1600200" y="2380930"/>
            <a:ext cx="1398985" cy="439341"/>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初级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5" name="文本框 15">
            <a:extLst>
              <a:ext uri="{FF2B5EF4-FFF2-40B4-BE49-F238E27FC236}">
                <a16:creationId xmlns:a16="http://schemas.microsoft.com/office/drawing/2014/main" id="{B31E3935-484A-412A-84EF-0D50E6101390}"/>
              </a:ext>
            </a:extLst>
          </p:cNvPr>
          <p:cNvSpPr txBox="1">
            <a:spLocks noChangeArrowheads="1"/>
          </p:cNvSpPr>
          <p:nvPr/>
        </p:nvSpPr>
        <p:spPr bwMode="auto">
          <a:xfrm>
            <a:off x="1842677" y="1886803"/>
            <a:ext cx="6861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zh-CN" sz="2400" b="1" dirty="0">
                <a:solidFill>
                  <a:srgbClr val="FFC000"/>
                </a:solidFill>
                <a:latin typeface="微软雅黑" panose="020B0503020204020204" pitchFamily="34" charset="-122"/>
              </a:rPr>
              <a:t>识读楼面梁与剪力墙连接节点构造详图</a:t>
            </a:r>
          </a:p>
        </p:txBody>
      </p:sp>
      <p:sp>
        <p:nvSpPr>
          <p:cNvPr id="7" name="文本框 15">
            <a:extLst>
              <a:ext uri="{FF2B5EF4-FFF2-40B4-BE49-F238E27FC236}">
                <a16:creationId xmlns:a16="http://schemas.microsoft.com/office/drawing/2014/main" id="{17CEF5FA-B776-4C5C-A9FD-D92F33DC8CFE}"/>
              </a:ext>
            </a:extLst>
          </p:cNvPr>
          <p:cNvSpPr txBox="1">
            <a:spLocks noChangeArrowheads="1"/>
          </p:cNvSpPr>
          <p:nvPr/>
        </p:nvSpPr>
        <p:spPr bwMode="auto">
          <a:xfrm>
            <a:off x="668545" y="1333909"/>
            <a:ext cx="374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2400" b="1" dirty="0">
                <a:solidFill>
                  <a:srgbClr val="FFC000"/>
                </a:solidFill>
                <a:latin typeface="微软雅黑" panose="020B0503020204020204" pitchFamily="34" charset="-122"/>
              </a:rPr>
              <a:t>任务</a:t>
            </a:r>
            <a:r>
              <a:rPr lang="en-US" altLang="zh-CN" sz="2400" b="1" dirty="0">
                <a:solidFill>
                  <a:srgbClr val="FFC000"/>
                </a:solidFill>
                <a:latin typeface="微软雅黑" panose="020B0503020204020204" pitchFamily="34" charset="-122"/>
              </a:rPr>
              <a:t>6.5</a:t>
            </a:r>
            <a:endParaRPr lang="zh-CN" altLang="zh-CN" sz="2400" b="1" dirty="0">
              <a:solidFill>
                <a:srgbClr val="FFC000"/>
              </a:solidFill>
              <a:latin typeface="微软雅黑" panose="020B0503020204020204" pitchFamily="34" charset="-122"/>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945510" y="3117869"/>
            <a:ext cx="5260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6.5.1  </a:t>
            </a:r>
            <a:r>
              <a:rPr lang="zh-CN" altLang="zh-CN" b="1" dirty="0">
                <a:solidFill>
                  <a:srgbClr val="FFC000"/>
                </a:solidFill>
                <a:latin typeface="微软雅黑" panose="020B0503020204020204" pitchFamily="34" charset="-122"/>
              </a:rPr>
              <a:t>楼面梁与剪力墙平面外连接边节点构造</a:t>
            </a:r>
          </a:p>
        </p:txBody>
      </p:sp>
      <p:sp>
        <p:nvSpPr>
          <p:cNvPr id="11" name="文本框 15">
            <a:extLst>
              <a:ext uri="{FF2B5EF4-FFF2-40B4-BE49-F238E27FC236}">
                <a16:creationId xmlns:a16="http://schemas.microsoft.com/office/drawing/2014/main" id="{8C429804-E8FE-4C74-816D-30C403774831}"/>
              </a:ext>
            </a:extLst>
          </p:cNvPr>
          <p:cNvSpPr txBox="1">
            <a:spLocks noChangeArrowheads="1"/>
          </p:cNvSpPr>
          <p:nvPr/>
        </p:nvSpPr>
        <p:spPr bwMode="auto">
          <a:xfrm>
            <a:off x="945510" y="3713495"/>
            <a:ext cx="5260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6.5.2  </a:t>
            </a:r>
            <a:r>
              <a:rPr lang="zh-CN" altLang="zh-CN" b="1" dirty="0">
                <a:solidFill>
                  <a:srgbClr val="FFC000"/>
                </a:solidFill>
                <a:latin typeface="微软雅黑" panose="020B0503020204020204" pitchFamily="34" charset="-122"/>
              </a:rPr>
              <a:t>楼面梁与剪力墙平面外连接中间节点构造</a:t>
            </a:r>
          </a:p>
        </p:txBody>
      </p:sp>
      <p:pic>
        <p:nvPicPr>
          <p:cNvPr id="4" name="图片 3">
            <a:extLst>
              <a:ext uri="{FF2B5EF4-FFF2-40B4-BE49-F238E27FC236}">
                <a16:creationId xmlns:a16="http://schemas.microsoft.com/office/drawing/2014/main" id="{CADE3D3C-317F-4273-B07F-10E655965B09}"/>
              </a:ext>
            </a:extLst>
          </p:cNvPr>
          <p:cNvPicPr>
            <a:picLocks noChangeAspect="1"/>
          </p:cNvPicPr>
          <p:nvPr/>
        </p:nvPicPr>
        <p:blipFill rotWithShape="1">
          <a:blip r:embed="rId2">
            <a:extLst>
              <a:ext uri="{28A0092B-C50C-407E-A947-70E740481C1C}">
                <a14:useLocalDpi xmlns:a14="http://schemas.microsoft.com/office/drawing/2010/main" val="0"/>
              </a:ext>
            </a:extLst>
          </a:blip>
          <a:srcRect l="13077" t="10122" r="5555" b="3558"/>
          <a:stretch/>
        </p:blipFill>
        <p:spPr>
          <a:xfrm>
            <a:off x="6206065" y="3946088"/>
            <a:ext cx="2700869" cy="19064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200444" y="1569509"/>
            <a:ext cx="5260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6.5.1  </a:t>
            </a:r>
            <a:r>
              <a:rPr lang="zh-CN" altLang="zh-CN" b="1" dirty="0">
                <a:solidFill>
                  <a:srgbClr val="FFC000"/>
                </a:solidFill>
                <a:latin typeface="微软雅黑" panose="020B0503020204020204" pitchFamily="34" charset="-122"/>
              </a:rPr>
              <a:t>楼面梁与剪力墙平面外连接边节点构造</a:t>
            </a:r>
          </a:p>
        </p:txBody>
      </p:sp>
      <p:sp>
        <p:nvSpPr>
          <p:cNvPr id="8" name="文本框 15">
            <a:extLst>
              <a:ext uri="{FF2B5EF4-FFF2-40B4-BE49-F238E27FC236}">
                <a16:creationId xmlns:a16="http://schemas.microsoft.com/office/drawing/2014/main" id="{6375B769-8DC9-4B5D-9187-16F62B2C6631}"/>
              </a:ext>
            </a:extLst>
          </p:cNvPr>
          <p:cNvSpPr txBox="1">
            <a:spLocks noChangeArrowheads="1"/>
          </p:cNvSpPr>
          <p:nvPr/>
        </p:nvSpPr>
        <p:spPr bwMode="auto">
          <a:xfrm>
            <a:off x="5240867" y="1063338"/>
            <a:ext cx="38438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6.5  </a:t>
            </a:r>
            <a:r>
              <a:rPr lang="zh-CN" altLang="zh-CN" sz="1500" b="1" dirty="0">
                <a:solidFill>
                  <a:schemeClr val="accent6">
                    <a:lumMod val="20000"/>
                    <a:lumOff val="80000"/>
                  </a:schemeClr>
                </a:solidFill>
                <a:latin typeface="微软雅黑" panose="020B0503020204020204" pitchFamily="34" charset="-122"/>
              </a:rPr>
              <a:t>识读楼面梁与剪力墙连接节点构造详图</a:t>
            </a:r>
          </a:p>
        </p:txBody>
      </p:sp>
      <p:sp>
        <p:nvSpPr>
          <p:cNvPr id="9" name="文本框 15">
            <a:extLst>
              <a:ext uri="{FF2B5EF4-FFF2-40B4-BE49-F238E27FC236}">
                <a16:creationId xmlns:a16="http://schemas.microsoft.com/office/drawing/2014/main" id="{7584BB90-01A2-4C5D-BC66-BFF03EDDD813}"/>
              </a:ext>
            </a:extLst>
          </p:cNvPr>
          <p:cNvSpPr txBox="1">
            <a:spLocks noChangeArrowheads="1"/>
          </p:cNvSpPr>
          <p:nvPr/>
        </p:nvSpPr>
        <p:spPr bwMode="auto">
          <a:xfrm>
            <a:off x="511629" y="2121846"/>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L5-1 — </a:t>
            </a:r>
            <a:r>
              <a:rPr lang="zh-CN" altLang="zh-CN" sz="1500" b="1" dirty="0">
                <a:solidFill>
                  <a:srgbClr val="FFC000"/>
                </a:solidFill>
                <a:latin typeface="微软雅黑" panose="020B0503020204020204" pitchFamily="34" charset="-122"/>
              </a:rPr>
              <a:t>剪力墙留竖向后浇段，次梁下部纵向钢筋机械连接</a:t>
            </a:r>
          </a:p>
        </p:txBody>
      </p:sp>
      <p:pic>
        <p:nvPicPr>
          <p:cNvPr id="2" name="图片 1">
            <a:extLst>
              <a:ext uri="{FF2B5EF4-FFF2-40B4-BE49-F238E27FC236}">
                <a16:creationId xmlns:a16="http://schemas.microsoft.com/office/drawing/2014/main" id="{B5E0B86D-1154-40AB-A975-24CDEE07A631}"/>
              </a:ext>
            </a:extLst>
          </p:cNvPr>
          <p:cNvPicPr>
            <a:picLocks noChangeAspect="1"/>
          </p:cNvPicPr>
          <p:nvPr/>
        </p:nvPicPr>
        <p:blipFill>
          <a:blip r:embed="rId2"/>
          <a:stretch>
            <a:fillRect/>
          </a:stretch>
        </p:blipFill>
        <p:spPr>
          <a:xfrm>
            <a:off x="5452534" y="1476099"/>
            <a:ext cx="3205425" cy="598994"/>
          </a:xfrm>
          <a:prstGeom prst="rect">
            <a:avLst/>
          </a:prstGeom>
        </p:spPr>
      </p:pic>
      <p:pic>
        <p:nvPicPr>
          <p:cNvPr id="13" name="图片 12">
            <a:extLst>
              <a:ext uri="{FF2B5EF4-FFF2-40B4-BE49-F238E27FC236}">
                <a16:creationId xmlns:a16="http://schemas.microsoft.com/office/drawing/2014/main" id="{6A291370-6A2E-42D5-A765-81928011AF1F}"/>
              </a:ext>
            </a:extLst>
          </p:cNvPr>
          <p:cNvPicPr/>
          <p:nvPr/>
        </p:nvPicPr>
        <p:blipFill>
          <a:blip r:embed="rId3"/>
          <a:stretch>
            <a:fillRect/>
          </a:stretch>
        </p:blipFill>
        <p:spPr>
          <a:xfrm>
            <a:off x="5596572" y="2468680"/>
            <a:ext cx="2497561" cy="1538170"/>
          </a:xfrm>
          <a:prstGeom prst="rect">
            <a:avLst/>
          </a:prstGeom>
        </p:spPr>
      </p:pic>
      <p:pic>
        <p:nvPicPr>
          <p:cNvPr id="14" name="图片 13">
            <a:extLst>
              <a:ext uri="{FF2B5EF4-FFF2-40B4-BE49-F238E27FC236}">
                <a16:creationId xmlns:a16="http://schemas.microsoft.com/office/drawing/2014/main" id="{DEBE3728-2589-4F00-B8C8-D5061AB3D777}"/>
              </a:ext>
            </a:extLst>
          </p:cNvPr>
          <p:cNvPicPr/>
          <p:nvPr/>
        </p:nvPicPr>
        <p:blipFill>
          <a:blip r:embed="rId4"/>
          <a:stretch>
            <a:fillRect/>
          </a:stretch>
        </p:blipFill>
        <p:spPr>
          <a:xfrm>
            <a:off x="5632158" y="4173480"/>
            <a:ext cx="2472954" cy="1621182"/>
          </a:xfrm>
          <a:prstGeom prst="rect">
            <a:avLst/>
          </a:prstGeom>
        </p:spPr>
      </p:pic>
      <p:sp>
        <p:nvSpPr>
          <p:cNvPr id="15" name="文本框 14">
            <a:extLst>
              <a:ext uri="{FF2B5EF4-FFF2-40B4-BE49-F238E27FC236}">
                <a16:creationId xmlns:a16="http://schemas.microsoft.com/office/drawing/2014/main" id="{08EFACB9-E394-4CD0-8983-F2C76AC3D3E8}"/>
              </a:ext>
            </a:extLst>
          </p:cNvPr>
          <p:cNvSpPr txBox="1">
            <a:spLocks noChangeArrowheads="1"/>
          </p:cNvSpPr>
          <p:nvPr/>
        </p:nvSpPr>
        <p:spPr bwMode="auto">
          <a:xfrm>
            <a:off x="550043" y="2532435"/>
            <a:ext cx="4561359" cy="348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次梁端部设键槽面，与剪力墙竖向后浇段连接。次梁下部纵向钢筋端部预埋机械连接接头，通过连接纵筋锚固在剪力墙竖向后浇段中，锚固长度不小于</a:t>
            </a:r>
            <a:r>
              <a:rPr lang="en-US" altLang="zh-CN" sz="1350" dirty="0">
                <a:solidFill>
                  <a:schemeClr val="accent5">
                    <a:lumMod val="40000"/>
                    <a:lumOff val="60000"/>
                  </a:schemeClr>
                </a:solidFill>
              </a:rPr>
              <a:t>12d</a:t>
            </a:r>
            <a:r>
              <a:rPr lang="zh-CN" altLang="zh-CN" sz="1350" dirty="0">
                <a:solidFill>
                  <a:schemeClr val="accent5">
                    <a:lumMod val="40000"/>
                    <a:lumOff val="60000"/>
                  </a:schemeClr>
                </a:solidFill>
              </a:rPr>
              <a:t>，且需伸至过剪力墙中心线。</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次梁上部纵向钢筋伸至剪力墙竖向后浇带外侧水平钢筋内侧后弯折，弯折长度为</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，且伸入剪力墙竖向后浇带内的水平段长度不小于</a:t>
            </a:r>
            <a:r>
              <a:rPr lang="en-US" altLang="zh-CN" sz="1350" dirty="0">
                <a:solidFill>
                  <a:schemeClr val="accent5">
                    <a:lumMod val="40000"/>
                    <a:lumOff val="60000"/>
                  </a:schemeClr>
                </a:solidFill>
              </a:rPr>
              <a:t>0.4</a:t>
            </a:r>
            <a:r>
              <a:rPr lang="zh-CN" altLang="zh-CN" sz="1350" dirty="0">
                <a:solidFill>
                  <a:schemeClr val="accent5">
                    <a:lumMod val="40000"/>
                    <a:lumOff val="60000"/>
                  </a:schemeClr>
                </a:solidFill>
              </a:rPr>
              <a:t>倍的受拉钢筋基本锚固长度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ab</a:t>
            </a:r>
            <a:r>
              <a:rPr lang="zh-CN" altLang="zh-CN" sz="1350" dirty="0">
                <a:solidFill>
                  <a:schemeClr val="accent5">
                    <a:lumMod val="40000"/>
                    <a:lumOff val="60000"/>
                  </a:schemeClr>
                </a:solidFill>
              </a:rPr>
              <a:t>。</a:t>
            </a: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连接纵筋由设计确定。次梁上部纵筋也可采用钢筋锚固板锚固。</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当连接节点处无墙体水平筋时，可采用次梁下部纵筋预留外伸段的做法。</a:t>
            </a:r>
            <a:endParaRPr lang="en-US" altLang="zh-CN" sz="1350" dirty="0">
              <a:solidFill>
                <a:schemeClr val="accent5">
                  <a:lumMod val="40000"/>
                  <a:lumOff val="60000"/>
                </a:schemeClr>
              </a:solidFill>
            </a:endParaRPr>
          </a:p>
        </p:txBody>
      </p:sp>
    </p:spTree>
    <p:extLst>
      <p:ext uri="{BB962C8B-B14F-4D97-AF65-F5344CB8AC3E}">
        <p14:creationId xmlns:p14="http://schemas.microsoft.com/office/powerpoint/2010/main" val="26731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200444" y="1569509"/>
            <a:ext cx="52605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6.5.1  </a:t>
            </a:r>
            <a:r>
              <a:rPr lang="zh-CN" altLang="zh-CN" b="1" dirty="0">
                <a:solidFill>
                  <a:srgbClr val="FFC000"/>
                </a:solidFill>
                <a:latin typeface="微软雅黑" panose="020B0503020204020204" pitchFamily="34" charset="-122"/>
              </a:rPr>
              <a:t>楼面梁与剪力墙平面外连接边节点构造</a:t>
            </a:r>
          </a:p>
        </p:txBody>
      </p:sp>
      <p:sp>
        <p:nvSpPr>
          <p:cNvPr id="8" name="文本框 15">
            <a:extLst>
              <a:ext uri="{FF2B5EF4-FFF2-40B4-BE49-F238E27FC236}">
                <a16:creationId xmlns:a16="http://schemas.microsoft.com/office/drawing/2014/main" id="{6375B769-8DC9-4B5D-9187-16F62B2C6631}"/>
              </a:ext>
            </a:extLst>
          </p:cNvPr>
          <p:cNvSpPr txBox="1">
            <a:spLocks noChangeArrowheads="1"/>
          </p:cNvSpPr>
          <p:nvPr/>
        </p:nvSpPr>
        <p:spPr bwMode="auto">
          <a:xfrm>
            <a:off x="5240867" y="1063338"/>
            <a:ext cx="38438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6.5  </a:t>
            </a:r>
            <a:r>
              <a:rPr lang="zh-CN" altLang="zh-CN" sz="1500" b="1" dirty="0">
                <a:solidFill>
                  <a:schemeClr val="accent6">
                    <a:lumMod val="20000"/>
                    <a:lumOff val="80000"/>
                  </a:schemeClr>
                </a:solidFill>
                <a:latin typeface="微软雅黑" panose="020B0503020204020204" pitchFamily="34" charset="-122"/>
              </a:rPr>
              <a:t>识读楼面梁与剪力墙连接节点构造详图</a:t>
            </a:r>
          </a:p>
        </p:txBody>
      </p:sp>
      <p:sp>
        <p:nvSpPr>
          <p:cNvPr id="9" name="文本框 15">
            <a:extLst>
              <a:ext uri="{FF2B5EF4-FFF2-40B4-BE49-F238E27FC236}">
                <a16:creationId xmlns:a16="http://schemas.microsoft.com/office/drawing/2014/main" id="{7584BB90-01A2-4C5D-BC66-BFF03EDDD813}"/>
              </a:ext>
            </a:extLst>
          </p:cNvPr>
          <p:cNvSpPr txBox="1">
            <a:spLocks noChangeArrowheads="1"/>
          </p:cNvSpPr>
          <p:nvPr/>
        </p:nvSpPr>
        <p:spPr bwMode="auto">
          <a:xfrm>
            <a:off x="511629" y="2121846"/>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L5-2 — </a:t>
            </a:r>
            <a:r>
              <a:rPr lang="zh-CN" altLang="zh-CN" sz="1500" b="1" dirty="0">
                <a:solidFill>
                  <a:srgbClr val="FFC000"/>
                </a:solidFill>
                <a:latin typeface="微软雅黑" panose="020B0503020204020204" pitchFamily="34" charset="-122"/>
              </a:rPr>
              <a:t>剪力墙留后浇槽口，次梁下部纵向钢筋机械连接</a:t>
            </a:r>
          </a:p>
        </p:txBody>
      </p:sp>
      <p:sp>
        <p:nvSpPr>
          <p:cNvPr id="15" name="文本框 14">
            <a:extLst>
              <a:ext uri="{FF2B5EF4-FFF2-40B4-BE49-F238E27FC236}">
                <a16:creationId xmlns:a16="http://schemas.microsoft.com/office/drawing/2014/main" id="{08EFACB9-E394-4CD0-8983-F2C76AC3D3E8}"/>
              </a:ext>
            </a:extLst>
          </p:cNvPr>
          <p:cNvSpPr txBox="1">
            <a:spLocks noChangeArrowheads="1"/>
          </p:cNvSpPr>
          <p:nvPr/>
        </p:nvSpPr>
        <p:spPr bwMode="auto">
          <a:xfrm>
            <a:off x="5106088" y="2846407"/>
            <a:ext cx="3258980" cy="16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剪力墙留后浇槽口，次梁下部纵向钢筋机械连接的楼面梁与剪力墙平面外连接边节点构造，次梁纵筋的锚固处理方式，与剪力墙留竖向后浇段式的节点构造形式相同。</a:t>
            </a:r>
            <a:endParaRPr lang="en-US" altLang="zh-CN" sz="1350" dirty="0">
              <a:solidFill>
                <a:schemeClr val="accent5">
                  <a:lumMod val="40000"/>
                  <a:lumOff val="60000"/>
                </a:schemeClr>
              </a:solidFill>
            </a:endParaRPr>
          </a:p>
        </p:txBody>
      </p:sp>
      <p:pic>
        <p:nvPicPr>
          <p:cNvPr id="10" name="图片 9">
            <a:extLst>
              <a:ext uri="{FF2B5EF4-FFF2-40B4-BE49-F238E27FC236}">
                <a16:creationId xmlns:a16="http://schemas.microsoft.com/office/drawing/2014/main" id="{D129B528-77B7-4551-82C4-9F9FE184C964}"/>
              </a:ext>
            </a:extLst>
          </p:cNvPr>
          <p:cNvPicPr/>
          <p:nvPr/>
        </p:nvPicPr>
        <p:blipFill>
          <a:blip r:embed="rId2"/>
          <a:stretch>
            <a:fillRect/>
          </a:stretch>
        </p:blipFill>
        <p:spPr>
          <a:xfrm>
            <a:off x="338667" y="2528590"/>
            <a:ext cx="2493385" cy="1731416"/>
          </a:xfrm>
          <a:prstGeom prst="rect">
            <a:avLst/>
          </a:prstGeom>
        </p:spPr>
      </p:pic>
      <p:pic>
        <p:nvPicPr>
          <p:cNvPr id="11" name="图片 10">
            <a:extLst>
              <a:ext uri="{FF2B5EF4-FFF2-40B4-BE49-F238E27FC236}">
                <a16:creationId xmlns:a16="http://schemas.microsoft.com/office/drawing/2014/main" id="{749AD7D7-BC3E-45A0-B24D-B9611AA294CB}"/>
              </a:ext>
            </a:extLst>
          </p:cNvPr>
          <p:cNvPicPr/>
          <p:nvPr/>
        </p:nvPicPr>
        <p:blipFill>
          <a:blip r:embed="rId3"/>
          <a:stretch>
            <a:fillRect/>
          </a:stretch>
        </p:blipFill>
        <p:spPr>
          <a:xfrm>
            <a:off x="2618716" y="4297421"/>
            <a:ext cx="2392668" cy="1589666"/>
          </a:xfrm>
          <a:prstGeom prst="rect">
            <a:avLst/>
          </a:prstGeom>
        </p:spPr>
      </p:pic>
    </p:spTree>
    <p:extLst>
      <p:ext uri="{BB962C8B-B14F-4D97-AF65-F5344CB8AC3E}">
        <p14:creationId xmlns:p14="http://schemas.microsoft.com/office/powerpoint/2010/main" val="247884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375B769-8DC9-4B5D-9187-16F62B2C6631}"/>
              </a:ext>
            </a:extLst>
          </p:cNvPr>
          <p:cNvSpPr txBox="1">
            <a:spLocks noChangeArrowheads="1"/>
          </p:cNvSpPr>
          <p:nvPr/>
        </p:nvSpPr>
        <p:spPr bwMode="auto">
          <a:xfrm>
            <a:off x="5240867" y="1063338"/>
            <a:ext cx="38438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6.5  </a:t>
            </a:r>
            <a:r>
              <a:rPr lang="zh-CN" altLang="zh-CN" sz="1500" b="1" dirty="0">
                <a:solidFill>
                  <a:schemeClr val="accent6">
                    <a:lumMod val="20000"/>
                    <a:lumOff val="80000"/>
                  </a:schemeClr>
                </a:solidFill>
                <a:latin typeface="微软雅黑" panose="020B0503020204020204" pitchFamily="34" charset="-122"/>
              </a:rPr>
              <a:t>识读楼面梁与剪力墙连接节点构造详图</a:t>
            </a:r>
          </a:p>
        </p:txBody>
      </p:sp>
      <p:sp>
        <p:nvSpPr>
          <p:cNvPr id="9" name="文本框 15">
            <a:extLst>
              <a:ext uri="{FF2B5EF4-FFF2-40B4-BE49-F238E27FC236}">
                <a16:creationId xmlns:a16="http://schemas.microsoft.com/office/drawing/2014/main" id="{7584BB90-01A2-4C5D-BC66-BFF03EDDD813}"/>
              </a:ext>
            </a:extLst>
          </p:cNvPr>
          <p:cNvSpPr txBox="1">
            <a:spLocks noChangeArrowheads="1"/>
          </p:cNvSpPr>
          <p:nvPr/>
        </p:nvSpPr>
        <p:spPr bwMode="auto">
          <a:xfrm>
            <a:off x="350762" y="1955388"/>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L6-1 — </a:t>
            </a:r>
            <a:r>
              <a:rPr lang="zh-CN" altLang="zh-CN" sz="1500" b="1" dirty="0">
                <a:solidFill>
                  <a:srgbClr val="FFC000"/>
                </a:solidFill>
                <a:latin typeface="微软雅黑" panose="020B0503020204020204" pitchFamily="34" charset="-122"/>
              </a:rPr>
              <a:t>剪力墙留竖向后浇段，次梁下部纵向钢筋机械连接</a:t>
            </a:r>
          </a:p>
        </p:txBody>
      </p:sp>
      <p:sp>
        <p:nvSpPr>
          <p:cNvPr id="15" name="文本框 14">
            <a:extLst>
              <a:ext uri="{FF2B5EF4-FFF2-40B4-BE49-F238E27FC236}">
                <a16:creationId xmlns:a16="http://schemas.microsoft.com/office/drawing/2014/main" id="{08EFACB9-E394-4CD0-8983-F2C76AC3D3E8}"/>
              </a:ext>
            </a:extLst>
          </p:cNvPr>
          <p:cNvSpPr txBox="1">
            <a:spLocks noChangeArrowheads="1"/>
          </p:cNvSpPr>
          <p:nvPr/>
        </p:nvSpPr>
        <p:spPr bwMode="auto">
          <a:xfrm>
            <a:off x="747840" y="2373228"/>
            <a:ext cx="4030292" cy="317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次梁端部设键槽面，与剪力墙竖向后浇段连接。</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次梁下部纵筋端部预埋机械连接接头，通过连接纵筋锚固在剪力墙竖向后浇段中，锚固长度不小于</a:t>
            </a:r>
            <a:r>
              <a:rPr lang="en-US" altLang="zh-CN" sz="1350" dirty="0">
                <a:solidFill>
                  <a:schemeClr val="accent5">
                    <a:lumMod val="40000"/>
                    <a:lumOff val="60000"/>
                  </a:schemeClr>
                </a:solidFill>
              </a:rPr>
              <a:t>12d</a:t>
            </a:r>
            <a:r>
              <a:rPr lang="zh-CN" altLang="zh-CN" sz="1350" dirty="0">
                <a:solidFill>
                  <a:schemeClr val="accent5">
                    <a:lumMod val="40000"/>
                    <a:lumOff val="60000"/>
                  </a:schemeClr>
                </a:solidFill>
              </a:rPr>
              <a:t>，且需伸至过剪力墙中心线。</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次梁上部纵筋跨支座贯通布置。</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连接纵筋由设计确定。当连接节点处无墙体水平筋时，可采用次梁下部预留外伸纵筋的做法。</a:t>
            </a:r>
            <a:endParaRPr lang="en-US" altLang="zh-CN" sz="1350" dirty="0">
              <a:solidFill>
                <a:schemeClr val="accent5">
                  <a:lumMod val="40000"/>
                  <a:lumOff val="60000"/>
                </a:schemeClr>
              </a:solidFill>
            </a:endParaRPr>
          </a:p>
        </p:txBody>
      </p:sp>
      <p:sp>
        <p:nvSpPr>
          <p:cNvPr id="13" name="文本框 15">
            <a:extLst>
              <a:ext uri="{FF2B5EF4-FFF2-40B4-BE49-F238E27FC236}">
                <a16:creationId xmlns:a16="http://schemas.microsoft.com/office/drawing/2014/main" id="{8CD95040-15E3-463F-B602-AF5AD52D015C}"/>
              </a:ext>
            </a:extLst>
          </p:cNvPr>
          <p:cNvSpPr txBox="1">
            <a:spLocks noChangeArrowheads="1"/>
          </p:cNvSpPr>
          <p:nvPr/>
        </p:nvSpPr>
        <p:spPr bwMode="auto">
          <a:xfrm>
            <a:off x="132709" y="1403051"/>
            <a:ext cx="5260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6.5.2  </a:t>
            </a:r>
            <a:r>
              <a:rPr lang="zh-CN" altLang="zh-CN" b="1" dirty="0">
                <a:solidFill>
                  <a:srgbClr val="FFC000"/>
                </a:solidFill>
                <a:latin typeface="微软雅黑" panose="020B0503020204020204" pitchFamily="34" charset="-122"/>
              </a:rPr>
              <a:t>楼面梁与剪力墙平面外连接中间节点构造</a:t>
            </a:r>
          </a:p>
        </p:txBody>
      </p:sp>
      <p:pic>
        <p:nvPicPr>
          <p:cNvPr id="2" name="图片 1">
            <a:extLst>
              <a:ext uri="{FF2B5EF4-FFF2-40B4-BE49-F238E27FC236}">
                <a16:creationId xmlns:a16="http://schemas.microsoft.com/office/drawing/2014/main" id="{9EAA06AA-525C-4826-BDD0-603FCCCB23EE}"/>
              </a:ext>
            </a:extLst>
          </p:cNvPr>
          <p:cNvPicPr>
            <a:picLocks noChangeAspect="1"/>
          </p:cNvPicPr>
          <p:nvPr/>
        </p:nvPicPr>
        <p:blipFill>
          <a:blip r:embed="rId2"/>
          <a:stretch>
            <a:fillRect/>
          </a:stretch>
        </p:blipFill>
        <p:spPr>
          <a:xfrm>
            <a:off x="5664481" y="1743766"/>
            <a:ext cx="3208303" cy="1023408"/>
          </a:xfrm>
          <a:prstGeom prst="rect">
            <a:avLst/>
          </a:prstGeom>
        </p:spPr>
      </p:pic>
      <p:pic>
        <p:nvPicPr>
          <p:cNvPr id="14" name="图片 13">
            <a:extLst>
              <a:ext uri="{FF2B5EF4-FFF2-40B4-BE49-F238E27FC236}">
                <a16:creationId xmlns:a16="http://schemas.microsoft.com/office/drawing/2014/main" id="{CFF52F28-9264-447F-B373-28D38F6F9479}"/>
              </a:ext>
            </a:extLst>
          </p:cNvPr>
          <p:cNvPicPr/>
          <p:nvPr/>
        </p:nvPicPr>
        <p:blipFill>
          <a:blip r:embed="rId3"/>
          <a:stretch>
            <a:fillRect/>
          </a:stretch>
        </p:blipFill>
        <p:spPr>
          <a:xfrm>
            <a:off x="5393264" y="3399499"/>
            <a:ext cx="2741136" cy="1714736"/>
          </a:xfrm>
          <a:prstGeom prst="rect">
            <a:avLst/>
          </a:prstGeom>
        </p:spPr>
      </p:pic>
    </p:spTree>
    <p:extLst>
      <p:ext uri="{BB962C8B-B14F-4D97-AF65-F5344CB8AC3E}">
        <p14:creationId xmlns:p14="http://schemas.microsoft.com/office/powerpoint/2010/main" val="265982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59267"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375B769-8DC9-4B5D-9187-16F62B2C6631}"/>
              </a:ext>
            </a:extLst>
          </p:cNvPr>
          <p:cNvSpPr txBox="1">
            <a:spLocks noChangeArrowheads="1"/>
          </p:cNvSpPr>
          <p:nvPr/>
        </p:nvSpPr>
        <p:spPr bwMode="auto">
          <a:xfrm>
            <a:off x="5240867" y="1063338"/>
            <a:ext cx="38438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6.5  </a:t>
            </a:r>
            <a:r>
              <a:rPr lang="zh-CN" altLang="zh-CN" sz="1500" b="1" dirty="0">
                <a:solidFill>
                  <a:schemeClr val="accent6">
                    <a:lumMod val="20000"/>
                    <a:lumOff val="80000"/>
                  </a:schemeClr>
                </a:solidFill>
                <a:latin typeface="微软雅黑" panose="020B0503020204020204" pitchFamily="34" charset="-122"/>
              </a:rPr>
              <a:t>识读楼面梁与剪力墙连接节点构造详图</a:t>
            </a:r>
          </a:p>
        </p:txBody>
      </p:sp>
      <p:sp>
        <p:nvSpPr>
          <p:cNvPr id="9" name="文本框 15">
            <a:extLst>
              <a:ext uri="{FF2B5EF4-FFF2-40B4-BE49-F238E27FC236}">
                <a16:creationId xmlns:a16="http://schemas.microsoft.com/office/drawing/2014/main" id="{7584BB90-01A2-4C5D-BC66-BFF03EDDD813}"/>
              </a:ext>
            </a:extLst>
          </p:cNvPr>
          <p:cNvSpPr txBox="1">
            <a:spLocks noChangeArrowheads="1"/>
          </p:cNvSpPr>
          <p:nvPr/>
        </p:nvSpPr>
        <p:spPr bwMode="auto">
          <a:xfrm>
            <a:off x="367696" y="1569509"/>
            <a:ext cx="67951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L6-2 — </a:t>
            </a:r>
            <a:r>
              <a:rPr lang="zh-CN" altLang="zh-CN" sz="1500" b="1" dirty="0">
                <a:solidFill>
                  <a:srgbClr val="FFC000"/>
                </a:solidFill>
                <a:latin typeface="微软雅黑" panose="020B0503020204020204" pitchFamily="34" charset="-122"/>
              </a:rPr>
              <a:t>剪力墙留竖向后浇段，次梁底面有高差，次梁下部纵向钢筋机械连接</a:t>
            </a:r>
          </a:p>
        </p:txBody>
      </p:sp>
      <p:sp>
        <p:nvSpPr>
          <p:cNvPr id="15" name="文本框 14">
            <a:extLst>
              <a:ext uri="{FF2B5EF4-FFF2-40B4-BE49-F238E27FC236}">
                <a16:creationId xmlns:a16="http://schemas.microsoft.com/office/drawing/2014/main" id="{08EFACB9-E394-4CD0-8983-F2C76AC3D3E8}"/>
              </a:ext>
            </a:extLst>
          </p:cNvPr>
          <p:cNvSpPr txBox="1">
            <a:spLocks noChangeArrowheads="1"/>
          </p:cNvSpPr>
          <p:nvPr/>
        </p:nvSpPr>
        <p:spPr bwMode="auto">
          <a:xfrm>
            <a:off x="4036637" y="1896258"/>
            <a:ext cx="4286097" cy="192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两侧次梁下部纵筋端部预埋机械连接接头，各自分别通过连接纵筋锚固在剪力墙竖向后浇段中，锚固长度不小于</a:t>
            </a:r>
            <a:r>
              <a:rPr lang="en-US" altLang="zh-CN" sz="1350" dirty="0">
                <a:solidFill>
                  <a:schemeClr val="accent5">
                    <a:lumMod val="40000"/>
                    <a:lumOff val="60000"/>
                  </a:schemeClr>
                </a:solidFill>
              </a:rPr>
              <a:t>12d</a:t>
            </a:r>
            <a:r>
              <a:rPr lang="zh-CN" altLang="zh-CN" sz="1350" dirty="0">
                <a:solidFill>
                  <a:schemeClr val="accent5">
                    <a:lumMod val="40000"/>
                    <a:lumOff val="60000"/>
                  </a:schemeClr>
                </a:solidFill>
              </a:rPr>
              <a:t>，且需伸至过剪力墙中心线。</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次梁上部纵筋跨支座贯通布置。当连接节点处无墙体水平筋时，可采用次梁下部纵筋预留外伸段的做法。</a:t>
            </a:r>
            <a:endParaRPr lang="en-US" altLang="zh-CN" sz="1350" dirty="0">
              <a:solidFill>
                <a:schemeClr val="accent5">
                  <a:lumMod val="40000"/>
                  <a:lumOff val="60000"/>
                </a:schemeClr>
              </a:solidFill>
            </a:endParaRPr>
          </a:p>
        </p:txBody>
      </p:sp>
      <p:sp>
        <p:nvSpPr>
          <p:cNvPr id="13" name="文本框 15">
            <a:extLst>
              <a:ext uri="{FF2B5EF4-FFF2-40B4-BE49-F238E27FC236}">
                <a16:creationId xmlns:a16="http://schemas.microsoft.com/office/drawing/2014/main" id="{8CD95040-15E3-463F-B602-AF5AD52D015C}"/>
              </a:ext>
            </a:extLst>
          </p:cNvPr>
          <p:cNvSpPr txBox="1">
            <a:spLocks noChangeArrowheads="1"/>
          </p:cNvSpPr>
          <p:nvPr/>
        </p:nvSpPr>
        <p:spPr bwMode="auto">
          <a:xfrm>
            <a:off x="149641" y="1097492"/>
            <a:ext cx="5260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6.5.2  </a:t>
            </a:r>
            <a:r>
              <a:rPr lang="zh-CN" altLang="zh-CN" b="1" dirty="0">
                <a:solidFill>
                  <a:srgbClr val="FFC000"/>
                </a:solidFill>
                <a:latin typeface="微软雅黑" panose="020B0503020204020204" pitchFamily="34" charset="-122"/>
              </a:rPr>
              <a:t>楼面梁与剪力墙平面外连接中间节点构造</a:t>
            </a:r>
          </a:p>
        </p:txBody>
      </p:sp>
      <p:pic>
        <p:nvPicPr>
          <p:cNvPr id="10" name="图片 9">
            <a:extLst>
              <a:ext uri="{FF2B5EF4-FFF2-40B4-BE49-F238E27FC236}">
                <a16:creationId xmlns:a16="http://schemas.microsoft.com/office/drawing/2014/main" id="{8C658223-3321-4C60-B0D1-59CC3B3FA04B}"/>
              </a:ext>
            </a:extLst>
          </p:cNvPr>
          <p:cNvPicPr/>
          <p:nvPr/>
        </p:nvPicPr>
        <p:blipFill>
          <a:blip r:embed="rId2"/>
          <a:stretch>
            <a:fillRect/>
          </a:stretch>
        </p:blipFill>
        <p:spPr>
          <a:xfrm>
            <a:off x="1085537" y="1995359"/>
            <a:ext cx="2392299" cy="1509346"/>
          </a:xfrm>
          <a:prstGeom prst="rect">
            <a:avLst/>
          </a:prstGeom>
        </p:spPr>
      </p:pic>
      <p:sp>
        <p:nvSpPr>
          <p:cNvPr id="11" name="文本框 15">
            <a:extLst>
              <a:ext uri="{FF2B5EF4-FFF2-40B4-BE49-F238E27FC236}">
                <a16:creationId xmlns:a16="http://schemas.microsoft.com/office/drawing/2014/main" id="{4E0468A1-6C2E-4DDB-855D-E9DC70DAA428}"/>
              </a:ext>
            </a:extLst>
          </p:cNvPr>
          <p:cNvSpPr txBox="1">
            <a:spLocks noChangeArrowheads="1"/>
          </p:cNvSpPr>
          <p:nvPr/>
        </p:nvSpPr>
        <p:spPr bwMode="auto">
          <a:xfrm>
            <a:off x="367696" y="3718680"/>
            <a:ext cx="67951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L6-3 —  </a:t>
            </a:r>
            <a:r>
              <a:rPr lang="zh-CN" altLang="zh-CN" sz="1500" b="1" dirty="0">
                <a:solidFill>
                  <a:srgbClr val="FFC000"/>
                </a:solidFill>
                <a:latin typeface="微软雅黑" panose="020B0503020204020204" pitchFamily="34" charset="-122"/>
              </a:rPr>
              <a:t>剪力墙留后浇槽口，次梁下部纵向钢筋机械连接</a:t>
            </a:r>
          </a:p>
        </p:txBody>
      </p:sp>
      <p:pic>
        <p:nvPicPr>
          <p:cNvPr id="12" name="图片 11">
            <a:extLst>
              <a:ext uri="{FF2B5EF4-FFF2-40B4-BE49-F238E27FC236}">
                <a16:creationId xmlns:a16="http://schemas.microsoft.com/office/drawing/2014/main" id="{A4CD17EF-5A06-4A99-AE19-2F4F68424FDB}"/>
              </a:ext>
            </a:extLst>
          </p:cNvPr>
          <p:cNvPicPr/>
          <p:nvPr/>
        </p:nvPicPr>
        <p:blipFill>
          <a:blip r:embed="rId3"/>
          <a:stretch>
            <a:fillRect/>
          </a:stretch>
        </p:blipFill>
        <p:spPr>
          <a:xfrm>
            <a:off x="1085537" y="4144529"/>
            <a:ext cx="2392299" cy="1615979"/>
          </a:xfrm>
          <a:prstGeom prst="rect">
            <a:avLst/>
          </a:prstGeom>
        </p:spPr>
      </p:pic>
      <p:sp>
        <p:nvSpPr>
          <p:cNvPr id="16" name="文本框 15">
            <a:extLst>
              <a:ext uri="{FF2B5EF4-FFF2-40B4-BE49-F238E27FC236}">
                <a16:creationId xmlns:a16="http://schemas.microsoft.com/office/drawing/2014/main" id="{93961C34-79E8-4269-AA78-D55B178EBEC9}"/>
              </a:ext>
            </a:extLst>
          </p:cNvPr>
          <p:cNvSpPr txBox="1">
            <a:spLocks noChangeArrowheads="1"/>
          </p:cNvSpPr>
          <p:nvPr/>
        </p:nvSpPr>
        <p:spPr bwMode="auto">
          <a:xfrm>
            <a:off x="4112837" y="4322073"/>
            <a:ext cx="4286097" cy="98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剪力墙留后浇槽口，次梁下部纵向钢筋机械连接的楼面梁与剪力墙平面外连接中间节点构造，次梁钢筋锚固方式与剪力墙留竖向后浇段</a:t>
            </a:r>
            <a:r>
              <a:rPr lang="en-US" altLang="zh-CN" sz="1350" dirty="0">
                <a:solidFill>
                  <a:schemeClr val="accent5">
                    <a:lumMod val="40000"/>
                    <a:lumOff val="60000"/>
                  </a:schemeClr>
                </a:solidFill>
              </a:rPr>
              <a:t>L6-1</a:t>
            </a:r>
            <a:r>
              <a:rPr lang="zh-CN" altLang="zh-CN" sz="1350" dirty="0">
                <a:solidFill>
                  <a:schemeClr val="accent5">
                    <a:lumMod val="40000"/>
                    <a:lumOff val="60000"/>
                  </a:schemeClr>
                </a:solidFill>
              </a:rPr>
              <a:t>构造形式相同。</a:t>
            </a:r>
            <a:endParaRPr lang="en-US" altLang="zh-CN" sz="1350" dirty="0">
              <a:solidFill>
                <a:schemeClr val="accent5">
                  <a:lumMod val="40000"/>
                  <a:lumOff val="60000"/>
                </a:schemeClr>
              </a:solidFill>
            </a:endParaRPr>
          </a:p>
        </p:txBody>
      </p:sp>
    </p:spTree>
    <p:extLst>
      <p:ext uri="{BB962C8B-B14F-4D97-AF65-F5344CB8AC3E}">
        <p14:creationId xmlns:p14="http://schemas.microsoft.com/office/powerpoint/2010/main" val="174599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375B769-8DC9-4B5D-9187-16F62B2C6631}"/>
              </a:ext>
            </a:extLst>
          </p:cNvPr>
          <p:cNvSpPr txBox="1">
            <a:spLocks noChangeArrowheads="1"/>
          </p:cNvSpPr>
          <p:nvPr/>
        </p:nvSpPr>
        <p:spPr bwMode="auto">
          <a:xfrm>
            <a:off x="5240867" y="1063338"/>
            <a:ext cx="384386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6.5  </a:t>
            </a:r>
            <a:r>
              <a:rPr lang="zh-CN" altLang="zh-CN" sz="1500" b="1" dirty="0">
                <a:solidFill>
                  <a:schemeClr val="accent6">
                    <a:lumMod val="20000"/>
                    <a:lumOff val="80000"/>
                  </a:schemeClr>
                </a:solidFill>
                <a:latin typeface="微软雅黑" panose="020B0503020204020204" pitchFamily="34" charset="-122"/>
              </a:rPr>
              <a:t>识读楼面梁与剪力墙连接节点构造详图</a:t>
            </a:r>
          </a:p>
        </p:txBody>
      </p:sp>
      <p:sp>
        <p:nvSpPr>
          <p:cNvPr id="9" name="文本框 15">
            <a:extLst>
              <a:ext uri="{FF2B5EF4-FFF2-40B4-BE49-F238E27FC236}">
                <a16:creationId xmlns:a16="http://schemas.microsoft.com/office/drawing/2014/main" id="{7584BB90-01A2-4C5D-BC66-BFF03EDDD813}"/>
              </a:ext>
            </a:extLst>
          </p:cNvPr>
          <p:cNvSpPr txBox="1">
            <a:spLocks noChangeArrowheads="1"/>
          </p:cNvSpPr>
          <p:nvPr/>
        </p:nvSpPr>
        <p:spPr bwMode="auto">
          <a:xfrm>
            <a:off x="350762" y="1955388"/>
            <a:ext cx="68713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L6-4 — </a:t>
            </a:r>
            <a:r>
              <a:rPr lang="zh-CN" altLang="zh-CN" sz="1500" b="1" dirty="0">
                <a:solidFill>
                  <a:srgbClr val="FFC000"/>
                </a:solidFill>
                <a:latin typeface="微软雅黑" panose="020B0503020204020204" pitchFamily="34" charset="-122"/>
              </a:rPr>
              <a:t>剪力墙留后浇槽口，次梁底面有高差，次梁下部纵向钢筋机械连接</a:t>
            </a:r>
          </a:p>
        </p:txBody>
      </p:sp>
      <p:sp>
        <p:nvSpPr>
          <p:cNvPr id="15" name="文本框 14">
            <a:extLst>
              <a:ext uri="{FF2B5EF4-FFF2-40B4-BE49-F238E27FC236}">
                <a16:creationId xmlns:a16="http://schemas.microsoft.com/office/drawing/2014/main" id="{08EFACB9-E394-4CD0-8983-F2C76AC3D3E8}"/>
              </a:ext>
            </a:extLst>
          </p:cNvPr>
          <p:cNvSpPr txBox="1">
            <a:spLocks noChangeArrowheads="1"/>
          </p:cNvSpPr>
          <p:nvPr/>
        </p:nvSpPr>
        <p:spPr bwMode="auto">
          <a:xfrm>
            <a:off x="951040" y="3025161"/>
            <a:ext cx="4030292" cy="13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剪力墙留后浇槽口，次梁底面有高差，次梁下部纵向钢筋机械连接的楼面梁与剪力墙平面外连接中间节点构造，次梁钢筋锚固方式与剪力墙留竖向后浇段</a:t>
            </a:r>
            <a:r>
              <a:rPr lang="en-US" altLang="zh-CN" sz="1350" dirty="0">
                <a:solidFill>
                  <a:schemeClr val="accent5">
                    <a:lumMod val="40000"/>
                    <a:lumOff val="60000"/>
                  </a:schemeClr>
                </a:solidFill>
              </a:rPr>
              <a:t>L6-2</a:t>
            </a:r>
            <a:r>
              <a:rPr lang="zh-CN" altLang="zh-CN" sz="1350" dirty="0">
                <a:solidFill>
                  <a:schemeClr val="accent5">
                    <a:lumMod val="40000"/>
                    <a:lumOff val="60000"/>
                  </a:schemeClr>
                </a:solidFill>
              </a:rPr>
              <a:t>构造形式相同。</a:t>
            </a:r>
            <a:endParaRPr lang="en-US" altLang="zh-CN" sz="1350" dirty="0">
              <a:solidFill>
                <a:schemeClr val="accent5">
                  <a:lumMod val="40000"/>
                  <a:lumOff val="60000"/>
                </a:schemeClr>
              </a:solidFill>
            </a:endParaRPr>
          </a:p>
        </p:txBody>
      </p:sp>
      <p:sp>
        <p:nvSpPr>
          <p:cNvPr id="13" name="文本框 15">
            <a:extLst>
              <a:ext uri="{FF2B5EF4-FFF2-40B4-BE49-F238E27FC236}">
                <a16:creationId xmlns:a16="http://schemas.microsoft.com/office/drawing/2014/main" id="{8CD95040-15E3-463F-B602-AF5AD52D015C}"/>
              </a:ext>
            </a:extLst>
          </p:cNvPr>
          <p:cNvSpPr txBox="1">
            <a:spLocks noChangeArrowheads="1"/>
          </p:cNvSpPr>
          <p:nvPr/>
        </p:nvSpPr>
        <p:spPr bwMode="auto">
          <a:xfrm>
            <a:off x="132709" y="1403051"/>
            <a:ext cx="5260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6.5.2  </a:t>
            </a:r>
            <a:r>
              <a:rPr lang="zh-CN" altLang="zh-CN" b="1" dirty="0">
                <a:solidFill>
                  <a:srgbClr val="FFC000"/>
                </a:solidFill>
                <a:latin typeface="微软雅黑" panose="020B0503020204020204" pitchFamily="34" charset="-122"/>
              </a:rPr>
              <a:t>楼面梁与剪力墙平面外连接中间节点构造</a:t>
            </a:r>
          </a:p>
        </p:txBody>
      </p:sp>
      <p:pic>
        <p:nvPicPr>
          <p:cNvPr id="10" name="图片 9">
            <a:extLst>
              <a:ext uri="{FF2B5EF4-FFF2-40B4-BE49-F238E27FC236}">
                <a16:creationId xmlns:a16="http://schemas.microsoft.com/office/drawing/2014/main" id="{F33AF0F8-6FC7-47B9-9FF5-FD95DE419729}"/>
              </a:ext>
            </a:extLst>
          </p:cNvPr>
          <p:cNvPicPr/>
          <p:nvPr/>
        </p:nvPicPr>
        <p:blipFill>
          <a:blip r:embed="rId2"/>
          <a:stretch>
            <a:fillRect/>
          </a:stretch>
        </p:blipFill>
        <p:spPr>
          <a:xfrm>
            <a:off x="5393264" y="2964794"/>
            <a:ext cx="2582336" cy="1507723"/>
          </a:xfrm>
          <a:prstGeom prst="rect">
            <a:avLst/>
          </a:prstGeom>
        </p:spPr>
      </p:pic>
    </p:spTree>
    <p:extLst>
      <p:ext uri="{BB962C8B-B14F-4D97-AF65-F5344CB8AC3E}">
        <p14:creationId xmlns:p14="http://schemas.microsoft.com/office/powerpoint/2010/main" val="320529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PT5">
            <a:extLst>
              <a:ext uri="{FF2B5EF4-FFF2-40B4-BE49-F238E27FC236}">
                <a16:creationId xmlns:a16="http://schemas.microsoft.com/office/drawing/2014/main" id="{F22A27A3-E90F-4455-8082-655619C01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03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pt6">
            <a:extLst>
              <a:ext uri="{FF2B5EF4-FFF2-40B4-BE49-F238E27FC236}">
                <a16:creationId xmlns:a16="http://schemas.microsoft.com/office/drawing/2014/main" id="{C58A19F2-1831-44FB-A3E8-73411E9C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6800816C-CBAA-4347-90A5-AA75231A7280}"/>
              </a:ext>
            </a:extLst>
          </p:cNvPr>
          <p:cNvSpPr>
            <a:spLocks noGrp="1" noChangeArrowheads="1"/>
          </p:cNvSpPr>
          <p:nvPr>
            <p:ph type="title"/>
          </p:nvPr>
        </p:nvSpPr>
        <p:spPr>
          <a:xfrm>
            <a:off x="2209800" y="5334000"/>
            <a:ext cx="8229600" cy="1143000"/>
          </a:xfrm>
        </p:spPr>
        <p:txBody>
          <a:bodyPr/>
          <a:lstStyle/>
          <a:p>
            <a:pPr algn="l" eaLnBrk="1" hangingPunct="1"/>
            <a:br>
              <a:rPr lang="en-US" altLang="zh-CN" sz="3200"/>
            </a:br>
            <a:br>
              <a:rPr lang="en-US" altLang="zh-CN" sz="3200"/>
            </a:br>
            <a:br>
              <a:rPr lang="en-US" altLang="zh-CN" sz="3200"/>
            </a:br>
            <a:r>
              <a:rPr lang="en-US" altLang="zh-CN" sz="3200"/>
              <a:t>·</a:t>
            </a:r>
          </a:p>
        </p:txBody>
      </p:sp>
      <p:pic>
        <p:nvPicPr>
          <p:cNvPr id="33797" name="Picture 5" descr="PPT5 拷贝">
            <a:extLst>
              <a:ext uri="{FF2B5EF4-FFF2-40B4-BE49-F238E27FC236}">
                <a16:creationId xmlns:a16="http://schemas.microsoft.com/office/drawing/2014/main" id="{6C99E85B-3D14-4BB6-B11B-B55C431F0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09" name="Group 69">
            <a:extLst>
              <a:ext uri="{FF2B5EF4-FFF2-40B4-BE49-F238E27FC236}">
                <a16:creationId xmlns:a16="http://schemas.microsoft.com/office/drawing/2014/main" id="{92ED6789-1E6F-477E-A356-059E18F54AA0}"/>
              </a:ext>
            </a:extLst>
          </p:cNvPr>
          <p:cNvGraphicFramePr>
            <a:graphicFrameLocks noGrp="1"/>
          </p:cNvGraphicFramePr>
          <p:nvPr>
            <p:ph idx="1"/>
          </p:nvPr>
        </p:nvGraphicFramePr>
        <p:xfrm>
          <a:off x="457200" y="990600"/>
          <a:ext cx="7926388" cy="4460875"/>
        </p:xfrm>
        <a:graphic>
          <a:graphicData uri="http://schemas.openxmlformats.org/drawingml/2006/table">
            <a:tbl>
              <a:tblPr/>
              <a:tblGrid>
                <a:gridCol w="1017588">
                  <a:extLst>
                    <a:ext uri="{9D8B030D-6E8A-4147-A177-3AD203B41FA5}">
                      <a16:colId xmlns:a16="http://schemas.microsoft.com/office/drawing/2014/main" val="20000"/>
                    </a:ext>
                  </a:extLst>
                </a:gridCol>
                <a:gridCol w="658812">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249288">
                  <a:extLst>
                    <a:ext uri="{9D8B030D-6E8A-4147-A177-3AD203B41FA5}">
                      <a16:colId xmlns:a16="http://schemas.microsoft.com/office/drawing/2014/main" val="20004"/>
                    </a:ext>
                  </a:extLst>
                </a:gridCol>
                <a:gridCol w="6573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层次</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领域</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了解</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制图规则内容</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运用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规则内容判识</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画出</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图</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综合</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制图规则，归纳出混凝土构件施工信息类别</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55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模仿</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例图识读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掌握</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交换</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激情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追问自己：乐于训练自己成为技术应用人才吗？</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心境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随着识图图纸的增加渐入结构施工图识读佳境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热情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我志愿成为卓越工程师为此耐心细致的钻研图纸，融合所学构造知识、建筑材料知识、结构知识</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92" name="AutoShape 52" descr="pic003a">
            <a:extLst>
              <a:ext uri="{FF2B5EF4-FFF2-40B4-BE49-F238E27FC236}">
                <a16:creationId xmlns:a16="http://schemas.microsoft.com/office/drawing/2014/main" id="{FB2B9137-0A8C-40D9-8ACC-EA1BD980003C}"/>
              </a:ext>
            </a:extLst>
          </p:cNvPr>
          <p:cNvSpPr>
            <a:spLocks noChangeArrowheads="1"/>
          </p:cNvSpPr>
          <p:nvPr/>
        </p:nvSpPr>
        <p:spPr bwMode="auto">
          <a:xfrm>
            <a:off x="669925" y="4437063"/>
            <a:ext cx="661988" cy="936625"/>
          </a:xfrm>
          <a:prstGeom prst="flowChartMagneticDrum">
            <a:avLst/>
          </a:prstGeom>
          <a:blipFill dpi="0" rotWithShape="0">
            <a:blip r:embed="rId5"/>
            <a:srcRect/>
            <a:stretch>
              <a:fillRect/>
            </a:stretch>
          </a:blip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400">
                <a:latin typeface="Times New Roman" panose="02020603050405020304" pitchFamily="18" charset="0"/>
                <a:ea typeface="华文彩云" panose="02010800040101010101" pitchFamily="2" charset="-122"/>
              </a:rPr>
              <a:t>情感   </a:t>
            </a:r>
          </a:p>
          <a:p>
            <a:pPr algn="ctr" eaLnBrk="1" hangingPunct="1">
              <a:spcBef>
                <a:spcPct val="0"/>
              </a:spcBef>
              <a:buFontTx/>
              <a:buNone/>
            </a:pPr>
            <a:endParaRPr kumimoji="1" lang="en-US" altLang="zh-CN" sz="2400">
              <a:latin typeface="Times New Roman" panose="02020603050405020304" pitchFamily="18" charset="0"/>
              <a:ea typeface="华文彩云" panose="02010800040101010101" pitchFamily="2" charset="-122"/>
            </a:endParaRPr>
          </a:p>
        </p:txBody>
      </p:sp>
      <p:sp>
        <p:nvSpPr>
          <p:cNvPr id="10293" name="AutoShape 53">
            <a:extLst>
              <a:ext uri="{FF2B5EF4-FFF2-40B4-BE49-F238E27FC236}">
                <a16:creationId xmlns:a16="http://schemas.microsoft.com/office/drawing/2014/main" id="{621090DB-2A5D-4CA3-BB31-5A9F0AA5102B}"/>
              </a:ext>
            </a:extLst>
          </p:cNvPr>
          <p:cNvSpPr>
            <a:spLocks noChangeArrowheads="1"/>
          </p:cNvSpPr>
          <p:nvPr/>
        </p:nvSpPr>
        <p:spPr bwMode="auto">
          <a:xfrm>
            <a:off x="477838" y="1844675"/>
            <a:ext cx="781050" cy="1079500"/>
          </a:xfrm>
          <a:prstGeom prst="flowChartMagneticDrum">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认</a:t>
            </a:r>
          </a:p>
          <a:p>
            <a:pPr algn="ctr" eaLnBrk="1" hangingPunct="1">
              <a:defRPr/>
            </a:pPr>
            <a:r>
              <a:rPr kumimoji="1" lang="zh-CN" altLang="en-US" sz="2400">
                <a:latin typeface="Times New Roman" pitchFamily="18" charset="0"/>
                <a:ea typeface="华文彩云" pitchFamily="2" charset="-122"/>
              </a:rPr>
              <a:t>知</a:t>
            </a:r>
          </a:p>
        </p:txBody>
      </p:sp>
      <p:sp>
        <p:nvSpPr>
          <p:cNvPr id="10294" name="AutoShape 54">
            <a:extLst>
              <a:ext uri="{FF2B5EF4-FFF2-40B4-BE49-F238E27FC236}">
                <a16:creationId xmlns:a16="http://schemas.microsoft.com/office/drawing/2014/main" id="{C7C8CDC8-1307-453D-B3FD-DD4292A71836}"/>
              </a:ext>
            </a:extLst>
          </p:cNvPr>
          <p:cNvSpPr>
            <a:spLocks noChangeArrowheads="1"/>
          </p:cNvSpPr>
          <p:nvPr/>
        </p:nvSpPr>
        <p:spPr bwMode="auto">
          <a:xfrm>
            <a:off x="481013" y="3305175"/>
            <a:ext cx="777875" cy="844550"/>
          </a:xfrm>
          <a:prstGeom prst="flowChartMagneticDrum">
            <a:avLst/>
          </a:prstGeom>
          <a:gradFill rotWithShape="0">
            <a:gsLst>
              <a:gs pos="0">
                <a:srgbClr val="FFCC00"/>
              </a:gs>
              <a:gs pos="50000">
                <a:schemeClr val="bg1"/>
              </a:gs>
              <a:gs pos="100000">
                <a:srgbClr val="FFCC00"/>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技</a:t>
            </a:r>
          </a:p>
          <a:p>
            <a:pPr algn="ctr" eaLnBrk="1" hangingPunct="1">
              <a:defRPr/>
            </a:pPr>
            <a:r>
              <a:rPr kumimoji="1" lang="zh-CN" altLang="en-US" sz="2400">
                <a:latin typeface="Times New Roman" pitchFamily="18" charset="0"/>
                <a:ea typeface="华文彩云" pitchFamily="2" charset="-122"/>
              </a:rPr>
              <a:t>能</a:t>
            </a:r>
          </a:p>
        </p:txBody>
      </p:sp>
      <p:grpSp>
        <p:nvGrpSpPr>
          <p:cNvPr id="2" name="Group 55">
            <a:extLst>
              <a:ext uri="{FF2B5EF4-FFF2-40B4-BE49-F238E27FC236}">
                <a16:creationId xmlns:a16="http://schemas.microsoft.com/office/drawing/2014/main" id="{356E1A64-A2B3-40C7-BC66-9783B69CB7AE}"/>
              </a:ext>
            </a:extLst>
          </p:cNvPr>
          <p:cNvGrpSpPr>
            <a:grpSpLocks/>
          </p:cNvGrpSpPr>
          <p:nvPr/>
        </p:nvGrpSpPr>
        <p:grpSpPr bwMode="auto">
          <a:xfrm>
            <a:off x="1828800" y="1066800"/>
            <a:ext cx="6775450" cy="609600"/>
            <a:chOff x="624" y="2640"/>
            <a:chExt cx="4308" cy="1248"/>
          </a:xfrm>
        </p:grpSpPr>
        <p:sp>
          <p:nvSpPr>
            <p:cNvPr id="33846" name="AutoShape 56">
              <a:extLst>
                <a:ext uri="{FF2B5EF4-FFF2-40B4-BE49-F238E27FC236}">
                  <a16:creationId xmlns:a16="http://schemas.microsoft.com/office/drawing/2014/main" id="{C6CE979C-38B1-41EE-87F5-FB693C789F5C}"/>
                </a:ext>
              </a:extLst>
            </p:cNvPr>
            <p:cNvSpPr>
              <a:spLocks noChangeArrowheads="1"/>
            </p:cNvSpPr>
            <p:nvPr/>
          </p:nvSpPr>
          <p:spPr bwMode="auto">
            <a:xfrm>
              <a:off x="624" y="2688"/>
              <a:ext cx="1200" cy="1200"/>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初级</a:t>
              </a:r>
            </a:p>
          </p:txBody>
        </p:sp>
        <p:sp>
          <p:nvSpPr>
            <p:cNvPr id="33847" name="AutoShape 57">
              <a:extLst>
                <a:ext uri="{FF2B5EF4-FFF2-40B4-BE49-F238E27FC236}">
                  <a16:creationId xmlns:a16="http://schemas.microsoft.com/office/drawing/2014/main" id="{68B4CD47-2D86-4BA7-B88A-3E76624B71DE}"/>
                </a:ext>
              </a:extLst>
            </p:cNvPr>
            <p:cNvSpPr>
              <a:spLocks noChangeArrowheads="1"/>
            </p:cNvSpPr>
            <p:nvPr/>
          </p:nvSpPr>
          <p:spPr bwMode="auto">
            <a:xfrm>
              <a:off x="1728" y="2640"/>
              <a:ext cx="1200" cy="1200"/>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中级</a:t>
              </a:r>
            </a:p>
          </p:txBody>
        </p:sp>
        <p:sp>
          <p:nvSpPr>
            <p:cNvPr id="33848" name="AutoShape 58">
              <a:extLst>
                <a:ext uri="{FF2B5EF4-FFF2-40B4-BE49-F238E27FC236}">
                  <a16:creationId xmlns:a16="http://schemas.microsoft.com/office/drawing/2014/main" id="{02B4829B-B07F-46F1-B33A-AA18F89C3B73}"/>
                </a:ext>
              </a:extLst>
            </p:cNvPr>
            <p:cNvSpPr>
              <a:spLocks noChangeArrowheads="1"/>
            </p:cNvSpPr>
            <p:nvPr/>
          </p:nvSpPr>
          <p:spPr bwMode="auto">
            <a:xfrm>
              <a:off x="2832" y="2640"/>
              <a:ext cx="1200" cy="1200"/>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高级</a:t>
              </a:r>
            </a:p>
          </p:txBody>
        </p:sp>
        <p:sp>
          <p:nvSpPr>
            <p:cNvPr id="33849" name="AutoShape 59">
              <a:extLst>
                <a:ext uri="{FF2B5EF4-FFF2-40B4-BE49-F238E27FC236}">
                  <a16:creationId xmlns:a16="http://schemas.microsoft.com/office/drawing/2014/main" id="{F3E1A55F-5FC5-421B-BD5E-B9C0A5A4828D}"/>
                </a:ext>
              </a:extLst>
            </p:cNvPr>
            <p:cNvSpPr>
              <a:spLocks noChangeArrowheads="1"/>
            </p:cNvSpPr>
            <p:nvPr/>
          </p:nvSpPr>
          <p:spPr bwMode="auto">
            <a:xfrm>
              <a:off x="4199" y="2640"/>
              <a:ext cx="733" cy="972"/>
            </a:xfrm>
            <a:prstGeom prst="flowChartDelay">
              <a:avLst/>
            </a:prstGeom>
            <a:gradFill rotWithShape="0">
              <a:gsLst>
                <a:gs pos="0">
                  <a:srgbClr val="FFFFFF"/>
                </a:gs>
                <a:gs pos="100000">
                  <a:srgbClr val="FF9933"/>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备注</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92"/>
                                        </p:tgtEl>
                                        <p:attrNameLst>
                                          <p:attrName>style.visibility</p:attrName>
                                        </p:attrNameLst>
                                      </p:cBhvr>
                                      <p:to>
                                        <p:strVal val="visible"/>
                                      </p:to>
                                    </p:set>
                                    <p:anim calcmode="lin" valueType="num">
                                      <p:cBhvr additive="base">
                                        <p:cTn id="7" dur="500" fill="hold"/>
                                        <p:tgtEl>
                                          <p:spTgt spid="10292"/>
                                        </p:tgtEl>
                                        <p:attrNameLst>
                                          <p:attrName>ppt_x</p:attrName>
                                        </p:attrNameLst>
                                      </p:cBhvr>
                                      <p:tavLst>
                                        <p:tav tm="0">
                                          <p:val>
                                            <p:strVal val="0-#ppt_w/2"/>
                                          </p:val>
                                        </p:tav>
                                        <p:tav tm="100000">
                                          <p:val>
                                            <p:strVal val="#ppt_x"/>
                                          </p:val>
                                        </p:tav>
                                      </p:tavLst>
                                    </p:anim>
                                    <p:anim calcmode="lin" valueType="num">
                                      <p:cBhvr additive="base">
                                        <p:cTn id="8" dur="500" fill="hold"/>
                                        <p:tgtEl>
                                          <p:spTgt spid="10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93"/>
                                        </p:tgtEl>
                                        <p:attrNameLst>
                                          <p:attrName>style.visibility</p:attrName>
                                        </p:attrNameLst>
                                      </p:cBhvr>
                                      <p:to>
                                        <p:strVal val="visible"/>
                                      </p:to>
                                    </p:set>
                                    <p:anim calcmode="lin" valueType="num">
                                      <p:cBhvr additive="base">
                                        <p:cTn id="13" dur="500" fill="hold"/>
                                        <p:tgtEl>
                                          <p:spTgt spid="10293"/>
                                        </p:tgtEl>
                                        <p:attrNameLst>
                                          <p:attrName>ppt_x</p:attrName>
                                        </p:attrNameLst>
                                      </p:cBhvr>
                                      <p:tavLst>
                                        <p:tav tm="0">
                                          <p:val>
                                            <p:strVal val="0-#ppt_w/2"/>
                                          </p:val>
                                        </p:tav>
                                        <p:tav tm="100000">
                                          <p:val>
                                            <p:strVal val="#ppt_x"/>
                                          </p:val>
                                        </p:tav>
                                      </p:tavLst>
                                    </p:anim>
                                    <p:anim calcmode="lin" valueType="num">
                                      <p:cBhvr additive="base">
                                        <p:cTn id="14" dur="500" fill="hold"/>
                                        <p:tgtEl>
                                          <p:spTgt spid="1029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94"/>
                                        </p:tgtEl>
                                        <p:attrNameLst>
                                          <p:attrName>style.visibility</p:attrName>
                                        </p:attrNameLst>
                                      </p:cBhvr>
                                      <p:to>
                                        <p:strVal val="visible"/>
                                      </p:to>
                                    </p:set>
                                    <p:anim calcmode="lin" valueType="num">
                                      <p:cBhvr additive="base">
                                        <p:cTn id="17" dur="500" fill="hold"/>
                                        <p:tgtEl>
                                          <p:spTgt spid="10294"/>
                                        </p:tgtEl>
                                        <p:attrNameLst>
                                          <p:attrName>ppt_x</p:attrName>
                                        </p:attrNameLst>
                                      </p:cBhvr>
                                      <p:tavLst>
                                        <p:tav tm="0">
                                          <p:val>
                                            <p:strVal val="0-#ppt_w/2"/>
                                          </p:val>
                                        </p:tav>
                                        <p:tav tm="100000">
                                          <p:val>
                                            <p:strVal val="#ppt_x"/>
                                          </p:val>
                                        </p:tav>
                                      </p:tavLst>
                                    </p:anim>
                                    <p:anim calcmode="lin" valueType="num">
                                      <p:cBhvr additive="base">
                                        <p:cTn id="18" dur="500" fill="hold"/>
                                        <p:tgtEl>
                                          <p:spTgt spid="1029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2" grpId="0" animBg="1"/>
      <p:bldP spid="10293" grpId="0" animBg="1"/>
      <p:bldP spid="1029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主题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5CD70FAC-1AF1-4468-BB6D-ACEC1F89FD6B}" vid="{5E954998-372C-47F5-961E-1527A5D4339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6292</TotalTime>
  <Words>1081</Words>
  <Application>Microsoft Office PowerPoint</Application>
  <PresentationFormat>全屏显示(4:3)</PresentationFormat>
  <Paragraphs>130</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等线</vt:lpstr>
      <vt:lpstr>方正舒体</vt:lpstr>
      <vt:lpstr>微软雅黑</vt:lpstr>
      <vt:lpstr>文鼎琥珀体</vt:lpstr>
      <vt:lpstr>Arial</vt:lpstr>
      <vt:lpstr>Impact</vt:lpstr>
      <vt:lpstr>Times New Roman</vt:lpstr>
      <vt:lpstr>Wingdings</vt:lpstr>
      <vt:lpstr>主题1</vt:lpstr>
      <vt:lpstr>装配化建筑施工图的识读与深化设计  </vt:lpstr>
      <vt:lpstr>识读楼面梁与剪力墙连接节点构造详图</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631</cp:revision>
  <dcterms:created xsi:type="dcterms:W3CDTF">2018-11-14T05:53:32Z</dcterms:created>
  <dcterms:modified xsi:type="dcterms:W3CDTF">2020-01-31T07:35:54Z</dcterms:modified>
</cp:coreProperties>
</file>