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75" r:id="rId2"/>
    <p:sldId id="695" r:id="rId3"/>
    <p:sldId id="644" r:id="rId4"/>
    <p:sldId id="746" r:id="rId5"/>
    <p:sldId id="763" r:id="rId6"/>
    <p:sldId id="764" r:id="rId7"/>
    <p:sldId id="765" r:id="rId8"/>
    <p:sldId id="766" r:id="rId9"/>
    <p:sldId id="767" r:id="rId10"/>
    <p:sldId id="768" r:id="rId11"/>
    <p:sldId id="769" r:id="rId12"/>
    <p:sldId id="770" r:id="rId13"/>
    <p:sldId id="771" r:id="rId14"/>
    <p:sldId id="276" r:id="rId15"/>
    <p:sldId id="278" r:id="rId16"/>
    <p:sldId id="279" r:id="rId17"/>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94660"/>
  </p:normalViewPr>
  <p:slideViewPr>
    <p:cSldViewPr snapToGrid="0">
      <p:cViewPr varScale="1">
        <p:scale>
          <a:sx n="80" d="100"/>
          <a:sy n="80" d="100"/>
        </p:scale>
        <p:origin x="108"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70031-5DD9-4D2C-B2FA-BE5B96052418}" type="datetimeFigureOut">
              <a:rPr lang="zh-CN" altLang="en-US" smtClean="0"/>
              <a:t>2020/1/31 Friday</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E9DCD-FB60-4F3D-86D7-7B30735E3C92}" type="slidenum">
              <a:rPr lang="zh-CN" altLang="en-US" smtClean="0"/>
              <a:t>‹#›</a:t>
            </a:fld>
            <a:endParaRPr lang="zh-CN" altLang="en-US"/>
          </a:p>
        </p:txBody>
      </p:sp>
    </p:spTree>
    <p:extLst>
      <p:ext uri="{BB962C8B-B14F-4D97-AF65-F5344CB8AC3E}">
        <p14:creationId xmlns:p14="http://schemas.microsoft.com/office/powerpoint/2010/main" val="92269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a:extLst>
              <a:ext uri="{FF2B5EF4-FFF2-40B4-BE49-F238E27FC236}">
                <a16:creationId xmlns:a16="http://schemas.microsoft.com/office/drawing/2014/main" id="{C24ABDF6-CB80-4B92-8D0A-355609135054}"/>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2DE86388-F3F5-459C-8A60-F05F7598D412}"/>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0FFF9A82-89E4-459C-9016-BCA9AEC35549}"/>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106750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12F159D5-03E4-4C20-A36C-CA2D04606DBA}"/>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18598BBB-2917-4085-9BD8-AE2F6AD246F3}"/>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1F516153-3B2A-431F-9107-7DAF58959133}"/>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51199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958497E8-E4E6-4D90-A1C7-A728366156BE}"/>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AE93F829-BC47-4CA8-AC44-E606FB6FE756}"/>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D61A6B86-1DA3-4503-AA48-8A81A65C7C49}"/>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119923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p:spPr>
        <p:txBody>
          <a:bodyPr/>
          <a:lstStyle/>
          <a:p>
            <a:pPr lvl="0"/>
            <a:r>
              <a:rPr lang="zh-CN" altLang="en-US" noProof="0"/>
              <a:t>单击图标添加表格</a:t>
            </a:r>
          </a:p>
        </p:txBody>
      </p:sp>
      <p:sp>
        <p:nvSpPr>
          <p:cNvPr id="4" name="Rectangle 4">
            <a:extLst>
              <a:ext uri="{FF2B5EF4-FFF2-40B4-BE49-F238E27FC236}">
                <a16:creationId xmlns:a16="http://schemas.microsoft.com/office/drawing/2014/main" id="{FAA42C11-7551-4370-A28A-C25041247DE0}"/>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A050B036-1636-4542-BC94-AEA97910D607}"/>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99B377E2-8F3E-4ED1-87CC-C3F72A4FB188}"/>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57516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AE474036-5DB2-4DBF-A66B-46042BFA4D5F}"/>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3F45C04E-ADDE-4D72-8F59-17D0AFE48F16}"/>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DB97588E-42FA-4E6D-8BD6-BE0FE2A313A6}"/>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854691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ADD12187-0A57-4421-AD67-134AB161CCAC}"/>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D0C7B9A6-CCBD-4DDD-9769-24EB56CEEC4E}"/>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E9B907F3-1115-4DEA-B786-6442BEB1B2F2}"/>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1158951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
            <a:extLst>
              <a:ext uri="{FF2B5EF4-FFF2-40B4-BE49-F238E27FC236}">
                <a16:creationId xmlns:a16="http://schemas.microsoft.com/office/drawing/2014/main" id="{513DC8CC-97D8-4D98-9A8F-A8F2C7B50469}"/>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6" name="Rectangle 5">
            <a:extLst>
              <a:ext uri="{FF2B5EF4-FFF2-40B4-BE49-F238E27FC236}">
                <a16:creationId xmlns:a16="http://schemas.microsoft.com/office/drawing/2014/main" id="{81B70093-EB07-4BE2-BC54-9F81499691D9}"/>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B7298ABA-949F-4215-8C5D-704C57FD38AB}"/>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985290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Rectangle 4">
            <a:extLst>
              <a:ext uri="{FF2B5EF4-FFF2-40B4-BE49-F238E27FC236}">
                <a16:creationId xmlns:a16="http://schemas.microsoft.com/office/drawing/2014/main" id="{D5680817-B645-4223-89C7-8EDB028D2C32}"/>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8" name="Rectangle 5">
            <a:extLst>
              <a:ext uri="{FF2B5EF4-FFF2-40B4-BE49-F238E27FC236}">
                <a16:creationId xmlns:a16="http://schemas.microsoft.com/office/drawing/2014/main" id="{D11DB61D-3C1E-482A-AD53-231535F7D159}"/>
              </a:ext>
            </a:extLst>
          </p:cNvPr>
          <p:cNvSpPr>
            <a:spLocks noGrp="1" noChangeArrowheads="1"/>
          </p:cNvSpPr>
          <p:nvPr>
            <p:ph type="ftr" sz="quarter" idx="11"/>
          </p:nvPr>
        </p:nvSpPr>
        <p:spPr>
          <a:ln/>
        </p:spPr>
        <p:txBody>
          <a:bodyPr/>
          <a:lstStyle>
            <a:lvl1pPr>
              <a:defRPr/>
            </a:lvl1pPr>
          </a:lstStyle>
          <a:p>
            <a:endParaRPr lang="zh-CN" altLang="en-US"/>
          </a:p>
        </p:txBody>
      </p:sp>
      <p:sp>
        <p:nvSpPr>
          <p:cNvPr id="9" name="Rectangle 6">
            <a:extLst>
              <a:ext uri="{FF2B5EF4-FFF2-40B4-BE49-F238E27FC236}">
                <a16:creationId xmlns:a16="http://schemas.microsoft.com/office/drawing/2014/main" id="{8E010787-3C6F-4ABD-A428-932580B6686F}"/>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13080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8D03B722-3BDC-4BE8-97DA-AB06D1B460EE}"/>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4" name="Rectangle 5">
            <a:extLst>
              <a:ext uri="{FF2B5EF4-FFF2-40B4-BE49-F238E27FC236}">
                <a16:creationId xmlns:a16="http://schemas.microsoft.com/office/drawing/2014/main" id="{EAD1E42D-E7B4-4E65-A2A4-662470AF1830}"/>
              </a:ext>
            </a:extLst>
          </p:cNvPr>
          <p:cNvSpPr>
            <a:spLocks noGrp="1" noChangeArrowheads="1"/>
          </p:cNvSpPr>
          <p:nvPr>
            <p:ph type="ftr" sz="quarter" idx="11"/>
          </p:nvPr>
        </p:nvSpPr>
        <p:spPr>
          <a:ln/>
        </p:spPr>
        <p:txBody>
          <a:bodyPr/>
          <a:lstStyle>
            <a:lvl1pPr>
              <a:defRPr/>
            </a:lvl1pPr>
          </a:lstStyle>
          <a:p>
            <a:endParaRPr lang="zh-CN" altLang="en-US"/>
          </a:p>
        </p:txBody>
      </p:sp>
      <p:sp>
        <p:nvSpPr>
          <p:cNvPr id="5" name="Rectangle 6">
            <a:extLst>
              <a:ext uri="{FF2B5EF4-FFF2-40B4-BE49-F238E27FC236}">
                <a16:creationId xmlns:a16="http://schemas.microsoft.com/office/drawing/2014/main" id="{EE9810D5-287B-4685-98C9-4BF0F8B6E98B}"/>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66477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CA76514-78BA-40C2-855D-FFA4941CC195}"/>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3" name="Rectangle 5">
            <a:extLst>
              <a:ext uri="{FF2B5EF4-FFF2-40B4-BE49-F238E27FC236}">
                <a16:creationId xmlns:a16="http://schemas.microsoft.com/office/drawing/2014/main" id="{F7DB80FA-2485-4106-BD7A-17C7A29C93AF}"/>
              </a:ext>
            </a:extLst>
          </p:cNvPr>
          <p:cNvSpPr>
            <a:spLocks noGrp="1" noChangeArrowheads="1"/>
          </p:cNvSpPr>
          <p:nvPr>
            <p:ph type="ftr" sz="quarter" idx="11"/>
          </p:nvPr>
        </p:nvSpPr>
        <p:spPr>
          <a:ln/>
        </p:spPr>
        <p:txBody>
          <a:bodyPr/>
          <a:lstStyle>
            <a:lvl1pPr>
              <a:defRPr/>
            </a:lvl1pPr>
          </a:lstStyle>
          <a:p>
            <a:endParaRPr lang="zh-CN" altLang="en-US"/>
          </a:p>
        </p:txBody>
      </p:sp>
      <p:sp>
        <p:nvSpPr>
          <p:cNvPr id="4" name="Rectangle 6">
            <a:extLst>
              <a:ext uri="{FF2B5EF4-FFF2-40B4-BE49-F238E27FC236}">
                <a16:creationId xmlns:a16="http://schemas.microsoft.com/office/drawing/2014/main" id="{F67C2B55-6994-4C8D-9DB9-78F2973EA3CD}"/>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3713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5F0C3D71-4831-4872-9060-E5DA57EC2AA3}"/>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6" name="Rectangle 5">
            <a:extLst>
              <a:ext uri="{FF2B5EF4-FFF2-40B4-BE49-F238E27FC236}">
                <a16:creationId xmlns:a16="http://schemas.microsoft.com/office/drawing/2014/main" id="{0EE90017-E8C2-4897-B95B-B5E76BDF65BA}"/>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C538D4C9-9AB3-43E9-90FE-0BABAAFF581E}"/>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535168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00BB0C92-B6DD-4957-9534-13FE6FF005DD}"/>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6" name="Rectangle 5">
            <a:extLst>
              <a:ext uri="{FF2B5EF4-FFF2-40B4-BE49-F238E27FC236}">
                <a16:creationId xmlns:a16="http://schemas.microsoft.com/office/drawing/2014/main" id="{660ADF17-622E-4480-9144-8600771F950C}"/>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54B3E306-8EF0-41FB-AF46-41B6C5F89ED2}"/>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071522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D3D7"/>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F8E1E5E-CE54-48D9-B821-5069E4117AB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Rectangle 3">
            <a:extLst>
              <a:ext uri="{FF2B5EF4-FFF2-40B4-BE49-F238E27FC236}">
                <a16:creationId xmlns:a16="http://schemas.microsoft.com/office/drawing/2014/main" id="{EF93E2EB-BE3B-4F8F-A0DD-29D418C1CBB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E12B5C8A-EBA7-40AF-8A8D-1F81ACD27FD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宋体" charset="-122"/>
              </a:defRPr>
            </a:lvl1pPr>
          </a:lstStyle>
          <a:p>
            <a:fld id="{8AC2307A-F5BF-40DB-87C9-EF45FDB201BB}" type="datetimeFigureOut">
              <a:rPr lang="zh-CN" altLang="en-US" smtClean="0"/>
              <a:t>2020/1/31 Friday</a:t>
            </a:fld>
            <a:endParaRPr lang="zh-CN" altLang="en-US"/>
          </a:p>
        </p:txBody>
      </p:sp>
      <p:sp>
        <p:nvSpPr>
          <p:cNvPr id="1029" name="Rectangle 5">
            <a:extLst>
              <a:ext uri="{FF2B5EF4-FFF2-40B4-BE49-F238E27FC236}">
                <a16:creationId xmlns:a16="http://schemas.microsoft.com/office/drawing/2014/main" id="{CE575505-000E-4E94-8794-2606D37D78D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宋体" charset="-122"/>
              </a:defRPr>
            </a:lvl1pPr>
          </a:lstStyle>
          <a:p>
            <a:endParaRPr lang="zh-CN" altLang="en-US"/>
          </a:p>
        </p:txBody>
      </p:sp>
      <p:sp>
        <p:nvSpPr>
          <p:cNvPr id="1030" name="Rectangle 6">
            <a:extLst>
              <a:ext uri="{FF2B5EF4-FFF2-40B4-BE49-F238E27FC236}">
                <a16:creationId xmlns:a16="http://schemas.microsoft.com/office/drawing/2014/main" id="{854704DA-D6CA-4EFA-BD22-32379238576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68186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charset="-122"/>
        </a:defRPr>
      </a:lvl2pPr>
      <a:lvl3pPr algn="ctr" rtl="0" eaLnBrk="1" fontAlgn="base" hangingPunct="1">
        <a:spcBef>
          <a:spcPct val="0"/>
        </a:spcBef>
        <a:spcAft>
          <a:spcPct val="0"/>
        </a:spcAft>
        <a:defRPr sz="4400">
          <a:solidFill>
            <a:schemeClr val="tx2"/>
          </a:solidFill>
          <a:latin typeface="Arial" charset="0"/>
          <a:ea typeface="宋体" charset="-122"/>
        </a:defRPr>
      </a:lvl3pPr>
      <a:lvl4pPr algn="ctr" rtl="0" eaLnBrk="1" fontAlgn="base" hangingPunct="1">
        <a:spcBef>
          <a:spcPct val="0"/>
        </a:spcBef>
        <a:spcAft>
          <a:spcPct val="0"/>
        </a:spcAft>
        <a:defRPr sz="4400">
          <a:solidFill>
            <a:schemeClr val="tx2"/>
          </a:solidFill>
          <a:latin typeface="Arial" charset="0"/>
          <a:ea typeface="宋体" charset="-122"/>
        </a:defRPr>
      </a:lvl4pPr>
      <a:lvl5pPr algn="ctr" rtl="0" eaLnBrk="1" fontAlgn="base" hangingPunct="1">
        <a:spcBef>
          <a:spcPct val="0"/>
        </a:spcBef>
        <a:spcAft>
          <a:spcPct val="0"/>
        </a:spcAft>
        <a:defRPr sz="4400">
          <a:solidFill>
            <a:schemeClr val="tx2"/>
          </a:solidFill>
          <a:latin typeface="Arial" charset="0"/>
          <a:ea typeface="宋体" charset="-122"/>
        </a:defRPr>
      </a:lvl5pPr>
      <a:lvl6pPr marL="457200" algn="ctr" rtl="0" eaLnBrk="1" fontAlgn="base" hangingPunct="1">
        <a:spcBef>
          <a:spcPct val="0"/>
        </a:spcBef>
        <a:spcAft>
          <a:spcPct val="0"/>
        </a:spcAft>
        <a:defRPr sz="4400">
          <a:solidFill>
            <a:schemeClr val="tx2"/>
          </a:solidFill>
          <a:latin typeface="Arial" charset="0"/>
          <a:ea typeface="宋体" charset="-122"/>
        </a:defRPr>
      </a:lvl6pPr>
      <a:lvl7pPr marL="914400" algn="ctr" rtl="0" eaLnBrk="1" fontAlgn="base" hangingPunct="1">
        <a:spcBef>
          <a:spcPct val="0"/>
        </a:spcBef>
        <a:spcAft>
          <a:spcPct val="0"/>
        </a:spcAft>
        <a:defRPr sz="4400">
          <a:solidFill>
            <a:schemeClr val="tx2"/>
          </a:solidFill>
          <a:latin typeface="Arial" charset="0"/>
          <a:ea typeface="宋体" charset="-122"/>
        </a:defRPr>
      </a:lvl7pPr>
      <a:lvl8pPr marL="1371600" algn="ctr" rtl="0" eaLnBrk="1" fontAlgn="base" hangingPunct="1">
        <a:spcBef>
          <a:spcPct val="0"/>
        </a:spcBef>
        <a:spcAft>
          <a:spcPct val="0"/>
        </a:spcAft>
        <a:defRPr sz="4400">
          <a:solidFill>
            <a:schemeClr val="tx2"/>
          </a:solidFill>
          <a:latin typeface="Arial" charset="0"/>
          <a:ea typeface="宋体" charset="-122"/>
        </a:defRPr>
      </a:lvl8pPr>
      <a:lvl9pPr marL="1828800" algn="ctr" rtl="0" eaLnBrk="1" fontAlgn="base" hangingPunct="1">
        <a:spcBef>
          <a:spcPct val="0"/>
        </a:spcBef>
        <a:spcAft>
          <a:spcPct val="0"/>
        </a:spcAft>
        <a:defRPr sz="4400">
          <a:solidFill>
            <a:schemeClr val="tx2"/>
          </a:solidFill>
          <a:latin typeface="Arial" charset="0"/>
          <a:ea typeface="宋体"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a:extLst>
              <a:ext uri="{FF2B5EF4-FFF2-40B4-BE49-F238E27FC236}">
                <a16:creationId xmlns:a16="http://schemas.microsoft.com/office/drawing/2014/main" id="{AAB48C66-39E0-4E0A-96B3-77C1F5E191FB}"/>
              </a:ext>
            </a:extLst>
          </p:cNvPr>
          <p:cNvSpPr>
            <a:spLocks noGrp="1" noChangeArrowheads="1"/>
          </p:cNvSpPr>
          <p:nvPr>
            <p:ph type="ctrTitle"/>
          </p:nvPr>
        </p:nvSpPr>
        <p:spPr>
          <a:xfrm>
            <a:off x="736417" y="1066800"/>
            <a:ext cx="7493183" cy="1127530"/>
          </a:xfrm>
        </p:spPr>
        <p:txBody>
          <a:bodyPr/>
          <a:lstStyle/>
          <a:p>
            <a:pPr eaLnBrk="1" hangingPunct="1"/>
            <a:r>
              <a:rPr lang="zh-CN" altLang="en-US" sz="3300" dirty="0"/>
              <a:t>装配化建筑施工图的识读与深化设计</a:t>
            </a:r>
            <a:br>
              <a:rPr lang="en-US" altLang="zh-CN" sz="3300" dirty="0"/>
            </a:br>
            <a:br>
              <a:rPr lang="en-US" altLang="zh-CN" dirty="0"/>
            </a:br>
            <a:endParaRPr lang="zh-CN" altLang="en-US" dirty="0"/>
          </a:p>
        </p:txBody>
      </p:sp>
      <p:sp>
        <p:nvSpPr>
          <p:cNvPr id="4100" name="AutoShape 58">
            <a:extLst>
              <a:ext uri="{FF2B5EF4-FFF2-40B4-BE49-F238E27FC236}">
                <a16:creationId xmlns:a16="http://schemas.microsoft.com/office/drawing/2014/main" id="{7E73BD66-615D-4BD8-807B-25D41435A82E}"/>
              </a:ext>
            </a:extLst>
          </p:cNvPr>
          <p:cNvSpPr>
            <a:spLocks noChangeArrowheads="1"/>
          </p:cNvSpPr>
          <p:nvPr/>
        </p:nvSpPr>
        <p:spPr bwMode="auto">
          <a:xfrm>
            <a:off x="3528859" y="3323675"/>
            <a:ext cx="1865312" cy="587375"/>
          </a:xfrm>
          <a:prstGeom prst="flowChartDelay">
            <a:avLst/>
          </a:prstGeom>
          <a:gradFill rotWithShape="0">
            <a:gsLst>
              <a:gs pos="0">
                <a:srgbClr val="FFFFFF"/>
              </a:gs>
              <a:gs pos="100000">
                <a:srgbClr val="FFCC66"/>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dirty="0">
                <a:latin typeface="Times New Roman" panose="02020603050405020304" pitchFamily="18" charset="0"/>
                <a:ea typeface="黑体" panose="02010609060101010101" pitchFamily="49" charset="-122"/>
              </a:rPr>
              <a:t>高级</a:t>
            </a:r>
          </a:p>
        </p:txBody>
      </p:sp>
      <p:sp>
        <p:nvSpPr>
          <p:cNvPr id="4101" name="AutoShape 56">
            <a:extLst>
              <a:ext uri="{FF2B5EF4-FFF2-40B4-BE49-F238E27FC236}">
                <a16:creationId xmlns:a16="http://schemas.microsoft.com/office/drawing/2014/main" id="{96681877-AACF-4B1F-B1EF-985A4566FA45}"/>
              </a:ext>
            </a:extLst>
          </p:cNvPr>
          <p:cNvSpPr>
            <a:spLocks noChangeArrowheads="1"/>
          </p:cNvSpPr>
          <p:nvPr/>
        </p:nvSpPr>
        <p:spPr bwMode="auto">
          <a:xfrm>
            <a:off x="567225" y="2879727"/>
            <a:ext cx="1865313" cy="585787"/>
          </a:xfrm>
          <a:prstGeom prst="flowChartDelay">
            <a:avLst/>
          </a:prstGeom>
          <a:gradFill rotWithShape="0">
            <a:gsLst>
              <a:gs pos="0">
                <a:srgbClr val="FFFFFF"/>
              </a:gs>
              <a:gs pos="100000">
                <a:srgbClr val="99FF99"/>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dirty="0">
                <a:latin typeface="Times New Roman" panose="02020603050405020304" pitchFamily="18" charset="0"/>
                <a:ea typeface="黑体" panose="02010609060101010101" pitchFamily="49" charset="-122"/>
              </a:rPr>
              <a:t>初级</a:t>
            </a:r>
          </a:p>
        </p:txBody>
      </p:sp>
      <p:sp>
        <p:nvSpPr>
          <p:cNvPr id="4102" name="AutoShape 57">
            <a:extLst>
              <a:ext uri="{FF2B5EF4-FFF2-40B4-BE49-F238E27FC236}">
                <a16:creationId xmlns:a16="http://schemas.microsoft.com/office/drawing/2014/main" id="{9DD61413-BFE3-4FC9-BF55-6F88D5F8CC60}"/>
              </a:ext>
            </a:extLst>
          </p:cNvPr>
          <p:cNvSpPr>
            <a:spLocks noChangeArrowheads="1"/>
          </p:cNvSpPr>
          <p:nvPr/>
        </p:nvSpPr>
        <p:spPr bwMode="auto">
          <a:xfrm>
            <a:off x="6490493" y="2984378"/>
            <a:ext cx="1865313" cy="608257"/>
          </a:xfrm>
          <a:prstGeom prst="flowChartDelay">
            <a:avLst/>
          </a:prstGeom>
          <a:gradFill rotWithShape="0">
            <a:gsLst>
              <a:gs pos="0">
                <a:srgbClr val="FFFFFF"/>
              </a:gs>
              <a:gs pos="100000">
                <a:srgbClr val="FFFF99"/>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dirty="0">
                <a:latin typeface="Times New Roman" panose="02020603050405020304" pitchFamily="18" charset="0"/>
                <a:ea typeface="黑体" panose="02010609060101010101" pitchFamily="49" charset="-122"/>
              </a:rPr>
              <a:t>中级</a:t>
            </a:r>
          </a:p>
        </p:txBody>
      </p:sp>
      <p:cxnSp>
        <p:nvCxnSpPr>
          <p:cNvPr id="5" name="直接连接符 4">
            <a:extLst>
              <a:ext uri="{FF2B5EF4-FFF2-40B4-BE49-F238E27FC236}">
                <a16:creationId xmlns:a16="http://schemas.microsoft.com/office/drawing/2014/main" id="{21ACD80C-38D9-4A85-A28A-5DDAC2A1D546}"/>
              </a:ext>
            </a:extLst>
          </p:cNvPr>
          <p:cNvCxnSpPr>
            <a:cxnSpLocks/>
          </p:cNvCxnSpPr>
          <p:nvPr/>
        </p:nvCxnSpPr>
        <p:spPr>
          <a:xfrm>
            <a:off x="736417" y="1371600"/>
            <a:ext cx="7493183" cy="0"/>
          </a:xfrm>
          <a:prstGeom prst="line">
            <a:avLst/>
          </a:prstGeom>
          <a:ln w="3175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文本框 15">
            <a:extLst>
              <a:ext uri="{FF2B5EF4-FFF2-40B4-BE49-F238E27FC236}">
                <a16:creationId xmlns:a16="http://schemas.microsoft.com/office/drawing/2014/main" id="{DDFD8772-AE0E-49C7-A988-FBDEF9813707}"/>
              </a:ext>
            </a:extLst>
          </p:cNvPr>
          <p:cNvSpPr txBox="1">
            <a:spLocks noChangeArrowheads="1"/>
          </p:cNvSpPr>
          <p:nvPr/>
        </p:nvSpPr>
        <p:spPr bwMode="auto">
          <a:xfrm>
            <a:off x="1689837" y="1525500"/>
            <a:ext cx="53001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b="1" dirty="0">
                <a:latin typeface="微软雅黑" panose="020B0503020204020204" pitchFamily="34" charset="-122"/>
                <a:ea typeface="微软雅黑" panose="020B0503020204020204" pitchFamily="34" charset="-122"/>
              </a:rPr>
              <a:t>识读单向叠合板和悬挑叠合板连接节点构造详图</a:t>
            </a:r>
          </a:p>
        </p:txBody>
      </p:sp>
      <p:pic>
        <p:nvPicPr>
          <p:cNvPr id="8" name="图片 7">
            <a:extLst>
              <a:ext uri="{FF2B5EF4-FFF2-40B4-BE49-F238E27FC236}">
                <a16:creationId xmlns:a16="http://schemas.microsoft.com/office/drawing/2014/main" id="{2AFC546C-17C8-4320-A893-1881E8F768BF}"/>
              </a:ext>
            </a:extLst>
          </p:cNvPr>
          <p:cNvPicPr>
            <a:picLocks noChangeAspect="1"/>
          </p:cNvPicPr>
          <p:nvPr/>
        </p:nvPicPr>
        <p:blipFill rotWithShape="1">
          <a:blip r:embed="rId3">
            <a:extLst>
              <a:ext uri="{28A0092B-C50C-407E-A947-70E740481C1C}">
                <a14:useLocalDpi xmlns:a14="http://schemas.microsoft.com/office/drawing/2010/main" val="0"/>
              </a:ext>
            </a:extLst>
          </a:blip>
          <a:srcRect l="5992" t="11694" r="8080" b="46001"/>
          <a:stretch/>
        </p:blipFill>
        <p:spPr>
          <a:xfrm>
            <a:off x="4360614" y="4021235"/>
            <a:ext cx="3995192" cy="262253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8" name="文本框 15">
            <a:extLst>
              <a:ext uri="{FF2B5EF4-FFF2-40B4-BE49-F238E27FC236}">
                <a16:creationId xmlns:a16="http://schemas.microsoft.com/office/drawing/2014/main" id="{670CC9C6-D23F-4E6B-A3F7-7A6EA8E9E6A1}"/>
              </a:ext>
            </a:extLst>
          </p:cNvPr>
          <p:cNvSpPr txBox="1">
            <a:spLocks noChangeArrowheads="1"/>
          </p:cNvSpPr>
          <p:nvPr/>
        </p:nvSpPr>
        <p:spPr bwMode="auto">
          <a:xfrm>
            <a:off x="4563534" y="1043022"/>
            <a:ext cx="45804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6.3  </a:t>
            </a:r>
            <a:r>
              <a:rPr lang="zh-CN" altLang="zh-CN" sz="1500" b="1" dirty="0">
                <a:solidFill>
                  <a:schemeClr val="accent6">
                    <a:lumMod val="20000"/>
                    <a:lumOff val="80000"/>
                  </a:schemeClr>
                </a:solidFill>
                <a:latin typeface="微软雅黑" panose="020B0503020204020204" pitchFamily="34" charset="-122"/>
              </a:rPr>
              <a:t>识读单向叠合板和悬挑叠合板连接节点构造详图</a:t>
            </a:r>
          </a:p>
        </p:txBody>
      </p:sp>
      <p:sp>
        <p:nvSpPr>
          <p:cNvPr id="9" name="文本框 15">
            <a:extLst>
              <a:ext uri="{FF2B5EF4-FFF2-40B4-BE49-F238E27FC236}">
                <a16:creationId xmlns:a16="http://schemas.microsoft.com/office/drawing/2014/main" id="{F91BD1EA-83BE-4E2D-B390-0A929AC8572D}"/>
              </a:ext>
            </a:extLst>
          </p:cNvPr>
          <p:cNvSpPr txBox="1">
            <a:spLocks noChangeArrowheads="1"/>
          </p:cNvSpPr>
          <p:nvPr/>
        </p:nvSpPr>
        <p:spPr bwMode="auto">
          <a:xfrm>
            <a:off x="846462" y="2030971"/>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B7-1 — </a:t>
            </a:r>
            <a:r>
              <a:rPr lang="zh-CN" altLang="zh-CN" sz="1500" b="1" dirty="0">
                <a:solidFill>
                  <a:srgbClr val="FFC000"/>
                </a:solidFill>
                <a:latin typeface="微软雅黑" panose="020B0503020204020204" pitchFamily="34" charset="-122"/>
              </a:rPr>
              <a:t>叠合悬挑板连接构造（一）</a:t>
            </a:r>
            <a:r>
              <a:rPr lang="en-US" altLang="zh-CN" sz="1500" b="1" dirty="0">
                <a:solidFill>
                  <a:srgbClr val="FFC000"/>
                </a:solidFill>
                <a:latin typeface="微软雅黑" panose="020B0503020204020204" pitchFamily="34" charset="-122"/>
              </a:rPr>
              <a:t>-- </a:t>
            </a:r>
            <a:r>
              <a:rPr lang="zh-CN" altLang="en-US" sz="1500" b="1" dirty="0">
                <a:solidFill>
                  <a:srgbClr val="FFC000"/>
                </a:solidFill>
                <a:latin typeface="微软雅黑" panose="020B0503020204020204" pitchFamily="34" charset="-122"/>
              </a:rPr>
              <a:t>叠合纯悬挑板连接构造</a:t>
            </a:r>
            <a:endParaRPr lang="zh-CN" altLang="zh-CN" sz="1500" b="1" dirty="0">
              <a:solidFill>
                <a:srgbClr val="FFC000"/>
              </a:solidFill>
              <a:latin typeface="微软雅黑" panose="020B0503020204020204" pitchFamily="34" charset="-122"/>
            </a:endParaRPr>
          </a:p>
        </p:txBody>
      </p:sp>
      <p:sp>
        <p:nvSpPr>
          <p:cNvPr id="10" name="文本框 15">
            <a:extLst>
              <a:ext uri="{FF2B5EF4-FFF2-40B4-BE49-F238E27FC236}">
                <a16:creationId xmlns:a16="http://schemas.microsoft.com/office/drawing/2014/main" id="{90398680-4D88-4F33-8FA2-05F2F39D7FA7}"/>
              </a:ext>
            </a:extLst>
          </p:cNvPr>
          <p:cNvSpPr txBox="1">
            <a:spLocks noChangeArrowheads="1"/>
          </p:cNvSpPr>
          <p:nvPr/>
        </p:nvSpPr>
        <p:spPr bwMode="auto">
          <a:xfrm>
            <a:off x="846462" y="2444707"/>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B7-2 — </a:t>
            </a:r>
            <a:r>
              <a:rPr lang="zh-CN" altLang="zh-CN" sz="1500" b="1" dirty="0">
                <a:solidFill>
                  <a:srgbClr val="FFC000"/>
                </a:solidFill>
                <a:latin typeface="微软雅黑" panose="020B0503020204020204" pitchFamily="34" charset="-122"/>
              </a:rPr>
              <a:t>叠合悬挑板连接构造（二）</a:t>
            </a:r>
          </a:p>
        </p:txBody>
      </p:sp>
      <p:sp>
        <p:nvSpPr>
          <p:cNvPr id="13" name="文本框 15">
            <a:extLst>
              <a:ext uri="{FF2B5EF4-FFF2-40B4-BE49-F238E27FC236}">
                <a16:creationId xmlns:a16="http://schemas.microsoft.com/office/drawing/2014/main" id="{7AB58B9D-A1C2-4C16-B583-6CAAEF0D1204}"/>
              </a:ext>
            </a:extLst>
          </p:cNvPr>
          <p:cNvSpPr txBox="1">
            <a:spLocks noChangeArrowheads="1"/>
          </p:cNvSpPr>
          <p:nvPr/>
        </p:nvSpPr>
        <p:spPr bwMode="auto">
          <a:xfrm>
            <a:off x="846462" y="2858443"/>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B7-3 — </a:t>
            </a:r>
            <a:r>
              <a:rPr lang="zh-CN" altLang="zh-CN" sz="1500" b="1" dirty="0">
                <a:solidFill>
                  <a:srgbClr val="FFC000"/>
                </a:solidFill>
                <a:latin typeface="微软雅黑" panose="020B0503020204020204" pitchFamily="34" charset="-122"/>
              </a:rPr>
              <a:t>叠合悬挑板连接构造（三）</a:t>
            </a:r>
            <a:r>
              <a:rPr lang="en-US" altLang="zh-CN" sz="1500" b="1" dirty="0">
                <a:solidFill>
                  <a:srgbClr val="FFC000"/>
                </a:solidFill>
                <a:latin typeface="微软雅黑" panose="020B0503020204020204" pitchFamily="34" charset="-122"/>
              </a:rPr>
              <a:t>-- </a:t>
            </a:r>
            <a:r>
              <a:rPr lang="zh-CN" altLang="en-US" sz="1500" b="1" dirty="0">
                <a:solidFill>
                  <a:srgbClr val="FFC000"/>
                </a:solidFill>
                <a:latin typeface="微软雅黑" panose="020B0503020204020204" pitchFamily="34" charset="-122"/>
              </a:rPr>
              <a:t>板顶有高差</a:t>
            </a:r>
            <a:endParaRPr lang="zh-CN" altLang="zh-CN" sz="1500" b="1" dirty="0">
              <a:solidFill>
                <a:srgbClr val="FFC000"/>
              </a:solidFill>
              <a:latin typeface="微软雅黑" panose="020B0503020204020204" pitchFamily="34" charset="-122"/>
            </a:endParaRPr>
          </a:p>
        </p:txBody>
      </p:sp>
      <p:sp>
        <p:nvSpPr>
          <p:cNvPr id="14" name="文本框 15">
            <a:extLst>
              <a:ext uri="{FF2B5EF4-FFF2-40B4-BE49-F238E27FC236}">
                <a16:creationId xmlns:a16="http://schemas.microsoft.com/office/drawing/2014/main" id="{D01C184B-EBAC-4455-9C8C-8058F070EEAD}"/>
              </a:ext>
            </a:extLst>
          </p:cNvPr>
          <p:cNvSpPr txBox="1">
            <a:spLocks noChangeArrowheads="1"/>
          </p:cNvSpPr>
          <p:nvPr/>
        </p:nvSpPr>
        <p:spPr bwMode="auto">
          <a:xfrm>
            <a:off x="846462" y="3272179"/>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B7-4 — </a:t>
            </a:r>
            <a:r>
              <a:rPr lang="zh-CN" altLang="zh-CN" sz="1500" b="1" dirty="0">
                <a:solidFill>
                  <a:srgbClr val="FFC000"/>
                </a:solidFill>
                <a:latin typeface="微软雅黑" panose="020B0503020204020204" pitchFamily="34" charset="-122"/>
              </a:rPr>
              <a:t>预制悬挑板连接构造（一）</a:t>
            </a:r>
          </a:p>
        </p:txBody>
      </p:sp>
      <p:sp>
        <p:nvSpPr>
          <p:cNvPr id="12" name="文本框 15">
            <a:extLst>
              <a:ext uri="{FF2B5EF4-FFF2-40B4-BE49-F238E27FC236}">
                <a16:creationId xmlns:a16="http://schemas.microsoft.com/office/drawing/2014/main" id="{17698F0B-DCC9-46A4-9C6C-420E4CFEFF6C}"/>
              </a:ext>
            </a:extLst>
          </p:cNvPr>
          <p:cNvSpPr txBox="1">
            <a:spLocks noChangeArrowheads="1"/>
          </p:cNvSpPr>
          <p:nvPr/>
        </p:nvSpPr>
        <p:spPr bwMode="auto">
          <a:xfrm>
            <a:off x="285110" y="1513913"/>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6.3.2  </a:t>
            </a:r>
            <a:r>
              <a:rPr lang="zh-CN" altLang="zh-CN" b="1" dirty="0">
                <a:solidFill>
                  <a:srgbClr val="FFC000"/>
                </a:solidFill>
                <a:latin typeface="微软雅黑" panose="020B0503020204020204" pitchFamily="34" charset="-122"/>
              </a:rPr>
              <a:t>悬挑叠合（预制）板连接构造</a:t>
            </a:r>
          </a:p>
        </p:txBody>
      </p:sp>
      <p:sp>
        <p:nvSpPr>
          <p:cNvPr id="16" name="文本框 15">
            <a:extLst>
              <a:ext uri="{FF2B5EF4-FFF2-40B4-BE49-F238E27FC236}">
                <a16:creationId xmlns:a16="http://schemas.microsoft.com/office/drawing/2014/main" id="{1E50DD06-1600-45A4-B898-0DF39F4AE882}"/>
              </a:ext>
            </a:extLst>
          </p:cNvPr>
          <p:cNvSpPr txBox="1">
            <a:spLocks noChangeArrowheads="1"/>
          </p:cNvSpPr>
          <p:nvPr/>
        </p:nvSpPr>
        <p:spPr bwMode="auto">
          <a:xfrm>
            <a:off x="846462" y="3685915"/>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B7-5 — </a:t>
            </a:r>
            <a:r>
              <a:rPr lang="zh-CN" altLang="zh-CN" sz="1500" b="1" dirty="0">
                <a:solidFill>
                  <a:srgbClr val="FFC000"/>
                </a:solidFill>
                <a:latin typeface="微软雅黑" panose="020B0503020204020204" pitchFamily="34" charset="-122"/>
              </a:rPr>
              <a:t>预制悬挑板连接构造（二）</a:t>
            </a:r>
            <a:r>
              <a:rPr lang="en-US" altLang="zh-CN" sz="1500" b="1" dirty="0">
                <a:solidFill>
                  <a:srgbClr val="FFC000"/>
                </a:solidFill>
                <a:latin typeface="微软雅黑" panose="020B0503020204020204" pitchFamily="34" charset="-122"/>
              </a:rPr>
              <a:t> -- </a:t>
            </a:r>
            <a:r>
              <a:rPr lang="zh-CN" altLang="en-US" sz="1500" b="1" dirty="0">
                <a:solidFill>
                  <a:srgbClr val="FFC000"/>
                </a:solidFill>
                <a:latin typeface="微软雅黑" panose="020B0503020204020204" pitchFamily="34" charset="-122"/>
              </a:rPr>
              <a:t>板顶有高差</a:t>
            </a:r>
            <a:endParaRPr lang="zh-CN" altLang="zh-CN" sz="1500" b="1" dirty="0">
              <a:solidFill>
                <a:srgbClr val="FFC000"/>
              </a:solidFill>
              <a:latin typeface="微软雅黑" panose="020B0503020204020204" pitchFamily="34" charset="-122"/>
            </a:endParaRPr>
          </a:p>
        </p:txBody>
      </p:sp>
      <p:pic>
        <p:nvPicPr>
          <p:cNvPr id="4" name="图片 3">
            <a:extLst>
              <a:ext uri="{FF2B5EF4-FFF2-40B4-BE49-F238E27FC236}">
                <a16:creationId xmlns:a16="http://schemas.microsoft.com/office/drawing/2014/main" id="{A98FD717-A59C-4DAF-BDCC-AD7BDF883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585" y="3985998"/>
            <a:ext cx="3511415" cy="1844125"/>
          </a:xfrm>
          <a:prstGeom prst="rect">
            <a:avLst/>
          </a:prstGeom>
        </p:spPr>
      </p:pic>
    </p:spTree>
    <p:extLst>
      <p:ext uri="{BB962C8B-B14F-4D97-AF65-F5344CB8AC3E}">
        <p14:creationId xmlns:p14="http://schemas.microsoft.com/office/powerpoint/2010/main" val="224276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8" name="文本框 15">
            <a:extLst>
              <a:ext uri="{FF2B5EF4-FFF2-40B4-BE49-F238E27FC236}">
                <a16:creationId xmlns:a16="http://schemas.microsoft.com/office/drawing/2014/main" id="{670CC9C6-D23F-4E6B-A3F7-7A6EA8E9E6A1}"/>
              </a:ext>
            </a:extLst>
          </p:cNvPr>
          <p:cNvSpPr txBox="1">
            <a:spLocks noChangeArrowheads="1"/>
          </p:cNvSpPr>
          <p:nvPr/>
        </p:nvSpPr>
        <p:spPr bwMode="auto">
          <a:xfrm>
            <a:off x="4563534" y="1043022"/>
            <a:ext cx="45804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6.3  </a:t>
            </a:r>
            <a:r>
              <a:rPr lang="zh-CN" altLang="zh-CN" sz="1500" b="1" dirty="0">
                <a:solidFill>
                  <a:schemeClr val="accent6">
                    <a:lumMod val="20000"/>
                    <a:lumOff val="80000"/>
                  </a:schemeClr>
                </a:solidFill>
                <a:latin typeface="微软雅黑" panose="020B0503020204020204" pitchFamily="34" charset="-122"/>
              </a:rPr>
              <a:t>识读单向叠合板和悬挑叠合板连接节点构造详图</a:t>
            </a:r>
          </a:p>
        </p:txBody>
      </p:sp>
      <p:sp>
        <p:nvSpPr>
          <p:cNvPr id="9" name="文本框 15">
            <a:extLst>
              <a:ext uri="{FF2B5EF4-FFF2-40B4-BE49-F238E27FC236}">
                <a16:creationId xmlns:a16="http://schemas.microsoft.com/office/drawing/2014/main" id="{F91BD1EA-83BE-4E2D-B390-0A929AC8572D}"/>
              </a:ext>
            </a:extLst>
          </p:cNvPr>
          <p:cNvSpPr txBox="1">
            <a:spLocks noChangeArrowheads="1"/>
          </p:cNvSpPr>
          <p:nvPr/>
        </p:nvSpPr>
        <p:spPr bwMode="auto">
          <a:xfrm>
            <a:off x="317296" y="1608536"/>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B7-1 — </a:t>
            </a:r>
            <a:r>
              <a:rPr lang="zh-CN" altLang="zh-CN" sz="1500" b="1" dirty="0">
                <a:solidFill>
                  <a:srgbClr val="FFC000"/>
                </a:solidFill>
                <a:latin typeface="微软雅黑" panose="020B0503020204020204" pitchFamily="34" charset="-122"/>
              </a:rPr>
              <a:t>叠合悬挑板连接构造（一）</a:t>
            </a:r>
            <a:r>
              <a:rPr lang="en-US" altLang="zh-CN" sz="1500" b="1" dirty="0">
                <a:solidFill>
                  <a:srgbClr val="FFC000"/>
                </a:solidFill>
                <a:latin typeface="微软雅黑" panose="020B0503020204020204" pitchFamily="34" charset="-122"/>
              </a:rPr>
              <a:t>-- </a:t>
            </a:r>
            <a:r>
              <a:rPr lang="zh-CN" altLang="en-US" sz="1500" b="1" dirty="0">
                <a:solidFill>
                  <a:srgbClr val="FFC000"/>
                </a:solidFill>
                <a:latin typeface="微软雅黑" panose="020B0503020204020204" pitchFamily="34" charset="-122"/>
              </a:rPr>
              <a:t>叠合纯悬挑板连接构造</a:t>
            </a:r>
            <a:endParaRPr lang="zh-CN" altLang="zh-CN" sz="1500" b="1" dirty="0">
              <a:solidFill>
                <a:srgbClr val="FFC000"/>
              </a:solidFill>
              <a:latin typeface="微软雅黑" panose="020B0503020204020204" pitchFamily="34" charset="-122"/>
            </a:endParaRPr>
          </a:p>
        </p:txBody>
      </p:sp>
      <p:sp>
        <p:nvSpPr>
          <p:cNvPr id="12" name="文本框 15">
            <a:extLst>
              <a:ext uri="{FF2B5EF4-FFF2-40B4-BE49-F238E27FC236}">
                <a16:creationId xmlns:a16="http://schemas.microsoft.com/office/drawing/2014/main" id="{17698F0B-DCC9-46A4-9C6C-420E4CFEFF6C}"/>
              </a:ext>
            </a:extLst>
          </p:cNvPr>
          <p:cNvSpPr txBox="1">
            <a:spLocks noChangeArrowheads="1"/>
          </p:cNvSpPr>
          <p:nvPr/>
        </p:nvSpPr>
        <p:spPr bwMode="auto">
          <a:xfrm>
            <a:off x="310510" y="1097861"/>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6.3.2  </a:t>
            </a:r>
            <a:r>
              <a:rPr lang="zh-CN" altLang="zh-CN" b="1" dirty="0">
                <a:solidFill>
                  <a:srgbClr val="FFC000"/>
                </a:solidFill>
                <a:latin typeface="微软雅黑" panose="020B0503020204020204" pitchFamily="34" charset="-122"/>
              </a:rPr>
              <a:t>悬挑叠合（预制）板连接构造</a:t>
            </a:r>
          </a:p>
        </p:txBody>
      </p:sp>
      <p:pic>
        <p:nvPicPr>
          <p:cNvPr id="11" name="图片 10">
            <a:extLst>
              <a:ext uri="{FF2B5EF4-FFF2-40B4-BE49-F238E27FC236}">
                <a16:creationId xmlns:a16="http://schemas.microsoft.com/office/drawing/2014/main" id="{32463698-CD56-4ACE-A724-2F498A285AAB}"/>
              </a:ext>
            </a:extLst>
          </p:cNvPr>
          <p:cNvPicPr/>
          <p:nvPr/>
        </p:nvPicPr>
        <p:blipFill>
          <a:blip r:embed="rId2"/>
          <a:stretch>
            <a:fillRect/>
          </a:stretch>
        </p:blipFill>
        <p:spPr>
          <a:xfrm>
            <a:off x="1066799" y="2134242"/>
            <a:ext cx="2549340" cy="1514905"/>
          </a:xfrm>
          <a:prstGeom prst="rect">
            <a:avLst/>
          </a:prstGeom>
        </p:spPr>
      </p:pic>
      <p:sp>
        <p:nvSpPr>
          <p:cNvPr id="15" name="文本框 14">
            <a:extLst>
              <a:ext uri="{FF2B5EF4-FFF2-40B4-BE49-F238E27FC236}">
                <a16:creationId xmlns:a16="http://schemas.microsoft.com/office/drawing/2014/main" id="{65A94F52-A9B5-49B3-AE43-3EE34F127A4C}"/>
              </a:ext>
            </a:extLst>
          </p:cNvPr>
          <p:cNvSpPr txBox="1">
            <a:spLocks noChangeArrowheads="1"/>
          </p:cNvSpPr>
          <p:nvPr/>
        </p:nvSpPr>
        <p:spPr bwMode="auto">
          <a:xfrm>
            <a:off x="4275668" y="1883799"/>
            <a:ext cx="3801533" cy="192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叠合</a:t>
            </a:r>
            <a:r>
              <a:rPr lang="zh-CN" altLang="en-US" sz="1350" dirty="0">
                <a:solidFill>
                  <a:schemeClr val="accent5">
                    <a:lumMod val="40000"/>
                    <a:lumOff val="60000"/>
                  </a:schemeClr>
                </a:solidFill>
              </a:rPr>
              <a:t>纯</a:t>
            </a:r>
            <a:r>
              <a:rPr lang="zh-CN" altLang="zh-CN" sz="1350" dirty="0">
                <a:solidFill>
                  <a:schemeClr val="accent5">
                    <a:lumMod val="40000"/>
                    <a:lumOff val="60000"/>
                  </a:schemeClr>
                </a:solidFill>
              </a:rPr>
              <a:t>悬挑板外伸板底纵筋伸至支座梁或墙内不小于</a:t>
            </a:r>
            <a:r>
              <a:rPr lang="en-US" altLang="zh-CN" sz="1350" dirty="0">
                <a:solidFill>
                  <a:schemeClr val="accent5">
                    <a:lumMod val="40000"/>
                    <a:lumOff val="60000"/>
                  </a:schemeClr>
                </a:solidFill>
              </a:rPr>
              <a:t>15d</a:t>
            </a:r>
            <a:r>
              <a:rPr lang="zh-CN" altLang="zh-CN" sz="1350" dirty="0">
                <a:solidFill>
                  <a:schemeClr val="accent5">
                    <a:lumMod val="40000"/>
                    <a:lumOff val="60000"/>
                  </a:schemeClr>
                </a:solidFill>
              </a:rPr>
              <a:t>，且至少到支座梁或墙中线。</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叠合</a:t>
            </a:r>
            <a:r>
              <a:rPr lang="zh-CN" altLang="en-US" sz="1350" dirty="0">
                <a:solidFill>
                  <a:schemeClr val="accent5">
                    <a:lumMod val="40000"/>
                    <a:lumOff val="60000"/>
                  </a:schemeClr>
                </a:solidFill>
              </a:rPr>
              <a:t>纯</a:t>
            </a:r>
            <a:r>
              <a:rPr lang="zh-CN" altLang="zh-CN" sz="1350" dirty="0">
                <a:solidFill>
                  <a:schemeClr val="accent5">
                    <a:lumMod val="40000"/>
                    <a:lumOff val="60000"/>
                  </a:schemeClr>
                </a:solidFill>
              </a:rPr>
              <a:t>悬挑板板面纵筋伸至圈梁角筋内侧后弯折，弯折长度为</a:t>
            </a:r>
            <a:r>
              <a:rPr lang="en-US" altLang="zh-CN" sz="1350" dirty="0">
                <a:solidFill>
                  <a:schemeClr val="accent5">
                    <a:lumMod val="40000"/>
                    <a:lumOff val="60000"/>
                  </a:schemeClr>
                </a:solidFill>
              </a:rPr>
              <a:t>15d</a:t>
            </a:r>
            <a:r>
              <a:rPr lang="zh-CN" altLang="zh-CN" sz="1350" dirty="0">
                <a:solidFill>
                  <a:schemeClr val="accent5">
                    <a:lumMod val="40000"/>
                    <a:lumOff val="60000"/>
                  </a:schemeClr>
                </a:solidFill>
              </a:rPr>
              <a:t>，同时还需保证板面纵筋伸入支座内直段长度不小于</a:t>
            </a:r>
            <a:r>
              <a:rPr lang="en-US" altLang="zh-CN" sz="1350" dirty="0">
                <a:solidFill>
                  <a:schemeClr val="accent5">
                    <a:lumMod val="40000"/>
                    <a:lumOff val="60000"/>
                  </a:schemeClr>
                </a:solidFill>
              </a:rPr>
              <a:t>0.6</a:t>
            </a:r>
            <a:r>
              <a:rPr lang="zh-CN" altLang="zh-CN" sz="1350" dirty="0">
                <a:solidFill>
                  <a:schemeClr val="accent5">
                    <a:lumMod val="40000"/>
                    <a:lumOff val="60000"/>
                  </a:schemeClr>
                </a:solidFill>
              </a:rPr>
              <a:t>倍的受拉钢筋基本锚固长度</a:t>
            </a:r>
            <a:r>
              <a:rPr lang="en-US" altLang="zh-CN" sz="1350" dirty="0">
                <a:solidFill>
                  <a:schemeClr val="accent5">
                    <a:lumMod val="40000"/>
                    <a:lumOff val="60000"/>
                  </a:schemeClr>
                </a:solidFill>
              </a:rPr>
              <a:t>l</a:t>
            </a:r>
            <a:r>
              <a:rPr lang="en-US" altLang="zh-CN" sz="1350" baseline="-25000" dirty="0">
                <a:solidFill>
                  <a:schemeClr val="accent5">
                    <a:lumMod val="40000"/>
                    <a:lumOff val="60000"/>
                  </a:schemeClr>
                </a:solidFill>
              </a:rPr>
              <a:t>ab</a:t>
            </a:r>
            <a:r>
              <a:rPr lang="zh-CN" altLang="zh-CN" sz="1350" dirty="0">
                <a:solidFill>
                  <a:schemeClr val="accent5">
                    <a:lumMod val="40000"/>
                    <a:lumOff val="60000"/>
                  </a:schemeClr>
                </a:solidFill>
              </a:rPr>
              <a:t>。</a:t>
            </a:r>
          </a:p>
        </p:txBody>
      </p:sp>
      <p:sp>
        <p:nvSpPr>
          <p:cNvPr id="17" name="文本框 15">
            <a:extLst>
              <a:ext uri="{FF2B5EF4-FFF2-40B4-BE49-F238E27FC236}">
                <a16:creationId xmlns:a16="http://schemas.microsoft.com/office/drawing/2014/main" id="{CE45D803-655B-4997-97B4-AFCAA8AEA715}"/>
              </a:ext>
            </a:extLst>
          </p:cNvPr>
          <p:cNvSpPr txBox="1">
            <a:spLocks noChangeArrowheads="1"/>
          </p:cNvSpPr>
          <p:nvPr/>
        </p:nvSpPr>
        <p:spPr bwMode="auto">
          <a:xfrm>
            <a:off x="310510" y="4035531"/>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B7-2 — </a:t>
            </a:r>
            <a:r>
              <a:rPr lang="zh-CN" altLang="zh-CN" sz="1500" b="1" dirty="0">
                <a:solidFill>
                  <a:srgbClr val="FFC000"/>
                </a:solidFill>
                <a:latin typeface="微软雅黑" panose="020B0503020204020204" pitchFamily="34" charset="-122"/>
              </a:rPr>
              <a:t>叠合悬挑板连接构造（二）</a:t>
            </a:r>
          </a:p>
        </p:txBody>
      </p:sp>
      <p:pic>
        <p:nvPicPr>
          <p:cNvPr id="18" name="图片 17">
            <a:extLst>
              <a:ext uri="{FF2B5EF4-FFF2-40B4-BE49-F238E27FC236}">
                <a16:creationId xmlns:a16="http://schemas.microsoft.com/office/drawing/2014/main" id="{AFB33E2B-6120-46F3-8A1D-A06A1F0B14EF}"/>
              </a:ext>
            </a:extLst>
          </p:cNvPr>
          <p:cNvPicPr/>
          <p:nvPr/>
        </p:nvPicPr>
        <p:blipFill rotWithShape="1">
          <a:blip r:embed="rId3"/>
          <a:srcRect b="-2423"/>
          <a:stretch/>
        </p:blipFill>
        <p:spPr bwMode="auto">
          <a:xfrm>
            <a:off x="4584468" y="4396215"/>
            <a:ext cx="2549340" cy="1393549"/>
          </a:xfrm>
          <a:prstGeom prst="rect">
            <a:avLst/>
          </a:prstGeom>
          <a:ln>
            <a:noFill/>
          </a:ln>
          <a:extLst>
            <a:ext uri="{53640926-AAD7-44D8-BBD7-CCE9431645EC}">
              <a14:shadowObscured xmlns:a14="http://schemas.microsoft.com/office/drawing/2010/main"/>
            </a:ext>
          </a:extLst>
        </p:spPr>
      </p:pic>
      <p:sp>
        <p:nvSpPr>
          <p:cNvPr id="19" name="文本框 18">
            <a:extLst>
              <a:ext uri="{FF2B5EF4-FFF2-40B4-BE49-F238E27FC236}">
                <a16:creationId xmlns:a16="http://schemas.microsoft.com/office/drawing/2014/main" id="{D361453F-CEA2-429A-92CF-5366C5458B80}"/>
              </a:ext>
            </a:extLst>
          </p:cNvPr>
          <p:cNvSpPr txBox="1">
            <a:spLocks noChangeArrowheads="1"/>
          </p:cNvSpPr>
          <p:nvPr/>
        </p:nvSpPr>
        <p:spPr bwMode="auto">
          <a:xfrm>
            <a:off x="558802" y="4396215"/>
            <a:ext cx="3801533" cy="130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叠合悬挑板外伸板底纵筋伸至支座梁或墙内不小于</a:t>
            </a:r>
            <a:r>
              <a:rPr lang="en-US" altLang="zh-CN" sz="1350" dirty="0">
                <a:solidFill>
                  <a:schemeClr val="accent5">
                    <a:lumMod val="40000"/>
                    <a:lumOff val="60000"/>
                  </a:schemeClr>
                </a:solidFill>
              </a:rPr>
              <a:t>15d</a:t>
            </a:r>
            <a:r>
              <a:rPr lang="zh-CN" altLang="zh-CN" sz="1350" dirty="0">
                <a:solidFill>
                  <a:schemeClr val="accent5">
                    <a:lumMod val="40000"/>
                    <a:lumOff val="60000"/>
                  </a:schemeClr>
                </a:solidFill>
              </a:rPr>
              <a:t>，且至少到支座梁或墙中线。</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叠合悬挑板板面纵筋伸跨支座与支座内侧叠合板板面纵筋贯通布置</a:t>
            </a:r>
            <a:r>
              <a:rPr lang="zh-CN" altLang="en-US" sz="1350" dirty="0">
                <a:solidFill>
                  <a:schemeClr val="accent5">
                    <a:lumMod val="40000"/>
                    <a:lumOff val="60000"/>
                  </a:schemeClr>
                </a:solidFill>
              </a:rPr>
              <a:t>。</a:t>
            </a:r>
            <a:endParaRPr lang="zh-CN" altLang="zh-CN" sz="1350" dirty="0">
              <a:solidFill>
                <a:schemeClr val="accent5">
                  <a:lumMod val="40000"/>
                  <a:lumOff val="60000"/>
                </a:schemeClr>
              </a:solidFill>
            </a:endParaRPr>
          </a:p>
        </p:txBody>
      </p:sp>
    </p:spTree>
    <p:extLst>
      <p:ext uri="{BB962C8B-B14F-4D97-AF65-F5344CB8AC3E}">
        <p14:creationId xmlns:p14="http://schemas.microsoft.com/office/powerpoint/2010/main" val="2191523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8" name="文本框 15">
            <a:extLst>
              <a:ext uri="{FF2B5EF4-FFF2-40B4-BE49-F238E27FC236}">
                <a16:creationId xmlns:a16="http://schemas.microsoft.com/office/drawing/2014/main" id="{670CC9C6-D23F-4E6B-A3F7-7A6EA8E9E6A1}"/>
              </a:ext>
            </a:extLst>
          </p:cNvPr>
          <p:cNvSpPr txBox="1">
            <a:spLocks noChangeArrowheads="1"/>
          </p:cNvSpPr>
          <p:nvPr/>
        </p:nvSpPr>
        <p:spPr bwMode="auto">
          <a:xfrm>
            <a:off x="4563534" y="1043022"/>
            <a:ext cx="45804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6.3  </a:t>
            </a:r>
            <a:r>
              <a:rPr lang="zh-CN" altLang="zh-CN" sz="1500" b="1" dirty="0">
                <a:solidFill>
                  <a:schemeClr val="accent6">
                    <a:lumMod val="20000"/>
                    <a:lumOff val="80000"/>
                  </a:schemeClr>
                </a:solidFill>
                <a:latin typeface="微软雅黑" panose="020B0503020204020204" pitchFamily="34" charset="-122"/>
              </a:rPr>
              <a:t>识读单向叠合板和悬挑叠合板连接节点构造详图</a:t>
            </a:r>
          </a:p>
        </p:txBody>
      </p:sp>
      <p:sp>
        <p:nvSpPr>
          <p:cNvPr id="12" name="文本框 15">
            <a:extLst>
              <a:ext uri="{FF2B5EF4-FFF2-40B4-BE49-F238E27FC236}">
                <a16:creationId xmlns:a16="http://schemas.microsoft.com/office/drawing/2014/main" id="{17698F0B-DCC9-46A4-9C6C-420E4CFEFF6C}"/>
              </a:ext>
            </a:extLst>
          </p:cNvPr>
          <p:cNvSpPr txBox="1">
            <a:spLocks noChangeArrowheads="1"/>
          </p:cNvSpPr>
          <p:nvPr/>
        </p:nvSpPr>
        <p:spPr bwMode="auto">
          <a:xfrm>
            <a:off x="239921" y="1135419"/>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6.3.2  </a:t>
            </a:r>
            <a:r>
              <a:rPr lang="zh-CN" altLang="zh-CN" b="1" dirty="0">
                <a:solidFill>
                  <a:srgbClr val="FFC000"/>
                </a:solidFill>
                <a:latin typeface="微软雅黑" panose="020B0503020204020204" pitchFamily="34" charset="-122"/>
              </a:rPr>
              <a:t>悬挑叠合（预制）板连接构造</a:t>
            </a:r>
          </a:p>
        </p:txBody>
      </p:sp>
      <p:sp>
        <p:nvSpPr>
          <p:cNvPr id="15" name="文本框 14">
            <a:extLst>
              <a:ext uri="{FF2B5EF4-FFF2-40B4-BE49-F238E27FC236}">
                <a16:creationId xmlns:a16="http://schemas.microsoft.com/office/drawing/2014/main" id="{65A94F52-A9B5-49B3-AE43-3EE34F127A4C}"/>
              </a:ext>
            </a:extLst>
          </p:cNvPr>
          <p:cNvSpPr txBox="1">
            <a:spLocks noChangeArrowheads="1"/>
          </p:cNvSpPr>
          <p:nvPr/>
        </p:nvSpPr>
        <p:spPr bwMode="auto">
          <a:xfrm>
            <a:off x="770467" y="1933506"/>
            <a:ext cx="3801533" cy="16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叠合悬挑板外伸板底纵筋伸至支座梁或墙内不小于</a:t>
            </a:r>
            <a:r>
              <a:rPr lang="en-US" altLang="zh-CN" sz="1350" dirty="0">
                <a:solidFill>
                  <a:schemeClr val="accent5">
                    <a:lumMod val="40000"/>
                    <a:lumOff val="60000"/>
                  </a:schemeClr>
                </a:solidFill>
              </a:rPr>
              <a:t>15d</a:t>
            </a:r>
            <a:r>
              <a:rPr lang="zh-CN" altLang="zh-CN" sz="1350" dirty="0">
                <a:solidFill>
                  <a:schemeClr val="accent5">
                    <a:lumMod val="40000"/>
                    <a:lumOff val="60000"/>
                  </a:schemeClr>
                </a:solidFill>
              </a:rPr>
              <a:t>，且至少到支座梁或墙中线。</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叠合悬挑板板面纵筋伸入支座梁或墙后直锚即可，锚固长度不小于受拉钢筋锚固长度</a:t>
            </a:r>
            <a:r>
              <a:rPr lang="en-US" altLang="zh-CN" sz="1350" dirty="0">
                <a:solidFill>
                  <a:schemeClr val="accent5">
                    <a:lumMod val="40000"/>
                    <a:lumOff val="60000"/>
                  </a:schemeClr>
                </a:solidFill>
              </a:rPr>
              <a:t>l</a:t>
            </a:r>
            <a:r>
              <a:rPr lang="en-US" altLang="zh-CN" sz="1350" baseline="-25000" dirty="0">
                <a:solidFill>
                  <a:schemeClr val="accent5">
                    <a:lumMod val="40000"/>
                    <a:lumOff val="60000"/>
                  </a:schemeClr>
                </a:solidFill>
              </a:rPr>
              <a:t>a</a:t>
            </a:r>
            <a:r>
              <a:rPr lang="zh-CN" altLang="zh-CN" sz="1350" dirty="0">
                <a:solidFill>
                  <a:schemeClr val="accent5">
                    <a:lumMod val="40000"/>
                    <a:lumOff val="60000"/>
                  </a:schemeClr>
                </a:solidFill>
              </a:rPr>
              <a:t>。支座内侧叠合板板面纵筋在支座处弯锚处理。</a:t>
            </a:r>
          </a:p>
        </p:txBody>
      </p:sp>
      <p:sp>
        <p:nvSpPr>
          <p:cNvPr id="14" name="文本框 15">
            <a:extLst>
              <a:ext uri="{FF2B5EF4-FFF2-40B4-BE49-F238E27FC236}">
                <a16:creationId xmlns:a16="http://schemas.microsoft.com/office/drawing/2014/main" id="{94070D8B-ECC8-4ED7-A74B-EEA20B7E65FF}"/>
              </a:ext>
            </a:extLst>
          </p:cNvPr>
          <p:cNvSpPr txBox="1">
            <a:spLocks noChangeArrowheads="1"/>
          </p:cNvSpPr>
          <p:nvPr/>
        </p:nvSpPr>
        <p:spPr bwMode="auto">
          <a:xfrm>
            <a:off x="169129" y="1617657"/>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B7-3 — </a:t>
            </a:r>
            <a:r>
              <a:rPr lang="zh-CN" altLang="zh-CN" sz="1500" b="1" dirty="0">
                <a:solidFill>
                  <a:srgbClr val="FFC000"/>
                </a:solidFill>
                <a:latin typeface="微软雅黑" panose="020B0503020204020204" pitchFamily="34" charset="-122"/>
              </a:rPr>
              <a:t>叠合悬挑板连接构造（三）</a:t>
            </a:r>
            <a:r>
              <a:rPr lang="en-US" altLang="zh-CN" sz="1500" b="1" dirty="0">
                <a:solidFill>
                  <a:srgbClr val="FFC000"/>
                </a:solidFill>
                <a:latin typeface="微软雅黑" panose="020B0503020204020204" pitchFamily="34" charset="-122"/>
              </a:rPr>
              <a:t>-- </a:t>
            </a:r>
            <a:r>
              <a:rPr lang="zh-CN" altLang="en-US" sz="1500" b="1" dirty="0">
                <a:solidFill>
                  <a:srgbClr val="FFC000"/>
                </a:solidFill>
                <a:latin typeface="微软雅黑" panose="020B0503020204020204" pitchFamily="34" charset="-122"/>
              </a:rPr>
              <a:t>板顶有高差</a:t>
            </a:r>
            <a:endParaRPr lang="zh-CN" altLang="zh-CN" sz="1500" b="1" dirty="0">
              <a:solidFill>
                <a:srgbClr val="FFC000"/>
              </a:solidFill>
              <a:latin typeface="微软雅黑" panose="020B0503020204020204" pitchFamily="34" charset="-122"/>
            </a:endParaRPr>
          </a:p>
        </p:txBody>
      </p:sp>
      <p:pic>
        <p:nvPicPr>
          <p:cNvPr id="16" name="图片 15">
            <a:extLst>
              <a:ext uri="{FF2B5EF4-FFF2-40B4-BE49-F238E27FC236}">
                <a16:creationId xmlns:a16="http://schemas.microsoft.com/office/drawing/2014/main" id="{25792B52-60D0-4FC1-BCC6-C616AF13EF15}"/>
              </a:ext>
            </a:extLst>
          </p:cNvPr>
          <p:cNvPicPr/>
          <p:nvPr/>
        </p:nvPicPr>
        <p:blipFill>
          <a:blip r:embed="rId2"/>
          <a:stretch>
            <a:fillRect/>
          </a:stretch>
        </p:blipFill>
        <p:spPr>
          <a:xfrm>
            <a:off x="5157417" y="1900249"/>
            <a:ext cx="2428716" cy="1528751"/>
          </a:xfrm>
          <a:prstGeom prst="rect">
            <a:avLst/>
          </a:prstGeom>
        </p:spPr>
      </p:pic>
      <p:sp>
        <p:nvSpPr>
          <p:cNvPr id="17" name="文本框 15">
            <a:extLst>
              <a:ext uri="{FF2B5EF4-FFF2-40B4-BE49-F238E27FC236}">
                <a16:creationId xmlns:a16="http://schemas.microsoft.com/office/drawing/2014/main" id="{927061EB-41EF-4B66-882B-05298D41CD36}"/>
              </a:ext>
            </a:extLst>
          </p:cNvPr>
          <p:cNvSpPr txBox="1">
            <a:spLocks noChangeArrowheads="1"/>
          </p:cNvSpPr>
          <p:nvPr/>
        </p:nvSpPr>
        <p:spPr bwMode="auto">
          <a:xfrm>
            <a:off x="239921" y="3721794"/>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B7-4 — </a:t>
            </a:r>
            <a:r>
              <a:rPr lang="zh-CN" altLang="zh-CN" sz="1500" b="1" dirty="0">
                <a:solidFill>
                  <a:srgbClr val="FFC000"/>
                </a:solidFill>
                <a:latin typeface="微软雅黑" panose="020B0503020204020204" pitchFamily="34" charset="-122"/>
              </a:rPr>
              <a:t>预制悬挑板连接构造（一）</a:t>
            </a:r>
          </a:p>
        </p:txBody>
      </p:sp>
      <p:pic>
        <p:nvPicPr>
          <p:cNvPr id="18" name="图片 17">
            <a:extLst>
              <a:ext uri="{FF2B5EF4-FFF2-40B4-BE49-F238E27FC236}">
                <a16:creationId xmlns:a16="http://schemas.microsoft.com/office/drawing/2014/main" id="{69CB7BA7-9E4A-4CD3-939C-850D46E1C543}"/>
              </a:ext>
            </a:extLst>
          </p:cNvPr>
          <p:cNvPicPr/>
          <p:nvPr/>
        </p:nvPicPr>
        <p:blipFill>
          <a:blip r:embed="rId3"/>
          <a:stretch>
            <a:fillRect/>
          </a:stretch>
        </p:blipFill>
        <p:spPr>
          <a:xfrm>
            <a:off x="5241767" y="4171918"/>
            <a:ext cx="2428716" cy="1528750"/>
          </a:xfrm>
          <a:prstGeom prst="rect">
            <a:avLst/>
          </a:prstGeom>
        </p:spPr>
      </p:pic>
      <p:sp>
        <p:nvSpPr>
          <p:cNvPr id="19" name="文本框 18">
            <a:extLst>
              <a:ext uri="{FF2B5EF4-FFF2-40B4-BE49-F238E27FC236}">
                <a16:creationId xmlns:a16="http://schemas.microsoft.com/office/drawing/2014/main" id="{8E62AFE0-5843-416B-8C36-4EF5C3D0DE2E}"/>
              </a:ext>
            </a:extLst>
          </p:cNvPr>
          <p:cNvSpPr txBox="1">
            <a:spLocks noChangeArrowheads="1"/>
          </p:cNvSpPr>
          <p:nvPr/>
        </p:nvSpPr>
        <p:spPr bwMode="auto">
          <a:xfrm>
            <a:off x="272810" y="4095235"/>
            <a:ext cx="4612457" cy="223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预制悬挑板与支座连接时，预制悬挑板需预留外伸纵筋。</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预制悬挑板底部纵筋需外伸不少于</a:t>
            </a:r>
            <a:r>
              <a:rPr lang="en-US" altLang="zh-CN" sz="1350" dirty="0">
                <a:solidFill>
                  <a:schemeClr val="accent5">
                    <a:lumMod val="40000"/>
                    <a:lumOff val="60000"/>
                  </a:schemeClr>
                </a:solidFill>
              </a:rPr>
              <a:t>15d</a:t>
            </a:r>
            <a:r>
              <a:rPr lang="zh-CN" altLang="zh-CN" sz="1350" dirty="0">
                <a:solidFill>
                  <a:schemeClr val="accent5">
                    <a:lumMod val="40000"/>
                    <a:lumOff val="60000"/>
                  </a:schemeClr>
                </a:solidFill>
              </a:rPr>
              <a:t>，且至少到支座梁或墙中线。</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预制悬挑板上部纵筋与支座梁或墙及楼层叠合板叠合层内同向钢筋搭接，搭接长度不小于纵向受拉钢筋连接长度</a:t>
            </a:r>
            <a:r>
              <a:rPr lang="en-US" altLang="zh-CN" sz="1350" dirty="0" err="1">
                <a:solidFill>
                  <a:schemeClr val="accent5">
                    <a:lumMod val="40000"/>
                    <a:lumOff val="60000"/>
                  </a:schemeClr>
                </a:solidFill>
              </a:rPr>
              <a:t>l</a:t>
            </a:r>
            <a:r>
              <a:rPr lang="en-US" altLang="zh-CN" sz="1350" baseline="-25000" dirty="0" err="1">
                <a:solidFill>
                  <a:schemeClr val="accent5">
                    <a:lumMod val="40000"/>
                    <a:lumOff val="60000"/>
                  </a:schemeClr>
                </a:solidFill>
              </a:rPr>
              <a:t>l</a:t>
            </a:r>
            <a:r>
              <a:rPr lang="zh-CN" altLang="zh-CN" sz="1350" dirty="0">
                <a:solidFill>
                  <a:schemeClr val="accent5">
                    <a:lumMod val="40000"/>
                    <a:lumOff val="60000"/>
                  </a:schemeClr>
                </a:solidFill>
              </a:rPr>
              <a:t>。</a:t>
            </a:r>
          </a:p>
        </p:txBody>
      </p:sp>
    </p:spTree>
    <p:extLst>
      <p:ext uri="{BB962C8B-B14F-4D97-AF65-F5344CB8AC3E}">
        <p14:creationId xmlns:p14="http://schemas.microsoft.com/office/powerpoint/2010/main" val="159414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8" name="文本框 15">
            <a:extLst>
              <a:ext uri="{FF2B5EF4-FFF2-40B4-BE49-F238E27FC236}">
                <a16:creationId xmlns:a16="http://schemas.microsoft.com/office/drawing/2014/main" id="{670CC9C6-D23F-4E6B-A3F7-7A6EA8E9E6A1}"/>
              </a:ext>
            </a:extLst>
          </p:cNvPr>
          <p:cNvSpPr txBox="1">
            <a:spLocks noChangeArrowheads="1"/>
          </p:cNvSpPr>
          <p:nvPr/>
        </p:nvSpPr>
        <p:spPr bwMode="auto">
          <a:xfrm>
            <a:off x="4563534" y="1043022"/>
            <a:ext cx="45804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6.3  </a:t>
            </a:r>
            <a:r>
              <a:rPr lang="zh-CN" altLang="zh-CN" sz="1500" b="1" dirty="0">
                <a:solidFill>
                  <a:schemeClr val="accent6">
                    <a:lumMod val="20000"/>
                    <a:lumOff val="80000"/>
                  </a:schemeClr>
                </a:solidFill>
                <a:latin typeface="微软雅黑" panose="020B0503020204020204" pitchFamily="34" charset="-122"/>
              </a:rPr>
              <a:t>识读单向叠合板和悬挑叠合板连接节点构造详图</a:t>
            </a:r>
          </a:p>
        </p:txBody>
      </p:sp>
      <p:sp>
        <p:nvSpPr>
          <p:cNvPr id="12" name="文本框 15">
            <a:extLst>
              <a:ext uri="{FF2B5EF4-FFF2-40B4-BE49-F238E27FC236}">
                <a16:creationId xmlns:a16="http://schemas.microsoft.com/office/drawing/2014/main" id="{17698F0B-DCC9-46A4-9C6C-420E4CFEFF6C}"/>
              </a:ext>
            </a:extLst>
          </p:cNvPr>
          <p:cNvSpPr txBox="1">
            <a:spLocks noChangeArrowheads="1"/>
          </p:cNvSpPr>
          <p:nvPr/>
        </p:nvSpPr>
        <p:spPr bwMode="auto">
          <a:xfrm>
            <a:off x="273788" y="1620191"/>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6.3.2  </a:t>
            </a:r>
            <a:r>
              <a:rPr lang="zh-CN" altLang="zh-CN" b="1" dirty="0">
                <a:solidFill>
                  <a:srgbClr val="FFC000"/>
                </a:solidFill>
                <a:latin typeface="微软雅黑" panose="020B0503020204020204" pitchFamily="34" charset="-122"/>
              </a:rPr>
              <a:t>悬挑叠合（预制）板连接构造</a:t>
            </a:r>
          </a:p>
        </p:txBody>
      </p:sp>
      <p:sp>
        <p:nvSpPr>
          <p:cNvPr id="15" name="文本框 14">
            <a:extLst>
              <a:ext uri="{FF2B5EF4-FFF2-40B4-BE49-F238E27FC236}">
                <a16:creationId xmlns:a16="http://schemas.microsoft.com/office/drawing/2014/main" id="{65A94F52-A9B5-49B3-AE43-3EE34F127A4C}"/>
              </a:ext>
            </a:extLst>
          </p:cNvPr>
          <p:cNvSpPr txBox="1">
            <a:spLocks noChangeArrowheads="1"/>
          </p:cNvSpPr>
          <p:nvPr/>
        </p:nvSpPr>
        <p:spPr bwMode="auto">
          <a:xfrm>
            <a:off x="4283764" y="2818657"/>
            <a:ext cx="3801533" cy="223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板顶低于楼层标高的预制悬挑板与支座连接时，预制悬挑板底部纵筋需外伸不少于</a:t>
            </a:r>
            <a:r>
              <a:rPr lang="en-US" altLang="zh-CN" sz="1350" dirty="0">
                <a:solidFill>
                  <a:schemeClr val="accent5">
                    <a:lumMod val="40000"/>
                    <a:lumOff val="60000"/>
                  </a:schemeClr>
                </a:solidFill>
              </a:rPr>
              <a:t>15d</a:t>
            </a:r>
            <a:r>
              <a:rPr lang="zh-CN" altLang="zh-CN" sz="1350" dirty="0">
                <a:solidFill>
                  <a:schemeClr val="accent5">
                    <a:lumMod val="40000"/>
                    <a:lumOff val="60000"/>
                  </a:schemeClr>
                </a:solidFill>
              </a:rPr>
              <a:t>，且至少到支座梁或墙中线。</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预制悬挑板上部纵筋在支座梁或墙及楼层叠合板叠合层内锚固，锚固长度不小于受拉钢筋锚固长度</a:t>
            </a:r>
            <a:r>
              <a:rPr lang="en-US" altLang="zh-CN" sz="1350" dirty="0">
                <a:solidFill>
                  <a:schemeClr val="accent5">
                    <a:lumMod val="40000"/>
                    <a:lumOff val="60000"/>
                  </a:schemeClr>
                </a:solidFill>
              </a:rPr>
              <a:t>l</a:t>
            </a:r>
            <a:r>
              <a:rPr lang="en-US" altLang="zh-CN" sz="1350" baseline="-25000" dirty="0">
                <a:solidFill>
                  <a:schemeClr val="accent5">
                    <a:lumMod val="40000"/>
                    <a:lumOff val="60000"/>
                  </a:schemeClr>
                </a:solidFill>
              </a:rPr>
              <a:t>a</a:t>
            </a:r>
            <a:r>
              <a:rPr lang="zh-CN" altLang="zh-CN" sz="1350" dirty="0">
                <a:solidFill>
                  <a:schemeClr val="accent5">
                    <a:lumMod val="40000"/>
                    <a:lumOff val="60000"/>
                  </a:schemeClr>
                </a:solidFill>
              </a:rPr>
              <a:t>。</a:t>
            </a:r>
          </a:p>
        </p:txBody>
      </p:sp>
      <p:sp>
        <p:nvSpPr>
          <p:cNvPr id="11" name="文本框 10">
            <a:extLst>
              <a:ext uri="{FF2B5EF4-FFF2-40B4-BE49-F238E27FC236}">
                <a16:creationId xmlns:a16="http://schemas.microsoft.com/office/drawing/2014/main" id="{1ABEAA60-23FD-48C5-8757-54C3A16DFFF9}"/>
              </a:ext>
            </a:extLst>
          </p:cNvPr>
          <p:cNvSpPr txBox="1">
            <a:spLocks noChangeArrowheads="1"/>
          </p:cNvSpPr>
          <p:nvPr/>
        </p:nvSpPr>
        <p:spPr bwMode="auto">
          <a:xfrm>
            <a:off x="583995" y="2240994"/>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B7-5 — </a:t>
            </a:r>
            <a:r>
              <a:rPr lang="zh-CN" altLang="zh-CN" sz="1500" b="1" dirty="0">
                <a:solidFill>
                  <a:srgbClr val="FFC000"/>
                </a:solidFill>
                <a:latin typeface="微软雅黑" panose="020B0503020204020204" pitchFamily="34" charset="-122"/>
              </a:rPr>
              <a:t>预制悬挑板连接构造（二）</a:t>
            </a:r>
            <a:r>
              <a:rPr lang="en-US" altLang="zh-CN" sz="1500" b="1" dirty="0">
                <a:solidFill>
                  <a:srgbClr val="FFC000"/>
                </a:solidFill>
                <a:latin typeface="微软雅黑" panose="020B0503020204020204" pitchFamily="34" charset="-122"/>
              </a:rPr>
              <a:t> -- </a:t>
            </a:r>
            <a:r>
              <a:rPr lang="zh-CN" altLang="en-US" sz="1500" b="1" dirty="0">
                <a:solidFill>
                  <a:srgbClr val="FFC000"/>
                </a:solidFill>
                <a:latin typeface="微软雅黑" panose="020B0503020204020204" pitchFamily="34" charset="-122"/>
              </a:rPr>
              <a:t>板顶有高差</a:t>
            </a:r>
            <a:endParaRPr lang="zh-CN" altLang="zh-CN" sz="1500" b="1" dirty="0">
              <a:solidFill>
                <a:srgbClr val="FFC000"/>
              </a:solidFill>
              <a:latin typeface="微软雅黑" panose="020B0503020204020204" pitchFamily="34" charset="-122"/>
            </a:endParaRPr>
          </a:p>
        </p:txBody>
      </p:sp>
      <p:pic>
        <p:nvPicPr>
          <p:cNvPr id="13" name="图片 12">
            <a:extLst>
              <a:ext uri="{FF2B5EF4-FFF2-40B4-BE49-F238E27FC236}">
                <a16:creationId xmlns:a16="http://schemas.microsoft.com/office/drawing/2014/main" id="{E06085C0-D361-4814-936D-5C94E708A05C}"/>
              </a:ext>
            </a:extLst>
          </p:cNvPr>
          <p:cNvPicPr/>
          <p:nvPr/>
        </p:nvPicPr>
        <p:blipFill rotWithShape="1">
          <a:blip r:embed="rId2"/>
          <a:srcRect l="4052" r="2239"/>
          <a:stretch/>
        </p:blipFill>
        <p:spPr bwMode="auto">
          <a:xfrm>
            <a:off x="1321171" y="3213717"/>
            <a:ext cx="2522696" cy="15397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8731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PT5">
            <a:extLst>
              <a:ext uri="{FF2B5EF4-FFF2-40B4-BE49-F238E27FC236}">
                <a16:creationId xmlns:a16="http://schemas.microsoft.com/office/drawing/2014/main" id="{F22A27A3-E90F-4455-8082-655619C01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203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ppt6">
            <a:extLst>
              <a:ext uri="{FF2B5EF4-FFF2-40B4-BE49-F238E27FC236}">
                <a16:creationId xmlns:a16="http://schemas.microsoft.com/office/drawing/2014/main" id="{C58A19F2-1831-44FB-A3E8-73411E9C2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a:extLst>
              <a:ext uri="{FF2B5EF4-FFF2-40B4-BE49-F238E27FC236}">
                <a16:creationId xmlns:a16="http://schemas.microsoft.com/office/drawing/2014/main" id="{6800816C-CBAA-4347-90A5-AA75231A7280}"/>
              </a:ext>
            </a:extLst>
          </p:cNvPr>
          <p:cNvSpPr>
            <a:spLocks noGrp="1" noChangeArrowheads="1"/>
          </p:cNvSpPr>
          <p:nvPr>
            <p:ph type="title"/>
          </p:nvPr>
        </p:nvSpPr>
        <p:spPr>
          <a:xfrm>
            <a:off x="2209800" y="5334000"/>
            <a:ext cx="8229600" cy="1143000"/>
          </a:xfrm>
        </p:spPr>
        <p:txBody>
          <a:bodyPr/>
          <a:lstStyle/>
          <a:p>
            <a:pPr algn="l" eaLnBrk="1" hangingPunct="1"/>
            <a:br>
              <a:rPr lang="en-US" altLang="zh-CN" sz="3200"/>
            </a:br>
            <a:br>
              <a:rPr lang="en-US" altLang="zh-CN" sz="3200"/>
            </a:br>
            <a:br>
              <a:rPr lang="en-US" altLang="zh-CN" sz="3200"/>
            </a:br>
            <a:r>
              <a:rPr lang="en-US" altLang="zh-CN" sz="3200"/>
              <a:t>·</a:t>
            </a:r>
          </a:p>
        </p:txBody>
      </p:sp>
      <p:pic>
        <p:nvPicPr>
          <p:cNvPr id="33797" name="Picture 5" descr="PPT5 拷贝">
            <a:extLst>
              <a:ext uri="{FF2B5EF4-FFF2-40B4-BE49-F238E27FC236}">
                <a16:creationId xmlns:a16="http://schemas.microsoft.com/office/drawing/2014/main" id="{6C99E85B-3D14-4BB6-B11B-B55C431F0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09" name="Group 69">
            <a:extLst>
              <a:ext uri="{FF2B5EF4-FFF2-40B4-BE49-F238E27FC236}">
                <a16:creationId xmlns:a16="http://schemas.microsoft.com/office/drawing/2014/main" id="{92ED6789-1E6F-477E-A356-059E18F54AA0}"/>
              </a:ext>
            </a:extLst>
          </p:cNvPr>
          <p:cNvGraphicFramePr>
            <a:graphicFrameLocks noGrp="1"/>
          </p:cNvGraphicFramePr>
          <p:nvPr>
            <p:ph idx="1"/>
          </p:nvPr>
        </p:nvGraphicFramePr>
        <p:xfrm>
          <a:off x="457200" y="990600"/>
          <a:ext cx="7926388" cy="4460875"/>
        </p:xfrm>
        <a:graphic>
          <a:graphicData uri="http://schemas.openxmlformats.org/drawingml/2006/table">
            <a:tbl>
              <a:tblPr/>
              <a:tblGrid>
                <a:gridCol w="1017588">
                  <a:extLst>
                    <a:ext uri="{9D8B030D-6E8A-4147-A177-3AD203B41FA5}">
                      <a16:colId xmlns:a16="http://schemas.microsoft.com/office/drawing/2014/main" val="20000"/>
                    </a:ext>
                  </a:extLst>
                </a:gridCol>
                <a:gridCol w="658812">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1249288">
                  <a:extLst>
                    <a:ext uri="{9D8B030D-6E8A-4147-A177-3AD203B41FA5}">
                      <a16:colId xmlns:a16="http://schemas.microsoft.com/office/drawing/2014/main" val="20004"/>
                    </a:ext>
                  </a:extLst>
                </a:gridCol>
                <a:gridCol w="657300">
                  <a:extLst>
                    <a:ext uri="{9D8B030D-6E8A-4147-A177-3AD203B41FA5}">
                      <a16:colId xmlns:a16="http://schemas.microsoft.com/office/drawing/2014/main" val="20005"/>
                    </a:ext>
                  </a:extLst>
                </a:gridCol>
                <a:gridCol w="18288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822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Arial" pitchFamily="34" charset="0"/>
                          <a:ea typeface="宋体" pitchFamily="2" charset="-122"/>
                        </a:rPr>
                        <a:t>层次</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Arial" pitchFamily="34" charset="0"/>
                          <a:ea typeface="宋体" pitchFamily="2" charset="-122"/>
                        </a:rPr>
                        <a:t>领域</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33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了解</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制图规则内容</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运用</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规则内容判识</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画出</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图</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综合</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制图规则，归纳出混凝土构件施工信息类别</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55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模仿</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例图识读</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应用</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应用</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注写</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Arial" pitchFamily="34" charset="0"/>
                          <a:ea typeface="宋体" pitchFamily="2" charset="-122"/>
                        </a:rPr>
                        <a:t>掌握</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交换</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注写</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91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激情</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Arial" pitchFamily="34" charset="0"/>
                          <a:ea typeface="宋体" pitchFamily="2" charset="-122"/>
                        </a:rPr>
                        <a:t>追问自己：乐于训练自己成为技术应用人才吗？</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心境</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Arial" pitchFamily="34" charset="0"/>
                          <a:ea typeface="宋体" pitchFamily="2" charset="-122"/>
                        </a:rPr>
                        <a:t>随着识图图纸的增加渐入结构施工图识读佳境</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热情</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我志愿成为卓越工程师为此耐心细致的钻研图纸，融合所学构造知识、建筑材料知识、结构知识</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292" name="AutoShape 52" descr="pic003a">
            <a:extLst>
              <a:ext uri="{FF2B5EF4-FFF2-40B4-BE49-F238E27FC236}">
                <a16:creationId xmlns:a16="http://schemas.microsoft.com/office/drawing/2014/main" id="{FB2B9137-0A8C-40D9-8ACC-EA1BD980003C}"/>
              </a:ext>
            </a:extLst>
          </p:cNvPr>
          <p:cNvSpPr>
            <a:spLocks noChangeArrowheads="1"/>
          </p:cNvSpPr>
          <p:nvPr/>
        </p:nvSpPr>
        <p:spPr bwMode="auto">
          <a:xfrm>
            <a:off x="669925" y="4437063"/>
            <a:ext cx="661988" cy="936625"/>
          </a:xfrm>
          <a:prstGeom prst="flowChartMagneticDrum">
            <a:avLst/>
          </a:prstGeom>
          <a:blipFill dpi="0" rotWithShape="0">
            <a:blip r:embed="rId5"/>
            <a:srcRect/>
            <a:stretch>
              <a:fillRect/>
            </a:stretch>
          </a:blip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400">
                <a:latin typeface="Times New Roman" panose="02020603050405020304" pitchFamily="18" charset="0"/>
                <a:ea typeface="华文彩云" panose="02010800040101010101" pitchFamily="2" charset="-122"/>
              </a:rPr>
              <a:t>情感   </a:t>
            </a:r>
          </a:p>
          <a:p>
            <a:pPr algn="ctr" eaLnBrk="1" hangingPunct="1">
              <a:spcBef>
                <a:spcPct val="0"/>
              </a:spcBef>
              <a:buFontTx/>
              <a:buNone/>
            </a:pPr>
            <a:endParaRPr kumimoji="1" lang="en-US" altLang="zh-CN" sz="2400">
              <a:latin typeface="Times New Roman" panose="02020603050405020304" pitchFamily="18" charset="0"/>
              <a:ea typeface="华文彩云" panose="02010800040101010101" pitchFamily="2" charset="-122"/>
            </a:endParaRPr>
          </a:p>
        </p:txBody>
      </p:sp>
      <p:sp>
        <p:nvSpPr>
          <p:cNvPr id="10293" name="AutoShape 53">
            <a:extLst>
              <a:ext uri="{FF2B5EF4-FFF2-40B4-BE49-F238E27FC236}">
                <a16:creationId xmlns:a16="http://schemas.microsoft.com/office/drawing/2014/main" id="{621090DB-2A5D-4CA3-BB31-5A9F0AA5102B}"/>
              </a:ext>
            </a:extLst>
          </p:cNvPr>
          <p:cNvSpPr>
            <a:spLocks noChangeArrowheads="1"/>
          </p:cNvSpPr>
          <p:nvPr/>
        </p:nvSpPr>
        <p:spPr bwMode="auto">
          <a:xfrm>
            <a:off x="477838" y="1844675"/>
            <a:ext cx="781050" cy="1079500"/>
          </a:xfrm>
          <a:prstGeom prst="flowChartMagneticDrum">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p:spPr>
        <p:txBody>
          <a:bodyPr wrap="none" anchor="ctr"/>
          <a:lstStyle/>
          <a:p>
            <a:pPr algn="ctr" eaLnBrk="1" hangingPunct="1">
              <a:defRPr/>
            </a:pPr>
            <a:r>
              <a:rPr kumimoji="1" lang="zh-CN" altLang="en-US" sz="2400">
                <a:latin typeface="Times New Roman" pitchFamily="18" charset="0"/>
                <a:ea typeface="华文彩云" pitchFamily="2" charset="-122"/>
              </a:rPr>
              <a:t>认</a:t>
            </a:r>
          </a:p>
          <a:p>
            <a:pPr algn="ctr" eaLnBrk="1" hangingPunct="1">
              <a:defRPr/>
            </a:pPr>
            <a:r>
              <a:rPr kumimoji="1" lang="zh-CN" altLang="en-US" sz="2400">
                <a:latin typeface="Times New Roman" pitchFamily="18" charset="0"/>
                <a:ea typeface="华文彩云" pitchFamily="2" charset="-122"/>
              </a:rPr>
              <a:t>知</a:t>
            </a:r>
          </a:p>
        </p:txBody>
      </p:sp>
      <p:sp>
        <p:nvSpPr>
          <p:cNvPr id="10294" name="AutoShape 54">
            <a:extLst>
              <a:ext uri="{FF2B5EF4-FFF2-40B4-BE49-F238E27FC236}">
                <a16:creationId xmlns:a16="http://schemas.microsoft.com/office/drawing/2014/main" id="{C7C8CDC8-1307-453D-B3FD-DD4292A71836}"/>
              </a:ext>
            </a:extLst>
          </p:cNvPr>
          <p:cNvSpPr>
            <a:spLocks noChangeArrowheads="1"/>
          </p:cNvSpPr>
          <p:nvPr/>
        </p:nvSpPr>
        <p:spPr bwMode="auto">
          <a:xfrm>
            <a:off x="481013" y="3305175"/>
            <a:ext cx="777875" cy="844550"/>
          </a:xfrm>
          <a:prstGeom prst="flowChartMagneticDrum">
            <a:avLst/>
          </a:prstGeom>
          <a:gradFill rotWithShape="0">
            <a:gsLst>
              <a:gs pos="0">
                <a:srgbClr val="FFCC00"/>
              </a:gs>
              <a:gs pos="50000">
                <a:schemeClr val="bg1"/>
              </a:gs>
              <a:gs pos="100000">
                <a:srgbClr val="FFCC00"/>
              </a:gs>
            </a:gsLst>
            <a:lin ang="0" scaled="1"/>
          </a:gradFill>
          <a:ln w="9525">
            <a:solidFill>
              <a:schemeClr val="tx1"/>
            </a:solidFill>
            <a:round/>
            <a:headEnd/>
            <a:tailEnd/>
          </a:ln>
          <a:effectLst/>
        </p:spPr>
        <p:txBody>
          <a:bodyPr wrap="none" anchor="ctr"/>
          <a:lstStyle/>
          <a:p>
            <a:pPr algn="ctr" eaLnBrk="1" hangingPunct="1">
              <a:defRPr/>
            </a:pPr>
            <a:r>
              <a:rPr kumimoji="1" lang="zh-CN" altLang="en-US" sz="2400">
                <a:latin typeface="Times New Roman" pitchFamily="18" charset="0"/>
                <a:ea typeface="华文彩云" pitchFamily="2" charset="-122"/>
              </a:rPr>
              <a:t>技</a:t>
            </a:r>
          </a:p>
          <a:p>
            <a:pPr algn="ctr" eaLnBrk="1" hangingPunct="1">
              <a:defRPr/>
            </a:pPr>
            <a:r>
              <a:rPr kumimoji="1" lang="zh-CN" altLang="en-US" sz="2400">
                <a:latin typeface="Times New Roman" pitchFamily="18" charset="0"/>
                <a:ea typeface="华文彩云" pitchFamily="2" charset="-122"/>
              </a:rPr>
              <a:t>能</a:t>
            </a:r>
          </a:p>
        </p:txBody>
      </p:sp>
      <p:grpSp>
        <p:nvGrpSpPr>
          <p:cNvPr id="2" name="Group 55">
            <a:extLst>
              <a:ext uri="{FF2B5EF4-FFF2-40B4-BE49-F238E27FC236}">
                <a16:creationId xmlns:a16="http://schemas.microsoft.com/office/drawing/2014/main" id="{356E1A64-A2B3-40C7-BC66-9783B69CB7AE}"/>
              </a:ext>
            </a:extLst>
          </p:cNvPr>
          <p:cNvGrpSpPr>
            <a:grpSpLocks/>
          </p:cNvGrpSpPr>
          <p:nvPr/>
        </p:nvGrpSpPr>
        <p:grpSpPr bwMode="auto">
          <a:xfrm>
            <a:off x="1828800" y="1066800"/>
            <a:ext cx="6775450" cy="609600"/>
            <a:chOff x="624" y="2640"/>
            <a:chExt cx="4308" cy="1248"/>
          </a:xfrm>
        </p:grpSpPr>
        <p:sp>
          <p:nvSpPr>
            <p:cNvPr id="33846" name="AutoShape 56">
              <a:extLst>
                <a:ext uri="{FF2B5EF4-FFF2-40B4-BE49-F238E27FC236}">
                  <a16:creationId xmlns:a16="http://schemas.microsoft.com/office/drawing/2014/main" id="{C6CE979C-38B1-41EE-87F5-FB693C789F5C}"/>
                </a:ext>
              </a:extLst>
            </p:cNvPr>
            <p:cNvSpPr>
              <a:spLocks noChangeArrowheads="1"/>
            </p:cNvSpPr>
            <p:nvPr/>
          </p:nvSpPr>
          <p:spPr bwMode="auto">
            <a:xfrm>
              <a:off x="624" y="2688"/>
              <a:ext cx="1200" cy="1200"/>
            </a:xfrm>
            <a:prstGeom prst="flowChartDelay">
              <a:avLst/>
            </a:prstGeom>
            <a:gradFill rotWithShape="0">
              <a:gsLst>
                <a:gs pos="0">
                  <a:srgbClr val="FFFFFF"/>
                </a:gs>
                <a:gs pos="100000">
                  <a:srgbClr val="99FF99"/>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初级</a:t>
              </a:r>
            </a:p>
          </p:txBody>
        </p:sp>
        <p:sp>
          <p:nvSpPr>
            <p:cNvPr id="33847" name="AutoShape 57">
              <a:extLst>
                <a:ext uri="{FF2B5EF4-FFF2-40B4-BE49-F238E27FC236}">
                  <a16:creationId xmlns:a16="http://schemas.microsoft.com/office/drawing/2014/main" id="{68B4CD47-2D86-4BA7-B88A-3E76624B71DE}"/>
                </a:ext>
              </a:extLst>
            </p:cNvPr>
            <p:cNvSpPr>
              <a:spLocks noChangeArrowheads="1"/>
            </p:cNvSpPr>
            <p:nvPr/>
          </p:nvSpPr>
          <p:spPr bwMode="auto">
            <a:xfrm>
              <a:off x="1728" y="2640"/>
              <a:ext cx="1200" cy="1200"/>
            </a:xfrm>
            <a:prstGeom prst="flowChartDelay">
              <a:avLst/>
            </a:prstGeom>
            <a:gradFill rotWithShape="0">
              <a:gsLst>
                <a:gs pos="0">
                  <a:srgbClr val="FFFFFF"/>
                </a:gs>
                <a:gs pos="100000">
                  <a:srgbClr val="FFFF99"/>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中级</a:t>
              </a:r>
            </a:p>
          </p:txBody>
        </p:sp>
        <p:sp>
          <p:nvSpPr>
            <p:cNvPr id="33848" name="AutoShape 58">
              <a:extLst>
                <a:ext uri="{FF2B5EF4-FFF2-40B4-BE49-F238E27FC236}">
                  <a16:creationId xmlns:a16="http://schemas.microsoft.com/office/drawing/2014/main" id="{02B4829B-B07F-46F1-B33A-AA18F89C3B73}"/>
                </a:ext>
              </a:extLst>
            </p:cNvPr>
            <p:cNvSpPr>
              <a:spLocks noChangeArrowheads="1"/>
            </p:cNvSpPr>
            <p:nvPr/>
          </p:nvSpPr>
          <p:spPr bwMode="auto">
            <a:xfrm>
              <a:off x="2832" y="2640"/>
              <a:ext cx="1200" cy="1200"/>
            </a:xfrm>
            <a:prstGeom prst="flowChartDelay">
              <a:avLst/>
            </a:prstGeom>
            <a:gradFill rotWithShape="0">
              <a:gsLst>
                <a:gs pos="0">
                  <a:srgbClr val="FFFFFF"/>
                </a:gs>
                <a:gs pos="100000">
                  <a:srgbClr val="FFCC66"/>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高级</a:t>
              </a:r>
            </a:p>
          </p:txBody>
        </p:sp>
        <p:sp>
          <p:nvSpPr>
            <p:cNvPr id="33849" name="AutoShape 59">
              <a:extLst>
                <a:ext uri="{FF2B5EF4-FFF2-40B4-BE49-F238E27FC236}">
                  <a16:creationId xmlns:a16="http://schemas.microsoft.com/office/drawing/2014/main" id="{F3E1A55F-5FC5-421B-BD5E-B9C0A5A4828D}"/>
                </a:ext>
              </a:extLst>
            </p:cNvPr>
            <p:cNvSpPr>
              <a:spLocks noChangeArrowheads="1"/>
            </p:cNvSpPr>
            <p:nvPr/>
          </p:nvSpPr>
          <p:spPr bwMode="auto">
            <a:xfrm>
              <a:off x="4199" y="2640"/>
              <a:ext cx="733" cy="972"/>
            </a:xfrm>
            <a:prstGeom prst="flowChartDelay">
              <a:avLst/>
            </a:prstGeom>
            <a:gradFill rotWithShape="0">
              <a:gsLst>
                <a:gs pos="0">
                  <a:srgbClr val="FFFFFF"/>
                </a:gs>
                <a:gs pos="100000">
                  <a:srgbClr val="FF9933"/>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备注</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292"/>
                                        </p:tgtEl>
                                        <p:attrNameLst>
                                          <p:attrName>style.visibility</p:attrName>
                                        </p:attrNameLst>
                                      </p:cBhvr>
                                      <p:to>
                                        <p:strVal val="visible"/>
                                      </p:to>
                                    </p:set>
                                    <p:anim calcmode="lin" valueType="num">
                                      <p:cBhvr additive="base">
                                        <p:cTn id="7" dur="500" fill="hold"/>
                                        <p:tgtEl>
                                          <p:spTgt spid="10292"/>
                                        </p:tgtEl>
                                        <p:attrNameLst>
                                          <p:attrName>ppt_x</p:attrName>
                                        </p:attrNameLst>
                                      </p:cBhvr>
                                      <p:tavLst>
                                        <p:tav tm="0">
                                          <p:val>
                                            <p:strVal val="0-#ppt_w/2"/>
                                          </p:val>
                                        </p:tav>
                                        <p:tav tm="100000">
                                          <p:val>
                                            <p:strVal val="#ppt_x"/>
                                          </p:val>
                                        </p:tav>
                                      </p:tavLst>
                                    </p:anim>
                                    <p:anim calcmode="lin" valueType="num">
                                      <p:cBhvr additive="base">
                                        <p:cTn id="8" dur="500" fill="hold"/>
                                        <p:tgtEl>
                                          <p:spTgt spid="102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93"/>
                                        </p:tgtEl>
                                        <p:attrNameLst>
                                          <p:attrName>style.visibility</p:attrName>
                                        </p:attrNameLst>
                                      </p:cBhvr>
                                      <p:to>
                                        <p:strVal val="visible"/>
                                      </p:to>
                                    </p:set>
                                    <p:anim calcmode="lin" valueType="num">
                                      <p:cBhvr additive="base">
                                        <p:cTn id="13" dur="500" fill="hold"/>
                                        <p:tgtEl>
                                          <p:spTgt spid="10293"/>
                                        </p:tgtEl>
                                        <p:attrNameLst>
                                          <p:attrName>ppt_x</p:attrName>
                                        </p:attrNameLst>
                                      </p:cBhvr>
                                      <p:tavLst>
                                        <p:tav tm="0">
                                          <p:val>
                                            <p:strVal val="0-#ppt_w/2"/>
                                          </p:val>
                                        </p:tav>
                                        <p:tav tm="100000">
                                          <p:val>
                                            <p:strVal val="#ppt_x"/>
                                          </p:val>
                                        </p:tav>
                                      </p:tavLst>
                                    </p:anim>
                                    <p:anim calcmode="lin" valueType="num">
                                      <p:cBhvr additive="base">
                                        <p:cTn id="14" dur="500" fill="hold"/>
                                        <p:tgtEl>
                                          <p:spTgt spid="1029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294"/>
                                        </p:tgtEl>
                                        <p:attrNameLst>
                                          <p:attrName>style.visibility</p:attrName>
                                        </p:attrNameLst>
                                      </p:cBhvr>
                                      <p:to>
                                        <p:strVal val="visible"/>
                                      </p:to>
                                    </p:set>
                                    <p:anim calcmode="lin" valueType="num">
                                      <p:cBhvr additive="base">
                                        <p:cTn id="17" dur="500" fill="hold"/>
                                        <p:tgtEl>
                                          <p:spTgt spid="10294"/>
                                        </p:tgtEl>
                                        <p:attrNameLst>
                                          <p:attrName>ppt_x</p:attrName>
                                        </p:attrNameLst>
                                      </p:cBhvr>
                                      <p:tavLst>
                                        <p:tav tm="0">
                                          <p:val>
                                            <p:strVal val="0-#ppt_w/2"/>
                                          </p:val>
                                        </p:tav>
                                        <p:tav tm="100000">
                                          <p:val>
                                            <p:strVal val="#ppt_x"/>
                                          </p:val>
                                        </p:tav>
                                      </p:tavLst>
                                    </p:anim>
                                    <p:anim calcmode="lin" valueType="num">
                                      <p:cBhvr additive="base">
                                        <p:cTn id="18" dur="500" fill="hold"/>
                                        <p:tgtEl>
                                          <p:spTgt spid="1029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2" grpId="0" animBg="1"/>
      <p:bldP spid="10293" grpId="0" animBg="1"/>
      <p:bldP spid="102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PT5 拷贝">
            <a:extLst>
              <a:ext uri="{FF2B5EF4-FFF2-40B4-BE49-F238E27FC236}">
                <a16:creationId xmlns:a16="http://schemas.microsoft.com/office/drawing/2014/main" id="{18CCC25C-0B3F-4BD6-AFBB-27D541651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ppt6">
            <a:extLst>
              <a:ext uri="{FF2B5EF4-FFF2-40B4-BE49-F238E27FC236}">
                <a16:creationId xmlns:a16="http://schemas.microsoft.com/office/drawing/2014/main" id="{9D168A5B-1FBB-412B-969A-403D827A3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a:extLst>
              <a:ext uri="{FF2B5EF4-FFF2-40B4-BE49-F238E27FC236}">
                <a16:creationId xmlns:a16="http://schemas.microsoft.com/office/drawing/2014/main" id="{20AE3391-A06D-4789-8C0D-440585A0B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14400"/>
            <a:ext cx="5545138"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16F5D1B8-AAA6-47CD-AEE7-0C907C9A960E}"/>
              </a:ext>
            </a:extLst>
          </p:cNvPr>
          <p:cNvSpPr txBox="1">
            <a:spLocks noChangeArrowheads="1"/>
          </p:cNvSpPr>
          <p:nvPr/>
        </p:nvSpPr>
        <p:spPr bwMode="auto">
          <a:xfrm>
            <a:off x="1981200" y="5105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①   拿  到 探 宝 图</a:t>
            </a:r>
          </a:p>
        </p:txBody>
      </p:sp>
      <p:sp>
        <p:nvSpPr>
          <p:cNvPr id="13318" name="Text Box 6">
            <a:extLst>
              <a:ext uri="{FF2B5EF4-FFF2-40B4-BE49-F238E27FC236}">
                <a16:creationId xmlns:a16="http://schemas.microsoft.com/office/drawing/2014/main" id="{1556C8B7-9533-480B-B5EB-E91DCE38DEB3}"/>
              </a:ext>
            </a:extLst>
          </p:cNvPr>
          <p:cNvSpPr txBox="1">
            <a:spLocks noChangeArrowheads="1"/>
          </p:cNvSpPr>
          <p:nvPr/>
        </p:nvSpPr>
        <p:spPr bwMode="auto">
          <a:xfrm>
            <a:off x="1905000" y="4038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②  初    探   路</a:t>
            </a:r>
          </a:p>
        </p:txBody>
      </p:sp>
      <p:sp>
        <p:nvSpPr>
          <p:cNvPr id="13319" name="Text Box 7">
            <a:extLst>
              <a:ext uri="{FF2B5EF4-FFF2-40B4-BE49-F238E27FC236}">
                <a16:creationId xmlns:a16="http://schemas.microsoft.com/office/drawing/2014/main" id="{66CE785F-1FBD-40D4-A125-4A9BD452771F}"/>
              </a:ext>
            </a:extLst>
          </p:cNvPr>
          <p:cNvSpPr txBox="1">
            <a:spLocks noChangeArrowheads="1"/>
          </p:cNvSpPr>
          <p:nvPr/>
        </p:nvSpPr>
        <p:spPr bwMode="auto">
          <a:xfrm>
            <a:off x="1905000" y="3276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③   找 到 钥 匙</a:t>
            </a:r>
          </a:p>
        </p:txBody>
      </p:sp>
      <p:sp>
        <p:nvSpPr>
          <p:cNvPr id="13320" name="Text Box 8">
            <a:extLst>
              <a:ext uri="{FF2B5EF4-FFF2-40B4-BE49-F238E27FC236}">
                <a16:creationId xmlns:a16="http://schemas.microsoft.com/office/drawing/2014/main" id="{672D323F-A9E7-4797-A066-17703944FB0F}"/>
              </a:ext>
            </a:extLst>
          </p:cNvPr>
          <p:cNvSpPr txBox="1">
            <a:spLocks noChangeArrowheads="1"/>
          </p:cNvSpPr>
          <p:nvPr/>
        </p:nvSpPr>
        <p:spPr bwMode="auto">
          <a:xfrm>
            <a:off x="1905000" y="2438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④  迈进职场大门</a:t>
            </a:r>
          </a:p>
        </p:txBody>
      </p:sp>
      <p:sp>
        <p:nvSpPr>
          <p:cNvPr id="13321" name="Text Box 9">
            <a:extLst>
              <a:ext uri="{FF2B5EF4-FFF2-40B4-BE49-F238E27FC236}">
                <a16:creationId xmlns:a16="http://schemas.microsoft.com/office/drawing/2014/main" id="{C356AA77-0FA7-4785-B177-C590AF67AF64}"/>
              </a:ext>
            </a:extLst>
          </p:cNvPr>
          <p:cNvSpPr txBox="1">
            <a:spLocks noChangeArrowheads="1"/>
          </p:cNvSpPr>
          <p:nvPr/>
        </p:nvSpPr>
        <p:spPr bwMode="auto">
          <a:xfrm>
            <a:off x="1981200" y="1676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⑤ 拿到岗位实习证</a:t>
            </a:r>
          </a:p>
        </p:txBody>
      </p:sp>
      <p:sp>
        <p:nvSpPr>
          <p:cNvPr id="13322" name="Text Box 10">
            <a:extLst>
              <a:ext uri="{FF2B5EF4-FFF2-40B4-BE49-F238E27FC236}">
                <a16:creationId xmlns:a16="http://schemas.microsoft.com/office/drawing/2014/main" id="{CFA168D0-B2F8-4CA2-A64A-3FE42522CA7C}"/>
              </a:ext>
            </a:extLst>
          </p:cNvPr>
          <p:cNvSpPr txBox="1">
            <a:spLocks noChangeArrowheads="1"/>
          </p:cNvSpPr>
          <p:nvPr/>
        </p:nvSpPr>
        <p:spPr bwMode="auto">
          <a:xfrm>
            <a:off x="5410200" y="5181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学习目标→工作任务</a:t>
            </a:r>
          </a:p>
        </p:txBody>
      </p:sp>
      <p:sp>
        <p:nvSpPr>
          <p:cNvPr id="13323" name="Text Box 11">
            <a:extLst>
              <a:ext uri="{FF2B5EF4-FFF2-40B4-BE49-F238E27FC236}">
                <a16:creationId xmlns:a16="http://schemas.microsoft.com/office/drawing/2014/main" id="{3BCD7F3F-3C85-455D-97B9-1BED769F161B}"/>
              </a:ext>
            </a:extLst>
          </p:cNvPr>
          <p:cNvSpPr txBox="1">
            <a:spLocks noChangeArrowheads="1"/>
          </p:cNvSpPr>
          <p:nvPr/>
        </p:nvSpPr>
        <p:spPr bwMode="auto">
          <a:xfrm>
            <a:off x="5257800" y="4191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应知→制图规则</a:t>
            </a:r>
          </a:p>
        </p:txBody>
      </p:sp>
      <p:sp>
        <p:nvSpPr>
          <p:cNvPr id="13324" name="Text Box 12">
            <a:extLst>
              <a:ext uri="{FF2B5EF4-FFF2-40B4-BE49-F238E27FC236}">
                <a16:creationId xmlns:a16="http://schemas.microsoft.com/office/drawing/2014/main" id="{089BB010-27A6-42F7-A707-AFCD13DEE088}"/>
              </a:ext>
            </a:extLst>
          </p:cNvPr>
          <p:cNvSpPr txBox="1">
            <a:spLocks noChangeArrowheads="1"/>
          </p:cNvSpPr>
          <p:nvPr/>
        </p:nvSpPr>
        <p:spPr bwMode="auto">
          <a:xfrm>
            <a:off x="5257800" y="3276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应会→图示内容</a:t>
            </a:r>
          </a:p>
        </p:txBody>
      </p:sp>
      <p:sp>
        <p:nvSpPr>
          <p:cNvPr id="13325" name="Text Box 13">
            <a:extLst>
              <a:ext uri="{FF2B5EF4-FFF2-40B4-BE49-F238E27FC236}">
                <a16:creationId xmlns:a16="http://schemas.microsoft.com/office/drawing/2014/main" id="{D6F1E384-C2AE-421C-8917-D38A1739D92C}"/>
              </a:ext>
            </a:extLst>
          </p:cNvPr>
          <p:cNvSpPr txBox="1">
            <a:spLocks noChangeArrowheads="1"/>
          </p:cNvSpPr>
          <p:nvPr/>
        </p:nvSpPr>
        <p:spPr bwMode="auto">
          <a:xfrm>
            <a:off x="5257800" y="2438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读图→模板翻样</a:t>
            </a:r>
          </a:p>
        </p:txBody>
      </p:sp>
      <p:sp>
        <p:nvSpPr>
          <p:cNvPr id="13326" name="Text Box 14">
            <a:extLst>
              <a:ext uri="{FF2B5EF4-FFF2-40B4-BE49-F238E27FC236}">
                <a16:creationId xmlns:a16="http://schemas.microsoft.com/office/drawing/2014/main" id="{FD6CDAD6-0E4A-4EA0-8F57-7AB3A3073BFE}"/>
              </a:ext>
            </a:extLst>
          </p:cNvPr>
          <p:cNvSpPr txBox="1">
            <a:spLocks noChangeArrowheads="1"/>
          </p:cNvSpPr>
          <p:nvPr/>
        </p:nvSpPr>
        <p:spPr bwMode="auto">
          <a:xfrm>
            <a:off x="5410200" y="1676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识图→构件内配筋</a:t>
            </a:r>
          </a:p>
        </p:txBody>
      </p:sp>
      <p:sp>
        <p:nvSpPr>
          <p:cNvPr id="34831" name="Text Box 15">
            <a:extLst>
              <a:ext uri="{FF2B5EF4-FFF2-40B4-BE49-F238E27FC236}">
                <a16:creationId xmlns:a16="http://schemas.microsoft.com/office/drawing/2014/main" id="{5F810944-AEFC-4F5D-8088-24B52663C16F}"/>
              </a:ext>
            </a:extLst>
          </p:cNvPr>
          <p:cNvSpPr txBox="1">
            <a:spLocks noChangeArrowheads="1"/>
          </p:cNvSpPr>
          <p:nvPr/>
        </p:nvSpPr>
        <p:spPr bwMode="auto">
          <a:xfrm>
            <a:off x="533400" y="1066800"/>
            <a:ext cx="6715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b="1">
                <a:solidFill>
                  <a:srgbClr val="333399"/>
                </a:solidFill>
              </a:rPr>
              <a:t>    职 业 胜 任 模 型</a:t>
            </a:r>
          </a:p>
        </p:txBody>
      </p:sp>
      <p:sp>
        <p:nvSpPr>
          <p:cNvPr id="34832" name="Line 16">
            <a:extLst>
              <a:ext uri="{FF2B5EF4-FFF2-40B4-BE49-F238E27FC236}">
                <a16:creationId xmlns:a16="http://schemas.microsoft.com/office/drawing/2014/main" id="{CDAF2A68-873F-49D3-ABDA-0A5794603CD4}"/>
              </a:ext>
            </a:extLst>
          </p:cNvPr>
          <p:cNvSpPr>
            <a:spLocks noChangeShapeType="1"/>
          </p:cNvSpPr>
          <p:nvPr/>
        </p:nvSpPr>
        <p:spPr bwMode="auto">
          <a:xfrm>
            <a:off x="7315200" y="19812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zh-CN" altLang="en-US"/>
          </a:p>
        </p:txBody>
      </p:sp>
      <p:sp>
        <p:nvSpPr>
          <p:cNvPr id="34833" name="Line 17">
            <a:extLst>
              <a:ext uri="{FF2B5EF4-FFF2-40B4-BE49-F238E27FC236}">
                <a16:creationId xmlns:a16="http://schemas.microsoft.com/office/drawing/2014/main" id="{D7090853-9CBA-4448-942A-913C41A1E353}"/>
              </a:ext>
            </a:extLst>
          </p:cNvPr>
          <p:cNvSpPr>
            <a:spLocks noChangeShapeType="1"/>
          </p:cNvSpPr>
          <p:nvPr/>
        </p:nvSpPr>
        <p:spPr bwMode="auto">
          <a:xfrm>
            <a:off x="7239000" y="1905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slide(fromBottom)">
                                      <p:cBhvr>
                                        <p:cTn id="7" dur="500"/>
                                        <p:tgtEl>
                                          <p:spTgt spid="13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slide(fromBottom)">
                                      <p:cBhvr>
                                        <p:cTn id="12" dur="500"/>
                                        <p:tgtEl>
                                          <p:spTgt spid="13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323"/>
                                        </p:tgtEl>
                                        <p:attrNameLst>
                                          <p:attrName>style.visibility</p:attrName>
                                        </p:attrNameLst>
                                      </p:cBhvr>
                                      <p:to>
                                        <p:strVal val="visible"/>
                                      </p:to>
                                    </p:set>
                                    <p:animEffect transition="in" filter="slide(fromBottom)">
                                      <p:cBhvr>
                                        <p:cTn id="17" dur="500"/>
                                        <p:tgtEl>
                                          <p:spTgt spid="133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slide(fromBottom)">
                                      <p:cBhvr>
                                        <p:cTn id="22" dur="500"/>
                                        <p:tgtEl>
                                          <p:spTgt spid="133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324"/>
                                        </p:tgtEl>
                                        <p:attrNameLst>
                                          <p:attrName>style.visibility</p:attrName>
                                        </p:attrNameLst>
                                      </p:cBhvr>
                                      <p:to>
                                        <p:strVal val="visible"/>
                                      </p:to>
                                    </p:set>
                                    <p:animEffect transition="in" filter="slide(fromBottom)">
                                      <p:cBhvr>
                                        <p:cTn id="27" dur="500"/>
                                        <p:tgtEl>
                                          <p:spTgt spid="133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3319"/>
                                        </p:tgtEl>
                                        <p:attrNameLst>
                                          <p:attrName>style.visibility</p:attrName>
                                        </p:attrNameLst>
                                      </p:cBhvr>
                                      <p:to>
                                        <p:strVal val="visible"/>
                                      </p:to>
                                    </p:set>
                                    <p:animEffect transition="in" filter="slide(fromBottom)">
                                      <p:cBhvr>
                                        <p:cTn id="32" dur="500"/>
                                        <p:tgtEl>
                                          <p:spTgt spid="133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325"/>
                                        </p:tgtEl>
                                        <p:attrNameLst>
                                          <p:attrName>style.visibility</p:attrName>
                                        </p:attrNameLst>
                                      </p:cBhvr>
                                      <p:to>
                                        <p:strVal val="visible"/>
                                      </p:to>
                                    </p:set>
                                    <p:animEffect transition="in" filter="slide(fromBottom)">
                                      <p:cBhvr>
                                        <p:cTn id="37" dur="500"/>
                                        <p:tgtEl>
                                          <p:spTgt spid="133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3320"/>
                                        </p:tgtEl>
                                        <p:attrNameLst>
                                          <p:attrName>style.visibility</p:attrName>
                                        </p:attrNameLst>
                                      </p:cBhvr>
                                      <p:to>
                                        <p:strVal val="visible"/>
                                      </p:to>
                                    </p:set>
                                    <p:animEffect transition="in" filter="slide(fromBottom)">
                                      <p:cBhvr>
                                        <p:cTn id="42" dur="500"/>
                                        <p:tgtEl>
                                          <p:spTgt spid="133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3326"/>
                                        </p:tgtEl>
                                        <p:attrNameLst>
                                          <p:attrName>style.visibility</p:attrName>
                                        </p:attrNameLst>
                                      </p:cBhvr>
                                      <p:to>
                                        <p:strVal val="visible"/>
                                      </p:to>
                                    </p:set>
                                    <p:animEffect transition="in" filter="slide(fromBottom)">
                                      <p:cBhvr>
                                        <p:cTn id="47" dur="500"/>
                                        <p:tgtEl>
                                          <p:spTgt spid="133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3321"/>
                                        </p:tgtEl>
                                        <p:attrNameLst>
                                          <p:attrName>style.visibility</p:attrName>
                                        </p:attrNameLst>
                                      </p:cBhvr>
                                      <p:to>
                                        <p:strVal val="visible"/>
                                      </p:to>
                                    </p:set>
                                    <p:animEffect transition="in" filter="slide(fromBottom)">
                                      <p:cBhvr>
                                        <p:cTn id="52"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utoUpdateAnimBg="0"/>
      <p:bldP spid="13318" grpId="0" autoUpdateAnimBg="0"/>
      <p:bldP spid="13319" grpId="0" autoUpdateAnimBg="0"/>
      <p:bldP spid="13320" grpId="0" autoUpdateAnimBg="0"/>
      <p:bldP spid="13321" grpId="0" autoUpdateAnimBg="0"/>
      <p:bldP spid="13322" grpId="0" autoUpdateAnimBg="0"/>
      <p:bldP spid="13323" grpId="0" autoUpdateAnimBg="0"/>
      <p:bldP spid="13324" grpId="0" autoUpdateAnimBg="0"/>
      <p:bldP spid="13325" grpId="0" autoUpdateAnimBg="0"/>
      <p:bldP spid="13326"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PT5">
            <a:extLst>
              <a:ext uri="{FF2B5EF4-FFF2-40B4-BE49-F238E27FC236}">
                <a16:creationId xmlns:a16="http://schemas.microsoft.com/office/drawing/2014/main" id="{552E7F6C-235C-471E-B301-38456406E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ppt6">
            <a:extLst>
              <a:ext uri="{FF2B5EF4-FFF2-40B4-BE49-F238E27FC236}">
                <a16:creationId xmlns:a16="http://schemas.microsoft.com/office/drawing/2014/main" id="{BF906EB7-014C-43B3-8EFA-E2AEDDB03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a:extLst>
              <a:ext uri="{FF2B5EF4-FFF2-40B4-BE49-F238E27FC236}">
                <a16:creationId xmlns:a16="http://schemas.microsoft.com/office/drawing/2014/main" id="{CBB00F27-60B5-4651-A4B5-69EB8B567ECD}"/>
              </a:ext>
            </a:extLst>
          </p:cNvPr>
          <p:cNvSpPr>
            <a:spLocks noGrp="1" noChangeArrowheads="1"/>
          </p:cNvSpPr>
          <p:nvPr>
            <p:ph type="body" idx="1"/>
          </p:nvPr>
        </p:nvSpPr>
        <p:spPr>
          <a:xfrm>
            <a:off x="457200" y="1143000"/>
            <a:ext cx="8229600" cy="4525963"/>
          </a:xfrm>
        </p:spPr>
        <p:txBody>
          <a:bodyPr/>
          <a:lstStyle/>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000"/>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endParaRPr lang="en-US" altLang="zh-CN" sz="2400" b="1"/>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endParaRPr lang="en-US" altLang="zh-CN" sz="2000"/>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endParaRPr lang="en-US" altLang="zh-CN" sz="2000"/>
          </a:p>
          <a:p>
            <a:pPr eaLnBrk="1" hangingPunct="1">
              <a:lnSpc>
                <a:spcPct val="80000"/>
              </a:lnSpc>
              <a:buClr>
                <a:schemeClr val="tx1"/>
              </a:buClr>
              <a:buFont typeface="Wingdings" panose="05000000000000000000" pitchFamily="2" charset="2"/>
              <a:buNone/>
            </a:pPr>
            <a:r>
              <a:rPr lang="en-US" altLang="zh-CN" sz="2000"/>
              <a:t>                       </a:t>
            </a:r>
          </a:p>
        </p:txBody>
      </p:sp>
      <p:sp>
        <p:nvSpPr>
          <p:cNvPr id="12293" name="AutoShape 5">
            <a:extLst>
              <a:ext uri="{FF2B5EF4-FFF2-40B4-BE49-F238E27FC236}">
                <a16:creationId xmlns:a16="http://schemas.microsoft.com/office/drawing/2014/main" id="{238C285B-C953-4EEB-BFA6-321FFDF8E5EB}"/>
              </a:ext>
            </a:extLst>
          </p:cNvPr>
          <p:cNvSpPr>
            <a:spLocks noChangeArrowheads="1"/>
          </p:cNvSpPr>
          <p:nvPr/>
        </p:nvSpPr>
        <p:spPr bwMode="auto">
          <a:xfrm>
            <a:off x="685800" y="1752600"/>
            <a:ext cx="5181600" cy="762000"/>
          </a:xfrm>
          <a:prstGeom prst="horizontalScroll">
            <a:avLst>
              <a:gd name="adj" fmla="val 12500"/>
            </a:avLst>
          </a:prstGeom>
          <a:gradFill rotWithShape="0">
            <a:gsLst>
              <a:gs pos="0">
                <a:srgbClr val="FFFFFF"/>
              </a:gs>
              <a:gs pos="100000">
                <a:srgbClr val="FF9900"/>
              </a:gs>
            </a:gsLst>
            <a:lin ang="0" scaled="1"/>
          </a:gradFill>
          <a:ln w="9525">
            <a:solidFill>
              <a:srgbClr val="6633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1800"/>
              <a:t>研读图</a:t>
            </a:r>
            <a:r>
              <a:rPr kumimoji="1" lang="en-US" altLang="zh-CN" sz="1800"/>
              <a:t>---</a:t>
            </a:r>
            <a:r>
              <a:rPr kumimoji="1" lang="zh-CN" altLang="en-US" sz="1800"/>
              <a:t>图</a:t>
            </a:r>
            <a:r>
              <a:rPr kumimoji="1" lang="en-US" altLang="zh-CN" sz="1800"/>
              <a:t>##</a:t>
            </a:r>
            <a:r>
              <a:rPr kumimoji="1" lang="zh-CN" altLang="en-US" sz="1800"/>
              <a:t>详图，标识图中应交底的</a:t>
            </a:r>
            <a:endParaRPr kumimoji="1" lang="en-US" altLang="zh-CN" sz="1800"/>
          </a:p>
          <a:p>
            <a:pPr eaLnBrk="1" hangingPunct="1">
              <a:spcBef>
                <a:spcPct val="0"/>
              </a:spcBef>
              <a:buFontTx/>
              <a:buNone/>
            </a:pPr>
            <a:r>
              <a:rPr kumimoji="1" lang="zh-CN" altLang="en-US" sz="1800"/>
              <a:t>技术信息。</a:t>
            </a:r>
          </a:p>
        </p:txBody>
      </p:sp>
      <p:sp>
        <p:nvSpPr>
          <p:cNvPr id="12294" name="AutoShape 6">
            <a:extLst>
              <a:ext uri="{FF2B5EF4-FFF2-40B4-BE49-F238E27FC236}">
                <a16:creationId xmlns:a16="http://schemas.microsoft.com/office/drawing/2014/main" id="{4B89BDAB-C75C-42AF-B021-5C025069D5D7}"/>
              </a:ext>
            </a:extLst>
          </p:cNvPr>
          <p:cNvSpPr>
            <a:spLocks noChangeArrowheads="1"/>
          </p:cNvSpPr>
          <p:nvPr/>
        </p:nvSpPr>
        <p:spPr bwMode="auto">
          <a:xfrm>
            <a:off x="609600" y="2619375"/>
            <a:ext cx="5181600" cy="1114425"/>
          </a:xfrm>
          <a:prstGeom prst="horizontalScroll">
            <a:avLst>
              <a:gd name="adj" fmla="val 12500"/>
            </a:avLst>
          </a:prstGeom>
          <a:gradFill rotWithShape="0">
            <a:gsLst>
              <a:gs pos="0">
                <a:srgbClr val="FFFFFF"/>
              </a:gs>
              <a:gs pos="100000">
                <a:srgbClr val="FF9900"/>
              </a:gs>
            </a:gsLst>
            <a:lin ang="0" scaled="1"/>
          </a:gradFill>
          <a:ln w="9525">
            <a:solidFill>
              <a:srgbClr val="6633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en-US" altLang="zh-CN" sz="1800"/>
              <a:t> </a:t>
            </a:r>
            <a:r>
              <a:rPr kumimoji="1" lang="zh-CN" altLang="en-US" sz="1800"/>
              <a:t>徒手画图</a:t>
            </a:r>
            <a:r>
              <a:rPr kumimoji="1" lang="en-US" altLang="zh-CN" sz="1800"/>
              <a:t>--</a:t>
            </a:r>
            <a:r>
              <a:rPr kumimoji="1" lang="zh-CN" altLang="en-US" sz="1800"/>
              <a:t>转换式训练（识图与画图）：</a:t>
            </a:r>
            <a:endParaRPr kumimoji="1" lang="en-US" altLang="zh-CN" sz="1800"/>
          </a:p>
          <a:p>
            <a:pPr algn="ctr" eaLnBrk="1" hangingPunct="1">
              <a:spcBef>
                <a:spcPct val="0"/>
              </a:spcBef>
              <a:buFontTx/>
              <a:buNone/>
            </a:pPr>
            <a:r>
              <a:rPr kumimoji="1" lang="zh-CN" altLang="en-US" sz="1800"/>
              <a:t>尝试画出构件详图</a:t>
            </a:r>
            <a:endParaRPr kumimoji="1" lang="en-US" altLang="zh-CN" sz="1800"/>
          </a:p>
        </p:txBody>
      </p:sp>
      <p:sp>
        <p:nvSpPr>
          <p:cNvPr id="12295" name="AutoShape 7">
            <a:extLst>
              <a:ext uri="{FF2B5EF4-FFF2-40B4-BE49-F238E27FC236}">
                <a16:creationId xmlns:a16="http://schemas.microsoft.com/office/drawing/2014/main" id="{E7A72676-7349-4778-9784-9BABDA2D2A19}"/>
              </a:ext>
            </a:extLst>
          </p:cNvPr>
          <p:cNvSpPr>
            <a:spLocks noChangeArrowheads="1"/>
          </p:cNvSpPr>
          <p:nvPr/>
        </p:nvSpPr>
        <p:spPr bwMode="auto">
          <a:xfrm>
            <a:off x="762000" y="3733800"/>
            <a:ext cx="5029200" cy="990600"/>
          </a:xfrm>
          <a:prstGeom prst="horizontalScroll">
            <a:avLst>
              <a:gd name="adj" fmla="val 12500"/>
            </a:avLst>
          </a:prstGeom>
          <a:gradFill rotWithShape="0">
            <a:gsLst>
              <a:gs pos="0">
                <a:srgbClr val="FFFFFF"/>
              </a:gs>
              <a:gs pos="100000">
                <a:srgbClr val="FF9900"/>
              </a:gs>
            </a:gsLst>
            <a:lin ang="0" scaled="1"/>
          </a:gradFill>
          <a:ln w="9525">
            <a:solidFill>
              <a:srgbClr val="6633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kumimoji="1" lang="en-US" altLang="zh-CN" sz="1800"/>
          </a:p>
          <a:p>
            <a:pPr eaLnBrk="1" hangingPunct="1">
              <a:spcBef>
                <a:spcPct val="0"/>
              </a:spcBef>
              <a:buFontTx/>
              <a:buNone/>
            </a:pPr>
            <a:r>
              <a:rPr kumimoji="1" lang="zh-CN" altLang="en-US" sz="1800"/>
              <a:t>模型制作</a:t>
            </a:r>
            <a:r>
              <a:rPr kumimoji="1" lang="en-US" altLang="zh-CN" sz="1800"/>
              <a:t>-----</a:t>
            </a:r>
            <a:r>
              <a:rPr kumimoji="1" lang="zh-CN" altLang="en-US" sz="1800"/>
              <a:t>确认识图到位</a:t>
            </a:r>
            <a:r>
              <a:rPr kumimoji="1" lang="en-US" altLang="zh-CN" sz="1800"/>
              <a:t>-----</a:t>
            </a:r>
            <a:r>
              <a:rPr kumimoji="1" lang="zh-CN" altLang="en-US" sz="1800"/>
              <a:t>深化设计。。</a:t>
            </a:r>
          </a:p>
          <a:p>
            <a:pPr eaLnBrk="1" hangingPunct="1">
              <a:spcBef>
                <a:spcPct val="0"/>
              </a:spcBef>
              <a:buFontTx/>
              <a:buNone/>
            </a:pPr>
            <a:endParaRPr kumimoji="1" lang="en-US" altLang="zh-CN" sz="1800"/>
          </a:p>
        </p:txBody>
      </p:sp>
      <p:grpSp>
        <p:nvGrpSpPr>
          <p:cNvPr id="2" name="Group 8">
            <a:extLst>
              <a:ext uri="{FF2B5EF4-FFF2-40B4-BE49-F238E27FC236}">
                <a16:creationId xmlns:a16="http://schemas.microsoft.com/office/drawing/2014/main" id="{3C8F2CB9-016A-46AB-8106-C7853185B453}"/>
              </a:ext>
            </a:extLst>
          </p:cNvPr>
          <p:cNvGrpSpPr>
            <a:grpSpLocks/>
          </p:cNvGrpSpPr>
          <p:nvPr/>
        </p:nvGrpSpPr>
        <p:grpSpPr bwMode="auto">
          <a:xfrm>
            <a:off x="6172200" y="1143000"/>
            <a:ext cx="1981200" cy="3276600"/>
            <a:chOff x="1392" y="1080"/>
            <a:chExt cx="1200" cy="1680"/>
          </a:xfrm>
        </p:grpSpPr>
        <p:sp>
          <p:nvSpPr>
            <p:cNvPr id="35850" name="Rectangle 9">
              <a:extLst>
                <a:ext uri="{FF2B5EF4-FFF2-40B4-BE49-F238E27FC236}">
                  <a16:creationId xmlns:a16="http://schemas.microsoft.com/office/drawing/2014/main" id="{EFDB02F2-1182-4EFE-B1CC-D20261928AFC}"/>
                </a:ext>
              </a:extLst>
            </p:cNvPr>
            <p:cNvSpPr>
              <a:spLocks noChangeArrowheads="1"/>
            </p:cNvSpPr>
            <p:nvPr/>
          </p:nvSpPr>
          <p:spPr bwMode="auto">
            <a:xfrm rot="547650">
              <a:off x="1392" y="1080"/>
              <a:ext cx="1200" cy="1680"/>
            </a:xfrm>
            <a:prstGeom prst="rect">
              <a:avLst/>
            </a:prstGeom>
            <a:gradFill rotWithShape="1">
              <a:gsLst>
                <a:gs pos="0">
                  <a:srgbClr val="808000"/>
                </a:gs>
                <a:gs pos="100000">
                  <a:srgbClr val="FFFFFF"/>
                </a:gs>
              </a:gsLst>
              <a:lin ang="0" scaled="1"/>
            </a:gradFill>
            <a:ln w="9525">
              <a:miter lim="800000"/>
              <a:headEnd/>
              <a:tailEnd/>
            </a:ln>
            <a:scene3d>
              <a:camera prst="legacyObliqueBottomLeft"/>
              <a:lightRig rig="legacyHarsh3" dir="t"/>
            </a:scene3d>
            <a:sp3d extrusionH="430200" prstMaterial="legacyMatte">
              <a:bevelT w="13500" h="13500" prst="angle"/>
              <a:bevelB w="13500" h="13500" prst="angle"/>
              <a:extrusionClr>
                <a:srgbClr val="FF6600"/>
              </a:extrusionClr>
              <a:contourClr>
                <a:srgbClr val="808000"/>
              </a:contourClr>
            </a:sp3d>
          </p:spPr>
          <p:txBody>
            <a:bodyPr wrap="none" anchor="ctr">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kumimoji="1" lang="zh-CN" altLang="zh-CN" sz="2400" b="1">
                <a:latin typeface="文鼎琥珀体" pitchFamily="1" charset="-122"/>
                <a:ea typeface="文鼎琥珀体" pitchFamily="1" charset="-122"/>
              </a:endParaRPr>
            </a:p>
          </p:txBody>
        </p:sp>
        <p:sp>
          <p:nvSpPr>
            <p:cNvPr id="35851" name="Rectangle 10">
              <a:extLst>
                <a:ext uri="{FF2B5EF4-FFF2-40B4-BE49-F238E27FC236}">
                  <a16:creationId xmlns:a16="http://schemas.microsoft.com/office/drawing/2014/main" id="{3DD339BC-1E79-43C0-BAB4-34139164538C}"/>
                </a:ext>
              </a:extLst>
            </p:cNvPr>
            <p:cNvSpPr>
              <a:spLocks noChangeArrowheads="1"/>
            </p:cNvSpPr>
            <p:nvPr/>
          </p:nvSpPr>
          <p:spPr bwMode="auto">
            <a:xfrm rot="574708">
              <a:off x="1584" y="1344"/>
              <a:ext cx="912" cy="4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a:latin typeface="Times New Roman" panose="02020603050405020304" pitchFamily="18" charset="0"/>
                  <a:ea typeface="华文行楷" panose="02010800040101010101" pitchFamily="2" charset="-122"/>
                </a:rPr>
                <a:t>能力拓展</a:t>
              </a:r>
            </a:p>
          </p:txBody>
        </p:sp>
      </p:grpSp>
      <p:pic>
        <p:nvPicPr>
          <p:cNvPr id="35849" name="Picture 11" descr="PPT5 拷贝">
            <a:extLst>
              <a:ext uri="{FF2B5EF4-FFF2-40B4-BE49-F238E27FC236}">
                <a16:creationId xmlns:a16="http://schemas.microsoft.com/office/drawing/2014/main" id="{E9329F35-64C8-48DD-840B-B5800B331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0-#ppt_w/2"/>
                                          </p:val>
                                        </p:tav>
                                        <p:tav tm="100000">
                                          <p:val>
                                            <p:strVal val="#ppt_x"/>
                                          </p:val>
                                        </p:tav>
                                      </p:tavLst>
                                    </p:anim>
                                    <p:anim calcmode="lin" valueType="num">
                                      <p:cBhvr additive="base">
                                        <p:cTn id="14"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additive="base">
                                        <p:cTn id="19" dur="500" fill="hold"/>
                                        <p:tgtEl>
                                          <p:spTgt spid="12294"/>
                                        </p:tgtEl>
                                        <p:attrNameLst>
                                          <p:attrName>ppt_x</p:attrName>
                                        </p:attrNameLst>
                                      </p:cBhvr>
                                      <p:tavLst>
                                        <p:tav tm="0">
                                          <p:val>
                                            <p:strVal val="0-#ppt_w/2"/>
                                          </p:val>
                                        </p:tav>
                                        <p:tav tm="100000">
                                          <p:val>
                                            <p:strVal val="#ppt_x"/>
                                          </p:val>
                                        </p:tav>
                                      </p:tavLst>
                                    </p:anim>
                                    <p:anim calcmode="lin" valueType="num">
                                      <p:cBhvr additive="base">
                                        <p:cTn id="20"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additive="base">
                                        <p:cTn id="25" dur="500" fill="hold"/>
                                        <p:tgtEl>
                                          <p:spTgt spid="12295"/>
                                        </p:tgtEl>
                                        <p:attrNameLst>
                                          <p:attrName>ppt_x</p:attrName>
                                        </p:attrNameLst>
                                      </p:cBhvr>
                                      <p:tavLst>
                                        <p:tav tm="0">
                                          <p:val>
                                            <p:strVal val="0-#ppt_w/2"/>
                                          </p:val>
                                        </p:tav>
                                        <p:tav tm="100000">
                                          <p:val>
                                            <p:strVal val="#ppt_x"/>
                                          </p:val>
                                        </p:tav>
                                      </p:tavLst>
                                    </p:anim>
                                    <p:anim calcmode="lin" valueType="num">
                                      <p:cBhvr additive="base">
                                        <p:cTn id="26"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292">
                                            <p:txEl>
                                              <p:pRg st="12" end="12"/>
                                            </p:txEl>
                                          </p:spTgt>
                                        </p:tgtEl>
                                        <p:attrNameLst>
                                          <p:attrName>style.visibility</p:attrName>
                                        </p:attrNameLst>
                                      </p:cBhvr>
                                      <p:to>
                                        <p:strVal val="visible"/>
                                      </p:to>
                                    </p:set>
                                    <p:anim calcmode="lin" valueType="num">
                                      <p:cBhvr additive="base">
                                        <p:cTn id="31" dur="500" fill="hold"/>
                                        <p:tgtEl>
                                          <p:spTgt spid="12292">
                                            <p:txEl>
                                              <p:pRg st="12" end="1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P spid="1229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a:extLst>
              <a:ext uri="{FF2B5EF4-FFF2-40B4-BE49-F238E27FC236}">
                <a16:creationId xmlns:a16="http://schemas.microsoft.com/office/drawing/2014/main" id="{32671BB0-B9BF-499E-9AD8-62CE1666D73F}"/>
              </a:ext>
            </a:extLst>
          </p:cNvPr>
          <p:cNvSpPr>
            <a:spLocks noGrp="1" noChangeArrowheads="1"/>
          </p:cNvSpPr>
          <p:nvPr>
            <p:ph type="title"/>
          </p:nvPr>
        </p:nvSpPr>
        <p:spPr/>
        <p:txBody>
          <a:bodyPr/>
          <a:lstStyle/>
          <a:p>
            <a:r>
              <a:rPr lang="zh-CN" altLang="en-US" dirty="0"/>
              <a:t>识读单向叠合板和悬挑叠合板连接节点构造详图</a:t>
            </a:r>
          </a:p>
        </p:txBody>
      </p:sp>
      <p:sp>
        <p:nvSpPr>
          <p:cNvPr id="4" name="Oval 15">
            <a:extLst>
              <a:ext uri="{FF2B5EF4-FFF2-40B4-BE49-F238E27FC236}">
                <a16:creationId xmlns:a16="http://schemas.microsoft.com/office/drawing/2014/main" id="{B0F80A3D-25F5-403E-B57F-AFE679952F9A}"/>
              </a:ext>
            </a:extLst>
          </p:cNvPr>
          <p:cNvSpPr>
            <a:spLocks noChangeArrowheads="1"/>
          </p:cNvSpPr>
          <p:nvPr/>
        </p:nvSpPr>
        <p:spPr bwMode="auto">
          <a:xfrm>
            <a:off x="1228725" y="1920479"/>
            <a:ext cx="7229475" cy="4080272"/>
          </a:xfrm>
          <a:prstGeom prst="ellipse">
            <a:avLst/>
          </a:prstGeom>
          <a:gradFill rotWithShape="1">
            <a:gsLst>
              <a:gs pos="0">
                <a:schemeClr val="accent1"/>
              </a:gs>
              <a:gs pos="100000">
                <a:schemeClr val="bg1"/>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en-US" altLang="zh-CN" sz="2400" dirty="0"/>
              <a:t>	</a:t>
            </a:r>
            <a:r>
              <a:rPr lang="zh-CN" altLang="en-US" sz="2400" dirty="0"/>
              <a:t>知识点：制图规则、编号规则</a:t>
            </a:r>
            <a:endParaRPr lang="en-US" altLang="zh-CN" sz="2400" dirty="0"/>
          </a:p>
          <a:p>
            <a:pPr algn="ctr" eaLnBrk="1" hangingPunct="1">
              <a:buFontTx/>
              <a:buNone/>
            </a:pPr>
            <a:r>
              <a:rPr lang="zh-CN" altLang="en-US" sz="2400" dirty="0"/>
              <a:t>技能线：识读方法、图示内容</a:t>
            </a:r>
            <a:r>
              <a:rPr lang="en-US" altLang="zh-CN" sz="2400" dirty="0"/>
              <a:t>---</a:t>
            </a:r>
            <a:r>
              <a:rPr lang="zh-CN" altLang="en-US" sz="2400" dirty="0"/>
              <a:t>模板、钢筋</a:t>
            </a:r>
            <a:endParaRPr lang="en-US" altLang="zh-CN" sz="2400" dirty="0"/>
          </a:p>
          <a:p>
            <a:pPr algn="ctr" eaLnBrk="1" hangingPunct="1">
              <a:buFontTx/>
              <a:buNone/>
            </a:pPr>
            <a:endParaRPr lang="en-US" altLang="zh-CN" sz="2400" dirty="0"/>
          </a:p>
          <a:p>
            <a:pPr algn="ctr" eaLnBrk="1" hangingPunct="1">
              <a:buFontTx/>
              <a:buNone/>
            </a:pPr>
            <a:r>
              <a:rPr lang="en-US" altLang="zh-CN" sz="2400" dirty="0"/>
              <a:t>		</a:t>
            </a:r>
            <a:r>
              <a:rPr lang="zh-CN" altLang="en-US" sz="2400" dirty="0"/>
              <a:t>素养面：质量意识（数字</a:t>
            </a:r>
            <a:r>
              <a:rPr lang="en-US" altLang="zh-CN" sz="2400" dirty="0"/>
              <a:t>.</a:t>
            </a:r>
            <a:r>
              <a:rPr lang="zh-CN" altLang="en-US" sz="2400" dirty="0"/>
              <a:t>符号）、责任担当</a:t>
            </a:r>
            <a:endParaRPr lang="en-US" altLang="zh-CN" sz="2400" dirty="0"/>
          </a:p>
          <a:p>
            <a:pPr algn="ctr" eaLnBrk="1" hangingPunct="1">
              <a:buFontTx/>
              <a:buNone/>
            </a:pPr>
            <a:r>
              <a:rPr lang="zh-CN" altLang="en-US" sz="2400" dirty="0"/>
              <a:t>建筑工程职业人（立体的人！祖国大厦中梁砥柱）</a:t>
            </a:r>
            <a:endParaRPr lang="en-US" altLang="zh-CN" sz="2400" dirty="0"/>
          </a:p>
          <a:p>
            <a:pPr algn="ctr" eaLnBrk="1" hangingPunct="1">
              <a:buFontTx/>
              <a:buNone/>
            </a:pPr>
            <a:endParaRPr lang="en-US" altLang="zh-CN" sz="2400" dirty="0"/>
          </a:p>
          <a:p>
            <a:pPr algn="ctr" eaLnBrk="1" hangingPunct="1">
              <a:buFontTx/>
              <a:buNone/>
            </a:pPr>
            <a:r>
              <a:rPr lang="zh-CN" altLang="en-US" sz="2400" dirty="0"/>
              <a:t> </a:t>
            </a:r>
          </a:p>
        </p:txBody>
      </p:sp>
      <p:sp>
        <p:nvSpPr>
          <p:cNvPr id="5125" name="AutoShape 57">
            <a:extLst>
              <a:ext uri="{FF2B5EF4-FFF2-40B4-BE49-F238E27FC236}">
                <a16:creationId xmlns:a16="http://schemas.microsoft.com/office/drawing/2014/main" id="{4085C460-ABC6-4224-A265-FB779C2367DF}"/>
              </a:ext>
            </a:extLst>
          </p:cNvPr>
          <p:cNvSpPr>
            <a:spLocks noChangeArrowheads="1"/>
          </p:cNvSpPr>
          <p:nvPr/>
        </p:nvSpPr>
        <p:spPr bwMode="auto">
          <a:xfrm>
            <a:off x="451338" y="2844800"/>
            <a:ext cx="1066800" cy="439341"/>
          </a:xfrm>
          <a:prstGeom prst="flowChartDelay">
            <a:avLst/>
          </a:prstGeom>
          <a:gradFill rotWithShape="0">
            <a:gsLst>
              <a:gs pos="0">
                <a:srgbClr val="FFFFFF"/>
              </a:gs>
              <a:gs pos="100000">
                <a:srgbClr val="FFFF99"/>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700" b="1" dirty="0">
                <a:latin typeface="Times New Roman" panose="02020603050405020304" pitchFamily="18" charset="0"/>
                <a:ea typeface="黑体" panose="02010609060101010101" pitchFamily="49" charset="-122"/>
              </a:rPr>
              <a:t>中级</a:t>
            </a:r>
          </a:p>
        </p:txBody>
      </p:sp>
      <p:sp>
        <p:nvSpPr>
          <p:cNvPr id="5126" name="AutoShape 58">
            <a:extLst>
              <a:ext uri="{FF2B5EF4-FFF2-40B4-BE49-F238E27FC236}">
                <a16:creationId xmlns:a16="http://schemas.microsoft.com/office/drawing/2014/main" id="{BD3370E4-9308-409A-85C2-B06FCA558EA1}"/>
              </a:ext>
            </a:extLst>
          </p:cNvPr>
          <p:cNvSpPr>
            <a:spLocks noChangeArrowheads="1"/>
          </p:cNvSpPr>
          <p:nvPr/>
        </p:nvSpPr>
        <p:spPr bwMode="auto">
          <a:xfrm>
            <a:off x="767862" y="3699546"/>
            <a:ext cx="1246814" cy="439341"/>
          </a:xfrm>
          <a:prstGeom prst="flowChartDelay">
            <a:avLst/>
          </a:prstGeom>
          <a:gradFill rotWithShape="0">
            <a:gsLst>
              <a:gs pos="0">
                <a:srgbClr val="FFFFFF"/>
              </a:gs>
              <a:gs pos="100000">
                <a:srgbClr val="FFCC66"/>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700" b="1" dirty="0">
                <a:latin typeface="Times New Roman" panose="02020603050405020304" pitchFamily="18" charset="0"/>
                <a:ea typeface="黑体" panose="02010609060101010101" pitchFamily="49" charset="-122"/>
              </a:rPr>
              <a:t>高级</a:t>
            </a:r>
          </a:p>
        </p:txBody>
      </p:sp>
      <p:pic>
        <p:nvPicPr>
          <p:cNvPr id="5127" name="Picture 4">
            <a:extLst>
              <a:ext uri="{FF2B5EF4-FFF2-40B4-BE49-F238E27FC236}">
                <a16:creationId xmlns:a16="http://schemas.microsoft.com/office/drawing/2014/main" id="{6FFA6C44-66A7-44C4-A3DC-0B4BF11F3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4711303"/>
            <a:ext cx="1714500" cy="108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8" name="AutoShape 56">
            <a:extLst>
              <a:ext uri="{FF2B5EF4-FFF2-40B4-BE49-F238E27FC236}">
                <a16:creationId xmlns:a16="http://schemas.microsoft.com/office/drawing/2014/main" id="{DA4057E1-2E81-4028-AF1B-738B5B07172B}"/>
              </a:ext>
            </a:extLst>
          </p:cNvPr>
          <p:cNvSpPr>
            <a:spLocks noChangeArrowheads="1"/>
          </p:cNvSpPr>
          <p:nvPr/>
        </p:nvSpPr>
        <p:spPr bwMode="auto">
          <a:xfrm>
            <a:off x="1600200" y="2380930"/>
            <a:ext cx="1398985" cy="439341"/>
          </a:xfrm>
          <a:prstGeom prst="flowChartDelay">
            <a:avLst/>
          </a:prstGeom>
          <a:gradFill rotWithShape="0">
            <a:gsLst>
              <a:gs pos="0">
                <a:srgbClr val="FFFFFF"/>
              </a:gs>
              <a:gs pos="100000">
                <a:srgbClr val="99FF99"/>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700" b="1" dirty="0">
                <a:latin typeface="Times New Roman" panose="02020603050405020304" pitchFamily="18" charset="0"/>
                <a:ea typeface="黑体" panose="02010609060101010101" pitchFamily="49" charset="-122"/>
              </a:rPr>
              <a:t>初级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5" name="文本框 15">
            <a:extLst>
              <a:ext uri="{FF2B5EF4-FFF2-40B4-BE49-F238E27FC236}">
                <a16:creationId xmlns:a16="http://schemas.microsoft.com/office/drawing/2014/main" id="{B31E3935-484A-412A-84EF-0D50E6101390}"/>
              </a:ext>
            </a:extLst>
          </p:cNvPr>
          <p:cNvSpPr txBox="1">
            <a:spLocks noChangeArrowheads="1"/>
          </p:cNvSpPr>
          <p:nvPr/>
        </p:nvSpPr>
        <p:spPr bwMode="auto">
          <a:xfrm>
            <a:off x="1842677" y="1886803"/>
            <a:ext cx="6861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zh-CN" altLang="zh-CN" sz="2400" b="1" dirty="0">
                <a:solidFill>
                  <a:srgbClr val="FFC000"/>
                </a:solidFill>
                <a:latin typeface="微软雅黑" panose="020B0503020204020204" pitchFamily="34" charset="-122"/>
              </a:rPr>
              <a:t>识读单向叠合板和悬挑叠合板连接节点构造详图</a:t>
            </a:r>
          </a:p>
        </p:txBody>
      </p:sp>
      <p:sp>
        <p:nvSpPr>
          <p:cNvPr id="7" name="文本框 15">
            <a:extLst>
              <a:ext uri="{FF2B5EF4-FFF2-40B4-BE49-F238E27FC236}">
                <a16:creationId xmlns:a16="http://schemas.microsoft.com/office/drawing/2014/main" id="{17CEF5FA-B776-4C5C-A9FD-D92F33DC8CFE}"/>
              </a:ext>
            </a:extLst>
          </p:cNvPr>
          <p:cNvSpPr txBox="1">
            <a:spLocks noChangeArrowheads="1"/>
          </p:cNvSpPr>
          <p:nvPr/>
        </p:nvSpPr>
        <p:spPr bwMode="auto">
          <a:xfrm>
            <a:off x="668545" y="1333909"/>
            <a:ext cx="3746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zh-CN" altLang="en-US" sz="2400" b="1" dirty="0">
                <a:solidFill>
                  <a:srgbClr val="FFC000"/>
                </a:solidFill>
                <a:latin typeface="微软雅黑" panose="020B0503020204020204" pitchFamily="34" charset="-122"/>
              </a:rPr>
              <a:t>任务</a:t>
            </a:r>
            <a:r>
              <a:rPr lang="en-US" altLang="zh-CN" sz="2400" b="1" dirty="0">
                <a:solidFill>
                  <a:srgbClr val="FFC000"/>
                </a:solidFill>
                <a:latin typeface="微软雅黑" panose="020B0503020204020204" pitchFamily="34" charset="-122"/>
              </a:rPr>
              <a:t>6.3</a:t>
            </a:r>
            <a:endParaRPr lang="zh-CN" altLang="zh-CN" sz="2400" b="1" dirty="0">
              <a:solidFill>
                <a:srgbClr val="FFC000"/>
              </a:solidFill>
              <a:latin typeface="微软雅黑" panose="020B0503020204020204" pitchFamily="34" charset="-122"/>
            </a:endParaRPr>
          </a:p>
        </p:txBody>
      </p:sp>
      <p:sp>
        <p:nvSpPr>
          <p:cNvPr id="12" name="文本框 15">
            <a:extLst>
              <a:ext uri="{FF2B5EF4-FFF2-40B4-BE49-F238E27FC236}">
                <a16:creationId xmlns:a16="http://schemas.microsoft.com/office/drawing/2014/main" id="{53A65BC2-FC7C-4FC0-87DE-6AE88D39EB17}"/>
              </a:ext>
            </a:extLst>
          </p:cNvPr>
          <p:cNvSpPr txBox="1">
            <a:spLocks noChangeArrowheads="1"/>
          </p:cNvSpPr>
          <p:nvPr/>
        </p:nvSpPr>
        <p:spPr bwMode="auto">
          <a:xfrm>
            <a:off x="945510" y="3435350"/>
            <a:ext cx="3626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6.3.1  </a:t>
            </a:r>
            <a:r>
              <a:rPr lang="zh-CN" altLang="zh-CN" b="1" dirty="0">
                <a:solidFill>
                  <a:srgbClr val="FFC000"/>
                </a:solidFill>
                <a:latin typeface="微软雅黑" panose="020B0503020204020204" pitchFamily="34" charset="-122"/>
              </a:rPr>
              <a:t>单向叠合板板侧连接构造</a:t>
            </a:r>
          </a:p>
        </p:txBody>
      </p:sp>
      <p:sp>
        <p:nvSpPr>
          <p:cNvPr id="11" name="文本框 15">
            <a:extLst>
              <a:ext uri="{FF2B5EF4-FFF2-40B4-BE49-F238E27FC236}">
                <a16:creationId xmlns:a16="http://schemas.microsoft.com/office/drawing/2014/main" id="{8C429804-E8FE-4C74-816D-30C403774831}"/>
              </a:ext>
            </a:extLst>
          </p:cNvPr>
          <p:cNvSpPr txBox="1">
            <a:spLocks noChangeArrowheads="1"/>
          </p:cNvSpPr>
          <p:nvPr/>
        </p:nvSpPr>
        <p:spPr bwMode="auto">
          <a:xfrm>
            <a:off x="945510" y="4256603"/>
            <a:ext cx="4845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6.3.2  </a:t>
            </a:r>
            <a:r>
              <a:rPr lang="zh-CN" altLang="zh-CN" b="1" dirty="0">
                <a:solidFill>
                  <a:srgbClr val="FFC000"/>
                </a:solidFill>
                <a:latin typeface="微软雅黑" panose="020B0503020204020204" pitchFamily="34" charset="-122"/>
              </a:rPr>
              <a:t>悬挑叠合（预制）板连接构造</a:t>
            </a:r>
          </a:p>
        </p:txBody>
      </p:sp>
      <p:pic>
        <p:nvPicPr>
          <p:cNvPr id="4" name="图片 3">
            <a:extLst>
              <a:ext uri="{FF2B5EF4-FFF2-40B4-BE49-F238E27FC236}">
                <a16:creationId xmlns:a16="http://schemas.microsoft.com/office/drawing/2014/main" id="{B11EAAE2-E13F-4FA3-AB18-DA707C4CDAD9}"/>
              </a:ext>
            </a:extLst>
          </p:cNvPr>
          <p:cNvPicPr>
            <a:picLocks noChangeAspect="1"/>
          </p:cNvPicPr>
          <p:nvPr/>
        </p:nvPicPr>
        <p:blipFill rotWithShape="1">
          <a:blip r:embed="rId2">
            <a:extLst>
              <a:ext uri="{28A0092B-C50C-407E-A947-70E740481C1C}">
                <a14:useLocalDpi xmlns:a14="http://schemas.microsoft.com/office/drawing/2010/main" val="0"/>
              </a:ext>
            </a:extLst>
          </a:blip>
          <a:srcRect l="5992" t="11694" r="8080" b="46001"/>
          <a:stretch/>
        </p:blipFill>
        <p:spPr>
          <a:xfrm>
            <a:off x="4947196" y="2829984"/>
            <a:ext cx="3995192" cy="262253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8" name="文本框 15">
            <a:extLst>
              <a:ext uri="{FF2B5EF4-FFF2-40B4-BE49-F238E27FC236}">
                <a16:creationId xmlns:a16="http://schemas.microsoft.com/office/drawing/2014/main" id="{670CC9C6-D23F-4E6B-A3F7-7A6EA8E9E6A1}"/>
              </a:ext>
            </a:extLst>
          </p:cNvPr>
          <p:cNvSpPr txBox="1">
            <a:spLocks noChangeArrowheads="1"/>
          </p:cNvSpPr>
          <p:nvPr/>
        </p:nvSpPr>
        <p:spPr bwMode="auto">
          <a:xfrm>
            <a:off x="4563534" y="1043022"/>
            <a:ext cx="45804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6.3  </a:t>
            </a:r>
            <a:r>
              <a:rPr lang="zh-CN" altLang="zh-CN" sz="1500" b="1" dirty="0">
                <a:solidFill>
                  <a:schemeClr val="accent6">
                    <a:lumMod val="20000"/>
                    <a:lumOff val="80000"/>
                  </a:schemeClr>
                </a:solidFill>
                <a:latin typeface="微软雅黑" panose="020B0503020204020204" pitchFamily="34" charset="-122"/>
              </a:rPr>
              <a:t>识读单向叠合板和悬挑叠合板连接节点构造详图</a:t>
            </a:r>
          </a:p>
        </p:txBody>
      </p:sp>
      <p:sp>
        <p:nvSpPr>
          <p:cNvPr id="9" name="文本框 15">
            <a:extLst>
              <a:ext uri="{FF2B5EF4-FFF2-40B4-BE49-F238E27FC236}">
                <a16:creationId xmlns:a16="http://schemas.microsoft.com/office/drawing/2014/main" id="{F91BD1EA-83BE-4E2D-B390-0A929AC8572D}"/>
              </a:ext>
            </a:extLst>
          </p:cNvPr>
          <p:cNvSpPr txBox="1">
            <a:spLocks noChangeArrowheads="1"/>
          </p:cNvSpPr>
          <p:nvPr/>
        </p:nvSpPr>
        <p:spPr bwMode="auto">
          <a:xfrm>
            <a:off x="846462" y="2030971"/>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B6-1 — </a:t>
            </a:r>
            <a:r>
              <a:rPr lang="zh-CN" altLang="zh-CN" sz="1500" b="1" dirty="0">
                <a:solidFill>
                  <a:srgbClr val="FFC000"/>
                </a:solidFill>
                <a:latin typeface="微软雅黑" panose="020B0503020204020204" pitchFamily="34" charset="-122"/>
              </a:rPr>
              <a:t>单向叠合板板侧接缝构造</a:t>
            </a:r>
            <a:r>
              <a:rPr lang="en-US" altLang="zh-CN" sz="1500" b="1" dirty="0">
                <a:solidFill>
                  <a:srgbClr val="FFC000"/>
                </a:solidFill>
                <a:latin typeface="微软雅黑" panose="020B0503020204020204" pitchFamily="34" charset="-122"/>
              </a:rPr>
              <a:t>--</a:t>
            </a:r>
            <a:r>
              <a:rPr lang="zh-CN" altLang="zh-CN" sz="1500" b="1" dirty="0">
                <a:solidFill>
                  <a:srgbClr val="FFC000"/>
                </a:solidFill>
                <a:latin typeface="微软雅黑" panose="020B0503020204020204" pitchFamily="34" charset="-122"/>
              </a:rPr>
              <a:t>密拼接缝、后浇小接缝</a:t>
            </a:r>
          </a:p>
        </p:txBody>
      </p:sp>
      <p:sp>
        <p:nvSpPr>
          <p:cNvPr id="10" name="文本框 15">
            <a:extLst>
              <a:ext uri="{FF2B5EF4-FFF2-40B4-BE49-F238E27FC236}">
                <a16:creationId xmlns:a16="http://schemas.microsoft.com/office/drawing/2014/main" id="{90398680-4D88-4F33-8FA2-05F2F39D7FA7}"/>
              </a:ext>
            </a:extLst>
          </p:cNvPr>
          <p:cNvSpPr txBox="1">
            <a:spLocks noChangeArrowheads="1"/>
          </p:cNvSpPr>
          <p:nvPr/>
        </p:nvSpPr>
        <p:spPr bwMode="auto">
          <a:xfrm>
            <a:off x="846462" y="2444707"/>
            <a:ext cx="58591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B6-2 — </a:t>
            </a:r>
            <a:r>
              <a:rPr lang="zh-CN" altLang="zh-CN" sz="1500" b="1" dirty="0">
                <a:solidFill>
                  <a:srgbClr val="FFC000"/>
                </a:solidFill>
                <a:latin typeface="微软雅黑" panose="020B0503020204020204" pitchFamily="34" charset="-122"/>
              </a:rPr>
              <a:t>单向叠合板板侧边支座连接构造</a:t>
            </a:r>
            <a:r>
              <a:rPr lang="en-US" altLang="zh-CN" sz="1500" b="1" dirty="0">
                <a:solidFill>
                  <a:srgbClr val="FFC000"/>
                </a:solidFill>
                <a:latin typeface="微软雅黑" panose="020B0503020204020204" pitchFamily="34" charset="-122"/>
              </a:rPr>
              <a:t>--</a:t>
            </a:r>
            <a:r>
              <a:rPr lang="zh-CN" altLang="zh-CN" sz="1500" b="1" dirty="0">
                <a:solidFill>
                  <a:srgbClr val="FFC000"/>
                </a:solidFill>
                <a:latin typeface="微软雅黑" panose="020B0503020204020204" pitchFamily="34" charset="-122"/>
              </a:rPr>
              <a:t>预制板留有外伸板底纵筋</a:t>
            </a:r>
          </a:p>
        </p:txBody>
      </p:sp>
      <p:sp>
        <p:nvSpPr>
          <p:cNvPr id="13" name="文本框 15">
            <a:extLst>
              <a:ext uri="{FF2B5EF4-FFF2-40B4-BE49-F238E27FC236}">
                <a16:creationId xmlns:a16="http://schemas.microsoft.com/office/drawing/2014/main" id="{7AB58B9D-A1C2-4C16-B583-6CAAEF0D1204}"/>
              </a:ext>
            </a:extLst>
          </p:cNvPr>
          <p:cNvSpPr txBox="1">
            <a:spLocks noChangeArrowheads="1"/>
          </p:cNvSpPr>
          <p:nvPr/>
        </p:nvSpPr>
        <p:spPr bwMode="auto">
          <a:xfrm>
            <a:off x="846462" y="2858443"/>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B6-3 — </a:t>
            </a:r>
            <a:r>
              <a:rPr lang="zh-CN" altLang="zh-CN" sz="1500" b="1" dirty="0">
                <a:solidFill>
                  <a:srgbClr val="FFC000"/>
                </a:solidFill>
                <a:latin typeface="微软雅黑" panose="020B0503020204020204" pitchFamily="34" charset="-122"/>
              </a:rPr>
              <a:t>单向叠合板板侧边支座连接构造</a:t>
            </a:r>
            <a:r>
              <a:rPr lang="en-US" altLang="zh-CN" sz="1500" b="1" dirty="0">
                <a:solidFill>
                  <a:srgbClr val="FFC000"/>
                </a:solidFill>
                <a:latin typeface="微软雅黑" panose="020B0503020204020204" pitchFamily="34" charset="-122"/>
              </a:rPr>
              <a:t>--</a:t>
            </a:r>
            <a:r>
              <a:rPr lang="zh-CN" altLang="zh-CN" sz="1500" b="1" dirty="0">
                <a:solidFill>
                  <a:srgbClr val="FFC000"/>
                </a:solidFill>
                <a:latin typeface="微软雅黑" panose="020B0503020204020204" pitchFamily="34" charset="-122"/>
              </a:rPr>
              <a:t>预制板无外伸板底纵筋</a:t>
            </a:r>
          </a:p>
        </p:txBody>
      </p:sp>
      <p:sp>
        <p:nvSpPr>
          <p:cNvPr id="14" name="文本框 15">
            <a:extLst>
              <a:ext uri="{FF2B5EF4-FFF2-40B4-BE49-F238E27FC236}">
                <a16:creationId xmlns:a16="http://schemas.microsoft.com/office/drawing/2014/main" id="{D01C184B-EBAC-4455-9C8C-8058F070EEAD}"/>
              </a:ext>
            </a:extLst>
          </p:cNvPr>
          <p:cNvSpPr txBox="1">
            <a:spLocks noChangeArrowheads="1"/>
          </p:cNvSpPr>
          <p:nvPr/>
        </p:nvSpPr>
        <p:spPr bwMode="auto">
          <a:xfrm>
            <a:off x="846462" y="3272179"/>
            <a:ext cx="58591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B6-4 — </a:t>
            </a:r>
            <a:r>
              <a:rPr lang="zh-CN" altLang="zh-CN" sz="1500" b="1" dirty="0">
                <a:solidFill>
                  <a:srgbClr val="FFC000"/>
                </a:solidFill>
                <a:latin typeface="微软雅黑" panose="020B0503020204020204" pitchFamily="34" charset="-122"/>
              </a:rPr>
              <a:t>单向叠合板板侧中间支座连接构造</a:t>
            </a:r>
            <a:r>
              <a:rPr lang="en-US" altLang="zh-CN" sz="1500" b="1" dirty="0">
                <a:solidFill>
                  <a:srgbClr val="FFC000"/>
                </a:solidFill>
                <a:latin typeface="微软雅黑" panose="020B0503020204020204" pitchFamily="34" charset="-122"/>
              </a:rPr>
              <a:t>--</a:t>
            </a:r>
            <a:r>
              <a:rPr lang="zh-CN" altLang="zh-CN" sz="1500" b="1" dirty="0">
                <a:solidFill>
                  <a:srgbClr val="FFC000"/>
                </a:solidFill>
                <a:latin typeface="微软雅黑" panose="020B0503020204020204" pitchFamily="34" charset="-122"/>
              </a:rPr>
              <a:t>预制板无外伸板底纵筋</a:t>
            </a:r>
          </a:p>
        </p:txBody>
      </p:sp>
      <p:sp>
        <p:nvSpPr>
          <p:cNvPr id="15" name="文本框 14">
            <a:extLst>
              <a:ext uri="{FF2B5EF4-FFF2-40B4-BE49-F238E27FC236}">
                <a16:creationId xmlns:a16="http://schemas.microsoft.com/office/drawing/2014/main" id="{11F692C2-210C-447C-A2FC-08756F87F537}"/>
              </a:ext>
            </a:extLst>
          </p:cNvPr>
          <p:cNvSpPr txBox="1">
            <a:spLocks noChangeArrowheads="1"/>
          </p:cNvSpPr>
          <p:nvPr/>
        </p:nvSpPr>
        <p:spPr bwMode="auto">
          <a:xfrm>
            <a:off x="3949600" y="3682189"/>
            <a:ext cx="4817734" cy="223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单向叠合板的板侧连接构造分为板侧接缝构造、板侧边支座连接构造和板侧中间支座连接构造三大类。</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板侧接缝构造是指单向板和单向板之间的接缝构造，又可分为密拼接缝和后浇小接缝两种构造形式。</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板侧边支座连接构造又可分为预制板留有外伸板底纵筋的板侧边支座连接构造和预制板无外伸板底纵筋的板侧边支座连接构造两种构造形式。</a:t>
            </a:r>
          </a:p>
        </p:txBody>
      </p:sp>
      <p:sp>
        <p:nvSpPr>
          <p:cNvPr id="11" name="文本框 15">
            <a:extLst>
              <a:ext uri="{FF2B5EF4-FFF2-40B4-BE49-F238E27FC236}">
                <a16:creationId xmlns:a16="http://schemas.microsoft.com/office/drawing/2014/main" id="{4ACF365C-7B27-43A5-903A-3283B8AE53A6}"/>
              </a:ext>
            </a:extLst>
          </p:cNvPr>
          <p:cNvSpPr txBox="1">
            <a:spLocks noChangeArrowheads="1"/>
          </p:cNvSpPr>
          <p:nvPr/>
        </p:nvSpPr>
        <p:spPr bwMode="auto">
          <a:xfrm>
            <a:off x="251244" y="1466312"/>
            <a:ext cx="3626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6.3.1  </a:t>
            </a:r>
            <a:r>
              <a:rPr lang="zh-CN" altLang="zh-CN" b="1" dirty="0">
                <a:solidFill>
                  <a:srgbClr val="FFC000"/>
                </a:solidFill>
                <a:latin typeface="微软雅黑" panose="020B0503020204020204" pitchFamily="34" charset="-122"/>
              </a:rPr>
              <a:t>单向叠合板板侧连接构造</a:t>
            </a:r>
          </a:p>
        </p:txBody>
      </p:sp>
    </p:spTree>
    <p:extLst>
      <p:ext uri="{BB962C8B-B14F-4D97-AF65-F5344CB8AC3E}">
        <p14:creationId xmlns:p14="http://schemas.microsoft.com/office/powerpoint/2010/main" val="168878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8" name="文本框 15">
            <a:extLst>
              <a:ext uri="{FF2B5EF4-FFF2-40B4-BE49-F238E27FC236}">
                <a16:creationId xmlns:a16="http://schemas.microsoft.com/office/drawing/2014/main" id="{670CC9C6-D23F-4E6B-A3F7-7A6EA8E9E6A1}"/>
              </a:ext>
            </a:extLst>
          </p:cNvPr>
          <p:cNvSpPr txBox="1">
            <a:spLocks noChangeArrowheads="1"/>
          </p:cNvSpPr>
          <p:nvPr/>
        </p:nvSpPr>
        <p:spPr bwMode="auto">
          <a:xfrm>
            <a:off x="4563534" y="1043022"/>
            <a:ext cx="45804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6.3  </a:t>
            </a:r>
            <a:r>
              <a:rPr lang="zh-CN" altLang="zh-CN" sz="1500" b="1" dirty="0">
                <a:solidFill>
                  <a:schemeClr val="accent6">
                    <a:lumMod val="20000"/>
                    <a:lumOff val="80000"/>
                  </a:schemeClr>
                </a:solidFill>
                <a:latin typeface="微软雅黑" panose="020B0503020204020204" pitchFamily="34" charset="-122"/>
              </a:rPr>
              <a:t>识读单向叠合板和悬挑叠合板连接节点构造详图</a:t>
            </a:r>
          </a:p>
        </p:txBody>
      </p:sp>
      <p:sp>
        <p:nvSpPr>
          <p:cNvPr id="9" name="文本框 15">
            <a:extLst>
              <a:ext uri="{FF2B5EF4-FFF2-40B4-BE49-F238E27FC236}">
                <a16:creationId xmlns:a16="http://schemas.microsoft.com/office/drawing/2014/main" id="{F91BD1EA-83BE-4E2D-B390-0A929AC8572D}"/>
              </a:ext>
            </a:extLst>
          </p:cNvPr>
          <p:cNvSpPr txBox="1">
            <a:spLocks noChangeArrowheads="1"/>
          </p:cNvSpPr>
          <p:nvPr/>
        </p:nvSpPr>
        <p:spPr bwMode="auto">
          <a:xfrm>
            <a:off x="575102" y="1964516"/>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B6-1 — </a:t>
            </a:r>
            <a:r>
              <a:rPr lang="zh-CN" altLang="zh-CN" sz="1500" b="1" dirty="0">
                <a:solidFill>
                  <a:srgbClr val="FFC000"/>
                </a:solidFill>
                <a:latin typeface="微软雅黑" panose="020B0503020204020204" pitchFamily="34" charset="-122"/>
              </a:rPr>
              <a:t>单向叠合板板侧接缝构造</a:t>
            </a:r>
            <a:r>
              <a:rPr lang="en-US" altLang="zh-CN" sz="1500" b="1" dirty="0">
                <a:solidFill>
                  <a:srgbClr val="FFC000"/>
                </a:solidFill>
                <a:latin typeface="微软雅黑" panose="020B0503020204020204" pitchFamily="34" charset="-122"/>
              </a:rPr>
              <a:t>--</a:t>
            </a:r>
            <a:r>
              <a:rPr lang="zh-CN" altLang="zh-CN" sz="1500" b="1" dirty="0">
                <a:solidFill>
                  <a:srgbClr val="FFC000"/>
                </a:solidFill>
                <a:latin typeface="微软雅黑" panose="020B0503020204020204" pitchFamily="34" charset="-122"/>
              </a:rPr>
              <a:t>密拼接缝、后浇小接缝</a:t>
            </a:r>
          </a:p>
        </p:txBody>
      </p:sp>
      <p:sp>
        <p:nvSpPr>
          <p:cNvPr id="15" name="文本框 14">
            <a:extLst>
              <a:ext uri="{FF2B5EF4-FFF2-40B4-BE49-F238E27FC236}">
                <a16:creationId xmlns:a16="http://schemas.microsoft.com/office/drawing/2014/main" id="{11F692C2-210C-447C-A2FC-08756F87F537}"/>
              </a:ext>
            </a:extLst>
          </p:cNvPr>
          <p:cNvSpPr txBox="1">
            <a:spLocks noChangeArrowheads="1"/>
          </p:cNvSpPr>
          <p:nvPr/>
        </p:nvSpPr>
        <p:spPr bwMode="auto">
          <a:xfrm>
            <a:off x="4036810" y="2330823"/>
            <a:ext cx="4449334" cy="348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单向叠合板板侧密拼接缝构造是指相邻两单向叠合板紧贴放置，不留空隙的接缝连接形式。</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单向叠合板板侧密拼接缝处需紧贴叠合板预制混凝土面设置垂直于接缝方向的板底连接纵筋和平行于接缝方向的附加通长构造钢筋，板底连接纵筋在下，附加通长构造钢筋在上，形成密拼接缝网片。</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板底连接纵筋需满足与两预制板同方向钢筋搭接长度均不小于</a:t>
            </a:r>
            <a:r>
              <a:rPr lang="en-US" altLang="zh-CN" sz="1350" dirty="0">
                <a:solidFill>
                  <a:schemeClr val="accent5">
                    <a:lumMod val="40000"/>
                    <a:lumOff val="60000"/>
                  </a:schemeClr>
                </a:solidFill>
              </a:rPr>
              <a:t>15d</a:t>
            </a:r>
            <a:r>
              <a:rPr lang="zh-CN" altLang="zh-CN" sz="1350" dirty="0">
                <a:solidFill>
                  <a:schemeClr val="accent5">
                    <a:lumMod val="40000"/>
                    <a:lumOff val="60000"/>
                  </a:schemeClr>
                </a:solidFill>
              </a:rPr>
              <a:t>的要求，钢筋级别和直径需设计确定。附加通长构造钢筋需满足直径不小于</a:t>
            </a:r>
            <a:r>
              <a:rPr lang="en-US" altLang="zh-CN" sz="1350" dirty="0">
                <a:solidFill>
                  <a:schemeClr val="accent5">
                    <a:lumMod val="40000"/>
                    <a:lumOff val="60000"/>
                  </a:schemeClr>
                </a:solidFill>
              </a:rPr>
              <a:t>4mm</a:t>
            </a:r>
            <a:r>
              <a:rPr lang="zh-CN" altLang="zh-CN" sz="1350" dirty="0">
                <a:solidFill>
                  <a:schemeClr val="accent5">
                    <a:lumMod val="40000"/>
                    <a:lumOff val="60000"/>
                  </a:schemeClr>
                </a:solidFill>
              </a:rPr>
              <a:t>，间距不大于</a:t>
            </a:r>
            <a:r>
              <a:rPr lang="en-US" altLang="zh-CN" sz="1350" dirty="0">
                <a:solidFill>
                  <a:schemeClr val="accent5">
                    <a:lumMod val="40000"/>
                    <a:lumOff val="60000"/>
                  </a:schemeClr>
                </a:solidFill>
              </a:rPr>
              <a:t>300mm</a:t>
            </a:r>
            <a:r>
              <a:rPr lang="zh-CN" altLang="zh-CN" sz="1350" dirty="0">
                <a:solidFill>
                  <a:schemeClr val="accent5">
                    <a:lumMod val="40000"/>
                    <a:lumOff val="60000"/>
                  </a:schemeClr>
                </a:solidFill>
              </a:rPr>
              <a:t>的要求。</a:t>
            </a: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密拼接缝的板面纵筋跨板缝贯通布置。</a:t>
            </a:r>
          </a:p>
        </p:txBody>
      </p:sp>
      <p:sp>
        <p:nvSpPr>
          <p:cNvPr id="11" name="文本框 15">
            <a:extLst>
              <a:ext uri="{FF2B5EF4-FFF2-40B4-BE49-F238E27FC236}">
                <a16:creationId xmlns:a16="http://schemas.microsoft.com/office/drawing/2014/main" id="{4ACF365C-7B27-43A5-903A-3283B8AE53A6}"/>
              </a:ext>
            </a:extLst>
          </p:cNvPr>
          <p:cNvSpPr txBox="1">
            <a:spLocks noChangeArrowheads="1"/>
          </p:cNvSpPr>
          <p:nvPr/>
        </p:nvSpPr>
        <p:spPr bwMode="auto">
          <a:xfrm>
            <a:off x="200444" y="1445549"/>
            <a:ext cx="3626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6.3.1  </a:t>
            </a:r>
            <a:r>
              <a:rPr lang="zh-CN" altLang="zh-CN" b="1" dirty="0">
                <a:solidFill>
                  <a:srgbClr val="FFC000"/>
                </a:solidFill>
                <a:latin typeface="微软雅黑" panose="020B0503020204020204" pitchFamily="34" charset="-122"/>
              </a:rPr>
              <a:t>单向叠合板板侧连接构造</a:t>
            </a:r>
          </a:p>
        </p:txBody>
      </p:sp>
      <p:pic>
        <p:nvPicPr>
          <p:cNvPr id="2" name="图片 1">
            <a:extLst>
              <a:ext uri="{FF2B5EF4-FFF2-40B4-BE49-F238E27FC236}">
                <a16:creationId xmlns:a16="http://schemas.microsoft.com/office/drawing/2014/main" id="{479C947B-7349-4630-A012-A7CD80091E5A}"/>
              </a:ext>
            </a:extLst>
          </p:cNvPr>
          <p:cNvPicPr>
            <a:picLocks noChangeAspect="1"/>
          </p:cNvPicPr>
          <p:nvPr/>
        </p:nvPicPr>
        <p:blipFill>
          <a:blip r:embed="rId2"/>
          <a:stretch>
            <a:fillRect/>
          </a:stretch>
        </p:blipFill>
        <p:spPr>
          <a:xfrm>
            <a:off x="948063" y="3103293"/>
            <a:ext cx="2430891" cy="1622820"/>
          </a:xfrm>
          <a:prstGeom prst="rect">
            <a:avLst/>
          </a:prstGeom>
        </p:spPr>
      </p:pic>
    </p:spTree>
    <p:extLst>
      <p:ext uri="{BB962C8B-B14F-4D97-AF65-F5344CB8AC3E}">
        <p14:creationId xmlns:p14="http://schemas.microsoft.com/office/powerpoint/2010/main" val="47466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8" name="文本框 15">
            <a:extLst>
              <a:ext uri="{FF2B5EF4-FFF2-40B4-BE49-F238E27FC236}">
                <a16:creationId xmlns:a16="http://schemas.microsoft.com/office/drawing/2014/main" id="{670CC9C6-D23F-4E6B-A3F7-7A6EA8E9E6A1}"/>
              </a:ext>
            </a:extLst>
          </p:cNvPr>
          <p:cNvSpPr txBox="1">
            <a:spLocks noChangeArrowheads="1"/>
          </p:cNvSpPr>
          <p:nvPr/>
        </p:nvSpPr>
        <p:spPr bwMode="auto">
          <a:xfrm>
            <a:off x="4563534" y="1043022"/>
            <a:ext cx="45804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6.3  </a:t>
            </a:r>
            <a:r>
              <a:rPr lang="zh-CN" altLang="zh-CN" sz="1500" b="1" dirty="0">
                <a:solidFill>
                  <a:schemeClr val="accent6">
                    <a:lumMod val="20000"/>
                    <a:lumOff val="80000"/>
                  </a:schemeClr>
                </a:solidFill>
                <a:latin typeface="微软雅黑" panose="020B0503020204020204" pitchFamily="34" charset="-122"/>
              </a:rPr>
              <a:t>识读单向叠合板和悬挑叠合板连接节点构造详图</a:t>
            </a:r>
          </a:p>
        </p:txBody>
      </p:sp>
      <p:sp>
        <p:nvSpPr>
          <p:cNvPr id="9" name="文本框 15">
            <a:extLst>
              <a:ext uri="{FF2B5EF4-FFF2-40B4-BE49-F238E27FC236}">
                <a16:creationId xmlns:a16="http://schemas.microsoft.com/office/drawing/2014/main" id="{F91BD1EA-83BE-4E2D-B390-0A929AC8572D}"/>
              </a:ext>
            </a:extLst>
          </p:cNvPr>
          <p:cNvSpPr txBox="1">
            <a:spLocks noChangeArrowheads="1"/>
          </p:cNvSpPr>
          <p:nvPr/>
        </p:nvSpPr>
        <p:spPr bwMode="auto">
          <a:xfrm>
            <a:off x="608969" y="1958292"/>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B6-1 — </a:t>
            </a:r>
            <a:r>
              <a:rPr lang="zh-CN" altLang="zh-CN" sz="1500" b="1" dirty="0">
                <a:solidFill>
                  <a:srgbClr val="FFC000"/>
                </a:solidFill>
                <a:latin typeface="微软雅黑" panose="020B0503020204020204" pitchFamily="34" charset="-122"/>
              </a:rPr>
              <a:t>单向叠合板板侧接缝构造</a:t>
            </a:r>
            <a:r>
              <a:rPr lang="en-US" altLang="zh-CN" sz="1500" b="1" dirty="0">
                <a:solidFill>
                  <a:srgbClr val="FFC000"/>
                </a:solidFill>
                <a:latin typeface="微软雅黑" panose="020B0503020204020204" pitchFamily="34" charset="-122"/>
              </a:rPr>
              <a:t>--</a:t>
            </a:r>
            <a:r>
              <a:rPr lang="zh-CN" altLang="zh-CN" sz="1500" b="1" dirty="0">
                <a:solidFill>
                  <a:srgbClr val="FFC000"/>
                </a:solidFill>
                <a:latin typeface="微软雅黑" panose="020B0503020204020204" pitchFamily="34" charset="-122"/>
              </a:rPr>
              <a:t>密拼接缝、后浇小接缝</a:t>
            </a:r>
          </a:p>
        </p:txBody>
      </p:sp>
      <p:sp>
        <p:nvSpPr>
          <p:cNvPr id="15" name="文本框 14">
            <a:extLst>
              <a:ext uri="{FF2B5EF4-FFF2-40B4-BE49-F238E27FC236}">
                <a16:creationId xmlns:a16="http://schemas.microsoft.com/office/drawing/2014/main" id="{11F692C2-210C-447C-A2FC-08756F87F537}"/>
              </a:ext>
            </a:extLst>
          </p:cNvPr>
          <p:cNvSpPr txBox="1">
            <a:spLocks noChangeArrowheads="1"/>
          </p:cNvSpPr>
          <p:nvPr/>
        </p:nvSpPr>
        <p:spPr bwMode="auto">
          <a:xfrm>
            <a:off x="608968" y="2406329"/>
            <a:ext cx="4606499" cy="285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单向叠合板板侧后浇小接缝构造是指相邻两单向叠合板之间不紧贴放置，留</a:t>
            </a:r>
            <a:r>
              <a:rPr lang="en-US" altLang="zh-CN" sz="1350" dirty="0">
                <a:solidFill>
                  <a:schemeClr val="accent5">
                    <a:lumMod val="40000"/>
                    <a:lumOff val="60000"/>
                  </a:schemeClr>
                </a:solidFill>
              </a:rPr>
              <a:t>30mm</a:t>
            </a:r>
            <a:r>
              <a:rPr lang="zh-CN" altLang="zh-CN" sz="1350" dirty="0">
                <a:solidFill>
                  <a:schemeClr val="accent5">
                    <a:lumMod val="40000"/>
                    <a:lumOff val="60000"/>
                  </a:schemeClr>
                </a:solidFill>
              </a:rPr>
              <a:t>至</a:t>
            </a:r>
            <a:r>
              <a:rPr lang="en-US" altLang="zh-CN" sz="1350" dirty="0">
                <a:solidFill>
                  <a:schemeClr val="accent5">
                    <a:lumMod val="40000"/>
                    <a:lumOff val="60000"/>
                  </a:schemeClr>
                </a:solidFill>
              </a:rPr>
              <a:t>50mm</a:t>
            </a:r>
            <a:r>
              <a:rPr lang="zh-CN" altLang="zh-CN" sz="1350" dirty="0">
                <a:solidFill>
                  <a:schemeClr val="accent5">
                    <a:lumMod val="40000"/>
                    <a:lumOff val="60000"/>
                  </a:schemeClr>
                </a:solidFill>
              </a:rPr>
              <a:t>空隙的接缝连接形式。</a:t>
            </a:r>
            <a:r>
              <a:rPr lang="en-US" altLang="zh-CN" sz="1350" dirty="0">
                <a:solidFill>
                  <a:schemeClr val="accent5">
                    <a:lumMod val="40000"/>
                    <a:lumOff val="60000"/>
                  </a:schemeClr>
                </a:solidFill>
              </a:rPr>
              <a:t>   </a:t>
            </a: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后浇小接缝内设置一根直径不小于</a:t>
            </a:r>
            <a:r>
              <a:rPr lang="en-US" altLang="zh-CN" sz="1350" dirty="0">
                <a:solidFill>
                  <a:schemeClr val="accent5">
                    <a:lumMod val="40000"/>
                    <a:lumOff val="60000"/>
                  </a:schemeClr>
                </a:solidFill>
              </a:rPr>
              <a:t>6mm</a:t>
            </a:r>
            <a:r>
              <a:rPr lang="zh-CN" altLang="zh-CN" sz="1350" dirty="0">
                <a:solidFill>
                  <a:schemeClr val="accent5">
                    <a:lumMod val="40000"/>
                    <a:lumOff val="60000"/>
                  </a:schemeClr>
                </a:solidFill>
              </a:rPr>
              <a:t>的顺缝方向通长附加钢筋，且该通长附加钢筋要与叠合板底受力筋位于同一层面上。</a:t>
            </a: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除此之外，单向叠合板板侧后浇小接缝构造也需要紧贴预制混凝土面设置板底连接纵筋和附加通长构造钢筋，其构造要求和</a:t>
            </a:r>
            <a:r>
              <a:rPr lang="en-US" altLang="zh-CN" sz="1350" dirty="0">
                <a:solidFill>
                  <a:schemeClr val="accent5">
                    <a:lumMod val="40000"/>
                    <a:lumOff val="60000"/>
                  </a:schemeClr>
                </a:solidFill>
              </a:rPr>
              <a:t>B6-1</a:t>
            </a:r>
            <a:r>
              <a:rPr lang="zh-CN" altLang="zh-CN" sz="1350" dirty="0">
                <a:solidFill>
                  <a:schemeClr val="accent5">
                    <a:lumMod val="40000"/>
                    <a:lumOff val="60000"/>
                  </a:schemeClr>
                </a:solidFill>
              </a:rPr>
              <a:t>单向叠合板板侧密拼接缝构造相同。</a:t>
            </a: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后浇小接缝构造的板面纵筋跨板缝贯通布置。</a:t>
            </a:r>
          </a:p>
        </p:txBody>
      </p:sp>
      <p:sp>
        <p:nvSpPr>
          <p:cNvPr id="11" name="文本框 15">
            <a:extLst>
              <a:ext uri="{FF2B5EF4-FFF2-40B4-BE49-F238E27FC236}">
                <a16:creationId xmlns:a16="http://schemas.microsoft.com/office/drawing/2014/main" id="{4ACF365C-7B27-43A5-903A-3283B8AE53A6}"/>
              </a:ext>
            </a:extLst>
          </p:cNvPr>
          <p:cNvSpPr txBox="1">
            <a:spLocks noChangeArrowheads="1"/>
          </p:cNvSpPr>
          <p:nvPr/>
        </p:nvSpPr>
        <p:spPr bwMode="auto">
          <a:xfrm>
            <a:off x="234311" y="1451161"/>
            <a:ext cx="3626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6.3.1  </a:t>
            </a:r>
            <a:r>
              <a:rPr lang="zh-CN" altLang="zh-CN" b="1" dirty="0">
                <a:solidFill>
                  <a:srgbClr val="FFC000"/>
                </a:solidFill>
                <a:latin typeface="微软雅黑" panose="020B0503020204020204" pitchFamily="34" charset="-122"/>
              </a:rPr>
              <a:t>单向叠合板板侧连接构造</a:t>
            </a:r>
          </a:p>
        </p:txBody>
      </p:sp>
      <p:pic>
        <p:nvPicPr>
          <p:cNvPr id="4" name="图片 3">
            <a:extLst>
              <a:ext uri="{FF2B5EF4-FFF2-40B4-BE49-F238E27FC236}">
                <a16:creationId xmlns:a16="http://schemas.microsoft.com/office/drawing/2014/main" id="{4FDE1943-3E33-4D64-B645-E107D93F1532}"/>
              </a:ext>
            </a:extLst>
          </p:cNvPr>
          <p:cNvPicPr>
            <a:picLocks noChangeAspect="1"/>
          </p:cNvPicPr>
          <p:nvPr/>
        </p:nvPicPr>
        <p:blipFill>
          <a:blip r:embed="rId2"/>
          <a:stretch>
            <a:fillRect/>
          </a:stretch>
        </p:blipFill>
        <p:spPr>
          <a:xfrm>
            <a:off x="5655417" y="2987638"/>
            <a:ext cx="2582965" cy="1676318"/>
          </a:xfrm>
          <a:prstGeom prst="rect">
            <a:avLst/>
          </a:prstGeom>
        </p:spPr>
      </p:pic>
    </p:spTree>
    <p:extLst>
      <p:ext uri="{BB962C8B-B14F-4D97-AF65-F5344CB8AC3E}">
        <p14:creationId xmlns:p14="http://schemas.microsoft.com/office/powerpoint/2010/main" val="262189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8" name="文本框 15">
            <a:extLst>
              <a:ext uri="{FF2B5EF4-FFF2-40B4-BE49-F238E27FC236}">
                <a16:creationId xmlns:a16="http://schemas.microsoft.com/office/drawing/2014/main" id="{670CC9C6-D23F-4E6B-A3F7-7A6EA8E9E6A1}"/>
              </a:ext>
            </a:extLst>
          </p:cNvPr>
          <p:cNvSpPr txBox="1">
            <a:spLocks noChangeArrowheads="1"/>
          </p:cNvSpPr>
          <p:nvPr/>
        </p:nvSpPr>
        <p:spPr bwMode="auto">
          <a:xfrm>
            <a:off x="4563534" y="1043022"/>
            <a:ext cx="45804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6.3  </a:t>
            </a:r>
            <a:r>
              <a:rPr lang="zh-CN" altLang="zh-CN" sz="1500" b="1" dirty="0">
                <a:solidFill>
                  <a:schemeClr val="accent6">
                    <a:lumMod val="20000"/>
                    <a:lumOff val="80000"/>
                  </a:schemeClr>
                </a:solidFill>
                <a:latin typeface="微软雅黑" panose="020B0503020204020204" pitchFamily="34" charset="-122"/>
              </a:rPr>
              <a:t>识读单向叠合板和悬挑叠合板连接节点构造详图</a:t>
            </a:r>
          </a:p>
        </p:txBody>
      </p:sp>
      <p:sp>
        <p:nvSpPr>
          <p:cNvPr id="15" name="文本框 14">
            <a:extLst>
              <a:ext uri="{FF2B5EF4-FFF2-40B4-BE49-F238E27FC236}">
                <a16:creationId xmlns:a16="http://schemas.microsoft.com/office/drawing/2014/main" id="{11F692C2-210C-447C-A2FC-08756F87F537}"/>
              </a:ext>
            </a:extLst>
          </p:cNvPr>
          <p:cNvSpPr txBox="1">
            <a:spLocks noChangeArrowheads="1"/>
          </p:cNvSpPr>
          <p:nvPr/>
        </p:nvSpPr>
        <p:spPr bwMode="auto">
          <a:xfrm>
            <a:off x="3956479" y="2819786"/>
            <a:ext cx="4449334" cy="254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单向叠合板留有外伸板底纵筋的板侧边支座连接构造，留有外伸板底纵筋的单向叠合板与边支座梁或墙贴边放置</a:t>
            </a:r>
            <a:r>
              <a:rPr lang="zh-CN" altLang="en-US" sz="1350" dirty="0">
                <a:solidFill>
                  <a:schemeClr val="accent5">
                    <a:lumMod val="40000"/>
                    <a:lumOff val="60000"/>
                  </a:schemeClr>
                </a:solidFill>
              </a:rPr>
              <a:t>。</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单向叠合板预留外伸板底纵筋伸至支座梁或墙内不小于</a:t>
            </a:r>
            <a:r>
              <a:rPr lang="en-US" altLang="zh-CN" sz="1350" dirty="0">
                <a:solidFill>
                  <a:schemeClr val="accent5">
                    <a:lumMod val="40000"/>
                    <a:lumOff val="60000"/>
                  </a:schemeClr>
                </a:solidFill>
              </a:rPr>
              <a:t>5d</a:t>
            </a:r>
            <a:r>
              <a:rPr lang="zh-CN" altLang="zh-CN" sz="1350" dirty="0">
                <a:solidFill>
                  <a:schemeClr val="accent5">
                    <a:lumMod val="40000"/>
                    <a:lumOff val="60000"/>
                  </a:schemeClr>
                </a:solidFill>
              </a:rPr>
              <a:t>，且至少到支座梁或墙中线。</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板面钢筋网片根据实际图纸确定。</a:t>
            </a:r>
          </a:p>
        </p:txBody>
      </p:sp>
      <p:sp>
        <p:nvSpPr>
          <p:cNvPr id="11" name="文本框 15">
            <a:extLst>
              <a:ext uri="{FF2B5EF4-FFF2-40B4-BE49-F238E27FC236}">
                <a16:creationId xmlns:a16="http://schemas.microsoft.com/office/drawing/2014/main" id="{4ACF365C-7B27-43A5-903A-3283B8AE53A6}"/>
              </a:ext>
            </a:extLst>
          </p:cNvPr>
          <p:cNvSpPr txBox="1">
            <a:spLocks noChangeArrowheads="1"/>
          </p:cNvSpPr>
          <p:nvPr/>
        </p:nvSpPr>
        <p:spPr bwMode="auto">
          <a:xfrm>
            <a:off x="200444" y="1445549"/>
            <a:ext cx="3626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6.3.1  </a:t>
            </a:r>
            <a:r>
              <a:rPr lang="zh-CN" altLang="zh-CN" b="1" dirty="0">
                <a:solidFill>
                  <a:srgbClr val="FFC000"/>
                </a:solidFill>
                <a:latin typeface="微软雅黑" panose="020B0503020204020204" pitchFamily="34" charset="-122"/>
              </a:rPr>
              <a:t>单向叠合板板侧连接构造</a:t>
            </a:r>
          </a:p>
        </p:txBody>
      </p:sp>
      <p:sp>
        <p:nvSpPr>
          <p:cNvPr id="10" name="文本框 15">
            <a:extLst>
              <a:ext uri="{FF2B5EF4-FFF2-40B4-BE49-F238E27FC236}">
                <a16:creationId xmlns:a16="http://schemas.microsoft.com/office/drawing/2014/main" id="{A26C08D9-27CB-4B6A-AC40-828000BFEAB4}"/>
              </a:ext>
            </a:extLst>
          </p:cNvPr>
          <p:cNvSpPr txBox="1">
            <a:spLocks noChangeArrowheads="1"/>
          </p:cNvSpPr>
          <p:nvPr/>
        </p:nvSpPr>
        <p:spPr bwMode="auto">
          <a:xfrm>
            <a:off x="473929" y="1931404"/>
            <a:ext cx="58591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B6-2 — </a:t>
            </a:r>
            <a:r>
              <a:rPr lang="zh-CN" altLang="zh-CN" sz="1500" b="1" dirty="0">
                <a:solidFill>
                  <a:srgbClr val="FFC000"/>
                </a:solidFill>
                <a:latin typeface="微软雅黑" panose="020B0503020204020204" pitchFamily="34" charset="-122"/>
              </a:rPr>
              <a:t>单向叠合板板侧边支座连接构造</a:t>
            </a:r>
            <a:r>
              <a:rPr lang="en-US" altLang="zh-CN" sz="1500" b="1" dirty="0">
                <a:solidFill>
                  <a:srgbClr val="FFC000"/>
                </a:solidFill>
                <a:latin typeface="微软雅黑" panose="020B0503020204020204" pitchFamily="34" charset="-122"/>
              </a:rPr>
              <a:t>--</a:t>
            </a:r>
            <a:r>
              <a:rPr lang="zh-CN" altLang="zh-CN" sz="1500" b="1" dirty="0">
                <a:solidFill>
                  <a:srgbClr val="FFC000"/>
                </a:solidFill>
                <a:latin typeface="微软雅黑" panose="020B0503020204020204" pitchFamily="34" charset="-122"/>
              </a:rPr>
              <a:t>预制板留有外伸板底纵筋</a:t>
            </a:r>
          </a:p>
        </p:txBody>
      </p:sp>
      <p:pic>
        <p:nvPicPr>
          <p:cNvPr id="12" name="图片 11">
            <a:extLst>
              <a:ext uri="{FF2B5EF4-FFF2-40B4-BE49-F238E27FC236}">
                <a16:creationId xmlns:a16="http://schemas.microsoft.com/office/drawing/2014/main" id="{FF85F577-076A-4547-8430-35860019E81A}"/>
              </a:ext>
            </a:extLst>
          </p:cNvPr>
          <p:cNvPicPr/>
          <p:nvPr/>
        </p:nvPicPr>
        <p:blipFill>
          <a:blip r:embed="rId2"/>
          <a:stretch>
            <a:fillRect/>
          </a:stretch>
        </p:blipFill>
        <p:spPr>
          <a:xfrm>
            <a:off x="1128268" y="3193647"/>
            <a:ext cx="2090024" cy="1465190"/>
          </a:xfrm>
          <a:prstGeom prst="rect">
            <a:avLst/>
          </a:prstGeom>
        </p:spPr>
      </p:pic>
    </p:spTree>
    <p:extLst>
      <p:ext uri="{BB962C8B-B14F-4D97-AF65-F5344CB8AC3E}">
        <p14:creationId xmlns:p14="http://schemas.microsoft.com/office/powerpoint/2010/main" val="2960523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8" name="文本框 15">
            <a:extLst>
              <a:ext uri="{FF2B5EF4-FFF2-40B4-BE49-F238E27FC236}">
                <a16:creationId xmlns:a16="http://schemas.microsoft.com/office/drawing/2014/main" id="{670CC9C6-D23F-4E6B-A3F7-7A6EA8E9E6A1}"/>
              </a:ext>
            </a:extLst>
          </p:cNvPr>
          <p:cNvSpPr txBox="1">
            <a:spLocks noChangeArrowheads="1"/>
          </p:cNvSpPr>
          <p:nvPr/>
        </p:nvSpPr>
        <p:spPr bwMode="auto">
          <a:xfrm>
            <a:off x="4563534" y="1043022"/>
            <a:ext cx="45804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6.3  </a:t>
            </a:r>
            <a:r>
              <a:rPr lang="zh-CN" altLang="zh-CN" sz="1500" b="1" dirty="0">
                <a:solidFill>
                  <a:schemeClr val="accent6">
                    <a:lumMod val="20000"/>
                    <a:lumOff val="80000"/>
                  </a:schemeClr>
                </a:solidFill>
                <a:latin typeface="微软雅黑" panose="020B0503020204020204" pitchFamily="34" charset="-122"/>
              </a:rPr>
              <a:t>识读单向叠合板和悬挑叠合板连接节点构造详图</a:t>
            </a:r>
          </a:p>
        </p:txBody>
      </p:sp>
      <p:sp>
        <p:nvSpPr>
          <p:cNvPr id="15" name="文本框 14">
            <a:extLst>
              <a:ext uri="{FF2B5EF4-FFF2-40B4-BE49-F238E27FC236}">
                <a16:creationId xmlns:a16="http://schemas.microsoft.com/office/drawing/2014/main" id="{11F692C2-210C-447C-A2FC-08756F87F537}"/>
              </a:ext>
            </a:extLst>
          </p:cNvPr>
          <p:cNvSpPr txBox="1">
            <a:spLocks noChangeArrowheads="1"/>
          </p:cNvSpPr>
          <p:nvPr/>
        </p:nvSpPr>
        <p:spPr bwMode="auto">
          <a:xfrm>
            <a:off x="600929" y="2307764"/>
            <a:ext cx="4449334" cy="348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无外伸板底纵筋的单向叠合板与边支座梁或墙贴边放置，单向叠合板预制混凝土面处设置垂直于接缝方向的板底连接纵筋和平行于接缝方向的附加通长构造钢筋</a:t>
            </a: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板底连接纵筋在下，附加通长构造钢筋在上。板底连接纵筋需伸至支座梁或墙内不小于</a:t>
            </a:r>
            <a:r>
              <a:rPr lang="en-US" altLang="zh-CN" sz="1350" dirty="0">
                <a:solidFill>
                  <a:schemeClr val="accent5">
                    <a:lumMod val="40000"/>
                    <a:lumOff val="60000"/>
                  </a:schemeClr>
                </a:solidFill>
              </a:rPr>
              <a:t>15d</a:t>
            </a:r>
            <a:r>
              <a:rPr lang="zh-CN" altLang="zh-CN" sz="1350" dirty="0">
                <a:solidFill>
                  <a:schemeClr val="accent5">
                    <a:lumMod val="40000"/>
                    <a:lumOff val="60000"/>
                  </a:schemeClr>
                </a:solidFill>
              </a:rPr>
              <a:t>，且至少到支座梁或墙中线。同时，板底连接纵筋与单向叠合板的搭接长度需不小于</a:t>
            </a:r>
            <a:r>
              <a:rPr lang="en-US" altLang="zh-CN" sz="1350" dirty="0">
                <a:solidFill>
                  <a:schemeClr val="accent5">
                    <a:lumMod val="40000"/>
                    <a:lumOff val="60000"/>
                  </a:schemeClr>
                </a:solidFill>
              </a:rPr>
              <a:t>15d</a:t>
            </a:r>
            <a:r>
              <a:rPr lang="zh-CN" altLang="zh-CN" sz="1350" dirty="0">
                <a:solidFill>
                  <a:schemeClr val="accent5">
                    <a:lumMod val="40000"/>
                    <a:lumOff val="60000"/>
                  </a:schemeClr>
                </a:solidFill>
              </a:rPr>
              <a:t>。附加通长构造钢筋需满足直径不小于</a:t>
            </a:r>
            <a:r>
              <a:rPr lang="en-US" altLang="zh-CN" sz="1350" dirty="0">
                <a:solidFill>
                  <a:schemeClr val="accent5">
                    <a:lumMod val="40000"/>
                    <a:lumOff val="60000"/>
                  </a:schemeClr>
                </a:solidFill>
              </a:rPr>
              <a:t>4mm</a:t>
            </a:r>
            <a:r>
              <a:rPr lang="zh-CN" altLang="zh-CN" sz="1350" dirty="0">
                <a:solidFill>
                  <a:schemeClr val="accent5">
                    <a:lumMod val="40000"/>
                    <a:lumOff val="60000"/>
                  </a:schemeClr>
                </a:solidFill>
              </a:rPr>
              <a:t>，仅在叠合板现浇区内设置一根。</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板面钢筋网片根据实际图纸确定。</a:t>
            </a:r>
          </a:p>
        </p:txBody>
      </p:sp>
      <p:sp>
        <p:nvSpPr>
          <p:cNvPr id="11" name="文本框 15">
            <a:extLst>
              <a:ext uri="{FF2B5EF4-FFF2-40B4-BE49-F238E27FC236}">
                <a16:creationId xmlns:a16="http://schemas.microsoft.com/office/drawing/2014/main" id="{4ACF365C-7B27-43A5-903A-3283B8AE53A6}"/>
              </a:ext>
            </a:extLst>
          </p:cNvPr>
          <p:cNvSpPr txBox="1">
            <a:spLocks noChangeArrowheads="1"/>
          </p:cNvSpPr>
          <p:nvPr/>
        </p:nvSpPr>
        <p:spPr bwMode="auto">
          <a:xfrm>
            <a:off x="200444" y="1445549"/>
            <a:ext cx="3626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6.3.1  </a:t>
            </a:r>
            <a:r>
              <a:rPr lang="zh-CN" altLang="zh-CN" b="1" dirty="0">
                <a:solidFill>
                  <a:srgbClr val="FFC000"/>
                </a:solidFill>
                <a:latin typeface="微软雅黑" panose="020B0503020204020204" pitchFamily="34" charset="-122"/>
              </a:rPr>
              <a:t>单向叠合板板侧连接构造</a:t>
            </a:r>
          </a:p>
        </p:txBody>
      </p:sp>
      <p:sp>
        <p:nvSpPr>
          <p:cNvPr id="9" name="文本框 15">
            <a:extLst>
              <a:ext uri="{FF2B5EF4-FFF2-40B4-BE49-F238E27FC236}">
                <a16:creationId xmlns:a16="http://schemas.microsoft.com/office/drawing/2014/main" id="{44CD9A85-56AF-469F-B319-539544E48BDA}"/>
              </a:ext>
            </a:extLst>
          </p:cNvPr>
          <p:cNvSpPr txBox="1">
            <a:spLocks noChangeArrowheads="1"/>
          </p:cNvSpPr>
          <p:nvPr/>
        </p:nvSpPr>
        <p:spPr bwMode="auto">
          <a:xfrm>
            <a:off x="473929" y="1975741"/>
            <a:ext cx="5859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B6-3 — </a:t>
            </a:r>
            <a:r>
              <a:rPr lang="zh-CN" altLang="zh-CN" sz="1500" b="1" dirty="0">
                <a:solidFill>
                  <a:srgbClr val="FFC000"/>
                </a:solidFill>
                <a:latin typeface="微软雅黑" panose="020B0503020204020204" pitchFamily="34" charset="-122"/>
              </a:rPr>
              <a:t>单向叠合板板侧边支座连接构造</a:t>
            </a:r>
            <a:r>
              <a:rPr lang="en-US" altLang="zh-CN" sz="1500" b="1" dirty="0">
                <a:solidFill>
                  <a:srgbClr val="FFC000"/>
                </a:solidFill>
                <a:latin typeface="微软雅黑" panose="020B0503020204020204" pitchFamily="34" charset="-122"/>
              </a:rPr>
              <a:t>--</a:t>
            </a:r>
            <a:r>
              <a:rPr lang="zh-CN" altLang="zh-CN" sz="1500" b="1" dirty="0">
                <a:solidFill>
                  <a:srgbClr val="FFC000"/>
                </a:solidFill>
                <a:latin typeface="微软雅黑" panose="020B0503020204020204" pitchFamily="34" charset="-122"/>
              </a:rPr>
              <a:t>预制板无外伸板底纵筋</a:t>
            </a:r>
          </a:p>
        </p:txBody>
      </p:sp>
      <p:pic>
        <p:nvPicPr>
          <p:cNvPr id="13" name="图片 12">
            <a:extLst>
              <a:ext uri="{FF2B5EF4-FFF2-40B4-BE49-F238E27FC236}">
                <a16:creationId xmlns:a16="http://schemas.microsoft.com/office/drawing/2014/main" id="{FF29F0AB-3621-43DB-BC51-DE5F119C0F1A}"/>
              </a:ext>
            </a:extLst>
          </p:cNvPr>
          <p:cNvPicPr/>
          <p:nvPr/>
        </p:nvPicPr>
        <p:blipFill>
          <a:blip r:embed="rId2"/>
          <a:stretch>
            <a:fillRect/>
          </a:stretch>
        </p:blipFill>
        <p:spPr>
          <a:xfrm>
            <a:off x="5397192" y="2972016"/>
            <a:ext cx="2888483" cy="1610162"/>
          </a:xfrm>
          <a:prstGeom prst="rect">
            <a:avLst/>
          </a:prstGeom>
        </p:spPr>
      </p:pic>
    </p:spTree>
    <p:extLst>
      <p:ext uri="{BB962C8B-B14F-4D97-AF65-F5344CB8AC3E}">
        <p14:creationId xmlns:p14="http://schemas.microsoft.com/office/powerpoint/2010/main" val="1225057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8" name="文本框 15">
            <a:extLst>
              <a:ext uri="{FF2B5EF4-FFF2-40B4-BE49-F238E27FC236}">
                <a16:creationId xmlns:a16="http://schemas.microsoft.com/office/drawing/2014/main" id="{670CC9C6-D23F-4E6B-A3F7-7A6EA8E9E6A1}"/>
              </a:ext>
            </a:extLst>
          </p:cNvPr>
          <p:cNvSpPr txBox="1">
            <a:spLocks noChangeArrowheads="1"/>
          </p:cNvSpPr>
          <p:nvPr/>
        </p:nvSpPr>
        <p:spPr bwMode="auto">
          <a:xfrm>
            <a:off x="4563534" y="1043022"/>
            <a:ext cx="45804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chemeClr val="accent6">
                    <a:lumMod val="20000"/>
                    <a:lumOff val="80000"/>
                  </a:schemeClr>
                </a:solidFill>
                <a:latin typeface="微软雅黑" panose="020B0503020204020204" pitchFamily="34" charset="-122"/>
              </a:rPr>
              <a:t>6.3  </a:t>
            </a:r>
            <a:r>
              <a:rPr lang="zh-CN" altLang="zh-CN" sz="1500" b="1" dirty="0">
                <a:solidFill>
                  <a:schemeClr val="accent6">
                    <a:lumMod val="20000"/>
                    <a:lumOff val="80000"/>
                  </a:schemeClr>
                </a:solidFill>
                <a:latin typeface="微软雅黑" panose="020B0503020204020204" pitchFamily="34" charset="-122"/>
              </a:rPr>
              <a:t>识读单向叠合板和悬挑叠合板连接节点构造详图</a:t>
            </a:r>
          </a:p>
        </p:txBody>
      </p:sp>
      <p:sp>
        <p:nvSpPr>
          <p:cNvPr id="15" name="文本框 14">
            <a:extLst>
              <a:ext uri="{FF2B5EF4-FFF2-40B4-BE49-F238E27FC236}">
                <a16:creationId xmlns:a16="http://schemas.microsoft.com/office/drawing/2014/main" id="{11F692C2-210C-447C-A2FC-08756F87F537}"/>
              </a:ext>
            </a:extLst>
          </p:cNvPr>
          <p:cNvSpPr txBox="1">
            <a:spLocks noChangeArrowheads="1"/>
          </p:cNvSpPr>
          <p:nvPr/>
        </p:nvSpPr>
        <p:spPr bwMode="auto">
          <a:xfrm>
            <a:off x="4038600" y="2317081"/>
            <a:ext cx="4449334" cy="3482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无外伸板底纵筋的单向叠合板与中间支座梁或墙贴边放置</a:t>
            </a:r>
            <a:r>
              <a:rPr lang="zh-CN" altLang="en-US" sz="1350" dirty="0">
                <a:solidFill>
                  <a:schemeClr val="accent5">
                    <a:lumMod val="40000"/>
                    <a:lumOff val="60000"/>
                  </a:schemeClr>
                </a:solidFill>
              </a:rPr>
              <a:t>，</a:t>
            </a:r>
            <a:r>
              <a:rPr lang="zh-CN" altLang="zh-CN" sz="1350" dirty="0">
                <a:solidFill>
                  <a:schemeClr val="accent5">
                    <a:lumMod val="40000"/>
                    <a:lumOff val="60000"/>
                  </a:schemeClr>
                </a:solidFill>
              </a:rPr>
              <a:t>单向叠合板预制混凝土面处设置垂直于接缝方向的板底连接纵筋和平行于接缝方向的附加通长构造钢筋。</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zh-CN" sz="1350" dirty="0">
                <a:solidFill>
                  <a:schemeClr val="accent5">
                    <a:lumMod val="40000"/>
                    <a:lumOff val="60000"/>
                  </a:schemeClr>
                </a:solidFill>
              </a:rPr>
              <a:t>板底连接纵筋在下，附加通长构造钢筋在上。板底连接纵筋跨支座贯通布置，与两侧单向叠合板的搭接长度均不小于</a:t>
            </a:r>
            <a:r>
              <a:rPr lang="en-US" altLang="zh-CN" sz="1350" dirty="0">
                <a:solidFill>
                  <a:schemeClr val="accent5">
                    <a:lumMod val="40000"/>
                    <a:lumOff val="60000"/>
                  </a:schemeClr>
                </a:solidFill>
              </a:rPr>
              <a:t>15d</a:t>
            </a:r>
            <a:r>
              <a:rPr lang="zh-CN" altLang="zh-CN" sz="1350" dirty="0">
                <a:solidFill>
                  <a:schemeClr val="accent5">
                    <a:lumMod val="40000"/>
                    <a:lumOff val="60000"/>
                  </a:schemeClr>
                </a:solidFill>
              </a:rPr>
              <a:t>。附加通长构造钢筋需满足直径不小于</a:t>
            </a:r>
            <a:r>
              <a:rPr lang="en-US" altLang="zh-CN" sz="1350" dirty="0">
                <a:solidFill>
                  <a:schemeClr val="accent5">
                    <a:lumMod val="40000"/>
                    <a:lumOff val="60000"/>
                  </a:schemeClr>
                </a:solidFill>
              </a:rPr>
              <a:t>4mm</a:t>
            </a:r>
            <a:r>
              <a:rPr lang="zh-CN" altLang="zh-CN" sz="1350" dirty="0">
                <a:solidFill>
                  <a:schemeClr val="accent5">
                    <a:lumMod val="40000"/>
                    <a:lumOff val="60000"/>
                  </a:schemeClr>
                </a:solidFill>
              </a:rPr>
              <a:t>，两叠合板现浇区内各设置一根。</a:t>
            </a:r>
            <a:endParaRPr lang="en-US" altLang="zh-CN" sz="1350" dirty="0">
              <a:solidFill>
                <a:schemeClr val="accent5">
                  <a:lumMod val="40000"/>
                  <a:lumOff val="60000"/>
                </a:schemeClr>
              </a:solidFill>
            </a:endParaRPr>
          </a:p>
          <a:p>
            <a:pPr>
              <a:lnSpc>
                <a:spcPct val="150000"/>
              </a:lnSpc>
            </a:pPr>
            <a:endParaRPr lang="en-US" altLang="zh-CN" sz="1350" dirty="0">
              <a:solidFill>
                <a:schemeClr val="accent5">
                  <a:lumMod val="40000"/>
                  <a:lumOff val="60000"/>
                </a:schemeClr>
              </a:solidFill>
            </a:endParaRPr>
          </a:p>
          <a:p>
            <a:pPr>
              <a:lnSpc>
                <a:spcPct val="150000"/>
              </a:lnSpc>
            </a:pPr>
            <a:r>
              <a:rPr lang="en-US" altLang="zh-CN" sz="1350" dirty="0">
                <a:solidFill>
                  <a:schemeClr val="accent5">
                    <a:lumMod val="40000"/>
                    <a:lumOff val="60000"/>
                  </a:schemeClr>
                </a:solidFill>
              </a:rPr>
              <a:t>            </a:t>
            </a:r>
            <a:r>
              <a:rPr lang="zh-CN" altLang="en-US" sz="1350" dirty="0">
                <a:solidFill>
                  <a:schemeClr val="accent5">
                    <a:lumMod val="40000"/>
                    <a:lumOff val="60000"/>
                  </a:schemeClr>
                </a:solidFill>
              </a:rPr>
              <a:t>板面纵筋跨支座贯通布置。</a:t>
            </a:r>
            <a:endParaRPr lang="zh-CN" altLang="zh-CN" sz="1350" dirty="0">
              <a:solidFill>
                <a:schemeClr val="accent5">
                  <a:lumMod val="40000"/>
                  <a:lumOff val="60000"/>
                </a:schemeClr>
              </a:solidFill>
            </a:endParaRPr>
          </a:p>
        </p:txBody>
      </p:sp>
      <p:sp>
        <p:nvSpPr>
          <p:cNvPr id="11" name="文本框 15">
            <a:extLst>
              <a:ext uri="{FF2B5EF4-FFF2-40B4-BE49-F238E27FC236}">
                <a16:creationId xmlns:a16="http://schemas.microsoft.com/office/drawing/2014/main" id="{4ACF365C-7B27-43A5-903A-3283B8AE53A6}"/>
              </a:ext>
            </a:extLst>
          </p:cNvPr>
          <p:cNvSpPr txBox="1">
            <a:spLocks noChangeArrowheads="1"/>
          </p:cNvSpPr>
          <p:nvPr/>
        </p:nvSpPr>
        <p:spPr bwMode="auto">
          <a:xfrm>
            <a:off x="200444" y="1445549"/>
            <a:ext cx="36264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6.3.1  </a:t>
            </a:r>
            <a:r>
              <a:rPr lang="zh-CN" altLang="zh-CN" b="1" dirty="0">
                <a:solidFill>
                  <a:srgbClr val="FFC000"/>
                </a:solidFill>
                <a:latin typeface="微软雅黑" panose="020B0503020204020204" pitchFamily="34" charset="-122"/>
              </a:rPr>
              <a:t>单向叠合板板侧连接构造</a:t>
            </a:r>
          </a:p>
        </p:txBody>
      </p:sp>
      <p:sp>
        <p:nvSpPr>
          <p:cNvPr id="10" name="文本框 15">
            <a:extLst>
              <a:ext uri="{FF2B5EF4-FFF2-40B4-BE49-F238E27FC236}">
                <a16:creationId xmlns:a16="http://schemas.microsoft.com/office/drawing/2014/main" id="{C339629B-CA8B-42EC-B8B2-BF7EBE84FC7A}"/>
              </a:ext>
            </a:extLst>
          </p:cNvPr>
          <p:cNvSpPr txBox="1">
            <a:spLocks noChangeArrowheads="1"/>
          </p:cNvSpPr>
          <p:nvPr/>
        </p:nvSpPr>
        <p:spPr bwMode="auto">
          <a:xfrm>
            <a:off x="499328" y="1924146"/>
            <a:ext cx="58591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sz="1500" b="1" dirty="0">
                <a:solidFill>
                  <a:srgbClr val="FFC000"/>
                </a:solidFill>
                <a:latin typeface="微软雅黑" panose="020B0503020204020204" pitchFamily="34" charset="-122"/>
              </a:rPr>
              <a:t>B6-4 — </a:t>
            </a:r>
            <a:r>
              <a:rPr lang="zh-CN" altLang="zh-CN" sz="1500" b="1" dirty="0">
                <a:solidFill>
                  <a:srgbClr val="FFC000"/>
                </a:solidFill>
                <a:latin typeface="微软雅黑" panose="020B0503020204020204" pitchFamily="34" charset="-122"/>
              </a:rPr>
              <a:t>单向叠合板板侧中间支座连接构造</a:t>
            </a:r>
            <a:r>
              <a:rPr lang="en-US" altLang="zh-CN" sz="1500" b="1" dirty="0">
                <a:solidFill>
                  <a:srgbClr val="FFC000"/>
                </a:solidFill>
                <a:latin typeface="微软雅黑" panose="020B0503020204020204" pitchFamily="34" charset="-122"/>
              </a:rPr>
              <a:t>--</a:t>
            </a:r>
            <a:r>
              <a:rPr lang="zh-CN" altLang="zh-CN" sz="1500" b="1" dirty="0">
                <a:solidFill>
                  <a:srgbClr val="FFC000"/>
                </a:solidFill>
                <a:latin typeface="微软雅黑" panose="020B0503020204020204" pitchFamily="34" charset="-122"/>
              </a:rPr>
              <a:t>预制板无外伸板底纵筋</a:t>
            </a:r>
          </a:p>
        </p:txBody>
      </p:sp>
      <p:pic>
        <p:nvPicPr>
          <p:cNvPr id="12" name="图片 11">
            <a:extLst>
              <a:ext uri="{FF2B5EF4-FFF2-40B4-BE49-F238E27FC236}">
                <a16:creationId xmlns:a16="http://schemas.microsoft.com/office/drawing/2014/main" id="{0D1F32F5-9A2D-4A73-A7A4-B9A324DF4843}"/>
              </a:ext>
            </a:extLst>
          </p:cNvPr>
          <p:cNvPicPr/>
          <p:nvPr/>
        </p:nvPicPr>
        <p:blipFill>
          <a:blip r:embed="rId2"/>
          <a:stretch>
            <a:fillRect/>
          </a:stretch>
        </p:blipFill>
        <p:spPr>
          <a:xfrm>
            <a:off x="1001766" y="3001898"/>
            <a:ext cx="2715101" cy="1631875"/>
          </a:xfrm>
          <a:prstGeom prst="rect">
            <a:avLst/>
          </a:prstGeom>
        </p:spPr>
      </p:pic>
    </p:spTree>
    <p:extLst>
      <p:ext uri="{BB962C8B-B14F-4D97-AF65-F5344CB8AC3E}">
        <p14:creationId xmlns:p14="http://schemas.microsoft.com/office/powerpoint/2010/main" val="11526980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主题1">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主题1" id="{5CD70FAC-1AF1-4468-BB6D-ACEC1F89FD6B}" vid="{5E954998-372C-47F5-961E-1527A5D4339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6340</TotalTime>
  <Words>2129</Words>
  <Application>Microsoft Office PowerPoint</Application>
  <PresentationFormat>全屏显示(4:3)</PresentationFormat>
  <Paragraphs>175</Paragraphs>
  <Slides>16</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16</vt:i4>
      </vt:variant>
    </vt:vector>
  </HeadingPairs>
  <TitlesOfParts>
    <vt:vector size="25" baseType="lpstr">
      <vt:lpstr>等线</vt:lpstr>
      <vt:lpstr>方正舒体</vt:lpstr>
      <vt:lpstr>微软雅黑</vt:lpstr>
      <vt:lpstr>文鼎琥珀体</vt:lpstr>
      <vt:lpstr>Arial</vt:lpstr>
      <vt:lpstr>Impact</vt:lpstr>
      <vt:lpstr>Times New Roman</vt:lpstr>
      <vt:lpstr>Wingdings</vt:lpstr>
      <vt:lpstr>主题1</vt:lpstr>
      <vt:lpstr>装配化建筑施工图的识读与深化设计  </vt:lpstr>
      <vt:lpstr>识读单向叠合板和悬挑叠合板连接节点构造详图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615</cp:revision>
  <dcterms:created xsi:type="dcterms:W3CDTF">2018-11-14T05:53:32Z</dcterms:created>
  <dcterms:modified xsi:type="dcterms:W3CDTF">2020-01-31T07:34:14Z</dcterms:modified>
</cp:coreProperties>
</file>