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75" r:id="rId2"/>
    <p:sldId id="695" r:id="rId3"/>
    <p:sldId id="644" r:id="rId4"/>
    <p:sldId id="744" r:id="rId5"/>
    <p:sldId id="746" r:id="rId6"/>
    <p:sldId id="745" r:id="rId7"/>
    <p:sldId id="747" r:id="rId8"/>
    <p:sldId id="748" r:id="rId9"/>
    <p:sldId id="749" r:id="rId10"/>
    <p:sldId id="750" r:id="rId11"/>
    <p:sldId id="751" r:id="rId12"/>
    <p:sldId id="752" r:id="rId13"/>
    <p:sldId id="753" r:id="rId14"/>
    <p:sldId id="754" r:id="rId15"/>
    <p:sldId id="755" r:id="rId16"/>
    <p:sldId id="756" r:id="rId17"/>
    <p:sldId id="757" r:id="rId18"/>
    <p:sldId id="758" r:id="rId19"/>
    <p:sldId id="759" r:id="rId20"/>
    <p:sldId id="276" r:id="rId21"/>
    <p:sldId id="278" r:id="rId22"/>
    <p:sldId id="279" r:id="rId23"/>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94660"/>
  </p:normalViewPr>
  <p:slideViewPr>
    <p:cSldViewPr snapToGrid="0">
      <p:cViewPr varScale="1">
        <p:scale>
          <a:sx n="80" d="100"/>
          <a:sy n="80" d="100"/>
        </p:scale>
        <p:origin x="108"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70031-5DD9-4D2C-B2FA-BE5B96052418}" type="datetimeFigureOut">
              <a:rPr lang="zh-CN" altLang="en-US" smtClean="0"/>
              <a:t>2020/1/31 Friday</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E9DCD-FB60-4F3D-86D7-7B30735E3C92}" type="slidenum">
              <a:rPr lang="zh-CN" altLang="en-US" smtClean="0"/>
              <a:t>‹#›</a:t>
            </a:fld>
            <a:endParaRPr lang="zh-CN" altLang="en-US"/>
          </a:p>
        </p:txBody>
      </p:sp>
    </p:spTree>
    <p:extLst>
      <p:ext uri="{BB962C8B-B14F-4D97-AF65-F5344CB8AC3E}">
        <p14:creationId xmlns:p14="http://schemas.microsoft.com/office/powerpoint/2010/main" val="92269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C24ABDF6-CB80-4B92-8D0A-355609135054}"/>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2DE86388-F3F5-459C-8A60-F05F7598D412}"/>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0FFF9A82-89E4-459C-9016-BCA9AEC35549}"/>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21697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12F159D5-03E4-4C20-A36C-CA2D04606DBA}"/>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18598BBB-2917-4085-9BD8-AE2F6AD246F3}"/>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1F516153-3B2A-431F-9107-7DAF58959133}"/>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90921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958497E8-E4E6-4D90-A1C7-A728366156BE}"/>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AE93F829-BC47-4CA8-AC44-E606FB6FE756}"/>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D61A6B86-1DA3-4503-AA48-8A81A65C7C49}"/>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33341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lstStyle/>
          <a:p>
            <a:pPr lvl="0"/>
            <a:r>
              <a:rPr lang="zh-CN" altLang="en-US" noProof="0"/>
              <a:t>单击图标添加表格</a:t>
            </a:r>
          </a:p>
        </p:txBody>
      </p:sp>
      <p:sp>
        <p:nvSpPr>
          <p:cNvPr id="4" name="Rectangle 4">
            <a:extLst>
              <a:ext uri="{FF2B5EF4-FFF2-40B4-BE49-F238E27FC236}">
                <a16:creationId xmlns:a16="http://schemas.microsoft.com/office/drawing/2014/main" id="{FAA42C11-7551-4370-A28A-C25041247DE0}"/>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A050B036-1636-4542-BC94-AEA97910D607}"/>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99B377E2-8F3E-4ED1-87CC-C3F72A4FB188}"/>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1032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AE474036-5DB2-4DBF-A66B-46042BFA4D5F}"/>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3F45C04E-ADDE-4D72-8F59-17D0AFE48F16}"/>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DB97588E-42FA-4E6D-8BD6-BE0FE2A313A6}"/>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390463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ADD12187-0A57-4421-AD67-134AB161CCAC}"/>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D0C7B9A6-CCBD-4DDD-9769-24EB56CEEC4E}"/>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E9B907F3-1115-4DEA-B786-6442BEB1B2F2}"/>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92456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a:extLst>
              <a:ext uri="{FF2B5EF4-FFF2-40B4-BE49-F238E27FC236}">
                <a16:creationId xmlns:a16="http://schemas.microsoft.com/office/drawing/2014/main" id="{513DC8CC-97D8-4D98-9A8F-A8F2C7B50469}"/>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81B70093-EB07-4BE2-BC54-9F81499691D9}"/>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B7298ABA-949F-4215-8C5D-704C57FD38AB}"/>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46578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4">
            <a:extLst>
              <a:ext uri="{FF2B5EF4-FFF2-40B4-BE49-F238E27FC236}">
                <a16:creationId xmlns:a16="http://schemas.microsoft.com/office/drawing/2014/main" id="{D5680817-B645-4223-89C7-8EDB028D2C32}"/>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8" name="Rectangle 5">
            <a:extLst>
              <a:ext uri="{FF2B5EF4-FFF2-40B4-BE49-F238E27FC236}">
                <a16:creationId xmlns:a16="http://schemas.microsoft.com/office/drawing/2014/main" id="{D11DB61D-3C1E-482A-AD53-231535F7D159}"/>
              </a:ext>
            </a:extLst>
          </p:cNvPr>
          <p:cNvSpPr>
            <a:spLocks noGrp="1" noChangeArrowheads="1"/>
          </p:cNvSpPr>
          <p:nvPr>
            <p:ph type="ftr" sz="quarter" idx="11"/>
          </p:nvPr>
        </p:nvSpPr>
        <p:spPr>
          <a:ln/>
        </p:spPr>
        <p:txBody>
          <a:bodyPr/>
          <a:lstStyle>
            <a:lvl1pPr>
              <a:defRPr/>
            </a:lvl1pPr>
          </a:lstStyle>
          <a:p>
            <a:endParaRPr lang="zh-CN" altLang="en-US"/>
          </a:p>
        </p:txBody>
      </p:sp>
      <p:sp>
        <p:nvSpPr>
          <p:cNvPr id="9" name="Rectangle 6">
            <a:extLst>
              <a:ext uri="{FF2B5EF4-FFF2-40B4-BE49-F238E27FC236}">
                <a16:creationId xmlns:a16="http://schemas.microsoft.com/office/drawing/2014/main" id="{8E010787-3C6F-4ABD-A428-932580B6686F}"/>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408132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8D03B722-3BDC-4BE8-97DA-AB06D1B460EE}"/>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4" name="Rectangle 5">
            <a:extLst>
              <a:ext uri="{FF2B5EF4-FFF2-40B4-BE49-F238E27FC236}">
                <a16:creationId xmlns:a16="http://schemas.microsoft.com/office/drawing/2014/main" id="{EAD1E42D-E7B4-4E65-A2A4-662470AF1830}"/>
              </a:ext>
            </a:extLst>
          </p:cNvPr>
          <p:cNvSpPr>
            <a:spLocks noGrp="1" noChangeArrowheads="1"/>
          </p:cNvSpPr>
          <p:nvPr>
            <p:ph type="ftr" sz="quarter" idx="11"/>
          </p:nvPr>
        </p:nvSpPr>
        <p:spPr>
          <a:ln/>
        </p:spPr>
        <p:txBody>
          <a:bodyPr/>
          <a:lstStyle>
            <a:lvl1pPr>
              <a:defRPr/>
            </a:lvl1pPr>
          </a:lstStyle>
          <a:p>
            <a:endParaRPr lang="zh-CN" altLang="en-US"/>
          </a:p>
        </p:txBody>
      </p:sp>
      <p:sp>
        <p:nvSpPr>
          <p:cNvPr id="5" name="Rectangle 6">
            <a:extLst>
              <a:ext uri="{FF2B5EF4-FFF2-40B4-BE49-F238E27FC236}">
                <a16:creationId xmlns:a16="http://schemas.microsoft.com/office/drawing/2014/main" id="{EE9810D5-287B-4685-98C9-4BF0F8B6E98B}"/>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37919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A76514-78BA-40C2-855D-FFA4941CC195}"/>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3" name="Rectangle 5">
            <a:extLst>
              <a:ext uri="{FF2B5EF4-FFF2-40B4-BE49-F238E27FC236}">
                <a16:creationId xmlns:a16="http://schemas.microsoft.com/office/drawing/2014/main" id="{F7DB80FA-2485-4106-BD7A-17C7A29C93AF}"/>
              </a:ext>
            </a:extLst>
          </p:cNvPr>
          <p:cNvSpPr>
            <a:spLocks noGrp="1" noChangeArrowheads="1"/>
          </p:cNvSpPr>
          <p:nvPr>
            <p:ph type="ftr" sz="quarter" idx="11"/>
          </p:nvPr>
        </p:nvSpPr>
        <p:spPr>
          <a:ln/>
        </p:spPr>
        <p:txBody>
          <a:bodyPr/>
          <a:lstStyle>
            <a:lvl1pPr>
              <a:defRPr/>
            </a:lvl1pPr>
          </a:lstStyle>
          <a:p>
            <a:endParaRPr lang="zh-CN" altLang="en-US"/>
          </a:p>
        </p:txBody>
      </p:sp>
      <p:sp>
        <p:nvSpPr>
          <p:cNvPr id="4" name="Rectangle 6">
            <a:extLst>
              <a:ext uri="{FF2B5EF4-FFF2-40B4-BE49-F238E27FC236}">
                <a16:creationId xmlns:a16="http://schemas.microsoft.com/office/drawing/2014/main" id="{F67C2B55-6994-4C8D-9DB9-78F2973EA3CD}"/>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29708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5F0C3D71-4831-4872-9060-E5DA57EC2AA3}"/>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0EE90017-E8C2-4897-B95B-B5E76BDF65BA}"/>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C538D4C9-9AB3-43E9-90FE-0BABAAFF581E}"/>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80113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00BB0C92-B6DD-4957-9534-13FE6FF005DD}"/>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660ADF17-622E-4480-9144-8600771F950C}"/>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54B3E306-8EF0-41FB-AF46-41B6C5F89ED2}"/>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38452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D3D7"/>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F8E1E5E-CE54-48D9-B821-5069E4117AB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Rectangle 3">
            <a:extLst>
              <a:ext uri="{FF2B5EF4-FFF2-40B4-BE49-F238E27FC236}">
                <a16:creationId xmlns:a16="http://schemas.microsoft.com/office/drawing/2014/main" id="{EF93E2EB-BE3B-4F8F-A0DD-29D418C1CBB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E12B5C8A-EBA7-40AF-8A8D-1F81ACD27FD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宋体" charset="-122"/>
              </a:defRPr>
            </a:lvl1pPr>
          </a:lstStyle>
          <a:p>
            <a:fld id="{8AC2307A-F5BF-40DB-87C9-EF45FDB201BB}" type="datetimeFigureOut">
              <a:rPr lang="zh-CN" altLang="en-US" smtClean="0"/>
              <a:t>2020/1/31 Friday</a:t>
            </a:fld>
            <a:endParaRPr lang="zh-CN" altLang="en-US"/>
          </a:p>
        </p:txBody>
      </p:sp>
      <p:sp>
        <p:nvSpPr>
          <p:cNvPr id="1029" name="Rectangle 5">
            <a:extLst>
              <a:ext uri="{FF2B5EF4-FFF2-40B4-BE49-F238E27FC236}">
                <a16:creationId xmlns:a16="http://schemas.microsoft.com/office/drawing/2014/main" id="{CE575505-000E-4E94-8794-2606D37D78D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宋体" charset="-122"/>
              </a:defRPr>
            </a:lvl1pPr>
          </a:lstStyle>
          <a:p>
            <a:endParaRPr lang="zh-CN" altLang="en-US"/>
          </a:p>
        </p:txBody>
      </p:sp>
      <p:sp>
        <p:nvSpPr>
          <p:cNvPr id="1030" name="Rectangle 6">
            <a:extLst>
              <a:ext uri="{FF2B5EF4-FFF2-40B4-BE49-F238E27FC236}">
                <a16:creationId xmlns:a16="http://schemas.microsoft.com/office/drawing/2014/main" id="{854704DA-D6CA-4EFA-BD22-32379238576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38994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charset="-122"/>
        </a:defRPr>
      </a:lvl2pPr>
      <a:lvl3pPr algn="ctr" rtl="0" eaLnBrk="1" fontAlgn="base" hangingPunct="1">
        <a:spcBef>
          <a:spcPct val="0"/>
        </a:spcBef>
        <a:spcAft>
          <a:spcPct val="0"/>
        </a:spcAft>
        <a:defRPr sz="4400">
          <a:solidFill>
            <a:schemeClr val="tx2"/>
          </a:solidFill>
          <a:latin typeface="Arial" charset="0"/>
          <a:ea typeface="宋体" charset="-122"/>
        </a:defRPr>
      </a:lvl3pPr>
      <a:lvl4pPr algn="ctr" rtl="0" eaLnBrk="1" fontAlgn="base" hangingPunct="1">
        <a:spcBef>
          <a:spcPct val="0"/>
        </a:spcBef>
        <a:spcAft>
          <a:spcPct val="0"/>
        </a:spcAft>
        <a:defRPr sz="4400">
          <a:solidFill>
            <a:schemeClr val="tx2"/>
          </a:solidFill>
          <a:latin typeface="Arial" charset="0"/>
          <a:ea typeface="宋体" charset="-122"/>
        </a:defRPr>
      </a:lvl4pPr>
      <a:lvl5pPr algn="ctr" rtl="0" eaLnBrk="1" fontAlgn="base" hangingPunct="1">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a:extLst>
              <a:ext uri="{FF2B5EF4-FFF2-40B4-BE49-F238E27FC236}">
                <a16:creationId xmlns:a16="http://schemas.microsoft.com/office/drawing/2014/main" id="{AAB48C66-39E0-4E0A-96B3-77C1F5E191FB}"/>
              </a:ext>
            </a:extLst>
          </p:cNvPr>
          <p:cNvSpPr>
            <a:spLocks noGrp="1" noChangeArrowheads="1"/>
          </p:cNvSpPr>
          <p:nvPr>
            <p:ph type="ctrTitle"/>
          </p:nvPr>
        </p:nvSpPr>
        <p:spPr>
          <a:xfrm>
            <a:off x="736417" y="1066800"/>
            <a:ext cx="7493183" cy="1127530"/>
          </a:xfrm>
        </p:spPr>
        <p:txBody>
          <a:bodyPr/>
          <a:lstStyle/>
          <a:p>
            <a:pPr eaLnBrk="1" hangingPunct="1"/>
            <a:r>
              <a:rPr lang="zh-CN" altLang="en-US" sz="3300" dirty="0"/>
              <a:t>装配化建筑施工图的识读与深化设计</a:t>
            </a:r>
            <a:br>
              <a:rPr lang="en-US" altLang="zh-CN" sz="3300" dirty="0"/>
            </a:br>
            <a:br>
              <a:rPr lang="en-US" altLang="zh-CN" dirty="0"/>
            </a:br>
            <a:endParaRPr lang="zh-CN" altLang="en-US" dirty="0"/>
          </a:p>
        </p:txBody>
      </p:sp>
      <p:sp>
        <p:nvSpPr>
          <p:cNvPr id="4100" name="AutoShape 58">
            <a:extLst>
              <a:ext uri="{FF2B5EF4-FFF2-40B4-BE49-F238E27FC236}">
                <a16:creationId xmlns:a16="http://schemas.microsoft.com/office/drawing/2014/main" id="{7E73BD66-615D-4BD8-807B-25D41435A82E}"/>
              </a:ext>
            </a:extLst>
          </p:cNvPr>
          <p:cNvSpPr>
            <a:spLocks noChangeArrowheads="1"/>
          </p:cNvSpPr>
          <p:nvPr/>
        </p:nvSpPr>
        <p:spPr bwMode="auto">
          <a:xfrm>
            <a:off x="2818996" y="3597123"/>
            <a:ext cx="1865312" cy="587375"/>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高级</a:t>
            </a:r>
          </a:p>
        </p:txBody>
      </p:sp>
      <p:sp>
        <p:nvSpPr>
          <p:cNvPr id="4101" name="AutoShape 56">
            <a:extLst>
              <a:ext uri="{FF2B5EF4-FFF2-40B4-BE49-F238E27FC236}">
                <a16:creationId xmlns:a16="http://schemas.microsoft.com/office/drawing/2014/main" id="{96681877-AACF-4B1F-B1EF-985A4566FA45}"/>
              </a:ext>
            </a:extLst>
          </p:cNvPr>
          <p:cNvSpPr>
            <a:spLocks noChangeArrowheads="1"/>
          </p:cNvSpPr>
          <p:nvPr/>
        </p:nvSpPr>
        <p:spPr bwMode="auto">
          <a:xfrm>
            <a:off x="567225" y="2879727"/>
            <a:ext cx="1865313" cy="585787"/>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初级</a:t>
            </a:r>
          </a:p>
        </p:txBody>
      </p:sp>
      <p:sp>
        <p:nvSpPr>
          <p:cNvPr id="4102" name="AutoShape 57">
            <a:extLst>
              <a:ext uri="{FF2B5EF4-FFF2-40B4-BE49-F238E27FC236}">
                <a16:creationId xmlns:a16="http://schemas.microsoft.com/office/drawing/2014/main" id="{9DD61413-BFE3-4FC9-BF55-6F88D5F8CC60}"/>
              </a:ext>
            </a:extLst>
          </p:cNvPr>
          <p:cNvSpPr>
            <a:spLocks noChangeArrowheads="1"/>
          </p:cNvSpPr>
          <p:nvPr/>
        </p:nvSpPr>
        <p:spPr bwMode="auto">
          <a:xfrm>
            <a:off x="6490493" y="2984378"/>
            <a:ext cx="1865313" cy="608257"/>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中级</a:t>
            </a:r>
          </a:p>
        </p:txBody>
      </p:sp>
      <p:cxnSp>
        <p:nvCxnSpPr>
          <p:cNvPr id="5" name="直接连接符 4">
            <a:extLst>
              <a:ext uri="{FF2B5EF4-FFF2-40B4-BE49-F238E27FC236}">
                <a16:creationId xmlns:a16="http://schemas.microsoft.com/office/drawing/2014/main" id="{21ACD80C-38D9-4A85-A28A-5DDAC2A1D546}"/>
              </a:ext>
            </a:extLst>
          </p:cNvPr>
          <p:cNvCxnSpPr>
            <a:cxnSpLocks/>
          </p:cNvCxnSpPr>
          <p:nvPr/>
        </p:nvCxnSpPr>
        <p:spPr>
          <a:xfrm>
            <a:off x="736417" y="1371600"/>
            <a:ext cx="7493183" cy="0"/>
          </a:xfrm>
          <a:prstGeom prst="line">
            <a:avLst/>
          </a:prstGeom>
          <a:ln w="3175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文本框 15">
            <a:extLst>
              <a:ext uri="{FF2B5EF4-FFF2-40B4-BE49-F238E27FC236}">
                <a16:creationId xmlns:a16="http://schemas.microsoft.com/office/drawing/2014/main" id="{DDFD8772-AE0E-49C7-A988-FBDEF9813707}"/>
              </a:ext>
            </a:extLst>
          </p:cNvPr>
          <p:cNvSpPr txBox="1">
            <a:spLocks noChangeArrowheads="1"/>
          </p:cNvSpPr>
          <p:nvPr/>
        </p:nvSpPr>
        <p:spPr bwMode="auto">
          <a:xfrm>
            <a:off x="1832920" y="1473174"/>
            <a:ext cx="5300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b="1" dirty="0">
                <a:latin typeface="微软雅黑" panose="020B0503020204020204" pitchFamily="34" charset="-122"/>
                <a:ea typeface="微软雅黑" panose="020B0503020204020204" pitchFamily="34" charset="-122"/>
              </a:rPr>
              <a:t> 识读叠合板板间及梁支座板端连接节点构造详图</a:t>
            </a:r>
          </a:p>
        </p:txBody>
      </p:sp>
      <p:pic>
        <p:nvPicPr>
          <p:cNvPr id="8" name="图片 7">
            <a:extLst>
              <a:ext uri="{FF2B5EF4-FFF2-40B4-BE49-F238E27FC236}">
                <a16:creationId xmlns:a16="http://schemas.microsoft.com/office/drawing/2014/main" id="{F446BA86-2BDD-4883-8B43-46EA0EC933C7}"/>
              </a:ext>
            </a:extLst>
          </p:cNvPr>
          <p:cNvPicPr>
            <a:picLocks noChangeAspect="1"/>
          </p:cNvPicPr>
          <p:nvPr/>
        </p:nvPicPr>
        <p:blipFill rotWithShape="1">
          <a:blip r:embed="rId3">
            <a:extLst>
              <a:ext uri="{28A0092B-C50C-407E-A947-70E740481C1C}">
                <a14:useLocalDpi xmlns:a14="http://schemas.microsoft.com/office/drawing/2010/main" val="0"/>
              </a:ext>
            </a:extLst>
          </a:blip>
          <a:srcRect l="35797" b="10380"/>
          <a:stretch/>
        </p:blipFill>
        <p:spPr>
          <a:xfrm>
            <a:off x="5044793" y="3807107"/>
            <a:ext cx="3444478" cy="2868182"/>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4911"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03971"/>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7" name="文本框 15">
            <a:extLst>
              <a:ext uri="{FF2B5EF4-FFF2-40B4-BE49-F238E27FC236}">
                <a16:creationId xmlns:a16="http://schemas.microsoft.com/office/drawing/2014/main" id="{3606AAA9-5F1B-4B2F-9703-26877DB00180}"/>
              </a:ext>
            </a:extLst>
          </p:cNvPr>
          <p:cNvSpPr txBox="1">
            <a:spLocks noChangeArrowheads="1"/>
          </p:cNvSpPr>
          <p:nvPr/>
        </p:nvSpPr>
        <p:spPr bwMode="auto">
          <a:xfrm>
            <a:off x="191677" y="1508482"/>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6.1.2  </a:t>
            </a:r>
            <a:r>
              <a:rPr lang="zh-CN" altLang="zh-CN" b="1" dirty="0">
                <a:solidFill>
                  <a:srgbClr val="FFC000"/>
                </a:solidFill>
                <a:latin typeface="微软雅黑" panose="020B0503020204020204" pitchFamily="34" charset="-122"/>
              </a:rPr>
              <a:t>双向叠合板整体式接缝连接构造</a:t>
            </a:r>
          </a:p>
        </p:txBody>
      </p:sp>
      <p:sp>
        <p:nvSpPr>
          <p:cNvPr id="15" name="文本框 14">
            <a:extLst>
              <a:ext uri="{FF2B5EF4-FFF2-40B4-BE49-F238E27FC236}">
                <a16:creationId xmlns:a16="http://schemas.microsoft.com/office/drawing/2014/main" id="{22973C8C-1FBA-40B2-B7CE-A4880C017BEA}"/>
              </a:ext>
            </a:extLst>
          </p:cNvPr>
          <p:cNvSpPr txBox="1">
            <a:spLocks noChangeArrowheads="1"/>
          </p:cNvSpPr>
          <p:nvPr/>
        </p:nvSpPr>
        <p:spPr bwMode="auto">
          <a:xfrm>
            <a:off x="4280397" y="1896706"/>
            <a:ext cx="4423337" cy="41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相邻两桁架叠合板紧贴放置，不留空隙的接缝连接形式</a:t>
            </a:r>
            <a:r>
              <a:rPr lang="zh-CN" altLang="en-US" sz="1350" dirty="0">
                <a:solidFill>
                  <a:schemeClr val="accent5">
                    <a:lumMod val="40000"/>
                    <a:lumOff val="60000"/>
                  </a:schemeClr>
                </a:solidFill>
              </a:rPr>
              <a:t>，</a:t>
            </a:r>
            <a:r>
              <a:rPr lang="zh-CN" altLang="zh-CN" sz="1350" dirty="0">
                <a:solidFill>
                  <a:schemeClr val="accent5">
                    <a:lumMod val="40000"/>
                    <a:lumOff val="60000"/>
                  </a:schemeClr>
                </a:solidFill>
              </a:rPr>
              <a:t>适用于桁架钢筋叠合板板筋无外伸（垂直桁架方向），且叠合板现浇层混凝土厚度不小于</a:t>
            </a:r>
            <a:r>
              <a:rPr lang="en-US" altLang="zh-CN" sz="1350" dirty="0">
                <a:solidFill>
                  <a:schemeClr val="accent5">
                    <a:lumMod val="40000"/>
                    <a:lumOff val="60000"/>
                  </a:schemeClr>
                </a:solidFill>
              </a:rPr>
              <a:t>800mm</a:t>
            </a:r>
            <a:r>
              <a:rPr lang="zh-CN" altLang="zh-CN" sz="1350" dirty="0">
                <a:solidFill>
                  <a:schemeClr val="accent5">
                    <a:lumMod val="40000"/>
                    <a:lumOff val="60000"/>
                  </a:schemeClr>
                </a:solidFill>
              </a:rPr>
              <a:t>的情况。</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密拼接缝处需紧贴叠合板预制混凝土面设置垂直于接缝方向的板底连接纵筋和平行于接缝方向的附加通长构造钢筋。板底连接纵筋在下，附加通长构造钢筋在上，形成密拼接缝网片。</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板底连接纵筋与两预制板同方向钢筋搭接长度均不小于纵向受拉钢筋搭接长度</a:t>
            </a:r>
            <a:r>
              <a:rPr lang="en-US" altLang="zh-CN" sz="1350" dirty="0" err="1">
                <a:solidFill>
                  <a:schemeClr val="accent5">
                    <a:lumMod val="40000"/>
                    <a:lumOff val="60000"/>
                  </a:schemeClr>
                </a:solidFill>
              </a:rPr>
              <a:t>l</a:t>
            </a:r>
            <a:r>
              <a:rPr lang="en-US" altLang="zh-CN" sz="1350" baseline="-25000" dirty="0" err="1">
                <a:solidFill>
                  <a:schemeClr val="accent5">
                    <a:lumMod val="40000"/>
                    <a:lumOff val="60000"/>
                  </a:schemeClr>
                </a:solidFill>
              </a:rPr>
              <a:t>l</a:t>
            </a:r>
            <a:r>
              <a:rPr lang="zh-CN" altLang="zh-CN" sz="1350" dirty="0">
                <a:solidFill>
                  <a:schemeClr val="accent5">
                    <a:lumMod val="40000"/>
                    <a:lumOff val="60000"/>
                  </a:schemeClr>
                </a:solidFill>
              </a:rPr>
              <a:t>，钢筋级别、直径和间距需设计确定。附加通长构造钢筋需满足直径不小于</a:t>
            </a:r>
            <a:r>
              <a:rPr lang="en-US" altLang="zh-CN" sz="1350" dirty="0">
                <a:solidFill>
                  <a:schemeClr val="accent5">
                    <a:lumMod val="40000"/>
                    <a:lumOff val="60000"/>
                  </a:schemeClr>
                </a:solidFill>
              </a:rPr>
              <a:t>4mm</a:t>
            </a:r>
            <a:r>
              <a:rPr lang="zh-CN" altLang="zh-CN" sz="1350" dirty="0">
                <a:solidFill>
                  <a:schemeClr val="accent5">
                    <a:lumMod val="40000"/>
                    <a:lumOff val="60000"/>
                  </a:schemeClr>
                </a:solidFill>
              </a:rPr>
              <a:t>，间距不大于</a:t>
            </a:r>
            <a:r>
              <a:rPr lang="en-US" altLang="zh-CN" sz="1350" dirty="0">
                <a:solidFill>
                  <a:schemeClr val="accent5">
                    <a:lumMod val="40000"/>
                    <a:lumOff val="60000"/>
                  </a:schemeClr>
                </a:solidFill>
              </a:rPr>
              <a:t>300mm</a:t>
            </a:r>
            <a:r>
              <a:rPr lang="zh-CN" altLang="zh-CN" sz="1350" dirty="0">
                <a:solidFill>
                  <a:schemeClr val="accent5">
                    <a:lumMod val="40000"/>
                    <a:lumOff val="60000"/>
                  </a:schemeClr>
                </a:solidFill>
              </a:rPr>
              <a:t>的要求。</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板面钢筋网片跨接缝贯通布置，与</a:t>
            </a:r>
            <a:r>
              <a:rPr lang="en-US" altLang="zh-CN" sz="1350" dirty="0">
                <a:solidFill>
                  <a:schemeClr val="accent5">
                    <a:lumMod val="40000"/>
                    <a:lumOff val="60000"/>
                  </a:schemeClr>
                </a:solidFill>
              </a:rPr>
              <a:t>B1-1</a:t>
            </a:r>
            <a:r>
              <a:rPr lang="zh-CN" altLang="zh-CN" sz="1350" dirty="0">
                <a:solidFill>
                  <a:schemeClr val="accent5">
                    <a:lumMod val="40000"/>
                    <a:lumOff val="60000"/>
                  </a:schemeClr>
                </a:solidFill>
              </a:rPr>
              <a:t>构造形式相同。</a:t>
            </a: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双向叠合板整体式密拼接缝也称板底纵筋间接搭接。</a:t>
            </a:r>
          </a:p>
        </p:txBody>
      </p:sp>
      <p:sp>
        <p:nvSpPr>
          <p:cNvPr id="17" name="文本框 15">
            <a:extLst>
              <a:ext uri="{FF2B5EF4-FFF2-40B4-BE49-F238E27FC236}">
                <a16:creationId xmlns:a16="http://schemas.microsoft.com/office/drawing/2014/main" id="{DCF30DA9-974C-434F-9382-48F01B2AF65D}"/>
              </a:ext>
            </a:extLst>
          </p:cNvPr>
          <p:cNvSpPr txBox="1">
            <a:spLocks noChangeArrowheads="1"/>
          </p:cNvSpPr>
          <p:nvPr/>
        </p:nvSpPr>
        <p:spPr bwMode="auto">
          <a:xfrm>
            <a:off x="256954" y="2059159"/>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B1-5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密拼接缝</a:t>
            </a:r>
            <a:r>
              <a:rPr lang="en-US" altLang="zh-CN" sz="1500" b="1" dirty="0">
                <a:solidFill>
                  <a:srgbClr val="FFC000"/>
                </a:solidFill>
                <a:latin typeface="微软雅黑" panose="020B0503020204020204" pitchFamily="34" charset="-122"/>
              </a:rPr>
              <a:t>--</a:t>
            </a:r>
            <a:r>
              <a:rPr lang="zh-CN" altLang="zh-CN" sz="1500" b="1" dirty="0">
                <a:solidFill>
                  <a:srgbClr val="FFC000"/>
                </a:solidFill>
                <a:latin typeface="微软雅黑" panose="020B0503020204020204" pitchFamily="34" charset="-122"/>
              </a:rPr>
              <a:t>板底纵筋间接搭接</a:t>
            </a:r>
          </a:p>
        </p:txBody>
      </p:sp>
      <p:pic>
        <p:nvPicPr>
          <p:cNvPr id="10" name="图片 9">
            <a:extLst>
              <a:ext uri="{FF2B5EF4-FFF2-40B4-BE49-F238E27FC236}">
                <a16:creationId xmlns:a16="http://schemas.microsoft.com/office/drawing/2014/main" id="{87818A82-9CDF-43D6-BB35-68A02BA99750}"/>
              </a:ext>
            </a:extLst>
          </p:cNvPr>
          <p:cNvPicPr/>
          <p:nvPr/>
        </p:nvPicPr>
        <p:blipFill>
          <a:blip r:embed="rId2"/>
          <a:stretch>
            <a:fillRect/>
          </a:stretch>
        </p:blipFill>
        <p:spPr>
          <a:xfrm>
            <a:off x="703263" y="3000957"/>
            <a:ext cx="3072870" cy="1497802"/>
          </a:xfrm>
          <a:prstGeom prst="rect">
            <a:avLst/>
          </a:prstGeom>
        </p:spPr>
      </p:pic>
    </p:spTree>
    <p:extLst>
      <p:ext uri="{BB962C8B-B14F-4D97-AF65-F5344CB8AC3E}">
        <p14:creationId xmlns:p14="http://schemas.microsoft.com/office/powerpoint/2010/main" val="294107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35862"/>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03971"/>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15" name="文本框 14">
            <a:extLst>
              <a:ext uri="{FF2B5EF4-FFF2-40B4-BE49-F238E27FC236}">
                <a16:creationId xmlns:a16="http://schemas.microsoft.com/office/drawing/2014/main" id="{22973C8C-1FBA-40B2-B7CE-A4880C017BEA}"/>
              </a:ext>
            </a:extLst>
          </p:cNvPr>
          <p:cNvSpPr txBox="1">
            <a:spLocks noChangeArrowheads="1"/>
          </p:cNvSpPr>
          <p:nvPr/>
        </p:nvSpPr>
        <p:spPr bwMode="auto">
          <a:xfrm>
            <a:off x="4246530" y="1458560"/>
            <a:ext cx="4381004" cy="441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边梁支座板端连接构造可分为预制板留有外伸板底纵筋的边梁支座板端连接构造和预制板无外伸板底纵筋的边梁支座板端连接构造两种构造形式。</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留有外伸板底纵筋的叠合板与边梁支座贴边放置，叠合板预留外伸板底纵筋伸至梁内不小于</a:t>
            </a:r>
            <a:r>
              <a:rPr lang="en-US" altLang="zh-CN" sz="1350" dirty="0">
                <a:solidFill>
                  <a:schemeClr val="accent5">
                    <a:lumMod val="40000"/>
                    <a:lumOff val="60000"/>
                  </a:schemeClr>
                </a:solidFill>
              </a:rPr>
              <a:t>5d</a:t>
            </a:r>
            <a:r>
              <a:rPr lang="zh-CN" altLang="zh-CN" sz="1350" dirty="0">
                <a:solidFill>
                  <a:schemeClr val="accent5">
                    <a:lumMod val="40000"/>
                    <a:lumOff val="60000"/>
                  </a:schemeClr>
                </a:solidFill>
              </a:rPr>
              <a:t>，且至少到梁中线。板面纵筋在端支座处应伸至梁外侧纵筋（角筋）内侧后弯折，弯折长度为</a:t>
            </a:r>
            <a:r>
              <a:rPr lang="en-US" altLang="zh-CN" sz="1350" dirty="0">
                <a:solidFill>
                  <a:schemeClr val="accent5">
                    <a:lumMod val="40000"/>
                    <a:lumOff val="60000"/>
                  </a:schemeClr>
                </a:solidFill>
              </a:rPr>
              <a:t>15d</a:t>
            </a:r>
            <a:r>
              <a:rPr lang="zh-CN" altLang="zh-CN" sz="1350" dirty="0">
                <a:solidFill>
                  <a:schemeClr val="accent5">
                    <a:lumMod val="40000"/>
                    <a:lumOff val="60000"/>
                  </a:schemeClr>
                </a:solidFill>
              </a:rPr>
              <a:t>。</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当设计充分利用钢筋强度时，板面纵筋伸至端支座内直段长度不小于</a:t>
            </a:r>
            <a:r>
              <a:rPr lang="en-US" altLang="zh-CN" sz="1350" dirty="0">
                <a:solidFill>
                  <a:schemeClr val="accent5">
                    <a:lumMod val="40000"/>
                    <a:lumOff val="60000"/>
                  </a:schemeClr>
                </a:solidFill>
              </a:rPr>
              <a:t>0.6</a:t>
            </a:r>
            <a:r>
              <a:rPr lang="zh-CN" altLang="zh-CN" sz="1350" dirty="0">
                <a:solidFill>
                  <a:schemeClr val="accent5">
                    <a:lumMod val="40000"/>
                    <a:lumOff val="60000"/>
                  </a:schemeClr>
                </a:solidFill>
              </a:rPr>
              <a:t>倍的受拉钢筋基本锚固长度</a:t>
            </a:r>
            <a:r>
              <a:rPr lang="en-US" altLang="zh-CN" sz="1350" dirty="0">
                <a:solidFill>
                  <a:schemeClr val="accent5">
                    <a:lumMod val="40000"/>
                    <a:lumOff val="60000"/>
                  </a:schemeClr>
                </a:solidFill>
              </a:rPr>
              <a:t>lab</a:t>
            </a:r>
            <a:r>
              <a:rPr lang="zh-CN" altLang="zh-CN" sz="1350" dirty="0">
                <a:solidFill>
                  <a:schemeClr val="accent5">
                    <a:lumMod val="40000"/>
                    <a:lumOff val="60000"/>
                  </a:schemeClr>
                </a:solidFill>
              </a:rPr>
              <a:t>。当设计按铰接处理时，板面纵筋伸至端支座内直段长度不小于</a:t>
            </a:r>
            <a:r>
              <a:rPr lang="en-US" altLang="zh-CN" sz="1350" dirty="0">
                <a:solidFill>
                  <a:schemeClr val="accent5">
                    <a:lumMod val="40000"/>
                    <a:lumOff val="60000"/>
                  </a:schemeClr>
                </a:solidFill>
              </a:rPr>
              <a:t>0.35</a:t>
            </a:r>
            <a:r>
              <a:rPr lang="zh-CN" altLang="zh-CN" sz="1350" dirty="0">
                <a:solidFill>
                  <a:schemeClr val="accent5">
                    <a:lumMod val="40000"/>
                    <a:lumOff val="60000"/>
                  </a:schemeClr>
                </a:solidFill>
              </a:rPr>
              <a:t>倍的受拉钢筋基本锚固长度</a:t>
            </a:r>
            <a:r>
              <a:rPr lang="en-US" altLang="zh-CN" sz="1350" dirty="0">
                <a:solidFill>
                  <a:schemeClr val="accent5">
                    <a:lumMod val="40000"/>
                    <a:lumOff val="60000"/>
                  </a:schemeClr>
                </a:solidFill>
              </a:rPr>
              <a:t>l</a:t>
            </a:r>
            <a:r>
              <a:rPr lang="en-US" altLang="zh-CN" sz="1350" baseline="-25000" dirty="0">
                <a:solidFill>
                  <a:schemeClr val="accent5">
                    <a:lumMod val="40000"/>
                    <a:lumOff val="60000"/>
                  </a:schemeClr>
                </a:solidFill>
              </a:rPr>
              <a:t>ab</a:t>
            </a:r>
            <a:r>
              <a:rPr lang="zh-CN" altLang="zh-CN" sz="1350" dirty="0">
                <a:solidFill>
                  <a:schemeClr val="accent5">
                    <a:lumMod val="40000"/>
                    <a:lumOff val="60000"/>
                  </a:schemeClr>
                </a:solidFill>
              </a:rPr>
              <a:t>。当板面纵筋伸至端支座内直段长度不小于受拉钢筋锚固长度时</a:t>
            </a:r>
            <a:r>
              <a:rPr lang="en-US" altLang="zh-CN" sz="1350" dirty="0">
                <a:solidFill>
                  <a:schemeClr val="accent5">
                    <a:lumMod val="40000"/>
                    <a:lumOff val="60000"/>
                  </a:schemeClr>
                </a:solidFill>
              </a:rPr>
              <a:t>l</a:t>
            </a:r>
            <a:r>
              <a:rPr lang="en-US" altLang="zh-CN" sz="1350" baseline="-25000" dirty="0">
                <a:solidFill>
                  <a:schemeClr val="accent5">
                    <a:lumMod val="40000"/>
                    <a:lumOff val="60000"/>
                  </a:schemeClr>
                </a:solidFill>
              </a:rPr>
              <a:t>a </a:t>
            </a:r>
            <a:r>
              <a:rPr lang="zh-CN" altLang="zh-CN" sz="1350" dirty="0">
                <a:solidFill>
                  <a:schemeClr val="accent5">
                    <a:lumMod val="40000"/>
                    <a:lumOff val="60000"/>
                  </a:schemeClr>
                </a:solidFill>
              </a:rPr>
              <a:t>，可不弯折。</a:t>
            </a:r>
          </a:p>
        </p:txBody>
      </p:sp>
      <p:sp>
        <p:nvSpPr>
          <p:cNvPr id="17" name="文本框 15">
            <a:extLst>
              <a:ext uri="{FF2B5EF4-FFF2-40B4-BE49-F238E27FC236}">
                <a16:creationId xmlns:a16="http://schemas.microsoft.com/office/drawing/2014/main" id="{DCF30DA9-974C-434F-9382-48F01B2AF65D}"/>
              </a:ext>
            </a:extLst>
          </p:cNvPr>
          <p:cNvSpPr txBox="1">
            <a:spLocks noChangeArrowheads="1"/>
          </p:cNvSpPr>
          <p:nvPr/>
        </p:nvSpPr>
        <p:spPr bwMode="auto">
          <a:xfrm>
            <a:off x="183211" y="2277465"/>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B2-1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预制板留有外伸板底纵筋</a:t>
            </a:r>
          </a:p>
        </p:txBody>
      </p:sp>
      <p:sp>
        <p:nvSpPr>
          <p:cNvPr id="8" name="文本框 15">
            <a:extLst>
              <a:ext uri="{FF2B5EF4-FFF2-40B4-BE49-F238E27FC236}">
                <a16:creationId xmlns:a16="http://schemas.microsoft.com/office/drawing/2014/main" id="{9EE28B50-5CD7-4D90-834F-E55C0F726396}"/>
              </a:ext>
            </a:extLst>
          </p:cNvPr>
          <p:cNvSpPr txBox="1">
            <a:spLocks noChangeArrowheads="1"/>
          </p:cNvSpPr>
          <p:nvPr/>
        </p:nvSpPr>
        <p:spPr bwMode="auto">
          <a:xfrm>
            <a:off x="183211" y="1458560"/>
            <a:ext cx="37707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6.1.3  </a:t>
            </a:r>
            <a:r>
              <a:rPr lang="zh-CN" altLang="zh-CN" b="1" dirty="0">
                <a:solidFill>
                  <a:srgbClr val="FFC000"/>
                </a:solidFill>
                <a:latin typeface="微软雅黑" panose="020B0503020204020204" pitchFamily="34" charset="-122"/>
              </a:rPr>
              <a:t>边梁支座板端连接构造</a:t>
            </a:r>
          </a:p>
        </p:txBody>
      </p:sp>
      <p:pic>
        <p:nvPicPr>
          <p:cNvPr id="12" name="图片 11">
            <a:extLst>
              <a:ext uri="{FF2B5EF4-FFF2-40B4-BE49-F238E27FC236}">
                <a16:creationId xmlns:a16="http://schemas.microsoft.com/office/drawing/2014/main" id="{CACC4E26-C469-41D2-815D-84C3BB01ACBC}"/>
              </a:ext>
            </a:extLst>
          </p:cNvPr>
          <p:cNvPicPr/>
          <p:nvPr/>
        </p:nvPicPr>
        <p:blipFill>
          <a:blip r:embed="rId2"/>
          <a:stretch>
            <a:fillRect/>
          </a:stretch>
        </p:blipFill>
        <p:spPr>
          <a:xfrm>
            <a:off x="624753" y="3096801"/>
            <a:ext cx="3225626" cy="1752298"/>
          </a:xfrm>
          <a:prstGeom prst="rect">
            <a:avLst/>
          </a:prstGeom>
        </p:spPr>
      </p:pic>
    </p:spTree>
    <p:extLst>
      <p:ext uri="{BB962C8B-B14F-4D97-AF65-F5344CB8AC3E}">
        <p14:creationId xmlns:p14="http://schemas.microsoft.com/office/powerpoint/2010/main" val="391159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35862"/>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465489" y="1021509"/>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15" name="文本框 14">
            <a:extLst>
              <a:ext uri="{FF2B5EF4-FFF2-40B4-BE49-F238E27FC236}">
                <a16:creationId xmlns:a16="http://schemas.microsoft.com/office/drawing/2014/main" id="{22973C8C-1FBA-40B2-B7CE-A4880C017BEA}"/>
              </a:ext>
            </a:extLst>
          </p:cNvPr>
          <p:cNvSpPr txBox="1">
            <a:spLocks noChangeArrowheads="1"/>
          </p:cNvSpPr>
          <p:nvPr/>
        </p:nvSpPr>
        <p:spPr bwMode="auto">
          <a:xfrm>
            <a:off x="376070" y="1689723"/>
            <a:ext cx="4089419" cy="441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预制板无外伸板底纵筋的边梁支座板端连接构造适用于叠合板底板为桁架钢筋预制板，且叠合板现浇层混凝土厚度不小于</a:t>
            </a:r>
            <a:r>
              <a:rPr lang="en-US" altLang="zh-CN" sz="1350" dirty="0">
                <a:solidFill>
                  <a:schemeClr val="accent5">
                    <a:lumMod val="40000"/>
                    <a:lumOff val="60000"/>
                  </a:schemeClr>
                </a:solidFill>
              </a:rPr>
              <a:t>80mm</a:t>
            </a:r>
            <a:r>
              <a:rPr lang="zh-CN" altLang="zh-CN" sz="1350" dirty="0">
                <a:solidFill>
                  <a:schemeClr val="accent5">
                    <a:lumMod val="40000"/>
                    <a:lumOff val="60000"/>
                  </a:schemeClr>
                </a:solidFill>
              </a:rPr>
              <a:t>的情况。</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无外伸板底纵筋的桁架钢筋叠合板与边梁支座贴边放置，叠合板预制混凝土面处设置垂直于接缝方向的板底连接纵筋和平行于接缝方向的附加通长构造钢筋。板底连接纵筋在下，附加通长构造钢筋在上。</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板底连接纵筋需伸至支座梁内不小于</a:t>
            </a:r>
            <a:r>
              <a:rPr lang="en-US" altLang="zh-CN" sz="1350" dirty="0">
                <a:solidFill>
                  <a:schemeClr val="accent5">
                    <a:lumMod val="40000"/>
                    <a:lumOff val="60000"/>
                  </a:schemeClr>
                </a:solidFill>
              </a:rPr>
              <a:t>15d</a:t>
            </a:r>
            <a:r>
              <a:rPr lang="zh-CN" altLang="zh-CN" sz="1350" dirty="0">
                <a:solidFill>
                  <a:schemeClr val="accent5">
                    <a:lumMod val="40000"/>
                    <a:lumOff val="60000"/>
                  </a:schemeClr>
                </a:solidFill>
              </a:rPr>
              <a:t>，且至少到支座梁中线。板底连接纵筋与叠合板内同向板底筋的搭接长度需不小于纵向受拉钢筋连接长度</a:t>
            </a:r>
            <a:r>
              <a:rPr lang="en-US" altLang="zh-CN" sz="1350" dirty="0" err="1">
                <a:solidFill>
                  <a:schemeClr val="accent5">
                    <a:lumMod val="40000"/>
                    <a:lumOff val="60000"/>
                  </a:schemeClr>
                </a:solidFill>
              </a:rPr>
              <a:t>l</a:t>
            </a:r>
            <a:r>
              <a:rPr lang="en-US" altLang="zh-CN" sz="1350" baseline="-25000" dirty="0" err="1">
                <a:solidFill>
                  <a:schemeClr val="accent5">
                    <a:lumMod val="40000"/>
                    <a:lumOff val="60000"/>
                  </a:schemeClr>
                </a:solidFill>
              </a:rPr>
              <a:t>l</a:t>
            </a:r>
            <a:r>
              <a:rPr lang="zh-CN" altLang="zh-CN" sz="1350" dirty="0">
                <a:solidFill>
                  <a:schemeClr val="accent5">
                    <a:lumMod val="40000"/>
                    <a:lumOff val="60000"/>
                  </a:schemeClr>
                </a:solidFill>
              </a:rPr>
              <a:t>。附加通长构造钢筋仅布置在叠合板现浇区范围内，直径不小于</a:t>
            </a:r>
            <a:r>
              <a:rPr lang="en-US" altLang="zh-CN" sz="1350" dirty="0">
                <a:solidFill>
                  <a:schemeClr val="accent5">
                    <a:lumMod val="40000"/>
                    <a:lumOff val="60000"/>
                  </a:schemeClr>
                </a:solidFill>
              </a:rPr>
              <a:t>4mm</a:t>
            </a:r>
            <a:r>
              <a:rPr lang="zh-CN" altLang="zh-CN" sz="1350" dirty="0">
                <a:solidFill>
                  <a:schemeClr val="accent5">
                    <a:lumMod val="40000"/>
                    <a:lumOff val="60000"/>
                  </a:schemeClr>
                </a:solidFill>
              </a:rPr>
              <a:t>，间距不大于</a:t>
            </a:r>
            <a:r>
              <a:rPr lang="en-US" altLang="zh-CN" sz="1350" dirty="0">
                <a:solidFill>
                  <a:schemeClr val="accent5">
                    <a:lumMod val="40000"/>
                    <a:lumOff val="60000"/>
                  </a:schemeClr>
                </a:solidFill>
              </a:rPr>
              <a:t>300mm</a:t>
            </a:r>
            <a:r>
              <a:rPr lang="zh-CN" altLang="zh-CN" sz="1350" dirty="0">
                <a:solidFill>
                  <a:schemeClr val="accent5">
                    <a:lumMod val="40000"/>
                    <a:lumOff val="60000"/>
                  </a:schemeClr>
                </a:solidFill>
              </a:rPr>
              <a:t>。</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板面纵筋的设置要求与</a:t>
            </a:r>
            <a:r>
              <a:rPr lang="en-US" altLang="zh-CN" sz="1350" dirty="0">
                <a:solidFill>
                  <a:schemeClr val="accent5">
                    <a:lumMod val="40000"/>
                    <a:lumOff val="60000"/>
                  </a:schemeClr>
                </a:solidFill>
              </a:rPr>
              <a:t>B2-1</a:t>
            </a:r>
            <a:r>
              <a:rPr lang="zh-CN" altLang="zh-CN" sz="1350" dirty="0">
                <a:solidFill>
                  <a:schemeClr val="accent5">
                    <a:lumMod val="40000"/>
                    <a:lumOff val="60000"/>
                  </a:schemeClr>
                </a:solidFill>
              </a:rPr>
              <a:t>构造形式相同。</a:t>
            </a:r>
          </a:p>
        </p:txBody>
      </p:sp>
      <p:sp>
        <p:nvSpPr>
          <p:cNvPr id="8" name="文本框 15">
            <a:extLst>
              <a:ext uri="{FF2B5EF4-FFF2-40B4-BE49-F238E27FC236}">
                <a16:creationId xmlns:a16="http://schemas.microsoft.com/office/drawing/2014/main" id="{9EE28B50-5CD7-4D90-834F-E55C0F726396}"/>
              </a:ext>
            </a:extLst>
          </p:cNvPr>
          <p:cNvSpPr txBox="1">
            <a:spLocks noChangeArrowheads="1"/>
          </p:cNvSpPr>
          <p:nvPr/>
        </p:nvSpPr>
        <p:spPr bwMode="auto">
          <a:xfrm>
            <a:off x="101600" y="987484"/>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6.1.3  </a:t>
            </a:r>
            <a:r>
              <a:rPr lang="zh-CN" altLang="zh-CN" b="1" dirty="0">
                <a:solidFill>
                  <a:srgbClr val="FFC000"/>
                </a:solidFill>
                <a:latin typeface="微软雅黑" panose="020B0503020204020204" pitchFamily="34" charset="-122"/>
              </a:rPr>
              <a:t>边梁支座板端连接构造</a:t>
            </a:r>
          </a:p>
        </p:txBody>
      </p:sp>
      <p:sp>
        <p:nvSpPr>
          <p:cNvPr id="11" name="文本框 15">
            <a:extLst>
              <a:ext uri="{FF2B5EF4-FFF2-40B4-BE49-F238E27FC236}">
                <a16:creationId xmlns:a16="http://schemas.microsoft.com/office/drawing/2014/main" id="{F5FF17A6-7641-4F8F-B259-CD2613A7FED1}"/>
              </a:ext>
            </a:extLst>
          </p:cNvPr>
          <p:cNvSpPr txBox="1">
            <a:spLocks noChangeArrowheads="1"/>
          </p:cNvSpPr>
          <p:nvPr/>
        </p:nvSpPr>
        <p:spPr bwMode="auto">
          <a:xfrm>
            <a:off x="443221" y="1402383"/>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B2-2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预制板</a:t>
            </a:r>
            <a:r>
              <a:rPr lang="zh-CN" altLang="en-US" sz="1500" b="1" dirty="0">
                <a:solidFill>
                  <a:srgbClr val="FFC000"/>
                </a:solidFill>
                <a:latin typeface="微软雅黑" panose="020B0503020204020204" pitchFamily="34" charset="-122"/>
              </a:rPr>
              <a:t>无</a:t>
            </a:r>
            <a:r>
              <a:rPr lang="zh-CN" altLang="zh-CN" sz="1500" b="1" dirty="0">
                <a:solidFill>
                  <a:srgbClr val="FFC000"/>
                </a:solidFill>
                <a:latin typeface="微软雅黑" panose="020B0503020204020204" pitchFamily="34" charset="-122"/>
              </a:rPr>
              <a:t>外伸板底纵筋</a:t>
            </a:r>
          </a:p>
        </p:txBody>
      </p:sp>
      <p:pic>
        <p:nvPicPr>
          <p:cNvPr id="10" name="图片 9">
            <a:extLst>
              <a:ext uri="{FF2B5EF4-FFF2-40B4-BE49-F238E27FC236}">
                <a16:creationId xmlns:a16="http://schemas.microsoft.com/office/drawing/2014/main" id="{649CCB0E-733E-46F3-BDE7-88CC2D438A4B}"/>
              </a:ext>
            </a:extLst>
          </p:cNvPr>
          <p:cNvPicPr/>
          <p:nvPr/>
        </p:nvPicPr>
        <p:blipFill>
          <a:blip r:embed="rId2"/>
          <a:stretch>
            <a:fillRect/>
          </a:stretch>
        </p:blipFill>
        <p:spPr>
          <a:xfrm>
            <a:off x="4947290" y="2825541"/>
            <a:ext cx="3214577" cy="1917910"/>
          </a:xfrm>
          <a:prstGeom prst="rect">
            <a:avLst/>
          </a:prstGeom>
        </p:spPr>
      </p:pic>
    </p:spTree>
    <p:extLst>
      <p:ext uri="{BB962C8B-B14F-4D97-AF65-F5344CB8AC3E}">
        <p14:creationId xmlns:p14="http://schemas.microsoft.com/office/powerpoint/2010/main" val="172161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4911"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03971"/>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17" name="文本框 15">
            <a:extLst>
              <a:ext uri="{FF2B5EF4-FFF2-40B4-BE49-F238E27FC236}">
                <a16:creationId xmlns:a16="http://schemas.microsoft.com/office/drawing/2014/main" id="{DCF30DA9-974C-434F-9382-48F01B2AF65D}"/>
              </a:ext>
            </a:extLst>
          </p:cNvPr>
          <p:cNvSpPr txBox="1">
            <a:spLocks noChangeArrowheads="1"/>
          </p:cNvSpPr>
          <p:nvPr/>
        </p:nvSpPr>
        <p:spPr bwMode="auto">
          <a:xfrm>
            <a:off x="561754" y="2160972"/>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B3-1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预制板留有外伸板底纵筋</a:t>
            </a:r>
          </a:p>
        </p:txBody>
      </p:sp>
      <p:sp>
        <p:nvSpPr>
          <p:cNvPr id="8" name="文本框 15">
            <a:extLst>
              <a:ext uri="{FF2B5EF4-FFF2-40B4-BE49-F238E27FC236}">
                <a16:creationId xmlns:a16="http://schemas.microsoft.com/office/drawing/2014/main" id="{23E278DD-D3A4-484A-9379-7705272C6534}"/>
              </a:ext>
            </a:extLst>
          </p:cNvPr>
          <p:cNvSpPr txBox="1">
            <a:spLocks noChangeArrowheads="1"/>
          </p:cNvSpPr>
          <p:nvPr/>
        </p:nvSpPr>
        <p:spPr bwMode="auto">
          <a:xfrm>
            <a:off x="174743" y="1501736"/>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6.1.4  </a:t>
            </a:r>
            <a:r>
              <a:rPr lang="zh-CN" altLang="en-US" b="1" dirty="0">
                <a:solidFill>
                  <a:srgbClr val="FFC000"/>
                </a:solidFill>
                <a:latin typeface="微软雅黑" panose="020B0503020204020204" pitchFamily="34" charset="-122"/>
              </a:rPr>
              <a:t>中间</a:t>
            </a:r>
            <a:r>
              <a:rPr lang="zh-CN" altLang="zh-CN" b="1" dirty="0">
                <a:solidFill>
                  <a:srgbClr val="FFC000"/>
                </a:solidFill>
                <a:latin typeface="微软雅黑" panose="020B0503020204020204" pitchFamily="34" charset="-122"/>
              </a:rPr>
              <a:t>梁支座板端连接构造</a:t>
            </a:r>
          </a:p>
        </p:txBody>
      </p:sp>
      <p:sp>
        <p:nvSpPr>
          <p:cNvPr id="11" name="文本框 15">
            <a:extLst>
              <a:ext uri="{FF2B5EF4-FFF2-40B4-BE49-F238E27FC236}">
                <a16:creationId xmlns:a16="http://schemas.microsoft.com/office/drawing/2014/main" id="{FA00715E-8439-4933-9E59-EE12785DE7C2}"/>
              </a:ext>
            </a:extLst>
          </p:cNvPr>
          <p:cNvSpPr txBox="1">
            <a:spLocks noChangeArrowheads="1"/>
          </p:cNvSpPr>
          <p:nvPr/>
        </p:nvSpPr>
        <p:spPr bwMode="auto">
          <a:xfrm>
            <a:off x="561754" y="2575278"/>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B3-2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预制板</a:t>
            </a:r>
            <a:r>
              <a:rPr lang="zh-CN" altLang="en-US" sz="1500" b="1" dirty="0">
                <a:solidFill>
                  <a:srgbClr val="FFC000"/>
                </a:solidFill>
                <a:latin typeface="微软雅黑" panose="020B0503020204020204" pitchFamily="34" charset="-122"/>
              </a:rPr>
              <a:t>无</a:t>
            </a:r>
            <a:r>
              <a:rPr lang="zh-CN" altLang="zh-CN" sz="1500" b="1" dirty="0">
                <a:solidFill>
                  <a:srgbClr val="FFC000"/>
                </a:solidFill>
                <a:latin typeface="微软雅黑" panose="020B0503020204020204" pitchFamily="34" charset="-122"/>
              </a:rPr>
              <a:t>外伸板底纵筋</a:t>
            </a:r>
          </a:p>
        </p:txBody>
      </p:sp>
      <p:sp>
        <p:nvSpPr>
          <p:cNvPr id="12" name="文本框 15">
            <a:extLst>
              <a:ext uri="{FF2B5EF4-FFF2-40B4-BE49-F238E27FC236}">
                <a16:creationId xmlns:a16="http://schemas.microsoft.com/office/drawing/2014/main" id="{13DB55B8-6A7A-43A9-AEF9-9FA802CF416A}"/>
              </a:ext>
            </a:extLst>
          </p:cNvPr>
          <p:cNvSpPr txBox="1">
            <a:spLocks noChangeArrowheads="1"/>
          </p:cNvSpPr>
          <p:nvPr/>
        </p:nvSpPr>
        <p:spPr bwMode="auto">
          <a:xfrm>
            <a:off x="561754" y="2989585"/>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B3-3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板顶有高差，预制板留有外伸板底纵筋</a:t>
            </a:r>
          </a:p>
        </p:txBody>
      </p:sp>
      <p:sp>
        <p:nvSpPr>
          <p:cNvPr id="13" name="文本框 15">
            <a:extLst>
              <a:ext uri="{FF2B5EF4-FFF2-40B4-BE49-F238E27FC236}">
                <a16:creationId xmlns:a16="http://schemas.microsoft.com/office/drawing/2014/main" id="{B8F9A691-53D1-498C-AEA1-F01CB9F45391}"/>
              </a:ext>
            </a:extLst>
          </p:cNvPr>
          <p:cNvSpPr txBox="1">
            <a:spLocks noChangeArrowheads="1"/>
          </p:cNvSpPr>
          <p:nvPr/>
        </p:nvSpPr>
        <p:spPr bwMode="auto">
          <a:xfrm>
            <a:off x="561754" y="3405915"/>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B3-4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板顶有高差，预制板</a:t>
            </a:r>
            <a:r>
              <a:rPr lang="zh-CN" altLang="en-US" sz="1500" b="1" dirty="0">
                <a:solidFill>
                  <a:srgbClr val="FFC000"/>
                </a:solidFill>
                <a:latin typeface="微软雅黑" panose="020B0503020204020204" pitchFamily="34" charset="-122"/>
              </a:rPr>
              <a:t>无</a:t>
            </a:r>
            <a:r>
              <a:rPr lang="zh-CN" altLang="zh-CN" sz="1500" b="1" dirty="0">
                <a:solidFill>
                  <a:srgbClr val="FFC000"/>
                </a:solidFill>
                <a:latin typeface="微软雅黑" panose="020B0503020204020204" pitchFamily="34" charset="-122"/>
              </a:rPr>
              <a:t>外伸板底纵筋</a:t>
            </a:r>
          </a:p>
        </p:txBody>
      </p:sp>
      <p:sp>
        <p:nvSpPr>
          <p:cNvPr id="14" name="文本框 15">
            <a:extLst>
              <a:ext uri="{FF2B5EF4-FFF2-40B4-BE49-F238E27FC236}">
                <a16:creationId xmlns:a16="http://schemas.microsoft.com/office/drawing/2014/main" id="{ACB697E2-BC34-41AE-AF0A-BBB7EAC1C9FC}"/>
              </a:ext>
            </a:extLst>
          </p:cNvPr>
          <p:cNvSpPr txBox="1">
            <a:spLocks noChangeArrowheads="1"/>
          </p:cNvSpPr>
          <p:nvPr/>
        </p:nvSpPr>
        <p:spPr bwMode="auto">
          <a:xfrm>
            <a:off x="561753" y="3820221"/>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B3-5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板底有高差，预制板留有外伸板底纵筋</a:t>
            </a:r>
          </a:p>
        </p:txBody>
      </p:sp>
      <p:sp>
        <p:nvSpPr>
          <p:cNvPr id="16" name="文本框 15">
            <a:extLst>
              <a:ext uri="{FF2B5EF4-FFF2-40B4-BE49-F238E27FC236}">
                <a16:creationId xmlns:a16="http://schemas.microsoft.com/office/drawing/2014/main" id="{B67C9E2D-69AD-4D1C-9ADF-675539630A0F}"/>
              </a:ext>
            </a:extLst>
          </p:cNvPr>
          <p:cNvSpPr txBox="1">
            <a:spLocks noChangeArrowheads="1"/>
          </p:cNvSpPr>
          <p:nvPr/>
        </p:nvSpPr>
        <p:spPr bwMode="auto">
          <a:xfrm>
            <a:off x="561753" y="4234528"/>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B3-6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板底有高差，预制板</a:t>
            </a:r>
            <a:r>
              <a:rPr lang="zh-CN" altLang="en-US" sz="1500" b="1" dirty="0">
                <a:solidFill>
                  <a:srgbClr val="FFC000"/>
                </a:solidFill>
                <a:latin typeface="微软雅黑" panose="020B0503020204020204" pitchFamily="34" charset="-122"/>
              </a:rPr>
              <a:t>无</a:t>
            </a:r>
            <a:r>
              <a:rPr lang="zh-CN" altLang="zh-CN" sz="1500" b="1" dirty="0">
                <a:solidFill>
                  <a:srgbClr val="FFC000"/>
                </a:solidFill>
                <a:latin typeface="微软雅黑" panose="020B0503020204020204" pitchFamily="34" charset="-122"/>
              </a:rPr>
              <a:t>外伸板底纵筋</a:t>
            </a:r>
          </a:p>
        </p:txBody>
      </p:sp>
      <p:pic>
        <p:nvPicPr>
          <p:cNvPr id="4" name="图片 3">
            <a:extLst>
              <a:ext uri="{FF2B5EF4-FFF2-40B4-BE49-F238E27FC236}">
                <a16:creationId xmlns:a16="http://schemas.microsoft.com/office/drawing/2014/main" id="{DA88E26D-0726-4613-B0FE-76BA008CE141}"/>
              </a:ext>
            </a:extLst>
          </p:cNvPr>
          <p:cNvPicPr>
            <a:picLocks noChangeAspect="1"/>
          </p:cNvPicPr>
          <p:nvPr/>
        </p:nvPicPr>
        <p:blipFill rotWithShape="1">
          <a:blip r:embed="rId2">
            <a:extLst>
              <a:ext uri="{28A0092B-C50C-407E-A947-70E740481C1C}">
                <a14:useLocalDpi xmlns:a14="http://schemas.microsoft.com/office/drawing/2010/main" val="0"/>
              </a:ext>
            </a:extLst>
          </a:blip>
          <a:srcRect l="33127" t="25705"/>
          <a:stretch/>
        </p:blipFill>
        <p:spPr>
          <a:xfrm>
            <a:off x="5195017" y="2623015"/>
            <a:ext cx="3321056" cy="2772833"/>
          </a:xfrm>
          <a:prstGeom prst="rect">
            <a:avLst/>
          </a:prstGeom>
        </p:spPr>
      </p:pic>
    </p:spTree>
    <p:extLst>
      <p:ext uri="{BB962C8B-B14F-4D97-AF65-F5344CB8AC3E}">
        <p14:creationId xmlns:p14="http://schemas.microsoft.com/office/powerpoint/2010/main" val="3354407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4911"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03971"/>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15" name="文本框 14">
            <a:extLst>
              <a:ext uri="{FF2B5EF4-FFF2-40B4-BE49-F238E27FC236}">
                <a16:creationId xmlns:a16="http://schemas.microsoft.com/office/drawing/2014/main" id="{22973C8C-1FBA-40B2-B7CE-A4880C017BEA}"/>
              </a:ext>
            </a:extLst>
          </p:cNvPr>
          <p:cNvSpPr txBox="1">
            <a:spLocks noChangeArrowheads="1"/>
          </p:cNvSpPr>
          <p:nvPr/>
        </p:nvSpPr>
        <p:spPr bwMode="auto">
          <a:xfrm>
            <a:off x="400514" y="2726980"/>
            <a:ext cx="4008281" cy="192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留有外伸板底纵筋的叠合板与中间梁支座贴边放置。叠合板预留外伸板底纵筋伸至梁内不小于</a:t>
            </a:r>
            <a:r>
              <a:rPr lang="en-US" altLang="zh-CN" sz="1350" dirty="0">
                <a:solidFill>
                  <a:schemeClr val="accent5">
                    <a:lumMod val="40000"/>
                    <a:lumOff val="60000"/>
                  </a:schemeClr>
                </a:solidFill>
              </a:rPr>
              <a:t>5d</a:t>
            </a:r>
            <a:r>
              <a:rPr lang="zh-CN" altLang="zh-CN" sz="1350" dirty="0">
                <a:solidFill>
                  <a:schemeClr val="accent5">
                    <a:lumMod val="40000"/>
                    <a:lumOff val="60000"/>
                  </a:schemeClr>
                </a:solidFill>
              </a:rPr>
              <a:t>，且至少到梁中线。</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板面纵筋跨支座贯通布置。</a:t>
            </a:r>
          </a:p>
          <a:p>
            <a:pPr>
              <a:lnSpc>
                <a:spcPct val="150000"/>
              </a:lnSpc>
            </a:pPr>
            <a:r>
              <a:rPr lang="en-US" altLang="zh-CN" sz="1350" dirty="0">
                <a:solidFill>
                  <a:schemeClr val="accent5">
                    <a:lumMod val="40000"/>
                    <a:lumOff val="60000"/>
                  </a:schemeClr>
                </a:solidFill>
              </a:rPr>
              <a:t>   </a:t>
            </a:r>
            <a:endParaRPr lang="zh-CN" altLang="zh-CN" sz="1350" dirty="0">
              <a:solidFill>
                <a:schemeClr val="accent5">
                  <a:lumMod val="40000"/>
                  <a:lumOff val="60000"/>
                </a:schemeClr>
              </a:solidFill>
            </a:endParaRPr>
          </a:p>
        </p:txBody>
      </p:sp>
      <p:sp>
        <p:nvSpPr>
          <p:cNvPr id="17" name="文本框 15">
            <a:extLst>
              <a:ext uri="{FF2B5EF4-FFF2-40B4-BE49-F238E27FC236}">
                <a16:creationId xmlns:a16="http://schemas.microsoft.com/office/drawing/2014/main" id="{DCF30DA9-974C-434F-9382-48F01B2AF65D}"/>
              </a:ext>
            </a:extLst>
          </p:cNvPr>
          <p:cNvSpPr txBox="1">
            <a:spLocks noChangeArrowheads="1"/>
          </p:cNvSpPr>
          <p:nvPr/>
        </p:nvSpPr>
        <p:spPr bwMode="auto">
          <a:xfrm>
            <a:off x="247132" y="2045667"/>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B3-1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预制板留有外伸板底纵筋</a:t>
            </a:r>
          </a:p>
        </p:txBody>
      </p:sp>
      <p:sp>
        <p:nvSpPr>
          <p:cNvPr id="8" name="文本框 15">
            <a:extLst>
              <a:ext uri="{FF2B5EF4-FFF2-40B4-BE49-F238E27FC236}">
                <a16:creationId xmlns:a16="http://schemas.microsoft.com/office/drawing/2014/main" id="{23E278DD-D3A4-484A-9379-7705272C6534}"/>
              </a:ext>
            </a:extLst>
          </p:cNvPr>
          <p:cNvSpPr txBox="1">
            <a:spLocks noChangeArrowheads="1"/>
          </p:cNvSpPr>
          <p:nvPr/>
        </p:nvSpPr>
        <p:spPr bwMode="auto">
          <a:xfrm>
            <a:off x="174743" y="1501736"/>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6.1.4  </a:t>
            </a:r>
            <a:r>
              <a:rPr lang="zh-CN" altLang="en-US" b="1" dirty="0">
                <a:solidFill>
                  <a:srgbClr val="FFC000"/>
                </a:solidFill>
                <a:latin typeface="微软雅黑" panose="020B0503020204020204" pitchFamily="34" charset="-122"/>
              </a:rPr>
              <a:t>中间</a:t>
            </a:r>
            <a:r>
              <a:rPr lang="zh-CN" altLang="zh-CN" b="1" dirty="0">
                <a:solidFill>
                  <a:srgbClr val="FFC000"/>
                </a:solidFill>
                <a:latin typeface="微软雅黑" panose="020B0503020204020204" pitchFamily="34" charset="-122"/>
              </a:rPr>
              <a:t>梁支座板端连接构造</a:t>
            </a:r>
          </a:p>
        </p:txBody>
      </p:sp>
      <p:pic>
        <p:nvPicPr>
          <p:cNvPr id="18" name="图片 17">
            <a:extLst>
              <a:ext uri="{FF2B5EF4-FFF2-40B4-BE49-F238E27FC236}">
                <a16:creationId xmlns:a16="http://schemas.microsoft.com/office/drawing/2014/main" id="{7DE2500A-46E5-44B4-B3F0-352C315D199B}"/>
              </a:ext>
            </a:extLst>
          </p:cNvPr>
          <p:cNvPicPr/>
          <p:nvPr/>
        </p:nvPicPr>
        <p:blipFill>
          <a:blip r:embed="rId2"/>
          <a:stretch>
            <a:fillRect/>
          </a:stretch>
        </p:blipFill>
        <p:spPr>
          <a:xfrm>
            <a:off x="5020433" y="2907040"/>
            <a:ext cx="3110257" cy="1408457"/>
          </a:xfrm>
          <a:prstGeom prst="rect">
            <a:avLst/>
          </a:prstGeom>
        </p:spPr>
      </p:pic>
    </p:spTree>
    <p:extLst>
      <p:ext uri="{BB962C8B-B14F-4D97-AF65-F5344CB8AC3E}">
        <p14:creationId xmlns:p14="http://schemas.microsoft.com/office/powerpoint/2010/main" val="1894198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4911"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03971"/>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15" name="文本框 14">
            <a:extLst>
              <a:ext uri="{FF2B5EF4-FFF2-40B4-BE49-F238E27FC236}">
                <a16:creationId xmlns:a16="http://schemas.microsoft.com/office/drawing/2014/main" id="{22973C8C-1FBA-40B2-B7CE-A4880C017BEA}"/>
              </a:ext>
            </a:extLst>
          </p:cNvPr>
          <p:cNvSpPr txBox="1">
            <a:spLocks noChangeArrowheads="1"/>
          </p:cNvSpPr>
          <p:nvPr/>
        </p:nvSpPr>
        <p:spPr bwMode="auto">
          <a:xfrm>
            <a:off x="4487339" y="1681607"/>
            <a:ext cx="4008281" cy="41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预制板无外伸板底纵筋的中间梁支座板端连接构造适用于叠合板底板为桁架钢筋预制板，且叠合板现浇层混凝土厚度不小于</a:t>
            </a:r>
            <a:r>
              <a:rPr lang="en-US" altLang="zh-CN" sz="1350" dirty="0">
                <a:solidFill>
                  <a:schemeClr val="accent5">
                    <a:lumMod val="40000"/>
                    <a:lumOff val="60000"/>
                  </a:schemeClr>
                </a:solidFill>
              </a:rPr>
              <a:t>80mm</a:t>
            </a:r>
            <a:r>
              <a:rPr lang="zh-CN" altLang="zh-CN" sz="1350" dirty="0">
                <a:solidFill>
                  <a:schemeClr val="accent5">
                    <a:lumMod val="40000"/>
                    <a:lumOff val="60000"/>
                  </a:schemeClr>
                </a:solidFill>
              </a:rPr>
              <a:t>的情况。</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无外伸板底纵筋的桁架钢筋叠合板与中间梁支座贴边放置，叠合板预制混凝土面处设置垂直于接缝方向的板底连接纵筋和平行于接缝方向的附加通长构造钢筋。板底连接纵筋在下，附加通长构造钢筋在上。</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板底连接纵筋跨支座贯通布置，与叠合板内同向板底筋的搭接长度需不小于纵向受拉钢筋连接长度</a:t>
            </a:r>
            <a:r>
              <a:rPr lang="en-US" altLang="zh-CN" sz="1350" dirty="0" err="1">
                <a:solidFill>
                  <a:schemeClr val="accent5">
                    <a:lumMod val="40000"/>
                    <a:lumOff val="60000"/>
                  </a:schemeClr>
                </a:solidFill>
              </a:rPr>
              <a:t>l</a:t>
            </a:r>
            <a:r>
              <a:rPr lang="en-US" altLang="zh-CN" sz="1350" baseline="-25000" dirty="0" err="1">
                <a:solidFill>
                  <a:schemeClr val="accent5">
                    <a:lumMod val="40000"/>
                    <a:lumOff val="60000"/>
                  </a:schemeClr>
                </a:solidFill>
              </a:rPr>
              <a:t>l</a:t>
            </a:r>
            <a:r>
              <a:rPr lang="zh-CN" altLang="zh-CN" sz="1350" dirty="0">
                <a:solidFill>
                  <a:schemeClr val="accent5">
                    <a:lumMod val="40000"/>
                    <a:lumOff val="60000"/>
                  </a:schemeClr>
                </a:solidFill>
              </a:rPr>
              <a:t>。附加通长构造钢筋仅布置在叠合板现浇区范围内，需满足直径不小于</a:t>
            </a:r>
            <a:r>
              <a:rPr lang="en-US" altLang="zh-CN" sz="1350" dirty="0">
                <a:solidFill>
                  <a:schemeClr val="accent5">
                    <a:lumMod val="40000"/>
                    <a:lumOff val="60000"/>
                  </a:schemeClr>
                </a:solidFill>
              </a:rPr>
              <a:t>4mm</a:t>
            </a:r>
            <a:r>
              <a:rPr lang="zh-CN" altLang="zh-CN" sz="1350" dirty="0">
                <a:solidFill>
                  <a:schemeClr val="accent5">
                    <a:lumMod val="40000"/>
                    <a:lumOff val="60000"/>
                  </a:schemeClr>
                </a:solidFill>
              </a:rPr>
              <a:t>，间距不大于</a:t>
            </a:r>
            <a:r>
              <a:rPr lang="en-US" altLang="zh-CN" sz="1350" dirty="0">
                <a:solidFill>
                  <a:schemeClr val="accent5">
                    <a:lumMod val="40000"/>
                    <a:lumOff val="60000"/>
                  </a:schemeClr>
                </a:solidFill>
              </a:rPr>
              <a:t>300mm</a:t>
            </a:r>
            <a:r>
              <a:rPr lang="zh-CN" altLang="zh-CN" sz="1350" dirty="0">
                <a:solidFill>
                  <a:schemeClr val="accent5">
                    <a:lumMod val="40000"/>
                    <a:lumOff val="60000"/>
                  </a:schemeClr>
                </a:solidFill>
              </a:rPr>
              <a:t>。</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板面纵筋跨支座贯通布置。</a:t>
            </a:r>
          </a:p>
        </p:txBody>
      </p:sp>
      <p:sp>
        <p:nvSpPr>
          <p:cNvPr id="8" name="文本框 15">
            <a:extLst>
              <a:ext uri="{FF2B5EF4-FFF2-40B4-BE49-F238E27FC236}">
                <a16:creationId xmlns:a16="http://schemas.microsoft.com/office/drawing/2014/main" id="{23E278DD-D3A4-484A-9379-7705272C6534}"/>
              </a:ext>
            </a:extLst>
          </p:cNvPr>
          <p:cNvSpPr txBox="1">
            <a:spLocks noChangeArrowheads="1"/>
          </p:cNvSpPr>
          <p:nvPr/>
        </p:nvSpPr>
        <p:spPr bwMode="auto">
          <a:xfrm>
            <a:off x="174743" y="1501736"/>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6.1.4  </a:t>
            </a:r>
            <a:r>
              <a:rPr lang="zh-CN" altLang="en-US" b="1" dirty="0">
                <a:solidFill>
                  <a:srgbClr val="FFC000"/>
                </a:solidFill>
                <a:latin typeface="微软雅黑" panose="020B0503020204020204" pitchFamily="34" charset="-122"/>
              </a:rPr>
              <a:t>中间</a:t>
            </a:r>
            <a:r>
              <a:rPr lang="zh-CN" altLang="zh-CN" b="1" dirty="0">
                <a:solidFill>
                  <a:srgbClr val="FFC000"/>
                </a:solidFill>
                <a:latin typeface="微软雅黑" panose="020B0503020204020204" pitchFamily="34" charset="-122"/>
              </a:rPr>
              <a:t>梁支座板端连接构造</a:t>
            </a:r>
          </a:p>
        </p:txBody>
      </p:sp>
      <p:sp>
        <p:nvSpPr>
          <p:cNvPr id="10" name="文本框 15">
            <a:extLst>
              <a:ext uri="{FF2B5EF4-FFF2-40B4-BE49-F238E27FC236}">
                <a16:creationId xmlns:a16="http://schemas.microsoft.com/office/drawing/2014/main" id="{E37D80A1-F0D4-4273-A584-443AEE4E04B6}"/>
              </a:ext>
            </a:extLst>
          </p:cNvPr>
          <p:cNvSpPr txBox="1">
            <a:spLocks noChangeArrowheads="1"/>
          </p:cNvSpPr>
          <p:nvPr/>
        </p:nvSpPr>
        <p:spPr bwMode="auto">
          <a:xfrm>
            <a:off x="400515" y="2113799"/>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B3-2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预制板</a:t>
            </a:r>
            <a:r>
              <a:rPr lang="zh-CN" altLang="en-US" sz="1500" b="1" dirty="0">
                <a:solidFill>
                  <a:srgbClr val="FFC000"/>
                </a:solidFill>
                <a:latin typeface="微软雅黑" panose="020B0503020204020204" pitchFamily="34" charset="-122"/>
              </a:rPr>
              <a:t>无</a:t>
            </a:r>
            <a:r>
              <a:rPr lang="zh-CN" altLang="zh-CN" sz="1500" b="1" dirty="0">
                <a:solidFill>
                  <a:srgbClr val="FFC000"/>
                </a:solidFill>
                <a:latin typeface="微软雅黑" panose="020B0503020204020204" pitchFamily="34" charset="-122"/>
              </a:rPr>
              <a:t>外伸板底纵筋</a:t>
            </a:r>
          </a:p>
        </p:txBody>
      </p:sp>
      <p:pic>
        <p:nvPicPr>
          <p:cNvPr id="11" name="图片 10">
            <a:extLst>
              <a:ext uri="{FF2B5EF4-FFF2-40B4-BE49-F238E27FC236}">
                <a16:creationId xmlns:a16="http://schemas.microsoft.com/office/drawing/2014/main" id="{4A0F537D-6BFE-404E-B3E1-0187E4B5F72A}"/>
              </a:ext>
            </a:extLst>
          </p:cNvPr>
          <p:cNvPicPr/>
          <p:nvPr/>
        </p:nvPicPr>
        <p:blipFill>
          <a:blip r:embed="rId2">
            <a:extLst>
              <a:ext uri="{28A0092B-C50C-407E-A947-70E740481C1C}">
                <a14:useLocalDpi xmlns:a14="http://schemas.microsoft.com/office/drawing/2010/main" val="0"/>
              </a:ext>
            </a:extLst>
          </a:blip>
          <a:stretch>
            <a:fillRect/>
          </a:stretch>
        </p:blipFill>
        <p:spPr>
          <a:xfrm>
            <a:off x="694134" y="2889171"/>
            <a:ext cx="3234399" cy="1700753"/>
          </a:xfrm>
          <a:prstGeom prst="rect">
            <a:avLst/>
          </a:prstGeom>
        </p:spPr>
      </p:pic>
    </p:spTree>
    <p:extLst>
      <p:ext uri="{BB962C8B-B14F-4D97-AF65-F5344CB8AC3E}">
        <p14:creationId xmlns:p14="http://schemas.microsoft.com/office/powerpoint/2010/main" val="327914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4911"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03971"/>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15" name="文本框 14">
            <a:extLst>
              <a:ext uri="{FF2B5EF4-FFF2-40B4-BE49-F238E27FC236}">
                <a16:creationId xmlns:a16="http://schemas.microsoft.com/office/drawing/2014/main" id="{22973C8C-1FBA-40B2-B7CE-A4880C017BEA}"/>
              </a:ext>
            </a:extLst>
          </p:cNvPr>
          <p:cNvSpPr txBox="1">
            <a:spLocks noChangeArrowheads="1"/>
          </p:cNvSpPr>
          <p:nvPr/>
        </p:nvSpPr>
        <p:spPr bwMode="auto">
          <a:xfrm>
            <a:off x="410336" y="1991946"/>
            <a:ext cx="4008281" cy="379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留有外伸板底纵筋的叠合板与中间梁支座贴边放置，叠合板预留外伸板底纵筋的处理方式与</a:t>
            </a:r>
            <a:r>
              <a:rPr lang="en-US" altLang="zh-CN" sz="1350" dirty="0">
                <a:solidFill>
                  <a:schemeClr val="accent5">
                    <a:lumMod val="40000"/>
                    <a:lumOff val="60000"/>
                  </a:schemeClr>
                </a:solidFill>
              </a:rPr>
              <a:t>B3-1</a:t>
            </a:r>
            <a:r>
              <a:rPr lang="zh-CN" altLang="zh-CN" sz="1350" dirty="0">
                <a:solidFill>
                  <a:schemeClr val="accent5">
                    <a:lumMod val="40000"/>
                    <a:lumOff val="60000"/>
                  </a:schemeClr>
                </a:solidFill>
              </a:rPr>
              <a:t>构造形式相同。</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中间梁支座两侧的板面纵筋需要根据板顶高程情况区别处理：</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板顶较低的一侧，板面纵筋伸入支座梁后直锚即可，锚固长度不小于受拉钢筋锚固长度</a:t>
            </a:r>
            <a:r>
              <a:rPr lang="en-US" altLang="zh-CN" sz="1350" dirty="0">
                <a:solidFill>
                  <a:schemeClr val="accent5">
                    <a:lumMod val="40000"/>
                    <a:lumOff val="60000"/>
                  </a:schemeClr>
                </a:solidFill>
              </a:rPr>
              <a:t>l</a:t>
            </a:r>
            <a:r>
              <a:rPr lang="en-US" altLang="zh-CN" sz="1350" baseline="-25000" dirty="0">
                <a:solidFill>
                  <a:schemeClr val="accent5">
                    <a:lumMod val="40000"/>
                    <a:lumOff val="60000"/>
                  </a:schemeClr>
                </a:solidFill>
              </a:rPr>
              <a:t>a </a:t>
            </a:r>
            <a:r>
              <a:rPr lang="zh-CN" altLang="zh-CN" sz="1350" dirty="0">
                <a:solidFill>
                  <a:schemeClr val="accent5">
                    <a:lumMod val="40000"/>
                    <a:lumOff val="60000"/>
                  </a:schemeClr>
                </a:solidFill>
              </a:rPr>
              <a:t>；</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板顶较高的一侧，板面纵筋伸入支座梁对向纵筋内侧后弯折，弯折长度为</a:t>
            </a:r>
            <a:r>
              <a:rPr lang="en-US" altLang="zh-CN" sz="1350" dirty="0">
                <a:solidFill>
                  <a:schemeClr val="accent5">
                    <a:lumMod val="40000"/>
                    <a:lumOff val="60000"/>
                  </a:schemeClr>
                </a:solidFill>
              </a:rPr>
              <a:t>15d</a:t>
            </a:r>
            <a:r>
              <a:rPr lang="zh-CN" altLang="zh-CN" sz="1350" dirty="0">
                <a:solidFill>
                  <a:schemeClr val="accent5">
                    <a:lumMod val="40000"/>
                    <a:lumOff val="60000"/>
                  </a:schemeClr>
                </a:solidFill>
              </a:rPr>
              <a:t>，同时还需保证板面纵筋伸入支座梁内直段长度不小于</a:t>
            </a:r>
            <a:r>
              <a:rPr lang="en-US" altLang="zh-CN" sz="1350" dirty="0">
                <a:solidFill>
                  <a:schemeClr val="accent5">
                    <a:lumMod val="40000"/>
                    <a:lumOff val="60000"/>
                  </a:schemeClr>
                </a:solidFill>
              </a:rPr>
              <a:t>0.6</a:t>
            </a:r>
            <a:r>
              <a:rPr lang="zh-CN" altLang="zh-CN" sz="1350" dirty="0">
                <a:solidFill>
                  <a:schemeClr val="accent5">
                    <a:lumMod val="40000"/>
                    <a:lumOff val="60000"/>
                  </a:schemeClr>
                </a:solidFill>
              </a:rPr>
              <a:t>倍的受拉钢筋基本锚固长度</a:t>
            </a:r>
            <a:r>
              <a:rPr lang="en-US" altLang="zh-CN" sz="1350" dirty="0">
                <a:solidFill>
                  <a:schemeClr val="accent5">
                    <a:lumMod val="40000"/>
                    <a:lumOff val="60000"/>
                  </a:schemeClr>
                </a:solidFill>
              </a:rPr>
              <a:t>l</a:t>
            </a:r>
            <a:r>
              <a:rPr lang="en-US" altLang="zh-CN" sz="1350" baseline="-25000" dirty="0">
                <a:solidFill>
                  <a:schemeClr val="accent5">
                    <a:lumMod val="40000"/>
                    <a:lumOff val="60000"/>
                  </a:schemeClr>
                </a:solidFill>
              </a:rPr>
              <a:t>ab</a:t>
            </a:r>
            <a:r>
              <a:rPr lang="zh-CN" altLang="zh-CN" sz="1350" dirty="0">
                <a:solidFill>
                  <a:schemeClr val="accent5">
                    <a:lumMod val="40000"/>
                    <a:lumOff val="60000"/>
                  </a:schemeClr>
                </a:solidFill>
              </a:rPr>
              <a:t>，当板面纵筋伸入支座梁内直段长度不小于受拉钢筋锚固长度</a:t>
            </a:r>
            <a:r>
              <a:rPr lang="en-US" altLang="zh-CN" sz="1350" dirty="0">
                <a:solidFill>
                  <a:schemeClr val="accent5">
                    <a:lumMod val="40000"/>
                    <a:lumOff val="60000"/>
                  </a:schemeClr>
                </a:solidFill>
              </a:rPr>
              <a:t>l</a:t>
            </a:r>
            <a:r>
              <a:rPr lang="en-US" altLang="zh-CN" sz="1350" baseline="-25000" dirty="0">
                <a:solidFill>
                  <a:schemeClr val="accent5">
                    <a:lumMod val="40000"/>
                    <a:lumOff val="60000"/>
                  </a:schemeClr>
                </a:solidFill>
              </a:rPr>
              <a:t>a</a:t>
            </a:r>
            <a:r>
              <a:rPr lang="zh-CN" altLang="zh-CN" sz="1350" dirty="0">
                <a:solidFill>
                  <a:schemeClr val="accent5">
                    <a:lumMod val="40000"/>
                    <a:lumOff val="60000"/>
                  </a:schemeClr>
                </a:solidFill>
              </a:rPr>
              <a:t>时，可不弯折。</a:t>
            </a:r>
          </a:p>
        </p:txBody>
      </p:sp>
      <p:sp>
        <p:nvSpPr>
          <p:cNvPr id="8" name="文本框 15">
            <a:extLst>
              <a:ext uri="{FF2B5EF4-FFF2-40B4-BE49-F238E27FC236}">
                <a16:creationId xmlns:a16="http://schemas.microsoft.com/office/drawing/2014/main" id="{23E278DD-D3A4-484A-9379-7705272C6534}"/>
              </a:ext>
            </a:extLst>
          </p:cNvPr>
          <p:cNvSpPr txBox="1">
            <a:spLocks noChangeArrowheads="1"/>
          </p:cNvSpPr>
          <p:nvPr/>
        </p:nvSpPr>
        <p:spPr bwMode="auto">
          <a:xfrm>
            <a:off x="241031" y="1188637"/>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6.1.4  </a:t>
            </a:r>
            <a:r>
              <a:rPr lang="zh-CN" altLang="en-US" b="1" dirty="0">
                <a:solidFill>
                  <a:srgbClr val="FFC000"/>
                </a:solidFill>
                <a:latin typeface="微软雅黑" panose="020B0503020204020204" pitchFamily="34" charset="-122"/>
              </a:rPr>
              <a:t>中间</a:t>
            </a:r>
            <a:r>
              <a:rPr lang="zh-CN" altLang="zh-CN" b="1" dirty="0">
                <a:solidFill>
                  <a:srgbClr val="FFC000"/>
                </a:solidFill>
                <a:latin typeface="微软雅黑" panose="020B0503020204020204" pitchFamily="34" charset="-122"/>
              </a:rPr>
              <a:t>梁支座板端连接构造</a:t>
            </a:r>
          </a:p>
        </p:txBody>
      </p:sp>
      <p:sp>
        <p:nvSpPr>
          <p:cNvPr id="12" name="文本框 15">
            <a:extLst>
              <a:ext uri="{FF2B5EF4-FFF2-40B4-BE49-F238E27FC236}">
                <a16:creationId xmlns:a16="http://schemas.microsoft.com/office/drawing/2014/main" id="{9CC302EC-7C19-4D5B-9234-41FF78014379}"/>
              </a:ext>
            </a:extLst>
          </p:cNvPr>
          <p:cNvSpPr txBox="1">
            <a:spLocks noChangeArrowheads="1"/>
          </p:cNvSpPr>
          <p:nvPr/>
        </p:nvSpPr>
        <p:spPr bwMode="auto">
          <a:xfrm>
            <a:off x="256954" y="1613375"/>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B3-3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板顶有高差，预制板留有外伸板底纵筋</a:t>
            </a:r>
          </a:p>
        </p:txBody>
      </p:sp>
      <p:pic>
        <p:nvPicPr>
          <p:cNvPr id="13" name="图片 12">
            <a:extLst>
              <a:ext uri="{FF2B5EF4-FFF2-40B4-BE49-F238E27FC236}">
                <a16:creationId xmlns:a16="http://schemas.microsoft.com/office/drawing/2014/main" id="{CCBE96BF-BD69-4C26-9859-9E61AB94A78E}"/>
              </a:ext>
            </a:extLst>
          </p:cNvPr>
          <p:cNvPicPr/>
          <p:nvPr/>
        </p:nvPicPr>
        <p:blipFill>
          <a:blip r:embed="rId2"/>
          <a:stretch>
            <a:fillRect/>
          </a:stretch>
        </p:blipFill>
        <p:spPr>
          <a:xfrm>
            <a:off x="5086721" y="2699663"/>
            <a:ext cx="3125946" cy="1713587"/>
          </a:xfrm>
          <a:prstGeom prst="rect">
            <a:avLst/>
          </a:prstGeom>
        </p:spPr>
      </p:pic>
    </p:spTree>
    <p:extLst>
      <p:ext uri="{BB962C8B-B14F-4D97-AF65-F5344CB8AC3E}">
        <p14:creationId xmlns:p14="http://schemas.microsoft.com/office/powerpoint/2010/main" val="2216577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4911"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03971"/>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15" name="文本框 14">
            <a:extLst>
              <a:ext uri="{FF2B5EF4-FFF2-40B4-BE49-F238E27FC236}">
                <a16:creationId xmlns:a16="http://schemas.microsoft.com/office/drawing/2014/main" id="{22973C8C-1FBA-40B2-B7CE-A4880C017BEA}"/>
              </a:ext>
            </a:extLst>
          </p:cNvPr>
          <p:cNvSpPr txBox="1">
            <a:spLocks noChangeArrowheads="1"/>
          </p:cNvSpPr>
          <p:nvPr/>
        </p:nvSpPr>
        <p:spPr bwMode="auto">
          <a:xfrm>
            <a:off x="4592353" y="1728629"/>
            <a:ext cx="4008281" cy="410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预制板无外伸板底纵筋同时板顶有高差的中间梁支座板端连接构造，适用于叠合板底板为桁架钢筋预制板，且叠合板现浇层混凝土厚度不小于</a:t>
            </a:r>
            <a:r>
              <a:rPr lang="en-US" altLang="zh-CN" sz="1350" dirty="0">
                <a:solidFill>
                  <a:schemeClr val="accent5">
                    <a:lumMod val="40000"/>
                    <a:lumOff val="60000"/>
                  </a:schemeClr>
                </a:solidFill>
              </a:rPr>
              <a:t>80mm</a:t>
            </a:r>
            <a:r>
              <a:rPr lang="zh-CN" altLang="zh-CN" sz="1350" dirty="0">
                <a:solidFill>
                  <a:schemeClr val="accent5">
                    <a:lumMod val="40000"/>
                    <a:lumOff val="60000"/>
                  </a:schemeClr>
                </a:solidFill>
              </a:rPr>
              <a:t>的情况。</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无外伸板底纵筋的叠合板与中间梁支座贴边放置，两侧叠合板预制混凝土面处分别设置垂直于接缝方向的板底连接纵筋和平行于接缝方向的附加通长构造钢筋，构造要求与</a:t>
            </a:r>
            <a:r>
              <a:rPr lang="en-US" altLang="zh-CN" sz="1350" dirty="0">
                <a:solidFill>
                  <a:schemeClr val="accent5">
                    <a:lumMod val="40000"/>
                    <a:lumOff val="60000"/>
                  </a:schemeClr>
                </a:solidFill>
              </a:rPr>
              <a:t>B2-2</a:t>
            </a:r>
            <a:r>
              <a:rPr lang="zh-CN" altLang="zh-CN" sz="1350" dirty="0">
                <a:solidFill>
                  <a:schemeClr val="accent5">
                    <a:lumMod val="40000"/>
                    <a:lumOff val="60000"/>
                  </a:schemeClr>
                </a:solidFill>
              </a:rPr>
              <a:t>构造形式相同。</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中间梁支座两侧的板面纵筋处理方式与</a:t>
            </a:r>
            <a:r>
              <a:rPr lang="en-US" altLang="zh-CN" sz="1350" dirty="0">
                <a:solidFill>
                  <a:schemeClr val="accent5">
                    <a:lumMod val="40000"/>
                    <a:lumOff val="60000"/>
                  </a:schemeClr>
                </a:solidFill>
              </a:rPr>
              <a:t>B3-3</a:t>
            </a:r>
            <a:r>
              <a:rPr lang="zh-CN" altLang="zh-CN" sz="1350" dirty="0">
                <a:solidFill>
                  <a:schemeClr val="accent5">
                    <a:lumMod val="40000"/>
                    <a:lumOff val="60000"/>
                  </a:schemeClr>
                </a:solidFill>
              </a:rPr>
              <a:t>构造形式相同。</a:t>
            </a:r>
          </a:p>
          <a:p>
            <a:pPr>
              <a:lnSpc>
                <a:spcPct val="150000"/>
              </a:lnSpc>
            </a:pPr>
            <a:endParaRPr lang="zh-CN" altLang="zh-CN" sz="1350" dirty="0">
              <a:solidFill>
                <a:schemeClr val="accent5">
                  <a:lumMod val="40000"/>
                  <a:lumOff val="60000"/>
                </a:schemeClr>
              </a:solidFill>
            </a:endParaRPr>
          </a:p>
        </p:txBody>
      </p:sp>
      <p:sp>
        <p:nvSpPr>
          <p:cNvPr id="8" name="文本框 15">
            <a:extLst>
              <a:ext uri="{FF2B5EF4-FFF2-40B4-BE49-F238E27FC236}">
                <a16:creationId xmlns:a16="http://schemas.microsoft.com/office/drawing/2014/main" id="{23E278DD-D3A4-484A-9379-7705272C6534}"/>
              </a:ext>
            </a:extLst>
          </p:cNvPr>
          <p:cNvSpPr txBox="1">
            <a:spLocks noChangeArrowheads="1"/>
          </p:cNvSpPr>
          <p:nvPr/>
        </p:nvSpPr>
        <p:spPr bwMode="auto">
          <a:xfrm>
            <a:off x="174743" y="1501736"/>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6.1.4  </a:t>
            </a:r>
            <a:r>
              <a:rPr lang="zh-CN" altLang="en-US" b="1" dirty="0">
                <a:solidFill>
                  <a:srgbClr val="FFC000"/>
                </a:solidFill>
                <a:latin typeface="微软雅黑" panose="020B0503020204020204" pitchFamily="34" charset="-122"/>
              </a:rPr>
              <a:t>中间</a:t>
            </a:r>
            <a:r>
              <a:rPr lang="zh-CN" altLang="zh-CN" b="1" dirty="0">
                <a:solidFill>
                  <a:srgbClr val="FFC000"/>
                </a:solidFill>
                <a:latin typeface="微软雅黑" panose="020B0503020204020204" pitchFamily="34" charset="-122"/>
              </a:rPr>
              <a:t>梁支座板端连接构造</a:t>
            </a:r>
          </a:p>
        </p:txBody>
      </p:sp>
      <p:sp>
        <p:nvSpPr>
          <p:cNvPr id="12" name="文本框 15">
            <a:extLst>
              <a:ext uri="{FF2B5EF4-FFF2-40B4-BE49-F238E27FC236}">
                <a16:creationId xmlns:a16="http://schemas.microsoft.com/office/drawing/2014/main" id="{C568DBB2-9295-4B89-9882-C923CA528437}"/>
              </a:ext>
            </a:extLst>
          </p:cNvPr>
          <p:cNvSpPr txBox="1">
            <a:spLocks noChangeArrowheads="1"/>
          </p:cNvSpPr>
          <p:nvPr/>
        </p:nvSpPr>
        <p:spPr bwMode="auto">
          <a:xfrm>
            <a:off x="167383" y="2060484"/>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B3-4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板顶有高差，预制板</a:t>
            </a:r>
            <a:r>
              <a:rPr lang="zh-CN" altLang="en-US" sz="1500" b="1" dirty="0">
                <a:solidFill>
                  <a:srgbClr val="FFC000"/>
                </a:solidFill>
                <a:latin typeface="微软雅黑" panose="020B0503020204020204" pitchFamily="34" charset="-122"/>
              </a:rPr>
              <a:t>无</a:t>
            </a:r>
            <a:r>
              <a:rPr lang="zh-CN" altLang="zh-CN" sz="1500" b="1" dirty="0">
                <a:solidFill>
                  <a:srgbClr val="FFC000"/>
                </a:solidFill>
                <a:latin typeface="微软雅黑" panose="020B0503020204020204" pitchFamily="34" charset="-122"/>
              </a:rPr>
              <a:t>外伸板底纵筋</a:t>
            </a:r>
          </a:p>
        </p:txBody>
      </p:sp>
      <p:pic>
        <p:nvPicPr>
          <p:cNvPr id="13" name="图片 12">
            <a:extLst>
              <a:ext uri="{FF2B5EF4-FFF2-40B4-BE49-F238E27FC236}">
                <a16:creationId xmlns:a16="http://schemas.microsoft.com/office/drawing/2014/main" id="{C98A3651-43E0-4AA2-9FC7-F9EDF2247BA3}"/>
              </a:ext>
            </a:extLst>
          </p:cNvPr>
          <p:cNvPicPr/>
          <p:nvPr/>
        </p:nvPicPr>
        <p:blipFill rotWithShape="1">
          <a:blip r:embed="rId2"/>
          <a:srcRect l="1" r="636"/>
          <a:stretch/>
        </p:blipFill>
        <p:spPr bwMode="auto">
          <a:xfrm>
            <a:off x="715276" y="2742280"/>
            <a:ext cx="3336544" cy="20510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264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4911"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03971"/>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15" name="文本框 14">
            <a:extLst>
              <a:ext uri="{FF2B5EF4-FFF2-40B4-BE49-F238E27FC236}">
                <a16:creationId xmlns:a16="http://schemas.microsoft.com/office/drawing/2014/main" id="{22973C8C-1FBA-40B2-B7CE-A4880C017BEA}"/>
              </a:ext>
            </a:extLst>
          </p:cNvPr>
          <p:cNvSpPr txBox="1">
            <a:spLocks noChangeArrowheads="1"/>
          </p:cNvSpPr>
          <p:nvPr/>
        </p:nvSpPr>
        <p:spPr bwMode="auto">
          <a:xfrm>
            <a:off x="782869" y="2622561"/>
            <a:ext cx="4008281" cy="254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留有外伸板底纵筋的叠合板与中间梁支座贴边放置。</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两侧叠合板预留外伸板底纵筋的处理方式与</a:t>
            </a:r>
            <a:r>
              <a:rPr lang="en-US" altLang="zh-CN" sz="1350" dirty="0">
                <a:solidFill>
                  <a:schemeClr val="accent5">
                    <a:lumMod val="40000"/>
                    <a:lumOff val="60000"/>
                  </a:schemeClr>
                </a:solidFill>
              </a:rPr>
              <a:t>B2-1</a:t>
            </a:r>
            <a:r>
              <a:rPr lang="zh-CN" altLang="zh-CN" sz="1350" dirty="0">
                <a:solidFill>
                  <a:schemeClr val="accent5">
                    <a:lumMod val="40000"/>
                    <a:lumOff val="60000"/>
                  </a:schemeClr>
                </a:solidFill>
              </a:rPr>
              <a:t>构造形式相同。</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板面纵筋跨支座贯通布置。</a:t>
            </a:r>
          </a:p>
          <a:p>
            <a:pPr>
              <a:lnSpc>
                <a:spcPct val="150000"/>
              </a:lnSpc>
            </a:pPr>
            <a:endParaRPr lang="en-US" altLang="zh-CN" sz="1350" dirty="0">
              <a:solidFill>
                <a:schemeClr val="accent5">
                  <a:lumMod val="40000"/>
                  <a:lumOff val="60000"/>
                </a:schemeClr>
              </a:solidFill>
            </a:endParaRPr>
          </a:p>
        </p:txBody>
      </p:sp>
      <p:sp>
        <p:nvSpPr>
          <p:cNvPr id="8" name="文本框 15">
            <a:extLst>
              <a:ext uri="{FF2B5EF4-FFF2-40B4-BE49-F238E27FC236}">
                <a16:creationId xmlns:a16="http://schemas.microsoft.com/office/drawing/2014/main" id="{23E278DD-D3A4-484A-9379-7705272C6534}"/>
              </a:ext>
            </a:extLst>
          </p:cNvPr>
          <p:cNvSpPr txBox="1">
            <a:spLocks noChangeArrowheads="1"/>
          </p:cNvSpPr>
          <p:nvPr/>
        </p:nvSpPr>
        <p:spPr bwMode="auto">
          <a:xfrm>
            <a:off x="256954" y="1418381"/>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6.1.4  </a:t>
            </a:r>
            <a:r>
              <a:rPr lang="zh-CN" altLang="en-US" b="1" dirty="0">
                <a:solidFill>
                  <a:srgbClr val="FFC000"/>
                </a:solidFill>
                <a:latin typeface="微软雅黑" panose="020B0503020204020204" pitchFamily="34" charset="-122"/>
              </a:rPr>
              <a:t>中间</a:t>
            </a:r>
            <a:r>
              <a:rPr lang="zh-CN" altLang="zh-CN" b="1" dirty="0">
                <a:solidFill>
                  <a:srgbClr val="FFC000"/>
                </a:solidFill>
                <a:latin typeface="微软雅黑" panose="020B0503020204020204" pitchFamily="34" charset="-122"/>
              </a:rPr>
              <a:t>梁支座板端连接构造</a:t>
            </a:r>
          </a:p>
        </p:txBody>
      </p:sp>
      <p:sp>
        <p:nvSpPr>
          <p:cNvPr id="10" name="文本框 15">
            <a:extLst>
              <a:ext uri="{FF2B5EF4-FFF2-40B4-BE49-F238E27FC236}">
                <a16:creationId xmlns:a16="http://schemas.microsoft.com/office/drawing/2014/main" id="{EE540E0D-EE88-4AA2-9750-85DB391CBA15}"/>
              </a:ext>
            </a:extLst>
          </p:cNvPr>
          <p:cNvSpPr txBox="1">
            <a:spLocks noChangeArrowheads="1"/>
          </p:cNvSpPr>
          <p:nvPr/>
        </p:nvSpPr>
        <p:spPr bwMode="auto">
          <a:xfrm>
            <a:off x="256954" y="2082288"/>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B3-5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板底有高差，预制板留有外伸板底纵筋</a:t>
            </a:r>
          </a:p>
        </p:txBody>
      </p:sp>
      <p:pic>
        <p:nvPicPr>
          <p:cNvPr id="11" name="图片 10">
            <a:extLst>
              <a:ext uri="{FF2B5EF4-FFF2-40B4-BE49-F238E27FC236}">
                <a16:creationId xmlns:a16="http://schemas.microsoft.com/office/drawing/2014/main" id="{F55EF409-AB0E-40EC-9F5F-B92C63C7609C}"/>
              </a:ext>
            </a:extLst>
          </p:cNvPr>
          <p:cNvPicPr/>
          <p:nvPr/>
        </p:nvPicPr>
        <p:blipFill>
          <a:blip r:embed="rId2"/>
          <a:stretch>
            <a:fillRect/>
          </a:stretch>
        </p:blipFill>
        <p:spPr>
          <a:xfrm>
            <a:off x="5264203" y="3231589"/>
            <a:ext cx="2855330" cy="1302200"/>
          </a:xfrm>
          <a:prstGeom prst="rect">
            <a:avLst/>
          </a:prstGeom>
        </p:spPr>
      </p:pic>
    </p:spTree>
    <p:extLst>
      <p:ext uri="{BB962C8B-B14F-4D97-AF65-F5344CB8AC3E}">
        <p14:creationId xmlns:p14="http://schemas.microsoft.com/office/powerpoint/2010/main" val="75286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4911"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03971"/>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15" name="文本框 14">
            <a:extLst>
              <a:ext uri="{FF2B5EF4-FFF2-40B4-BE49-F238E27FC236}">
                <a16:creationId xmlns:a16="http://schemas.microsoft.com/office/drawing/2014/main" id="{22973C8C-1FBA-40B2-B7CE-A4880C017BEA}"/>
              </a:ext>
            </a:extLst>
          </p:cNvPr>
          <p:cNvSpPr txBox="1">
            <a:spLocks noChangeArrowheads="1"/>
          </p:cNvSpPr>
          <p:nvPr/>
        </p:nvSpPr>
        <p:spPr bwMode="auto">
          <a:xfrm>
            <a:off x="4567089" y="1847984"/>
            <a:ext cx="4008281" cy="378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预制板无外伸板底纵筋同时板底有高差的中间梁支座板端连接构造，适用于叠合板底板为桁架钢筋预制板，且叠合板现浇层混凝土厚度不小于</a:t>
            </a:r>
            <a:r>
              <a:rPr lang="en-US" altLang="zh-CN" sz="1350" dirty="0">
                <a:solidFill>
                  <a:schemeClr val="accent5">
                    <a:lumMod val="40000"/>
                    <a:lumOff val="60000"/>
                  </a:schemeClr>
                </a:solidFill>
              </a:rPr>
              <a:t>80mm</a:t>
            </a:r>
            <a:r>
              <a:rPr lang="zh-CN" altLang="zh-CN" sz="1350" dirty="0">
                <a:solidFill>
                  <a:schemeClr val="accent5">
                    <a:lumMod val="40000"/>
                    <a:lumOff val="60000"/>
                  </a:schemeClr>
                </a:solidFill>
              </a:rPr>
              <a:t>的情况。</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无外伸板底纵筋的叠合板与中间梁支座贴边放置，两侧叠合板预制混凝土面处分别设置垂直于接缝方向的板底连接纵筋和平行于接缝方向的附加通长构造钢筋，构造要求与</a:t>
            </a:r>
            <a:r>
              <a:rPr lang="en-US" altLang="zh-CN" sz="1350" dirty="0">
                <a:solidFill>
                  <a:schemeClr val="accent5">
                    <a:lumMod val="40000"/>
                    <a:lumOff val="60000"/>
                  </a:schemeClr>
                </a:solidFill>
              </a:rPr>
              <a:t>B2-2</a:t>
            </a:r>
            <a:r>
              <a:rPr lang="zh-CN" altLang="zh-CN" sz="1350" dirty="0">
                <a:solidFill>
                  <a:schemeClr val="accent5">
                    <a:lumMod val="40000"/>
                    <a:lumOff val="60000"/>
                  </a:schemeClr>
                </a:solidFill>
              </a:rPr>
              <a:t>构造形式相同。</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板面纵筋跨支座贯通布置。</a:t>
            </a:r>
          </a:p>
          <a:p>
            <a:pPr>
              <a:lnSpc>
                <a:spcPct val="150000"/>
              </a:lnSpc>
            </a:pPr>
            <a:endParaRPr lang="zh-CN" altLang="zh-CN" sz="1350" dirty="0">
              <a:solidFill>
                <a:schemeClr val="accent5">
                  <a:lumMod val="40000"/>
                  <a:lumOff val="60000"/>
                </a:schemeClr>
              </a:solidFill>
            </a:endParaRPr>
          </a:p>
        </p:txBody>
      </p:sp>
      <p:sp>
        <p:nvSpPr>
          <p:cNvPr id="8" name="文本框 15">
            <a:extLst>
              <a:ext uri="{FF2B5EF4-FFF2-40B4-BE49-F238E27FC236}">
                <a16:creationId xmlns:a16="http://schemas.microsoft.com/office/drawing/2014/main" id="{23E278DD-D3A4-484A-9379-7705272C6534}"/>
              </a:ext>
            </a:extLst>
          </p:cNvPr>
          <p:cNvSpPr txBox="1">
            <a:spLocks noChangeArrowheads="1"/>
          </p:cNvSpPr>
          <p:nvPr/>
        </p:nvSpPr>
        <p:spPr bwMode="auto">
          <a:xfrm>
            <a:off x="174743" y="1501736"/>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6.1.4  </a:t>
            </a:r>
            <a:r>
              <a:rPr lang="zh-CN" altLang="en-US" b="1" dirty="0">
                <a:solidFill>
                  <a:srgbClr val="FFC000"/>
                </a:solidFill>
                <a:latin typeface="微软雅黑" panose="020B0503020204020204" pitchFamily="34" charset="-122"/>
              </a:rPr>
              <a:t>中间</a:t>
            </a:r>
            <a:r>
              <a:rPr lang="zh-CN" altLang="zh-CN" b="1" dirty="0">
                <a:solidFill>
                  <a:srgbClr val="FFC000"/>
                </a:solidFill>
                <a:latin typeface="微软雅黑" panose="020B0503020204020204" pitchFamily="34" charset="-122"/>
              </a:rPr>
              <a:t>梁支座板端连接构造</a:t>
            </a:r>
          </a:p>
        </p:txBody>
      </p:sp>
      <p:sp>
        <p:nvSpPr>
          <p:cNvPr id="10" name="文本框 9">
            <a:extLst>
              <a:ext uri="{FF2B5EF4-FFF2-40B4-BE49-F238E27FC236}">
                <a16:creationId xmlns:a16="http://schemas.microsoft.com/office/drawing/2014/main" id="{5787822F-391F-4D47-8060-EAE59BE61AF5}"/>
              </a:ext>
            </a:extLst>
          </p:cNvPr>
          <p:cNvSpPr txBox="1">
            <a:spLocks noChangeArrowheads="1"/>
          </p:cNvSpPr>
          <p:nvPr/>
        </p:nvSpPr>
        <p:spPr bwMode="auto">
          <a:xfrm>
            <a:off x="136198" y="2045667"/>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B3-6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板底有高差，预制板</a:t>
            </a:r>
            <a:r>
              <a:rPr lang="zh-CN" altLang="en-US" sz="1500" b="1" dirty="0">
                <a:solidFill>
                  <a:srgbClr val="FFC000"/>
                </a:solidFill>
                <a:latin typeface="微软雅黑" panose="020B0503020204020204" pitchFamily="34" charset="-122"/>
              </a:rPr>
              <a:t>无</a:t>
            </a:r>
            <a:r>
              <a:rPr lang="zh-CN" altLang="zh-CN" sz="1500" b="1" dirty="0">
                <a:solidFill>
                  <a:srgbClr val="FFC000"/>
                </a:solidFill>
                <a:latin typeface="微软雅黑" panose="020B0503020204020204" pitchFamily="34" charset="-122"/>
              </a:rPr>
              <a:t>外伸板底纵筋</a:t>
            </a:r>
          </a:p>
        </p:txBody>
      </p:sp>
      <p:pic>
        <p:nvPicPr>
          <p:cNvPr id="11" name="图片 10">
            <a:extLst>
              <a:ext uri="{FF2B5EF4-FFF2-40B4-BE49-F238E27FC236}">
                <a16:creationId xmlns:a16="http://schemas.microsoft.com/office/drawing/2014/main" id="{D30ED084-7920-4D08-B6C0-E1185BC93E9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95871" y="2825283"/>
            <a:ext cx="2995700" cy="1700405"/>
          </a:xfrm>
          <a:prstGeom prst="rect">
            <a:avLst/>
          </a:prstGeom>
        </p:spPr>
      </p:pic>
    </p:spTree>
    <p:extLst>
      <p:ext uri="{BB962C8B-B14F-4D97-AF65-F5344CB8AC3E}">
        <p14:creationId xmlns:p14="http://schemas.microsoft.com/office/powerpoint/2010/main" val="259435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a:extLst>
              <a:ext uri="{FF2B5EF4-FFF2-40B4-BE49-F238E27FC236}">
                <a16:creationId xmlns:a16="http://schemas.microsoft.com/office/drawing/2014/main" id="{32671BB0-B9BF-499E-9AD8-62CE1666D73F}"/>
              </a:ext>
            </a:extLst>
          </p:cNvPr>
          <p:cNvSpPr>
            <a:spLocks noGrp="1" noChangeArrowheads="1"/>
          </p:cNvSpPr>
          <p:nvPr>
            <p:ph type="title"/>
          </p:nvPr>
        </p:nvSpPr>
        <p:spPr/>
        <p:txBody>
          <a:bodyPr/>
          <a:lstStyle/>
          <a:p>
            <a:r>
              <a:rPr lang="zh-CN" altLang="en-US" dirty="0"/>
              <a:t> 识读叠合板板间及梁支座板端连接节点构造详图</a:t>
            </a:r>
          </a:p>
        </p:txBody>
      </p:sp>
      <p:sp>
        <p:nvSpPr>
          <p:cNvPr id="4" name="Oval 15">
            <a:extLst>
              <a:ext uri="{FF2B5EF4-FFF2-40B4-BE49-F238E27FC236}">
                <a16:creationId xmlns:a16="http://schemas.microsoft.com/office/drawing/2014/main" id="{B0F80A3D-25F5-403E-B57F-AFE679952F9A}"/>
              </a:ext>
            </a:extLst>
          </p:cNvPr>
          <p:cNvSpPr>
            <a:spLocks noChangeArrowheads="1"/>
          </p:cNvSpPr>
          <p:nvPr/>
        </p:nvSpPr>
        <p:spPr bwMode="auto">
          <a:xfrm>
            <a:off x="1228725" y="1920479"/>
            <a:ext cx="7229475" cy="4080272"/>
          </a:xfrm>
          <a:prstGeom prst="ellipse">
            <a:avLst/>
          </a:prstGeom>
          <a:gradFill rotWithShape="1">
            <a:gsLst>
              <a:gs pos="0">
                <a:schemeClr val="accent1"/>
              </a:gs>
              <a:gs pos="100000">
                <a:schemeClr val="bg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en-US" altLang="zh-CN" sz="2400" dirty="0"/>
              <a:t>	</a:t>
            </a:r>
            <a:r>
              <a:rPr lang="zh-CN" altLang="en-US" sz="2400" dirty="0"/>
              <a:t>知识点：制图规则、编号规则</a:t>
            </a:r>
            <a:endParaRPr lang="en-US" altLang="zh-CN" sz="2400" dirty="0"/>
          </a:p>
          <a:p>
            <a:pPr algn="ctr" eaLnBrk="1" hangingPunct="1">
              <a:buFontTx/>
              <a:buNone/>
            </a:pPr>
            <a:r>
              <a:rPr lang="zh-CN" altLang="en-US" sz="2400" dirty="0"/>
              <a:t>技能线：识读方法、图示内容</a:t>
            </a:r>
            <a:r>
              <a:rPr lang="en-US" altLang="zh-CN" sz="2400" dirty="0"/>
              <a:t>---</a:t>
            </a:r>
            <a:r>
              <a:rPr lang="zh-CN" altLang="en-US" sz="2400" dirty="0"/>
              <a:t>模板、钢筋</a:t>
            </a:r>
            <a:endParaRPr lang="en-US" altLang="zh-CN" sz="2400" dirty="0"/>
          </a:p>
          <a:p>
            <a:pPr algn="ctr" eaLnBrk="1" hangingPunct="1">
              <a:buFontTx/>
              <a:buNone/>
            </a:pPr>
            <a:endParaRPr lang="en-US" altLang="zh-CN" sz="2400" dirty="0"/>
          </a:p>
          <a:p>
            <a:pPr algn="ctr" eaLnBrk="1" hangingPunct="1">
              <a:buFontTx/>
              <a:buNone/>
            </a:pPr>
            <a:r>
              <a:rPr lang="en-US" altLang="zh-CN" sz="2400" dirty="0"/>
              <a:t>		</a:t>
            </a:r>
            <a:r>
              <a:rPr lang="zh-CN" altLang="en-US" sz="2400" dirty="0"/>
              <a:t>素养面：质量意识（数字</a:t>
            </a:r>
            <a:r>
              <a:rPr lang="en-US" altLang="zh-CN" sz="2400" dirty="0"/>
              <a:t>.</a:t>
            </a:r>
            <a:r>
              <a:rPr lang="zh-CN" altLang="en-US" sz="2400" dirty="0"/>
              <a:t>符号）、责任担当</a:t>
            </a:r>
            <a:endParaRPr lang="en-US" altLang="zh-CN" sz="2400" dirty="0"/>
          </a:p>
          <a:p>
            <a:pPr algn="ctr" eaLnBrk="1" hangingPunct="1">
              <a:buFontTx/>
              <a:buNone/>
            </a:pPr>
            <a:r>
              <a:rPr lang="zh-CN" altLang="en-US" sz="2400" dirty="0"/>
              <a:t>建筑工程职业人（立体的人！祖国大厦中梁砥柱）</a:t>
            </a:r>
            <a:endParaRPr lang="en-US" altLang="zh-CN" sz="2400" dirty="0"/>
          </a:p>
          <a:p>
            <a:pPr algn="ctr" eaLnBrk="1" hangingPunct="1">
              <a:buFontTx/>
              <a:buNone/>
            </a:pPr>
            <a:endParaRPr lang="en-US" altLang="zh-CN" sz="2400" dirty="0"/>
          </a:p>
          <a:p>
            <a:pPr algn="ctr" eaLnBrk="1" hangingPunct="1">
              <a:buFontTx/>
              <a:buNone/>
            </a:pPr>
            <a:r>
              <a:rPr lang="zh-CN" altLang="en-US" sz="2400" dirty="0"/>
              <a:t> </a:t>
            </a:r>
          </a:p>
        </p:txBody>
      </p:sp>
      <p:sp>
        <p:nvSpPr>
          <p:cNvPr id="5125" name="AutoShape 57">
            <a:extLst>
              <a:ext uri="{FF2B5EF4-FFF2-40B4-BE49-F238E27FC236}">
                <a16:creationId xmlns:a16="http://schemas.microsoft.com/office/drawing/2014/main" id="{4085C460-ABC6-4224-A265-FB779C2367DF}"/>
              </a:ext>
            </a:extLst>
          </p:cNvPr>
          <p:cNvSpPr>
            <a:spLocks noChangeArrowheads="1"/>
          </p:cNvSpPr>
          <p:nvPr/>
        </p:nvSpPr>
        <p:spPr bwMode="auto">
          <a:xfrm>
            <a:off x="451338" y="2844800"/>
            <a:ext cx="1066800" cy="439341"/>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中级</a:t>
            </a:r>
          </a:p>
        </p:txBody>
      </p:sp>
      <p:sp>
        <p:nvSpPr>
          <p:cNvPr id="5126" name="AutoShape 58">
            <a:extLst>
              <a:ext uri="{FF2B5EF4-FFF2-40B4-BE49-F238E27FC236}">
                <a16:creationId xmlns:a16="http://schemas.microsoft.com/office/drawing/2014/main" id="{BD3370E4-9308-409A-85C2-B06FCA558EA1}"/>
              </a:ext>
            </a:extLst>
          </p:cNvPr>
          <p:cNvSpPr>
            <a:spLocks noChangeArrowheads="1"/>
          </p:cNvSpPr>
          <p:nvPr/>
        </p:nvSpPr>
        <p:spPr bwMode="auto">
          <a:xfrm>
            <a:off x="767862" y="3699546"/>
            <a:ext cx="1246814" cy="439341"/>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高级</a:t>
            </a:r>
          </a:p>
        </p:txBody>
      </p:sp>
      <p:pic>
        <p:nvPicPr>
          <p:cNvPr id="5127" name="Picture 4">
            <a:extLst>
              <a:ext uri="{FF2B5EF4-FFF2-40B4-BE49-F238E27FC236}">
                <a16:creationId xmlns:a16="http://schemas.microsoft.com/office/drawing/2014/main" id="{6FFA6C44-66A7-44C4-A3DC-0B4BF11F3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4711303"/>
            <a:ext cx="1714500" cy="108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8" name="AutoShape 56">
            <a:extLst>
              <a:ext uri="{FF2B5EF4-FFF2-40B4-BE49-F238E27FC236}">
                <a16:creationId xmlns:a16="http://schemas.microsoft.com/office/drawing/2014/main" id="{DA4057E1-2E81-4028-AF1B-738B5B07172B}"/>
              </a:ext>
            </a:extLst>
          </p:cNvPr>
          <p:cNvSpPr>
            <a:spLocks noChangeArrowheads="1"/>
          </p:cNvSpPr>
          <p:nvPr/>
        </p:nvSpPr>
        <p:spPr bwMode="auto">
          <a:xfrm>
            <a:off x="1600200" y="2380930"/>
            <a:ext cx="1398985" cy="439341"/>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初级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PT5">
            <a:extLst>
              <a:ext uri="{FF2B5EF4-FFF2-40B4-BE49-F238E27FC236}">
                <a16:creationId xmlns:a16="http://schemas.microsoft.com/office/drawing/2014/main" id="{F22A27A3-E90F-4455-8082-655619C01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203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ppt6">
            <a:extLst>
              <a:ext uri="{FF2B5EF4-FFF2-40B4-BE49-F238E27FC236}">
                <a16:creationId xmlns:a16="http://schemas.microsoft.com/office/drawing/2014/main" id="{C58A19F2-1831-44FB-A3E8-73411E9C2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a:extLst>
              <a:ext uri="{FF2B5EF4-FFF2-40B4-BE49-F238E27FC236}">
                <a16:creationId xmlns:a16="http://schemas.microsoft.com/office/drawing/2014/main" id="{6800816C-CBAA-4347-90A5-AA75231A7280}"/>
              </a:ext>
            </a:extLst>
          </p:cNvPr>
          <p:cNvSpPr>
            <a:spLocks noGrp="1" noChangeArrowheads="1"/>
          </p:cNvSpPr>
          <p:nvPr>
            <p:ph type="title"/>
          </p:nvPr>
        </p:nvSpPr>
        <p:spPr>
          <a:xfrm>
            <a:off x="2209800" y="5334000"/>
            <a:ext cx="8229600" cy="1143000"/>
          </a:xfrm>
        </p:spPr>
        <p:txBody>
          <a:bodyPr/>
          <a:lstStyle/>
          <a:p>
            <a:pPr algn="l" eaLnBrk="1" hangingPunct="1"/>
            <a:br>
              <a:rPr lang="en-US" altLang="zh-CN" sz="3200"/>
            </a:br>
            <a:br>
              <a:rPr lang="en-US" altLang="zh-CN" sz="3200"/>
            </a:br>
            <a:br>
              <a:rPr lang="en-US" altLang="zh-CN" sz="3200"/>
            </a:br>
            <a:r>
              <a:rPr lang="en-US" altLang="zh-CN" sz="3200"/>
              <a:t>·</a:t>
            </a:r>
          </a:p>
        </p:txBody>
      </p:sp>
      <p:pic>
        <p:nvPicPr>
          <p:cNvPr id="33797" name="Picture 5" descr="PPT5 拷贝">
            <a:extLst>
              <a:ext uri="{FF2B5EF4-FFF2-40B4-BE49-F238E27FC236}">
                <a16:creationId xmlns:a16="http://schemas.microsoft.com/office/drawing/2014/main" id="{6C99E85B-3D14-4BB6-B11B-B55C431F0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09" name="Group 69">
            <a:extLst>
              <a:ext uri="{FF2B5EF4-FFF2-40B4-BE49-F238E27FC236}">
                <a16:creationId xmlns:a16="http://schemas.microsoft.com/office/drawing/2014/main" id="{92ED6789-1E6F-477E-A356-059E18F54AA0}"/>
              </a:ext>
            </a:extLst>
          </p:cNvPr>
          <p:cNvGraphicFramePr>
            <a:graphicFrameLocks noGrp="1"/>
          </p:cNvGraphicFramePr>
          <p:nvPr>
            <p:ph idx="1"/>
          </p:nvPr>
        </p:nvGraphicFramePr>
        <p:xfrm>
          <a:off x="457200" y="990600"/>
          <a:ext cx="7926388" cy="4460875"/>
        </p:xfrm>
        <a:graphic>
          <a:graphicData uri="http://schemas.openxmlformats.org/drawingml/2006/table">
            <a:tbl>
              <a:tblPr/>
              <a:tblGrid>
                <a:gridCol w="1017588">
                  <a:extLst>
                    <a:ext uri="{9D8B030D-6E8A-4147-A177-3AD203B41FA5}">
                      <a16:colId xmlns:a16="http://schemas.microsoft.com/office/drawing/2014/main" val="20000"/>
                    </a:ext>
                  </a:extLst>
                </a:gridCol>
                <a:gridCol w="658812">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1249288">
                  <a:extLst>
                    <a:ext uri="{9D8B030D-6E8A-4147-A177-3AD203B41FA5}">
                      <a16:colId xmlns:a16="http://schemas.microsoft.com/office/drawing/2014/main" val="20004"/>
                    </a:ext>
                  </a:extLst>
                </a:gridCol>
                <a:gridCol w="657300">
                  <a:extLst>
                    <a:ext uri="{9D8B030D-6E8A-4147-A177-3AD203B41FA5}">
                      <a16:colId xmlns:a16="http://schemas.microsoft.com/office/drawing/2014/main" val="20005"/>
                    </a:ext>
                  </a:extLst>
                </a:gridCol>
                <a:gridCol w="18288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822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Arial" pitchFamily="34" charset="0"/>
                          <a:ea typeface="宋体" pitchFamily="2" charset="-122"/>
                        </a:rPr>
                        <a:t>层次</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Arial" pitchFamily="34" charset="0"/>
                          <a:ea typeface="宋体" pitchFamily="2" charset="-122"/>
                        </a:rPr>
                        <a:t>领域</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33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了解</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制图规则内容</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运用</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规则内容判识</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画出</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图</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综合</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制图规则，归纳出混凝土构件施工信息类别</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55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模仿</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例图识读</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应用</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应用</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注写</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掌握</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交换</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注写</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1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激情</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追问自己：乐于训练自己成为技术应用人才吗？</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心境</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随着识图图纸的增加渐入结构施工图识读佳境</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热情</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我志愿成为卓越工程师为此耐心细致的钻研图纸，融合所学构造知识、建筑材料知识、结构知识</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292" name="AutoShape 52" descr="pic003a">
            <a:extLst>
              <a:ext uri="{FF2B5EF4-FFF2-40B4-BE49-F238E27FC236}">
                <a16:creationId xmlns:a16="http://schemas.microsoft.com/office/drawing/2014/main" id="{FB2B9137-0A8C-40D9-8ACC-EA1BD980003C}"/>
              </a:ext>
            </a:extLst>
          </p:cNvPr>
          <p:cNvSpPr>
            <a:spLocks noChangeArrowheads="1"/>
          </p:cNvSpPr>
          <p:nvPr/>
        </p:nvSpPr>
        <p:spPr bwMode="auto">
          <a:xfrm>
            <a:off x="669925" y="4437063"/>
            <a:ext cx="661988" cy="936625"/>
          </a:xfrm>
          <a:prstGeom prst="flowChartMagneticDrum">
            <a:avLst/>
          </a:prstGeom>
          <a:blipFill dpi="0" rotWithShape="0">
            <a:blip r:embed="rId5"/>
            <a:srcRect/>
            <a:stretch>
              <a:fillRect/>
            </a:stretch>
          </a:blip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400">
                <a:latin typeface="Times New Roman" panose="02020603050405020304" pitchFamily="18" charset="0"/>
                <a:ea typeface="华文彩云" panose="02010800040101010101" pitchFamily="2" charset="-122"/>
              </a:rPr>
              <a:t>情感   </a:t>
            </a:r>
          </a:p>
          <a:p>
            <a:pPr algn="ctr" eaLnBrk="1" hangingPunct="1">
              <a:spcBef>
                <a:spcPct val="0"/>
              </a:spcBef>
              <a:buFontTx/>
              <a:buNone/>
            </a:pPr>
            <a:endParaRPr kumimoji="1" lang="en-US" altLang="zh-CN" sz="2400">
              <a:latin typeface="Times New Roman" panose="02020603050405020304" pitchFamily="18" charset="0"/>
              <a:ea typeface="华文彩云" panose="02010800040101010101" pitchFamily="2" charset="-122"/>
            </a:endParaRPr>
          </a:p>
        </p:txBody>
      </p:sp>
      <p:sp>
        <p:nvSpPr>
          <p:cNvPr id="10293" name="AutoShape 53">
            <a:extLst>
              <a:ext uri="{FF2B5EF4-FFF2-40B4-BE49-F238E27FC236}">
                <a16:creationId xmlns:a16="http://schemas.microsoft.com/office/drawing/2014/main" id="{621090DB-2A5D-4CA3-BB31-5A9F0AA5102B}"/>
              </a:ext>
            </a:extLst>
          </p:cNvPr>
          <p:cNvSpPr>
            <a:spLocks noChangeArrowheads="1"/>
          </p:cNvSpPr>
          <p:nvPr/>
        </p:nvSpPr>
        <p:spPr bwMode="auto">
          <a:xfrm>
            <a:off x="477838" y="1844675"/>
            <a:ext cx="781050" cy="1079500"/>
          </a:xfrm>
          <a:prstGeom prst="flowChartMagneticDrum">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kumimoji="1" lang="zh-CN" altLang="en-US" sz="2400">
                <a:latin typeface="Times New Roman" pitchFamily="18" charset="0"/>
                <a:ea typeface="华文彩云" pitchFamily="2" charset="-122"/>
              </a:rPr>
              <a:t>认</a:t>
            </a:r>
          </a:p>
          <a:p>
            <a:pPr algn="ctr" eaLnBrk="1" hangingPunct="1">
              <a:defRPr/>
            </a:pPr>
            <a:r>
              <a:rPr kumimoji="1" lang="zh-CN" altLang="en-US" sz="2400">
                <a:latin typeface="Times New Roman" pitchFamily="18" charset="0"/>
                <a:ea typeface="华文彩云" pitchFamily="2" charset="-122"/>
              </a:rPr>
              <a:t>知</a:t>
            </a:r>
          </a:p>
        </p:txBody>
      </p:sp>
      <p:sp>
        <p:nvSpPr>
          <p:cNvPr id="10294" name="AutoShape 54">
            <a:extLst>
              <a:ext uri="{FF2B5EF4-FFF2-40B4-BE49-F238E27FC236}">
                <a16:creationId xmlns:a16="http://schemas.microsoft.com/office/drawing/2014/main" id="{C7C8CDC8-1307-453D-B3FD-DD4292A71836}"/>
              </a:ext>
            </a:extLst>
          </p:cNvPr>
          <p:cNvSpPr>
            <a:spLocks noChangeArrowheads="1"/>
          </p:cNvSpPr>
          <p:nvPr/>
        </p:nvSpPr>
        <p:spPr bwMode="auto">
          <a:xfrm>
            <a:off x="481013" y="3305175"/>
            <a:ext cx="777875" cy="844550"/>
          </a:xfrm>
          <a:prstGeom prst="flowChartMagneticDrum">
            <a:avLst/>
          </a:prstGeom>
          <a:gradFill rotWithShape="0">
            <a:gsLst>
              <a:gs pos="0">
                <a:srgbClr val="FFCC00"/>
              </a:gs>
              <a:gs pos="50000">
                <a:schemeClr val="bg1"/>
              </a:gs>
              <a:gs pos="100000">
                <a:srgbClr val="FFCC00"/>
              </a:gs>
            </a:gsLst>
            <a:lin ang="0" scaled="1"/>
          </a:gradFill>
          <a:ln w="9525">
            <a:solidFill>
              <a:schemeClr val="tx1"/>
            </a:solidFill>
            <a:round/>
            <a:headEnd/>
            <a:tailEnd/>
          </a:ln>
          <a:effectLst/>
        </p:spPr>
        <p:txBody>
          <a:bodyPr wrap="none" anchor="ctr"/>
          <a:lstStyle/>
          <a:p>
            <a:pPr algn="ctr" eaLnBrk="1" hangingPunct="1">
              <a:defRPr/>
            </a:pPr>
            <a:r>
              <a:rPr kumimoji="1" lang="zh-CN" altLang="en-US" sz="2400">
                <a:latin typeface="Times New Roman" pitchFamily="18" charset="0"/>
                <a:ea typeface="华文彩云" pitchFamily="2" charset="-122"/>
              </a:rPr>
              <a:t>技</a:t>
            </a:r>
          </a:p>
          <a:p>
            <a:pPr algn="ctr" eaLnBrk="1" hangingPunct="1">
              <a:defRPr/>
            </a:pPr>
            <a:r>
              <a:rPr kumimoji="1" lang="zh-CN" altLang="en-US" sz="2400">
                <a:latin typeface="Times New Roman" pitchFamily="18" charset="0"/>
                <a:ea typeface="华文彩云" pitchFamily="2" charset="-122"/>
              </a:rPr>
              <a:t>能</a:t>
            </a:r>
          </a:p>
        </p:txBody>
      </p:sp>
      <p:grpSp>
        <p:nvGrpSpPr>
          <p:cNvPr id="2" name="Group 55">
            <a:extLst>
              <a:ext uri="{FF2B5EF4-FFF2-40B4-BE49-F238E27FC236}">
                <a16:creationId xmlns:a16="http://schemas.microsoft.com/office/drawing/2014/main" id="{356E1A64-A2B3-40C7-BC66-9783B69CB7AE}"/>
              </a:ext>
            </a:extLst>
          </p:cNvPr>
          <p:cNvGrpSpPr>
            <a:grpSpLocks/>
          </p:cNvGrpSpPr>
          <p:nvPr/>
        </p:nvGrpSpPr>
        <p:grpSpPr bwMode="auto">
          <a:xfrm>
            <a:off x="1828800" y="1066800"/>
            <a:ext cx="6775450" cy="609600"/>
            <a:chOff x="624" y="2640"/>
            <a:chExt cx="4308" cy="1248"/>
          </a:xfrm>
        </p:grpSpPr>
        <p:sp>
          <p:nvSpPr>
            <p:cNvPr id="33846" name="AutoShape 56">
              <a:extLst>
                <a:ext uri="{FF2B5EF4-FFF2-40B4-BE49-F238E27FC236}">
                  <a16:creationId xmlns:a16="http://schemas.microsoft.com/office/drawing/2014/main" id="{C6CE979C-38B1-41EE-87F5-FB693C789F5C}"/>
                </a:ext>
              </a:extLst>
            </p:cNvPr>
            <p:cNvSpPr>
              <a:spLocks noChangeArrowheads="1"/>
            </p:cNvSpPr>
            <p:nvPr/>
          </p:nvSpPr>
          <p:spPr bwMode="auto">
            <a:xfrm>
              <a:off x="624" y="2688"/>
              <a:ext cx="1200" cy="1200"/>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初级</a:t>
              </a:r>
            </a:p>
          </p:txBody>
        </p:sp>
        <p:sp>
          <p:nvSpPr>
            <p:cNvPr id="33847" name="AutoShape 57">
              <a:extLst>
                <a:ext uri="{FF2B5EF4-FFF2-40B4-BE49-F238E27FC236}">
                  <a16:creationId xmlns:a16="http://schemas.microsoft.com/office/drawing/2014/main" id="{68B4CD47-2D86-4BA7-B88A-3E76624B71DE}"/>
                </a:ext>
              </a:extLst>
            </p:cNvPr>
            <p:cNvSpPr>
              <a:spLocks noChangeArrowheads="1"/>
            </p:cNvSpPr>
            <p:nvPr/>
          </p:nvSpPr>
          <p:spPr bwMode="auto">
            <a:xfrm>
              <a:off x="1728" y="2640"/>
              <a:ext cx="1200" cy="1200"/>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中级</a:t>
              </a:r>
            </a:p>
          </p:txBody>
        </p:sp>
        <p:sp>
          <p:nvSpPr>
            <p:cNvPr id="33848" name="AutoShape 58">
              <a:extLst>
                <a:ext uri="{FF2B5EF4-FFF2-40B4-BE49-F238E27FC236}">
                  <a16:creationId xmlns:a16="http://schemas.microsoft.com/office/drawing/2014/main" id="{02B4829B-B07F-46F1-B33A-AA18F89C3B73}"/>
                </a:ext>
              </a:extLst>
            </p:cNvPr>
            <p:cNvSpPr>
              <a:spLocks noChangeArrowheads="1"/>
            </p:cNvSpPr>
            <p:nvPr/>
          </p:nvSpPr>
          <p:spPr bwMode="auto">
            <a:xfrm>
              <a:off x="2832" y="2640"/>
              <a:ext cx="1200" cy="1200"/>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高级</a:t>
              </a:r>
            </a:p>
          </p:txBody>
        </p:sp>
        <p:sp>
          <p:nvSpPr>
            <p:cNvPr id="33849" name="AutoShape 59">
              <a:extLst>
                <a:ext uri="{FF2B5EF4-FFF2-40B4-BE49-F238E27FC236}">
                  <a16:creationId xmlns:a16="http://schemas.microsoft.com/office/drawing/2014/main" id="{F3E1A55F-5FC5-421B-BD5E-B9C0A5A4828D}"/>
                </a:ext>
              </a:extLst>
            </p:cNvPr>
            <p:cNvSpPr>
              <a:spLocks noChangeArrowheads="1"/>
            </p:cNvSpPr>
            <p:nvPr/>
          </p:nvSpPr>
          <p:spPr bwMode="auto">
            <a:xfrm>
              <a:off x="4199" y="2640"/>
              <a:ext cx="733" cy="972"/>
            </a:xfrm>
            <a:prstGeom prst="flowChartDelay">
              <a:avLst/>
            </a:prstGeom>
            <a:gradFill rotWithShape="0">
              <a:gsLst>
                <a:gs pos="0">
                  <a:srgbClr val="FFFFFF"/>
                </a:gs>
                <a:gs pos="100000">
                  <a:srgbClr val="FF9933"/>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备注</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292"/>
                                        </p:tgtEl>
                                        <p:attrNameLst>
                                          <p:attrName>style.visibility</p:attrName>
                                        </p:attrNameLst>
                                      </p:cBhvr>
                                      <p:to>
                                        <p:strVal val="visible"/>
                                      </p:to>
                                    </p:set>
                                    <p:anim calcmode="lin" valueType="num">
                                      <p:cBhvr additive="base">
                                        <p:cTn id="7" dur="500" fill="hold"/>
                                        <p:tgtEl>
                                          <p:spTgt spid="10292"/>
                                        </p:tgtEl>
                                        <p:attrNameLst>
                                          <p:attrName>ppt_x</p:attrName>
                                        </p:attrNameLst>
                                      </p:cBhvr>
                                      <p:tavLst>
                                        <p:tav tm="0">
                                          <p:val>
                                            <p:strVal val="0-#ppt_w/2"/>
                                          </p:val>
                                        </p:tav>
                                        <p:tav tm="100000">
                                          <p:val>
                                            <p:strVal val="#ppt_x"/>
                                          </p:val>
                                        </p:tav>
                                      </p:tavLst>
                                    </p:anim>
                                    <p:anim calcmode="lin" valueType="num">
                                      <p:cBhvr additive="base">
                                        <p:cTn id="8" dur="500" fill="hold"/>
                                        <p:tgtEl>
                                          <p:spTgt spid="102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93"/>
                                        </p:tgtEl>
                                        <p:attrNameLst>
                                          <p:attrName>style.visibility</p:attrName>
                                        </p:attrNameLst>
                                      </p:cBhvr>
                                      <p:to>
                                        <p:strVal val="visible"/>
                                      </p:to>
                                    </p:set>
                                    <p:anim calcmode="lin" valueType="num">
                                      <p:cBhvr additive="base">
                                        <p:cTn id="13" dur="500" fill="hold"/>
                                        <p:tgtEl>
                                          <p:spTgt spid="10293"/>
                                        </p:tgtEl>
                                        <p:attrNameLst>
                                          <p:attrName>ppt_x</p:attrName>
                                        </p:attrNameLst>
                                      </p:cBhvr>
                                      <p:tavLst>
                                        <p:tav tm="0">
                                          <p:val>
                                            <p:strVal val="0-#ppt_w/2"/>
                                          </p:val>
                                        </p:tav>
                                        <p:tav tm="100000">
                                          <p:val>
                                            <p:strVal val="#ppt_x"/>
                                          </p:val>
                                        </p:tav>
                                      </p:tavLst>
                                    </p:anim>
                                    <p:anim calcmode="lin" valueType="num">
                                      <p:cBhvr additive="base">
                                        <p:cTn id="14" dur="500" fill="hold"/>
                                        <p:tgtEl>
                                          <p:spTgt spid="1029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294"/>
                                        </p:tgtEl>
                                        <p:attrNameLst>
                                          <p:attrName>style.visibility</p:attrName>
                                        </p:attrNameLst>
                                      </p:cBhvr>
                                      <p:to>
                                        <p:strVal val="visible"/>
                                      </p:to>
                                    </p:set>
                                    <p:anim calcmode="lin" valueType="num">
                                      <p:cBhvr additive="base">
                                        <p:cTn id="17" dur="500" fill="hold"/>
                                        <p:tgtEl>
                                          <p:spTgt spid="10294"/>
                                        </p:tgtEl>
                                        <p:attrNameLst>
                                          <p:attrName>ppt_x</p:attrName>
                                        </p:attrNameLst>
                                      </p:cBhvr>
                                      <p:tavLst>
                                        <p:tav tm="0">
                                          <p:val>
                                            <p:strVal val="0-#ppt_w/2"/>
                                          </p:val>
                                        </p:tav>
                                        <p:tav tm="100000">
                                          <p:val>
                                            <p:strVal val="#ppt_x"/>
                                          </p:val>
                                        </p:tav>
                                      </p:tavLst>
                                    </p:anim>
                                    <p:anim calcmode="lin" valueType="num">
                                      <p:cBhvr additive="base">
                                        <p:cTn id="18" dur="500" fill="hold"/>
                                        <p:tgtEl>
                                          <p:spTgt spid="1029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2" grpId="0" animBg="1"/>
      <p:bldP spid="10293" grpId="0" animBg="1"/>
      <p:bldP spid="102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PT5 拷贝">
            <a:extLst>
              <a:ext uri="{FF2B5EF4-FFF2-40B4-BE49-F238E27FC236}">
                <a16:creationId xmlns:a16="http://schemas.microsoft.com/office/drawing/2014/main" id="{18CCC25C-0B3F-4BD6-AFBB-27D541651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ppt6">
            <a:extLst>
              <a:ext uri="{FF2B5EF4-FFF2-40B4-BE49-F238E27FC236}">
                <a16:creationId xmlns:a16="http://schemas.microsoft.com/office/drawing/2014/main" id="{9D168A5B-1FBB-412B-969A-403D827A3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a:extLst>
              <a:ext uri="{FF2B5EF4-FFF2-40B4-BE49-F238E27FC236}">
                <a16:creationId xmlns:a16="http://schemas.microsoft.com/office/drawing/2014/main" id="{20AE3391-A06D-4789-8C0D-440585A0B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14400"/>
            <a:ext cx="554513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16F5D1B8-AAA6-47CD-AEE7-0C907C9A960E}"/>
              </a:ext>
            </a:extLst>
          </p:cNvPr>
          <p:cNvSpPr txBox="1">
            <a:spLocks noChangeArrowheads="1"/>
          </p:cNvSpPr>
          <p:nvPr/>
        </p:nvSpPr>
        <p:spPr bwMode="auto">
          <a:xfrm>
            <a:off x="1981200" y="5105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①   拿  到 探 宝 图</a:t>
            </a:r>
          </a:p>
        </p:txBody>
      </p:sp>
      <p:sp>
        <p:nvSpPr>
          <p:cNvPr id="13318" name="Text Box 6">
            <a:extLst>
              <a:ext uri="{FF2B5EF4-FFF2-40B4-BE49-F238E27FC236}">
                <a16:creationId xmlns:a16="http://schemas.microsoft.com/office/drawing/2014/main" id="{1556C8B7-9533-480B-B5EB-E91DCE38DEB3}"/>
              </a:ext>
            </a:extLst>
          </p:cNvPr>
          <p:cNvSpPr txBox="1">
            <a:spLocks noChangeArrowheads="1"/>
          </p:cNvSpPr>
          <p:nvPr/>
        </p:nvSpPr>
        <p:spPr bwMode="auto">
          <a:xfrm>
            <a:off x="1905000" y="4038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②  初    探   路</a:t>
            </a:r>
          </a:p>
        </p:txBody>
      </p:sp>
      <p:sp>
        <p:nvSpPr>
          <p:cNvPr id="13319" name="Text Box 7">
            <a:extLst>
              <a:ext uri="{FF2B5EF4-FFF2-40B4-BE49-F238E27FC236}">
                <a16:creationId xmlns:a16="http://schemas.microsoft.com/office/drawing/2014/main" id="{66CE785F-1FBD-40D4-A125-4A9BD452771F}"/>
              </a:ext>
            </a:extLst>
          </p:cNvPr>
          <p:cNvSpPr txBox="1">
            <a:spLocks noChangeArrowheads="1"/>
          </p:cNvSpPr>
          <p:nvPr/>
        </p:nvSpPr>
        <p:spPr bwMode="auto">
          <a:xfrm>
            <a:off x="1905000" y="3276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③   找 到 钥 匙</a:t>
            </a:r>
          </a:p>
        </p:txBody>
      </p:sp>
      <p:sp>
        <p:nvSpPr>
          <p:cNvPr id="13320" name="Text Box 8">
            <a:extLst>
              <a:ext uri="{FF2B5EF4-FFF2-40B4-BE49-F238E27FC236}">
                <a16:creationId xmlns:a16="http://schemas.microsoft.com/office/drawing/2014/main" id="{672D323F-A9E7-4797-A066-17703944FB0F}"/>
              </a:ext>
            </a:extLst>
          </p:cNvPr>
          <p:cNvSpPr txBox="1">
            <a:spLocks noChangeArrowheads="1"/>
          </p:cNvSpPr>
          <p:nvPr/>
        </p:nvSpPr>
        <p:spPr bwMode="auto">
          <a:xfrm>
            <a:off x="1905000" y="2438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④  迈进职场大门</a:t>
            </a:r>
          </a:p>
        </p:txBody>
      </p:sp>
      <p:sp>
        <p:nvSpPr>
          <p:cNvPr id="13321" name="Text Box 9">
            <a:extLst>
              <a:ext uri="{FF2B5EF4-FFF2-40B4-BE49-F238E27FC236}">
                <a16:creationId xmlns:a16="http://schemas.microsoft.com/office/drawing/2014/main" id="{C356AA77-0FA7-4785-B177-C590AF67AF64}"/>
              </a:ext>
            </a:extLst>
          </p:cNvPr>
          <p:cNvSpPr txBox="1">
            <a:spLocks noChangeArrowheads="1"/>
          </p:cNvSpPr>
          <p:nvPr/>
        </p:nvSpPr>
        <p:spPr bwMode="auto">
          <a:xfrm>
            <a:off x="1981200" y="1676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⑤ 拿到岗位实习证</a:t>
            </a:r>
          </a:p>
        </p:txBody>
      </p:sp>
      <p:sp>
        <p:nvSpPr>
          <p:cNvPr id="13322" name="Text Box 10">
            <a:extLst>
              <a:ext uri="{FF2B5EF4-FFF2-40B4-BE49-F238E27FC236}">
                <a16:creationId xmlns:a16="http://schemas.microsoft.com/office/drawing/2014/main" id="{CFA168D0-B2F8-4CA2-A64A-3FE42522CA7C}"/>
              </a:ext>
            </a:extLst>
          </p:cNvPr>
          <p:cNvSpPr txBox="1">
            <a:spLocks noChangeArrowheads="1"/>
          </p:cNvSpPr>
          <p:nvPr/>
        </p:nvSpPr>
        <p:spPr bwMode="auto">
          <a:xfrm>
            <a:off x="5410200" y="5181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学习目标→工作任务</a:t>
            </a:r>
          </a:p>
        </p:txBody>
      </p:sp>
      <p:sp>
        <p:nvSpPr>
          <p:cNvPr id="13323" name="Text Box 11">
            <a:extLst>
              <a:ext uri="{FF2B5EF4-FFF2-40B4-BE49-F238E27FC236}">
                <a16:creationId xmlns:a16="http://schemas.microsoft.com/office/drawing/2014/main" id="{3BCD7F3F-3C85-455D-97B9-1BED769F161B}"/>
              </a:ext>
            </a:extLst>
          </p:cNvPr>
          <p:cNvSpPr txBox="1">
            <a:spLocks noChangeArrowheads="1"/>
          </p:cNvSpPr>
          <p:nvPr/>
        </p:nvSpPr>
        <p:spPr bwMode="auto">
          <a:xfrm>
            <a:off x="5257800" y="4191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应知→制图规则</a:t>
            </a:r>
          </a:p>
        </p:txBody>
      </p:sp>
      <p:sp>
        <p:nvSpPr>
          <p:cNvPr id="13324" name="Text Box 12">
            <a:extLst>
              <a:ext uri="{FF2B5EF4-FFF2-40B4-BE49-F238E27FC236}">
                <a16:creationId xmlns:a16="http://schemas.microsoft.com/office/drawing/2014/main" id="{089BB010-27A6-42F7-A707-AFCD13DEE088}"/>
              </a:ext>
            </a:extLst>
          </p:cNvPr>
          <p:cNvSpPr txBox="1">
            <a:spLocks noChangeArrowheads="1"/>
          </p:cNvSpPr>
          <p:nvPr/>
        </p:nvSpPr>
        <p:spPr bwMode="auto">
          <a:xfrm>
            <a:off x="5257800" y="3276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应会→图示内容</a:t>
            </a:r>
          </a:p>
        </p:txBody>
      </p:sp>
      <p:sp>
        <p:nvSpPr>
          <p:cNvPr id="13325" name="Text Box 13">
            <a:extLst>
              <a:ext uri="{FF2B5EF4-FFF2-40B4-BE49-F238E27FC236}">
                <a16:creationId xmlns:a16="http://schemas.microsoft.com/office/drawing/2014/main" id="{D6F1E384-C2AE-421C-8917-D38A1739D92C}"/>
              </a:ext>
            </a:extLst>
          </p:cNvPr>
          <p:cNvSpPr txBox="1">
            <a:spLocks noChangeArrowheads="1"/>
          </p:cNvSpPr>
          <p:nvPr/>
        </p:nvSpPr>
        <p:spPr bwMode="auto">
          <a:xfrm>
            <a:off x="5257800" y="2438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读图→模板翻样</a:t>
            </a:r>
          </a:p>
        </p:txBody>
      </p:sp>
      <p:sp>
        <p:nvSpPr>
          <p:cNvPr id="13326" name="Text Box 14">
            <a:extLst>
              <a:ext uri="{FF2B5EF4-FFF2-40B4-BE49-F238E27FC236}">
                <a16:creationId xmlns:a16="http://schemas.microsoft.com/office/drawing/2014/main" id="{FD6CDAD6-0E4A-4EA0-8F57-7AB3A3073BFE}"/>
              </a:ext>
            </a:extLst>
          </p:cNvPr>
          <p:cNvSpPr txBox="1">
            <a:spLocks noChangeArrowheads="1"/>
          </p:cNvSpPr>
          <p:nvPr/>
        </p:nvSpPr>
        <p:spPr bwMode="auto">
          <a:xfrm>
            <a:off x="5410200" y="1676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识图→构件内配筋</a:t>
            </a:r>
          </a:p>
        </p:txBody>
      </p:sp>
      <p:sp>
        <p:nvSpPr>
          <p:cNvPr id="34831" name="Text Box 15">
            <a:extLst>
              <a:ext uri="{FF2B5EF4-FFF2-40B4-BE49-F238E27FC236}">
                <a16:creationId xmlns:a16="http://schemas.microsoft.com/office/drawing/2014/main" id="{5F810944-AEFC-4F5D-8088-24B52663C16F}"/>
              </a:ext>
            </a:extLst>
          </p:cNvPr>
          <p:cNvSpPr txBox="1">
            <a:spLocks noChangeArrowheads="1"/>
          </p:cNvSpPr>
          <p:nvPr/>
        </p:nvSpPr>
        <p:spPr bwMode="auto">
          <a:xfrm>
            <a:off x="533400" y="1066800"/>
            <a:ext cx="6715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b="1">
                <a:solidFill>
                  <a:srgbClr val="333399"/>
                </a:solidFill>
              </a:rPr>
              <a:t>    职 业 胜 任 模 型</a:t>
            </a:r>
          </a:p>
        </p:txBody>
      </p:sp>
      <p:sp>
        <p:nvSpPr>
          <p:cNvPr id="34832" name="Line 16">
            <a:extLst>
              <a:ext uri="{FF2B5EF4-FFF2-40B4-BE49-F238E27FC236}">
                <a16:creationId xmlns:a16="http://schemas.microsoft.com/office/drawing/2014/main" id="{CDAF2A68-873F-49D3-ABDA-0A5794603CD4}"/>
              </a:ext>
            </a:extLst>
          </p:cNvPr>
          <p:cNvSpPr>
            <a:spLocks noChangeShapeType="1"/>
          </p:cNvSpPr>
          <p:nvPr/>
        </p:nvSpPr>
        <p:spPr bwMode="auto">
          <a:xfrm>
            <a:off x="7315200" y="19812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zh-CN" altLang="en-US"/>
          </a:p>
        </p:txBody>
      </p:sp>
      <p:sp>
        <p:nvSpPr>
          <p:cNvPr id="34833" name="Line 17">
            <a:extLst>
              <a:ext uri="{FF2B5EF4-FFF2-40B4-BE49-F238E27FC236}">
                <a16:creationId xmlns:a16="http://schemas.microsoft.com/office/drawing/2014/main" id="{D7090853-9CBA-4448-942A-913C41A1E353}"/>
              </a:ext>
            </a:extLst>
          </p:cNvPr>
          <p:cNvSpPr>
            <a:spLocks noChangeShapeType="1"/>
          </p:cNvSpPr>
          <p:nvPr/>
        </p:nvSpPr>
        <p:spPr bwMode="auto">
          <a:xfrm>
            <a:off x="7239000" y="1905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slide(fromBottom)">
                                      <p:cBhvr>
                                        <p:cTn id="7" dur="500"/>
                                        <p:tgtEl>
                                          <p:spTgt spid="13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slide(fromBottom)">
                                      <p:cBhvr>
                                        <p:cTn id="12" dur="500"/>
                                        <p:tgtEl>
                                          <p:spTgt spid="13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23"/>
                                        </p:tgtEl>
                                        <p:attrNameLst>
                                          <p:attrName>style.visibility</p:attrName>
                                        </p:attrNameLst>
                                      </p:cBhvr>
                                      <p:to>
                                        <p:strVal val="visible"/>
                                      </p:to>
                                    </p:set>
                                    <p:animEffect transition="in" filter="slide(fromBottom)">
                                      <p:cBhvr>
                                        <p:cTn id="17" dur="500"/>
                                        <p:tgtEl>
                                          <p:spTgt spid="133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slide(fromBottom)">
                                      <p:cBhvr>
                                        <p:cTn id="22" dur="500"/>
                                        <p:tgtEl>
                                          <p:spTgt spid="133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324"/>
                                        </p:tgtEl>
                                        <p:attrNameLst>
                                          <p:attrName>style.visibility</p:attrName>
                                        </p:attrNameLst>
                                      </p:cBhvr>
                                      <p:to>
                                        <p:strVal val="visible"/>
                                      </p:to>
                                    </p:set>
                                    <p:animEffect transition="in" filter="slide(fromBottom)">
                                      <p:cBhvr>
                                        <p:cTn id="27" dur="500"/>
                                        <p:tgtEl>
                                          <p:spTgt spid="133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3319"/>
                                        </p:tgtEl>
                                        <p:attrNameLst>
                                          <p:attrName>style.visibility</p:attrName>
                                        </p:attrNameLst>
                                      </p:cBhvr>
                                      <p:to>
                                        <p:strVal val="visible"/>
                                      </p:to>
                                    </p:set>
                                    <p:animEffect transition="in" filter="slide(fromBottom)">
                                      <p:cBhvr>
                                        <p:cTn id="32" dur="500"/>
                                        <p:tgtEl>
                                          <p:spTgt spid="133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325"/>
                                        </p:tgtEl>
                                        <p:attrNameLst>
                                          <p:attrName>style.visibility</p:attrName>
                                        </p:attrNameLst>
                                      </p:cBhvr>
                                      <p:to>
                                        <p:strVal val="visible"/>
                                      </p:to>
                                    </p:set>
                                    <p:animEffect transition="in" filter="slide(fromBottom)">
                                      <p:cBhvr>
                                        <p:cTn id="37" dur="500"/>
                                        <p:tgtEl>
                                          <p:spTgt spid="133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3320"/>
                                        </p:tgtEl>
                                        <p:attrNameLst>
                                          <p:attrName>style.visibility</p:attrName>
                                        </p:attrNameLst>
                                      </p:cBhvr>
                                      <p:to>
                                        <p:strVal val="visible"/>
                                      </p:to>
                                    </p:set>
                                    <p:animEffect transition="in" filter="slide(fromBottom)">
                                      <p:cBhvr>
                                        <p:cTn id="42" dur="500"/>
                                        <p:tgtEl>
                                          <p:spTgt spid="133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3326"/>
                                        </p:tgtEl>
                                        <p:attrNameLst>
                                          <p:attrName>style.visibility</p:attrName>
                                        </p:attrNameLst>
                                      </p:cBhvr>
                                      <p:to>
                                        <p:strVal val="visible"/>
                                      </p:to>
                                    </p:set>
                                    <p:animEffect transition="in" filter="slide(fromBottom)">
                                      <p:cBhvr>
                                        <p:cTn id="47" dur="500"/>
                                        <p:tgtEl>
                                          <p:spTgt spid="133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3321"/>
                                        </p:tgtEl>
                                        <p:attrNameLst>
                                          <p:attrName>style.visibility</p:attrName>
                                        </p:attrNameLst>
                                      </p:cBhvr>
                                      <p:to>
                                        <p:strVal val="visible"/>
                                      </p:to>
                                    </p:set>
                                    <p:animEffect transition="in" filter="slide(fromBottom)">
                                      <p:cBhvr>
                                        <p:cTn id="52"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P spid="13318" grpId="0" autoUpdateAnimBg="0"/>
      <p:bldP spid="13319" grpId="0" autoUpdateAnimBg="0"/>
      <p:bldP spid="13320" grpId="0" autoUpdateAnimBg="0"/>
      <p:bldP spid="13321" grpId="0" autoUpdateAnimBg="0"/>
      <p:bldP spid="13322" grpId="0" autoUpdateAnimBg="0"/>
      <p:bldP spid="13323" grpId="0" autoUpdateAnimBg="0"/>
      <p:bldP spid="13324" grpId="0" autoUpdateAnimBg="0"/>
      <p:bldP spid="13325" grpId="0" autoUpdateAnimBg="0"/>
      <p:bldP spid="1332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PT5">
            <a:extLst>
              <a:ext uri="{FF2B5EF4-FFF2-40B4-BE49-F238E27FC236}">
                <a16:creationId xmlns:a16="http://schemas.microsoft.com/office/drawing/2014/main" id="{552E7F6C-235C-471E-B301-38456406E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ppt6">
            <a:extLst>
              <a:ext uri="{FF2B5EF4-FFF2-40B4-BE49-F238E27FC236}">
                <a16:creationId xmlns:a16="http://schemas.microsoft.com/office/drawing/2014/main" id="{BF906EB7-014C-43B3-8EFA-E2AEDDB03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a:extLst>
              <a:ext uri="{FF2B5EF4-FFF2-40B4-BE49-F238E27FC236}">
                <a16:creationId xmlns:a16="http://schemas.microsoft.com/office/drawing/2014/main" id="{CBB00F27-60B5-4651-A4B5-69EB8B567ECD}"/>
              </a:ext>
            </a:extLst>
          </p:cNvPr>
          <p:cNvSpPr>
            <a:spLocks noGrp="1" noChangeArrowheads="1"/>
          </p:cNvSpPr>
          <p:nvPr>
            <p:ph type="body" idx="1"/>
          </p:nvPr>
        </p:nvSpPr>
        <p:spPr>
          <a:xfrm>
            <a:off x="457200" y="1143000"/>
            <a:ext cx="8229600" cy="4525963"/>
          </a:xfrm>
        </p:spPr>
        <p:txBody>
          <a:bodyPr/>
          <a:lstStyle/>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400" b="1"/>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p:txBody>
      </p:sp>
      <p:sp>
        <p:nvSpPr>
          <p:cNvPr id="12293" name="AutoShape 5">
            <a:extLst>
              <a:ext uri="{FF2B5EF4-FFF2-40B4-BE49-F238E27FC236}">
                <a16:creationId xmlns:a16="http://schemas.microsoft.com/office/drawing/2014/main" id="{238C285B-C953-4EEB-BFA6-321FFDF8E5EB}"/>
              </a:ext>
            </a:extLst>
          </p:cNvPr>
          <p:cNvSpPr>
            <a:spLocks noChangeArrowheads="1"/>
          </p:cNvSpPr>
          <p:nvPr/>
        </p:nvSpPr>
        <p:spPr bwMode="auto">
          <a:xfrm>
            <a:off x="685800" y="1752600"/>
            <a:ext cx="5181600" cy="762000"/>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1800"/>
              <a:t>研读图</a:t>
            </a:r>
            <a:r>
              <a:rPr kumimoji="1" lang="en-US" altLang="zh-CN" sz="1800"/>
              <a:t>---</a:t>
            </a:r>
            <a:r>
              <a:rPr kumimoji="1" lang="zh-CN" altLang="en-US" sz="1800"/>
              <a:t>图</a:t>
            </a:r>
            <a:r>
              <a:rPr kumimoji="1" lang="en-US" altLang="zh-CN" sz="1800"/>
              <a:t>##</a:t>
            </a:r>
            <a:r>
              <a:rPr kumimoji="1" lang="zh-CN" altLang="en-US" sz="1800"/>
              <a:t>详图，标识图中应交底的</a:t>
            </a:r>
            <a:endParaRPr kumimoji="1" lang="en-US" altLang="zh-CN" sz="1800"/>
          </a:p>
          <a:p>
            <a:pPr eaLnBrk="1" hangingPunct="1">
              <a:spcBef>
                <a:spcPct val="0"/>
              </a:spcBef>
              <a:buFontTx/>
              <a:buNone/>
            </a:pPr>
            <a:r>
              <a:rPr kumimoji="1" lang="zh-CN" altLang="en-US" sz="1800"/>
              <a:t>技术信息。</a:t>
            </a:r>
          </a:p>
        </p:txBody>
      </p:sp>
      <p:sp>
        <p:nvSpPr>
          <p:cNvPr id="12294" name="AutoShape 6">
            <a:extLst>
              <a:ext uri="{FF2B5EF4-FFF2-40B4-BE49-F238E27FC236}">
                <a16:creationId xmlns:a16="http://schemas.microsoft.com/office/drawing/2014/main" id="{4B89BDAB-C75C-42AF-B021-5C025069D5D7}"/>
              </a:ext>
            </a:extLst>
          </p:cNvPr>
          <p:cNvSpPr>
            <a:spLocks noChangeArrowheads="1"/>
          </p:cNvSpPr>
          <p:nvPr/>
        </p:nvSpPr>
        <p:spPr bwMode="auto">
          <a:xfrm>
            <a:off x="609600" y="2619375"/>
            <a:ext cx="5181600" cy="1114425"/>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en-US" altLang="zh-CN" sz="1800"/>
              <a:t> </a:t>
            </a:r>
            <a:r>
              <a:rPr kumimoji="1" lang="zh-CN" altLang="en-US" sz="1800"/>
              <a:t>徒手画图</a:t>
            </a:r>
            <a:r>
              <a:rPr kumimoji="1" lang="en-US" altLang="zh-CN" sz="1800"/>
              <a:t>--</a:t>
            </a:r>
            <a:r>
              <a:rPr kumimoji="1" lang="zh-CN" altLang="en-US" sz="1800"/>
              <a:t>转换式训练（识图与画图）：</a:t>
            </a:r>
            <a:endParaRPr kumimoji="1" lang="en-US" altLang="zh-CN" sz="1800"/>
          </a:p>
          <a:p>
            <a:pPr algn="ctr" eaLnBrk="1" hangingPunct="1">
              <a:spcBef>
                <a:spcPct val="0"/>
              </a:spcBef>
              <a:buFontTx/>
              <a:buNone/>
            </a:pPr>
            <a:r>
              <a:rPr kumimoji="1" lang="zh-CN" altLang="en-US" sz="1800"/>
              <a:t>尝试画出构件详图</a:t>
            </a:r>
            <a:endParaRPr kumimoji="1" lang="en-US" altLang="zh-CN" sz="1800"/>
          </a:p>
        </p:txBody>
      </p:sp>
      <p:sp>
        <p:nvSpPr>
          <p:cNvPr id="12295" name="AutoShape 7">
            <a:extLst>
              <a:ext uri="{FF2B5EF4-FFF2-40B4-BE49-F238E27FC236}">
                <a16:creationId xmlns:a16="http://schemas.microsoft.com/office/drawing/2014/main" id="{E7A72676-7349-4778-9784-9BABDA2D2A19}"/>
              </a:ext>
            </a:extLst>
          </p:cNvPr>
          <p:cNvSpPr>
            <a:spLocks noChangeArrowheads="1"/>
          </p:cNvSpPr>
          <p:nvPr/>
        </p:nvSpPr>
        <p:spPr bwMode="auto">
          <a:xfrm>
            <a:off x="762000" y="3733800"/>
            <a:ext cx="5029200" cy="990600"/>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kumimoji="1" lang="en-US" altLang="zh-CN" sz="1800"/>
          </a:p>
          <a:p>
            <a:pPr eaLnBrk="1" hangingPunct="1">
              <a:spcBef>
                <a:spcPct val="0"/>
              </a:spcBef>
              <a:buFontTx/>
              <a:buNone/>
            </a:pPr>
            <a:r>
              <a:rPr kumimoji="1" lang="zh-CN" altLang="en-US" sz="1800"/>
              <a:t>模型制作</a:t>
            </a:r>
            <a:r>
              <a:rPr kumimoji="1" lang="en-US" altLang="zh-CN" sz="1800"/>
              <a:t>-----</a:t>
            </a:r>
            <a:r>
              <a:rPr kumimoji="1" lang="zh-CN" altLang="en-US" sz="1800"/>
              <a:t>确认识图到位</a:t>
            </a:r>
            <a:r>
              <a:rPr kumimoji="1" lang="en-US" altLang="zh-CN" sz="1800"/>
              <a:t>-----</a:t>
            </a:r>
            <a:r>
              <a:rPr kumimoji="1" lang="zh-CN" altLang="en-US" sz="1800"/>
              <a:t>深化设计。。</a:t>
            </a:r>
          </a:p>
          <a:p>
            <a:pPr eaLnBrk="1" hangingPunct="1">
              <a:spcBef>
                <a:spcPct val="0"/>
              </a:spcBef>
              <a:buFontTx/>
              <a:buNone/>
            </a:pPr>
            <a:endParaRPr kumimoji="1" lang="en-US" altLang="zh-CN" sz="1800"/>
          </a:p>
        </p:txBody>
      </p:sp>
      <p:grpSp>
        <p:nvGrpSpPr>
          <p:cNvPr id="2" name="Group 8">
            <a:extLst>
              <a:ext uri="{FF2B5EF4-FFF2-40B4-BE49-F238E27FC236}">
                <a16:creationId xmlns:a16="http://schemas.microsoft.com/office/drawing/2014/main" id="{3C8F2CB9-016A-46AB-8106-C7853185B453}"/>
              </a:ext>
            </a:extLst>
          </p:cNvPr>
          <p:cNvGrpSpPr>
            <a:grpSpLocks/>
          </p:cNvGrpSpPr>
          <p:nvPr/>
        </p:nvGrpSpPr>
        <p:grpSpPr bwMode="auto">
          <a:xfrm>
            <a:off x="6172200" y="1143000"/>
            <a:ext cx="1981200" cy="3276600"/>
            <a:chOff x="1392" y="1080"/>
            <a:chExt cx="1200" cy="1680"/>
          </a:xfrm>
        </p:grpSpPr>
        <p:sp>
          <p:nvSpPr>
            <p:cNvPr id="35850" name="Rectangle 9">
              <a:extLst>
                <a:ext uri="{FF2B5EF4-FFF2-40B4-BE49-F238E27FC236}">
                  <a16:creationId xmlns:a16="http://schemas.microsoft.com/office/drawing/2014/main" id="{EFDB02F2-1182-4EFE-B1CC-D20261928AFC}"/>
                </a:ext>
              </a:extLst>
            </p:cNvPr>
            <p:cNvSpPr>
              <a:spLocks noChangeArrowheads="1"/>
            </p:cNvSpPr>
            <p:nvPr/>
          </p:nvSpPr>
          <p:spPr bwMode="auto">
            <a:xfrm rot="547650">
              <a:off x="1392" y="1080"/>
              <a:ext cx="1200" cy="1680"/>
            </a:xfrm>
            <a:prstGeom prst="rect">
              <a:avLst/>
            </a:prstGeom>
            <a:gradFill rotWithShape="1">
              <a:gsLst>
                <a:gs pos="0">
                  <a:srgbClr val="808000"/>
                </a:gs>
                <a:gs pos="100000">
                  <a:srgbClr val="FFFFFF"/>
                </a:gs>
              </a:gsLst>
              <a:lin ang="0" scaled="1"/>
            </a:gradFill>
            <a:ln w="9525">
              <a:miter lim="800000"/>
              <a:headEnd/>
              <a:tailEnd/>
            </a:ln>
            <a:scene3d>
              <a:camera prst="legacyObliqueBottomLeft"/>
              <a:lightRig rig="legacyHarsh3" dir="t"/>
            </a:scene3d>
            <a:sp3d extrusionH="430200" prstMaterial="legacyMatte">
              <a:bevelT w="13500" h="13500" prst="angle"/>
              <a:bevelB w="13500" h="13500" prst="angle"/>
              <a:extrusionClr>
                <a:srgbClr val="FF6600"/>
              </a:extrusionClr>
              <a:contourClr>
                <a:srgbClr val="808000"/>
              </a:contourClr>
            </a:sp3d>
          </p:spPr>
          <p:txBody>
            <a:bodyPr wrap="none" anchor="ctr">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kumimoji="1" lang="zh-CN" altLang="zh-CN" sz="2400" b="1">
                <a:latin typeface="文鼎琥珀体" pitchFamily="1" charset="-122"/>
                <a:ea typeface="文鼎琥珀体" pitchFamily="1" charset="-122"/>
              </a:endParaRPr>
            </a:p>
          </p:txBody>
        </p:sp>
        <p:sp>
          <p:nvSpPr>
            <p:cNvPr id="35851" name="Rectangle 10">
              <a:extLst>
                <a:ext uri="{FF2B5EF4-FFF2-40B4-BE49-F238E27FC236}">
                  <a16:creationId xmlns:a16="http://schemas.microsoft.com/office/drawing/2014/main" id="{3DD339BC-1E79-43C0-BAB4-34139164538C}"/>
                </a:ext>
              </a:extLst>
            </p:cNvPr>
            <p:cNvSpPr>
              <a:spLocks noChangeArrowheads="1"/>
            </p:cNvSpPr>
            <p:nvPr/>
          </p:nvSpPr>
          <p:spPr bwMode="auto">
            <a:xfrm rot="574708">
              <a:off x="1584" y="1344"/>
              <a:ext cx="912" cy="4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a:latin typeface="Times New Roman" panose="02020603050405020304" pitchFamily="18" charset="0"/>
                  <a:ea typeface="华文行楷" panose="02010800040101010101" pitchFamily="2" charset="-122"/>
                </a:rPr>
                <a:t>能力拓展</a:t>
              </a:r>
            </a:p>
          </p:txBody>
        </p:sp>
      </p:grpSp>
      <p:pic>
        <p:nvPicPr>
          <p:cNvPr id="35849" name="Picture 11" descr="PPT5 拷贝">
            <a:extLst>
              <a:ext uri="{FF2B5EF4-FFF2-40B4-BE49-F238E27FC236}">
                <a16:creationId xmlns:a16="http://schemas.microsoft.com/office/drawing/2014/main" id="{E9329F35-64C8-48DD-840B-B5800B331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0-#ppt_w/2"/>
                                          </p:val>
                                        </p:tav>
                                        <p:tav tm="100000">
                                          <p:val>
                                            <p:strVal val="#ppt_x"/>
                                          </p:val>
                                        </p:tav>
                                      </p:tavLst>
                                    </p:anim>
                                    <p:anim calcmode="lin" valueType="num">
                                      <p:cBhvr additive="base">
                                        <p:cTn id="14"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500" fill="hold"/>
                                        <p:tgtEl>
                                          <p:spTgt spid="12294"/>
                                        </p:tgtEl>
                                        <p:attrNameLst>
                                          <p:attrName>ppt_x</p:attrName>
                                        </p:attrNameLst>
                                      </p:cBhvr>
                                      <p:tavLst>
                                        <p:tav tm="0">
                                          <p:val>
                                            <p:strVal val="0-#ppt_w/2"/>
                                          </p:val>
                                        </p:tav>
                                        <p:tav tm="100000">
                                          <p:val>
                                            <p:strVal val="#ppt_x"/>
                                          </p:val>
                                        </p:tav>
                                      </p:tavLst>
                                    </p:anim>
                                    <p:anim calcmode="lin" valueType="num">
                                      <p:cBhvr additive="base">
                                        <p:cTn id="20"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500" fill="hold"/>
                                        <p:tgtEl>
                                          <p:spTgt spid="12295"/>
                                        </p:tgtEl>
                                        <p:attrNameLst>
                                          <p:attrName>ppt_x</p:attrName>
                                        </p:attrNameLst>
                                      </p:cBhvr>
                                      <p:tavLst>
                                        <p:tav tm="0">
                                          <p:val>
                                            <p:strVal val="0-#ppt_w/2"/>
                                          </p:val>
                                        </p:tav>
                                        <p:tav tm="100000">
                                          <p:val>
                                            <p:strVal val="#ppt_x"/>
                                          </p:val>
                                        </p:tav>
                                      </p:tavLst>
                                    </p:anim>
                                    <p:anim calcmode="lin" valueType="num">
                                      <p:cBhvr additive="base">
                                        <p:cTn id="26"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292">
                                            <p:txEl>
                                              <p:pRg st="12" end="12"/>
                                            </p:txEl>
                                          </p:spTgt>
                                        </p:tgtEl>
                                        <p:attrNameLst>
                                          <p:attrName>style.visibility</p:attrName>
                                        </p:attrNameLst>
                                      </p:cBhvr>
                                      <p:to>
                                        <p:strVal val="visible"/>
                                      </p:to>
                                    </p:set>
                                    <p:anim calcmode="lin" valueType="num">
                                      <p:cBhvr additive="base">
                                        <p:cTn id="31" dur="500" fill="hold"/>
                                        <p:tgtEl>
                                          <p:spTgt spid="12292">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P spid="1229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5" name="文本框 15">
            <a:extLst>
              <a:ext uri="{FF2B5EF4-FFF2-40B4-BE49-F238E27FC236}">
                <a16:creationId xmlns:a16="http://schemas.microsoft.com/office/drawing/2014/main" id="{B31E3935-484A-412A-84EF-0D50E6101390}"/>
              </a:ext>
            </a:extLst>
          </p:cNvPr>
          <p:cNvSpPr txBox="1">
            <a:spLocks noChangeArrowheads="1"/>
          </p:cNvSpPr>
          <p:nvPr/>
        </p:nvSpPr>
        <p:spPr bwMode="auto">
          <a:xfrm>
            <a:off x="1842677" y="1886803"/>
            <a:ext cx="68610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2400" b="1" dirty="0">
                <a:solidFill>
                  <a:srgbClr val="FFC000"/>
                </a:solidFill>
                <a:latin typeface="微软雅黑" panose="020B0503020204020204" pitchFamily="34" charset="-122"/>
              </a:rPr>
              <a:t> </a:t>
            </a:r>
            <a:r>
              <a:rPr lang="zh-CN" altLang="zh-CN" sz="2400" b="1" dirty="0">
                <a:solidFill>
                  <a:srgbClr val="FFC000"/>
                </a:solidFill>
                <a:latin typeface="微软雅黑" panose="020B0503020204020204" pitchFamily="34" charset="-122"/>
              </a:rPr>
              <a:t>识读叠合板板间及梁支座板端连接节点构造详图</a:t>
            </a:r>
          </a:p>
          <a:p>
            <a:endParaRPr lang="zh-CN" altLang="zh-CN" sz="2400" b="1" dirty="0">
              <a:solidFill>
                <a:srgbClr val="FFC000"/>
              </a:solidFill>
              <a:latin typeface="微软雅黑" panose="020B0503020204020204" pitchFamily="34" charset="-122"/>
            </a:endParaRPr>
          </a:p>
        </p:txBody>
      </p:sp>
      <p:sp>
        <p:nvSpPr>
          <p:cNvPr id="7" name="文本框 15">
            <a:extLst>
              <a:ext uri="{FF2B5EF4-FFF2-40B4-BE49-F238E27FC236}">
                <a16:creationId xmlns:a16="http://schemas.microsoft.com/office/drawing/2014/main" id="{17CEF5FA-B776-4C5C-A9FD-D92F33DC8CFE}"/>
              </a:ext>
            </a:extLst>
          </p:cNvPr>
          <p:cNvSpPr txBox="1">
            <a:spLocks noChangeArrowheads="1"/>
          </p:cNvSpPr>
          <p:nvPr/>
        </p:nvSpPr>
        <p:spPr bwMode="auto">
          <a:xfrm>
            <a:off x="668545" y="1333909"/>
            <a:ext cx="374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zh-CN" altLang="en-US" sz="2400" b="1" dirty="0">
                <a:solidFill>
                  <a:srgbClr val="FFC000"/>
                </a:solidFill>
                <a:latin typeface="微软雅黑" panose="020B0503020204020204" pitchFamily="34" charset="-122"/>
              </a:rPr>
              <a:t>任务</a:t>
            </a:r>
            <a:r>
              <a:rPr lang="en-US" altLang="zh-CN" sz="2400" b="1" dirty="0">
                <a:solidFill>
                  <a:srgbClr val="FFC000"/>
                </a:solidFill>
                <a:latin typeface="微软雅黑" panose="020B0503020204020204" pitchFamily="34" charset="-122"/>
              </a:rPr>
              <a:t>6.1</a:t>
            </a:r>
            <a:endParaRPr lang="zh-CN" altLang="zh-CN" sz="2400" b="1" dirty="0">
              <a:solidFill>
                <a:srgbClr val="FFC000"/>
              </a:solidFill>
              <a:latin typeface="微软雅黑" panose="020B0503020204020204" pitchFamily="34" charset="-122"/>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1326210" y="2888734"/>
            <a:ext cx="3626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6.1.1  </a:t>
            </a:r>
            <a:r>
              <a:rPr lang="zh-CN" altLang="zh-CN" b="1" dirty="0">
                <a:solidFill>
                  <a:srgbClr val="FFC000"/>
                </a:solidFill>
                <a:latin typeface="微软雅黑" panose="020B0503020204020204" pitchFamily="34" charset="-122"/>
              </a:rPr>
              <a:t>叠合板节点基本构造规定</a:t>
            </a:r>
          </a:p>
        </p:txBody>
      </p:sp>
      <p:sp>
        <p:nvSpPr>
          <p:cNvPr id="11" name="文本框 15">
            <a:extLst>
              <a:ext uri="{FF2B5EF4-FFF2-40B4-BE49-F238E27FC236}">
                <a16:creationId xmlns:a16="http://schemas.microsoft.com/office/drawing/2014/main" id="{8C429804-E8FE-4C74-816D-30C403774831}"/>
              </a:ext>
            </a:extLst>
          </p:cNvPr>
          <p:cNvSpPr txBox="1">
            <a:spLocks noChangeArrowheads="1"/>
          </p:cNvSpPr>
          <p:nvPr/>
        </p:nvSpPr>
        <p:spPr bwMode="auto">
          <a:xfrm>
            <a:off x="1326210" y="3411600"/>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6.1.2  </a:t>
            </a:r>
            <a:r>
              <a:rPr lang="zh-CN" altLang="zh-CN" b="1" dirty="0">
                <a:solidFill>
                  <a:srgbClr val="FFC000"/>
                </a:solidFill>
                <a:latin typeface="微软雅黑" panose="020B0503020204020204" pitchFamily="34" charset="-122"/>
              </a:rPr>
              <a:t>双向叠合板整体式接缝连接构造</a:t>
            </a:r>
          </a:p>
        </p:txBody>
      </p:sp>
      <p:sp>
        <p:nvSpPr>
          <p:cNvPr id="8" name="文本框 15">
            <a:extLst>
              <a:ext uri="{FF2B5EF4-FFF2-40B4-BE49-F238E27FC236}">
                <a16:creationId xmlns:a16="http://schemas.microsoft.com/office/drawing/2014/main" id="{C2734119-F6E0-4554-BD11-C2FA6D7DE007}"/>
              </a:ext>
            </a:extLst>
          </p:cNvPr>
          <p:cNvSpPr txBox="1">
            <a:spLocks noChangeArrowheads="1"/>
          </p:cNvSpPr>
          <p:nvPr/>
        </p:nvSpPr>
        <p:spPr bwMode="auto">
          <a:xfrm>
            <a:off x="1326210" y="3955520"/>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6.1.3  </a:t>
            </a:r>
            <a:r>
              <a:rPr lang="zh-CN" altLang="zh-CN" b="1" dirty="0">
                <a:solidFill>
                  <a:srgbClr val="FFC000"/>
                </a:solidFill>
                <a:latin typeface="微软雅黑" panose="020B0503020204020204" pitchFamily="34" charset="-122"/>
              </a:rPr>
              <a:t>边梁支座板端连接构造</a:t>
            </a:r>
          </a:p>
        </p:txBody>
      </p:sp>
      <p:sp>
        <p:nvSpPr>
          <p:cNvPr id="9" name="文本框 15">
            <a:extLst>
              <a:ext uri="{FF2B5EF4-FFF2-40B4-BE49-F238E27FC236}">
                <a16:creationId xmlns:a16="http://schemas.microsoft.com/office/drawing/2014/main" id="{D9336200-51C5-48C0-B12C-B70A752ECA39}"/>
              </a:ext>
            </a:extLst>
          </p:cNvPr>
          <p:cNvSpPr txBox="1">
            <a:spLocks noChangeArrowheads="1"/>
          </p:cNvSpPr>
          <p:nvPr/>
        </p:nvSpPr>
        <p:spPr bwMode="auto">
          <a:xfrm>
            <a:off x="1326210" y="4499441"/>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6.1.4  </a:t>
            </a:r>
            <a:r>
              <a:rPr lang="zh-CN" altLang="en-US" b="1" dirty="0">
                <a:solidFill>
                  <a:srgbClr val="FFC000"/>
                </a:solidFill>
                <a:latin typeface="微软雅黑" panose="020B0503020204020204" pitchFamily="34" charset="-122"/>
              </a:rPr>
              <a:t>中间</a:t>
            </a:r>
            <a:r>
              <a:rPr lang="zh-CN" altLang="zh-CN" b="1" dirty="0">
                <a:solidFill>
                  <a:srgbClr val="FFC000"/>
                </a:solidFill>
                <a:latin typeface="微软雅黑" panose="020B0503020204020204" pitchFamily="34" charset="-122"/>
              </a:rPr>
              <a:t>梁支座板端连接构造</a:t>
            </a:r>
          </a:p>
        </p:txBody>
      </p:sp>
      <p:pic>
        <p:nvPicPr>
          <p:cNvPr id="4" name="图片 3">
            <a:extLst>
              <a:ext uri="{FF2B5EF4-FFF2-40B4-BE49-F238E27FC236}">
                <a16:creationId xmlns:a16="http://schemas.microsoft.com/office/drawing/2014/main" id="{C1E6FD18-576C-4F55-9CA5-66B45A0DFA04}"/>
              </a:ext>
            </a:extLst>
          </p:cNvPr>
          <p:cNvPicPr>
            <a:picLocks noChangeAspect="1"/>
          </p:cNvPicPr>
          <p:nvPr/>
        </p:nvPicPr>
        <p:blipFill rotWithShape="1">
          <a:blip r:embed="rId2">
            <a:extLst>
              <a:ext uri="{28A0092B-C50C-407E-A947-70E740481C1C}">
                <a14:useLocalDpi xmlns:a14="http://schemas.microsoft.com/office/drawing/2010/main" val="0"/>
              </a:ext>
            </a:extLst>
          </a:blip>
          <a:srcRect l="35797" b="10380"/>
          <a:stretch/>
        </p:blipFill>
        <p:spPr>
          <a:xfrm>
            <a:off x="5562151" y="2729194"/>
            <a:ext cx="3444478" cy="28681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03971"/>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11" name="文本框 10">
            <a:extLst>
              <a:ext uri="{FF2B5EF4-FFF2-40B4-BE49-F238E27FC236}">
                <a16:creationId xmlns:a16="http://schemas.microsoft.com/office/drawing/2014/main" id="{44879084-0181-490B-8020-A586FEAFA506}"/>
              </a:ext>
            </a:extLst>
          </p:cNvPr>
          <p:cNvSpPr txBox="1">
            <a:spLocks noChangeArrowheads="1"/>
          </p:cNvSpPr>
          <p:nvPr/>
        </p:nvSpPr>
        <p:spPr bwMode="auto">
          <a:xfrm>
            <a:off x="276343" y="2462232"/>
            <a:ext cx="4185590" cy="160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预制构件端部均与其支座构件贴边放置，即在图</a:t>
            </a: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中，</a:t>
            </a:r>
            <a:r>
              <a:rPr lang="en-US" altLang="zh-CN" sz="1350" dirty="0">
                <a:solidFill>
                  <a:schemeClr val="accent5">
                    <a:lumMod val="40000"/>
                    <a:lumOff val="60000"/>
                  </a:schemeClr>
                </a:solidFill>
              </a:rPr>
              <a:t>a=0</a:t>
            </a:r>
            <a:r>
              <a:rPr lang="zh-CN" altLang="zh-CN" sz="1350" dirty="0">
                <a:solidFill>
                  <a:schemeClr val="accent5">
                    <a:lumMod val="40000"/>
                    <a:lumOff val="60000"/>
                  </a:schemeClr>
                </a:solidFill>
              </a:rPr>
              <a:t>，</a:t>
            </a:r>
            <a:r>
              <a:rPr lang="en-US" altLang="zh-CN" sz="1350" dirty="0">
                <a:solidFill>
                  <a:schemeClr val="accent5">
                    <a:lumMod val="40000"/>
                    <a:lumOff val="60000"/>
                  </a:schemeClr>
                </a:solidFill>
              </a:rPr>
              <a:t>b=0</a:t>
            </a:r>
            <a:r>
              <a:rPr lang="zh-CN" altLang="zh-CN" sz="1350" dirty="0">
                <a:solidFill>
                  <a:schemeClr val="accent5">
                    <a:lumMod val="40000"/>
                    <a:lumOff val="60000"/>
                  </a:schemeClr>
                </a:solidFill>
              </a:rPr>
              <a:t>。当预制构件端部伸入支座放置时，</a:t>
            </a:r>
            <a:r>
              <a:rPr lang="en-US" altLang="zh-CN" sz="1350" dirty="0">
                <a:solidFill>
                  <a:schemeClr val="accent5">
                    <a:lumMod val="40000"/>
                    <a:lumOff val="60000"/>
                  </a:schemeClr>
                </a:solidFill>
              </a:rPr>
              <a:t>a</a:t>
            </a:r>
            <a:r>
              <a:rPr lang="zh-CN" altLang="zh-CN" sz="1350" dirty="0">
                <a:solidFill>
                  <a:schemeClr val="accent5">
                    <a:lumMod val="40000"/>
                    <a:lumOff val="60000"/>
                  </a:schemeClr>
                </a:solidFill>
              </a:rPr>
              <a:t>不宜大于</a:t>
            </a:r>
            <a:r>
              <a:rPr lang="en-US" altLang="zh-CN" sz="1350" dirty="0">
                <a:solidFill>
                  <a:schemeClr val="accent5">
                    <a:lumMod val="40000"/>
                    <a:lumOff val="60000"/>
                  </a:schemeClr>
                </a:solidFill>
              </a:rPr>
              <a:t>20mm</a:t>
            </a:r>
            <a:r>
              <a:rPr lang="zh-CN" altLang="zh-CN" sz="1350" dirty="0">
                <a:solidFill>
                  <a:schemeClr val="accent5">
                    <a:lumMod val="40000"/>
                    <a:lumOff val="60000"/>
                  </a:schemeClr>
                </a:solidFill>
              </a:rPr>
              <a:t>，</a:t>
            </a:r>
            <a:r>
              <a:rPr lang="en-US" altLang="zh-CN" sz="1350" dirty="0">
                <a:solidFill>
                  <a:schemeClr val="accent5">
                    <a:lumMod val="40000"/>
                    <a:lumOff val="60000"/>
                  </a:schemeClr>
                </a:solidFill>
              </a:rPr>
              <a:t>b</a:t>
            </a:r>
            <a:r>
              <a:rPr lang="zh-CN" altLang="zh-CN" sz="1350" dirty="0">
                <a:solidFill>
                  <a:schemeClr val="accent5">
                    <a:lumMod val="40000"/>
                    <a:lumOff val="60000"/>
                  </a:schemeClr>
                </a:solidFill>
              </a:rPr>
              <a:t>不宜大于</a:t>
            </a:r>
            <a:r>
              <a:rPr lang="en-US" altLang="zh-CN" sz="1350" dirty="0">
                <a:solidFill>
                  <a:schemeClr val="accent5">
                    <a:lumMod val="40000"/>
                    <a:lumOff val="60000"/>
                  </a:schemeClr>
                </a:solidFill>
              </a:rPr>
              <a:t>15mm</a:t>
            </a:r>
            <a:r>
              <a:rPr lang="zh-CN" altLang="zh-CN" sz="1350" dirty="0">
                <a:solidFill>
                  <a:schemeClr val="accent5">
                    <a:lumMod val="40000"/>
                    <a:lumOff val="60000"/>
                  </a:schemeClr>
                </a:solidFill>
              </a:rPr>
              <a:t>。当板或次梁搁置在支座构件上时，搁置长度由设计确定。</a:t>
            </a:r>
          </a:p>
          <a:p>
            <a:pPr>
              <a:lnSpc>
                <a:spcPct val="150000"/>
              </a:lnSpc>
            </a:pPr>
            <a:endParaRPr lang="zh-CN" altLang="zh-CN" sz="1350" dirty="0">
              <a:solidFill>
                <a:schemeClr val="accent5">
                  <a:lumMod val="40000"/>
                  <a:lumOff val="60000"/>
                </a:schemeClr>
              </a:solidFill>
            </a:endParaRPr>
          </a:p>
        </p:txBody>
      </p:sp>
      <p:sp>
        <p:nvSpPr>
          <p:cNvPr id="8" name="文本框 15">
            <a:extLst>
              <a:ext uri="{FF2B5EF4-FFF2-40B4-BE49-F238E27FC236}">
                <a16:creationId xmlns:a16="http://schemas.microsoft.com/office/drawing/2014/main" id="{E76D9B07-5E27-46D3-8961-6F528399E0FD}"/>
              </a:ext>
            </a:extLst>
          </p:cNvPr>
          <p:cNvSpPr txBox="1">
            <a:spLocks noChangeArrowheads="1"/>
          </p:cNvSpPr>
          <p:nvPr/>
        </p:nvSpPr>
        <p:spPr bwMode="auto">
          <a:xfrm>
            <a:off x="276344" y="1453475"/>
            <a:ext cx="3626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6.1.1  </a:t>
            </a:r>
            <a:r>
              <a:rPr lang="zh-CN" altLang="zh-CN" b="1" dirty="0">
                <a:solidFill>
                  <a:srgbClr val="FFC000"/>
                </a:solidFill>
                <a:latin typeface="微软雅黑" panose="020B0503020204020204" pitchFamily="34" charset="-122"/>
              </a:rPr>
              <a:t>叠合板节点基本构造规定</a:t>
            </a:r>
          </a:p>
        </p:txBody>
      </p:sp>
      <p:sp>
        <p:nvSpPr>
          <p:cNvPr id="10" name="文本框 15">
            <a:extLst>
              <a:ext uri="{FF2B5EF4-FFF2-40B4-BE49-F238E27FC236}">
                <a16:creationId xmlns:a16="http://schemas.microsoft.com/office/drawing/2014/main" id="{DBA7E5C4-CD82-446C-9BBF-423F85FCFD0A}"/>
              </a:ext>
            </a:extLst>
          </p:cNvPr>
          <p:cNvSpPr txBox="1">
            <a:spLocks noChangeArrowheads="1"/>
          </p:cNvSpPr>
          <p:nvPr/>
        </p:nvSpPr>
        <p:spPr bwMode="auto">
          <a:xfrm>
            <a:off x="377063" y="2050062"/>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zh-CN" altLang="en-US" sz="1500" b="1" dirty="0">
                <a:solidFill>
                  <a:srgbClr val="FFC000"/>
                </a:solidFill>
                <a:latin typeface="微软雅黑" panose="020B0503020204020204" pitchFamily="34" charset="-122"/>
              </a:rPr>
              <a:t>（</a:t>
            </a:r>
            <a:r>
              <a:rPr lang="en-US" altLang="zh-CN" sz="1500" b="1" dirty="0">
                <a:solidFill>
                  <a:srgbClr val="FFC000"/>
                </a:solidFill>
                <a:latin typeface="微软雅黑" panose="020B0503020204020204" pitchFamily="34" charset="-122"/>
              </a:rPr>
              <a:t>1</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预制构件端部在支座处放置</a:t>
            </a:r>
          </a:p>
        </p:txBody>
      </p:sp>
      <p:pic>
        <p:nvPicPr>
          <p:cNvPr id="12" name="图片 11">
            <a:extLst>
              <a:ext uri="{FF2B5EF4-FFF2-40B4-BE49-F238E27FC236}">
                <a16:creationId xmlns:a16="http://schemas.microsoft.com/office/drawing/2014/main" id="{2B352BB6-94BD-490D-B5E1-966C20923F7B}"/>
              </a:ext>
            </a:extLst>
          </p:cNvPr>
          <p:cNvPicPr/>
          <p:nvPr/>
        </p:nvPicPr>
        <p:blipFill>
          <a:blip r:embed="rId2"/>
          <a:stretch>
            <a:fillRect/>
          </a:stretch>
        </p:blipFill>
        <p:spPr>
          <a:xfrm>
            <a:off x="5377099" y="2666530"/>
            <a:ext cx="2014247" cy="970912"/>
          </a:xfrm>
          <a:prstGeom prst="rect">
            <a:avLst/>
          </a:prstGeom>
        </p:spPr>
      </p:pic>
      <p:sp>
        <p:nvSpPr>
          <p:cNvPr id="13" name="文本框 15">
            <a:extLst>
              <a:ext uri="{FF2B5EF4-FFF2-40B4-BE49-F238E27FC236}">
                <a16:creationId xmlns:a16="http://schemas.microsoft.com/office/drawing/2014/main" id="{3D54BDED-02C0-4B17-A499-DA3ACB8BDE7D}"/>
              </a:ext>
            </a:extLst>
          </p:cNvPr>
          <p:cNvSpPr txBox="1">
            <a:spLocks noChangeArrowheads="1"/>
          </p:cNvSpPr>
          <p:nvPr/>
        </p:nvSpPr>
        <p:spPr bwMode="auto">
          <a:xfrm>
            <a:off x="377063" y="4062252"/>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zh-CN" altLang="en-US" sz="1500" b="1" dirty="0">
                <a:solidFill>
                  <a:srgbClr val="FFC000"/>
                </a:solidFill>
                <a:latin typeface="微软雅黑" panose="020B0503020204020204" pitchFamily="34" charset="-122"/>
              </a:rPr>
              <a:t>（</a:t>
            </a:r>
            <a:r>
              <a:rPr lang="en-US" altLang="zh-CN" sz="1500" b="1" dirty="0">
                <a:solidFill>
                  <a:srgbClr val="FFC000"/>
                </a:solidFill>
                <a:latin typeface="微软雅黑" panose="020B0503020204020204" pitchFamily="34" charset="-122"/>
              </a:rPr>
              <a:t>2</a:t>
            </a:r>
            <a:r>
              <a:rPr lang="zh-CN" altLang="en-US" sz="1500" b="1" dirty="0">
                <a:solidFill>
                  <a:srgbClr val="FFC000"/>
                </a:solidFill>
                <a:latin typeface="微软雅黑" panose="020B0503020204020204" pitchFamily="34" charset="-122"/>
              </a:rPr>
              <a:t>） </a:t>
            </a:r>
            <a:r>
              <a:rPr lang="en-US" altLang="zh-CN"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叠合板板底纵向钢筋排布</a:t>
            </a:r>
          </a:p>
        </p:txBody>
      </p:sp>
      <p:sp>
        <p:nvSpPr>
          <p:cNvPr id="14" name="文本框 13">
            <a:extLst>
              <a:ext uri="{FF2B5EF4-FFF2-40B4-BE49-F238E27FC236}">
                <a16:creationId xmlns:a16="http://schemas.microsoft.com/office/drawing/2014/main" id="{2B5511EE-1F30-4C4B-8E64-7858FCE6CF69}"/>
              </a:ext>
            </a:extLst>
          </p:cNvPr>
          <p:cNvSpPr txBox="1">
            <a:spLocks noChangeArrowheads="1"/>
          </p:cNvSpPr>
          <p:nvPr/>
        </p:nvSpPr>
        <p:spPr bwMode="auto">
          <a:xfrm>
            <a:off x="342896" y="4548292"/>
            <a:ext cx="4290746" cy="98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叠合板内最外侧板底纵筋距离板边不大于</a:t>
            </a:r>
            <a:r>
              <a:rPr lang="en-US" altLang="zh-CN" sz="1350" dirty="0">
                <a:solidFill>
                  <a:schemeClr val="accent5">
                    <a:lumMod val="40000"/>
                    <a:lumOff val="60000"/>
                  </a:schemeClr>
                </a:solidFill>
              </a:rPr>
              <a:t>50mm</a:t>
            </a:r>
            <a:r>
              <a:rPr lang="zh-CN" altLang="zh-CN" sz="1350" dirty="0">
                <a:solidFill>
                  <a:schemeClr val="accent5">
                    <a:lumMod val="40000"/>
                    <a:lumOff val="60000"/>
                  </a:schemeClr>
                </a:solidFill>
              </a:rPr>
              <a:t>，后浇接缝内底部纵筋起始位置距离板边不大于板筋间距的一半。</a:t>
            </a:r>
          </a:p>
        </p:txBody>
      </p:sp>
      <p:pic>
        <p:nvPicPr>
          <p:cNvPr id="15" name="图片 14">
            <a:extLst>
              <a:ext uri="{FF2B5EF4-FFF2-40B4-BE49-F238E27FC236}">
                <a16:creationId xmlns:a16="http://schemas.microsoft.com/office/drawing/2014/main" id="{85B02E44-6578-42EF-8369-B23F27160FCD}"/>
              </a:ext>
            </a:extLst>
          </p:cNvPr>
          <p:cNvPicPr/>
          <p:nvPr/>
        </p:nvPicPr>
        <p:blipFill>
          <a:blip r:embed="rId3"/>
          <a:stretch>
            <a:fillRect/>
          </a:stretch>
        </p:blipFill>
        <p:spPr>
          <a:xfrm>
            <a:off x="4979285" y="4514610"/>
            <a:ext cx="3165476" cy="1043308"/>
          </a:xfrm>
          <a:prstGeom prst="rect">
            <a:avLst/>
          </a:prstGeom>
        </p:spPr>
      </p:pic>
    </p:spTree>
    <p:extLst>
      <p:ext uri="{BB962C8B-B14F-4D97-AF65-F5344CB8AC3E}">
        <p14:creationId xmlns:p14="http://schemas.microsoft.com/office/powerpoint/2010/main" val="378789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4911" y="789517"/>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45497"/>
            <a:ext cx="457691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p:txBody>
      </p:sp>
      <p:sp>
        <p:nvSpPr>
          <p:cNvPr id="11" name="文本框 10">
            <a:extLst>
              <a:ext uri="{FF2B5EF4-FFF2-40B4-BE49-F238E27FC236}">
                <a16:creationId xmlns:a16="http://schemas.microsoft.com/office/drawing/2014/main" id="{44879084-0181-490B-8020-A586FEAFA506}"/>
              </a:ext>
            </a:extLst>
          </p:cNvPr>
          <p:cNvSpPr txBox="1">
            <a:spLocks noChangeArrowheads="1"/>
          </p:cNvSpPr>
          <p:nvPr/>
        </p:nvSpPr>
        <p:spPr bwMode="auto">
          <a:xfrm>
            <a:off x="4226880" y="3054626"/>
            <a:ext cx="4185590" cy="192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当预制板间采用后浇段连接时，预制板板顶及板侧均需设粗糙面。当预制板间采用密拼接缝连接时，仅预制板板顶设粗糙面。</a:t>
            </a:r>
            <a:endParaRPr lang="en-US" altLang="zh-CN" sz="1350" dirty="0">
              <a:solidFill>
                <a:schemeClr val="accent5">
                  <a:lumMod val="40000"/>
                  <a:lumOff val="60000"/>
                </a:schemeClr>
              </a:solidFill>
            </a:endParaRPr>
          </a:p>
          <a:p>
            <a:pPr>
              <a:lnSpc>
                <a:spcPct val="150000"/>
              </a:lnSpc>
            </a:pPr>
            <a:endParaRPr lang="zh-CN"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当结合面设粗糙面时，粗糙面的面积不宜小于结合面的</a:t>
            </a:r>
            <a:r>
              <a:rPr lang="en-US" altLang="zh-CN" sz="1350" dirty="0">
                <a:solidFill>
                  <a:schemeClr val="accent5">
                    <a:lumMod val="40000"/>
                    <a:lumOff val="60000"/>
                  </a:schemeClr>
                </a:solidFill>
              </a:rPr>
              <a:t>80%</a:t>
            </a:r>
            <a:r>
              <a:rPr lang="zh-CN" altLang="zh-CN" sz="1350" dirty="0">
                <a:solidFill>
                  <a:schemeClr val="accent5">
                    <a:lumMod val="40000"/>
                    <a:lumOff val="60000"/>
                  </a:schemeClr>
                </a:solidFill>
              </a:rPr>
              <a:t>。</a:t>
            </a:r>
          </a:p>
        </p:txBody>
      </p:sp>
      <p:sp>
        <p:nvSpPr>
          <p:cNvPr id="8" name="文本框 15">
            <a:extLst>
              <a:ext uri="{FF2B5EF4-FFF2-40B4-BE49-F238E27FC236}">
                <a16:creationId xmlns:a16="http://schemas.microsoft.com/office/drawing/2014/main" id="{E76D9B07-5E27-46D3-8961-6F528399E0FD}"/>
              </a:ext>
            </a:extLst>
          </p:cNvPr>
          <p:cNvSpPr txBox="1">
            <a:spLocks noChangeArrowheads="1"/>
          </p:cNvSpPr>
          <p:nvPr/>
        </p:nvSpPr>
        <p:spPr bwMode="auto">
          <a:xfrm>
            <a:off x="342896" y="1390897"/>
            <a:ext cx="3626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6.1.1  </a:t>
            </a:r>
            <a:r>
              <a:rPr lang="zh-CN" altLang="zh-CN" b="1" dirty="0">
                <a:solidFill>
                  <a:srgbClr val="FFC000"/>
                </a:solidFill>
                <a:latin typeface="微软雅黑" panose="020B0503020204020204" pitchFamily="34" charset="-122"/>
              </a:rPr>
              <a:t>叠合板节点基本构造规定</a:t>
            </a:r>
          </a:p>
        </p:txBody>
      </p:sp>
      <p:sp>
        <p:nvSpPr>
          <p:cNvPr id="10" name="文本框 15">
            <a:extLst>
              <a:ext uri="{FF2B5EF4-FFF2-40B4-BE49-F238E27FC236}">
                <a16:creationId xmlns:a16="http://schemas.microsoft.com/office/drawing/2014/main" id="{DBA7E5C4-CD82-446C-9BBF-423F85FCFD0A}"/>
              </a:ext>
            </a:extLst>
          </p:cNvPr>
          <p:cNvSpPr txBox="1">
            <a:spLocks noChangeArrowheads="1"/>
          </p:cNvSpPr>
          <p:nvPr/>
        </p:nvSpPr>
        <p:spPr bwMode="auto">
          <a:xfrm>
            <a:off x="377063" y="2050062"/>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zh-CN" altLang="en-US" sz="1500" b="1" dirty="0">
                <a:solidFill>
                  <a:srgbClr val="FFC000"/>
                </a:solidFill>
                <a:latin typeface="微软雅黑" panose="020B0503020204020204" pitchFamily="34" charset="-122"/>
              </a:rPr>
              <a:t>（</a:t>
            </a:r>
            <a:r>
              <a:rPr lang="en-US" altLang="zh-CN" sz="1500" b="1" dirty="0">
                <a:solidFill>
                  <a:srgbClr val="FFC000"/>
                </a:solidFill>
                <a:latin typeface="微软雅黑" panose="020B0503020204020204" pitchFamily="34" charset="-122"/>
              </a:rPr>
              <a:t>3</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预制板与后浇混凝土的结合面</a:t>
            </a:r>
          </a:p>
        </p:txBody>
      </p:sp>
      <p:pic>
        <p:nvPicPr>
          <p:cNvPr id="2" name="图片 1">
            <a:extLst>
              <a:ext uri="{FF2B5EF4-FFF2-40B4-BE49-F238E27FC236}">
                <a16:creationId xmlns:a16="http://schemas.microsoft.com/office/drawing/2014/main" id="{DB6FA4F1-36D2-4DED-A8EE-92EE29C8682F}"/>
              </a:ext>
            </a:extLst>
          </p:cNvPr>
          <p:cNvPicPr>
            <a:picLocks noChangeAspect="1"/>
          </p:cNvPicPr>
          <p:nvPr/>
        </p:nvPicPr>
        <p:blipFill>
          <a:blip r:embed="rId2"/>
          <a:stretch>
            <a:fillRect/>
          </a:stretch>
        </p:blipFill>
        <p:spPr>
          <a:xfrm>
            <a:off x="1297950" y="2562293"/>
            <a:ext cx="2592785" cy="2904811"/>
          </a:xfrm>
          <a:prstGeom prst="rect">
            <a:avLst/>
          </a:prstGeom>
        </p:spPr>
      </p:pic>
    </p:spTree>
    <p:extLst>
      <p:ext uri="{BB962C8B-B14F-4D97-AF65-F5344CB8AC3E}">
        <p14:creationId xmlns:p14="http://schemas.microsoft.com/office/powerpoint/2010/main" val="366934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4911"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03971"/>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11" name="文本框 10">
            <a:extLst>
              <a:ext uri="{FF2B5EF4-FFF2-40B4-BE49-F238E27FC236}">
                <a16:creationId xmlns:a16="http://schemas.microsoft.com/office/drawing/2014/main" id="{44879084-0181-490B-8020-A586FEAFA506}"/>
              </a:ext>
            </a:extLst>
          </p:cNvPr>
          <p:cNvSpPr txBox="1">
            <a:spLocks noChangeArrowheads="1"/>
          </p:cNvSpPr>
          <p:nvPr/>
        </p:nvSpPr>
        <p:spPr bwMode="auto">
          <a:xfrm>
            <a:off x="4207733" y="1585652"/>
            <a:ext cx="4659723" cy="441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双向叠合板整体式接缝连接构造是指两相邻双向叠合板之间的接缝处理形式。</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图集中给出了四种后浇带形式的接缝和密拼接缝共五种连接构造形式，具体选用形式由设计图纸确定。</a:t>
            </a:r>
            <a:endParaRPr lang="en-US" altLang="zh-CN" sz="1350" dirty="0">
              <a:solidFill>
                <a:schemeClr val="accent5">
                  <a:lumMod val="40000"/>
                  <a:lumOff val="60000"/>
                </a:schemeClr>
              </a:solidFill>
            </a:endParaRPr>
          </a:p>
          <a:p>
            <a:pPr>
              <a:lnSpc>
                <a:spcPct val="150000"/>
              </a:lnSpc>
            </a:pPr>
            <a:endParaRPr lang="zh-CN"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后浇带形式的双向叠合板整体式接缝是指两相邻叠合板之间留设一定宽度的后浇带，通过浇筑后浇带混凝土使相邻两叠合板连成整体的连接构造形式。</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双向叠合板的后浇带接缝宜设置在受力较小部位，后浇带接缝宽度可根据设计需要调整，但一般不小于</a:t>
            </a:r>
            <a:r>
              <a:rPr lang="en-US" altLang="zh-CN" sz="1350" dirty="0">
                <a:solidFill>
                  <a:schemeClr val="accent5">
                    <a:lumMod val="40000"/>
                    <a:lumOff val="60000"/>
                  </a:schemeClr>
                </a:solidFill>
              </a:rPr>
              <a:t>200mm</a:t>
            </a:r>
            <a:r>
              <a:rPr lang="zh-CN" altLang="zh-CN" sz="1350" dirty="0">
                <a:solidFill>
                  <a:schemeClr val="accent5">
                    <a:lumMod val="40000"/>
                    <a:lumOff val="60000"/>
                  </a:schemeClr>
                </a:solidFill>
              </a:rPr>
              <a:t>。</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后浇带形式的接缝适用于叠合板板底有外伸纵筋的情况，主要需要处理的是板底纵筋的搭接问题。</a:t>
            </a:r>
          </a:p>
          <a:p>
            <a:pPr>
              <a:lnSpc>
                <a:spcPct val="150000"/>
              </a:lnSpc>
            </a:pPr>
            <a:endParaRPr lang="zh-CN" altLang="zh-CN" sz="1350" dirty="0">
              <a:solidFill>
                <a:schemeClr val="accent5">
                  <a:lumMod val="40000"/>
                  <a:lumOff val="60000"/>
                </a:schemeClr>
              </a:solidFill>
            </a:endParaRPr>
          </a:p>
        </p:txBody>
      </p:sp>
      <p:sp>
        <p:nvSpPr>
          <p:cNvPr id="10" name="文本框 15">
            <a:extLst>
              <a:ext uri="{FF2B5EF4-FFF2-40B4-BE49-F238E27FC236}">
                <a16:creationId xmlns:a16="http://schemas.microsoft.com/office/drawing/2014/main" id="{DBA7E5C4-CD82-446C-9BBF-423F85FCFD0A}"/>
              </a:ext>
            </a:extLst>
          </p:cNvPr>
          <p:cNvSpPr txBox="1">
            <a:spLocks noChangeArrowheads="1"/>
          </p:cNvSpPr>
          <p:nvPr/>
        </p:nvSpPr>
        <p:spPr bwMode="auto">
          <a:xfrm>
            <a:off x="456996" y="2530963"/>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B1-1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板底纵筋直线搭接</a:t>
            </a:r>
          </a:p>
        </p:txBody>
      </p:sp>
      <p:sp>
        <p:nvSpPr>
          <p:cNvPr id="7" name="文本框 15">
            <a:extLst>
              <a:ext uri="{FF2B5EF4-FFF2-40B4-BE49-F238E27FC236}">
                <a16:creationId xmlns:a16="http://schemas.microsoft.com/office/drawing/2014/main" id="{3606AAA9-5F1B-4B2F-9703-26877DB00180}"/>
              </a:ext>
            </a:extLst>
          </p:cNvPr>
          <p:cNvSpPr txBox="1">
            <a:spLocks noChangeArrowheads="1"/>
          </p:cNvSpPr>
          <p:nvPr/>
        </p:nvSpPr>
        <p:spPr bwMode="auto">
          <a:xfrm>
            <a:off x="191677" y="1508482"/>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6.1.2  </a:t>
            </a:r>
            <a:r>
              <a:rPr lang="zh-CN" altLang="zh-CN" b="1" dirty="0">
                <a:solidFill>
                  <a:srgbClr val="FFC000"/>
                </a:solidFill>
                <a:latin typeface="微软雅黑" panose="020B0503020204020204" pitchFamily="34" charset="-122"/>
              </a:rPr>
              <a:t>双向叠合板整体式接缝连接构造</a:t>
            </a:r>
          </a:p>
        </p:txBody>
      </p:sp>
      <p:sp>
        <p:nvSpPr>
          <p:cNvPr id="12" name="文本框 15">
            <a:extLst>
              <a:ext uri="{FF2B5EF4-FFF2-40B4-BE49-F238E27FC236}">
                <a16:creationId xmlns:a16="http://schemas.microsoft.com/office/drawing/2014/main" id="{F16551E9-9D68-411B-876B-D29505EDBABF}"/>
              </a:ext>
            </a:extLst>
          </p:cNvPr>
          <p:cNvSpPr txBox="1">
            <a:spLocks noChangeArrowheads="1"/>
          </p:cNvSpPr>
          <p:nvPr/>
        </p:nvSpPr>
        <p:spPr bwMode="auto">
          <a:xfrm>
            <a:off x="456996" y="3038367"/>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B1-2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板底纵筋末端带</a:t>
            </a:r>
            <a:r>
              <a:rPr lang="en-US" altLang="zh-CN" sz="1500" b="1" dirty="0">
                <a:solidFill>
                  <a:srgbClr val="FFC000"/>
                </a:solidFill>
                <a:latin typeface="微软雅黑" panose="020B0503020204020204" pitchFamily="34" charset="-122"/>
              </a:rPr>
              <a:t>135</a:t>
            </a:r>
            <a:r>
              <a:rPr lang="zh-CN" altLang="zh-CN" sz="1500" b="1" dirty="0">
                <a:solidFill>
                  <a:srgbClr val="FFC000"/>
                </a:solidFill>
                <a:latin typeface="微软雅黑" panose="020B0503020204020204" pitchFamily="34" charset="-122"/>
              </a:rPr>
              <a:t>°弯钩连接</a:t>
            </a:r>
          </a:p>
        </p:txBody>
      </p:sp>
      <p:sp>
        <p:nvSpPr>
          <p:cNvPr id="13" name="文本框 15">
            <a:extLst>
              <a:ext uri="{FF2B5EF4-FFF2-40B4-BE49-F238E27FC236}">
                <a16:creationId xmlns:a16="http://schemas.microsoft.com/office/drawing/2014/main" id="{491F5F24-342C-4BE7-8A99-85A249937EA4}"/>
              </a:ext>
            </a:extLst>
          </p:cNvPr>
          <p:cNvSpPr txBox="1">
            <a:spLocks noChangeArrowheads="1"/>
          </p:cNvSpPr>
          <p:nvPr/>
        </p:nvSpPr>
        <p:spPr bwMode="auto">
          <a:xfrm>
            <a:off x="456997" y="3547797"/>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B1-3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板底纵筋末端带</a:t>
            </a:r>
            <a:r>
              <a:rPr lang="en-US" altLang="zh-CN" sz="1500" b="1" dirty="0">
                <a:solidFill>
                  <a:srgbClr val="FFC000"/>
                </a:solidFill>
                <a:latin typeface="微软雅黑" panose="020B0503020204020204" pitchFamily="34" charset="-122"/>
              </a:rPr>
              <a:t>90</a:t>
            </a:r>
            <a:r>
              <a:rPr lang="zh-CN" altLang="zh-CN" sz="1500" b="1" dirty="0">
                <a:solidFill>
                  <a:srgbClr val="FFC000"/>
                </a:solidFill>
                <a:latin typeface="微软雅黑" panose="020B0503020204020204" pitchFamily="34" charset="-122"/>
              </a:rPr>
              <a:t>°弯钩搭接</a:t>
            </a:r>
          </a:p>
        </p:txBody>
      </p:sp>
      <p:sp>
        <p:nvSpPr>
          <p:cNvPr id="14" name="文本框 15">
            <a:extLst>
              <a:ext uri="{FF2B5EF4-FFF2-40B4-BE49-F238E27FC236}">
                <a16:creationId xmlns:a16="http://schemas.microsoft.com/office/drawing/2014/main" id="{157EBA98-213D-4E22-8B2A-C2FB90E52D65}"/>
              </a:ext>
            </a:extLst>
          </p:cNvPr>
          <p:cNvSpPr txBox="1">
            <a:spLocks noChangeArrowheads="1"/>
          </p:cNvSpPr>
          <p:nvPr/>
        </p:nvSpPr>
        <p:spPr bwMode="auto">
          <a:xfrm>
            <a:off x="460979" y="4059358"/>
            <a:ext cx="37055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B1-4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板底纵筋弯折锚固</a:t>
            </a:r>
          </a:p>
        </p:txBody>
      </p:sp>
      <p:sp>
        <p:nvSpPr>
          <p:cNvPr id="15" name="文本框 15">
            <a:extLst>
              <a:ext uri="{FF2B5EF4-FFF2-40B4-BE49-F238E27FC236}">
                <a16:creationId xmlns:a16="http://schemas.microsoft.com/office/drawing/2014/main" id="{F03D4593-796F-46AF-95B1-60B13D55AB36}"/>
              </a:ext>
            </a:extLst>
          </p:cNvPr>
          <p:cNvSpPr txBox="1">
            <a:spLocks noChangeArrowheads="1"/>
          </p:cNvSpPr>
          <p:nvPr/>
        </p:nvSpPr>
        <p:spPr bwMode="auto">
          <a:xfrm>
            <a:off x="456997" y="4566656"/>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B1-5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密拼接缝</a:t>
            </a:r>
            <a:r>
              <a:rPr lang="en-US" altLang="zh-CN" sz="1500" b="1" dirty="0">
                <a:solidFill>
                  <a:srgbClr val="FFC000"/>
                </a:solidFill>
                <a:latin typeface="微软雅黑" panose="020B0503020204020204" pitchFamily="34" charset="-122"/>
              </a:rPr>
              <a:t>--</a:t>
            </a:r>
            <a:r>
              <a:rPr lang="zh-CN" altLang="zh-CN" sz="1500" b="1" dirty="0">
                <a:solidFill>
                  <a:srgbClr val="FFC000"/>
                </a:solidFill>
                <a:latin typeface="微软雅黑" panose="020B0503020204020204" pitchFamily="34" charset="-122"/>
              </a:rPr>
              <a:t>板底纵筋间接搭接</a:t>
            </a:r>
          </a:p>
        </p:txBody>
      </p:sp>
    </p:spTree>
    <p:extLst>
      <p:ext uri="{BB962C8B-B14F-4D97-AF65-F5344CB8AC3E}">
        <p14:creationId xmlns:p14="http://schemas.microsoft.com/office/powerpoint/2010/main" val="165181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4911"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03971"/>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11" name="文本框 10">
            <a:extLst>
              <a:ext uri="{FF2B5EF4-FFF2-40B4-BE49-F238E27FC236}">
                <a16:creationId xmlns:a16="http://schemas.microsoft.com/office/drawing/2014/main" id="{44879084-0181-490B-8020-A586FEAFA506}"/>
              </a:ext>
            </a:extLst>
          </p:cNvPr>
          <p:cNvSpPr txBox="1">
            <a:spLocks noChangeArrowheads="1"/>
          </p:cNvSpPr>
          <p:nvPr/>
        </p:nvSpPr>
        <p:spPr bwMode="auto">
          <a:xfrm>
            <a:off x="397729" y="2441724"/>
            <a:ext cx="4160340" cy="317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两侧板底均预留外伸直线纵筋，以交错搭接形式进行连接</a:t>
            </a: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板底外伸纵筋搭接长度不小于纵向受拉钢筋搭接长度</a:t>
            </a:r>
            <a:r>
              <a:rPr lang="en-US" altLang="zh-CN" sz="1350" dirty="0" err="1">
                <a:solidFill>
                  <a:schemeClr val="accent5">
                    <a:lumMod val="40000"/>
                    <a:lumOff val="60000"/>
                  </a:schemeClr>
                </a:solidFill>
              </a:rPr>
              <a:t>l</a:t>
            </a:r>
            <a:r>
              <a:rPr lang="en-US" altLang="zh-CN" sz="1350" baseline="-25000" dirty="0" err="1">
                <a:solidFill>
                  <a:schemeClr val="accent5">
                    <a:lumMod val="40000"/>
                    <a:lumOff val="60000"/>
                  </a:schemeClr>
                </a:solidFill>
              </a:rPr>
              <a:t>l</a:t>
            </a:r>
            <a:r>
              <a:rPr lang="zh-CN" altLang="zh-CN" sz="1350" dirty="0">
                <a:solidFill>
                  <a:schemeClr val="accent5">
                    <a:lumMod val="40000"/>
                    <a:lumOff val="60000"/>
                  </a:schemeClr>
                </a:solidFill>
              </a:rPr>
              <a:t>（由板底外伸纵筋直径确定），且外伸纵筋末端距离另一侧板边不小于</a:t>
            </a:r>
            <a:r>
              <a:rPr lang="en-US" altLang="zh-CN" sz="1350" dirty="0">
                <a:solidFill>
                  <a:schemeClr val="accent5">
                    <a:lumMod val="40000"/>
                    <a:lumOff val="60000"/>
                  </a:schemeClr>
                </a:solidFill>
              </a:rPr>
              <a:t>10mm</a:t>
            </a:r>
            <a:r>
              <a:rPr lang="zh-CN" altLang="zh-CN" sz="1350" dirty="0">
                <a:solidFill>
                  <a:schemeClr val="accent5">
                    <a:lumMod val="40000"/>
                    <a:lumOff val="60000"/>
                  </a:schemeClr>
                </a:solidFill>
              </a:rPr>
              <a:t>。</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后浇带接缝处设置顺缝板底纵筋，位于外伸板底纵筋以下，和外伸板底纵筋一起构成接缝网片，顺缝板底纵筋具体钢筋规格由设计确定。</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板面钢筋网片跨接缝贯通布置，一般顺缝方向板面纵筋在上，垂直接缝方向板面纵筋在下。</a:t>
            </a:r>
          </a:p>
        </p:txBody>
      </p:sp>
      <p:sp>
        <p:nvSpPr>
          <p:cNvPr id="10" name="文本框 15">
            <a:extLst>
              <a:ext uri="{FF2B5EF4-FFF2-40B4-BE49-F238E27FC236}">
                <a16:creationId xmlns:a16="http://schemas.microsoft.com/office/drawing/2014/main" id="{DBA7E5C4-CD82-446C-9BBF-423F85FCFD0A}"/>
              </a:ext>
            </a:extLst>
          </p:cNvPr>
          <p:cNvSpPr txBox="1">
            <a:spLocks noChangeArrowheads="1"/>
          </p:cNvSpPr>
          <p:nvPr/>
        </p:nvSpPr>
        <p:spPr bwMode="auto">
          <a:xfrm>
            <a:off x="397729" y="2030531"/>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B1-1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板底纵筋直线搭接</a:t>
            </a:r>
          </a:p>
        </p:txBody>
      </p:sp>
      <p:sp>
        <p:nvSpPr>
          <p:cNvPr id="7" name="文本框 15">
            <a:extLst>
              <a:ext uri="{FF2B5EF4-FFF2-40B4-BE49-F238E27FC236}">
                <a16:creationId xmlns:a16="http://schemas.microsoft.com/office/drawing/2014/main" id="{3606AAA9-5F1B-4B2F-9703-26877DB00180}"/>
              </a:ext>
            </a:extLst>
          </p:cNvPr>
          <p:cNvSpPr txBox="1">
            <a:spLocks noChangeArrowheads="1"/>
          </p:cNvSpPr>
          <p:nvPr/>
        </p:nvSpPr>
        <p:spPr bwMode="auto">
          <a:xfrm>
            <a:off x="191677" y="1508482"/>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6.1.2  </a:t>
            </a:r>
            <a:r>
              <a:rPr lang="zh-CN" altLang="zh-CN" b="1" dirty="0">
                <a:solidFill>
                  <a:srgbClr val="FFC000"/>
                </a:solidFill>
                <a:latin typeface="微软雅黑" panose="020B0503020204020204" pitchFamily="34" charset="-122"/>
              </a:rPr>
              <a:t>双向叠合板整体式接缝连接构造</a:t>
            </a:r>
          </a:p>
        </p:txBody>
      </p:sp>
      <p:pic>
        <p:nvPicPr>
          <p:cNvPr id="16" name="图片 15">
            <a:extLst>
              <a:ext uri="{FF2B5EF4-FFF2-40B4-BE49-F238E27FC236}">
                <a16:creationId xmlns:a16="http://schemas.microsoft.com/office/drawing/2014/main" id="{373CECA1-66FD-43B3-B100-BAF58F22BFDF}"/>
              </a:ext>
            </a:extLst>
          </p:cNvPr>
          <p:cNvPicPr/>
          <p:nvPr/>
        </p:nvPicPr>
        <p:blipFill>
          <a:blip r:embed="rId2"/>
          <a:stretch>
            <a:fillRect/>
          </a:stretch>
        </p:blipFill>
        <p:spPr>
          <a:xfrm>
            <a:off x="4960708" y="2718416"/>
            <a:ext cx="3593927" cy="1421168"/>
          </a:xfrm>
          <a:prstGeom prst="rect">
            <a:avLst/>
          </a:prstGeom>
        </p:spPr>
      </p:pic>
    </p:spTree>
    <p:extLst>
      <p:ext uri="{BB962C8B-B14F-4D97-AF65-F5344CB8AC3E}">
        <p14:creationId xmlns:p14="http://schemas.microsoft.com/office/powerpoint/2010/main" val="404737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4911"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03971"/>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11" name="文本框 10">
            <a:extLst>
              <a:ext uri="{FF2B5EF4-FFF2-40B4-BE49-F238E27FC236}">
                <a16:creationId xmlns:a16="http://schemas.microsoft.com/office/drawing/2014/main" id="{44879084-0181-490B-8020-A586FEAFA506}"/>
              </a:ext>
            </a:extLst>
          </p:cNvPr>
          <p:cNvSpPr txBox="1">
            <a:spLocks noChangeArrowheads="1"/>
          </p:cNvSpPr>
          <p:nvPr/>
        </p:nvSpPr>
        <p:spPr bwMode="auto">
          <a:xfrm>
            <a:off x="4131529" y="2185676"/>
            <a:ext cx="4160340" cy="192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两侧板底均预留末端带</a:t>
            </a:r>
            <a:r>
              <a:rPr lang="en-US" altLang="zh-CN" sz="1350" dirty="0">
                <a:solidFill>
                  <a:schemeClr val="accent5">
                    <a:lumMod val="40000"/>
                    <a:lumOff val="60000"/>
                  </a:schemeClr>
                </a:solidFill>
              </a:rPr>
              <a:t>135</a:t>
            </a:r>
            <a:r>
              <a:rPr lang="zh-CN" altLang="zh-CN" sz="1350" dirty="0">
                <a:solidFill>
                  <a:schemeClr val="accent5">
                    <a:lumMod val="40000"/>
                    <a:lumOff val="60000"/>
                  </a:schemeClr>
                </a:solidFill>
              </a:rPr>
              <a:t>°弯钩的外伸纵筋，以交错搭接形式进行连接。预留弯钩外伸纵筋搭接长度不小于受拉钢筋锚固长度</a:t>
            </a:r>
            <a:r>
              <a:rPr lang="en-US" altLang="zh-CN" sz="1350" dirty="0">
                <a:solidFill>
                  <a:schemeClr val="accent5">
                    <a:lumMod val="40000"/>
                    <a:lumOff val="60000"/>
                  </a:schemeClr>
                </a:solidFill>
              </a:rPr>
              <a:t>l</a:t>
            </a:r>
            <a:r>
              <a:rPr lang="en-US" altLang="zh-CN" sz="1350" baseline="-25000" dirty="0">
                <a:solidFill>
                  <a:schemeClr val="accent5">
                    <a:lumMod val="40000"/>
                    <a:lumOff val="60000"/>
                  </a:schemeClr>
                </a:solidFill>
              </a:rPr>
              <a:t>a</a:t>
            </a:r>
            <a:r>
              <a:rPr lang="zh-CN" altLang="zh-CN" sz="1350" dirty="0">
                <a:solidFill>
                  <a:schemeClr val="accent5">
                    <a:lumMod val="40000"/>
                    <a:lumOff val="60000"/>
                  </a:schemeClr>
                </a:solidFill>
              </a:rPr>
              <a:t>（由板底外伸纵筋直径确定），且外伸纵筋末端距离另一侧板边不小于</a:t>
            </a:r>
            <a:r>
              <a:rPr lang="en-US" altLang="zh-CN" sz="1350" dirty="0">
                <a:solidFill>
                  <a:schemeClr val="accent5">
                    <a:lumMod val="40000"/>
                    <a:lumOff val="60000"/>
                  </a:schemeClr>
                </a:solidFill>
              </a:rPr>
              <a:t>10mm</a:t>
            </a:r>
            <a:r>
              <a:rPr lang="zh-CN" altLang="zh-CN" sz="1350" dirty="0">
                <a:solidFill>
                  <a:schemeClr val="accent5">
                    <a:lumMod val="40000"/>
                    <a:lumOff val="60000"/>
                  </a:schemeClr>
                </a:solidFill>
              </a:rPr>
              <a:t>。</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顺缝板底纵筋及板面钢筋网片的设置与</a:t>
            </a:r>
            <a:r>
              <a:rPr lang="en-US" altLang="zh-CN" sz="1350" dirty="0">
                <a:solidFill>
                  <a:schemeClr val="accent5">
                    <a:lumMod val="40000"/>
                    <a:lumOff val="60000"/>
                  </a:schemeClr>
                </a:solidFill>
              </a:rPr>
              <a:t>B1-1</a:t>
            </a:r>
            <a:r>
              <a:rPr lang="zh-CN" altLang="zh-CN" sz="1350" dirty="0">
                <a:solidFill>
                  <a:schemeClr val="accent5">
                    <a:lumMod val="40000"/>
                    <a:lumOff val="60000"/>
                  </a:schemeClr>
                </a:solidFill>
              </a:rPr>
              <a:t>构造形式相同。</a:t>
            </a:r>
          </a:p>
        </p:txBody>
      </p:sp>
      <p:sp>
        <p:nvSpPr>
          <p:cNvPr id="7" name="文本框 15">
            <a:extLst>
              <a:ext uri="{FF2B5EF4-FFF2-40B4-BE49-F238E27FC236}">
                <a16:creationId xmlns:a16="http://schemas.microsoft.com/office/drawing/2014/main" id="{3606AAA9-5F1B-4B2F-9703-26877DB00180}"/>
              </a:ext>
            </a:extLst>
          </p:cNvPr>
          <p:cNvSpPr txBox="1">
            <a:spLocks noChangeArrowheads="1"/>
          </p:cNvSpPr>
          <p:nvPr/>
        </p:nvSpPr>
        <p:spPr bwMode="auto">
          <a:xfrm>
            <a:off x="191677" y="1508482"/>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6.1.2  </a:t>
            </a:r>
            <a:r>
              <a:rPr lang="zh-CN" altLang="zh-CN" b="1" dirty="0">
                <a:solidFill>
                  <a:srgbClr val="FFC000"/>
                </a:solidFill>
                <a:latin typeface="微软雅黑" panose="020B0503020204020204" pitchFamily="34" charset="-122"/>
              </a:rPr>
              <a:t>双向叠合板整体式接缝连接构造</a:t>
            </a:r>
          </a:p>
        </p:txBody>
      </p:sp>
      <p:sp>
        <p:nvSpPr>
          <p:cNvPr id="8" name="文本框 15">
            <a:extLst>
              <a:ext uri="{FF2B5EF4-FFF2-40B4-BE49-F238E27FC236}">
                <a16:creationId xmlns:a16="http://schemas.microsoft.com/office/drawing/2014/main" id="{207BFC72-A8EF-4952-BA0B-18C03BBA205E}"/>
              </a:ext>
            </a:extLst>
          </p:cNvPr>
          <p:cNvSpPr txBox="1">
            <a:spLocks noChangeArrowheads="1"/>
          </p:cNvSpPr>
          <p:nvPr/>
        </p:nvSpPr>
        <p:spPr bwMode="auto">
          <a:xfrm>
            <a:off x="397729" y="2059159"/>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B1-2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板底纵筋末端带</a:t>
            </a:r>
            <a:r>
              <a:rPr lang="en-US" altLang="zh-CN" sz="1500" b="1" dirty="0">
                <a:solidFill>
                  <a:srgbClr val="FFC000"/>
                </a:solidFill>
                <a:latin typeface="微软雅黑" panose="020B0503020204020204" pitchFamily="34" charset="-122"/>
              </a:rPr>
              <a:t>135</a:t>
            </a:r>
            <a:r>
              <a:rPr lang="zh-CN" altLang="zh-CN" sz="1500" b="1" dirty="0">
                <a:solidFill>
                  <a:srgbClr val="FFC000"/>
                </a:solidFill>
                <a:latin typeface="微软雅黑" panose="020B0503020204020204" pitchFamily="34" charset="-122"/>
              </a:rPr>
              <a:t>°弯钩连接</a:t>
            </a:r>
          </a:p>
        </p:txBody>
      </p:sp>
      <p:pic>
        <p:nvPicPr>
          <p:cNvPr id="12" name="图片 11">
            <a:extLst>
              <a:ext uri="{FF2B5EF4-FFF2-40B4-BE49-F238E27FC236}">
                <a16:creationId xmlns:a16="http://schemas.microsoft.com/office/drawing/2014/main" id="{BAAC9E2E-4B48-4C77-BAD3-8ECD1D90C95E}"/>
              </a:ext>
            </a:extLst>
          </p:cNvPr>
          <p:cNvPicPr/>
          <p:nvPr/>
        </p:nvPicPr>
        <p:blipFill>
          <a:blip r:embed="rId2"/>
          <a:stretch>
            <a:fillRect/>
          </a:stretch>
        </p:blipFill>
        <p:spPr>
          <a:xfrm>
            <a:off x="518331" y="2513209"/>
            <a:ext cx="2918378" cy="1247168"/>
          </a:xfrm>
          <a:prstGeom prst="rect">
            <a:avLst/>
          </a:prstGeom>
        </p:spPr>
      </p:pic>
      <p:sp>
        <p:nvSpPr>
          <p:cNvPr id="13" name="文本框 15">
            <a:extLst>
              <a:ext uri="{FF2B5EF4-FFF2-40B4-BE49-F238E27FC236}">
                <a16:creationId xmlns:a16="http://schemas.microsoft.com/office/drawing/2014/main" id="{9CB2163A-E02C-48B3-846B-A31151833CC7}"/>
              </a:ext>
            </a:extLst>
          </p:cNvPr>
          <p:cNvSpPr txBox="1">
            <a:spLocks noChangeArrowheads="1"/>
          </p:cNvSpPr>
          <p:nvPr/>
        </p:nvSpPr>
        <p:spPr bwMode="auto">
          <a:xfrm>
            <a:off x="397729" y="4187158"/>
            <a:ext cx="4315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B1-3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板底纵筋末端带</a:t>
            </a:r>
            <a:r>
              <a:rPr lang="en-US" altLang="zh-CN" sz="1500" b="1" dirty="0">
                <a:solidFill>
                  <a:srgbClr val="FFC000"/>
                </a:solidFill>
                <a:latin typeface="微软雅黑" panose="020B0503020204020204" pitchFamily="34" charset="-122"/>
              </a:rPr>
              <a:t>90</a:t>
            </a:r>
            <a:r>
              <a:rPr lang="zh-CN" altLang="zh-CN" sz="1500" b="1" dirty="0">
                <a:solidFill>
                  <a:srgbClr val="FFC000"/>
                </a:solidFill>
                <a:latin typeface="微软雅黑" panose="020B0503020204020204" pitchFamily="34" charset="-122"/>
              </a:rPr>
              <a:t>°弯钩搭接</a:t>
            </a:r>
          </a:p>
        </p:txBody>
      </p:sp>
      <p:pic>
        <p:nvPicPr>
          <p:cNvPr id="14" name="图片 13">
            <a:extLst>
              <a:ext uri="{FF2B5EF4-FFF2-40B4-BE49-F238E27FC236}">
                <a16:creationId xmlns:a16="http://schemas.microsoft.com/office/drawing/2014/main" id="{DF0CBFBC-41CD-4AF5-8F6D-248570AB5496}"/>
              </a:ext>
            </a:extLst>
          </p:cNvPr>
          <p:cNvPicPr/>
          <p:nvPr/>
        </p:nvPicPr>
        <p:blipFill>
          <a:blip r:embed="rId3"/>
          <a:stretch>
            <a:fillRect/>
          </a:stretch>
        </p:blipFill>
        <p:spPr>
          <a:xfrm>
            <a:off x="518331" y="4581516"/>
            <a:ext cx="2918378" cy="1262602"/>
          </a:xfrm>
          <a:prstGeom prst="rect">
            <a:avLst/>
          </a:prstGeom>
        </p:spPr>
      </p:pic>
      <p:sp>
        <p:nvSpPr>
          <p:cNvPr id="15" name="文本框 14">
            <a:extLst>
              <a:ext uri="{FF2B5EF4-FFF2-40B4-BE49-F238E27FC236}">
                <a16:creationId xmlns:a16="http://schemas.microsoft.com/office/drawing/2014/main" id="{22973C8C-1FBA-40B2-B7CE-A4880C017BEA}"/>
              </a:ext>
            </a:extLst>
          </p:cNvPr>
          <p:cNvSpPr txBox="1">
            <a:spLocks noChangeArrowheads="1"/>
          </p:cNvSpPr>
          <p:nvPr/>
        </p:nvSpPr>
        <p:spPr bwMode="auto">
          <a:xfrm>
            <a:off x="4131529" y="4690564"/>
            <a:ext cx="4160340" cy="98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板底纵筋末端带</a:t>
            </a:r>
            <a:r>
              <a:rPr lang="en-US" altLang="zh-CN" sz="1350" dirty="0">
                <a:solidFill>
                  <a:schemeClr val="accent5">
                    <a:lumMod val="40000"/>
                    <a:lumOff val="60000"/>
                  </a:schemeClr>
                </a:solidFill>
              </a:rPr>
              <a:t>90</a:t>
            </a:r>
            <a:r>
              <a:rPr lang="zh-CN" altLang="zh-CN" sz="1350" dirty="0">
                <a:solidFill>
                  <a:schemeClr val="accent5">
                    <a:lumMod val="40000"/>
                    <a:lumOff val="60000"/>
                  </a:schemeClr>
                </a:solidFill>
              </a:rPr>
              <a:t>°弯钩搭接与板底纵筋末端带</a:t>
            </a:r>
            <a:r>
              <a:rPr lang="en-US" altLang="zh-CN" sz="1350" dirty="0">
                <a:solidFill>
                  <a:schemeClr val="accent5">
                    <a:lumMod val="40000"/>
                    <a:lumOff val="60000"/>
                  </a:schemeClr>
                </a:solidFill>
              </a:rPr>
              <a:t>135</a:t>
            </a:r>
            <a:r>
              <a:rPr lang="zh-CN" altLang="zh-CN" sz="1350" dirty="0">
                <a:solidFill>
                  <a:schemeClr val="accent5">
                    <a:lumMod val="40000"/>
                    <a:lumOff val="60000"/>
                  </a:schemeClr>
                </a:solidFill>
              </a:rPr>
              <a:t>°弯钩连接要求相同，只是板底预留的外伸纵筋末端为</a:t>
            </a:r>
            <a:r>
              <a:rPr lang="en-US" altLang="zh-CN" sz="1350" dirty="0">
                <a:solidFill>
                  <a:schemeClr val="accent5">
                    <a:lumMod val="40000"/>
                    <a:lumOff val="60000"/>
                  </a:schemeClr>
                </a:solidFill>
              </a:rPr>
              <a:t>90</a:t>
            </a:r>
            <a:r>
              <a:rPr lang="zh-CN" altLang="zh-CN" sz="1350" dirty="0">
                <a:solidFill>
                  <a:schemeClr val="accent5">
                    <a:lumMod val="40000"/>
                    <a:lumOff val="60000"/>
                  </a:schemeClr>
                </a:solidFill>
              </a:rPr>
              <a:t>°弯钩。</a:t>
            </a:r>
            <a:r>
              <a:rPr lang="en-US" altLang="zh-CN" sz="1350" dirty="0">
                <a:solidFill>
                  <a:schemeClr val="accent5">
                    <a:lumMod val="40000"/>
                    <a:lumOff val="60000"/>
                  </a:schemeClr>
                </a:solidFill>
              </a:rPr>
              <a:t> </a:t>
            </a:r>
            <a:endParaRPr lang="zh-CN" altLang="zh-CN" sz="1350" dirty="0">
              <a:solidFill>
                <a:schemeClr val="accent5">
                  <a:lumMod val="40000"/>
                  <a:lumOff val="60000"/>
                </a:schemeClr>
              </a:solidFill>
            </a:endParaRPr>
          </a:p>
        </p:txBody>
      </p:sp>
    </p:spTree>
    <p:extLst>
      <p:ext uri="{BB962C8B-B14F-4D97-AF65-F5344CB8AC3E}">
        <p14:creationId xmlns:p14="http://schemas.microsoft.com/office/powerpoint/2010/main" val="198692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4911"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9" name="文本框 15">
            <a:extLst>
              <a:ext uri="{FF2B5EF4-FFF2-40B4-BE49-F238E27FC236}">
                <a16:creationId xmlns:a16="http://schemas.microsoft.com/office/drawing/2014/main" id="{028B6D99-97B9-4AEC-8611-D9720438EFB4}"/>
              </a:ext>
            </a:extLst>
          </p:cNvPr>
          <p:cNvSpPr txBox="1">
            <a:spLocks noChangeArrowheads="1"/>
          </p:cNvSpPr>
          <p:nvPr/>
        </p:nvSpPr>
        <p:spPr bwMode="auto">
          <a:xfrm>
            <a:off x="4567089" y="1003971"/>
            <a:ext cx="45769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6.1  </a:t>
            </a:r>
            <a:r>
              <a:rPr lang="zh-CN" altLang="zh-CN" sz="1500" b="1" dirty="0">
                <a:solidFill>
                  <a:schemeClr val="accent6">
                    <a:lumMod val="20000"/>
                    <a:lumOff val="80000"/>
                  </a:schemeClr>
                </a:solidFill>
                <a:latin typeface="微软雅黑" panose="020B0503020204020204" pitchFamily="34" charset="-122"/>
              </a:rPr>
              <a:t>识读叠合板板间及梁支座板端连接节点构造详图</a:t>
            </a:r>
          </a:p>
          <a:p>
            <a:endParaRPr lang="zh-CN" altLang="zh-CN" sz="1500" b="1" dirty="0">
              <a:solidFill>
                <a:schemeClr val="accent6">
                  <a:lumMod val="20000"/>
                  <a:lumOff val="80000"/>
                </a:schemeClr>
              </a:solidFill>
              <a:latin typeface="微软雅黑" panose="020B0503020204020204" pitchFamily="34" charset="-122"/>
            </a:endParaRPr>
          </a:p>
        </p:txBody>
      </p:sp>
      <p:sp>
        <p:nvSpPr>
          <p:cNvPr id="11" name="文本框 10">
            <a:extLst>
              <a:ext uri="{FF2B5EF4-FFF2-40B4-BE49-F238E27FC236}">
                <a16:creationId xmlns:a16="http://schemas.microsoft.com/office/drawing/2014/main" id="{44879084-0181-490B-8020-A586FEAFA506}"/>
              </a:ext>
            </a:extLst>
          </p:cNvPr>
          <p:cNvSpPr txBox="1">
            <a:spLocks noChangeArrowheads="1"/>
          </p:cNvSpPr>
          <p:nvPr/>
        </p:nvSpPr>
        <p:spPr bwMode="auto">
          <a:xfrm>
            <a:off x="406749" y="2194716"/>
            <a:ext cx="4160340" cy="379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两侧板底预留外伸纵筋</a:t>
            </a:r>
            <a:r>
              <a:rPr lang="en-US" altLang="zh-CN" sz="1350" dirty="0">
                <a:solidFill>
                  <a:schemeClr val="accent5">
                    <a:lumMod val="40000"/>
                    <a:lumOff val="60000"/>
                  </a:schemeClr>
                </a:solidFill>
              </a:rPr>
              <a:t>30</a:t>
            </a:r>
            <a:r>
              <a:rPr lang="zh-CN" altLang="zh-CN" sz="1350" dirty="0">
                <a:solidFill>
                  <a:schemeClr val="accent5">
                    <a:lumMod val="40000"/>
                    <a:lumOff val="60000"/>
                  </a:schemeClr>
                </a:solidFill>
              </a:rPr>
              <a:t>°弯起，后弯折与板面纵筋搭接。</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预留外伸纵筋弯折折角处需附加</a:t>
            </a:r>
            <a:r>
              <a:rPr lang="en-US" altLang="zh-CN" sz="1350" dirty="0">
                <a:solidFill>
                  <a:schemeClr val="accent5">
                    <a:lumMod val="40000"/>
                    <a:lumOff val="60000"/>
                  </a:schemeClr>
                </a:solidFill>
              </a:rPr>
              <a:t>2</a:t>
            </a:r>
            <a:r>
              <a:rPr lang="zh-CN" altLang="zh-CN" sz="1350" dirty="0">
                <a:solidFill>
                  <a:schemeClr val="accent5">
                    <a:lumMod val="40000"/>
                    <a:lumOff val="60000"/>
                  </a:schemeClr>
                </a:solidFill>
              </a:rPr>
              <a:t>根顺缝方向通长构造钢筋，其直径不小于</a:t>
            </a:r>
            <a:r>
              <a:rPr lang="en-US" altLang="zh-CN" sz="1350" dirty="0">
                <a:solidFill>
                  <a:schemeClr val="accent5">
                    <a:lumMod val="40000"/>
                    <a:lumOff val="60000"/>
                  </a:schemeClr>
                </a:solidFill>
              </a:rPr>
              <a:t>6mm</a:t>
            </a:r>
            <a:r>
              <a:rPr lang="zh-CN" altLang="zh-CN" sz="1350" dirty="0">
                <a:solidFill>
                  <a:schemeClr val="accent5">
                    <a:lumMod val="40000"/>
                    <a:lumOff val="60000"/>
                  </a:schemeClr>
                </a:solidFill>
              </a:rPr>
              <a:t>，且不小于该方向预制板内钢筋直径。</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板底预留外伸纵筋自弯折折角处起长度不小于受拉钢筋锚固长度</a:t>
            </a:r>
            <a:r>
              <a:rPr lang="en-US" altLang="zh-CN" sz="1350" dirty="0">
                <a:solidFill>
                  <a:schemeClr val="accent5">
                    <a:lumMod val="40000"/>
                    <a:lumOff val="60000"/>
                  </a:schemeClr>
                </a:solidFill>
              </a:rPr>
              <a:t>l</a:t>
            </a:r>
            <a:r>
              <a:rPr lang="en-US" altLang="zh-CN" sz="1350" baseline="-25000" dirty="0">
                <a:solidFill>
                  <a:schemeClr val="accent5">
                    <a:lumMod val="40000"/>
                    <a:lumOff val="60000"/>
                  </a:schemeClr>
                </a:solidFill>
              </a:rPr>
              <a:t>a </a:t>
            </a:r>
            <a:r>
              <a:rPr lang="zh-CN" altLang="zh-CN" sz="1350" dirty="0">
                <a:solidFill>
                  <a:schemeClr val="accent5">
                    <a:lumMod val="40000"/>
                    <a:lumOff val="60000"/>
                  </a:schemeClr>
                </a:solidFill>
              </a:rPr>
              <a:t>。</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顺缝板底纵筋及板面钢筋网片的设置与</a:t>
            </a:r>
            <a:r>
              <a:rPr lang="en-US" altLang="zh-CN" sz="1350" dirty="0">
                <a:solidFill>
                  <a:schemeClr val="accent5">
                    <a:lumMod val="40000"/>
                    <a:lumOff val="60000"/>
                  </a:schemeClr>
                </a:solidFill>
              </a:rPr>
              <a:t>B1-1</a:t>
            </a:r>
            <a:r>
              <a:rPr lang="zh-CN" altLang="zh-CN" sz="1350" dirty="0">
                <a:solidFill>
                  <a:schemeClr val="accent5">
                    <a:lumMod val="40000"/>
                    <a:lumOff val="60000"/>
                  </a:schemeClr>
                </a:solidFill>
              </a:rPr>
              <a:t>构造形式相同。</a:t>
            </a:r>
          </a:p>
        </p:txBody>
      </p:sp>
      <p:sp>
        <p:nvSpPr>
          <p:cNvPr id="7" name="文本框 15">
            <a:extLst>
              <a:ext uri="{FF2B5EF4-FFF2-40B4-BE49-F238E27FC236}">
                <a16:creationId xmlns:a16="http://schemas.microsoft.com/office/drawing/2014/main" id="{3606AAA9-5F1B-4B2F-9703-26877DB00180}"/>
              </a:ext>
            </a:extLst>
          </p:cNvPr>
          <p:cNvSpPr txBox="1">
            <a:spLocks noChangeArrowheads="1"/>
          </p:cNvSpPr>
          <p:nvPr/>
        </p:nvSpPr>
        <p:spPr bwMode="auto">
          <a:xfrm>
            <a:off x="191677" y="1335358"/>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6.1.2  </a:t>
            </a:r>
            <a:r>
              <a:rPr lang="zh-CN" altLang="zh-CN" b="1" dirty="0">
                <a:solidFill>
                  <a:srgbClr val="FFC000"/>
                </a:solidFill>
                <a:latin typeface="微软雅黑" panose="020B0503020204020204" pitchFamily="34" charset="-122"/>
              </a:rPr>
              <a:t>双向叠合板整体式接缝连接构造</a:t>
            </a:r>
          </a:p>
        </p:txBody>
      </p:sp>
      <p:sp>
        <p:nvSpPr>
          <p:cNvPr id="16" name="文本框 15">
            <a:extLst>
              <a:ext uri="{FF2B5EF4-FFF2-40B4-BE49-F238E27FC236}">
                <a16:creationId xmlns:a16="http://schemas.microsoft.com/office/drawing/2014/main" id="{93039FB3-AB6E-439D-82B6-229B56497AB5}"/>
              </a:ext>
            </a:extLst>
          </p:cNvPr>
          <p:cNvSpPr txBox="1">
            <a:spLocks noChangeArrowheads="1"/>
          </p:cNvSpPr>
          <p:nvPr/>
        </p:nvSpPr>
        <p:spPr bwMode="auto">
          <a:xfrm>
            <a:off x="304596" y="1859632"/>
            <a:ext cx="37055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B1-4 —</a:t>
            </a:r>
            <a:r>
              <a:rPr lang="zh-CN" altLang="en-US" sz="1500" b="1" dirty="0">
                <a:solidFill>
                  <a:srgbClr val="FFC000"/>
                </a:solidFill>
                <a:latin typeface="微软雅黑" panose="020B0503020204020204" pitchFamily="34" charset="-122"/>
              </a:rPr>
              <a:t> </a:t>
            </a:r>
            <a:r>
              <a:rPr lang="zh-CN" altLang="zh-CN" sz="1500" b="1" dirty="0">
                <a:solidFill>
                  <a:srgbClr val="FFC000"/>
                </a:solidFill>
                <a:latin typeface="微软雅黑" panose="020B0503020204020204" pitchFamily="34" charset="-122"/>
              </a:rPr>
              <a:t>板底纵筋弯折锚固</a:t>
            </a:r>
          </a:p>
        </p:txBody>
      </p:sp>
      <p:pic>
        <p:nvPicPr>
          <p:cNvPr id="18" name="图片 17">
            <a:extLst>
              <a:ext uri="{FF2B5EF4-FFF2-40B4-BE49-F238E27FC236}">
                <a16:creationId xmlns:a16="http://schemas.microsoft.com/office/drawing/2014/main" id="{D8088FF7-4336-4292-BBA2-F4E62678E3C6}"/>
              </a:ext>
            </a:extLst>
          </p:cNvPr>
          <p:cNvPicPr/>
          <p:nvPr/>
        </p:nvPicPr>
        <p:blipFill>
          <a:blip r:embed="rId2"/>
          <a:stretch>
            <a:fillRect/>
          </a:stretch>
        </p:blipFill>
        <p:spPr>
          <a:xfrm>
            <a:off x="5037367" y="2830092"/>
            <a:ext cx="3141434" cy="1875452"/>
          </a:xfrm>
          <a:prstGeom prst="rect">
            <a:avLst/>
          </a:prstGeom>
        </p:spPr>
      </p:pic>
    </p:spTree>
    <p:extLst>
      <p:ext uri="{BB962C8B-B14F-4D97-AF65-F5344CB8AC3E}">
        <p14:creationId xmlns:p14="http://schemas.microsoft.com/office/powerpoint/2010/main" val="4930169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主题1">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主题1" id="{5CD70FAC-1AF1-4468-BB6D-ACEC1F89FD6B}" vid="{5E954998-372C-47F5-961E-1527A5D4339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6178</TotalTime>
  <Words>3157</Words>
  <Application>Microsoft Office PowerPoint</Application>
  <PresentationFormat>全屏显示(4:3)</PresentationFormat>
  <Paragraphs>225</Paragraphs>
  <Slides>22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等线</vt:lpstr>
      <vt:lpstr>方正舒体</vt:lpstr>
      <vt:lpstr>微软雅黑</vt:lpstr>
      <vt:lpstr>文鼎琥珀体</vt:lpstr>
      <vt:lpstr>Arial</vt:lpstr>
      <vt:lpstr>Impact</vt:lpstr>
      <vt:lpstr>Times New Roman</vt:lpstr>
      <vt:lpstr>Wingdings</vt:lpstr>
      <vt:lpstr>主题1</vt:lpstr>
      <vt:lpstr>装配化建筑施工图的识读与深化设计  </vt:lpstr>
      <vt:lpstr> 识读叠合板板间及梁支座板端连接节点构造详图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594</cp:revision>
  <dcterms:created xsi:type="dcterms:W3CDTF">2018-11-14T05:53:32Z</dcterms:created>
  <dcterms:modified xsi:type="dcterms:W3CDTF">2020-01-31T07:32:07Z</dcterms:modified>
</cp:coreProperties>
</file>