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75" r:id="rId2"/>
    <p:sldId id="695" r:id="rId3"/>
    <p:sldId id="644" r:id="rId4"/>
    <p:sldId id="743" r:id="rId5"/>
    <p:sldId id="742" r:id="rId6"/>
    <p:sldId id="744" r:id="rId7"/>
    <p:sldId id="741" r:id="rId8"/>
    <p:sldId id="745" r:id="rId9"/>
    <p:sldId id="747" r:id="rId10"/>
    <p:sldId id="748" r:id="rId11"/>
    <p:sldId id="276" r:id="rId12"/>
    <p:sldId id="278" r:id="rId13"/>
    <p:sldId id="279" r:id="rId14"/>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3" autoAdjust="0"/>
    <p:restoredTop sz="94660"/>
  </p:normalViewPr>
  <p:slideViewPr>
    <p:cSldViewPr snapToGrid="0">
      <p:cViewPr varScale="1">
        <p:scale>
          <a:sx n="80" d="100"/>
          <a:sy n="80" d="100"/>
        </p:scale>
        <p:origin x="60"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70031-5DD9-4D2C-B2FA-BE5B96052418}" type="datetimeFigureOut">
              <a:rPr lang="zh-CN" altLang="en-US" smtClean="0"/>
              <a:t>2020/1/31 Friday</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E9DCD-FB60-4F3D-86D7-7B30735E3C92}" type="slidenum">
              <a:rPr lang="zh-CN" altLang="en-US" smtClean="0"/>
              <a:t>‹#›</a:t>
            </a:fld>
            <a:endParaRPr lang="zh-CN" altLang="en-US"/>
          </a:p>
        </p:txBody>
      </p:sp>
    </p:spTree>
    <p:extLst>
      <p:ext uri="{BB962C8B-B14F-4D97-AF65-F5344CB8AC3E}">
        <p14:creationId xmlns:p14="http://schemas.microsoft.com/office/powerpoint/2010/main" val="92269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a:extLst>
              <a:ext uri="{FF2B5EF4-FFF2-40B4-BE49-F238E27FC236}">
                <a16:creationId xmlns:a16="http://schemas.microsoft.com/office/drawing/2014/main" id="{C24ABDF6-CB80-4B92-8D0A-355609135054}"/>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2DE86388-F3F5-459C-8A60-F05F7598D412}"/>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0FFF9A82-89E4-459C-9016-BCA9AEC35549}"/>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268700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12F159D5-03E4-4C20-A36C-CA2D04606DBA}"/>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18598BBB-2917-4085-9BD8-AE2F6AD246F3}"/>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1F516153-3B2A-431F-9107-7DAF58959133}"/>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3802557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958497E8-E4E6-4D90-A1C7-A728366156BE}"/>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AE93F829-BC47-4CA8-AC44-E606FB6FE756}"/>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D61A6B86-1DA3-4503-AA48-8A81A65C7C49}"/>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3634321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p:spPr>
        <p:txBody>
          <a:bodyPr/>
          <a:lstStyle/>
          <a:p>
            <a:pPr lvl="0"/>
            <a:r>
              <a:rPr lang="zh-CN" altLang="en-US" noProof="0"/>
              <a:t>单击图标添加表格</a:t>
            </a:r>
          </a:p>
        </p:txBody>
      </p:sp>
      <p:sp>
        <p:nvSpPr>
          <p:cNvPr id="4" name="Rectangle 4">
            <a:extLst>
              <a:ext uri="{FF2B5EF4-FFF2-40B4-BE49-F238E27FC236}">
                <a16:creationId xmlns:a16="http://schemas.microsoft.com/office/drawing/2014/main" id="{FAA42C11-7551-4370-A28A-C25041247DE0}"/>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A050B036-1636-4542-BC94-AEA97910D607}"/>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99B377E2-8F3E-4ED1-87CC-C3F72A4FB188}"/>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70196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AE474036-5DB2-4DBF-A66B-46042BFA4D5F}"/>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3F45C04E-ADDE-4D72-8F59-17D0AFE48F16}"/>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DB97588E-42FA-4E6D-8BD6-BE0FE2A313A6}"/>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1385413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a:extLst>
              <a:ext uri="{FF2B5EF4-FFF2-40B4-BE49-F238E27FC236}">
                <a16:creationId xmlns:a16="http://schemas.microsoft.com/office/drawing/2014/main" id="{ADD12187-0A57-4421-AD67-134AB161CCAC}"/>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D0C7B9A6-CCBD-4DDD-9769-24EB56CEEC4E}"/>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E9B907F3-1115-4DEA-B786-6442BEB1B2F2}"/>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02836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Rectangle 4">
            <a:extLst>
              <a:ext uri="{FF2B5EF4-FFF2-40B4-BE49-F238E27FC236}">
                <a16:creationId xmlns:a16="http://schemas.microsoft.com/office/drawing/2014/main" id="{513DC8CC-97D8-4D98-9A8F-A8F2C7B50469}"/>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6" name="Rectangle 5">
            <a:extLst>
              <a:ext uri="{FF2B5EF4-FFF2-40B4-BE49-F238E27FC236}">
                <a16:creationId xmlns:a16="http://schemas.microsoft.com/office/drawing/2014/main" id="{81B70093-EB07-4BE2-BC54-9F81499691D9}"/>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B7298ABA-949F-4215-8C5D-704C57FD38AB}"/>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3257803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Rectangle 4">
            <a:extLst>
              <a:ext uri="{FF2B5EF4-FFF2-40B4-BE49-F238E27FC236}">
                <a16:creationId xmlns:a16="http://schemas.microsoft.com/office/drawing/2014/main" id="{D5680817-B645-4223-89C7-8EDB028D2C32}"/>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8" name="Rectangle 5">
            <a:extLst>
              <a:ext uri="{FF2B5EF4-FFF2-40B4-BE49-F238E27FC236}">
                <a16:creationId xmlns:a16="http://schemas.microsoft.com/office/drawing/2014/main" id="{D11DB61D-3C1E-482A-AD53-231535F7D159}"/>
              </a:ext>
            </a:extLst>
          </p:cNvPr>
          <p:cNvSpPr>
            <a:spLocks noGrp="1" noChangeArrowheads="1"/>
          </p:cNvSpPr>
          <p:nvPr>
            <p:ph type="ftr" sz="quarter" idx="11"/>
          </p:nvPr>
        </p:nvSpPr>
        <p:spPr>
          <a:ln/>
        </p:spPr>
        <p:txBody>
          <a:bodyPr/>
          <a:lstStyle>
            <a:lvl1pPr>
              <a:defRPr/>
            </a:lvl1pPr>
          </a:lstStyle>
          <a:p>
            <a:endParaRPr lang="zh-CN" altLang="en-US"/>
          </a:p>
        </p:txBody>
      </p:sp>
      <p:sp>
        <p:nvSpPr>
          <p:cNvPr id="9" name="Rectangle 6">
            <a:extLst>
              <a:ext uri="{FF2B5EF4-FFF2-40B4-BE49-F238E27FC236}">
                <a16:creationId xmlns:a16="http://schemas.microsoft.com/office/drawing/2014/main" id="{8E010787-3C6F-4ABD-A428-932580B6686F}"/>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325278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8D03B722-3BDC-4BE8-97DA-AB06D1B460EE}"/>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4" name="Rectangle 5">
            <a:extLst>
              <a:ext uri="{FF2B5EF4-FFF2-40B4-BE49-F238E27FC236}">
                <a16:creationId xmlns:a16="http://schemas.microsoft.com/office/drawing/2014/main" id="{EAD1E42D-E7B4-4E65-A2A4-662470AF1830}"/>
              </a:ext>
            </a:extLst>
          </p:cNvPr>
          <p:cNvSpPr>
            <a:spLocks noGrp="1" noChangeArrowheads="1"/>
          </p:cNvSpPr>
          <p:nvPr>
            <p:ph type="ftr" sz="quarter" idx="11"/>
          </p:nvPr>
        </p:nvSpPr>
        <p:spPr>
          <a:ln/>
        </p:spPr>
        <p:txBody>
          <a:bodyPr/>
          <a:lstStyle>
            <a:lvl1pPr>
              <a:defRPr/>
            </a:lvl1pPr>
          </a:lstStyle>
          <a:p>
            <a:endParaRPr lang="zh-CN" altLang="en-US"/>
          </a:p>
        </p:txBody>
      </p:sp>
      <p:sp>
        <p:nvSpPr>
          <p:cNvPr id="5" name="Rectangle 6">
            <a:extLst>
              <a:ext uri="{FF2B5EF4-FFF2-40B4-BE49-F238E27FC236}">
                <a16:creationId xmlns:a16="http://schemas.microsoft.com/office/drawing/2014/main" id="{EE9810D5-287B-4685-98C9-4BF0F8B6E98B}"/>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375687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CA76514-78BA-40C2-855D-FFA4941CC195}"/>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3" name="Rectangle 5">
            <a:extLst>
              <a:ext uri="{FF2B5EF4-FFF2-40B4-BE49-F238E27FC236}">
                <a16:creationId xmlns:a16="http://schemas.microsoft.com/office/drawing/2014/main" id="{F7DB80FA-2485-4106-BD7A-17C7A29C93AF}"/>
              </a:ext>
            </a:extLst>
          </p:cNvPr>
          <p:cNvSpPr>
            <a:spLocks noGrp="1" noChangeArrowheads="1"/>
          </p:cNvSpPr>
          <p:nvPr>
            <p:ph type="ftr" sz="quarter" idx="11"/>
          </p:nvPr>
        </p:nvSpPr>
        <p:spPr>
          <a:ln/>
        </p:spPr>
        <p:txBody>
          <a:bodyPr/>
          <a:lstStyle>
            <a:lvl1pPr>
              <a:defRPr/>
            </a:lvl1pPr>
          </a:lstStyle>
          <a:p>
            <a:endParaRPr lang="zh-CN" altLang="en-US"/>
          </a:p>
        </p:txBody>
      </p:sp>
      <p:sp>
        <p:nvSpPr>
          <p:cNvPr id="4" name="Rectangle 6">
            <a:extLst>
              <a:ext uri="{FF2B5EF4-FFF2-40B4-BE49-F238E27FC236}">
                <a16:creationId xmlns:a16="http://schemas.microsoft.com/office/drawing/2014/main" id="{F67C2B55-6994-4C8D-9DB9-78F2973EA3CD}"/>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424353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5F0C3D71-4831-4872-9060-E5DA57EC2AA3}"/>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6" name="Rectangle 5">
            <a:extLst>
              <a:ext uri="{FF2B5EF4-FFF2-40B4-BE49-F238E27FC236}">
                <a16:creationId xmlns:a16="http://schemas.microsoft.com/office/drawing/2014/main" id="{0EE90017-E8C2-4897-B95B-B5E76BDF65BA}"/>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C538D4C9-9AB3-43E9-90FE-0BABAAFF581E}"/>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360330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00BB0C92-B6DD-4957-9534-13FE6FF005DD}"/>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6" name="Rectangle 5">
            <a:extLst>
              <a:ext uri="{FF2B5EF4-FFF2-40B4-BE49-F238E27FC236}">
                <a16:creationId xmlns:a16="http://schemas.microsoft.com/office/drawing/2014/main" id="{660ADF17-622E-4480-9144-8600771F950C}"/>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54B3E306-8EF0-41FB-AF46-41B6C5F89ED2}"/>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955965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ED3D7"/>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F8E1E5E-CE54-48D9-B821-5069E4117AB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Rectangle 3">
            <a:extLst>
              <a:ext uri="{FF2B5EF4-FFF2-40B4-BE49-F238E27FC236}">
                <a16:creationId xmlns:a16="http://schemas.microsoft.com/office/drawing/2014/main" id="{EF93E2EB-BE3B-4F8F-A0DD-29D418C1CBB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a:extLst>
              <a:ext uri="{FF2B5EF4-FFF2-40B4-BE49-F238E27FC236}">
                <a16:creationId xmlns:a16="http://schemas.microsoft.com/office/drawing/2014/main" id="{E12B5C8A-EBA7-40AF-8A8D-1F81ACD27FD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宋体" charset="-122"/>
              </a:defRPr>
            </a:lvl1pPr>
          </a:lstStyle>
          <a:p>
            <a:fld id="{8AC2307A-F5BF-40DB-87C9-EF45FDB201BB}" type="datetimeFigureOut">
              <a:rPr lang="zh-CN" altLang="en-US" smtClean="0"/>
              <a:t>2020/1/31 Friday</a:t>
            </a:fld>
            <a:endParaRPr lang="zh-CN" altLang="en-US"/>
          </a:p>
        </p:txBody>
      </p:sp>
      <p:sp>
        <p:nvSpPr>
          <p:cNvPr id="1029" name="Rectangle 5">
            <a:extLst>
              <a:ext uri="{FF2B5EF4-FFF2-40B4-BE49-F238E27FC236}">
                <a16:creationId xmlns:a16="http://schemas.microsoft.com/office/drawing/2014/main" id="{CE575505-000E-4E94-8794-2606D37D78D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宋体" charset="-122"/>
              </a:defRPr>
            </a:lvl1pPr>
          </a:lstStyle>
          <a:p>
            <a:endParaRPr lang="zh-CN" altLang="en-US"/>
          </a:p>
        </p:txBody>
      </p:sp>
      <p:sp>
        <p:nvSpPr>
          <p:cNvPr id="1030" name="Rectangle 6">
            <a:extLst>
              <a:ext uri="{FF2B5EF4-FFF2-40B4-BE49-F238E27FC236}">
                <a16:creationId xmlns:a16="http://schemas.microsoft.com/office/drawing/2014/main" id="{854704DA-D6CA-4EFA-BD22-323792385760}"/>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15797336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charset="-122"/>
        </a:defRPr>
      </a:lvl2pPr>
      <a:lvl3pPr algn="ctr" rtl="0" eaLnBrk="1" fontAlgn="base" hangingPunct="1">
        <a:spcBef>
          <a:spcPct val="0"/>
        </a:spcBef>
        <a:spcAft>
          <a:spcPct val="0"/>
        </a:spcAft>
        <a:defRPr sz="4400">
          <a:solidFill>
            <a:schemeClr val="tx2"/>
          </a:solidFill>
          <a:latin typeface="Arial" charset="0"/>
          <a:ea typeface="宋体" charset="-122"/>
        </a:defRPr>
      </a:lvl3pPr>
      <a:lvl4pPr algn="ctr" rtl="0" eaLnBrk="1" fontAlgn="base" hangingPunct="1">
        <a:spcBef>
          <a:spcPct val="0"/>
        </a:spcBef>
        <a:spcAft>
          <a:spcPct val="0"/>
        </a:spcAft>
        <a:defRPr sz="4400">
          <a:solidFill>
            <a:schemeClr val="tx2"/>
          </a:solidFill>
          <a:latin typeface="Arial" charset="0"/>
          <a:ea typeface="宋体" charset="-122"/>
        </a:defRPr>
      </a:lvl4pPr>
      <a:lvl5pPr algn="ctr" rtl="0" eaLnBrk="1" fontAlgn="base" hangingPunct="1">
        <a:spcBef>
          <a:spcPct val="0"/>
        </a:spcBef>
        <a:spcAft>
          <a:spcPct val="0"/>
        </a:spcAft>
        <a:defRPr sz="4400">
          <a:solidFill>
            <a:schemeClr val="tx2"/>
          </a:solidFill>
          <a:latin typeface="Arial" charset="0"/>
          <a:ea typeface="宋体" charset="-122"/>
        </a:defRPr>
      </a:lvl5pPr>
      <a:lvl6pPr marL="457200" algn="ctr" rtl="0" eaLnBrk="1" fontAlgn="base" hangingPunct="1">
        <a:spcBef>
          <a:spcPct val="0"/>
        </a:spcBef>
        <a:spcAft>
          <a:spcPct val="0"/>
        </a:spcAft>
        <a:defRPr sz="4400">
          <a:solidFill>
            <a:schemeClr val="tx2"/>
          </a:solidFill>
          <a:latin typeface="Arial" charset="0"/>
          <a:ea typeface="宋体" charset="-122"/>
        </a:defRPr>
      </a:lvl6pPr>
      <a:lvl7pPr marL="914400" algn="ctr" rtl="0" eaLnBrk="1" fontAlgn="base" hangingPunct="1">
        <a:spcBef>
          <a:spcPct val="0"/>
        </a:spcBef>
        <a:spcAft>
          <a:spcPct val="0"/>
        </a:spcAft>
        <a:defRPr sz="4400">
          <a:solidFill>
            <a:schemeClr val="tx2"/>
          </a:solidFill>
          <a:latin typeface="Arial" charset="0"/>
          <a:ea typeface="宋体" charset="-122"/>
        </a:defRPr>
      </a:lvl7pPr>
      <a:lvl8pPr marL="1371600" algn="ctr" rtl="0" eaLnBrk="1" fontAlgn="base" hangingPunct="1">
        <a:spcBef>
          <a:spcPct val="0"/>
        </a:spcBef>
        <a:spcAft>
          <a:spcPct val="0"/>
        </a:spcAft>
        <a:defRPr sz="4400">
          <a:solidFill>
            <a:schemeClr val="tx2"/>
          </a:solidFill>
          <a:latin typeface="Arial" charset="0"/>
          <a:ea typeface="宋体" charset="-122"/>
        </a:defRPr>
      </a:lvl8pPr>
      <a:lvl9pPr marL="1828800" algn="ctr" rtl="0" eaLnBrk="1" fontAlgn="base" hangingPunct="1">
        <a:spcBef>
          <a:spcPct val="0"/>
        </a:spcBef>
        <a:spcAft>
          <a:spcPct val="0"/>
        </a:spcAft>
        <a:defRPr sz="4400">
          <a:solidFill>
            <a:schemeClr val="tx2"/>
          </a:solidFill>
          <a:latin typeface="Arial" charset="0"/>
          <a:ea typeface="宋体"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922A7FB-4836-4ECA-8152-0CE793248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575" y="3352285"/>
            <a:ext cx="4600866" cy="3452011"/>
          </a:xfrm>
          <a:prstGeom prst="rect">
            <a:avLst/>
          </a:prstGeom>
        </p:spPr>
      </p:pic>
      <p:sp>
        <p:nvSpPr>
          <p:cNvPr id="4098" name="标题 1">
            <a:extLst>
              <a:ext uri="{FF2B5EF4-FFF2-40B4-BE49-F238E27FC236}">
                <a16:creationId xmlns:a16="http://schemas.microsoft.com/office/drawing/2014/main" id="{AAB48C66-39E0-4E0A-96B3-77C1F5E191FB}"/>
              </a:ext>
            </a:extLst>
          </p:cNvPr>
          <p:cNvSpPr>
            <a:spLocks noGrp="1" noChangeArrowheads="1"/>
          </p:cNvSpPr>
          <p:nvPr>
            <p:ph type="ctrTitle"/>
          </p:nvPr>
        </p:nvSpPr>
        <p:spPr>
          <a:xfrm>
            <a:off x="736417" y="1066800"/>
            <a:ext cx="7493183" cy="1127530"/>
          </a:xfrm>
        </p:spPr>
        <p:txBody>
          <a:bodyPr/>
          <a:lstStyle/>
          <a:p>
            <a:pPr eaLnBrk="1" hangingPunct="1"/>
            <a:r>
              <a:rPr lang="zh-CN" altLang="en-US" sz="3300" dirty="0"/>
              <a:t>装配化建筑施工图的识读与深化设计</a:t>
            </a:r>
            <a:br>
              <a:rPr lang="en-US" altLang="zh-CN" sz="3300" dirty="0"/>
            </a:br>
            <a:br>
              <a:rPr lang="en-US" altLang="zh-CN" dirty="0"/>
            </a:br>
            <a:endParaRPr lang="zh-CN" altLang="en-US" dirty="0"/>
          </a:p>
        </p:txBody>
      </p:sp>
      <p:sp>
        <p:nvSpPr>
          <p:cNvPr id="4100" name="AutoShape 58">
            <a:extLst>
              <a:ext uri="{FF2B5EF4-FFF2-40B4-BE49-F238E27FC236}">
                <a16:creationId xmlns:a16="http://schemas.microsoft.com/office/drawing/2014/main" id="{7E73BD66-615D-4BD8-807B-25D41435A82E}"/>
              </a:ext>
            </a:extLst>
          </p:cNvPr>
          <p:cNvSpPr>
            <a:spLocks noChangeArrowheads="1"/>
          </p:cNvSpPr>
          <p:nvPr/>
        </p:nvSpPr>
        <p:spPr bwMode="auto">
          <a:xfrm>
            <a:off x="3528859" y="3323675"/>
            <a:ext cx="1865312" cy="587375"/>
          </a:xfrm>
          <a:prstGeom prst="flowChartDelay">
            <a:avLst/>
          </a:prstGeom>
          <a:gradFill rotWithShape="0">
            <a:gsLst>
              <a:gs pos="0">
                <a:srgbClr val="FFFFFF"/>
              </a:gs>
              <a:gs pos="100000">
                <a:srgbClr val="FFCC66"/>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dirty="0">
                <a:latin typeface="Times New Roman" panose="02020603050405020304" pitchFamily="18" charset="0"/>
                <a:ea typeface="黑体" panose="02010609060101010101" pitchFamily="49" charset="-122"/>
              </a:rPr>
              <a:t>高级</a:t>
            </a:r>
          </a:p>
        </p:txBody>
      </p:sp>
      <p:sp>
        <p:nvSpPr>
          <p:cNvPr id="4101" name="AutoShape 56">
            <a:extLst>
              <a:ext uri="{FF2B5EF4-FFF2-40B4-BE49-F238E27FC236}">
                <a16:creationId xmlns:a16="http://schemas.microsoft.com/office/drawing/2014/main" id="{96681877-AACF-4B1F-B1EF-985A4566FA45}"/>
              </a:ext>
            </a:extLst>
          </p:cNvPr>
          <p:cNvSpPr>
            <a:spLocks noChangeArrowheads="1"/>
          </p:cNvSpPr>
          <p:nvPr/>
        </p:nvSpPr>
        <p:spPr bwMode="auto">
          <a:xfrm>
            <a:off x="567225" y="2879727"/>
            <a:ext cx="1865313" cy="585787"/>
          </a:xfrm>
          <a:prstGeom prst="flowChartDelay">
            <a:avLst/>
          </a:prstGeom>
          <a:gradFill rotWithShape="0">
            <a:gsLst>
              <a:gs pos="0">
                <a:srgbClr val="FFFFFF"/>
              </a:gs>
              <a:gs pos="100000">
                <a:srgbClr val="99FF99"/>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dirty="0">
                <a:latin typeface="Times New Roman" panose="02020603050405020304" pitchFamily="18" charset="0"/>
                <a:ea typeface="黑体" panose="02010609060101010101" pitchFamily="49" charset="-122"/>
              </a:rPr>
              <a:t>初级</a:t>
            </a:r>
          </a:p>
        </p:txBody>
      </p:sp>
      <p:sp>
        <p:nvSpPr>
          <p:cNvPr id="4102" name="AutoShape 57">
            <a:extLst>
              <a:ext uri="{FF2B5EF4-FFF2-40B4-BE49-F238E27FC236}">
                <a16:creationId xmlns:a16="http://schemas.microsoft.com/office/drawing/2014/main" id="{9DD61413-BFE3-4FC9-BF55-6F88D5F8CC60}"/>
              </a:ext>
            </a:extLst>
          </p:cNvPr>
          <p:cNvSpPr>
            <a:spLocks noChangeArrowheads="1"/>
          </p:cNvSpPr>
          <p:nvPr/>
        </p:nvSpPr>
        <p:spPr bwMode="auto">
          <a:xfrm>
            <a:off x="6490493" y="2984378"/>
            <a:ext cx="1865313" cy="608257"/>
          </a:xfrm>
          <a:prstGeom prst="flowChartDelay">
            <a:avLst/>
          </a:prstGeom>
          <a:gradFill rotWithShape="0">
            <a:gsLst>
              <a:gs pos="0">
                <a:srgbClr val="FFFFFF"/>
              </a:gs>
              <a:gs pos="100000">
                <a:srgbClr val="FFFF99"/>
              </a:gs>
            </a:gsLst>
            <a:path path="shape">
              <a:fillToRect l="50000" t="50000" r="50000" b="50000"/>
            </a:path>
          </a:gra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dirty="0">
                <a:latin typeface="Times New Roman" panose="02020603050405020304" pitchFamily="18" charset="0"/>
                <a:ea typeface="黑体" panose="02010609060101010101" pitchFamily="49" charset="-122"/>
              </a:rPr>
              <a:t>中级</a:t>
            </a:r>
          </a:p>
        </p:txBody>
      </p:sp>
      <p:cxnSp>
        <p:nvCxnSpPr>
          <p:cNvPr id="5" name="直接连接符 4">
            <a:extLst>
              <a:ext uri="{FF2B5EF4-FFF2-40B4-BE49-F238E27FC236}">
                <a16:creationId xmlns:a16="http://schemas.microsoft.com/office/drawing/2014/main" id="{21ACD80C-38D9-4A85-A28A-5DDAC2A1D546}"/>
              </a:ext>
            </a:extLst>
          </p:cNvPr>
          <p:cNvCxnSpPr>
            <a:cxnSpLocks/>
          </p:cNvCxnSpPr>
          <p:nvPr/>
        </p:nvCxnSpPr>
        <p:spPr>
          <a:xfrm>
            <a:off x="736417" y="1371600"/>
            <a:ext cx="7493183" cy="0"/>
          </a:xfrm>
          <a:prstGeom prst="line">
            <a:avLst/>
          </a:prstGeom>
          <a:ln w="3175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文本框 15">
            <a:extLst>
              <a:ext uri="{FF2B5EF4-FFF2-40B4-BE49-F238E27FC236}">
                <a16:creationId xmlns:a16="http://schemas.microsoft.com/office/drawing/2014/main" id="{DDFD8772-AE0E-49C7-A988-FBDEF9813707}"/>
              </a:ext>
            </a:extLst>
          </p:cNvPr>
          <p:cNvSpPr txBox="1">
            <a:spLocks noChangeArrowheads="1"/>
          </p:cNvSpPr>
          <p:nvPr/>
        </p:nvSpPr>
        <p:spPr bwMode="auto">
          <a:xfrm>
            <a:off x="1429695" y="1636198"/>
            <a:ext cx="62846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b="1" dirty="0">
                <a:latin typeface="微软雅黑" panose="020B0503020204020204" pitchFamily="34" charset="-122"/>
                <a:ea typeface="微软雅黑" panose="020B0503020204020204" pitchFamily="34" charset="-122"/>
              </a:rPr>
              <a:t>预制墙连接节点基本构造规定</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endParaRPr lang="zh-CN" altLang="zh-CN" sz="1350" dirty="0"/>
          </a:p>
        </p:txBody>
      </p:sp>
      <p:sp>
        <p:nvSpPr>
          <p:cNvPr id="10" name="文本框 15">
            <a:extLst>
              <a:ext uri="{FF2B5EF4-FFF2-40B4-BE49-F238E27FC236}">
                <a16:creationId xmlns:a16="http://schemas.microsoft.com/office/drawing/2014/main" id="{0F3DCB4D-3699-4483-B5AA-57C1D742B30C}"/>
              </a:ext>
            </a:extLst>
          </p:cNvPr>
          <p:cNvSpPr txBox="1">
            <a:spLocks noChangeArrowheads="1"/>
          </p:cNvSpPr>
          <p:nvPr/>
        </p:nvSpPr>
        <p:spPr bwMode="auto">
          <a:xfrm>
            <a:off x="6079065" y="977083"/>
            <a:ext cx="306493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eaLnBrk="1" hangingPunct="1"/>
            <a:r>
              <a:rPr lang="en-US" altLang="zh-CN" sz="1500" b="1" dirty="0">
                <a:solidFill>
                  <a:schemeClr val="accent6">
                    <a:lumMod val="20000"/>
                    <a:lumOff val="80000"/>
                  </a:schemeClr>
                </a:solidFill>
                <a:latin typeface="微软雅黑" panose="020B0503020204020204" pitchFamily="34" charset="-122"/>
              </a:rPr>
              <a:t>5.1 </a:t>
            </a:r>
            <a:r>
              <a:rPr lang="zh-CN" altLang="en-US" sz="1500" b="1" dirty="0">
                <a:solidFill>
                  <a:schemeClr val="accent6">
                    <a:lumMod val="20000"/>
                    <a:lumOff val="80000"/>
                  </a:schemeClr>
                </a:solidFill>
                <a:latin typeface="微软雅黑" panose="020B0503020204020204" pitchFamily="34" charset="-122"/>
              </a:rPr>
              <a:t>预制墙连接节点基本构造规定</a:t>
            </a:r>
            <a:endParaRPr lang="zh-CN" altLang="zh-CN" sz="1500" b="1" dirty="0">
              <a:solidFill>
                <a:schemeClr val="accent6">
                  <a:lumMod val="20000"/>
                  <a:lumOff val="80000"/>
                </a:schemeClr>
              </a:solidFill>
              <a:latin typeface="微软雅黑" panose="020B0503020204020204" pitchFamily="34" charset="-122"/>
            </a:endParaRPr>
          </a:p>
        </p:txBody>
      </p:sp>
      <p:sp>
        <p:nvSpPr>
          <p:cNvPr id="12" name="文本框 15">
            <a:extLst>
              <a:ext uri="{FF2B5EF4-FFF2-40B4-BE49-F238E27FC236}">
                <a16:creationId xmlns:a16="http://schemas.microsoft.com/office/drawing/2014/main" id="{75E4733F-FBB9-4907-85AD-88252AF60515}"/>
              </a:ext>
            </a:extLst>
          </p:cNvPr>
          <p:cNvSpPr txBox="1">
            <a:spLocks noChangeArrowheads="1"/>
          </p:cNvSpPr>
          <p:nvPr/>
        </p:nvSpPr>
        <p:spPr bwMode="auto">
          <a:xfrm>
            <a:off x="1" y="962798"/>
            <a:ext cx="37816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5.1.4 </a:t>
            </a:r>
            <a:r>
              <a:rPr lang="zh-CN" altLang="en-US" b="1" dirty="0">
                <a:solidFill>
                  <a:srgbClr val="FFC000"/>
                </a:solidFill>
                <a:latin typeface="微软雅黑" panose="020B0503020204020204" pitchFamily="34" charset="-122"/>
              </a:rPr>
              <a:t>竖向筋连接构造</a:t>
            </a:r>
            <a:endParaRPr lang="zh-CN" altLang="zh-CN" b="1" dirty="0">
              <a:solidFill>
                <a:srgbClr val="FFC000"/>
              </a:solidFill>
              <a:latin typeface="微软雅黑" panose="020B0503020204020204" pitchFamily="34" charset="-122"/>
            </a:endParaRPr>
          </a:p>
        </p:txBody>
      </p:sp>
      <p:pic>
        <p:nvPicPr>
          <p:cNvPr id="4" name="图片 3">
            <a:extLst>
              <a:ext uri="{FF2B5EF4-FFF2-40B4-BE49-F238E27FC236}">
                <a16:creationId xmlns:a16="http://schemas.microsoft.com/office/drawing/2014/main" id="{6AD08880-93C4-4310-8103-6859B8F8824E}"/>
              </a:ext>
            </a:extLst>
          </p:cNvPr>
          <p:cNvPicPr>
            <a:picLocks noChangeAspect="1"/>
          </p:cNvPicPr>
          <p:nvPr/>
        </p:nvPicPr>
        <p:blipFill rotWithShape="1">
          <a:blip r:embed="rId2"/>
          <a:srcRect b="10098"/>
          <a:stretch/>
        </p:blipFill>
        <p:spPr>
          <a:xfrm>
            <a:off x="1058333" y="1334447"/>
            <a:ext cx="7431056" cy="4661216"/>
          </a:xfrm>
          <a:prstGeom prst="rect">
            <a:avLst/>
          </a:prstGeom>
        </p:spPr>
      </p:pic>
      <p:pic>
        <p:nvPicPr>
          <p:cNvPr id="5" name="图片 4">
            <a:extLst>
              <a:ext uri="{FF2B5EF4-FFF2-40B4-BE49-F238E27FC236}">
                <a16:creationId xmlns:a16="http://schemas.microsoft.com/office/drawing/2014/main" id="{5D39EBA6-108A-4033-AFED-D88C0DE04D96}"/>
              </a:ext>
            </a:extLst>
          </p:cNvPr>
          <p:cNvPicPr>
            <a:picLocks noChangeAspect="1"/>
          </p:cNvPicPr>
          <p:nvPr/>
        </p:nvPicPr>
        <p:blipFill>
          <a:blip r:embed="rId3"/>
          <a:stretch>
            <a:fillRect/>
          </a:stretch>
        </p:blipFill>
        <p:spPr>
          <a:xfrm>
            <a:off x="109538" y="3505201"/>
            <a:ext cx="4386263" cy="878681"/>
          </a:xfrm>
          <a:prstGeom prst="rect">
            <a:avLst/>
          </a:prstGeom>
        </p:spPr>
      </p:pic>
    </p:spTree>
    <p:extLst>
      <p:ext uri="{BB962C8B-B14F-4D97-AF65-F5344CB8AC3E}">
        <p14:creationId xmlns:p14="http://schemas.microsoft.com/office/powerpoint/2010/main" val="287263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PT5">
            <a:extLst>
              <a:ext uri="{FF2B5EF4-FFF2-40B4-BE49-F238E27FC236}">
                <a16:creationId xmlns:a16="http://schemas.microsoft.com/office/drawing/2014/main" id="{F22A27A3-E90F-4455-8082-655619C01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203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ppt6">
            <a:extLst>
              <a:ext uri="{FF2B5EF4-FFF2-40B4-BE49-F238E27FC236}">
                <a16:creationId xmlns:a16="http://schemas.microsoft.com/office/drawing/2014/main" id="{C58A19F2-1831-44FB-A3E8-73411E9C2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4">
            <a:extLst>
              <a:ext uri="{FF2B5EF4-FFF2-40B4-BE49-F238E27FC236}">
                <a16:creationId xmlns:a16="http://schemas.microsoft.com/office/drawing/2014/main" id="{6800816C-CBAA-4347-90A5-AA75231A7280}"/>
              </a:ext>
            </a:extLst>
          </p:cNvPr>
          <p:cNvSpPr>
            <a:spLocks noGrp="1" noChangeArrowheads="1"/>
          </p:cNvSpPr>
          <p:nvPr>
            <p:ph type="title"/>
          </p:nvPr>
        </p:nvSpPr>
        <p:spPr>
          <a:xfrm>
            <a:off x="2209800" y="5334000"/>
            <a:ext cx="8229600" cy="1143000"/>
          </a:xfrm>
        </p:spPr>
        <p:txBody>
          <a:bodyPr/>
          <a:lstStyle/>
          <a:p>
            <a:pPr algn="l" eaLnBrk="1" hangingPunct="1"/>
            <a:br>
              <a:rPr lang="en-US" altLang="zh-CN" sz="3200"/>
            </a:br>
            <a:br>
              <a:rPr lang="en-US" altLang="zh-CN" sz="3200"/>
            </a:br>
            <a:br>
              <a:rPr lang="en-US" altLang="zh-CN" sz="3200"/>
            </a:br>
            <a:r>
              <a:rPr lang="en-US" altLang="zh-CN" sz="3200"/>
              <a:t>·</a:t>
            </a:r>
          </a:p>
        </p:txBody>
      </p:sp>
      <p:pic>
        <p:nvPicPr>
          <p:cNvPr id="33797" name="Picture 5" descr="PPT5 拷贝">
            <a:extLst>
              <a:ext uri="{FF2B5EF4-FFF2-40B4-BE49-F238E27FC236}">
                <a16:creationId xmlns:a16="http://schemas.microsoft.com/office/drawing/2014/main" id="{6C99E85B-3D14-4BB6-B11B-B55C431F0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09" name="Group 69">
            <a:extLst>
              <a:ext uri="{FF2B5EF4-FFF2-40B4-BE49-F238E27FC236}">
                <a16:creationId xmlns:a16="http://schemas.microsoft.com/office/drawing/2014/main" id="{92ED6789-1E6F-477E-A356-059E18F54AA0}"/>
              </a:ext>
            </a:extLst>
          </p:cNvPr>
          <p:cNvGraphicFramePr>
            <a:graphicFrameLocks noGrp="1"/>
          </p:cNvGraphicFramePr>
          <p:nvPr>
            <p:ph idx="1"/>
          </p:nvPr>
        </p:nvGraphicFramePr>
        <p:xfrm>
          <a:off x="457200" y="990600"/>
          <a:ext cx="7926388" cy="4460875"/>
        </p:xfrm>
        <a:graphic>
          <a:graphicData uri="http://schemas.openxmlformats.org/drawingml/2006/table">
            <a:tbl>
              <a:tblPr/>
              <a:tblGrid>
                <a:gridCol w="1017588">
                  <a:extLst>
                    <a:ext uri="{9D8B030D-6E8A-4147-A177-3AD203B41FA5}">
                      <a16:colId xmlns:a16="http://schemas.microsoft.com/office/drawing/2014/main" val="20000"/>
                    </a:ext>
                  </a:extLst>
                </a:gridCol>
                <a:gridCol w="658812">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1249288">
                  <a:extLst>
                    <a:ext uri="{9D8B030D-6E8A-4147-A177-3AD203B41FA5}">
                      <a16:colId xmlns:a16="http://schemas.microsoft.com/office/drawing/2014/main" val="20004"/>
                    </a:ext>
                  </a:extLst>
                </a:gridCol>
                <a:gridCol w="657300">
                  <a:extLst>
                    <a:ext uri="{9D8B030D-6E8A-4147-A177-3AD203B41FA5}">
                      <a16:colId xmlns:a16="http://schemas.microsoft.com/office/drawing/2014/main" val="20005"/>
                    </a:ext>
                  </a:extLst>
                </a:gridCol>
                <a:gridCol w="18288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822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latin typeface="Arial" pitchFamily="34" charset="0"/>
                          <a:ea typeface="宋体" pitchFamily="2" charset="-122"/>
                        </a:rPr>
                        <a:t>层次</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latin typeface="Arial" pitchFamily="34" charset="0"/>
                          <a:ea typeface="宋体" pitchFamily="2" charset="-122"/>
                        </a:rPr>
                        <a:t>领域</a:t>
                      </a: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33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了解</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制图规则内容</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运用</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规则内容判识</a:t>
                      </a:r>
                      <a:r>
                        <a:rPr kumimoji="0" lang="en-US" altLang="zh-CN" sz="1600" b="0" i="0" u="none" strike="noStrike" cap="none" normalizeH="0" baseline="0" dirty="0">
                          <a:ln>
                            <a:noFill/>
                          </a:ln>
                          <a:solidFill>
                            <a:schemeClr val="tx1"/>
                          </a:solidFill>
                          <a:effectLst/>
                          <a:latin typeface="Arial" pitchFamily="34" charset="0"/>
                          <a:ea typeface="宋体" pitchFamily="2" charset="-122"/>
                        </a:rPr>
                        <a:t>--</a:t>
                      </a:r>
                      <a:r>
                        <a:rPr kumimoji="0" lang="zh-CN" altLang="en-US" sz="1600" b="0" i="0" u="none" strike="noStrike" cap="none" normalizeH="0" baseline="0" dirty="0">
                          <a:ln>
                            <a:noFill/>
                          </a:ln>
                          <a:solidFill>
                            <a:schemeClr val="tx1"/>
                          </a:solidFill>
                          <a:effectLst/>
                          <a:latin typeface="Arial" pitchFamily="34" charset="0"/>
                          <a:ea typeface="宋体" pitchFamily="2" charset="-122"/>
                        </a:rPr>
                        <a:t>画出</a:t>
                      </a:r>
                      <a:r>
                        <a:rPr kumimoji="0" lang="en-US" altLang="zh-CN" sz="1600" b="0" i="0" u="none" strike="noStrike" cap="none" normalizeH="0" baseline="0" dirty="0">
                          <a:ln>
                            <a:noFill/>
                          </a:ln>
                          <a:solidFill>
                            <a:schemeClr val="tx1"/>
                          </a:solidFill>
                          <a:effectLst/>
                          <a:latin typeface="Arial" pitchFamily="34" charset="0"/>
                          <a:ea typeface="宋体" pitchFamily="2" charset="-122"/>
                        </a:rPr>
                        <a:t>#</a:t>
                      </a:r>
                      <a:r>
                        <a:rPr kumimoji="0" lang="zh-CN" altLang="en-US" sz="1600" b="0" i="0" u="none" strike="noStrike" cap="none" normalizeH="0" baseline="0" dirty="0">
                          <a:ln>
                            <a:noFill/>
                          </a:ln>
                          <a:solidFill>
                            <a:schemeClr val="tx1"/>
                          </a:solidFill>
                          <a:effectLst/>
                          <a:latin typeface="Arial" pitchFamily="34" charset="0"/>
                          <a:ea typeface="宋体" pitchFamily="2" charset="-122"/>
                        </a:rPr>
                        <a:t>图</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综合</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制图规则，归纳出混凝土构件施工信息类别</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55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模仿</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例图识读</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应用</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应用</a:t>
                      </a:r>
                      <a:r>
                        <a:rPr kumimoji="0" lang="en-US" altLang="zh-CN" sz="1600" b="0" i="0" u="none" strike="noStrike" cap="none" normalizeH="0" baseline="0" dirty="0">
                          <a:ln>
                            <a:noFill/>
                          </a:ln>
                          <a:solidFill>
                            <a:schemeClr val="tx1"/>
                          </a:solidFill>
                          <a:effectLst/>
                          <a:latin typeface="Arial" pitchFamily="34" charset="0"/>
                          <a:ea typeface="宋体" pitchFamily="2" charset="-122"/>
                        </a:rPr>
                        <a:t>##</a:t>
                      </a:r>
                      <a:r>
                        <a:rPr kumimoji="0" lang="zh-CN" altLang="en-US" sz="1600" b="0" i="0" u="none" strike="noStrike" cap="none" normalizeH="0" baseline="0" dirty="0">
                          <a:ln>
                            <a:noFill/>
                          </a:ln>
                          <a:solidFill>
                            <a:schemeClr val="tx1"/>
                          </a:solidFill>
                          <a:effectLst/>
                          <a:latin typeface="Arial" pitchFamily="34" charset="0"/>
                          <a:ea typeface="宋体" pitchFamily="2" charset="-122"/>
                        </a:rPr>
                        <a:t>注写</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Arial" pitchFamily="34" charset="0"/>
                          <a:ea typeface="宋体" pitchFamily="2" charset="-122"/>
                        </a:rPr>
                        <a:t>掌握</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交换</a:t>
                      </a:r>
                      <a:r>
                        <a:rPr kumimoji="0" lang="en-US" altLang="zh-CN" sz="1600" b="0" i="0" u="none" strike="noStrike" cap="none" normalizeH="0" baseline="0" dirty="0">
                          <a:ln>
                            <a:noFill/>
                          </a:ln>
                          <a:solidFill>
                            <a:schemeClr val="tx1"/>
                          </a:solidFill>
                          <a:effectLst/>
                          <a:latin typeface="Arial" pitchFamily="34" charset="0"/>
                          <a:ea typeface="宋体" pitchFamily="2" charset="-122"/>
                        </a:rPr>
                        <a:t>##</a:t>
                      </a:r>
                      <a:r>
                        <a:rPr kumimoji="0" lang="zh-CN" altLang="en-US" sz="1600" b="0" i="0" u="none" strike="noStrike" cap="none" normalizeH="0" baseline="0" dirty="0">
                          <a:ln>
                            <a:noFill/>
                          </a:ln>
                          <a:solidFill>
                            <a:schemeClr val="tx1"/>
                          </a:solidFill>
                          <a:effectLst/>
                          <a:latin typeface="Arial" pitchFamily="34" charset="0"/>
                          <a:ea typeface="宋体" pitchFamily="2" charset="-122"/>
                        </a:rPr>
                        <a:t>注写</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91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激情</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Arial" pitchFamily="34" charset="0"/>
                          <a:ea typeface="宋体" pitchFamily="2" charset="-122"/>
                        </a:rPr>
                        <a:t>追问自己：乐于训练自己成为技术应用人才吗？</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心境</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Arial" pitchFamily="34" charset="0"/>
                          <a:ea typeface="宋体" pitchFamily="2" charset="-122"/>
                        </a:rPr>
                        <a:t>随着识图图纸的增加渐入结构施工图识读佳境</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热情</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我志愿成为卓越工程师为此耐心细致的钻研图纸，融合所学构造知识、建筑材料知识、结构知识</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292" name="AutoShape 52" descr="pic003a">
            <a:extLst>
              <a:ext uri="{FF2B5EF4-FFF2-40B4-BE49-F238E27FC236}">
                <a16:creationId xmlns:a16="http://schemas.microsoft.com/office/drawing/2014/main" id="{FB2B9137-0A8C-40D9-8ACC-EA1BD980003C}"/>
              </a:ext>
            </a:extLst>
          </p:cNvPr>
          <p:cNvSpPr>
            <a:spLocks noChangeArrowheads="1"/>
          </p:cNvSpPr>
          <p:nvPr/>
        </p:nvSpPr>
        <p:spPr bwMode="auto">
          <a:xfrm>
            <a:off x="669925" y="4437063"/>
            <a:ext cx="661988" cy="936625"/>
          </a:xfrm>
          <a:prstGeom prst="flowChartMagneticDrum">
            <a:avLst/>
          </a:prstGeom>
          <a:blipFill dpi="0" rotWithShape="0">
            <a:blip r:embed="rId5"/>
            <a:srcRect/>
            <a:stretch>
              <a:fillRect/>
            </a:stretch>
          </a:blip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2400">
                <a:latin typeface="Times New Roman" panose="02020603050405020304" pitchFamily="18" charset="0"/>
                <a:ea typeface="华文彩云" panose="02010800040101010101" pitchFamily="2" charset="-122"/>
              </a:rPr>
              <a:t>情感   </a:t>
            </a:r>
          </a:p>
          <a:p>
            <a:pPr algn="ctr" eaLnBrk="1" hangingPunct="1">
              <a:spcBef>
                <a:spcPct val="0"/>
              </a:spcBef>
              <a:buFontTx/>
              <a:buNone/>
            </a:pPr>
            <a:endParaRPr kumimoji="1" lang="en-US" altLang="zh-CN" sz="2400">
              <a:latin typeface="Times New Roman" panose="02020603050405020304" pitchFamily="18" charset="0"/>
              <a:ea typeface="华文彩云" panose="02010800040101010101" pitchFamily="2" charset="-122"/>
            </a:endParaRPr>
          </a:p>
        </p:txBody>
      </p:sp>
      <p:sp>
        <p:nvSpPr>
          <p:cNvPr id="10293" name="AutoShape 53">
            <a:extLst>
              <a:ext uri="{FF2B5EF4-FFF2-40B4-BE49-F238E27FC236}">
                <a16:creationId xmlns:a16="http://schemas.microsoft.com/office/drawing/2014/main" id="{621090DB-2A5D-4CA3-BB31-5A9F0AA5102B}"/>
              </a:ext>
            </a:extLst>
          </p:cNvPr>
          <p:cNvSpPr>
            <a:spLocks noChangeArrowheads="1"/>
          </p:cNvSpPr>
          <p:nvPr/>
        </p:nvSpPr>
        <p:spPr bwMode="auto">
          <a:xfrm>
            <a:off x="477838" y="1844675"/>
            <a:ext cx="781050" cy="1079500"/>
          </a:xfrm>
          <a:prstGeom prst="flowChartMagneticDrum">
            <a:avLst/>
          </a:prstGeom>
          <a:gradFill rotWithShape="0">
            <a:gsLst>
              <a:gs pos="0">
                <a:schemeClr val="accent1"/>
              </a:gs>
              <a:gs pos="50000">
                <a:schemeClr val="bg1"/>
              </a:gs>
              <a:gs pos="100000">
                <a:schemeClr val="accent1"/>
              </a:gs>
            </a:gsLst>
            <a:lin ang="0" scaled="1"/>
          </a:gradFill>
          <a:ln w="9525">
            <a:solidFill>
              <a:schemeClr val="tx1"/>
            </a:solidFill>
            <a:round/>
            <a:headEnd/>
            <a:tailEnd/>
          </a:ln>
          <a:effectLst/>
        </p:spPr>
        <p:txBody>
          <a:bodyPr wrap="none" anchor="ctr"/>
          <a:lstStyle/>
          <a:p>
            <a:pPr algn="ctr" eaLnBrk="1" hangingPunct="1">
              <a:defRPr/>
            </a:pPr>
            <a:r>
              <a:rPr kumimoji="1" lang="zh-CN" altLang="en-US" sz="2400">
                <a:latin typeface="Times New Roman" pitchFamily="18" charset="0"/>
                <a:ea typeface="华文彩云" pitchFamily="2" charset="-122"/>
              </a:rPr>
              <a:t>认</a:t>
            </a:r>
          </a:p>
          <a:p>
            <a:pPr algn="ctr" eaLnBrk="1" hangingPunct="1">
              <a:defRPr/>
            </a:pPr>
            <a:r>
              <a:rPr kumimoji="1" lang="zh-CN" altLang="en-US" sz="2400">
                <a:latin typeface="Times New Roman" pitchFamily="18" charset="0"/>
                <a:ea typeface="华文彩云" pitchFamily="2" charset="-122"/>
              </a:rPr>
              <a:t>知</a:t>
            </a:r>
          </a:p>
        </p:txBody>
      </p:sp>
      <p:sp>
        <p:nvSpPr>
          <p:cNvPr id="10294" name="AutoShape 54">
            <a:extLst>
              <a:ext uri="{FF2B5EF4-FFF2-40B4-BE49-F238E27FC236}">
                <a16:creationId xmlns:a16="http://schemas.microsoft.com/office/drawing/2014/main" id="{C7C8CDC8-1307-453D-B3FD-DD4292A71836}"/>
              </a:ext>
            </a:extLst>
          </p:cNvPr>
          <p:cNvSpPr>
            <a:spLocks noChangeArrowheads="1"/>
          </p:cNvSpPr>
          <p:nvPr/>
        </p:nvSpPr>
        <p:spPr bwMode="auto">
          <a:xfrm>
            <a:off x="481013" y="3305175"/>
            <a:ext cx="777875" cy="844550"/>
          </a:xfrm>
          <a:prstGeom prst="flowChartMagneticDrum">
            <a:avLst/>
          </a:prstGeom>
          <a:gradFill rotWithShape="0">
            <a:gsLst>
              <a:gs pos="0">
                <a:srgbClr val="FFCC00"/>
              </a:gs>
              <a:gs pos="50000">
                <a:schemeClr val="bg1"/>
              </a:gs>
              <a:gs pos="100000">
                <a:srgbClr val="FFCC00"/>
              </a:gs>
            </a:gsLst>
            <a:lin ang="0" scaled="1"/>
          </a:gradFill>
          <a:ln w="9525">
            <a:solidFill>
              <a:schemeClr val="tx1"/>
            </a:solidFill>
            <a:round/>
            <a:headEnd/>
            <a:tailEnd/>
          </a:ln>
          <a:effectLst/>
        </p:spPr>
        <p:txBody>
          <a:bodyPr wrap="none" anchor="ctr"/>
          <a:lstStyle/>
          <a:p>
            <a:pPr algn="ctr" eaLnBrk="1" hangingPunct="1">
              <a:defRPr/>
            </a:pPr>
            <a:r>
              <a:rPr kumimoji="1" lang="zh-CN" altLang="en-US" sz="2400">
                <a:latin typeface="Times New Roman" pitchFamily="18" charset="0"/>
                <a:ea typeface="华文彩云" pitchFamily="2" charset="-122"/>
              </a:rPr>
              <a:t>技</a:t>
            </a:r>
          </a:p>
          <a:p>
            <a:pPr algn="ctr" eaLnBrk="1" hangingPunct="1">
              <a:defRPr/>
            </a:pPr>
            <a:r>
              <a:rPr kumimoji="1" lang="zh-CN" altLang="en-US" sz="2400">
                <a:latin typeface="Times New Roman" pitchFamily="18" charset="0"/>
                <a:ea typeface="华文彩云" pitchFamily="2" charset="-122"/>
              </a:rPr>
              <a:t>能</a:t>
            </a:r>
          </a:p>
        </p:txBody>
      </p:sp>
      <p:grpSp>
        <p:nvGrpSpPr>
          <p:cNvPr id="2" name="Group 55">
            <a:extLst>
              <a:ext uri="{FF2B5EF4-FFF2-40B4-BE49-F238E27FC236}">
                <a16:creationId xmlns:a16="http://schemas.microsoft.com/office/drawing/2014/main" id="{356E1A64-A2B3-40C7-BC66-9783B69CB7AE}"/>
              </a:ext>
            </a:extLst>
          </p:cNvPr>
          <p:cNvGrpSpPr>
            <a:grpSpLocks/>
          </p:cNvGrpSpPr>
          <p:nvPr/>
        </p:nvGrpSpPr>
        <p:grpSpPr bwMode="auto">
          <a:xfrm>
            <a:off x="1828800" y="1066800"/>
            <a:ext cx="6775450" cy="609600"/>
            <a:chOff x="624" y="2640"/>
            <a:chExt cx="4308" cy="1248"/>
          </a:xfrm>
        </p:grpSpPr>
        <p:sp>
          <p:nvSpPr>
            <p:cNvPr id="33846" name="AutoShape 56">
              <a:extLst>
                <a:ext uri="{FF2B5EF4-FFF2-40B4-BE49-F238E27FC236}">
                  <a16:creationId xmlns:a16="http://schemas.microsoft.com/office/drawing/2014/main" id="{C6CE979C-38B1-41EE-87F5-FB693C789F5C}"/>
                </a:ext>
              </a:extLst>
            </p:cNvPr>
            <p:cNvSpPr>
              <a:spLocks noChangeArrowheads="1"/>
            </p:cNvSpPr>
            <p:nvPr/>
          </p:nvSpPr>
          <p:spPr bwMode="auto">
            <a:xfrm>
              <a:off x="624" y="2688"/>
              <a:ext cx="1200" cy="1200"/>
            </a:xfrm>
            <a:prstGeom prst="flowChartDelay">
              <a:avLst/>
            </a:prstGeom>
            <a:gradFill rotWithShape="0">
              <a:gsLst>
                <a:gs pos="0">
                  <a:srgbClr val="FFFFFF"/>
                </a:gs>
                <a:gs pos="100000">
                  <a:srgbClr val="99FF99"/>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a:latin typeface="Times New Roman" panose="02020603050405020304" pitchFamily="18" charset="0"/>
                  <a:ea typeface="黑体" panose="02010609060101010101" pitchFamily="49" charset="-122"/>
                </a:rPr>
                <a:t>初级</a:t>
              </a:r>
            </a:p>
          </p:txBody>
        </p:sp>
        <p:sp>
          <p:nvSpPr>
            <p:cNvPr id="33847" name="AutoShape 57">
              <a:extLst>
                <a:ext uri="{FF2B5EF4-FFF2-40B4-BE49-F238E27FC236}">
                  <a16:creationId xmlns:a16="http://schemas.microsoft.com/office/drawing/2014/main" id="{68B4CD47-2D86-4BA7-B88A-3E76624B71DE}"/>
                </a:ext>
              </a:extLst>
            </p:cNvPr>
            <p:cNvSpPr>
              <a:spLocks noChangeArrowheads="1"/>
            </p:cNvSpPr>
            <p:nvPr/>
          </p:nvSpPr>
          <p:spPr bwMode="auto">
            <a:xfrm>
              <a:off x="1728" y="2640"/>
              <a:ext cx="1200" cy="1200"/>
            </a:xfrm>
            <a:prstGeom prst="flowChartDelay">
              <a:avLst/>
            </a:prstGeom>
            <a:gradFill rotWithShape="0">
              <a:gsLst>
                <a:gs pos="0">
                  <a:srgbClr val="FFFFFF"/>
                </a:gs>
                <a:gs pos="100000">
                  <a:srgbClr val="FFFF99"/>
                </a:gs>
              </a:gsLst>
              <a:path path="shape">
                <a:fillToRect l="50000" t="50000" r="50000" b="50000"/>
              </a:path>
            </a:gra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a:latin typeface="Times New Roman" panose="02020603050405020304" pitchFamily="18" charset="0"/>
                  <a:ea typeface="黑体" panose="02010609060101010101" pitchFamily="49" charset="-122"/>
                </a:rPr>
                <a:t>中级</a:t>
              </a:r>
            </a:p>
          </p:txBody>
        </p:sp>
        <p:sp>
          <p:nvSpPr>
            <p:cNvPr id="33848" name="AutoShape 58">
              <a:extLst>
                <a:ext uri="{FF2B5EF4-FFF2-40B4-BE49-F238E27FC236}">
                  <a16:creationId xmlns:a16="http://schemas.microsoft.com/office/drawing/2014/main" id="{02B4829B-B07F-46F1-B33A-AA18F89C3B73}"/>
                </a:ext>
              </a:extLst>
            </p:cNvPr>
            <p:cNvSpPr>
              <a:spLocks noChangeArrowheads="1"/>
            </p:cNvSpPr>
            <p:nvPr/>
          </p:nvSpPr>
          <p:spPr bwMode="auto">
            <a:xfrm>
              <a:off x="2832" y="2640"/>
              <a:ext cx="1200" cy="1200"/>
            </a:xfrm>
            <a:prstGeom prst="flowChartDelay">
              <a:avLst/>
            </a:prstGeom>
            <a:gradFill rotWithShape="0">
              <a:gsLst>
                <a:gs pos="0">
                  <a:srgbClr val="FFFFFF"/>
                </a:gs>
                <a:gs pos="100000">
                  <a:srgbClr val="FFCC66"/>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a:latin typeface="Times New Roman" panose="02020603050405020304" pitchFamily="18" charset="0"/>
                  <a:ea typeface="黑体" panose="02010609060101010101" pitchFamily="49" charset="-122"/>
                </a:rPr>
                <a:t>高级</a:t>
              </a:r>
            </a:p>
          </p:txBody>
        </p:sp>
        <p:sp>
          <p:nvSpPr>
            <p:cNvPr id="33849" name="AutoShape 59">
              <a:extLst>
                <a:ext uri="{FF2B5EF4-FFF2-40B4-BE49-F238E27FC236}">
                  <a16:creationId xmlns:a16="http://schemas.microsoft.com/office/drawing/2014/main" id="{F3E1A55F-5FC5-421B-BD5E-B9C0A5A4828D}"/>
                </a:ext>
              </a:extLst>
            </p:cNvPr>
            <p:cNvSpPr>
              <a:spLocks noChangeArrowheads="1"/>
            </p:cNvSpPr>
            <p:nvPr/>
          </p:nvSpPr>
          <p:spPr bwMode="auto">
            <a:xfrm>
              <a:off x="4199" y="2640"/>
              <a:ext cx="733" cy="972"/>
            </a:xfrm>
            <a:prstGeom prst="flowChartDelay">
              <a:avLst/>
            </a:prstGeom>
            <a:gradFill rotWithShape="0">
              <a:gsLst>
                <a:gs pos="0">
                  <a:srgbClr val="FFFFFF"/>
                </a:gs>
                <a:gs pos="100000">
                  <a:srgbClr val="FF9933"/>
                </a:gs>
              </a:gsLst>
              <a:path path="shape">
                <a:fillToRect l="50000" t="50000" r="50000" b="50000"/>
              </a:path>
            </a:gra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a:latin typeface="Times New Roman" panose="02020603050405020304" pitchFamily="18" charset="0"/>
                  <a:ea typeface="黑体" panose="02010609060101010101" pitchFamily="49" charset="-122"/>
                </a:rPr>
                <a:t>备注</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292"/>
                                        </p:tgtEl>
                                        <p:attrNameLst>
                                          <p:attrName>style.visibility</p:attrName>
                                        </p:attrNameLst>
                                      </p:cBhvr>
                                      <p:to>
                                        <p:strVal val="visible"/>
                                      </p:to>
                                    </p:set>
                                    <p:anim calcmode="lin" valueType="num">
                                      <p:cBhvr additive="base">
                                        <p:cTn id="7" dur="500" fill="hold"/>
                                        <p:tgtEl>
                                          <p:spTgt spid="10292"/>
                                        </p:tgtEl>
                                        <p:attrNameLst>
                                          <p:attrName>ppt_x</p:attrName>
                                        </p:attrNameLst>
                                      </p:cBhvr>
                                      <p:tavLst>
                                        <p:tav tm="0">
                                          <p:val>
                                            <p:strVal val="0-#ppt_w/2"/>
                                          </p:val>
                                        </p:tav>
                                        <p:tav tm="100000">
                                          <p:val>
                                            <p:strVal val="#ppt_x"/>
                                          </p:val>
                                        </p:tav>
                                      </p:tavLst>
                                    </p:anim>
                                    <p:anim calcmode="lin" valueType="num">
                                      <p:cBhvr additive="base">
                                        <p:cTn id="8" dur="500" fill="hold"/>
                                        <p:tgtEl>
                                          <p:spTgt spid="1029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93"/>
                                        </p:tgtEl>
                                        <p:attrNameLst>
                                          <p:attrName>style.visibility</p:attrName>
                                        </p:attrNameLst>
                                      </p:cBhvr>
                                      <p:to>
                                        <p:strVal val="visible"/>
                                      </p:to>
                                    </p:set>
                                    <p:anim calcmode="lin" valueType="num">
                                      <p:cBhvr additive="base">
                                        <p:cTn id="13" dur="500" fill="hold"/>
                                        <p:tgtEl>
                                          <p:spTgt spid="10293"/>
                                        </p:tgtEl>
                                        <p:attrNameLst>
                                          <p:attrName>ppt_x</p:attrName>
                                        </p:attrNameLst>
                                      </p:cBhvr>
                                      <p:tavLst>
                                        <p:tav tm="0">
                                          <p:val>
                                            <p:strVal val="0-#ppt_w/2"/>
                                          </p:val>
                                        </p:tav>
                                        <p:tav tm="100000">
                                          <p:val>
                                            <p:strVal val="#ppt_x"/>
                                          </p:val>
                                        </p:tav>
                                      </p:tavLst>
                                    </p:anim>
                                    <p:anim calcmode="lin" valueType="num">
                                      <p:cBhvr additive="base">
                                        <p:cTn id="14" dur="500" fill="hold"/>
                                        <p:tgtEl>
                                          <p:spTgt spid="1029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294"/>
                                        </p:tgtEl>
                                        <p:attrNameLst>
                                          <p:attrName>style.visibility</p:attrName>
                                        </p:attrNameLst>
                                      </p:cBhvr>
                                      <p:to>
                                        <p:strVal val="visible"/>
                                      </p:to>
                                    </p:set>
                                    <p:anim calcmode="lin" valueType="num">
                                      <p:cBhvr additive="base">
                                        <p:cTn id="17" dur="500" fill="hold"/>
                                        <p:tgtEl>
                                          <p:spTgt spid="10294"/>
                                        </p:tgtEl>
                                        <p:attrNameLst>
                                          <p:attrName>ppt_x</p:attrName>
                                        </p:attrNameLst>
                                      </p:cBhvr>
                                      <p:tavLst>
                                        <p:tav tm="0">
                                          <p:val>
                                            <p:strVal val="0-#ppt_w/2"/>
                                          </p:val>
                                        </p:tav>
                                        <p:tav tm="100000">
                                          <p:val>
                                            <p:strVal val="#ppt_x"/>
                                          </p:val>
                                        </p:tav>
                                      </p:tavLst>
                                    </p:anim>
                                    <p:anim calcmode="lin" valueType="num">
                                      <p:cBhvr additive="base">
                                        <p:cTn id="18" dur="500" fill="hold"/>
                                        <p:tgtEl>
                                          <p:spTgt spid="1029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2" grpId="0" animBg="1"/>
      <p:bldP spid="10293" grpId="0" animBg="1"/>
      <p:bldP spid="1029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PT5 拷贝">
            <a:extLst>
              <a:ext uri="{FF2B5EF4-FFF2-40B4-BE49-F238E27FC236}">
                <a16:creationId xmlns:a16="http://schemas.microsoft.com/office/drawing/2014/main" id="{18CCC25C-0B3F-4BD6-AFBB-27D541651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descr="ppt6">
            <a:extLst>
              <a:ext uri="{FF2B5EF4-FFF2-40B4-BE49-F238E27FC236}">
                <a16:creationId xmlns:a16="http://schemas.microsoft.com/office/drawing/2014/main" id="{9D168A5B-1FBB-412B-969A-403D827A3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a:extLst>
              <a:ext uri="{FF2B5EF4-FFF2-40B4-BE49-F238E27FC236}">
                <a16:creationId xmlns:a16="http://schemas.microsoft.com/office/drawing/2014/main" id="{20AE3391-A06D-4789-8C0D-440585A0B0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914400"/>
            <a:ext cx="5545138"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16F5D1B8-AAA6-47CD-AEE7-0C907C9A960E}"/>
              </a:ext>
            </a:extLst>
          </p:cNvPr>
          <p:cNvSpPr txBox="1">
            <a:spLocks noChangeArrowheads="1"/>
          </p:cNvSpPr>
          <p:nvPr/>
        </p:nvSpPr>
        <p:spPr bwMode="auto">
          <a:xfrm>
            <a:off x="1981200" y="5105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①   拿  到 探 宝 图</a:t>
            </a:r>
          </a:p>
        </p:txBody>
      </p:sp>
      <p:sp>
        <p:nvSpPr>
          <p:cNvPr id="13318" name="Text Box 6">
            <a:extLst>
              <a:ext uri="{FF2B5EF4-FFF2-40B4-BE49-F238E27FC236}">
                <a16:creationId xmlns:a16="http://schemas.microsoft.com/office/drawing/2014/main" id="{1556C8B7-9533-480B-B5EB-E91DCE38DEB3}"/>
              </a:ext>
            </a:extLst>
          </p:cNvPr>
          <p:cNvSpPr txBox="1">
            <a:spLocks noChangeArrowheads="1"/>
          </p:cNvSpPr>
          <p:nvPr/>
        </p:nvSpPr>
        <p:spPr bwMode="auto">
          <a:xfrm>
            <a:off x="1905000" y="40386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②  初    探   路</a:t>
            </a:r>
          </a:p>
        </p:txBody>
      </p:sp>
      <p:sp>
        <p:nvSpPr>
          <p:cNvPr id="13319" name="Text Box 7">
            <a:extLst>
              <a:ext uri="{FF2B5EF4-FFF2-40B4-BE49-F238E27FC236}">
                <a16:creationId xmlns:a16="http://schemas.microsoft.com/office/drawing/2014/main" id="{66CE785F-1FBD-40D4-A125-4A9BD452771F}"/>
              </a:ext>
            </a:extLst>
          </p:cNvPr>
          <p:cNvSpPr txBox="1">
            <a:spLocks noChangeArrowheads="1"/>
          </p:cNvSpPr>
          <p:nvPr/>
        </p:nvSpPr>
        <p:spPr bwMode="auto">
          <a:xfrm>
            <a:off x="1905000" y="32766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③   找 到 钥 匙</a:t>
            </a:r>
          </a:p>
        </p:txBody>
      </p:sp>
      <p:sp>
        <p:nvSpPr>
          <p:cNvPr id="13320" name="Text Box 8">
            <a:extLst>
              <a:ext uri="{FF2B5EF4-FFF2-40B4-BE49-F238E27FC236}">
                <a16:creationId xmlns:a16="http://schemas.microsoft.com/office/drawing/2014/main" id="{672D323F-A9E7-4797-A066-17703944FB0F}"/>
              </a:ext>
            </a:extLst>
          </p:cNvPr>
          <p:cNvSpPr txBox="1">
            <a:spLocks noChangeArrowheads="1"/>
          </p:cNvSpPr>
          <p:nvPr/>
        </p:nvSpPr>
        <p:spPr bwMode="auto">
          <a:xfrm>
            <a:off x="1905000" y="2438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④  迈进职场大门</a:t>
            </a:r>
          </a:p>
        </p:txBody>
      </p:sp>
      <p:sp>
        <p:nvSpPr>
          <p:cNvPr id="13321" name="Text Box 9">
            <a:extLst>
              <a:ext uri="{FF2B5EF4-FFF2-40B4-BE49-F238E27FC236}">
                <a16:creationId xmlns:a16="http://schemas.microsoft.com/office/drawing/2014/main" id="{C356AA77-0FA7-4785-B177-C590AF67AF64}"/>
              </a:ext>
            </a:extLst>
          </p:cNvPr>
          <p:cNvSpPr txBox="1">
            <a:spLocks noChangeArrowheads="1"/>
          </p:cNvSpPr>
          <p:nvPr/>
        </p:nvSpPr>
        <p:spPr bwMode="auto">
          <a:xfrm>
            <a:off x="1981200" y="1676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⑤ 拿到岗位实习证</a:t>
            </a:r>
          </a:p>
        </p:txBody>
      </p:sp>
      <p:sp>
        <p:nvSpPr>
          <p:cNvPr id="13322" name="Text Box 10">
            <a:extLst>
              <a:ext uri="{FF2B5EF4-FFF2-40B4-BE49-F238E27FC236}">
                <a16:creationId xmlns:a16="http://schemas.microsoft.com/office/drawing/2014/main" id="{CFA168D0-B2F8-4CA2-A64A-3FE42522CA7C}"/>
              </a:ext>
            </a:extLst>
          </p:cNvPr>
          <p:cNvSpPr txBox="1">
            <a:spLocks noChangeArrowheads="1"/>
          </p:cNvSpPr>
          <p:nvPr/>
        </p:nvSpPr>
        <p:spPr bwMode="auto">
          <a:xfrm>
            <a:off x="5410200" y="51816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学习目标→工作任务</a:t>
            </a:r>
          </a:p>
        </p:txBody>
      </p:sp>
      <p:sp>
        <p:nvSpPr>
          <p:cNvPr id="13323" name="Text Box 11">
            <a:extLst>
              <a:ext uri="{FF2B5EF4-FFF2-40B4-BE49-F238E27FC236}">
                <a16:creationId xmlns:a16="http://schemas.microsoft.com/office/drawing/2014/main" id="{3BCD7F3F-3C85-455D-97B9-1BED769F161B}"/>
              </a:ext>
            </a:extLst>
          </p:cNvPr>
          <p:cNvSpPr txBox="1">
            <a:spLocks noChangeArrowheads="1"/>
          </p:cNvSpPr>
          <p:nvPr/>
        </p:nvSpPr>
        <p:spPr bwMode="auto">
          <a:xfrm>
            <a:off x="5257800" y="41910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应知→制图规则</a:t>
            </a:r>
          </a:p>
        </p:txBody>
      </p:sp>
      <p:sp>
        <p:nvSpPr>
          <p:cNvPr id="13324" name="Text Box 12">
            <a:extLst>
              <a:ext uri="{FF2B5EF4-FFF2-40B4-BE49-F238E27FC236}">
                <a16:creationId xmlns:a16="http://schemas.microsoft.com/office/drawing/2014/main" id="{089BB010-27A6-42F7-A707-AFCD13DEE088}"/>
              </a:ext>
            </a:extLst>
          </p:cNvPr>
          <p:cNvSpPr txBox="1">
            <a:spLocks noChangeArrowheads="1"/>
          </p:cNvSpPr>
          <p:nvPr/>
        </p:nvSpPr>
        <p:spPr bwMode="auto">
          <a:xfrm>
            <a:off x="5257800" y="32766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应会→图示内容</a:t>
            </a:r>
          </a:p>
        </p:txBody>
      </p:sp>
      <p:sp>
        <p:nvSpPr>
          <p:cNvPr id="13325" name="Text Box 13">
            <a:extLst>
              <a:ext uri="{FF2B5EF4-FFF2-40B4-BE49-F238E27FC236}">
                <a16:creationId xmlns:a16="http://schemas.microsoft.com/office/drawing/2014/main" id="{D6F1E384-C2AE-421C-8917-D38A1739D92C}"/>
              </a:ext>
            </a:extLst>
          </p:cNvPr>
          <p:cNvSpPr txBox="1">
            <a:spLocks noChangeArrowheads="1"/>
          </p:cNvSpPr>
          <p:nvPr/>
        </p:nvSpPr>
        <p:spPr bwMode="auto">
          <a:xfrm>
            <a:off x="5257800" y="2438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读图→模板翻样</a:t>
            </a:r>
          </a:p>
        </p:txBody>
      </p:sp>
      <p:sp>
        <p:nvSpPr>
          <p:cNvPr id="13326" name="Text Box 14">
            <a:extLst>
              <a:ext uri="{FF2B5EF4-FFF2-40B4-BE49-F238E27FC236}">
                <a16:creationId xmlns:a16="http://schemas.microsoft.com/office/drawing/2014/main" id="{FD6CDAD6-0E4A-4EA0-8F57-7AB3A3073BFE}"/>
              </a:ext>
            </a:extLst>
          </p:cNvPr>
          <p:cNvSpPr txBox="1">
            <a:spLocks noChangeArrowheads="1"/>
          </p:cNvSpPr>
          <p:nvPr/>
        </p:nvSpPr>
        <p:spPr bwMode="auto">
          <a:xfrm>
            <a:off x="5410200" y="1676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识图→构件内配筋</a:t>
            </a:r>
          </a:p>
        </p:txBody>
      </p:sp>
      <p:sp>
        <p:nvSpPr>
          <p:cNvPr id="34831" name="Text Box 15">
            <a:extLst>
              <a:ext uri="{FF2B5EF4-FFF2-40B4-BE49-F238E27FC236}">
                <a16:creationId xmlns:a16="http://schemas.microsoft.com/office/drawing/2014/main" id="{5F810944-AEFC-4F5D-8088-24B52663C16F}"/>
              </a:ext>
            </a:extLst>
          </p:cNvPr>
          <p:cNvSpPr txBox="1">
            <a:spLocks noChangeArrowheads="1"/>
          </p:cNvSpPr>
          <p:nvPr/>
        </p:nvSpPr>
        <p:spPr bwMode="auto">
          <a:xfrm>
            <a:off x="533400" y="1066800"/>
            <a:ext cx="6715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b="1">
                <a:solidFill>
                  <a:srgbClr val="333399"/>
                </a:solidFill>
              </a:rPr>
              <a:t>    职 业 胜 任 模 型</a:t>
            </a:r>
          </a:p>
        </p:txBody>
      </p:sp>
      <p:sp>
        <p:nvSpPr>
          <p:cNvPr id="34832" name="Line 16">
            <a:extLst>
              <a:ext uri="{FF2B5EF4-FFF2-40B4-BE49-F238E27FC236}">
                <a16:creationId xmlns:a16="http://schemas.microsoft.com/office/drawing/2014/main" id="{CDAF2A68-873F-49D3-ABDA-0A5794603CD4}"/>
              </a:ext>
            </a:extLst>
          </p:cNvPr>
          <p:cNvSpPr>
            <a:spLocks noChangeShapeType="1"/>
          </p:cNvSpPr>
          <p:nvPr/>
        </p:nvSpPr>
        <p:spPr bwMode="auto">
          <a:xfrm>
            <a:off x="7315200" y="19812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zh-CN" altLang="en-US"/>
          </a:p>
        </p:txBody>
      </p:sp>
      <p:sp>
        <p:nvSpPr>
          <p:cNvPr id="34833" name="Line 17">
            <a:extLst>
              <a:ext uri="{FF2B5EF4-FFF2-40B4-BE49-F238E27FC236}">
                <a16:creationId xmlns:a16="http://schemas.microsoft.com/office/drawing/2014/main" id="{D7090853-9CBA-4448-942A-913C41A1E353}"/>
              </a:ext>
            </a:extLst>
          </p:cNvPr>
          <p:cNvSpPr>
            <a:spLocks noChangeShapeType="1"/>
          </p:cNvSpPr>
          <p:nvPr/>
        </p:nvSpPr>
        <p:spPr bwMode="auto">
          <a:xfrm>
            <a:off x="7239000" y="1905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slide(fromBottom)">
                                      <p:cBhvr>
                                        <p:cTn id="7" dur="500"/>
                                        <p:tgtEl>
                                          <p:spTgt spid="13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slide(fromBottom)">
                                      <p:cBhvr>
                                        <p:cTn id="12" dur="500"/>
                                        <p:tgtEl>
                                          <p:spTgt spid="133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323"/>
                                        </p:tgtEl>
                                        <p:attrNameLst>
                                          <p:attrName>style.visibility</p:attrName>
                                        </p:attrNameLst>
                                      </p:cBhvr>
                                      <p:to>
                                        <p:strVal val="visible"/>
                                      </p:to>
                                    </p:set>
                                    <p:animEffect transition="in" filter="slide(fromBottom)">
                                      <p:cBhvr>
                                        <p:cTn id="17" dur="500"/>
                                        <p:tgtEl>
                                          <p:spTgt spid="133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318"/>
                                        </p:tgtEl>
                                        <p:attrNameLst>
                                          <p:attrName>style.visibility</p:attrName>
                                        </p:attrNameLst>
                                      </p:cBhvr>
                                      <p:to>
                                        <p:strVal val="visible"/>
                                      </p:to>
                                    </p:set>
                                    <p:animEffect transition="in" filter="slide(fromBottom)">
                                      <p:cBhvr>
                                        <p:cTn id="22" dur="500"/>
                                        <p:tgtEl>
                                          <p:spTgt spid="133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3324"/>
                                        </p:tgtEl>
                                        <p:attrNameLst>
                                          <p:attrName>style.visibility</p:attrName>
                                        </p:attrNameLst>
                                      </p:cBhvr>
                                      <p:to>
                                        <p:strVal val="visible"/>
                                      </p:to>
                                    </p:set>
                                    <p:animEffect transition="in" filter="slide(fromBottom)">
                                      <p:cBhvr>
                                        <p:cTn id="27" dur="500"/>
                                        <p:tgtEl>
                                          <p:spTgt spid="133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3319"/>
                                        </p:tgtEl>
                                        <p:attrNameLst>
                                          <p:attrName>style.visibility</p:attrName>
                                        </p:attrNameLst>
                                      </p:cBhvr>
                                      <p:to>
                                        <p:strVal val="visible"/>
                                      </p:to>
                                    </p:set>
                                    <p:animEffect transition="in" filter="slide(fromBottom)">
                                      <p:cBhvr>
                                        <p:cTn id="32" dur="500"/>
                                        <p:tgtEl>
                                          <p:spTgt spid="133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3325"/>
                                        </p:tgtEl>
                                        <p:attrNameLst>
                                          <p:attrName>style.visibility</p:attrName>
                                        </p:attrNameLst>
                                      </p:cBhvr>
                                      <p:to>
                                        <p:strVal val="visible"/>
                                      </p:to>
                                    </p:set>
                                    <p:animEffect transition="in" filter="slide(fromBottom)">
                                      <p:cBhvr>
                                        <p:cTn id="37" dur="500"/>
                                        <p:tgtEl>
                                          <p:spTgt spid="133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3320"/>
                                        </p:tgtEl>
                                        <p:attrNameLst>
                                          <p:attrName>style.visibility</p:attrName>
                                        </p:attrNameLst>
                                      </p:cBhvr>
                                      <p:to>
                                        <p:strVal val="visible"/>
                                      </p:to>
                                    </p:set>
                                    <p:animEffect transition="in" filter="slide(fromBottom)">
                                      <p:cBhvr>
                                        <p:cTn id="42" dur="500"/>
                                        <p:tgtEl>
                                          <p:spTgt spid="133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3326"/>
                                        </p:tgtEl>
                                        <p:attrNameLst>
                                          <p:attrName>style.visibility</p:attrName>
                                        </p:attrNameLst>
                                      </p:cBhvr>
                                      <p:to>
                                        <p:strVal val="visible"/>
                                      </p:to>
                                    </p:set>
                                    <p:animEffect transition="in" filter="slide(fromBottom)">
                                      <p:cBhvr>
                                        <p:cTn id="47" dur="500"/>
                                        <p:tgtEl>
                                          <p:spTgt spid="1332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3321"/>
                                        </p:tgtEl>
                                        <p:attrNameLst>
                                          <p:attrName>style.visibility</p:attrName>
                                        </p:attrNameLst>
                                      </p:cBhvr>
                                      <p:to>
                                        <p:strVal val="visible"/>
                                      </p:to>
                                    </p:set>
                                    <p:animEffect transition="in" filter="slide(fromBottom)">
                                      <p:cBhvr>
                                        <p:cTn id="52" dur="5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utoUpdateAnimBg="0"/>
      <p:bldP spid="13318" grpId="0" autoUpdateAnimBg="0"/>
      <p:bldP spid="13319" grpId="0" autoUpdateAnimBg="0"/>
      <p:bldP spid="13320" grpId="0" autoUpdateAnimBg="0"/>
      <p:bldP spid="13321" grpId="0" autoUpdateAnimBg="0"/>
      <p:bldP spid="13322" grpId="0" autoUpdateAnimBg="0"/>
      <p:bldP spid="13323" grpId="0" autoUpdateAnimBg="0"/>
      <p:bldP spid="13324" grpId="0" autoUpdateAnimBg="0"/>
      <p:bldP spid="13325" grpId="0" autoUpdateAnimBg="0"/>
      <p:bldP spid="1332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PT5">
            <a:extLst>
              <a:ext uri="{FF2B5EF4-FFF2-40B4-BE49-F238E27FC236}">
                <a16:creationId xmlns:a16="http://schemas.microsoft.com/office/drawing/2014/main" id="{552E7F6C-235C-471E-B301-38456406E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ppt6">
            <a:extLst>
              <a:ext uri="{FF2B5EF4-FFF2-40B4-BE49-F238E27FC236}">
                <a16:creationId xmlns:a16="http://schemas.microsoft.com/office/drawing/2014/main" id="{BF906EB7-014C-43B3-8EFA-E2AEDDB03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a:extLst>
              <a:ext uri="{FF2B5EF4-FFF2-40B4-BE49-F238E27FC236}">
                <a16:creationId xmlns:a16="http://schemas.microsoft.com/office/drawing/2014/main" id="{CBB00F27-60B5-4651-A4B5-69EB8B567ECD}"/>
              </a:ext>
            </a:extLst>
          </p:cNvPr>
          <p:cNvSpPr>
            <a:spLocks noGrp="1" noChangeArrowheads="1"/>
          </p:cNvSpPr>
          <p:nvPr>
            <p:ph type="body" idx="1"/>
          </p:nvPr>
        </p:nvSpPr>
        <p:spPr>
          <a:xfrm>
            <a:off x="457200" y="1143000"/>
            <a:ext cx="8229600" cy="4525963"/>
          </a:xfrm>
        </p:spPr>
        <p:txBody>
          <a:bodyPr/>
          <a:lstStyle/>
          <a:p>
            <a:pPr eaLnBrk="1" hangingPunct="1">
              <a:lnSpc>
                <a:spcPct val="80000"/>
              </a:lnSpc>
              <a:buFontTx/>
              <a:buNone/>
            </a:pPr>
            <a:endParaRPr lang="en-US" altLang="zh-CN" sz="2400">
              <a:solidFill>
                <a:srgbClr val="3333CC"/>
              </a:solidFill>
            </a:endParaRPr>
          </a:p>
          <a:p>
            <a:pPr eaLnBrk="1" hangingPunct="1">
              <a:lnSpc>
                <a:spcPct val="80000"/>
              </a:lnSpc>
              <a:buFontTx/>
              <a:buNone/>
            </a:pPr>
            <a:endParaRPr lang="en-US" altLang="zh-CN" sz="2400">
              <a:solidFill>
                <a:srgbClr val="3333CC"/>
              </a:solidFill>
            </a:endParaRPr>
          </a:p>
          <a:p>
            <a:pPr eaLnBrk="1" hangingPunct="1">
              <a:lnSpc>
                <a:spcPct val="80000"/>
              </a:lnSpc>
              <a:buFontTx/>
              <a:buNone/>
            </a:pPr>
            <a:endParaRPr lang="en-US" altLang="zh-CN" sz="2400">
              <a:solidFill>
                <a:srgbClr val="3333CC"/>
              </a:solidFill>
            </a:endParaRPr>
          </a:p>
          <a:p>
            <a:pPr eaLnBrk="1" hangingPunct="1">
              <a:lnSpc>
                <a:spcPct val="80000"/>
              </a:lnSpc>
              <a:buFontTx/>
              <a:buNone/>
            </a:pPr>
            <a:endParaRPr lang="en-US" altLang="zh-CN" sz="2400">
              <a:solidFill>
                <a:srgbClr val="3333CC"/>
              </a:solidFill>
            </a:endParaRPr>
          </a:p>
          <a:p>
            <a:pPr eaLnBrk="1" hangingPunct="1">
              <a:lnSpc>
                <a:spcPct val="80000"/>
              </a:lnSpc>
              <a:buFontTx/>
              <a:buNone/>
            </a:pPr>
            <a:endParaRPr lang="en-US" altLang="zh-CN" sz="2000"/>
          </a:p>
          <a:p>
            <a:pPr eaLnBrk="1" hangingPunct="1">
              <a:lnSpc>
                <a:spcPct val="80000"/>
              </a:lnSpc>
              <a:buClr>
                <a:schemeClr val="tx1"/>
              </a:buClr>
              <a:buFont typeface="Wingdings" panose="05000000000000000000" pitchFamily="2" charset="2"/>
              <a:buNone/>
            </a:pPr>
            <a:r>
              <a:rPr lang="en-US" altLang="zh-CN" sz="2000"/>
              <a:t>           </a:t>
            </a:r>
          </a:p>
          <a:p>
            <a:pPr eaLnBrk="1" hangingPunct="1">
              <a:lnSpc>
                <a:spcPct val="80000"/>
              </a:lnSpc>
              <a:buClr>
                <a:schemeClr val="tx1"/>
              </a:buClr>
              <a:buFont typeface="Wingdings" panose="05000000000000000000" pitchFamily="2" charset="2"/>
              <a:buNone/>
            </a:pPr>
            <a:endParaRPr lang="en-US" altLang="zh-CN" sz="2400" b="1"/>
          </a:p>
          <a:p>
            <a:pPr eaLnBrk="1" hangingPunct="1">
              <a:lnSpc>
                <a:spcPct val="80000"/>
              </a:lnSpc>
              <a:buClr>
                <a:schemeClr val="tx1"/>
              </a:buClr>
              <a:buFont typeface="Wingdings" panose="05000000000000000000" pitchFamily="2" charset="2"/>
              <a:buNone/>
            </a:pPr>
            <a:r>
              <a:rPr lang="en-US" altLang="zh-CN" sz="2000"/>
              <a:t>            </a:t>
            </a:r>
          </a:p>
          <a:p>
            <a:pPr eaLnBrk="1" hangingPunct="1">
              <a:lnSpc>
                <a:spcPct val="80000"/>
              </a:lnSpc>
              <a:buClr>
                <a:schemeClr val="tx1"/>
              </a:buClr>
              <a:buFont typeface="Wingdings" panose="05000000000000000000" pitchFamily="2" charset="2"/>
              <a:buNone/>
            </a:pPr>
            <a:endParaRPr lang="en-US" altLang="zh-CN" sz="2000"/>
          </a:p>
          <a:p>
            <a:pPr eaLnBrk="1" hangingPunct="1">
              <a:lnSpc>
                <a:spcPct val="80000"/>
              </a:lnSpc>
              <a:buClr>
                <a:schemeClr val="tx1"/>
              </a:buClr>
              <a:buFont typeface="Wingdings" panose="05000000000000000000" pitchFamily="2" charset="2"/>
              <a:buNone/>
            </a:pPr>
            <a:r>
              <a:rPr lang="en-US" altLang="zh-CN" sz="2000"/>
              <a:t>             </a:t>
            </a:r>
          </a:p>
          <a:p>
            <a:pPr eaLnBrk="1" hangingPunct="1">
              <a:lnSpc>
                <a:spcPct val="80000"/>
              </a:lnSpc>
              <a:buClr>
                <a:schemeClr val="tx1"/>
              </a:buClr>
              <a:buFont typeface="Wingdings" panose="05000000000000000000" pitchFamily="2" charset="2"/>
              <a:buNone/>
            </a:pPr>
            <a:r>
              <a:rPr lang="en-US" altLang="zh-CN" sz="2000"/>
              <a:t>            </a:t>
            </a:r>
          </a:p>
          <a:p>
            <a:pPr eaLnBrk="1" hangingPunct="1">
              <a:lnSpc>
                <a:spcPct val="80000"/>
              </a:lnSpc>
              <a:buClr>
                <a:schemeClr val="tx1"/>
              </a:buClr>
              <a:buFont typeface="Wingdings" panose="05000000000000000000" pitchFamily="2" charset="2"/>
              <a:buNone/>
            </a:pPr>
            <a:endParaRPr lang="en-US" altLang="zh-CN" sz="2000"/>
          </a:p>
          <a:p>
            <a:pPr eaLnBrk="1" hangingPunct="1">
              <a:lnSpc>
                <a:spcPct val="80000"/>
              </a:lnSpc>
              <a:buClr>
                <a:schemeClr val="tx1"/>
              </a:buClr>
              <a:buFont typeface="Wingdings" panose="05000000000000000000" pitchFamily="2" charset="2"/>
              <a:buNone/>
            </a:pPr>
            <a:r>
              <a:rPr lang="en-US" altLang="zh-CN" sz="2000"/>
              <a:t>                       </a:t>
            </a:r>
          </a:p>
        </p:txBody>
      </p:sp>
      <p:sp>
        <p:nvSpPr>
          <p:cNvPr id="12293" name="AutoShape 5">
            <a:extLst>
              <a:ext uri="{FF2B5EF4-FFF2-40B4-BE49-F238E27FC236}">
                <a16:creationId xmlns:a16="http://schemas.microsoft.com/office/drawing/2014/main" id="{238C285B-C953-4EEB-BFA6-321FFDF8E5EB}"/>
              </a:ext>
            </a:extLst>
          </p:cNvPr>
          <p:cNvSpPr>
            <a:spLocks noChangeArrowheads="1"/>
          </p:cNvSpPr>
          <p:nvPr/>
        </p:nvSpPr>
        <p:spPr bwMode="auto">
          <a:xfrm>
            <a:off x="685800" y="1752600"/>
            <a:ext cx="5181600" cy="762000"/>
          </a:xfrm>
          <a:prstGeom prst="horizontalScroll">
            <a:avLst>
              <a:gd name="adj" fmla="val 12500"/>
            </a:avLst>
          </a:prstGeom>
          <a:gradFill rotWithShape="0">
            <a:gsLst>
              <a:gs pos="0">
                <a:srgbClr val="FFFFFF"/>
              </a:gs>
              <a:gs pos="100000">
                <a:srgbClr val="FF9900"/>
              </a:gs>
            </a:gsLst>
            <a:lin ang="0" scaled="1"/>
          </a:gradFill>
          <a:ln w="9525">
            <a:solidFill>
              <a:srgbClr val="6633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zh-CN" altLang="en-US" sz="1800"/>
              <a:t>研读图</a:t>
            </a:r>
            <a:r>
              <a:rPr kumimoji="1" lang="en-US" altLang="zh-CN" sz="1800"/>
              <a:t>---</a:t>
            </a:r>
            <a:r>
              <a:rPr kumimoji="1" lang="zh-CN" altLang="en-US" sz="1800"/>
              <a:t>图</a:t>
            </a:r>
            <a:r>
              <a:rPr kumimoji="1" lang="en-US" altLang="zh-CN" sz="1800"/>
              <a:t>##</a:t>
            </a:r>
            <a:r>
              <a:rPr kumimoji="1" lang="zh-CN" altLang="en-US" sz="1800"/>
              <a:t>详图，标识图中应交底的</a:t>
            </a:r>
            <a:endParaRPr kumimoji="1" lang="en-US" altLang="zh-CN" sz="1800"/>
          </a:p>
          <a:p>
            <a:pPr eaLnBrk="1" hangingPunct="1">
              <a:spcBef>
                <a:spcPct val="0"/>
              </a:spcBef>
              <a:buFontTx/>
              <a:buNone/>
            </a:pPr>
            <a:r>
              <a:rPr kumimoji="1" lang="zh-CN" altLang="en-US" sz="1800"/>
              <a:t>技术信息。</a:t>
            </a:r>
          </a:p>
        </p:txBody>
      </p:sp>
      <p:sp>
        <p:nvSpPr>
          <p:cNvPr id="12294" name="AutoShape 6">
            <a:extLst>
              <a:ext uri="{FF2B5EF4-FFF2-40B4-BE49-F238E27FC236}">
                <a16:creationId xmlns:a16="http://schemas.microsoft.com/office/drawing/2014/main" id="{4B89BDAB-C75C-42AF-B021-5C025069D5D7}"/>
              </a:ext>
            </a:extLst>
          </p:cNvPr>
          <p:cNvSpPr>
            <a:spLocks noChangeArrowheads="1"/>
          </p:cNvSpPr>
          <p:nvPr/>
        </p:nvSpPr>
        <p:spPr bwMode="auto">
          <a:xfrm>
            <a:off x="609600" y="2619375"/>
            <a:ext cx="5181600" cy="1114425"/>
          </a:xfrm>
          <a:prstGeom prst="horizontalScroll">
            <a:avLst>
              <a:gd name="adj" fmla="val 12500"/>
            </a:avLst>
          </a:prstGeom>
          <a:gradFill rotWithShape="0">
            <a:gsLst>
              <a:gs pos="0">
                <a:srgbClr val="FFFFFF"/>
              </a:gs>
              <a:gs pos="100000">
                <a:srgbClr val="FF9900"/>
              </a:gs>
            </a:gsLst>
            <a:lin ang="0" scaled="1"/>
          </a:gradFill>
          <a:ln w="9525">
            <a:solidFill>
              <a:srgbClr val="6633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en-US" altLang="zh-CN" sz="1800"/>
              <a:t> </a:t>
            </a:r>
            <a:r>
              <a:rPr kumimoji="1" lang="zh-CN" altLang="en-US" sz="1800"/>
              <a:t>徒手画图</a:t>
            </a:r>
            <a:r>
              <a:rPr kumimoji="1" lang="en-US" altLang="zh-CN" sz="1800"/>
              <a:t>--</a:t>
            </a:r>
            <a:r>
              <a:rPr kumimoji="1" lang="zh-CN" altLang="en-US" sz="1800"/>
              <a:t>转换式训练（识图与画图）：</a:t>
            </a:r>
            <a:endParaRPr kumimoji="1" lang="en-US" altLang="zh-CN" sz="1800"/>
          </a:p>
          <a:p>
            <a:pPr algn="ctr" eaLnBrk="1" hangingPunct="1">
              <a:spcBef>
                <a:spcPct val="0"/>
              </a:spcBef>
              <a:buFontTx/>
              <a:buNone/>
            </a:pPr>
            <a:r>
              <a:rPr kumimoji="1" lang="zh-CN" altLang="en-US" sz="1800"/>
              <a:t>尝试画出构件详图</a:t>
            </a:r>
            <a:endParaRPr kumimoji="1" lang="en-US" altLang="zh-CN" sz="1800"/>
          </a:p>
        </p:txBody>
      </p:sp>
      <p:sp>
        <p:nvSpPr>
          <p:cNvPr id="12295" name="AutoShape 7">
            <a:extLst>
              <a:ext uri="{FF2B5EF4-FFF2-40B4-BE49-F238E27FC236}">
                <a16:creationId xmlns:a16="http://schemas.microsoft.com/office/drawing/2014/main" id="{E7A72676-7349-4778-9784-9BABDA2D2A19}"/>
              </a:ext>
            </a:extLst>
          </p:cNvPr>
          <p:cNvSpPr>
            <a:spLocks noChangeArrowheads="1"/>
          </p:cNvSpPr>
          <p:nvPr/>
        </p:nvSpPr>
        <p:spPr bwMode="auto">
          <a:xfrm>
            <a:off x="762000" y="3733800"/>
            <a:ext cx="5029200" cy="990600"/>
          </a:xfrm>
          <a:prstGeom prst="horizontalScroll">
            <a:avLst>
              <a:gd name="adj" fmla="val 12500"/>
            </a:avLst>
          </a:prstGeom>
          <a:gradFill rotWithShape="0">
            <a:gsLst>
              <a:gs pos="0">
                <a:srgbClr val="FFFFFF"/>
              </a:gs>
              <a:gs pos="100000">
                <a:srgbClr val="FF9900"/>
              </a:gs>
            </a:gsLst>
            <a:lin ang="0" scaled="1"/>
          </a:gradFill>
          <a:ln w="9525">
            <a:solidFill>
              <a:srgbClr val="6633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kumimoji="1" lang="en-US" altLang="zh-CN" sz="1800"/>
          </a:p>
          <a:p>
            <a:pPr eaLnBrk="1" hangingPunct="1">
              <a:spcBef>
                <a:spcPct val="0"/>
              </a:spcBef>
              <a:buFontTx/>
              <a:buNone/>
            </a:pPr>
            <a:r>
              <a:rPr kumimoji="1" lang="zh-CN" altLang="en-US" sz="1800"/>
              <a:t>模型制作</a:t>
            </a:r>
            <a:r>
              <a:rPr kumimoji="1" lang="en-US" altLang="zh-CN" sz="1800"/>
              <a:t>-----</a:t>
            </a:r>
            <a:r>
              <a:rPr kumimoji="1" lang="zh-CN" altLang="en-US" sz="1800"/>
              <a:t>确认识图到位</a:t>
            </a:r>
            <a:r>
              <a:rPr kumimoji="1" lang="en-US" altLang="zh-CN" sz="1800"/>
              <a:t>-----</a:t>
            </a:r>
            <a:r>
              <a:rPr kumimoji="1" lang="zh-CN" altLang="en-US" sz="1800"/>
              <a:t>深化设计。。</a:t>
            </a:r>
          </a:p>
          <a:p>
            <a:pPr eaLnBrk="1" hangingPunct="1">
              <a:spcBef>
                <a:spcPct val="0"/>
              </a:spcBef>
              <a:buFontTx/>
              <a:buNone/>
            </a:pPr>
            <a:endParaRPr kumimoji="1" lang="en-US" altLang="zh-CN" sz="1800"/>
          </a:p>
        </p:txBody>
      </p:sp>
      <p:grpSp>
        <p:nvGrpSpPr>
          <p:cNvPr id="2" name="Group 8">
            <a:extLst>
              <a:ext uri="{FF2B5EF4-FFF2-40B4-BE49-F238E27FC236}">
                <a16:creationId xmlns:a16="http://schemas.microsoft.com/office/drawing/2014/main" id="{3C8F2CB9-016A-46AB-8106-C7853185B453}"/>
              </a:ext>
            </a:extLst>
          </p:cNvPr>
          <p:cNvGrpSpPr>
            <a:grpSpLocks/>
          </p:cNvGrpSpPr>
          <p:nvPr/>
        </p:nvGrpSpPr>
        <p:grpSpPr bwMode="auto">
          <a:xfrm>
            <a:off x="6172200" y="1143000"/>
            <a:ext cx="1981200" cy="3276600"/>
            <a:chOff x="1392" y="1080"/>
            <a:chExt cx="1200" cy="1680"/>
          </a:xfrm>
        </p:grpSpPr>
        <p:sp>
          <p:nvSpPr>
            <p:cNvPr id="35850" name="Rectangle 9">
              <a:extLst>
                <a:ext uri="{FF2B5EF4-FFF2-40B4-BE49-F238E27FC236}">
                  <a16:creationId xmlns:a16="http://schemas.microsoft.com/office/drawing/2014/main" id="{EFDB02F2-1182-4EFE-B1CC-D20261928AFC}"/>
                </a:ext>
              </a:extLst>
            </p:cNvPr>
            <p:cNvSpPr>
              <a:spLocks noChangeArrowheads="1"/>
            </p:cNvSpPr>
            <p:nvPr/>
          </p:nvSpPr>
          <p:spPr bwMode="auto">
            <a:xfrm rot="547650">
              <a:off x="1392" y="1080"/>
              <a:ext cx="1200" cy="1680"/>
            </a:xfrm>
            <a:prstGeom prst="rect">
              <a:avLst/>
            </a:prstGeom>
            <a:gradFill rotWithShape="1">
              <a:gsLst>
                <a:gs pos="0">
                  <a:srgbClr val="808000"/>
                </a:gs>
                <a:gs pos="100000">
                  <a:srgbClr val="FFFFFF"/>
                </a:gs>
              </a:gsLst>
              <a:lin ang="0" scaled="1"/>
            </a:gradFill>
            <a:ln w="9525">
              <a:miter lim="800000"/>
              <a:headEnd/>
              <a:tailEnd/>
            </a:ln>
            <a:scene3d>
              <a:camera prst="legacyObliqueBottomLeft"/>
              <a:lightRig rig="legacyHarsh3" dir="t"/>
            </a:scene3d>
            <a:sp3d extrusionH="430200" prstMaterial="legacyMatte">
              <a:bevelT w="13500" h="13500" prst="angle"/>
              <a:bevelB w="13500" h="13500" prst="angle"/>
              <a:extrusionClr>
                <a:srgbClr val="FF6600"/>
              </a:extrusionClr>
              <a:contourClr>
                <a:srgbClr val="808000"/>
              </a:contourClr>
            </a:sp3d>
          </p:spPr>
          <p:txBody>
            <a:bodyPr wrap="none" anchor="ctr">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endParaRPr kumimoji="1" lang="zh-CN" altLang="zh-CN" sz="2400" b="1">
                <a:latin typeface="文鼎琥珀体" pitchFamily="1" charset="-122"/>
                <a:ea typeface="文鼎琥珀体" pitchFamily="1" charset="-122"/>
              </a:endParaRPr>
            </a:p>
          </p:txBody>
        </p:sp>
        <p:sp>
          <p:nvSpPr>
            <p:cNvPr id="35851" name="Rectangle 10">
              <a:extLst>
                <a:ext uri="{FF2B5EF4-FFF2-40B4-BE49-F238E27FC236}">
                  <a16:creationId xmlns:a16="http://schemas.microsoft.com/office/drawing/2014/main" id="{3DD339BC-1E79-43C0-BAB4-34139164538C}"/>
                </a:ext>
              </a:extLst>
            </p:cNvPr>
            <p:cNvSpPr>
              <a:spLocks noChangeArrowheads="1"/>
            </p:cNvSpPr>
            <p:nvPr/>
          </p:nvSpPr>
          <p:spPr bwMode="auto">
            <a:xfrm rot="574708">
              <a:off x="1584" y="1344"/>
              <a:ext cx="912" cy="4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a:latin typeface="Times New Roman" panose="02020603050405020304" pitchFamily="18" charset="0"/>
                  <a:ea typeface="华文行楷" panose="02010800040101010101" pitchFamily="2" charset="-122"/>
                </a:rPr>
                <a:t>能力拓展</a:t>
              </a:r>
            </a:p>
          </p:txBody>
        </p:sp>
      </p:grpSp>
      <p:pic>
        <p:nvPicPr>
          <p:cNvPr id="35849" name="Picture 11" descr="PPT5 拷贝">
            <a:extLst>
              <a:ext uri="{FF2B5EF4-FFF2-40B4-BE49-F238E27FC236}">
                <a16:creationId xmlns:a16="http://schemas.microsoft.com/office/drawing/2014/main" id="{E9329F35-64C8-48DD-840B-B5800B331D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additive="base">
                                        <p:cTn id="13" dur="500" fill="hold"/>
                                        <p:tgtEl>
                                          <p:spTgt spid="12293"/>
                                        </p:tgtEl>
                                        <p:attrNameLst>
                                          <p:attrName>ppt_x</p:attrName>
                                        </p:attrNameLst>
                                      </p:cBhvr>
                                      <p:tavLst>
                                        <p:tav tm="0">
                                          <p:val>
                                            <p:strVal val="0-#ppt_w/2"/>
                                          </p:val>
                                        </p:tav>
                                        <p:tav tm="100000">
                                          <p:val>
                                            <p:strVal val="#ppt_x"/>
                                          </p:val>
                                        </p:tav>
                                      </p:tavLst>
                                    </p:anim>
                                    <p:anim calcmode="lin" valueType="num">
                                      <p:cBhvr additive="base">
                                        <p:cTn id="14" dur="50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4"/>
                                        </p:tgtEl>
                                        <p:attrNameLst>
                                          <p:attrName>style.visibility</p:attrName>
                                        </p:attrNameLst>
                                      </p:cBhvr>
                                      <p:to>
                                        <p:strVal val="visible"/>
                                      </p:to>
                                    </p:set>
                                    <p:anim calcmode="lin" valueType="num">
                                      <p:cBhvr additive="base">
                                        <p:cTn id="19" dur="500" fill="hold"/>
                                        <p:tgtEl>
                                          <p:spTgt spid="12294"/>
                                        </p:tgtEl>
                                        <p:attrNameLst>
                                          <p:attrName>ppt_x</p:attrName>
                                        </p:attrNameLst>
                                      </p:cBhvr>
                                      <p:tavLst>
                                        <p:tav tm="0">
                                          <p:val>
                                            <p:strVal val="0-#ppt_w/2"/>
                                          </p:val>
                                        </p:tav>
                                        <p:tav tm="100000">
                                          <p:val>
                                            <p:strVal val="#ppt_x"/>
                                          </p:val>
                                        </p:tav>
                                      </p:tavLst>
                                    </p:anim>
                                    <p:anim calcmode="lin" valueType="num">
                                      <p:cBhvr additive="base">
                                        <p:cTn id="20"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5"/>
                                        </p:tgtEl>
                                        <p:attrNameLst>
                                          <p:attrName>style.visibility</p:attrName>
                                        </p:attrNameLst>
                                      </p:cBhvr>
                                      <p:to>
                                        <p:strVal val="visible"/>
                                      </p:to>
                                    </p:set>
                                    <p:anim calcmode="lin" valueType="num">
                                      <p:cBhvr additive="base">
                                        <p:cTn id="25" dur="500" fill="hold"/>
                                        <p:tgtEl>
                                          <p:spTgt spid="12295"/>
                                        </p:tgtEl>
                                        <p:attrNameLst>
                                          <p:attrName>ppt_x</p:attrName>
                                        </p:attrNameLst>
                                      </p:cBhvr>
                                      <p:tavLst>
                                        <p:tav tm="0">
                                          <p:val>
                                            <p:strVal val="0-#ppt_w/2"/>
                                          </p:val>
                                        </p:tav>
                                        <p:tav tm="100000">
                                          <p:val>
                                            <p:strVal val="#ppt_x"/>
                                          </p:val>
                                        </p:tav>
                                      </p:tavLst>
                                    </p:anim>
                                    <p:anim calcmode="lin" valueType="num">
                                      <p:cBhvr additive="base">
                                        <p:cTn id="26" dur="500" fill="hold"/>
                                        <p:tgtEl>
                                          <p:spTgt spid="1229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292">
                                            <p:txEl>
                                              <p:pRg st="12" end="12"/>
                                            </p:txEl>
                                          </p:spTgt>
                                        </p:tgtEl>
                                        <p:attrNameLst>
                                          <p:attrName>style.visibility</p:attrName>
                                        </p:attrNameLst>
                                      </p:cBhvr>
                                      <p:to>
                                        <p:strVal val="visible"/>
                                      </p:to>
                                    </p:set>
                                    <p:anim calcmode="lin" valueType="num">
                                      <p:cBhvr additive="base">
                                        <p:cTn id="31" dur="500" fill="hold"/>
                                        <p:tgtEl>
                                          <p:spTgt spid="12292">
                                            <p:txEl>
                                              <p:pRg st="12" end="1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9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4" grpId="0" animBg="1"/>
      <p:bldP spid="1229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a:extLst>
              <a:ext uri="{FF2B5EF4-FFF2-40B4-BE49-F238E27FC236}">
                <a16:creationId xmlns:a16="http://schemas.microsoft.com/office/drawing/2014/main" id="{32671BB0-B9BF-499E-9AD8-62CE1666D73F}"/>
              </a:ext>
            </a:extLst>
          </p:cNvPr>
          <p:cNvSpPr>
            <a:spLocks noGrp="1" noChangeArrowheads="1"/>
          </p:cNvSpPr>
          <p:nvPr>
            <p:ph type="title"/>
          </p:nvPr>
        </p:nvSpPr>
        <p:spPr/>
        <p:txBody>
          <a:bodyPr/>
          <a:lstStyle/>
          <a:p>
            <a:r>
              <a:rPr lang="zh-CN" altLang="en-US" dirty="0"/>
              <a:t>预制墙连接节点基本构造规定</a:t>
            </a:r>
          </a:p>
        </p:txBody>
      </p:sp>
      <p:sp>
        <p:nvSpPr>
          <p:cNvPr id="4" name="Oval 15">
            <a:extLst>
              <a:ext uri="{FF2B5EF4-FFF2-40B4-BE49-F238E27FC236}">
                <a16:creationId xmlns:a16="http://schemas.microsoft.com/office/drawing/2014/main" id="{B0F80A3D-25F5-403E-B57F-AFE679952F9A}"/>
              </a:ext>
            </a:extLst>
          </p:cNvPr>
          <p:cNvSpPr>
            <a:spLocks noChangeArrowheads="1"/>
          </p:cNvSpPr>
          <p:nvPr/>
        </p:nvSpPr>
        <p:spPr bwMode="auto">
          <a:xfrm>
            <a:off x="1228725" y="1920479"/>
            <a:ext cx="7229475" cy="4080272"/>
          </a:xfrm>
          <a:prstGeom prst="ellipse">
            <a:avLst/>
          </a:prstGeom>
          <a:gradFill rotWithShape="1">
            <a:gsLst>
              <a:gs pos="0">
                <a:schemeClr val="accent1"/>
              </a:gs>
              <a:gs pos="100000">
                <a:schemeClr val="bg1"/>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en-US" altLang="zh-CN" sz="2400" dirty="0"/>
              <a:t>	</a:t>
            </a:r>
            <a:r>
              <a:rPr lang="zh-CN" altLang="en-US" sz="2400" dirty="0"/>
              <a:t>知识点：制图规则、编号规则</a:t>
            </a:r>
            <a:endParaRPr lang="en-US" altLang="zh-CN" sz="2400" dirty="0"/>
          </a:p>
          <a:p>
            <a:pPr algn="ctr" eaLnBrk="1" hangingPunct="1">
              <a:buFontTx/>
              <a:buNone/>
            </a:pPr>
            <a:r>
              <a:rPr lang="zh-CN" altLang="en-US" sz="2400" dirty="0"/>
              <a:t>技能线：识读方法、图示内容</a:t>
            </a:r>
            <a:r>
              <a:rPr lang="en-US" altLang="zh-CN" sz="2400" dirty="0"/>
              <a:t>---</a:t>
            </a:r>
            <a:r>
              <a:rPr lang="zh-CN" altLang="en-US" sz="2400" dirty="0"/>
              <a:t>模板、钢筋</a:t>
            </a:r>
            <a:endParaRPr lang="en-US" altLang="zh-CN" sz="2400" dirty="0"/>
          </a:p>
          <a:p>
            <a:pPr algn="ctr" eaLnBrk="1" hangingPunct="1">
              <a:buFontTx/>
              <a:buNone/>
            </a:pPr>
            <a:endParaRPr lang="en-US" altLang="zh-CN" sz="2400" dirty="0"/>
          </a:p>
          <a:p>
            <a:pPr algn="ctr" eaLnBrk="1" hangingPunct="1">
              <a:buFontTx/>
              <a:buNone/>
            </a:pPr>
            <a:r>
              <a:rPr lang="en-US" altLang="zh-CN" sz="2400" dirty="0"/>
              <a:t>		</a:t>
            </a:r>
            <a:r>
              <a:rPr lang="zh-CN" altLang="en-US" sz="2400" dirty="0"/>
              <a:t>素养面：质量意识（数字</a:t>
            </a:r>
            <a:r>
              <a:rPr lang="en-US" altLang="zh-CN" sz="2400" dirty="0"/>
              <a:t>.</a:t>
            </a:r>
            <a:r>
              <a:rPr lang="zh-CN" altLang="en-US" sz="2400" dirty="0"/>
              <a:t>符号）、责任担当</a:t>
            </a:r>
            <a:endParaRPr lang="en-US" altLang="zh-CN" sz="2400" dirty="0"/>
          </a:p>
          <a:p>
            <a:pPr algn="ctr" eaLnBrk="1" hangingPunct="1">
              <a:buFontTx/>
              <a:buNone/>
            </a:pPr>
            <a:r>
              <a:rPr lang="zh-CN" altLang="en-US" sz="2400" dirty="0"/>
              <a:t>建筑工程职业人（立体的人！祖国大厦中梁砥柱）</a:t>
            </a:r>
            <a:endParaRPr lang="en-US" altLang="zh-CN" sz="2400" dirty="0"/>
          </a:p>
          <a:p>
            <a:pPr algn="ctr" eaLnBrk="1" hangingPunct="1">
              <a:buFontTx/>
              <a:buNone/>
            </a:pPr>
            <a:endParaRPr lang="en-US" altLang="zh-CN" sz="2400" dirty="0"/>
          </a:p>
          <a:p>
            <a:pPr algn="ctr" eaLnBrk="1" hangingPunct="1">
              <a:buFontTx/>
              <a:buNone/>
            </a:pPr>
            <a:r>
              <a:rPr lang="zh-CN" altLang="en-US" sz="2400" dirty="0"/>
              <a:t> </a:t>
            </a:r>
          </a:p>
        </p:txBody>
      </p:sp>
      <p:sp>
        <p:nvSpPr>
          <p:cNvPr id="5125" name="AutoShape 57">
            <a:extLst>
              <a:ext uri="{FF2B5EF4-FFF2-40B4-BE49-F238E27FC236}">
                <a16:creationId xmlns:a16="http://schemas.microsoft.com/office/drawing/2014/main" id="{4085C460-ABC6-4224-A265-FB779C2367DF}"/>
              </a:ext>
            </a:extLst>
          </p:cNvPr>
          <p:cNvSpPr>
            <a:spLocks noChangeArrowheads="1"/>
          </p:cNvSpPr>
          <p:nvPr/>
        </p:nvSpPr>
        <p:spPr bwMode="auto">
          <a:xfrm>
            <a:off x="451338" y="2844800"/>
            <a:ext cx="1066800" cy="439341"/>
          </a:xfrm>
          <a:prstGeom prst="flowChartDelay">
            <a:avLst/>
          </a:prstGeom>
          <a:gradFill rotWithShape="0">
            <a:gsLst>
              <a:gs pos="0">
                <a:srgbClr val="FFFFFF"/>
              </a:gs>
              <a:gs pos="100000">
                <a:srgbClr val="FFFF99"/>
              </a:gs>
            </a:gsLst>
            <a:path path="shape">
              <a:fillToRect l="50000" t="50000" r="50000" b="50000"/>
            </a:path>
          </a:gra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2700" b="1" dirty="0">
                <a:latin typeface="Times New Roman" panose="02020603050405020304" pitchFamily="18" charset="0"/>
                <a:ea typeface="黑体" panose="02010609060101010101" pitchFamily="49" charset="-122"/>
              </a:rPr>
              <a:t>中级</a:t>
            </a:r>
          </a:p>
        </p:txBody>
      </p:sp>
      <p:sp>
        <p:nvSpPr>
          <p:cNvPr id="5126" name="AutoShape 58">
            <a:extLst>
              <a:ext uri="{FF2B5EF4-FFF2-40B4-BE49-F238E27FC236}">
                <a16:creationId xmlns:a16="http://schemas.microsoft.com/office/drawing/2014/main" id="{BD3370E4-9308-409A-85C2-B06FCA558EA1}"/>
              </a:ext>
            </a:extLst>
          </p:cNvPr>
          <p:cNvSpPr>
            <a:spLocks noChangeArrowheads="1"/>
          </p:cNvSpPr>
          <p:nvPr/>
        </p:nvSpPr>
        <p:spPr bwMode="auto">
          <a:xfrm>
            <a:off x="767862" y="3699546"/>
            <a:ext cx="1246814" cy="439341"/>
          </a:xfrm>
          <a:prstGeom prst="flowChartDelay">
            <a:avLst/>
          </a:prstGeom>
          <a:gradFill rotWithShape="0">
            <a:gsLst>
              <a:gs pos="0">
                <a:srgbClr val="FFFFFF"/>
              </a:gs>
              <a:gs pos="100000">
                <a:srgbClr val="FFCC66"/>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2700" b="1" dirty="0">
                <a:latin typeface="Times New Roman" panose="02020603050405020304" pitchFamily="18" charset="0"/>
                <a:ea typeface="黑体" panose="02010609060101010101" pitchFamily="49" charset="-122"/>
              </a:rPr>
              <a:t>高级</a:t>
            </a:r>
          </a:p>
        </p:txBody>
      </p:sp>
      <p:pic>
        <p:nvPicPr>
          <p:cNvPr id="5127" name="Picture 4">
            <a:extLst>
              <a:ext uri="{FF2B5EF4-FFF2-40B4-BE49-F238E27FC236}">
                <a16:creationId xmlns:a16="http://schemas.microsoft.com/office/drawing/2014/main" id="{6FFA6C44-66A7-44C4-A3DC-0B4BF11F3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4711303"/>
            <a:ext cx="1714500" cy="108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8" name="AutoShape 56">
            <a:extLst>
              <a:ext uri="{FF2B5EF4-FFF2-40B4-BE49-F238E27FC236}">
                <a16:creationId xmlns:a16="http://schemas.microsoft.com/office/drawing/2014/main" id="{DA4057E1-2E81-4028-AF1B-738B5B07172B}"/>
              </a:ext>
            </a:extLst>
          </p:cNvPr>
          <p:cNvSpPr>
            <a:spLocks noChangeArrowheads="1"/>
          </p:cNvSpPr>
          <p:nvPr/>
        </p:nvSpPr>
        <p:spPr bwMode="auto">
          <a:xfrm>
            <a:off x="1600200" y="2380930"/>
            <a:ext cx="1398985" cy="439341"/>
          </a:xfrm>
          <a:prstGeom prst="flowChartDelay">
            <a:avLst/>
          </a:prstGeom>
          <a:gradFill rotWithShape="0">
            <a:gsLst>
              <a:gs pos="0">
                <a:srgbClr val="FFFFFF"/>
              </a:gs>
              <a:gs pos="100000">
                <a:srgbClr val="99FF99"/>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2700" b="1" dirty="0">
                <a:latin typeface="Times New Roman" panose="02020603050405020304" pitchFamily="18" charset="0"/>
                <a:ea typeface="黑体" panose="02010609060101010101" pitchFamily="49" charset="-122"/>
              </a:rPr>
              <a:t>初级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5" name="文本框 15">
            <a:extLst>
              <a:ext uri="{FF2B5EF4-FFF2-40B4-BE49-F238E27FC236}">
                <a16:creationId xmlns:a16="http://schemas.microsoft.com/office/drawing/2014/main" id="{B31E3935-484A-412A-84EF-0D50E6101390}"/>
              </a:ext>
            </a:extLst>
          </p:cNvPr>
          <p:cNvSpPr txBox="1">
            <a:spLocks noChangeArrowheads="1"/>
          </p:cNvSpPr>
          <p:nvPr/>
        </p:nvSpPr>
        <p:spPr bwMode="auto">
          <a:xfrm>
            <a:off x="1842678" y="1886803"/>
            <a:ext cx="42109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zh-CN" altLang="zh-CN" sz="2400" b="1" dirty="0">
                <a:solidFill>
                  <a:srgbClr val="FFC000"/>
                </a:solidFill>
                <a:latin typeface="微软雅黑" panose="020B0503020204020204" pitchFamily="34" charset="-122"/>
              </a:rPr>
              <a:t>预制墙连接节点基本构造规定</a:t>
            </a:r>
          </a:p>
        </p:txBody>
      </p:sp>
      <p:sp>
        <p:nvSpPr>
          <p:cNvPr id="7" name="文本框 15">
            <a:extLst>
              <a:ext uri="{FF2B5EF4-FFF2-40B4-BE49-F238E27FC236}">
                <a16:creationId xmlns:a16="http://schemas.microsoft.com/office/drawing/2014/main" id="{17CEF5FA-B776-4C5C-A9FD-D92F33DC8CFE}"/>
              </a:ext>
            </a:extLst>
          </p:cNvPr>
          <p:cNvSpPr txBox="1">
            <a:spLocks noChangeArrowheads="1"/>
          </p:cNvSpPr>
          <p:nvPr/>
        </p:nvSpPr>
        <p:spPr bwMode="auto">
          <a:xfrm>
            <a:off x="651612" y="1344899"/>
            <a:ext cx="3746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zh-CN" altLang="en-US" sz="2400" b="1" dirty="0">
                <a:solidFill>
                  <a:srgbClr val="FFC000"/>
                </a:solidFill>
                <a:latin typeface="微软雅黑" panose="020B0503020204020204" pitchFamily="34" charset="-122"/>
              </a:rPr>
              <a:t>任务</a:t>
            </a:r>
            <a:r>
              <a:rPr lang="en-US" altLang="zh-CN" sz="2400" b="1" dirty="0">
                <a:solidFill>
                  <a:srgbClr val="FFC000"/>
                </a:solidFill>
                <a:latin typeface="微软雅黑" panose="020B0503020204020204" pitchFamily="34" charset="-122"/>
              </a:rPr>
              <a:t>5.1</a:t>
            </a:r>
            <a:endParaRPr lang="zh-CN" altLang="zh-CN" sz="2400" b="1" dirty="0">
              <a:solidFill>
                <a:srgbClr val="FFC000"/>
              </a:solidFill>
              <a:latin typeface="微软雅黑" panose="020B0503020204020204" pitchFamily="34" charset="-122"/>
            </a:endParaRPr>
          </a:p>
        </p:txBody>
      </p:sp>
      <p:sp>
        <p:nvSpPr>
          <p:cNvPr id="12" name="文本框 15">
            <a:extLst>
              <a:ext uri="{FF2B5EF4-FFF2-40B4-BE49-F238E27FC236}">
                <a16:creationId xmlns:a16="http://schemas.microsoft.com/office/drawing/2014/main" id="{53A65BC2-FC7C-4FC0-87DE-6AE88D39EB17}"/>
              </a:ext>
            </a:extLst>
          </p:cNvPr>
          <p:cNvSpPr txBox="1">
            <a:spLocks noChangeArrowheads="1"/>
          </p:cNvSpPr>
          <p:nvPr/>
        </p:nvSpPr>
        <p:spPr bwMode="auto">
          <a:xfrm>
            <a:off x="1217336" y="2934348"/>
            <a:ext cx="37816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5.1.1 </a:t>
            </a:r>
            <a:r>
              <a:rPr lang="zh-CN" altLang="en-US" b="1" dirty="0">
                <a:solidFill>
                  <a:srgbClr val="FFC000"/>
                </a:solidFill>
                <a:latin typeface="微软雅黑" panose="020B0503020204020204" pitchFamily="34" charset="-122"/>
              </a:rPr>
              <a:t>保护层厚度</a:t>
            </a:r>
            <a:endParaRPr lang="zh-CN" altLang="zh-CN" b="1" dirty="0">
              <a:solidFill>
                <a:srgbClr val="FFC000"/>
              </a:solidFill>
              <a:latin typeface="微软雅黑" panose="020B0503020204020204" pitchFamily="34" charset="-122"/>
            </a:endParaRPr>
          </a:p>
        </p:txBody>
      </p:sp>
      <p:sp>
        <p:nvSpPr>
          <p:cNvPr id="11" name="文本框 15">
            <a:extLst>
              <a:ext uri="{FF2B5EF4-FFF2-40B4-BE49-F238E27FC236}">
                <a16:creationId xmlns:a16="http://schemas.microsoft.com/office/drawing/2014/main" id="{8C429804-E8FE-4C74-816D-30C403774831}"/>
              </a:ext>
            </a:extLst>
          </p:cNvPr>
          <p:cNvSpPr txBox="1">
            <a:spLocks noChangeArrowheads="1"/>
          </p:cNvSpPr>
          <p:nvPr/>
        </p:nvSpPr>
        <p:spPr bwMode="auto">
          <a:xfrm>
            <a:off x="1217335" y="3429000"/>
            <a:ext cx="38263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5.1.2 </a:t>
            </a:r>
            <a:r>
              <a:rPr lang="zh-CN" altLang="en-US" b="1" dirty="0">
                <a:solidFill>
                  <a:srgbClr val="FFC000"/>
                </a:solidFill>
                <a:latin typeface="微软雅黑" panose="020B0503020204020204" pitchFamily="34" charset="-122"/>
              </a:rPr>
              <a:t>锚固长度</a:t>
            </a:r>
            <a:endParaRPr lang="zh-CN" altLang="zh-CN" b="1" dirty="0">
              <a:solidFill>
                <a:srgbClr val="FFC000"/>
              </a:solidFill>
              <a:latin typeface="微软雅黑" panose="020B0503020204020204" pitchFamily="34" charset="-122"/>
            </a:endParaRPr>
          </a:p>
        </p:txBody>
      </p:sp>
      <p:sp>
        <p:nvSpPr>
          <p:cNvPr id="9" name="文本框 15">
            <a:extLst>
              <a:ext uri="{FF2B5EF4-FFF2-40B4-BE49-F238E27FC236}">
                <a16:creationId xmlns:a16="http://schemas.microsoft.com/office/drawing/2014/main" id="{20B2347C-E970-4FE7-88F2-881DEE247E2C}"/>
              </a:ext>
            </a:extLst>
          </p:cNvPr>
          <p:cNvSpPr txBox="1">
            <a:spLocks noChangeArrowheads="1"/>
          </p:cNvSpPr>
          <p:nvPr/>
        </p:nvSpPr>
        <p:spPr bwMode="auto">
          <a:xfrm>
            <a:off x="1217335" y="3923652"/>
            <a:ext cx="37816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5.1.3 </a:t>
            </a:r>
            <a:r>
              <a:rPr lang="zh-CN" altLang="en-US" b="1" dirty="0">
                <a:solidFill>
                  <a:srgbClr val="FFC000"/>
                </a:solidFill>
                <a:latin typeface="微软雅黑" panose="020B0503020204020204" pitchFamily="34" charset="-122"/>
              </a:rPr>
              <a:t>水平分布筋加密构造</a:t>
            </a:r>
            <a:endParaRPr lang="zh-CN" altLang="zh-CN" b="1" dirty="0">
              <a:solidFill>
                <a:srgbClr val="FFC000"/>
              </a:solidFill>
              <a:latin typeface="微软雅黑" panose="020B0503020204020204" pitchFamily="34" charset="-122"/>
            </a:endParaRPr>
          </a:p>
        </p:txBody>
      </p:sp>
      <p:sp>
        <p:nvSpPr>
          <p:cNvPr id="13" name="文本框 15">
            <a:extLst>
              <a:ext uri="{FF2B5EF4-FFF2-40B4-BE49-F238E27FC236}">
                <a16:creationId xmlns:a16="http://schemas.microsoft.com/office/drawing/2014/main" id="{1479B47F-FE56-49B9-A308-4258FF24D876}"/>
              </a:ext>
            </a:extLst>
          </p:cNvPr>
          <p:cNvSpPr txBox="1">
            <a:spLocks noChangeArrowheads="1"/>
          </p:cNvSpPr>
          <p:nvPr/>
        </p:nvSpPr>
        <p:spPr bwMode="auto">
          <a:xfrm>
            <a:off x="1217335" y="4418304"/>
            <a:ext cx="37816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5.1.4 </a:t>
            </a:r>
            <a:r>
              <a:rPr lang="zh-CN" altLang="en-US" b="1" dirty="0">
                <a:solidFill>
                  <a:srgbClr val="FFC000"/>
                </a:solidFill>
                <a:latin typeface="微软雅黑" panose="020B0503020204020204" pitchFamily="34" charset="-122"/>
              </a:rPr>
              <a:t>竖向筋连接构造</a:t>
            </a:r>
            <a:endParaRPr lang="zh-CN" altLang="zh-CN" b="1" dirty="0">
              <a:solidFill>
                <a:srgbClr val="FFC000"/>
              </a:solidFill>
              <a:latin typeface="微软雅黑" panose="020B0503020204020204" pitchFamily="34" charset="-122"/>
            </a:endParaRPr>
          </a:p>
        </p:txBody>
      </p:sp>
      <p:pic>
        <p:nvPicPr>
          <p:cNvPr id="4" name="图片 3">
            <a:extLst>
              <a:ext uri="{FF2B5EF4-FFF2-40B4-BE49-F238E27FC236}">
                <a16:creationId xmlns:a16="http://schemas.microsoft.com/office/drawing/2014/main" id="{C368EBD5-FA1A-4228-BBEF-3CB3A1A31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0115" y="2428707"/>
            <a:ext cx="4600866" cy="34520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26025"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10" name="文本框 15">
            <a:extLst>
              <a:ext uri="{FF2B5EF4-FFF2-40B4-BE49-F238E27FC236}">
                <a16:creationId xmlns:a16="http://schemas.microsoft.com/office/drawing/2014/main" id="{0F3DCB4D-3699-4483-B5AA-57C1D742B30C}"/>
              </a:ext>
            </a:extLst>
          </p:cNvPr>
          <p:cNvSpPr txBox="1">
            <a:spLocks noChangeArrowheads="1"/>
          </p:cNvSpPr>
          <p:nvPr/>
        </p:nvSpPr>
        <p:spPr bwMode="auto">
          <a:xfrm>
            <a:off x="6079065" y="977083"/>
            <a:ext cx="306493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eaLnBrk="1" hangingPunct="1"/>
            <a:r>
              <a:rPr lang="en-US" altLang="zh-CN" sz="1500" b="1" dirty="0">
                <a:solidFill>
                  <a:schemeClr val="accent6">
                    <a:lumMod val="20000"/>
                    <a:lumOff val="80000"/>
                  </a:schemeClr>
                </a:solidFill>
                <a:latin typeface="微软雅黑" panose="020B0503020204020204" pitchFamily="34" charset="-122"/>
              </a:rPr>
              <a:t>5.1 </a:t>
            </a:r>
            <a:r>
              <a:rPr lang="zh-CN" altLang="en-US" sz="1500" b="1" dirty="0">
                <a:solidFill>
                  <a:schemeClr val="accent6">
                    <a:lumMod val="20000"/>
                    <a:lumOff val="80000"/>
                  </a:schemeClr>
                </a:solidFill>
                <a:latin typeface="微软雅黑" panose="020B0503020204020204" pitchFamily="34" charset="-122"/>
              </a:rPr>
              <a:t>预制墙连接节点基本构造规定</a:t>
            </a:r>
            <a:endParaRPr lang="zh-CN" altLang="zh-CN" sz="1500" b="1" dirty="0">
              <a:solidFill>
                <a:schemeClr val="accent6">
                  <a:lumMod val="20000"/>
                  <a:lumOff val="80000"/>
                </a:schemeClr>
              </a:solidFill>
              <a:latin typeface="微软雅黑" panose="020B0503020204020204" pitchFamily="34" charset="-122"/>
            </a:endParaRPr>
          </a:p>
        </p:txBody>
      </p:sp>
      <p:sp>
        <p:nvSpPr>
          <p:cNvPr id="9" name="文本框 15">
            <a:extLst>
              <a:ext uri="{FF2B5EF4-FFF2-40B4-BE49-F238E27FC236}">
                <a16:creationId xmlns:a16="http://schemas.microsoft.com/office/drawing/2014/main" id="{CDD7DD31-622C-4A96-8B87-8E86BE84BF24}"/>
              </a:ext>
            </a:extLst>
          </p:cNvPr>
          <p:cNvSpPr txBox="1">
            <a:spLocks noChangeArrowheads="1"/>
          </p:cNvSpPr>
          <p:nvPr/>
        </p:nvSpPr>
        <p:spPr bwMode="auto">
          <a:xfrm>
            <a:off x="429994" y="1458750"/>
            <a:ext cx="42109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zh-CN" altLang="zh-CN" sz="2400" b="1" dirty="0">
                <a:solidFill>
                  <a:srgbClr val="FFC000"/>
                </a:solidFill>
                <a:latin typeface="微软雅黑" panose="020B0503020204020204" pitchFamily="34" charset="-122"/>
              </a:rPr>
              <a:t>预制墙连接节点</a:t>
            </a:r>
          </a:p>
        </p:txBody>
      </p:sp>
      <p:sp>
        <p:nvSpPr>
          <p:cNvPr id="11" name="文本框 15">
            <a:extLst>
              <a:ext uri="{FF2B5EF4-FFF2-40B4-BE49-F238E27FC236}">
                <a16:creationId xmlns:a16="http://schemas.microsoft.com/office/drawing/2014/main" id="{492529CB-E079-43D1-938E-748AA209D1F2}"/>
              </a:ext>
            </a:extLst>
          </p:cNvPr>
          <p:cNvSpPr txBox="1">
            <a:spLocks noChangeArrowheads="1"/>
          </p:cNvSpPr>
          <p:nvPr/>
        </p:nvSpPr>
        <p:spPr bwMode="auto">
          <a:xfrm>
            <a:off x="1224613" y="2079521"/>
            <a:ext cx="37816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Q1--</a:t>
            </a:r>
            <a:r>
              <a:rPr lang="zh-CN" altLang="en-US" b="1" dirty="0">
                <a:solidFill>
                  <a:srgbClr val="FFC000"/>
                </a:solidFill>
                <a:latin typeface="微软雅黑" panose="020B0503020204020204" pitchFamily="34" charset="-122"/>
              </a:rPr>
              <a:t>预制墙间的竖向接缝</a:t>
            </a:r>
            <a:endParaRPr lang="zh-CN" altLang="zh-CN" b="1" dirty="0">
              <a:solidFill>
                <a:srgbClr val="FFC000"/>
              </a:solidFill>
              <a:latin typeface="微软雅黑" panose="020B0503020204020204" pitchFamily="34" charset="-122"/>
            </a:endParaRPr>
          </a:p>
        </p:txBody>
      </p:sp>
      <p:sp>
        <p:nvSpPr>
          <p:cNvPr id="13" name="文本框 15">
            <a:extLst>
              <a:ext uri="{FF2B5EF4-FFF2-40B4-BE49-F238E27FC236}">
                <a16:creationId xmlns:a16="http://schemas.microsoft.com/office/drawing/2014/main" id="{35DC5DA0-9C5E-4CF3-AF8F-DC68065E1D18}"/>
              </a:ext>
            </a:extLst>
          </p:cNvPr>
          <p:cNvSpPr txBox="1">
            <a:spLocks noChangeArrowheads="1"/>
          </p:cNvSpPr>
          <p:nvPr/>
        </p:nvSpPr>
        <p:spPr bwMode="auto">
          <a:xfrm>
            <a:off x="1224612" y="2498831"/>
            <a:ext cx="37816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Q2--</a:t>
            </a:r>
            <a:r>
              <a:rPr lang="zh-CN" altLang="en-US" b="1" dirty="0">
                <a:solidFill>
                  <a:srgbClr val="FFC000"/>
                </a:solidFill>
                <a:latin typeface="微软雅黑" panose="020B0503020204020204" pitchFamily="34" charset="-122"/>
              </a:rPr>
              <a:t>预制墙与现浇墙间的竖向接缝</a:t>
            </a:r>
            <a:endParaRPr lang="zh-CN" altLang="zh-CN" b="1" dirty="0">
              <a:solidFill>
                <a:srgbClr val="FFC000"/>
              </a:solidFill>
              <a:latin typeface="微软雅黑" panose="020B0503020204020204" pitchFamily="34" charset="-122"/>
            </a:endParaRPr>
          </a:p>
        </p:txBody>
      </p:sp>
      <p:sp>
        <p:nvSpPr>
          <p:cNvPr id="17" name="文本框 15">
            <a:extLst>
              <a:ext uri="{FF2B5EF4-FFF2-40B4-BE49-F238E27FC236}">
                <a16:creationId xmlns:a16="http://schemas.microsoft.com/office/drawing/2014/main" id="{48194F3F-EDC0-43FE-99FA-27FEA35625FD}"/>
              </a:ext>
            </a:extLst>
          </p:cNvPr>
          <p:cNvSpPr txBox="1">
            <a:spLocks noChangeArrowheads="1"/>
          </p:cNvSpPr>
          <p:nvPr/>
        </p:nvSpPr>
        <p:spPr bwMode="auto">
          <a:xfrm>
            <a:off x="1224611" y="2918141"/>
            <a:ext cx="5353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Q3--</a:t>
            </a:r>
            <a:r>
              <a:rPr lang="zh-CN" altLang="en-US" b="1" dirty="0">
                <a:solidFill>
                  <a:srgbClr val="FFC000"/>
                </a:solidFill>
                <a:latin typeface="微软雅黑" panose="020B0503020204020204" pitchFamily="34" charset="-122"/>
              </a:rPr>
              <a:t>预制墙与后浇边缘暗柱间的竖向接缝</a:t>
            </a:r>
            <a:endParaRPr lang="zh-CN" altLang="zh-CN" b="1" dirty="0">
              <a:solidFill>
                <a:srgbClr val="FFC000"/>
              </a:solidFill>
              <a:latin typeface="微软雅黑" panose="020B0503020204020204" pitchFamily="34" charset="-122"/>
            </a:endParaRPr>
          </a:p>
        </p:txBody>
      </p:sp>
      <p:sp>
        <p:nvSpPr>
          <p:cNvPr id="18" name="文本框 15">
            <a:extLst>
              <a:ext uri="{FF2B5EF4-FFF2-40B4-BE49-F238E27FC236}">
                <a16:creationId xmlns:a16="http://schemas.microsoft.com/office/drawing/2014/main" id="{4B5C10A4-3950-4CAD-B75C-0C630130EC49}"/>
              </a:ext>
            </a:extLst>
          </p:cNvPr>
          <p:cNvSpPr txBox="1">
            <a:spLocks noChangeArrowheads="1"/>
          </p:cNvSpPr>
          <p:nvPr/>
        </p:nvSpPr>
        <p:spPr bwMode="auto">
          <a:xfrm>
            <a:off x="1224612" y="3336290"/>
            <a:ext cx="42956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Q4--</a:t>
            </a:r>
            <a:r>
              <a:rPr lang="zh-CN" altLang="en-US" b="1" dirty="0">
                <a:solidFill>
                  <a:srgbClr val="FFC000"/>
                </a:solidFill>
                <a:latin typeface="微软雅黑" panose="020B0503020204020204" pitchFamily="34" charset="-122"/>
              </a:rPr>
              <a:t>预制墙与后浇端柱间的竖向接缝</a:t>
            </a:r>
            <a:endParaRPr lang="zh-CN" altLang="zh-CN" b="1" dirty="0">
              <a:solidFill>
                <a:srgbClr val="FFC000"/>
              </a:solidFill>
              <a:latin typeface="微软雅黑" panose="020B0503020204020204" pitchFamily="34" charset="-122"/>
            </a:endParaRPr>
          </a:p>
        </p:txBody>
      </p:sp>
      <p:sp>
        <p:nvSpPr>
          <p:cNvPr id="19" name="文本框 15">
            <a:extLst>
              <a:ext uri="{FF2B5EF4-FFF2-40B4-BE49-F238E27FC236}">
                <a16:creationId xmlns:a16="http://schemas.microsoft.com/office/drawing/2014/main" id="{CB7FF95A-B5F1-4F08-B86A-67B160349B77}"/>
              </a:ext>
            </a:extLst>
          </p:cNvPr>
          <p:cNvSpPr txBox="1">
            <a:spLocks noChangeArrowheads="1"/>
          </p:cNvSpPr>
          <p:nvPr/>
        </p:nvSpPr>
        <p:spPr bwMode="auto">
          <a:xfrm>
            <a:off x="1224611" y="3754438"/>
            <a:ext cx="44988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Q5--</a:t>
            </a:r>
            <a:r>
              <a:rPr lang="zh-CN" altLang="en-US" b="1" dirty="0">
                <a:solidFill>
                  <a:srgbClr val="FFC000"/>
                </a:solidFill>
                <a:latin typeface="微软雅黑" panose="020B0503020204020204" pitchFamily="34" charset="-122"/>
              </a:rPr>
              <a:t>预制墙在转角墙处的的竖向接缝</a:t>
            </a:r>
            <a:endParaRPr lang="zh-CN" altLang="zh-CN" b="1" dirty="0">
              <a:solidFill>
                <a:srgbClr val="FFC000"/>
              </a:solidFill>
              <a:latin typeface="微软雅黑" panose="020B0503020204020204" pitchFamily="34" charset="-122"/>
            </a:endParaRPr>
          </a:p>
        </p:txBody>
      </p:sp>
      <p:sp>
        <p:nvSpPr>
          <p:cNvPr id="20" name="文本框 15">
            <a:extLst>
              <a:ext uri="{FF2B5EF4-FFF2-40B4-BE49-F238E27FC236}">
                <a16:creationId xmlns:a16="http://schemas.microsoft.com/office/drawing/2014/main" id="{320EEFF3-D2E4-4E0E-9FCE-713CC639C800}"/>
              </a:ext>
            </a:extLst>
          </p:cNvPr>
          <p:cNvSpPr txBox="1">
            <a:spLocks noChangeArrowheads="1"/>
          </p:cNvSpPr>
          <p:nvPr/>
        </p:nvSpPr>
        <p:spPr bwMode="auto">
          <a:xfrm>
            <a:off x="1224611" y="4172586"/>
            <a:ext cx="44988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Q6--</a:t>
            </a:r>
            <a:r>
              <a:rPr lang="zh-CN" altLang="en-US" b="1" dirty="0">
                <a:solidFill>
                  <a:srgbClr val="FFC000"/>
                </a:solidFill>
                <a:latin typeface="微软雅黑" panose="020B0503020204020204" pitchFamily="34" charset="-122"/>
              </a:rPr>
              <a:t>预制墙在有翼墙处的的竖向接缝</a:t>
            </a:r>
            <a:endParaRPr lang="zh-CN" altLang="zh-CN" b="1" dirty="0">
              <a:solidFill>
                <a:srgbClr val="FFC000"/>
              </a:solidFill>
              <a:latin typeface="微软雅黑" panose="020B0503020204020204" pitchFamily="34" charset="-122"/>
            </a:endParaRPr>
          </a:p>
        </p:txBody>
      </p:sp>
      <p:sp>
        <p:nvSpPr>
          <p:cNvPr id="21" name="文本框 15">
            <a:extLst>
              <a:ext uri="{FF2B5EF4-FFF2-40B4-BE49-F238E27FC236}">
                <a16:creationId xmlns:a16="http://schemas.microsoft.com/office/drawing/2014/main" id="{96B718F5-7888-4777-A476-8A6439EAB96E}"/>
              </a:ext>
            </a:extLst>
          </p:cNvPr>
          <p:cNvSpPr txBox="1">
            <a:spLocks noChangeArrowheads="1"/>
          </p:cNvSpPr>
          <p:nvPr/>
        </p:nvSpPr>
        <p:spPr bwMode="auto">
          <a:xfrm>
            <a:off x="1224611" y="4590734"/>
            <a:ext cx="44988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Q7--</a:t>
            </a:r>
            <a:r>
              <a:rPr lang="zh-CN" altLang="en-US" b="1" dirty="0">
                <a:solidFill>
                  <a:srgbClr val="FFC000"/>
                </a:solidFill>
                <a:latin typeface="微软雅黑" panose="020B0503020204020204" pitchFamily="34" charset="-122"/>
              </a:rPr>
              <a:t>预制墙在十字形墙出的的竖向接缝</a:t>
            </a:r>
            <a:endParaRPr lang="zh-CN" altLang="zh-CN" b="1" dirty="0">
              <a:solidFill>
                <a:srgbClr val="FFC000"/>
              </a:solidFill>
              <a:latin typeface="微软雅黑" panose="020B0503020204020204" pitchFamily="34" charset="-122"/>
            </a:endParaRPr>
          </a:p>
        </p:txBody>
      </p:sp>
      <p:sp>
        <p:nvSpPr>
          <p:cNvPr id="22" name="文本框 15">
            <a:extLst>
              <a:ext uri="{FF2B5EF4-FFF2-40B4-BE49-F238E27FC236}">
                <a16:creationId xmlns:a16="http://schemas.microsoft.com/office/drawing/2014/main" id="{5AF1039B-F34B-4D65-8D1B-01B4412E4B55}"/>
              </a:ext>
            </a:extLst>
          </p:cNvPr>
          <p:cNvSpPr txBox="1">
            <a:spLocks noChangeArrowheads="1"/>
          </p:cNvSpPr>
          <p:nvPr/>
        </p:nvSpPr>
        <p:spPr bwMode="auto">
          <a:xfrm>
            <a:off x="1224611" y="5008883"/>
            <a:ext cx="44988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Q8--</a:t>
            </a:r>
            <a:r>
              <a:rPr lang="zh-CN" altLang="en-US" b="1" dirty="0">
                <a:solidFill>
                  <a:srgbClr val="FFC000"/>
                </a:solidFill>
                <a:latin typeface="微软雅黑" panose="020B0503020204020204" pitchFamily="34" charset="-122"/>
              </a:rPr>
              <a:t>预制墙水平接缝</a:t>
            </a:r>
            <a:endParaRPr lang="zh-CN" altLang="zh-CN" b="1" dirty="0">
              <a:solidFill>
                <a:srgbClr val="FFC000"/>
              </a:solidFill>
              <a:latin typeface="微软雅黑" panose="020B0503020204020204" pitchFamily="34" charset="-122"/>
            </a:endParaRPr>
          </a:p>
        </p:txBody>
      </p:sp>
      <p:sp>
        <p:nvSpPr>
          <p:cNvPr id="23" name="文本框 15">
            <a:extLst>
              <a:ext uri="{FF2B5EF4-FFF2-40B4-BE49-F238E27FC236}">
                <a16:creationId xmlns:a16="http://schemas.microsoft.com/office/drawing/2014/main" id="{AB203C93-5EC4-4C3E-89DF-FAFEA24DAAA0}"/>
              </a:ext>
            </a:extLst>
          </p:cNvPr>
          <p:cNvSpPr txBox="1">
            <a:spLocks noChangeArrowheads="1"/>
          </p:cNvSpPr>
          <p:nvPr/>
        </p:nvSpPr>
        <p:spPr bwMode="auto">
          <a:xfrm>
            <a:off x="1224611" y="5427031"/>
            <a:ext cx="44988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Q9—</a:t>
            </a:r>
            <a:r>
              <a:rPr lang="zh-CN" altLang="en-US" b="1" dirty="0">
                <a:solidFill>
                  <a:srgbClr val="FFC000"/>
                </a:solidFill>
                <a:latin typeface="微软雅黑" panose="020B0503020204020204" pitchFamily="34" charset="-122"/>
              </a:rPr>
              <a:t>连梁及楼（屋）面梁与预制墙连接</a:t>
            </a:r>
            <a:endParaRPr lang="zh-CN" altLang="zh-CN" b="1" dirty="0">
              <a:solidFill>
                <a:srgbClr val="FFC000"/>
              </a:solidFill>
              <a:latin typeface="微软雅黑" panose="020B0503020204020204" pitchFamily="34" charset="-122"/>
            </a:endParaRPr>
          </a:p>
        </p:txBody>
      </p:sp>
      <p:pic>
        <p:nvPicPr>
          <p:cNvPr id="5" name="图片 4">
            <a:extLst>
              <a:ext uri="{FF2B5EF4-FFF2-40B4-BE49-F238E27FC236}">
                <a16:creationId xmlns:a16="http://schemas.microsoft.com/office/drawing/2014/main" id="{384F6F5E-0BB2-4689-8028-766263736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266" y="2498831"/>
            <a:ext cx="3090960" cy="2327312"/>
          </a:xfrm>
          <a:prstGeom prst="rect">
            <a:avLst/>
          </a:prstGeom>
        </p:spPr>
      </p:pic>
    </p:spTree>
    <p:extLst>
      <p:ext uri="{BB962C8B-B14F-4D97-AF65-F5344CB8AC3E}">
        <p14:creationId xmlns:p14="http://schemas.microsoft.com/office/powerpoint/2010/main" val="1445041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12" name="文本框 15">
            <a:extLst>
              <a:ext uri="{FF2B5EF4-FFF2-40B4-BE49-F238E27FC236}">
                <a16:creationId xmlns:a16="http://schemas.microsoft.com/office/drawing/2014/main" id="{53A65BC2-FC7C-4FC0-87DE-6AE88D39EB17}"/>
              </a:ext>
            </a:extLst>
          </p:cNvPr>
          <p:cNvSpPr txBox="1">
            <a:spLocks noChangeArrowheads="1"/>
          </p:cNvSpPr>
          <p:nvPr/>
        </p:nvSpPr>
        <p:spPr bwMode="auto">
          <a:xfrm>
            <a:off x="218269" y="1277165"/>
            <a:ext cx="37816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5.1.1 </a:t>
            </a:r>
            <a:r>
              <a:rPr lang="zh-CN" altLang="en-US" b="1" dirty="0">
                <a:solidFill>
                  <a:srgbClr val="FFC000"/>
                </a:solidFill>
                <a:latin typeface="微软雅黑" panose="020B0503020204020204" pitchFamily="34" charset="-122"/>
              </a:rPr>
              <a:t>保护层厚度</a:t>
            </a:r>
            <a:endParaRPr lang="zh-CN" altLang="zh-CN" b="1" dirty="0">
              <a:solidFill>
                <a:srgbClr val="FFC000"/>
              </a:solidFill>
              <a:latin typeface="微软雅黑" panose="020B0503020204020204" pitchFamily="34" charset="-122"/>
            </a:endParaRPr>
          </a:p>
        </p:txBody>
      </p:sp>
      <p:sp>
        <p:nvSpPr>
          <p:cNvPr id="10" name="文本框 15">
            <a:extLst>
              <a:ext uri="{FF2B5EF4-FFF2-40B4-BE49-F238E27FC236}">
                <a16:creationId xmlns:a16="http://schemas.microsoft.com/office/drawing/2014/main" id="{0F3DCB4D-3699-4483-B5AA-57C1D742B30C}"/>
              </a:ext>
            </a:extLst>
          </p:cNvPr>
          <p:cNvSpPr txBox="1">
            <a:spLocks noChangeArrowheads="1"/>
          </p:cNvSpPr>
          <p:nvPr/>
        </p:nvSpPr>
        <p:spPr bwMode="auto">
          <a:xfrm>
            <a:off x="6079065" y="977083"/>
            <a:ext cx="306493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eaLnBrk="1" hangingPunct="1"/>
            <a:r>
              <a:rPr lang="en-US" altLang="zh-CN" sz="1500" b="1" dirty="0">
                <a:solidFill>
                  <a:schemeClr val="accent6">
                    <a:lumMod val="20000"/>
                    <a:lumOff val="80000"/>
                  </a:schemeClr>
                </a:solidFill>
                <a:latin typeface="微软雅黑" panose="020B0503020204020204" pitchFamily="34" charset="-122"/>
              </a:rPr>
              <a:t>5.1 </a:t>
            </a:r>
            <a:r>
              <a:rPr lang="zh-CN" altLang="en-US" sz="1500" b="1" dirty="0">
                <a:solidFill>
                  <a:schemeClr val="accent6">
                    <a:lumMod val="20000"/>
                    <a:lumOff val="80000"/>
                  </a:schemeClr>
                </a:solidFill>
                <a:latin typeface="微软雅黑" panose="020B0503020204020204" pitchFamily="34" charset="-122"/>
              </a:rPr>
              <a:t>预制墙连接节点基本构造规定</a:t>
            </a:r>
            <a:endParaRPr lang="zh-CN" altLang="zh-CN" sz="1500" b="1" dirty="0">
              <a:solidFill>
                <a:schemeClr val="accent6">
                  <a:lumMod val="20000"/>
                  <a:lumOff val="80000"/>
                </a:schemeClr>
              </a:solidFill>
              <a:latin typeface="微软雅黑" panose="020B0503020204020204" pitchFamily="34" charset="-122"/>
            </a:endParaRPr>
          </a:p>
        </p:txBody>
      </p:sp>
      <p:graphicFrame>
        <p:nvGraphicFramePr>
          <p:cNvPr id="2" name="表格 1">
            <a:extLst>
              <a:ext uri="{FF2B5EF4-FFF2-40B4-BE49-F238E27FC236}">
                <a16:creationId xmlns:a16="http://schemas.microsoft.com/office/drawing/2014/main" id="{D79D4D9B-4C75-438C-B92E-68054D44077D}"/>
              </a:ext>
            </a:extLst>
          </p:cNvPr>
          <p:cNvGraphicFramePr>
            <a:graphicFrameLocks noGrp="1"/>
          </p:cNvGraphicFramePr>
          <p:nvPr>
            <p:extLst>
              <p:ext uri="{D42A27DB-BD31-4B8C-83A1-F6EECF244321}">
                <p14:modId xmlns:p14="http://schemas.microsoft.com/office/powerpoint/2010/main" val="4235773300"/>
              </p:ext>
            </p:extLst>
          </p:nvPr>
        </p:nvGraphicFramePr>
        <p:xfrm>
          <a:off x="1720817" y="1830917"/>
          <a:ext cx="2885049" cy="1417596"/>
        </p:xfrm>
        <a:graphic>
          <a:graphicData uri="http://schemas.openxmlformats.org/drawingml/2006/table">
            <a:tbl>
              <a:tblPr firstRow="1" firstCol="1" bandRow="1">
                <a:tableStyleId>{F5AB1C69-6EDB-4FF4-983F-18BD219EF322}</a:tableStyleId>
              </a:tblPr>
              <a:tblGrid>
                <a:gridCol w="831896">
                  <a:extLst>
                    <a:ext uri="{9D8B030D-6E8A-4147-A177-3AD203B41FA5}">
                      <a16:colId xmlns:a16="http://schemas.microsoft.com/office/drawing/2014/main" val="299344735"/>
                    </a:ext>
                  </a:extLst>
                </a:gridCol>
                <a:gridCol w="1007207">
                  <a:extLst>
                    <a:ext uri="{9D8B030D-6E8A-4147-A177-3AD203B41FA5}">
                      <a16:colId xmlns:a16="http://schemas.microsoft.com/office/drawing/2014/main" val="1000729420"/>
                    </a:ext>
                  </a:extLst>
                </a:gridCol>
                <a:gridCol w="1045946">
                  <a:extLst>
                    <a:ext uri="{9D8B030D-6E8A-4147-A177-3AD203B41FA5}">
                      <a16:colId xmlns:a16="http://schemas.microsoft.com/office/drawing/2014/main" val="3833889876"/>
                    </a:ext>
                  </a:extLst>
                </a:gridCol>
              </a:tblGrid>
              <a:tr h="214706">
                <a:tc>
                  <a:txBody>
                    <a:bodyPr/>
                    <a:lstStyle/>
                    <a:p>
                      <a:pPr algn="ctr">
                        <a:spcAft>
                          <a:spcPts val="0"/>
                        </a:spcAft>
                      </a:pPr>
                      <a:r>
                        <a:rPr lang="zh-CN" sz="1100" kern="0">
                          <a:solidFill>
                            <a:schemeClr val="tx1"/>
                          </a:solidFill>
                          <a:effectLst/>
                        </a:rPr>
                        <a:t>环境类别</a:t>
                      </a:r>
                      <a:endParaRPr lang="zh-CN" sz="11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zh-CN" sz="1100" kern="0" dirty="0">
                          <a:solidFill>
                            <a:schemeClr val="tx1"/>
                          </a:solidFill>
                          <a:effectLst/>
                        </a:rPr>
                        <a:t>板、墙</a:t>
                      </a:r>
                      <a:endParaRPr lang="zh-CN" sz="11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zh-CN" sz="1100" kern="0" dirty="0">
                          <a:solidFill>
                            <a:schemeClr val="tx1"/>
                          </a:solidFill>
                          <a:effectLst/>
                        </a:rPr>
                        <a:t>梁、柱</a:t>
                      </a:r>
                      <a:endParaRPr lang="zh-CN" sz="11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3245500120"/>
                  </a:ext>
                </a:extLst>
              </a:tr>
              <a:tr h="240578">
                <a:tc>
                  <a:txBody>
                    <a:bodyPr/>
                    <a:lstStyle/>
                    <a:p>
                      <a:pPr algn="ctr">
                        <a:spcAft>
                          <a:spcPts val="0"/>
                        </a:spcAft>
                      </a:pPr>
                      <a:r>
                        <a:rPr lang="zh-CN" sz="1100" kern="0">
                          <a:solidFill>
                            <a:schemeClr val="tx1"/>
                          </a:solidFill>
                          <a:effectLst/>
                        </a:rPr>
                        <a:t>一</a:t>
                      </a:r>
                      <a:endParaRPr lang="zh-CN" sz="11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100" kern="0">
                          <a:effectLst/>
                        </a:rPr>
                        <a:t>15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100" kern="0">
                          <a:effectLst/>
                        </a:rPr>
                        <a:t>20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398876751"/>
                  </a:ext>
                </a:extLst>
              </a:tr>
              <a:tr h="240578">
                <a:tc>
                  <a:txBody>
                    <a:bodyPr/>
                    <a:lstStyle/>
                    <a:p>
                      <a:pPr algn="ctr">
                        <a:spcAft>
                          <a:spcPts val="0"/>
                        </a:spcAft>
                      </a:pPr>
                      <a:r>
                        <a:rPr lang="zh-CN" sz="1100" kern="0">
                          <a:solidFill>
                            <a:schemeClr val="tx1"/>
                          </a:solidFill>
                          <a:effectLst/>
                        </a:rPr>
                        <a:t>二</a:t>
                      </a:r>
                      <a:r>
                        <a:rPr lang="en-US" sz="1100" kern="0">
                          <a:solidFill>
                            <a:schemeClr val="tx1"/>
                          </a:solidFill>
                          <a:effectLst/>
                        </a:rPr>
                        <a:t>a</a:t>
                      </a:r>
                      <a:endParaRPr lang="zh-CN" sz="11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100" kern="0">
                          <a:effectLst/>
                        </a:rPr>
                        <a:t>20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100" kern="0" dirty="0">
                          <a:effectLst/>
                        </a:rPr>
                        <a:t>25</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2772621455"/>
                  </a:ext>
                </a:extLst>
              </a:tr>
              <a:tr h="240578">
                <a:tc>
                  <a:txBody>
                    <a:bodyPr/>
                    <a:lstStyle/>
                    <a:p>
                      <a:pPr algn="ctr">
                        <a:spcAft>
                          <a:spcPts val="0"/>
                        </a:spcAft>
                      </a:pPr>
                      <a:r>
                        <a:rPr lang="zh-CN" sz="1100" kern="0">
                          <a:solidFill>
                            <a:schemeClr val="tx1"/>
                          </a:solidFill>
                          <a:effectLst/>
                        </a:rPr>
                        <a:t>二</a:t>
                      </a:r>
                      <a:r>
                        <a:rPr lang="en-US" sz="1100" kern="0">
                          <a:solidFill>
                            <a:schemeClr val="tx1"/>
                          </a:solidFill>
                          <a:effectLst/>
                        </a:rPr>
                        <a:t>b</a:t>
                      </a:r>
                      <a:endParaRPr lang="zh-CN" sz="11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100" kern="0" dirty="0">
                          <a:effectLst/>
                        </a:rPr>
                        <a:t>25</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100" kern="0">
                          <a:effectLst/>
                        </a:rPr>
                        <a:t>35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2781154785"/>
                  </a:ext>
                </a:extLst>
              </a:tr>
              <a:tr h="240578">
                <a:tc>
                  <a:txBody>
                    <a:bodyPr/>
                    <a:lstStyle/>
                    <a:p>
                      <a:pPr algn="ctr">
                        <a:spcAft>
                          <a:spcPts val="0"/>
                        </a:spcAft>
                      </a:pPr>
                      <a:r>
                        <a:rPr lang="zh-CN" sz="1100" kern="0">
                          <a:solidFill>
                            <a:schemeClr val="tx1"/>
                          </a:solidFill>
                          <a:effectLst/>
                        </a:rPr>
                        <a:t>三</a:t>
                      </a:r>
                      <a:r>
                        <a:rPr lang="en-US" sz="1100" kern="0">
                          <a:solidFill>
                            <a:schemeClr val="tx1"/>
                          </a:solidFill>
                          <a:effectLst/>
                        </a:rPr>
                        <a:t>a</a:t>
                      </a:r>
                      <a:endParaRPr lang="zh-CN" sz="11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100" kern="0">
                          <a:effectLst/>
                        </a:rPr>
                        <a:t>30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100" kern="0" dirty="0">
                          <a:effectLst/>
                        </a:rPr>
                        <a:t>40</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254106307"/>
                  </a:ext>
                </a:extLst>
              </a:tr>
              <a:tr h="240578">
                <a:tc>
                  <a:txBody>
                    <a:bodyPr/>
                    <a:lstStyle/>
                    <a:p>
                      <a:pPr algn="ctr">
                        <a:spcAft>
                          <a:spcPts val="0"/>
                        </a:spcAft>
                      </a:pPr>
                      <a:r>
                        <a:rPr lang="zh-CN" sz="1100" kern="0" dirty="0">
                          <a:solidFill>
                            <a:schemeClr val="tx1"/>
                          </a:solidFill>
                          <a:effectLst/>
                        </a:rPr>
                        <a:t>三</a:t>
                      </a:r>
                      <a:r>
                        <a:rPr lang="en-US" sz="1100" kern="0" dirty="0">
                          <a:solidFill>
                            <a:schemeClr val="tx1"/>
                          </a:solidFill>
                          <a:effectLst/>
                        </a:rPr>
                        <a:t>b</a:t>
                      </a:r>
                      <a:endParaRPr lang="zh-CN" sz="11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100" kern="0">
                          <a:effectLst/>
                        </a:rPr>
                        <a:t>40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100" kern="0" dirty="0">
                          <a:effectLst/>
                        </a:rPr>
                        <a:t>50</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468911158"/>
                  </a:ext>
                </a:extLst>
              </a:tr>
            </a:tbl>
          </a:graphicData>
        </a:graphic>
      </p:graphicFrame>
      <p:sp>
        <p:nvSpPr>
          <p:cNvPr id="9" name="文本框 8">
            <a:extLst>
              <a:ext uri="{FF2B5EF4-FFF2-40B4-BE49-F238E27FC236}">
                <a16:creationId xmlns:a16="http://schemas.microsoft.com/office/drawing/2014/main" id="{B8CB05BA-3DD4-4D7A-9437-5A0F2656F87A}"/>
              </a:ext>
            </a:extLst>
          </p:cNvPr>
          <p:cNvSpPr txBox="1">
            <a:spLocks noChangeArrowheads="1"/>
          </p:cNvSpPr>
          <p:nvPr/>
        </p:nvSpPr>
        <p:spPr bwMode="auto">
          <a:xfrm>
            <a:off x="401240" y="3248509"/>
            <a:ext cx="5838693" cy="255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50000"/>
              </a:lnSpc>
              <a:defRPr sz="2000">
                <a:solidFill>
                  <a:schemeClr val="accent5">
                    <a:lumMod val="40000"/>
                    <a:lumOff val="60000"/>
                  </a:schemeClr>
                </a:solidFill>
                <a:latin typeface="Impact" panose="020B0806030902050204" pitchFamily="34" charset="0"/>
                <a:ea typeface="微软雅黑" panose="020B0503020204020204" pitchFamily="34" charset="-122"/>
              </a:defRPr>
            </a:lvl1pPr>
            <a:lvl2pPr marL="742950" indent="-285750">
              <a:defRPr>
                <a:latin typeface="Impact" panose="020B0806030902050204" pitchFamily="34" charset="0"/>
                <a:ea typeface="微软雅黑" panose="020B0503020204020204" pitchFamily="34" charset="-122"/>
              </a:defRPr>
            </a:lvl2pPr>
            <a:lvl3pPr marL="1143000" indent="-228600">
              <a:defRPr>
                <a:latin typeface="Impact" panose="020B0806030902050204" pitchFamily="34" charset="0"/>
                <a:ea typeface="微软雅黑" panose="020B0503020204020204" pitchFamily="34" charset="-122"/>
              </a:defRPr>
            </a:lvl3pPr>
            <a:lvl4pPr marL="1600200" indent="-228600">
              <a:defRPr>
                <a:latin typeface="Impact" panose="020B0806030902050204" pitchFamily="34" charset="0"/>
                <a:ea typeface="微软雅黑" panose="020B0503020204020204" pitchFamily="34" charset="-122"/>
              </a:defRPr>
            </a:lvl4pPr>
            <a:lvl5pPr marL="2057400" indent="-228600">
              <a:defRPr>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latin typeface="Impact" panose="020B0806030902050204" pitchFamily="34" charset="0"/>
                <a:ea typeface="微软雅黑" panose="020B0503020204020204" pitchFamily="34" charset="-122"/>
              </a:defRPr>
            </a:lvl9pPr>
          </a:lstStyle>
          <a:p>
            <a:r>
              <a:rPr lang="zh-CN" altLang="zh-CN" sz="1200" dirty="0"/>
              <a:t>注：</a:t>
            </a:r>
            <a:endParaRPr lang="en-US" altLang="zh-CN" sz="1200" dirty="0"/>
          </a:p>
          <a:p>
            <a:r>
              <a:rPr lang="en-US" altLang="zh-CN" sz="1200" dirty="0"/>
              <a:t>1.</a:t>
            </a:r>
            <a:r>
              <a:rPr lang="zh-CN" altLang="zh-CN" sz="1200" dirty="0"/>
              <a:t>表中混凝土保护层厚度指最外层钢筋外边缘至混凝土表面的距离，适用于设计</a:t>
            </a:r>
            <a:r>
              <a:rPr lang="en-US" altLang="zh-CN" sz="1200" dirty="0"/>
              <a:t>   </a:t>
            </a:r>
            <a:r>
              <a:rPr lang="zh-CN" altLang="zh-CN" sz="1200" dirty="0"/>
              <a:t>使用年限为</a:t>
            </a:r>
            <a:r>
              <a:rPr lang="en-US" altLang="zh-CN" sz="1200" dirty="0"/>
              <a:t>50</a:t>
            </a:r>
            <a:r>
              <a:rPr lang="zh-CN" altLang="zh-CN" sz="1200" dirty="0"/>
              <a:t>年的混凝土结构。</a:t>
            </a:r>
          </a:p>
          <a:p>
            <a:r>
              <a:rPr lang="en-US" altLang="zh-CN" sz="1200" dirty="0"/>
              <a:t>2.</a:t>
            </a:r>
            <a:r>
              <a:rPr lang="zh-CN" altLang="zh-CN" sz="1200" dirty="0"/>
              <a:t>构件受力钢筋的保护层厚度不应小于钢筋的公称直径。</a:t>
            </a:r>
          </a:p>
          <a:p>
            <a:r>
              <a:rPr lang="en-US" altLang="zh-CN" sz="1200" dirty="0"/>
              <a:t>3.</a:t>
            </a:r>
            <a:r>
              <a:rPr lang="zh-CN" altLang="zh-CN" sz="1200" dirty="0"/>
              <a:t>设计使用年限为</a:t>
            </a:r>
            <a:r>
              <a:rPr lang="en-US" altLang="zh-CN" sz="1200" dirty="0"/>
              <a:t>100</a:t>
            </a:r>
            <a:r>
              <a:rPr lang="zh-CN" altLang="zh-CN" sz="1200" dirty="0"/>
              <a:t>年的混凝土结构，一类环境中，最外层钢筋的保护层厚度不应小于表中数值的</a:t>
            </a:r>
            <a:r>
              <a:rPr lang="en-US" altLang="zh-CN" sz="1200" dirty="0"/>
              <a:t>1.4</a:t>
            </a:r>
            <a:r>
              <a:rPr lang="zh-CN" altLang="zh-CN" sz="1200" dirty="0"/>
              <a:t>倍；二、三类环境，应采取专门的有效措施。</a:t>
            </a:r>
          </a:p>
          <a:p>
            <a:r>
              <a:rPr lang="en-US" altLang="zh-CN" sz="1200" dirty="0"/>
              <a:t>4.</a:t>
            </a:r>
            <a:r>
              <a:rPr lang="zh-CN" altLang="zh-CN" sz="1200" dirty="0"/>
              <a:t>对采用工厂化生产的预制构件，当有充分依据时，可适当减少混凝土保护层的厚度。</a:t>
            </a:r>
          </a:p>
          <a:p>
            <a:r>
              <a:rPr lang="en-US" altLang="zh-CN" sz="1200" dirty="0"/>
              <a:t>5.</a:t>
            </a:r>
            <a:r>
              <a:rPr lang="zh-CN" altLang="zh-CN" sz="1200" dirty="0"/>
              <a:t>当梁、柱、墙中纵向受力钢筋的保护层厚度大于</a:t>
            </a:r>
            <a:r>
              <a:rPr lang="en-US" altLang="zh-CN" sz="1200" dirty="0"/>
              <a:t>50mm</a:t>
            </a:r>
            <a:r>
              <a:rPr lang="zh-CN" altLang="zh-CN" sz="1200" dirty="0"/>
              <a:t>时，宜对保护层混凝土采取有效的构造措施进行拉结，防止混凝土开裂剥落、下坠。</a:t>
            </a:r>
          </a:p>
        </p:txBody>
      </p:sp>
      <p:pic>
        <p:nvPicPr>
          <p:cNvPr id="5" name="图片 4">
            <a:extLst>
              <a:ext uri="{FF2B5EF4-FFF2-40B4-BE49-F238E27FC236}">
                <a16:creationId xmlns:a16="http://schemas.microsoft.com/office/drawing/2014/main" id="{EC45289F-EC21-44DE-9D7E-981C6E8A7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042" y="2408767"/>
            <a:ext cx="2368550" cy="2368550"/>
          </a:xfrm>
          <a:prstGeom prst="rect">
            <a:avLst/>
          </a:prstGeom>
        </p:spPr>
      </p:pic>
      <p:sp>
        <p:nvSpPr>
          <p:cNvPr id="17" name="文本框 16">
            <a:extLst>
              <a:ext uri="{FF2B5EF4-FFF2-40B4-BE49-F238E27FC236}">
                <a16:creationId xmlns:a16="http://schemas.microsoft.com/office/drawing/2014/main" id="{B70C68FE-27C9-4877-A51C-902A06FC241F}"/>
              </a:ext>
            </a:extLst>
          </p:cNvPr>
          <p:cNvSpPr txBox="1">
            <a:spLocks noChangeArrowheads="1"/>
          </p:cNvSpPr>
          <p:nvPr/>
        </p:nvSpPr>
        <p:spPr bwMode="auto">
          <a:xfrm>
            <a:off x="2210521" y="1457264"/>
            <a:ext cx="2220132"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50000"/>
              </a:lnSpc>
              <a:defRPr sz="2000">
                <a:solidFill>
                  <a:schemeClr val="accent5">
                    <a:lumMod val="40000"/>
                    <a:lumOff val="60000"/>
                  </a:schemeClr>
                </a:solidFill>
                <a:latin typeface="Impact" panose="020B0806030902050204" pitchFamily="34" charset="0"/>
                <a:ea typeface="微软雅黑" panose="020B0503020204020204" pitchFamily="34" charset="-122"/>
              </a:defRPr>
            </a:lvl1pPr>
            <a:lvl2pPr marL="742950" indent="-285750">
              <a:defRPr>
                <a:latin typeface="Impact" panose="020B0806030902050204" pitchFamily="34" charset="0"/>
                <a:ea typeface="微软雅黑" panose="020B0503020204020204" pitchFamily="34" charset="-122"/>
              </a:defRPr>
            </a:lvl2pPr>
            <a:lvl3pPr marL="1143000" indent="-228600">
              <a:defRPr>
                <a:latin typeface="Impact" panose="020B0806030902050204" pitchFamily="34" charset="0"/>
                <a:ea typeface="微软雅黑" panose="020B0503020204020204" pitchFamily="34" charset="-122"/>
              </a:defRPr>
            </a:lvl3pPr>
            <a:lvl4pPr marL="1600200" indent="-228600">
              <a:defRPr>
                <a:latin typeface="Impact" panose="020B0806030902050204" pitchFamily="34" charset="0"/>
                <a:ea typeface="微软雅黑" panose="020B0503020204020204" pitchFamily="34" charset="-122"/>
              </a:defRPr>
            </a:lvl4pPr>
            <a:lvl5pPr marL="2057400" indent="-228600">
              <a:defRPr>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latin typeface="Impact" panose="020B0806030902050204" pitchFamily="34" charset="0"/>
                <a:ea typeface="微软雅黑" panose="020B0503020204020204" pitchFamily="34" charset="-122"/>
              </a:defRPr>
            </a:lvl9pPr>
          </a:lstStyle>
          <a:p>
            <a:r>
              <a:rPr lang="zh-CN" altLang="en-US" sz="1350" dirty="0"/>
              <a:t>混凝土保护层的最小厚度</a:t>
            </a:r>
            <a:endParaRPr lang="en-US" altLang="zh-CN" sz="1350" dirty="0"/>
          </a:p>
        </p:txBody>
      </p:sp>
    </p:spTree>
    <p:extLst>
      <p:ext uri="{BB962C8B-B14F-4D97-AF65-F5344CB8AC3E}">
        <p14:creationId xmlns:p14="http://schemas.microsoft.com/office/powerpoint/2010/main" val="2773635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33865"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12" name="文本框 15">
            <a:extLst>
              <a:ext uri="{FF2B5EF4-FFF2-40B4-BE49-F238E27FC236}">
                <a16:creationId xmlns:a16="http://schemas.microsoft.com/office/drawing/2014/main" id="{53A65BC2-FC7C-4FC0-87DE-6AE88D39EB17}"/>
              </a:ext>
            </a:extLst>
          </p:cNvPr>
          <p:cNvSpPr txBox="1">
            <a:spLocks noChangeArrowheads="1"/>
          </p:cNvSpPr>
          <p:nvPr/>
        </p:nvSpPr>
        <p:spPr bwMode="auto">
          <a:xfrm>
            <a:off x="201336" y="1084409"/>
            <a:ext cx="37816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5.1.1 </a:t>
            </a:r>
            <a:r>
              <a:rPr lang="zh-CN" altLang="en-US" b="1" dirty="0">
                <a:solidFill>
                  <a:srgbClr val="FFC000"/>
                </a:solidFill>
                <a:latin typeface="微软雅黑" panose="020B0503020204020204" pitchFamily="34" charset="-122"/>
              </a:rPr>
              <a:t>保护层厚度</a:t>
            </a:r>
            <a:endParaRPr lang="zh-CN" altLang="zh-CN" b="1" dirty="0">
              <a:solidFill>
                <a:srgbClr val="FFC000"/>
              </a:solidFill>
              <a:latin typeface="微软雅黑" panose="020B0503020204020204" pitchFamily="34" charset="-122"/>
            </a:endParaRPr>
          </a:p>
        </p:txBody>
      </p:sp>
      <p:sp>
        <p:nvSpPr>
          <p:cNvPr id="10" name="文本框 15">
            <a:extLst>
              <a:ext uri="{FF2B5EF4-FFF2-40B4-BE49-F238E27FC236}">
                <a16:creationId xmlns:a16="http://schemas.microsoft.com/office/drawing/2014/main" id="{0F3DCB4D-3699-4483-B5AA-57C1D742B30C}"/>
              </a:ext>
            </a:extLst>
          </p:cNvPr>
          <p:cNvSpPr txBox="1">
            <a:spLocks noChangeArrowheads="1"/>
          </p:cNvSpPr>
          <p:nvPr/>
        </p:nvSpPr>
        <p:spPr bwMode="auto">
          <a:xfrm>
            <a:off x="6079065" y="977083"/>
            <a:ext cx="306493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eaLnBrk="1" hangingPunct="1"/>
            <a:r>
              <a:rPr lang="en-US" altLang="zh-CN" sz="1500" b="1" dirty="0">
                <a:solidFill>
                  <a:schemeClr val="accent6">
                    <a:lumMod val="20000"/>
                    <a:lumOff val="80000"/>
                  </a:schemeClr>
                </a:solidFill>
                <a:latin typeface="微软雅黑" panose="020B0503020204020204" pitchFamily="34" charset="-122"/>
              </a:rPr>
              <a:t>5.1 </a:t>
            </a:r>
            <a:r>
              <a:rPr lang="zh-CN" altLang="en-US" sz="1500" b="1" dirty="0">
                <a:solidFill>
                  <a:schemeClr val="accent6">
                    <a:lumMod val="20000"/>
                    <a:lumOff val="80000"/>
                  </a:schemeClr>
                </a:solidFill>
                <a:latin typeface="微软雅黑" panose="020B0503020204020204" pitchFamily="34" charset="-122"/>
              </a:rPr>
              <a:t>预制墙连接节点基本构造规定</a:t>
            </a:r>
            <a:endParaRPr lang="zh-CN" altLang="zh-CN" sz="1500" b="1" dirty="0">
              <a:solidFill>
                <a:schemeClr val="accent6">
                  <a:lumMod val="20000"/>
                  <a:lumOff val="80000"/>
                </a:schemeClr>
              </a:solidFill>
              <a:latin typeface="微软雅黑" panose="020B0503020204020204" pitchFamily="34" charset="-122"/>
            </a:endParaRPr>
          </a:p>
        </p:txBody>
      </p:sp>
      <p:sp>
        <p:nvSpPr>
          <p:cNvPr id="9" name="文本框 8">
            <a:extLst>
              <a:ext uri="{FF2B5EF4-FFF2-40B4-BE49-F238E27FC236}">
                <a16:creationId xmlns:a16="http://schemas.microsoft.com/office/drawing/2014/main" id="{B8CB05BA-3DD4-4D7A-9437-5A0F2656F87A}"/>
              </a:ext>
            </a:extLst>
          </p:cNvPr>
          <p:cNvSpPr txBox="1">
            <a:spLocks noChangeArrowheads="1"/>
          </p:cNvSpPr>
          <p:nvPr/>
        </p:nvSpPr>
        <p:spPr bwMode="auto">
          <a:xfrm>
            <a:off x="5107288" y="2566600"/>
            <a:ext cx="3867955" cy="338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50000"/>
              </a:lnSpc>
              <a:defRPr sz="2000">
                <a:solidFill>
                  <a:schemeClr val="accent5">
                    <a:lumMod val="40000"/>
                    <a:lumOff val="60000"/>
                  </a:schemeClr>
                </a:solidFill>
                <a:latin typeface="Impact" panose="020B0806030902050204" pitchFamily="34" charset="0"/>
                <a:ea typeface="微软雅黑" panose="020B0503020204020204" pitchFamily="34" charset="-122"/>
              </a:defRPr>
            </a:lvl1pPr>
            <a:lvl2pPr marL="742950" indent="-285750">
              <a:defRPr>
                <a:latin typeface="Impact" panose="020B0806030902050204" pitchFamily="34" charset="0"/>
                <a:ea typeface="微软雅黑" panose="020B0503020204020204" pitchFamily="34" charset="-122"/>
              </a:defRPr>
            </a:lvl2pPr>
            <a:lvl3pPr marL="1143000" indent="-228600">
              <a:defRPr>
                <a:latin typeface="Impact" panose="020B0806030902050204" pitchFamily="34" charset="0"/>
                <a:ea typeface="微软雅黑" panose="020B0503020204020204" pitchFamily="34" charset="-122"/>
              </a:defRPr>
            </a:lvl3pPr>
            <a:lvl4pPr marL="1600200" indent="-228600">
              <a:defRPr>
                <a:latin typeface="Impact" panose="020B0806030902050204" pitchFamily="34" charset="0"/>
                <a:ea typeface="微软雅黑" panose="020B0503020204020204" pitchFamily="34" charset="-122"/>
              </a:defRPr>
            </a:lvl4pPr>
            <a:lvl5pPr marL="2057400" indent="-228600">
              <a:defRPr>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latin typeface="Impact" panose="020B0806030902050204" pitchFamily="34" charset="0"/>
                <a:ea typeface="微软雅黑" panose="020B0503020204020204" pitchFamily="34" charset="-122"/>
              </a:defRPr>
            </a:lvl9pPr>
          </a:lstStyle>
          <a:p>
            <a:r>
              <a:rPr lang="zh-CN" altLang="zh-CN" sz="1200" dirty="0"/>
              <a:t>注：</a:t>
            </a:r>
            <a:endParaRPr lang="en-US" altLang="zh-CN" sz="1200" dirty="0"/>
          </a:p>
          <a:p>
            <a:r>
              <a:rPr lang="en-US" altLang="zh-CN" sz="1200" dirty="0"/>
              <a:t>1.</a:t>
            </a:r>
            <a:r>
              <a:rPr lang="zh-CN" altLang="zh-CN" sz="1200" dirty="0"/>
              <a:t>室内潮湿环境是指构件表面经常处于结露或湿润状态的环境。</a:t>
            </a:r>
          </a:p>
          <a:p>
            <a:r>
              <a:rPr lang="en-US" altLang="zh-CN" sz="1200" dirty="0"/>
              <a:t>2.</a:t>
            </a:r>
            <a:r>
              <a:rPr lang="zh-CN" altLang="zh-CN" sz="1200" dirty="0"/>
              <a:t>严寒和寒冷地区的划分应符合现行国家标准《民用建筑热工设计规范》</a:t>
            </a:r>
            <a:r>
              <a:rPr lang="en-US" altLang="zh-CN" sz="1200" dirty="0"/>
              <a:t>GB50176</a:t>
            </a:r>
            <a:r>
              <a:rPr lang="zh-CN" altLang="zh-CN" sz="1200" dirty="0"/>
              <a:t>的有关规定。</a:t>
            </a:r>
          </a:p>
          <a:p>
            <a:r>
              <a:rPr lang="en-US" altLang="zh-CN" sz="1200" dirty="0"/>
              <a:t>3.</a:t>
            </a:r>
            <a:r>
              <a:rPr lang="zh-CN" altLang="zh-CN" sz="1200" dirty="0"/>
              <a:t>海岸环境和海风环境宜根据当地情况，考虑主导风向及结构所处迎风、背风部位等因素，由调查研究和工程经验确定。</a:t>
            </a:r>
          </a:p>
          <a:p>
            <a:r>
              <a:rPr lang="en-US" altLang="zh-CN" sz="1200" dirty="0"/>
              <a:t>4.</a:t>
            </a:r>
            <a:r>
              <a:rPr lang="zh-CN" altLang="zh-CN" sz="1200" dirty="0"/>
              <a:t>受除冰盐影响环境是指受到除冰盐盐雾影响的环境；受除冰盐作用环境是指被除冰盐溶液溅射的环境以及使用除冰盐的洗车房、停车楼等建筑。</a:t>
            </a:r>
          </a:p>
          <a:p>
            <a:r>
              <a:rPr lang="en-US" altLang="zh-CN" sz="1200" dirty="0"/>
              <a:t>5.</a:t>
            </a:r>
            <a:r>
              <a:rPr lang="zh-CN" altLang="zh-CN" sz="1200" dirty="0"/>
              <a:t>暴露的环境是指混凝土结构表面所处的环境。</a:t>
            </a:r>
          </a:p>
        </p:txBody>
      </p:sp>
      <p:graphicFrame>
        <p:nvGraphicFramePr>
          <p:cNvPr id="4" name="表格 3">
            <a:extLst>
              <a:ext uri="{FF2B5EF4-FFF2-40B4-BE49-F238E27FC236}">
                <a16:creationId xmlns:a16="http://schemas.microsoft.com/office/drawing/2014/main" id="{1568C2EA-C6FF-4AAB-892A-0EEC932F144F}"/>
              </a:ext>
            </a:extLst>
          </p:cNvPr>
          <p:cNvGraphicFramePr>
            <a:graphicFrameLocks noGrp="1"/>
          </p:cNvGraphicFramePr>
          <p:nvPr>
            <p:extLst>
              <p:ext uri="{D42A27DB-BD31-4B8C-83A1-F6EECF244321}">
                <p14:modId xmlns:p14="http://schemas.microsoft.com/office/powerpoint/2010/main" val="1935170271"/>
              </p:ext>
            </p:extLst>
          </p:nvPr>
        </p:nvGraphicFramePr>
        <p:xfrm>
          <a:off x="303309" y="1901718"/>
          <a:ext cx="4534537" cy="4096300"/>
        </p:xfrm>
        <a:graphic>
          <a:graphicData uri="http://schemas.openxmlformats.org/drawingml/2006/table">
            <a:tbl>
              <a:tblPr firstRow="1" firstCol="1" bandRow="1">
                <a:tableStyleId>{F5AB1C69-6EDB-4FF4-983F-18BD219EF322}</a:tableStyleId>
              </a:tblPr>
              <a:tblGrid>
                <a:gridCol w="377783">
                  <a:extLst>
                    <a:ext uri="{9D8B030D-6E8A-4147-A177-3AD203B41FA5}">
                      <a16:colId xmlns:a16="http://schemas.microsoft.com/office/drawing/2014/main" val="3833348618"/>
                    </a:ext>
                  </a:extLst>
                </a:gridCol>
                <a:gridCol w="4156754">
                  <a:extLst>
                    <a:ext uri="{9D8B030D-6E8A-4147-A177-3AD203B41FA5}">
                      <a16:colId xmlns:a16="http://schemas.microsoft.com/office/drawing/2014/main" val="846421981"/>
                    </a:ext>
                  </a:extLst>
                </a:gridCol>
              </a:tblGrid>
              <a:tr h="320040">
                <a:tc>
                  <a:txBody>
                    <a:bodyPr/>
                    <a:lstStyle/>
                    <a:p>
                      <a:pPr algn="ctr">
                        <a:spcAft>
                          <a:spcPts val="0"/>
                        </a:spcAft>
                      </a:pPr>
                      <a:r>
                        <a:rPr lang="zh-CN" sz="1100" kern="0">
                          <a:solidFill>
                            <a:schemeClr val="tx1"/>
                          </a:solidFill>
                          <a:effectLst/>
                        </a:rPr>
                        <a:t>环境类别</a:t>
                      </a:r>
                      <a:endParaRPr lang="zh-CN" sz="11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zh-CN" sz="1100" kern="0" dirty="0">
                          <a:solidFill>
                            <a:schemeClr val="tx1"/>
                          </a:solidFill>
                          <a:effectLst/>
                        </a:rPr>
                        <a:t>条件</a:t>
                      </a:r>
                      <a:endParaRPr lang="zh-CN" sz="11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3139151567"/>
                  </a:ext>
                </a:extLst>
              </a:tr>
              <a:tr h="320040">
                <a:tc>
                  <a:txBody>
                    <a:bodyPr/>
                    <a:lstStyle/>
                    <a:p>
                      <a:pPr algn="ctr">
                        <a:spcAft>
                          <a:spcPts val="0"/>
                        </a:spcAft>
                      </a:pPr>
                      <a:r>
                        <a:rPr lang="zh-CN" sz="1100" kern="0">
                          <a:solidFill>
                            <a:schemeClr val="tx1"/>
                          </a:solidFill>
                          <a:effectLst/>
                        </a:rPr>
                        <a:t>一</a:t>
                      </a:r>
                      <a:endParaRPr lang="zh-CN" sz="11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just">
                        <a:spcAft>
                          <a:spcPts val="0"/>
                        </a:spcAft>
                      </a:pPr>
                      <a:r>
                        <a:rPr lang="zh-CN" sz="1100" kern="0" dirty="0">
                          <a:effectLst/>
                        </a:rPr>
                        <a:t>室内干燥环境；</a:t>
                      </a:r>
                      <a:endParaRPr lang="zh-CN" sz="1100" kern="100" dirty="0">
                        <a:effectLst/>
                      </a:endParaRPr>
                    </a:p>
                    <a:p>
                      <a:pPr algn="just">
                        <a:spcAft>
                          <a:spcPts val="0"/>
                        </a:spcAft>
                      </a:pPr>
                      <a:r>
                        <a:rPr lang="zh-CN" sz="1100" kern="0" dirty="0">
                          <a:effectLst/>
                        </a:rPr>
                        <a:t>无侵蚀性净水浸没环境</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2348185232"/>
                  </a:ext>
                </a:extLst>
              </a:tr>
              <a:tr h="640080">
                <a:tc>
                  <a:txBody>
                    <a:bodyPr/>
                    <a:lstStyle/>
                    <a:p>
                      <a:pPr algn="ctr">
                        <a:spcAft>
                          <a:spcPts val="0"/>
                        </a:spcAft>
                      </a:pPr>
                      <a:r>
                        <a:rPr lang="zh-CN" sz="1100" kern="0">
                          <a:solidFill>
                            <a:schemeClr val="tx1"/>
                          </a:solidFill>
                          <a:effectLst/>
                        </a:rPr>
                        <a:t>二</a:t>
                      </a:r>
                      <a:r>
                        <a:rPr lang="en-US" sz="1100" kern="0">
                          <a:solidFill>
                            <a:schemeClr val="tx1"/>
                          </a:solidFill>
                          <a:effectLst/>
                        </a:rPr>
                        <a:t>a</a:t>
                      </a:r>
                      <a:endParaRPr lang="zh-CN" sz="11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just">
                        <a:spcAft>
                          <a:spcPts val="0"/>
                        </a:spcAft>
                      </a:pPr>
                      <a:r>
                        <a:rPr lang="zh-CN" sz="1100" kern="0" dirty="0">
                          <a:effectLst/>
                        </a:rPr>
                        <a:t>室内潮湿环境；</a:t>
                      </a:r>
                      <a:endParaRPr lang="zh-CN" sz="1100" kern="100" dirty="0">
                        <a:effectLst/>
                      </a:endParaRPr>
                    </a:p>
                    <a:p>
                      <a:pPr algn="just">
                        <a:spcAft>
                          <a:spcPts val="0"/>
                        </a:spcAft>
                      </a:pPr>
                      <a:r>
                        <a:rPr lang="zh-CN" sz="1100" kern="0" dirty="0">
                          <a:effectLst/>
                        </a:rPr>
                        <a:t>非严寒和非寒冷地区的露天环境；</a:t>
                      </a:r>
                      <a:endParaRPr lang="zh-CN" sz="1100" kern="100" dirty="0">
                        <a:effectLst/>
                      </a:endParaRPr>
                    </a:p>
                    <a:p>
                      <a:pPr algn="just">
                        <a:spcAft>
                          <a:spcPts val="0"/>
                        </a:spcAft>
                      </a:pPr>
                      <a:r>
                        <a:rPr lang="zh-CN" sz="1100" kern="0" dirty="0">
                          <a:effectLst/>
                        </a:rPr>
                        <a:t>非严寒和非寒冷地区与无侵蚀性水或土壤直接接触的环境；</a:t>
                      </a:r>
                      <a:endParaRPr lang="zh-CN" sz="1100" kern="100" dirty="0">
                        <a:effectLst/>
                      </a:endParaRPr>
                    </a:p>
                    <a:p>
                      <a:pPr algn="just">
                        <a:spcAft>
                          <a:spcPts val="0"/>
                        </a:spcAft>
                      </a:pPr>
                      <a:r>
                        <a:rPr lang="zh-CN" sz="1100" kern="0" dirty="0">
                          <a:effectLst/>
                        </a:rPr>
                        <a:t>严寒和寒冷地区的冰冻线以下与无侵蚀性的水或土壤直接接触的环境</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3312124926"/>
                  </a:ext>
                </a:extLst>
              </a:tr>
              <a:tr h="640080">
                <a:tc>
                  <a:txBody>
                    <a:bodyPr/>
                    <a:lstStyle/>
                    <a:p>
                      <a:pPr algn="ctr">
                        <a:spcAft>
                          <a:spcPts val="0"/>
                        </a:spcAft>
                      </a:pPr>
                      <a:r>
                        <a:rPr lang="zh-CN" sz="1100" kern="0">
                          <a:solidFill>
                            <a:schemeClr val="tx1"/>
                          </a:solidFill>
                          <a:effectLst/>
                        </a:rPr>
                        <a:t>二</a:t>
                      </a:r>
                      <a:r>
                        <a:rPr lang="en-US" sz="1100" kern="0">
                          <a:solidFill>
                            <a:schemeClr val="tx1"/>
                          </a:solidFill>
                          <a:effectLst/>
                        </a:rPr>
                        <a:t>b</a:t>
                      </a:r>
                      <a:endParaRPr lang="zh-CN" sz="11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just">
                        <a:spcAft>
                          <a:spcPts val="0"/>
                        </a:spcAft>
                      </a:pPr>
                      <a:r>
                        <a:rPr lang="zh-CN" sz="1100" kern="0" dirty="0">
                          <a:effectLst/>
                        </a:rPr>
                        <a:t>干湿交替环境；</a:t>
                      </a:r>
                      <a:endParaRPr lang="zh-CN" sz="1100" kern="100" dirty="0">
                        <a:effectLst/>
                      </a:endParaRPr>
                    </a:p>
                    <a:p>
                      <a:pPr algn="just">
                        <a:spcAft>
                          <a:spcPts val="0"/>
                        </a:spcAft>
                      </a:pPr>
                      <a:r>
                        <a:rPr lang="zh-CN" sz="1100" kern="0" dirty="0">
                          <a:effectLst/>
                        </a:rPr>
                        <a:t>水位频繁变动环境；</a:t>
                      </a:r>
                      <a:endParaRPr lang="zh-CN" sz="1100" kern="100" dirty="0">
                        <a:effectLst/>
                      </a:endParaRPr>
                    </a:p>
                    <a:p>
                      <a:pPr algn="just">
                        <a:spcAft>
                          <a:spcPts val="0"/>
                        </a:spcAft>
                      </a:pPr>
                      <a:r>
                        <a:rPr lang="zh-CN" sz="1100" kern="0" dirty="0">
                          <a:effectLst/>
                        </a:rPr>
                        <a:t>严寒和寒冷地区的露天环境；</a:t>
                      </a:r>
                      <a:endParaRPr lang="zh-CN" sz="1100" kern="100" dirty="0">
                        <a:effectLst/>
                      </a:endParaRPr>
                    </a:p>
                    <a:p>
                      <a:pPr algn="just">
                        <a:spcAft>
                          <a:spcPts val="0"/>
                        </a:spcAft>
                      </a:pPr>
                      <a:r>
                        <a:rPr lang="zh-CN" sz="1100" kern="0" dirty="0">
                          <a:effectLst/>
                        </a:rPr>
                        <a:t>严寒和寒冷地区的冰冻线以上与无侵蚀性的水或土壤直接接触的环境</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752331121"/>
                  </a:ext>
                </a:extLst>
              </a:tr>
              <a:tr h="480060">
                <a:tc>
                  <a:txBody>
                    <a:bodyPr/>
                    <a:lstStyle/>
                    <a:p>
                      <a:pPr algn="ctr">
                        <a:spcAft>
                          <a:spcPts val="0"/>
                        </a:spcAft>
                      </a:pPr>
                      <a:r>
                        <a:rPr lang="zh-CN" sz="1100" kern="0">
                          <a:solidFill>
                            <a:schemeClr val="tx1"/>
                          </a:solidFill>
                          <a:effectLst/>
                        </a:rPr>
                        <a:t>三</a:t>
                      </a:r>
                      <a:r>
                        <a:rPr lang="en-US" sz="1100" kern="0">
                          <a:solidFill>
                            <a:schemeClr val="tx1"/>
                          </a:solidFill>
                          <a:effectLst/>
                        </a:rPr>
                        <a:t>a</a:t>
                      </a:r>
                      <a:endParaRPr lang="zh-CN" sz="11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just">
                        <a:spcAft>
                          <a:spcPts val="0"/>
                        </a:spcAft>
                      </a:pPr>
                      <a:r>
                        <a:rPr lang="zh-CN" sz="1100" kern="0" dirty="0">
                          <a:effectLst/>
                        </a:rPr>
                        <a:t>严寒和寒冷地区冬季水位变动区环境；</a:t>
                      </a:r>
                      <a:endParaRPr lang="zh-CN" sz="1100" kern="100" dirty="0">
                        <a:effectLst/>
                      </a:endParaRPr>
                    </a:p>
                    <a:p>
                      <a:pPr algn="just">
                        <a:spcAft>
                          <a:spcPts val="0"/>
                        </a:spcAft>
                      </a:pPr>
                      <a:r>
                        <a:rPr lang="zh-CN" sz="1100" kern="0" dirty="0">
                          <a:effectLst/>
                        </a:rPr>
                        <a:t>受除冰盐影响环境；</a:t>
                      </a:r>
                      <a:endParaRPr lang="zh-CN" sz="1100" kern="100" dirty="0">
                        <a:effectLst/>
                      </a:endParaRPr>
                    </a:p>
                    <a:p>
                      <a:pPr algn="just">
                        <a:spcAft>
                          <a:spcPts val="0"/>
                        </a:spcAft>
                      </a:pPr>
                      <a:r>
                        <a:rPr lang="zh-CN" sz="1100" kern="0" dirty="0">
                          <a:effectLst/>
                        </a:rPr>
                        <a:t>海风环境</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3649527145"/>
                  </a:ext>
                </a:extLst>
              </a:tr>
              <a:tr h="480060">
                <a:tc>
                  <a:txBody>
                    <a:bodyPr/>
                    <a:lstStyle/>
                    <a:p>
                      <a:pPr algn="ctr">
                        <a:spcAft>
                          <a:spcPts val="0"/>
                        </a:spcAft>
                      </a:pPr>
                      <a:r>
                        <a:rPr lang="zh-CN" sz="1100" kern="0">
                          <a:solidFill>
                            <a:schemeClr val="tx1"/>
                          </a:solidFill>
                          <a:effectLst/>
                        </a:rPr>
                        <a:t>三</a:t>
                      </a:r>
                      <a:r>
                        <a:rPr lang="en-US" sz="1100" kern="0">
                          <a:solidFill>
                            <a:schemeClr val="tx1"/>
                          </a:solidFill>
                          <a:effectLst/>
                        </a:rPr>
                        <a:t>b</a:t>
                      </a:r>
                      <a:endParaRPr lang="zh-CN" sz="11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just">
                        <a:spcAft>
                          <a:spcPts val="0"/>
                        </a:spcAft>
                      </a:pPr>
                      <a:r>
                        <a:rPr lang="zh-CN" sz="1100" kern="0">
                          <a:effectLst/>
                        </a:rPr>
                        <a:t>盐渍土环境；</a:t>
                      </a:r>
                      <a:endParaRPr lang="zh-CN" sz="1100" kern="100">
                        <a:effectLst/>
                      </a:endParaRPr>
                    </a:p>
                    <a:p>
                      <a:pPr algn="just">
                        <a:spcAft>
                          <a:spcPts val="0"/>
                        </a:spcAft>
                      </a:pPr>
                      <a:r>
                        <a:rPr lang="zh-CN" sz="1100" kern="0">
                          <a:effectLst/>
                        </a:rPr>
                        <a:t>受除冰盐作用的环境；</a:t>
                      </a:r>
                      <a:endParaRPr lang="zh-CN" sz="1100" kern="100">
                        <a:effectLst/>
                      </a:endParaRPr>
                    </a:p>
                    <a:p>
                      <a:pPr algn="just">
                        <a:spcAft>
                          <a:spcPts val="0"/>
                        </a:spcAft>
                      </a:pPr>
                      <a:r>
                        <a:rPr lang="zh-CN" sz="1100" kern="0">
                          <a:effectLst/>
                        </a:rPr>
                        <a:t>海岸环境</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3796518831"/>
                  </a:ext>
                </a:extLst>
              </a:tr>
              <a:tr h="204110">
                <a:tc>
                  <a:txBody>
                    <a:bodyPr/>
                    <a:lstStyle/>
                    <a:p>
                      <a:pPr algn="ctr">
                        <a:spcAft>
                          <a:spcPts val="0"/>
                        </a:spcAft>
                      </a:pPr>
                      <a:r>
                        <a:rPr lang="zh-CN" sz="1100" kern="0">
                          <a:solidFill>
                            <a:schemeClr val="tx1"/>
                          </a:solidFill>
                          <a:effectLst/>
                        </a:rPr>
                        <a:t>四</a:t>
                      </a:r>
                      <a:endParaRPr lang="zh-CN" sz="11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just">
                        <a:spcAft>
                          <a:spcPts val="0"/>
                        </a:spcAft>
                      </a:pPr>
                      <a:r>
                        <a:rPr lang="zh-CN" sz="1100" kern="0">
                          <a:effectLst/>
                        </a:rPr>
                        <a:t>海水环境</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3858774452"/>
                  </a:ext>
                </a:extLst>
              </a:tr>
              <a:tr h="204110">
                <a:tc>
                  <a:txBody>
                    <a:bodyPr/>
                    <a:lstStyle/>
                    <a:p>
                      <a:pPr algn="ctr">
                        <a:spcAft>
                          <a:spcPts val="0"/>
                        </a:spcAft>
                      </a:pPr>
                      <a:r>
                        <a:rPr lang="zh-CN" sz="1100" kern="0" dirty="0">
                          <a:solidFill>
                            <a:schemeClr val="tx1"/>
                          </a:solidFill>
                          <a:effectLst/>
                        </a:rPr>
                        <a:t>五</a:t>
                      </a:r>
                      <a:endParaRPr lang="zh-CN" sz="11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just">
                        <a:spcAft>
                          <a:spcPts val="0"/>
                        </a:spcAft>
                      </a:pPr>
                      <a:r>
                        <a:rPr lang="zh-CN" sz="1100" kern="0" dirty="0">
                          <a:effectLst/>
                        </a:rPr>
                        <a:t>受人为或自然的侵蚀物质影响的环境</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772876893"/>
                  </a:ext>
                </a:extLst>
              </a:tr>
            </a:tbl>
          </a:graphicData>
        </a:graphic>
      </p:graphicFrame>
      <p:sp>
        <p:nvSpPr>
          <p:cNvPr id="11" name="文本框 10">
            <a:extLst>
              <a:ext uri="{FF2B5EF4-FFF2-40B4-BE49-F238E27FC236}">
                <a16:creationId xmlns:a16="http://schemas.microsoft.com/office/drawing/2014/main" id="{FFD4FF40-4A92-42A3-A57B-3A6C7CCF9E7B}"/>
              </a:ext>
            </a:extLst>
          </p:cNvPr>
          <p:cNvSpPr txBox="1">
            <a:spLocks noChangeArrowheads="1"/>
          </p:cNvSpPr>
          <p:nvPr/>
        </p:nvSpPr>
        <p:spPr bwMode="auto">
          <a:xfrm>
            <a:off x="1460510" y="1492711"/>
            <a:ext cx="2220132" cy="67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50000"/>
              </a:lnSpc>
              <a:defRPr sz="2000">
                <a:solidFill>
                  <a:schemeClr val="accent5">
                    <a:lumMod val="40000"/>
                    <a:lumOff val="60000"/>
                  </a:schemeClr>
                </a:solidFill>
                <a:latin typeface="Impact" panose="020B0806030902050204" pitchFamily="34" charset="0"/>
                <a:ea typeface="微软雅黑" panose="020B0503020204020204" pitchFamily="34" charset="-122"/>
              </a:defRPr>
            </a:lvl1pPr>
            <a:lvl2pPr marL="742950" indent="-285750">
              <a:defRPr>
                <a:latin typeface="Impact" panose="020B0806030902050204" pitchFamily="34" charset="0"/>
                <a:ea typeface="微软雅黑" panose="020B0503020204020204" pitchFamily="34" charset="-122"/>
              </a:defRPr>
            </a:lvl2pPr>
            <a:lvl3pPr marL="1143000" indent="-228600">
              <a:defRPr>
                <a:latin typeface="Impact" panose="020B0806030902050204" pitchFamily="34" charset="0"/>
                <a:ea typeface="微软雅黑" panose="020B0503020204020204" pitchFamily="34" charset="-122"/>
              </a:defRPr>
            </a:lvl3pPr>
            <a:lvl4pPr marL="1600200" indent="-228600">
              <a:defRPr>
                <a:latin typeface="Impact" panose="020B0806030902050204" pitchFamily="34" charset="0"/>
                <a:ea typeface="微软雅黑" panose="020B0503020204020204" pitchFamily="34" charset="-122"/>
              </a:defRPr>
            </a:lvl4pPr>
            <a:lvl5pPr marL="2057400" indent="-228600">
              <a:defRPr>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latin typeface="Impact" panose="020B0806030902050204" pitchFamily="34" charset="0"/>
                <a:ea typeface="微软雅黑" panose="020B0503020204020204" pitchFamily="34" charset="-122"/>
              </a:defRPr>
            </a:lvl9pPr>
          </a:lstStyle>
          <a:p>
            <a:r>
              <a:rPr lang="zh-CN" altLang="en-US" sz="1350" dirty="0"/>
              <a:t>混凝土结构暴露的环境类别</a:t>
            </a:r>
            <a:endParaRPr lang="en-US" altLang="zh-CN" sz="1350" dirty="0"/>
          </a:p>
        </p:txBody>
      </p:sp>
    </p:spTree>
    <p:extLst>
      <p:ext uri="{BB962C8B-B14F-4D97-AF65-F5344CB8AC3E}">
        <p14:creationId xmlns:p14="http://schemas.microsoft.com/office/powerpoint/2010/main" val="2344863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20582"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12" name="文本框 15">
            <a:extLst>
              <a:ext uri="{FF2B5EF4-FFF2-40B4-BE49-F238E27FC236}">
                <a16:creationId xmlns:a16="http://schemas.microsoft.com/office/drawing/2014/main" id="{53A65BC2-FC7C-4FC0-87DE-6AE88D39EB17}"/>
              </a:ext>
            </a:extLst>
          </p:cNvPr>
          <p:cNvSpPr txBox="1">
            <a:spLocks noChangeArrowheads="1"/>
          </p:cNvSpPr>
          <p:nvPr/>
        </p:nvSpPr>
        <p:spPr bwMode="auto">
          <a:xfrm>
            <a:off x="218269" y="1277165"/>
            <a:ext cx="37816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5.1.1 </a:t>
            </a:r>
            <a:r>
              <a:rPr lang="zh-CN" altLang="en-US" b="1" dirty="0">
                <a:solidFill>
                  <a:srgbClr val="FFC000"/>
                </a:solidFill>
                <a:latin typeface="微软雅黑" panose="020B0503020204020204" pitchFamily="34" charset="-122"/>
              </a:rPr>
              <a:t>保护层厚度</a:t>
            </a:r>
            <a:endParaRPr lang="zh-CN" altLang="zh-CN" b="1" dirty="0">
              <a:solidFill>
                <a:srgbClr val="FFC000"/>
              </a:solidFill>
              <a:latin typeface="微软雅黑" panose="020B0503020204020204" pitchFamily="34" charset="-122"/>
            </a:endParaRPr>
          </a:p>
        </p:txBody>
      </p:sp>
      <p:sp>
        <p:nvSpPr>
          <p:cNvPr id="10" name="文本框 15">
            <a:extLst>
              <a:ext uri="{FF2B5EF4-FFF2-40B4-BE49-F238E27FC236}">
                <a16:creationId xmlns:a16="http://schemas.microsoft.com/office/drawing/2014/main" id="{0F3DCB4D-3699-4483-B5AA-57C1D742B30C}"/>
              </a:ext>
            </a:extLst>
          </p:cNvPr>
          <p:cNvSpPr txBox="1">
            <a:spLocks noChangeArrowheads="1"/>
          </p:cNvSpPr>
          <p:nvPr/>
        </p:nvSpPr>
        <p:spPr bwMode="auto">
          <a:xfrm>
            <a:off x="6079065" y="977083"/>
            <a:ext cx="306493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eaLnBrk="1" hangingPunct="1"/>
            <a:r>
              <a:rPr lang="en-US" altLang="zh-CN" sz="1500" b="1" dirty="0">
                <a:solidFill>
                  <a:schemeClr val="accent6">
                    <a:lumMod val="20000"/>
                    <a:lumOff val="80000"/>
                  </a:schemeClr>
                </a:solidFill>
                <a:latin typeface="微软雅黑" panose="020B0503020204020204" pitchFamily="34" charset="-122"/>
              </a:rPr>
              <a:t>5.1 </a:t>
            </a:r>
            <a:r>
              <a:rPr lang="zh-CN" altLang="en-US" sz="1500" b="1" dirty="0">
                <a:solidFill>
                  <a:schemeClr val="accent6">
                    <a:lumMod val="20000"/>
                    <a:lumOff val="80000"/>
                  </a:schemeClr>
                </a:solidFill>
                <a:latin typeface="微软雅黑" panose="020B0503020204020204" pitchFamily="34" charset="-122"/>
              </a:rPr>
              <a:t>预制墙连接节点基本构造规定</a:t>
            </a:r>
            <a:endParaRPr lang="zh-CN" altLang="zh-CN" sz="1500" b="1" dirty="0">
              <a:solidFill>
                <a:schemeClr val="accent6">
                  <a:lumMod val="20000"/>
                  <a:lumOff val="80000"/>
                </a:schemeClr>
              </a:solidFill>
              <a:latin typeface="微软雅黑" panose="020B0503020204020204" pitchFamily="34" charset="-122"/>
            </a:endParaRPr>
          </a:p>
        </p:txBody>
      </p:sp>
      <p:sp>
        <p:nvSpPr>
          <p:cNvPr id="14" name="文本框 13">
            <a:extLst>
              <a:ext uri="{FF2B5EF4-FFF2-40B4-BE49-F238E27FC236}">
                <a16:creationId xmlns:a16="http://schemas.microsoft.com/office/drawing/2014/main" id="{5F53F8B6-0CDD-4CCE-9117-9F13B17B51D6}"/>
              </a:ext>
            </a:extLst>
          </p:cNvPr>
          <p:cNvSpPr txBox="1">
            <a:spLocks noChangeArrowheads="1"/>
          </p:cNvSpPr>
          <p:nvPr/>
        </p:nvSpPr>
        <p:spPr bwMode="auto">
          <a:xfrm>
            <a:off x="218269" y="1698619"/>
            <a:ext cx="3232812" cy="420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50000"/>
              </a:lnSpc>
              <a:defRPr sz="2000">
                <a:solidFill>
                  <a:schemeClr val="accent5">
                    <a:lumMod val="40000"/>
                    <a:lumOff val="60000"/>
                  </a:schemeClr>
                </a:solidFill>
                <a:latin typeface="Impact" panose="020B0806030902050204" pitchFamily="34" charset="0"/>
                <a:ea typeface="微软雅黑" panose="020B0503020204020204" pitchFamily="34" charset="-122"/>
              </a:defRPr>
            </a:lvl1pPr>
            <a:lvl2pPr marL="742950" indent="-285750">
              <a:defRPr>
                <a:latin typeface="Impact" panose="020B0806030902050204" pitchFamily="34" charset="0"/>
                <a:ea typeface="微软雅黑" panose="020B0503020204020204" pitchFamily="34" charset="-122"/>
              </a:defRPr>
            </a:lvl2pPr>
            <a:lvl3pPr marL="1143000" indent="-228600">
              <a:defRPr>
                <a:latin typeface="Impact" panose="020B0806030902050204" pitchFamily="34" charset="0"/>
                <a:ea typeface="微软雅黑" panose="020B0503020204020204" pitchFamily="34" charset="-122"/>
              </a:defRPr>
            </a:lvl3pPr>
            <a:lvl4pPr marL="1600200" indent="-228600">
              <a:defRPr>
                <a:latin typeface="Impact" panose="020B0806030902050204" pitchFamily="34" charset="0"/>
                <a:ea typeface="微软雅黑" panose="020B0503020204020204" pitchFamily="34" charset="-122"/>
              </a:defRPr>
            </a:lvl4pPr>
            <a:lvl5pPr marL="2057400" indent="-228600">
              <a:defRPr>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latin typeface="Impact" panose="020B0806030902050204" pitchFamily="34" charset="0"/>
                <a:ea typeface="微软雅黑" panose="020B0503020204020204" pitchFamily="34" charset="-122"/>
              </a:defRPr>
            </a:lvl9pPr>
          </a:lstStyle>
          <a:p>
            <a:r>
              <a:rPr lang="en-US" altLang="zh-CN" sz="1500" dirty="0"/>
              <a:t>           </a:t>
            </a:r>
            <a:r>
              <a:rPr lang="zh-CN" altLang="zh-CN" sz="1500" dirty="0"/>
              <a:t>有套筒连接的钢筋，保护层从套筒或箍筋外皮计算。</a:t>
            </a:r>
            <a:endParaRPr lang="en-US" altLang="zh-CN" sz="1500" dirty="0"/>
          </a:p>
          <a:p>
            <a:endParaRPr lang="en-US" altLang="zh-CN" sz="1500" dirty="0"/>
          </a:p>
          <a:p>
            <a:r>
              <a:rPr lang="en-US" altLang="zh-CN" sz="1500" dirty="0"/>
              <a:t>           </a:t>
            </a:r>
            <a:r>
              <a:rPr lang="zh-CN" altLang="zh-CN" sz="1500" dirty="0"/>
              <a:t>剪力墙混凝土保护层厚度从墙体水平筋外侧算起，不考虑拉结水平筋的拉筋。</a:t>
            </a:r>
            <a:endParaRPr lang="en-US" altLang="zh-CN" sz="1500" dirty="0"/>
          </a:p>
          <a:p>
            <a:endParaRPr lang="en-US" altLang="zh-CN" sz="1500" dirty="0"/>
          </a:p>
          <a:p>
            <a:r>
              <a:rPr lang="en-US" altLang="zh-CN" sz="1500" dirty="0"/>
              <a:t>           </a:t>
            </a:r>
            <a:r>
              <a:rPr lang="zh-CN" altLang="zh-CN" sz="1500" dirty="0"/>
              <a:t>钢筋锚固板的混凝土保护层厚度从锚固板最外侧算起</a:t>
            </a:r>
            <a:r>
              <a:rPr lang="zh-CN" altLang="en-US" sz="1500" dirty="0"/>
              <a:t>。</a:t>
            </a:r>
            <a:endParaRPr lang="en-US" altLang="zh-CN" sz="1500" dirty="0"/>
          </a:p>
          <a:p>
            <a:endParaRPr lang="en-US" altLang="zh-CN" sz="1500" dirty="0"/>
          </a:p>
          <a:p>
            <a:r>
              <a:rPr lang="en-US" altLang="zh-CN" sz="1500" dirty="0"/>
              <a:t>           </a:t>
            </a:r>
            <a:r>
              <a:rPr lang="zh-CN" altLang="zh-CN" sz="1500" dirty="0"/>
              <a:t>钢筋机械连接接头的混凝土保护层厚度从机械连接接头最外侧算起。</a:t>
            </a:r>
          </a:p>
        </p:txBody>
      </p:sp>
      <p:pic>
        <p:nvPicPr>
          <p:cNvPr id="4" name="图片 3">
            <a:extLst>
              <a:ext uri="{FF2B5EF4-FFF2-40B4-BE49-F238E27FC236}">
                <a16:creationId xmlns:a16="http://schemas.microsoft.com/office/drawing/2014/main" id="{11F66704-7BE1-4299-8310-8FF7A7205856}"/>
              </a:ext>
            </a:extLst>
          </p:cNvPr>
          <p:cNvPicPr>
            <a:picLocks noChangeAspect="1"/>
          </p:cNvPicPr>
          <p:nvPr/>
        </p:nvPicPr>
        <p:blipFill>
          <a:blip r:embed="rId2"/>
          <a:stretch>
            <a:fillRect/>
          </a:stretch>
        </p:blipFill>
        <p:spPr>
          <a:xfrm>
            <a:off x="6271406" y="4159129"/>
            <a:ext cx="2852013" cy="1721789"/>
          </a:xfrm>
          <a:prstGeom prst="rect">
            <a:avLst/>
          </a:prstGeom>
        </p:spPr>
      </p:pic>
      <p:pic>
        <p:nvPicPr>
          <p:cNvPr id="5" name="图片 4">
            <a:extLst>
              <a:ext uri="{FF2B5EF4-FFF2-40B4-BE49-F238E27FC236}">
                <a16:creationId xmlns:a16="http://schemas.microsoft.com/office/drawing/2014/main" id="{9291B4B8-E145-4557-8F7E-B1F86C1F6D89}"/>
              </a:ext>
            </a:extLst>
          </p:cNvPr>
          <p:cNvPicPr>
            <a:picLocks noChangeAspect="1"/>
          </p:cNvPicPr>
          <p:nvPr/>
        </p:nvPicPr>
        <p:blipFill>
          <a:blip r:embed="rId3"/>
          <a:stretch>
            <a:fillRect/>
          </a:stretch>
        </p:blipFill>
        <p:spPr>
          <a:xfrm>
            <a:off x="3687455" y="2512860"/>
            <a:ext cx="1840455" cy="1186342"/>
          </a:xfrm>
          <a:prstGeom prst="rect">
            <a:avLst/>
          </a:prstGeom>
        </p:spPr>
      </p:pic>
      <p:pic>
        <p:nvPicPr>
          <p:cNvPr id="2" name="图片 1">
            <a:extLst>
              <a:ext uri="{FF2B5EF4-FFF2-40B4-BE49-F238E27FC236}">
                <a16:creationId xmlns:a16="http://schemas.microsoft.com/office/drawing/2014/main" id="{BD006213-E9DE-40F4-9210-EE293C5237E8}"/>
              </a:ext>
            </a:extLst>
          </p:cNvPr>
          <p:cNvPicPr>
            <a:picLocks noChangeAspect="1"/>
          </p:cNvPicPr>
          <p:nvPr/>
        </p:nvPicPr>
        <p:blipFill>
          <a:blip r:embed="rId4"/>
          <a:stretch>
            <a:fillRect/>
          </a:stretch>
        </p:blipFill>
        <p:spPr>
          <a:xfrm>
            <a:off x="3479100" y="3923347"/>
            <a:ext cx="2764286" cy="1235714"/>
          </a:xfrm>
          <a:prstGeom prst="rect">
            <a:avLst/>
          </a:prstGeom>
        </p:spPr>
      </p:pic>
      <p:pic>
        <p:nvPicPr>
          <p:cNvPr id="6" name="图片 5">
            <a:extLst>
              <a:ext uri="{FF2B5EF4-FFF2-40B4-BE49-F238E27FC236}">
                <a16:creationId xmlns:a16="http://schemas.microsoft.com/office/drawing/2014/main" id="{F323CF3F-9215-4EE3-86B9-1146CA627C7F}"/>
              </a:ext>
            </a:extLst>
          </p:cNvPr>
          <p:cNvPicPr>
            <a:picLocks noChangeAspect="1"/>
          </p:cNvPicPr>
          <p:nvPr/>
        </p:nvPicPr>
        <p:blipFill>
          <a:blip r:embed="rId5"/>
          <a:stretch>
            <a:fillRect/>
          </a:stretch>
        </p:blipFill>
        <p:spPr>
          <a:xfrm>
            <a:off x="5888455" y="1611761"/>
            <a:ext cx="2950649" cy="1904051"/>
          </a:xfrm>
          <a:prstGeom prst="rect">
            <a:avLst/>
          </a:prstGeom>
        </p:spPr>
      </p:pic>
    </p:spTree>
    <p:extLst>
      <p:ext uri="{BB962C8B-B14F-4D97-AF65-F5344CB8AC3E}">
        <p14:creationId xmlns:p14="http://schemas.microsoft.com/office/powerpoint/2010/main" val="2785267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10" name="文本框 15">
            <a:extLst>
              <a:ext uri="{FF2B5EF4-FFF2-40B4-BE49-F238E27FC236}">
                <a16:creationId xmlns:a16="http://schemas.microsoft.com/office/drawing/2014/main" id="{0F3DCB4D-3699-4483-B5AA-57C1D742B30C}"/>
              </a:ext>
            </a:extLst>
          </p:cNvPr>
          <p:cNvSpPr txBox="1">
            <a:spLocks noChangeArrowheads="1"/>
          </p:cNvSpPr>
          <p:nvPr/>
        </p:nvSpPr>
        <p:spPr bwMode="auto">
          <a:xfrm>
            <a:off x="6079065" y="977083"/>
            <a:ext cx="306493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eaLnBrk="1" hangingPunct="1"/>
            <a:r>
              <a:rPr lang="en-US" altLang="zh-CN" sz="1500" b="1" dirty="0">
                <a:solidFill>
                  <a:schemeClr val="accent6">
                    <a:lumMod val="20000"/>
                    <a:lumOff val="80000"/>
                  </a:schemeClr>
                </a:solidFill>
                <a:latin typeface="微软雅黑" panose="020B0503020204020204" pitchFamily="34" charset="-122"/>
              </a:rPr>
              <a:t>5.1 </a:t>
            </a:r>
            <a:r>
              <a:rPr lang="zh-CN" altLang="en-US" sz="1500" b="1" dirty="0">
                <a:solidFill>
                  <a:schemeClr val="accent6">
                    <a:lumMod val="20000"/>
                    <a:lumOff val="80000"/>
                  </a:schemeClr>
                </a:solidFill>
                <a:latin typeface="微软雅黑" panose="020B0503020204020204" pitchFamily="34" charset="-122"/>
              </a:rPr>
              <a:t>预制墙连接节点基本构造规定</a:t>
            </a:r>
            <a:endParaRPr lang="zh-CN" altLang="zh-CN" sz="1500" b="1" dirty="0">
              <a:solidFill>
                <a:schemeClr val="accent6">
                  <a:lumMod val="20000"/>
                  <a:lumOff val="80000"/>
                </a:schemeClr>
              </a:solidFill>
              <a:latin typeface="微软雅黑" panose="020B0503020204020204" pitchFamily="34" charset="-122"/>
            </a:endParaRPr>
          </a:p>
        </p:txBody>
      </p:sp>
      <p:sp>
        <p:nvSpPr>
          <p:cNvPr id="14" name="文本框 13">
            <a:extLst>
              <a:ext uri="{FF2B5EF4-FFF2-40B4-BE49-F238E27FC236}">
                <a16:creationId xmlns:a16="http://schemas.microsoft.com/office/drawing/2014/main" id="{5F53F8B6-0CDD-4CCE-9117-9F13B17B51D6}"/>
              </a:ext>
            </a:extLst>
          </p:cNvPr>
          <p:cNvSpPr txBox="1">
            <a:spLocks noChangeArrowheads="1"/>
          </p:cNvSpPr>
          <p:nvPr/>
        </p:nvSpPr>
        <p:spPr bwMode="auto">
          <a:xfrm>
            <a:off x="1722843" y="1440145"/>
            <a:ext cx="2220132"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50000"/>
              </a:lnSpc>
              <a:defRPr sz="2000">
                <a:solidFill>
                  <a:schemeClr val="accent5">
                    <a:lumMod val="40000"/>
                    <a:lumOff val="60000"/>
                  </a:schemeClr>
                </a:solidFill>
                <a:latin typeface="Impact" panose="020B0806030902050204" pitchFamily="34" charset="0"/>
                <a:ea typeface="微软雅黑" panose="020B0503020204020204" pitchFamily="34" charset="-122"/>
              </a:defRPr>
            </a:lvl1pPr>
            <a:lvl2pPr marL="742950" indent="-285750">
              <a:defRPr>
                <a:latin typeface="Impact" panose="020B0806030902050204" pitchFamily="34" charset="0"/>
                <a:ea typeface="微软雅黑" panose="020B0503020204020204" pitchFamily="34" charset="-122"/>
              </a:defRPr>
            </a:lvl2pPr>
            <a:lvl3pPr marL="1143000" indent="-228600">
              <a:defRPr>
                <a:latin typeface="Impact" panose="020B0806030902050204" pitchFamily="34" charset="0"/>
                <a:ea typeface="微软雅黑" panose="020B0503020204020204" pitchFamily="34" charset="-122"/>
              </a:defRPr>
            </a:lvl3pPr>
            <a:lvl4pPr marL="1600200" indent="-228600">
              <a:defRPr>
                <a:latin typeface="Impact" panose="020B0806030902050204" pitchFamily="34" charset="0"/>
                <a:ea typeface="微软雅黑" panose="020B0503020204020204" pitchFamily="34" charset="-122"/>
              </a:defRPr>
            </a:lvl4pPr>
            <a:lvl5pPr marL="2057400" indent="-228600">
              <a:defRPr>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latin typeface="Impact" panose="020B0806030902050204" pitchFamily="34" charset="0"/>
                <a:ea typeface="微软雅黑" panose="020B0503020204020204" pitchFamily="34" charset="-122"/>
              </a:defRPr>
            </a:lvl9pPr>
          </a:lstStyle>
          <a:p>
            <a:r>
              <a:rPr lang="zh-CN" altLang="zh-CN" sz="1350" dirty="0"/>
              <a:t>受拉钢筋基本锚固长度</a:t>
            </a:r>
            <a:r>
              <a:rPr lang="en-US" altLang="zh-CN" sz="1350" dirty="0"/>
              <a:t>l</a:t>
            </a:r>
            <a:r>
              <a:rPr lang="en-US" altLang="zh-CN" sz="1350" baseline="-25000" dirty="0"/>
              <a:t>ab</a:t>
            </a:r>
            <a:endParaRPr lang="en-US" altLang="zh-CN" sz="1350" dirty="0"/>
          </a:p>
        </p:txBody>
      </p:sp>
      <p:sp>
        <p:nvSpPr>
          <p:cNvPr id="8" name="文本框 15">
            <a:extLst>
              <a:ext uri="{FF2B5EF4-FFF2-40B4-BE49-F238E27FC236}">
                <a16:creationId xmlns:a16="http://schemas.microsoft.com/office/drawing/2014/main" id="{23170640-77B5-4572-ABC6-418AD85A2C03}"/>
              </a:ext>
            </a:extLst>
          </p:cNvPr>
          <p:cNvSpPr txBox="1">
            <a:spLocks noChangeArrowheads="1"/>
          </p:cNvSpPr>
          <p:nvPr/>
        </p:nvSpPr>
        <p:spPr bwMode="auto">
          <a:xfrm>
            <a:off x="116668" y="1201160"/>
            <a:ext cx="38263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5.1.2 </a:t>
            </a:r>
            <a:r>
              <a:rPr lang="zh-CN" altLang="en-US" b="1" dirty="0">
                <a:solidFill>
                  <a:srgbClr val="FFC000"/>
                </a:solidFill>
                <a:latin typeface="微软雅黑" panose="020B0503020204020204" pitchFamily="34" charset="-122"/>
              </a:rPr>
              <a:t>锚固长度</a:t>
            </a:r>
            <a:endParaRPr lang="zh-CN" altLang="zh-CN" b="1" dirty="0">
              <a:solidFill>
                <a:srgbClr val="FFC000"/>
              </a:solidFill>
              <a:latin typeface="微软雅黑" panose="020B0503020204020204" pitchFamily="34" charset="-122"/>
            </a:endParaRPr>
          </a:p>
        </p:txBody>
      </p:sp>
      <p:graphicFrame>
        <p:nvGraphicFramePr>
          <p:cNvPr id="2" name="表格 1">
            <a:extLst>
              <a:ext uri="{FF2B5EF4-FFF2-40B4-BE49-F238E27FC236}">
                <a16:creationId xmlns:a16="http://schemas.microsoft.com/office/drawing/2014/main" id="{5369FEF9-A058-4ECD-B4A6-18AD0D1B69E4}"/>
              </a:ext>
            </a:extLst>
          </p:cNvPr>
          <p:cNvGraphicFramePr>
            <a:graphicFrameLocks noGrp="1"/>
          </p:cNvGraphicFramePr>
          <p:nvPr>
            <p:extLst>
              <p:ext uri="{D42A27DB-BD31-4B8C-83A1-F6EECF244321}">
                <p14:modId xmlns:p14="http://schemas.microsoft.com/office/powerpoint/2010/main" val="1773776076"/>
              </p:ext>
            </p:extLst>
          </p:nvPr>
        </p:nvGraphicFramePr>
        <p:xfrm>
          <a:off x="341036" y="1841407"/>
          <a:ext cx="4628898" cy="1658341"/>
        </p:xfrm>
        <a:graphic>
          <a:graphicData uri="http://schemas.openxmlformats.org/drawingml/2006/table">
            <a:tbl>
              <a:tblPr firstRow="1" firstCol="1" bandRow="1">
                <a:tableStyleId>{F5AB1C69-6EDB-4FF4-983F-18BD219EF322}</a:tableStyleId>
              </a:tblPr>
              <a:tblGrid>
                <a:gridCol w="917162">
                  <a:extLst>
                    <a:ext uri="{9D8B030D-6E8A-4147-A177-3AD203B41FA5}">
                      <a16:colId xmlns:a16="http://schemas.microsoft.com/office/drawing/2014/main" val="106557824"/>
                    </a:ext>
                  </a:extLst>
                </a:gridCol>
                <a:gridCol w="411366">
                  <a:extLst>
                    <a:ext uri="{9D8B030D-6E8A-4147-A177-3AD203B41FA5}">
                      <a16:colId xmlns:a16="http://schemas.microsoft.com/office/drawing/2014/main" val="1496344904"/>
                    </a:ext>
                  </a:extLst>
                </a:gridCol>
                <a:gridCol w="411366">
                  <a:extLst>
                    <a:ext uri="{9D8B030D-6E8A-4147-A177-3AD203B41FA5}">
                      <a16:colId xmlns:a16="http://schemas.microsoft.com/office/drawing/2014/main" val="1058689452"/>
                    </a:ext>
                  </a:extLst>
                </a:gridCol>
                <a:gridCol w="411366">
                  <a:extLst>
                    <a:ext uri="{9D8B030D-6E8A-4147-A177-3AD203B41FA5}">
                      <a16:colId xmlns:a16="http://schemas.microsoft.com/office/drawing/2014/main" val="1648049846"/>
                    </a:ext>
                  </a:extLst>
                </a:gridCol>
                <a:gridCol w="411366">
                  <a:extLst>
                    <a:ext uri="{9D8B030D-6E8A-4147-A177-3AD203B41FA5}">
                      <a16:colId xmlns:a16="http://schemas.microsoft.com/office/drawing/2014/main" val="3407697299"/>
                    </a:ext>
                  </a:extLst>
                </a:gridCol>
                <a:gridCol w="411366">
                  <a:extLst>
                    <a:ext uri="{9D8B030D-6E8A-4147-A177-3AD203B41FA5}">
                      <a16:colId xmlns:a16="http://schemas.microsoft.com/office/drawing/2014/main" val="2116222181"/>
                    </a:ext>
                  </a:extLst>
                </a:gridCol>
                <a:gridCol w="411366">
                  <a:extLst>
                    <a:ext uri="{9D8B030D-6E8A-4147-A177-3AD203B41FA5}">
                      <a16:colId xmlns:a16="http://schemas.microsoft.com/office/drawing/2014/main" val="1114780225"/>
                    </a:ext>
                  </a:extLst>
                </a:gridCol>
                <a:gridCol w="411366">
                  <a:extLst>
                    <a:ext uri="{9D8B030D-6E8A-4147-A177-3AD203B41FA5}">
                      <a16:colId xmlns:a16="http://schemas.microsoft.com/office/drawing/2014/main" val="641734187"/>
                    </a:ext>
                  </a:extLst>
                </a:gridCol>
                <a:gridCol w="416087">
                  <a:extLst>
                    <a:ext uri="{9D8B030D-6E8A-4147-A177-3AD203B41FA5}">
                      <a16:colId xmlns:a16="http://schemas.microsoft.com/office/drawing/2014/main" val="3762013075"/>
                    </a:ext>
                  </a:extLst>
                </a:gridCol>
                <a:gridCol w="416087">
                  <a:extLst>
                    <a:ext uri="{9D8B030D-6E8A-4147-A177-3AD203B41FA5}">
                      <a16:colId xmlns:a16="http://schemas.microsoft.com/office/drawing/2014/main" val="3385468121"/>
                    </a:ext>
                  </a:extLst>
                </a:gridCol>
              </a:tblGrid>
              <a:tr h="186062">
                <a:tc rowSpan="2">
                  <a:txBody>
                    <a:bodyPr/>
                    <a:lstStyle/>
                    <a:p>
                      <a:pPr algn="ctr">
                        <a:spcAft>
                          <a:spcPts val="0"/>
                        </a:spcAft>
                      </a:pPr>
                      <a:r>
                        <a:rPr lang="zh-CN" sz="900" kern="0" dirty="0">
                          <a:solidFill>
                            <a:schemeClr val="tx1"/>
                          </a:solidFill>
                          <a:effectLst/>
                        </a:rPr>
                        <a:t>钢筋种类</a:t>
                      </a:r>
                      <a:endParaRPr lang="zh-CN" sz="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gridSpan="9">
                  <a:txBody>
                    <a:bodyPr/>
                    <a:lstStyle/>
                    <a:p>
                      <a:pPr algn="ctr">
                        <a:spcAft>
                          <a:spcPts val="0"/>
                        </a:spcAft>
                      </a:pPr>
                      <a:r>
                        <a:rPr lang="zh-CN" sz="900" kern="0" dirty="0">
                          <a:solidFill>
                            <a:schemeClr val="tx1"/>
                          </a:solidFill>
                          <a:effectLst/>
                        </a:rPr>
                        <a:t>混凝土强度等级</a:t>
                      </a:r>
                      <a:endParaRPr lang="zh-CN" sz="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577477292"/>
                  </a:ext>
                </a:extLst>
              </a:tr>
              <a:tr h="245031">
                <a:tc vMerge="1">
                  <a:txBody>
                    <a:bodyPr/>
                    <a:lstStyle/>
                    <a:p>
                      <a:endParaRPr lang="zh-CN" altLang="en-US"/>
                    </a:p>
                  </a:txBody>
                  <a:tcPr/>
                </a:tc>
                <a:tc>
                  <a:txBody>
                    <a:bodyPr/>
                    <a:lstStyle/>
                    <a:p>
                      <a:pPr algn="ctr">
                        <a:spcAft>
                          <a:spcPts val="0"/>
                        </a:spcAft>
                      </a:pPr>
                      <a:r>
                        <a:rPr lang="en-US" sz="900" kern="0" dirty="0">
                          <a:effectLst/>
                        </a:rPr>
                        <a:t>C20</a:t>
                      </a:r>
                      <a:endParaRPr lang="zh-CN" sz="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dirty="0">
                          <a:effectLst/>
                        </a:rPr>
                        <a:t>C25</a:t>
                      </a:r>
                      <a:endParaRPr lang="zh-CN" sz="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dirty="0">
                          <a:effectLst/>
                        </a:rPr>
                        <a:t>C30</a:t>
                      </a:r>
                      <a:endParaRPr lang="zh-CN" sz="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C35</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C40</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dirty="0">
                          <a:effectLst/>
                        </a:rPr>
                        <a:t>C45</a:t>
                      </a:r>
                      <a:endParaRPr lang="zh-CN" sz="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dirty="0">
                          <a:effectLst/>
                        </a:rPr>
                        <a:t>C50</a:t>
                      </a:r>
                      <a:endParaRPr lang="zh-CN" sz="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C55</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zh-CN" sz="900" kern="0">
                          <a:effectLst/>
                        </a:rPr>
                        <a:t>≥</a:t>
                      </a:r>
                      <a:r>
                        <a:rPr lang="en-US" sz="900" kern="0">
                          <a:effectLst/>
                        </a:rPr>
                        <a:t>C60</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795765323"/>
                  </a:ext>
                </a:extLst>
              </a:tr>
              <a:tr h="264428">
                <a:tc>
                  <a:txBody>
                    <a:bodyPr/>
                    <a:lstStyle/>
                    <a:p>
                      <a:pPr algn="ctr">
                        <a:spcAft>
                          <a:spcPts val="0"/>
                        </a:spcAft>
                      </a:pPr>
                      <a:r>
                        <a:rPr lang="en-US" sz="900" kern="0" dirty="0">
                          <a:solidFill>
                            <a:schemeClr val="tx1"/>
                          </a:solidFill>
                          <a:effectLst/>
                        </a:rPr>
                        <a:t>HPB300</a:t>
                      </a:r>
                      <a:endParaRPr lang="zh-CN" sz="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39d</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34d</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30d</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28d</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25d</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24d</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dirty="0">
                          <a:effectLst/>
                        </a:rPr>
                        <a:t>23d</a:t>
                      </a:r>
                      <a:endParaRPr lang="zh-CN" sz="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22d</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dirty="0">
                          <a:effectLst/>
                        </a:rPr>
                        <a:t>21d</a:t>
                      </a:r>
                      <a:endParaRPr lang="zh-CN" sz="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3508997054"/>
                  </a:ext>
                </a:extLst>
              </a:tr>
              <a:tr h="277020">
                <a:tc>
                  <a:txBody>
                    <a:bodyPr/>
                    <a:lstStyle/>
                    <a:p>
                      <a:pPr algn="ctr">
                        <a:spcAft>
                          <a:spcPts val="0"/>
                        </a:spcAft>
                      </a:pPr>
                      <a:r>
                        <a:rPr lang="en-US" sz="900" kern="0" dirty="0">
                          <a:solidFill>
                            <a:schemeClr val="tx1"/>
                          </a:solidFill>
                          <a:effectLst/>
                        </a:rPr>
                        <a:t>HRB335</a:t>
                      </a:r>
                      <a:r>
                        <a:rPr lang="zh-CN" sz="900" kern="0" dirty="0">
                          <a:solidFill>
                            <a:schemeClr val="tx1"/>
                          </a:solidFill>
                          <a:effectLst/>
                        </a:rPr>
                        <a:t>、</a:t>
                      </a:r>
                      <a:r>
                        <a:rPr lang="en-US" sz="900" kern="0" dirty="0">
                          <a:solidFill>
                            <a:schemeClr val="tx1"/>
                          </a:solidFill>
                          <a:effectLst/>
                        </a:rPr>
                        <a:t>HRBF335</a:t>
                      </a:r>
                      <a:endParaRPr lang="zh-CN" sz="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38d</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33d</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dirty="0">
                          <a:effectLst/>
                        </a:rPr>
                        <a:t>29d</a:t>
                      </a:r>
                      <a:endParaRPr lang="zh-CN" sz="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27d</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25d</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23d</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dirty="0">
                          <a:effectLst/>
                        </a:rPr>
                        <a:t>22d</a:t>
                      </a:r>
                      <a:endParaRPr lang="zh-CN" sz="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dirty="0">
                          <a:effectLst/>
                        </a:rPr>
                        <a:t>21d</a:t>
                      </a:r>
                      <a:endParaRPr lang="zh-CN" sz="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21d</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3300592378"/>
                  </a:ext>
                </a:extLst>
              </a:tr>
              <a:tr h="411480">
                <a:tc>
                  <a:txBody>
                    <a:bodyPr/>
                    <a:lstStyle/>
                    <a:p>
                      <a:pPr algn="ctr">
                        <a:spcAft>
                          <a:spcPts val="0"/>
                        </a:spcAft>
                      </a:pPr>
                      <a:r>
                        <a:rPr lang="en-US" sz="900" kern="0" dirty="0">
                          <a:solidFill>
                            <a:schemeClr val="tx1"/>
                          </a:solidFill>
                          <a:effectLst/>
                        </a:rPr>
                        <a:t>HRB400</a:t>
                      </a:r>
                      <a:r>
                        <a:rPr lang="zh-CN" sz="900" kern="0" dirty="0">
                          <a:solidFill>
                            <a:schemeClr val="tx1"/>
                          </a:solidFill>
                          <a:effectLst/>
                        </a:rPr>
                        <a:t>、</a:t>
                      </a:r>
                      <a:r>
                        <a:rPr lang="en-US" sz="900" kern="0" dirty="0">
                          <a:solidFill>
                            <a:schemeClr val="tx1"/>
                          </a:solidFill>
                          <a:effectLst/>
                        </a:rPr>
                        <a:t>HRBF400</a:t>
                      </a:r>
                      <a:endParaRPr lang="zh-CN" sz="900" kern="100" dirty="0">
                        <a:solidFill>
                          <a:schemeClr val="tx1"/>
                        </a:solidFill>
                        <a:effectLst/>
                      </a:endParaRPr>
                    </a:p>
                    <a:p>
                      <a:pPr algn="ctr">
                        <a:spcAft>
                          <a:spcPts val="0"/>
                        </a:spcAft>
                      </a:pPr>
                      <a:r>
                        <a:rPr lang="en-US" sz="900" kern="0" dirty="0">
                          <a:solidFill>
                            <a:schemeClr val="tx1"/>
                          </a:solidFill>
                          <a:effectLst/>
                        </a:rPr>
                        <a:t>RRB400</a:t>
                      </a:r>
                      <a:endParaRPr lang="zh-CN" sz="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dirty="0">
                          <a:effectLst/>
                        </a:rPr>
                        <a:t>40d</a:t>
                      </a:r>
                      <a:endParaRPr lang="zh-CN" sz="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35d</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32d</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29d</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28d</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27d</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dirty="0">
                          <a:effectLst/>
                        </a:rPr>
                        <a:t>26d</a:t>
                      </a:r>
                      <a:endParaRPr lang="zh-CN" sz="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dirty="0">
                          <a:effectLst/>
                        </a:rPr>
                        <a:t>25d</a:t>
                      </a:r>
                      <a:endParaRPr lang="zh-CN" sz="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3745720130"/>
                  </a:ext>
                </a:extLst>
              </a:tr>
              <a:tr h="274320">
                <a:tc>
                  <a:txBody>
                    <a:bodyPr/>
                    <a:lstStyle/>
                    <a:p>
                      <a:pPr algn="ctr">
                        <a:spcAft>
                          <a:spcPts val="0"/>
                        </a:spcAft>
                      </a:pPr>
                      <a:r>
                        <a:rPr lang="en-US" sz="900" kern="0" dirty="0">
                          <a:solidFill>
                            <a:schemeClr val="tx1"/>
                          </a:solidFill>
                          <a:effectLst/>
                        </a:rPr>
                        <a:t>HRB500</a:t>
                      </a:r>
                      <a:r>
                        <a:rPr lang="zh-CN" sz="900" kern="0" dirty="0">
                          <a:solidFill>
                            <a:schemeClr val="tx1"/>
                          </a:solidFill>
                          <a:effectLst/>
                        </a:rPr>
                        <a:t>、</a:t>
                      </a:r>
                      <a:r>
                        <a:rPr lang="en-US" sz="900" kern="0" dirty="0">
                          <a:solidFill>
                            <a:schemeClr val="tx1"/>
                          </a:solidFill>
                          <a:effectLst/>
                        </a:rPr>
                        <a:t>HRBF500</a:t>
                      </a:r>
                      <a:endParaRPr lang="zh-CN" sz="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48d</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43d</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39d</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36d</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34d</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a:effectLst/>
                        </a:rPr>
                        <a:t>32d</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dirty="0">
                          <a:effectLst/>
                        </a:rPr>
                        <a:t>31d</a:t>
                      </a:r>
                      <a:endParaRPr lang="zh-CN" sz="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900" kern="0" dirty="0">
                          <a:effectLst/>
                        </a:rPr>
                        <a:t>30d</a:t>
                      </a:r>
                      <a:endParaRPr lang="zh-CN" sz="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2226345057"/>
                  </a:ext>
                </a:extLst>
              </a:tr>
            </a:tbl>
          </a:graphicData>
        </a:graphic>
      </p:graphicFrame>
      <p:pic>
        <p:nvPicPr>
          <p:cNvPr id="9" name="图片 8">
            <a:extLst>
              <a:ext uri="{FF2B5EF4-FFF2-40B4-BE49-F238E27FC236}">
                <a16:creationId xmlns:a16="http://schemas.microsoft.com/office/drawing/2014/main" id="{5360A343-2CAD-4984-922B-E180FDB2C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251" y="2204242"/>
            <a:ext cx="2869430" cy="2869430"/>
          </a:xfrm>
          <a:prstGeom prst="rect">
            <a:avLst/>
          </a:prstGeom>
        </p:spPr>
      </p:pic>
      <p:sp>
        <p:nvSpPr>
          <p:cNvPr id="17" name="文本框 16">
            <a:extLst>
              <a:ext uri="{FF2B5EF4-FFF2-40B4-BE49-F238E27FC236}">
                <a16:creationId xmlns:a16="http://schemas.microsoft.com/office/drawing/2014/main" id="{B6101B7F-D5B0-487C-AFB8-E6CE8797CFF5}"/>
              </a:ext>
            </a:extLst>
          </p:cNvPr>
          <p:cNvSpPr txBox="1">
            <a:spLocks noChangeArrowheads="1"/>
          </p:cNvSpPr>
          <p:nvPr/>
        </p:nvSpPr>
        <p:spPr bwMode="auto">
          <a:xfrm>
            <a:off x="1052794" y="3811053"/>
            <a:ext cx="3560231" cy="178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50000"/>
              </a:lnSpc>
              <a:defRPr sz="2000">
                <a:solidFill>
                  <a:schemeClr val="accent5">
                    <a:lumMod val="40000"/>
                    <a:lumOff val="60000"/>
                  </a:schemeClr>
                </a:solidFill>
                <a:latin typeface="Impact" panose="020B0806030902050204" pitchFamily="34" charset="0"/>
                <a:ea typeface="微软雅黑" panose="020B0503020204020204" pitchFamily="34" charset="-122"/>
              </a:defRPr>
            </a:lvl1pPr>
            <a:lvl2pPr marL="742950" indent="-285750">
              <a:defRPr>
                <a:latin typeface="Impact" panose="020B0806030902050204" pitchFamily="34" charset="0"/>
                <a:ea typeface="微软雅黑" panose="020B0503020204020204" pitchFamily="34" charset="-122"/>
              </a:defRPr>
            </a:lvl2pPr>
            <a:lvl3pPr marL="1143000" indent="-228600">
              <a:defRPr>
                <a:latin typeface="Impact" panose="020B0806030902050204" pitchFamily="34" charset="0"/>
                <a:ea typeface="微软雅黑" panose="020B0503020204020204" pitchFamily="34" charset="-122"/>
              </a:defRPr>
            </a:lvl3pPr>
            <a:lvl4pPr marL="1600200" indent="-228600">
              <a:defRPr>
                <a:latin typeface="Impact" panose="020B0806030902050204" pitchFamily="34" charset="0"/>
                <a:ea typeface="微软雅黑" panose="020B0503020204020204" pitchFamily="34" charset="-122"/>
              </a:defRPr>
            </a:lvl4pPr>
            <a:lvl5pPr marL="2057400" indent="-228600">
              <a:defRPr>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latin typeface="Impact" panose="020B0806030902050204" pitchFamily="34" charset="0"/>
                <a:ea typeface="微软雅黑" panose="020B0503020204020204" pitchFamily="34" charset="-122"/>
              </a:defRPr>
            </a:lvl9pPr>
          </a:lstStyle>
          <a:p>
            <a:r>
              <a:rPr lang="zh-CN" altLang="en-US" sz="1500" dirty="0"/>
              <a:t>抗</a:t>
            </a:r>
            <a:r>
              <a:rPr lang="zh-CN" altLang="zh-CN" sz="1500" dirty="0"/>
              <a:t>震设计时受拉钢筋基本锚固长度</a:t>
            </a:r>
            <a:r>
              <a:rPr lang="en-US" altLang="zh-CN" sz="1500" dirty="0" err="1"/>
              <a:t>l</a:t>
            </a:r>
            <a:r>
              <a:rPr lang="en-US" altLang="zh-CN" sz="1500" baseline="-25000" dirty="0" err="1"/>
              <a:t>abE</a:t>
            </a:r>
            <a:endParaRPr lang="en-US" altLang="zh-CN" sz="1500" baseline="-25000" dirty="0"/>
          </a:p>
          <a:p>
            <a:r>
              <a:rPr lang="zh-CN" altLang="zh-CN" sz="1500" dirty="0"/>
              <a:t>受拉钢筋锚固长度</a:t>
            </a:r>
            <a:r>
              <a:rPr lang="en-US" altLang="zh-CN" sz="1500" dirty="0"/>
              <a:t>l</a:t>
            </a:r>
            <a:r>
              <a:rPr lang="en-US" altLang="zh-CN" sz="1500" baseline="-25000" dirty="0"/>
              <a:t>a</a:t>
            </a:r>
          </a:p>
          <a:p>
            <a:r>
              <a:rPr lang="zh-CN" altLang="zh-CN" sz="1500" dirty="0"/>
              <a:t>受拉钢筋抗震锚固长度</a:t>
            </a:r>
            <a:r>
              <a:rPr lang="en-US" altLang="zh-CN" sz="1500" dirty="0" err="1"/>
              <a:t>l</a:t>
            </a:r>
            <a:r>
              <a:rPr lang="en-US" altLang="zh-CN" sz="1500" baseline="-25000" dirty="0" err="1"/>
              <a:t>aE</a:t>
            </a:r>
            <a:endParaRPr lang="en-US" altLang="zh-CN" sz="1500" baseline="-25000" dirty="0"/>
          </a:p>
          <a:p>
            <a:r>
              <a:rPr lang="zh-CN" altLang="zh-CN" sz="1500" dirty="0"/>
              <a:t>纵向受拉钢筋的搭接长度</a:t>
            </a:r>
            <a:r>
              <a:rPr lang="en-US" altLang="zh-CN" sz="1500" dirty="0" err="1"/>
              <a:t>l</a:t>
            </a:r>
            <a:r>
              <a:rPr lang="en-US" altLang="zh-CN" sz="1500" baseline="-25000" dirty="0" err="1"/>
              <a:t>l</a:t>
            </a:r>
            <a:endParaRPr lang="en-US" altLang="zh-CN" sz="1500" baseline="-25000" dirty="0"/>
          </a:p>
          <a:p>
            <a:r>
              <a:rPr lang="zh-CN" altLang="zh-CN" sz="1500" dirty="0"/>
              <a:t>纵向受拉钢筋抗震搭接长度</a:t>
            </a:r>
            <a:r>
              <a:rPr lang="en-US" altLang="zh-CN" sz="1500" dirty="0" err="1"/>
              <a:t>l</a:t>
            </a:r>
            <a:r>
              <a:rPr lang="en-US" altLang="zh-CN" sz="1500" baseline="-25000" dirty="0" err="1"/>
              <a:t>lE</a:t>
            </a:r>
            <a:endParaRPr lang="zh-CN" altLang="zh-CN" sz="1500" dirty="0"/>
          </a:p>
        </p:txBody>
      </p:sp>
    </p:spTree>
    <p:extLst>
      <p:ext uri="{BB962C8B-B14F-4D97-AF65-F5344CB8AC3E}">
        <p14:creationId xmlns:p14="http://schemas.microsoft.com/office/powerpoint/2010/main" val="875245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737417"/>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endParaRPr lang="zh-CN" altLang="zh-CN" sz="1350" dirty="0"/>
          </a:p>
        </p:txBody>
      </p:sp>
      <p:sp>
        <p:nvSpPr>
          <p:cNvPr id="10" name="文本框 15">
            <a:extLst>
              <a:ext uri="{FF2B5EF4-FFF2-40B4-BE49-F238E27FC236}">
                <a16:creationId xmlns:a16="http://schemas.microsoft.com/office/drawing/2014/main" id="{0F3DCB4D-3699-4483-B5AA-57C1D742B30C}"/>
              </a:ext>
            </a:extLst>
          </p:cNvPr>
          <p:cNvSpPr txBox="1">
            <a:spLocks noChangeArrowheads="1"/>
          </p:cNvSpPr>
          <p:nvPr/>
        </p:nvSpPr>
        <p:spPr bwMode="auto">
          <a:xfrm>
            <a:off x="6079065" y="977083"/>
            <a:ext cx="306493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eaLnBrk="1" hangingPunct="1"/>
            <a:r>
              <a:rPr lang="en-US" altLang="zh-CN" sz="1500" b="1" dirty="0">
                <a:solidFill>
                  <a:schemeClr val="accent6">
                    <a:lumMod val="20000"/>
                    <a:lumOff val="80000"/>
                  </a:schemeClr>
                </a:solidFill>
                <a:latin typeface="微软雅黑" panose="020B0503020204020204" pitchFamily="34" charset="-122"/>
              </a:rPr>
              <a:t>5.1 </a:t>
            </a:r>
            <a:r>
              <a:rPr lang="zh-CN" altLang="en-US" sz="1500" b="1" dirty="0">
                <a:solidFill>
                  <a:schemeClr val="accent6">
                    <a:lumMod val="20000"/>
                    <a:lumOff val="80000"/>
                  </a:schemeClr>
                </a:solidFill>
                <a:latin typeface="微软雅黑" panose="020B0503020204020204" pitchFamily="34" charset="-122"/>
              </a:rPr>
              <a:t>预制墙连接节点基本构造规定</a:t>
            </a:r>
            <a:endParaRPr lang="zh-CN" altLang="zh-CN" sz="1500" b="1" dirty="0">
              <a:solidFill>
                <a:schemeClr val="accent6">
                  <a:lumMod val="20000"/>
                  <a:lumOff val="80000"/>
                </a:schemeClr>
              </a:solidFill>
              <a:latin typeface="微软雅黑" panose="020B0503020204020204" pitchFamily="34" charset="-122"/>
            </a:endParaRPr>
          </a:p>
        </p:txBody>
      </p:sp>
      <p:sp>
        <p:nvSpPr>
          <p:cNvPr id="9" name="文本框 8">
            <a:extLst>
              <a:ext uri="{FF2B5EF4-FFF2-40B4-BE49-F238E27FC236}">
                <a16:creationId xmlns:a16="http://schemas.microsoft.com/office/drawing/2014/main" id="{DF57C5F6-9942-4741-A4A8-948BD4AC0E9A}"/>
              </a:ext>
            </a:extLst>
          </p:cNvPr>
          <p:cNvSpPr txBox="1">
            <a:spLocks noChangeArrowheads="1"/>
          </p:cNvSpPr>
          <p:nvPr/>
        </p:nvSpPr>
        <p:spPr bwMode="auto">
          <a:xfrm>
            <a:off x="252775" y="2045787"/>
            <a:ext cx="3560231" cy="282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50000"/>
              </a:lnSpc>
              <a:defRPr sz="2000">
                <a:solidFill>
                  <a:schemeClr val="accent5">
                    <a:lumMod val="40000"/>
                    <a:lumOff val="60000"/>
                  </a:schemeClr>
                </a:solidFill>
                <a:latin typeface="Impact" panose="020B0806030902050204" pitchFamily="34" charset="0"/>
                <a:ea typeface="微软雅黑" panose="020B0503020204020204" pitchFamily="34" charset="-122"/>
              </a:defRPr>
            </a:lvl1pPr>
            <a:lvl2pPr marL="742950" indent="-285750">
              <a:defRPr>
                <a:latin typeface="Impact" panose="020B0806030902050204" pitchFamily="34" charset="0"/>
                <a:ea typeface="微软雅黑" panose="020B0503020204020204" pitchFamily="34" charset="-122"/>
              </a:defRPr>
            </a:lvl2pPr>
            <a:lvl3pPr marL="1143000" indent="-228600">
              <a:defRPr>
                <a:latin typeface="Impact" panose="020B0806030902050204" pitchFamily="34" charset="0"/>
                <a:ea typeface="微软雅黑" panose="020B0503020204020204" pitchFamily="34" charset="-122"/>
              </a:defRPr>
            </a:lvl3pPr>
            <a:lvl4pPr marL="1600200" indent="-228600">
              <a:defRPr>
                <a:latin typeface="Impact" panose="020B0806030902050204" pitchFamily="34" charset="0"/>
                <a:ea typeface="微软雅黑" panose="020B0503020204020204" pitchFamily="34" charset="-122"/>
              </a:defRPr>
            </a:lvl4pPr>
            <a:lvl5pPr marL="2057400" indent="-228600">
              <a:defRPr>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latin typeface="Impact" panose="020B0806030902050204" pitchFamily="34" charset="0"/>
                <a:ea typeface="微软雅黑" panose="020B0503020204020204" pitchFamily="34" charset="-122"/>
              </a:defRPr>
            </a:lvl9pPr>
          </a:lstStyle>
          <a:p>
            <a:r>
              <a:rPr lang="en-US" altLang="zh-CN" sz="1500" dirty="0"/>
              <a:t>            </a:t>
            </a:r>
            <a:r>
              <a:rPr lang="zh-CN" altLang="zh-CN" sz="1500" dirty="0"/>
              <a:t>当采用套筒灌浆连接时，自套筒底部至套筒顶部并向上延伸</a:t>
            </a:r>
            <a:r>
              <a:rPr lang="en-US" altLang="zh-CN" sz="1500" dirty="0"/>
              <a:t>300mm</a:t>
            </a:r>
            <a:r>
              <a:rPr lang="zh-CN" altLang="zh-CN" sz="1500" dirty="0"/>
              <a:t>范围内，预制剪力墙的水平分布筋应加密。</a:t>
            </a:r>
            <a:endParaRPr lang="en-US" altLang="zh-CN" sz="1500" dirty="0"/>
          </a:p>
          <a:p>
            <a:endParaRPr lang="en-US" altLang="zh-CN" sz="1500" dirty="0"/>
          </a:p>
          <a:p>
            <a:r>
              <a:rPr lang="en-US" altLang="zh-CN" sz="1500" dirty="0"/>
              <a:t>           </a:t>
            </a:r>
            <a:r>
              <a:rPr lang="zh-CN" altLang="zh-CN" sz="1500" dirty="0"/>
              <a:t>加密区水平分布筋的最大间距及最小直径应符合表</a:t>
            </a:r>
            <a:r>
              <a:rPr lang="en-US" altLang="zh-CN" sz="1500" dirty="0"/>
              <a:t>5-8</a:t>
            </a:r>
            <a:r>
              <a:rPr lang="zh-CN" altLang="zh-CN" sz="1500" dirty="0"/>
              <a:t>的规定，套筒上端第一道水平分布钢筋距离套筒顶部不应大于</a:t>
            </a:r>
            <a:r>
              <a:rPr lang="en-US" altLang="zh-CN" sz="1500" dirty="0"/>
              <a:t>50mm</a:t>
            </a:r>
            <a:r>
              <a:rPr lang="zh-CN" altLang="zh-CN" sz="1500" dirty="0"/>
              <a:t>。</a:t>
            </a:r>
            <a:endParaRPr lang="en-US" altLang="zh-CN" sz="1500" baseline="-25000" dirty="0"/>
          </a:p>
        </p:txBody>
      </p:sp>
      <p:sp>
        <p:nvSpPr>
          <p:cNvPr id="11" name="文本框 15">
            <a:extLst>
              <a:ext uri="{FF2B5EF4-FFF2-40B4-BE49-F238E27FC236}">
                <a16:creationId xmlns:a16="http://schemas.microsoft.com/office/drawing/2014/main" id="{F50A0540-A889-445C-8E25-13A311D3B78E}"/>
              </a:ext>
            </a:extLst>
          </p:cNvPr>
          <p:cNvSpPr txBox="1">
            <a:spLocks noChangeArrowheads="1"/>
          </p:cNvSpPr>
          <p:nvPr/>
        </p:nvSpPr>
        <p:spPr bwMode="auto">
          <a:xfrm>
            <a:off x="142069" y="1219793"/>
            <a:ext cx="37816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5.1.3 </a:t>
            </a:r>
            <a:r>
              <a:rPr lang="zh-CN" altLang="en-US" b="1" dirty="0">
                <a:solidFill>
                  <a:srgbClr val="FFC000"/>
                </a:solidFill>
                <a:latin typeface="微软雅黑" panose="020B0503020204020204" pitchFamily="34" charset="-122"/>
              </a:rPr>
              <a:t>水平分布筋加密构造</a:t>
            </a:r>
            <a:endParaRPr lang="zh-CN" altLang="zh-CN" b="1" dirty="0">
              <a:solidFill>
                <a:srgbClr val="FFC000"/>
              </a:solidFill>
              <a:latin typeface="微软雅黑" panose="020B0503020204020204" pitchFamily="34" charset="-122"/>
            </a:endParaRPr>
          </a:p>
        </p:txBody>
      </p:sp>
      <p:graphicFrame>
        <p:nvGraphicFramePr>
          <p:cNvPr id="2" name="表格 1">
            <a:extLst>
              <a:ext uri="{FF2B5EF4-FFF2-40B4-BE49-F238E27FC236}">
                <a16:creationId xmlns:a16="http://schemas.microsoft.com/office/drawing/2014/main" id="{8418D697-DCAD-48E9-9F7F-BA9C5C60AAA0}"/>
              </a:ext>
            </a:extLst>
          </p:cNvPr>
          <p:cNvGraphicFramePr>
            <a:graphicFrameLocks noGrp="1"/>
          </p:cNvGraphicFramePr>
          <p:nvPr>
            <p:extLst>
              <p:ext uri="{D42A27DB-BD31-4B8C-83A1-F6EECF244321}">
                <p14:modId xmlns:p14="http://schemas.microsoft.com/office/powerpoint/2010/main" val="567890877"/>
              </p:ext>
            </p:extLst>
          </p:nvPr>
        </p:nvGraphicFramePr>
        <p:xfrm>
          <a:off x="4930906" y="1879847"/>
          <a:ext cx="3222495" cy="1109135"/>
        </p:xfrm>
        <a:graphic>
          <a:graphicData uri="http://schemas.openxmlformats.org/drawingml/2006/table">
            <a:tbl>
              <a:tblPr firstRow="1" firstCol="1" bandRow="1">
                <a:tableStyleId>{F5AB1C69-6EDB-4FF4-983F-18BD219EF322}</a:tableStyleId>
              </a:tblPr>
              <a:tblGrid>
                <a:gridCol w="929199">
                  <a:extLst>
                    <a:ext uri="{9D8B030D-6E8A-4147-A177-3AD203B41FA5}">
                      <a16:colId xmlns:a16="http://schemas.microsoft.com/office/drawing/2014/main" val="3397912435"/>
                    </a:ext>
                  </a:extLst>
                </a:gridCol>
                <a:gridCol w="1125013">
                  <a:extLst>
                    <a:ext uri="{9D8B030D-6E8A-4147-A177-3AD203B41FA5}">
                      <a16:colId xmlns:a16="http://schemas.microsoft.com/office/drawing/2014/main" val="1188421396"/>
                    </a:ext>
                  </a:extLst>
                </a:gridCol>
                <a:gridCol w="1168283">
                  <a:extLst>
                    <a:ext uri="{9D8B030D-6E8A-4147-A177-3AD203B41FA5}">
                      <a16:colId xmlns:a16="http://schemas.microsoft.com/office/drawing/2014/main" val="1453800572"/>
                    </a:ext>
                  </a:extLst>
                </a:gridCol>
              </a:tblGrid>
              <a:tr h="449353">
                <a:tc>
                  <a:txBody>
                    <a:bodyPr/>
                    <a:lstStyle/>
                    <a:p>
                      <a:pPr algn="ctr">
                        <a:spcAft>
                          <a:spcPts val="0"/>
                        </a:spcAft>
                      </a:pPr>
                      <a:r>
                        <a:rPr lang="zh-CN" sz="1100" kern="0" dirty="0">
                          <a:solidFill>
                            <a:schemeClr val="tx1"/>
                          </a:solidFill>
                          <a:effectLst/>
                        </a:rPr>
                        <a:t>抗震等级</a:t>
                      </a:r>
                      <a:endParaRPr lang="zh-CN" sz="11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zh-CN" sz="1100" kern="0" dirty="0">
                          <a:solidFill>
                            <a:schemeClr val="tx1"/>
                          </a:solidFill>
                          <a:effectLst/>
                        </a:rPr>
                        <a:t>最大间距（</a:t>
                      </a:r>
                      <a:r>
                        <a:rPr lang="en-US" sz="1100" kern="0" dirty="0">
                          <a:solidFill>
                            <a:schemeClr val="tx1"/>
                          </a:solidFill>
                          <a:effectLst/>
                        </a:rPr>
                        <a:t>mm</a:t>
                      </a:r>
                      <a:r>
                        <a:rPr lang="zh-CN" sz="1100" kern="0" dirty="0">
                          <a:solidFill>
                            <a:schemeClr val="tx1"/>
                          </a:solidFill>
                          <a:effectLst/>
                        </a:rPr>
                        <a:t>）</a:t>
                      </a:r>
                      <a:endParaRPr lang="zh-CN" sz="11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zh-CN" sz="1100" kern="0" dirty="0">
                          <a:solidFill>
                            <a:schemeClr val="tx1"/>
                          </a:solidFill>
                          <a:effectLst/>
                        </a:rPr>
                        <a:t>最小直径（</a:t>
                      </a:r>
                      <a:r>
                        <a:rPr lang="en-US" sz="1100" kern="0" dirty="0">
                          <a:solidFill>
                            <a:schemeClr val="tx1"/>
                          </a:solidFill>
                          <a:effectLst/>
                        </a:rPr>
                        <a:t>mm</a:t>
                      </a:r>
                      <a:r>
                        <a:rPr lang="zh-CN" sz="1100" kern="0" dirty="0">
                          <a:solidFill>
                            <a:schemeClr val="tx1"/>
                          </a:solidFill>
                          <a:effectLst/>
                        </a:rPr>
                        <a:t>）</a:t>
                      </a:r>
                      <a:endParaRPr lang="zh-CN" sz="11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3323108862"/>
                  </a:ext>
                </a:extLst>
              </a:tr>
              <a:tr h="329891">
                <a:tc>
                  <a:txBody>
                    <a:bodyPr/>
                    <a:lstStyle/>
                    <a:p>
                      <a:pPr algn="ctr">
                        <a:spcAft>
                          <a:spcPts val="0"/>
                        </a:spcAft>
                      </a:pPr>
                      <a:r>
                        <a:rPr lang="zh-CN" sz="1100" kern="0">
                          <a:solidFill>
                            <a:schemeClr val="tx1"/>
                          </a:solidFill>
                          <a:effectLst/>
                        </a:rPr>
                        <a:t>一、二级</a:t>
                      </a:r>
                      <a:endParaRPr lang="zh-CN" sz="11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100" kern="0">
                          <a:solidFill>
                            <a:schemeClr val="tx1"/>
                          </a:solidFill>
                          <a:effectLst/>
                        </a:rPr>
                        <a:t>100</a:t>
                      </a:r>
                      <a:endParaRPr lang="zh-CN" sz="11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100" kern="0" dirty="0">
                          <a:solidFill>
                            <a:schemeClr val="tx1"/>
                          </a:solidFill>
                          <a:effectLst/>
                        </a:rPr>
                        <a:t>8</a:t>
                      </a:r>
                      <a:endParaRPr lang="zh-CN" sz="11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00814961"/>
                  </a:ext>
                </a:extLst>
              </a:tr>
              <a:tr h="329891">
                <a:tc>
                  <a:txBody>
                    <a:bodyPr/>
                    <a:lstStyle/>
                    <a:p>
                      <a:pPr algn="ctr">
                        <a:spcAft>
                          <a:spcPts val="0"/>
                        </a:spcAft>
                      </a:pPr>
                      <a:r>
                        <a:rPr lang="zh-CN" sz="1100" kern="0">
                          <a:solidFill>
                            <a:schemeClr val="tx1"/>
                          </a:solidFill>
                          <a:effectLst/>
                        </a:rPr>
                        <a:t>三、四级</a:t>
                      </a:r>
                      <a:endParaRPr lang="zh-CN" sz="11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100" kern="0">
                          <a:solidFill>
                            <a:schemeClr val="tx1"/>
                          </a:solidFill>
                          <a:effectLst/>
                        </a:rPr>
                        <a:t>150</a:t>
                      </a:r>
                      <a:endParaRPr lang="zh-CN" sz="11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100" kern="0" dirty="0">
                          <a:solidFill>
                            <a:schemeClr val="tx1"/>
                          </a:solidFill>
                          <a:effectLst/>
                        </a:rPr>
                        <a:t>8</a:t>
                      </a:r>
                      <a:endParaRPr lang="zh-CN" sz="11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2616100959"/>
                  </a:ext>
                </a:extLst>
              </a:tr>
            </a:tbl>
          </a:graphicData>
        </a:graphic>
      </p:graphicFrame>
      <p:pic>
        <p:nvPicPr>
          <p:cNvPr id="13" name="图片 12">
            <a:extLst>
              <a:ext uri="{FF2B5EF4-FFF2-40B4-BE49-F238E27FC236}">
                <a16:creationId xmlns:a16="http://schemas.microsoft.com/office/drawing/2014/main" id="{60A1C779-7FAD-411F-A8EC-6E84570A78AD}"/>
              </a:ext>
            </a:extLst>
          </p:cNvPr>
          <p:cNvPicPr/>
          <p:nvPr/>
        </p:nvPicPr>
        <p:blipFill>
          <a:blip r:embed="rId2"/>
          <a:stretch>
            <a:fillRect/>
          </a:stretch>
        </p:blipFill>
        <p:spPr>
          <a:xfrm>
            <a:off x="4632232" y="3184810"/>
            <a:ext cx="4046102" cy="2549240"/>
          </a:xfrm>
          <a:prstGeom prst="rect">
            <a:avLst/>
          </a:prstGeom>
        </p:spPr>
      </p:pic>
      <p:sp>
        <p:nvSpPr>
          <p:cNvPr id="14" name="文本框 13">
            <a:extLst>
              <a:ext uri="{FF2B5EF4-FFF2-40B4-BE49-F238E27FC236}">
                <a16:creationId xmlns:a16="http://schemas.microsoft.com/office/drawing/2014/main" id="{43C13814-0590-4FDE-A529-026C262BA447}"/>
              </a:ext>
            </a:extLst>
          </p:cNvPr>
          <p:cNvSpPr txBox="1">
            <a:spLocks noChangeArrowheads="1"/>
          </p:cNvSpPr>
          <p:nvPr/>
        </p:nvSpPr>
        <p:spPr bwMode="auto">
          <a:xfrm>
            <a:off x="5271172" y="1425927"/>
            <a:ext cx="2692983" cy="67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50000"/>
              </a:lnSpc>
              <a:defRPr sz="2000">
                <a:solidFill>
                  <a:schemeClr val="accent5">
                    <a:lumMod val="40000"/>
                    <a:lumOff val="60000"/>
                  </a:schemeClr>
                </a:solidFill>
                <a:latin typeface="Impact" panose="020B0806030902050204" pitchFamily="34" charset="0"/>
                <a:ea typeface="微软雅黑" panose="020B0503020204020204" pitchFamily="34" charset="-122"/>
              </a:defRPr>
            </a:lvl1pPr>
            <a:lvl2pPr marL="742950" indent="-285750">
              <a:defRPr>
                <a:latin typeface="Impact" panose="020B0806030902050204" pitchFamily="34" charset="0"/>
                <a:ea typeface="微软雅黑" panose="020B0503020204020204" pitchFamily="34" charset="-122"/>
              </a:defRPr>
            </a:lvl2pPr>
            <a:lvl3pPr marL="1143000" indent="-228600">
              <a:defRPr>
                <a:latin typeface="Impact" panose="020B0806030902050204" pitchFamily="34" charset="0"/>
                <a:ea typeface="微软雅黑" panose="020B0503020204020204" pitchFamily="34" charset="-122"/>
              </a:defRPr>
            </a:lvl3pPr>
            <a:lvl4pPr marL="1600200" indent="-228600">
              <a:defRPr>
                <a:latin typeface="Impact" panose="020B0806030902050204" pitchFamily="34" charset="0"/>
                <a:ea typeface="微软雅黑" panose="020B0503020204020204" pitchFamily="34" charset="-122"/>
              </a:defRPr>
            </a:lvl4pPr>
            <a:lvl5pPr marL="2057400" indent="-228600">
              <a:defRPr>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latin typeface="Impact" panose="020B0806030902050204" pitchFamily="34" charset="0"/>
                <a:ea typeface="微软雅黑" panose="020B0503020204020204" pitchFamily="34" charset="-122"/>
              </a:defRPr>
            </a:lvl9pPr>
          </a:lstStyle>
          <a:p>
            <a:r>
              <a:rPr lang="zh-CN" altLang="zh-CN" sz="1350" dirty="0"/>
              <a:t>表</a:t>
            </a:r>
            <a:r>
              <a:rPr lang="en-US" altLang="zh-CN" sz="1350" dirty="0"/>
              <a:t>5-8   </a:t>
            </a:r>
            <a:r>
              <a:rPr lang="zh-CN" altLang="zh-CN" sz="1350" dirty="0"/>
              <a:t>加密区水平分布钢筋的要求</a:t>
            </a:r>
          </a:p>
        </p:txBody>
      </p:sp>
    </p:spTree>
    <p:extLst>
      <p:ext uri="{BB962C8B-B14F-4D97-AF65-F5344CB8AC3E}">
        <p14:creationId xmlns:p14="http://schemas.microsoft.com/office/powerpoint/2010/main" val="10008365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主题1">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主题1" id="{5CD70FAC-1AF1-4468-BB6D-ACEC1F89FD6B}" vid="{5E954998-372C-47F5-961E-1527A5D4339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5462</TotalTime>
  <Words>1274</Words>
  <Application>Microsoft Office PowerPoint</Application>
  <PresentationFormat>全屏显示(4:3)</PresentationFormat>
  <Paragraphs>260</Paragraphs>
  <Slides>13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等线</vt:lpstr>
      <vt:lpstr>方正舒体</vt:lpstr>
      <vt:lpstr>微软雅黑</vt:lpstr>
      <vt:lpstr>文鼎琥珀体</vt:lpstr>
      <vt:lpstr>Arial</vt:lpstr>
      <vt:lpstr>Calibri</vt:lpstr>
      <vt:lpstr>Impact</vt:lpstr>
      <vt:lpstr>Times New Roman</vt:lpstr>
      <vt:lpstr>Wingdings</vt:lpstr>
      <vt:lpstr>主题1</vt:lpstr>
      <vt:lpstr>装配化建筑施工图的识读与深化设计  </vt:lpstr>
      <vt:lpstr>预制墙连接节点基本构造规定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498</cp:revision>
  <dcterms:created xsi:type="dcterms:W3CDTF">2018-11-14T05:53:32Z</dcterms:created>
  <dcterms:modified xsi:type="dcterms:W3CDTF">2020-01-31T07:27:09Z</dcterms:modified>
</cp:coreProperties>
</file>