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695" r:id="rId3"/>
    <p:sldId id="644" r:id="rId4"/>
    <p:sldId id="739" r:id="rId5"/>
    <p:sldId id="741" r:id="rId6"/>
    <p:sldId id="740" r:id="rId7"/>
    <p:sldId id="742" r:id="rId8"/>
    <p:sldId id="743" r:id="rId9"/>
    <p:sldId id="744" r:id="rId10"/>
    <p:sldId id="746" r:id="rId11"/>
    <p:sldId id="745" r:id="rId12"/>
    <p:sldId id="747" r:id="rId13"/>
    <p:sldId id="749" r:id="rId14"/>
    <p:sldId id="748" r:id="rId15"/>
    <p:sldId id="750" r:id="rId16"/>
    <p:sldId id="751" r:id="rId17"/>
    <p:sldId id="752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0031-5DD9-4D2C-B2FA-BE5B96052418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E9DCD-FB60-4F3D-86D7-7B30735E3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ABDF6-CB80-4B92-8D0A-355609135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E86388-F3F5-459C-8A60-F05F7598D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FF9A82-89E4-459C-9016-BCA9AEC3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159D5-03E4-4C20-A36C-CA2D0460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98BBB-2917-4085-9BD8-AE2F6AD2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16153-3B2A-431F-9107-7DAF58959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10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497E8-E4E6-4D90-A1C7-A72836615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3F829-BC47-4CA8-AC44-E606FB6FE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A6B86-1DA3-4503-AA48-8A81A65C7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3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42C11-7551-4370-A28A-C25041247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0B036-1636-4542-BC94-AEA97910D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377E2-8F3E-4ED1-87CC-C3F72A4FB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74036-5DB2-4DBF-A66B-46042BFA4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5C04E-ADDE-4D72-8F59-17D0AFE48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97588E-42FA-4E6D-8BD6-BE0FE2A31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4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D12187-0A57-4421-AD67-134AB161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7B9A6-CCBD-4DDD-9769-24EB56CEE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907F3-1115-4DEA-B786-6442BEB1B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15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C8CC-97D8-4D98-9A8F-A8F2C7B50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70093-EB07-4BE2-BC54-9F8149969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98ABA-949F-4215-8C5D-704C57FD3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0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80817-B645-4223-89C7-8EDB028D2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1DB61D-3C1E-482A-AD53-231535F7D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010787-3C6F-4ABD-A428-932580B66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6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03B722-3BDC-4BE8-97DA-AB06D1B46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1E42D-E7B4-4E65-A2A4-662470AF1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9810D5-287B-4685-98C9-4BF0F8B6E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4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76514-78BA-40C2-855D-FFA4941C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DB80FA-2485-4106-BD7A-17C7A29C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7C2B55-6994-4C8D-9DB9-78F2973EA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33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C3D71-4831-4872-9060-E5DA57EC2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90017-E8C2-4897-B95B-B5E76BDF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8D4C9-9AB3-43E9-90FE-0BABAAFF5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7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B0C92-B6DD-4957-9534-13FE6FF00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ADF17-622E-4480-9144-8600771F9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3E306-8EF0-41FB-AF46-41B6C5F89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69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F8E1E5E-CE54-48D9-B821-5069E4117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93E2EB-BE3B-4F8F-A0DD-29D418C1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2B5C8A-EBA7-40AF-8A8D-1F81ACD27F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fld id="{8AC2307A-F5BF-40DB-87C9-EF45FDB201BB}" type="datetimeFigureOut">
              <a:rPr lang="zh-CN" altLang="en-US" smtClean="0"/>
              <a:t>2020/1/31 Friday</a:t>
            </a:fld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575505-000E-4E94-8794-2606D37D78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4704DA-D6CA-4EFA-BD22-323792385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55E5EED-A843-487F-9FCA-84637CA50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AAB48C66-39E0-4E0A-96B3-77C1F5E191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6417" y="1066800"/>
            <a:ext cx="7493183" cy="1127530"/>
          </a:xfrm>
        </p:spPr>
        <p:txBody>
          <a:bodyPr/>
          <a:lstStyle/>
          <a:p>
            <a:pPr eaLnBrk="1" hangingPunct="1"/>
            <a:r>
              <a:rPr lang="zh-CN" altLang="en-US" sz="3300" dirty="0"/>
              <a:t>装配化建筑施工图的识读与深化设计</a:t>
            </a:r>
            <a:br>
              <a:rPr lang="en-US" altLang="zh-CN" sz="33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101" name="AutoShape 56">
            <a:extLst>
              <a:ext uri="{FF2B5EF4-FFF2-40B4-BE49-F238E27FC236}">
                <a16:creationId xmlns:a16="http://schemas.microsoft.com/office/drawing/2014/main" id="{96681877-AACF-4B1F-B1EF-985A4566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25" y="2879727"/>
            <a:ext cx="1865313" cy="58578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  <p:sp>
        <p:nvSpPr>
          <p:cNvPr id="4102" name="AutoShape 57">
            <a:extLst>
              <a:ext uri="{FF2B5EF4-FFF2-40B4-BE49-F238E27FC236}">
                <a16:creationId xmlns:a16="http://schemas.microsoft.com/office/drawing/2014/main" id="{9DD61413-BFE3-4FC9-BF55-6F88D5F8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493" y="2984378"/>
            <a:ext cx="1865313" cy="608257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ACD80C-38D9-4A85-A28A-5DDAC2A1D546}"/>
              </a:ext>
            </a:extLst>
          </p:cNvPr>
          <p:cNvCxnSpPr>
            <a:cxnSpLocks/>
          </p:cNvCxnSpPr>
          <p:nvPr/>
        </p:nvCxnSpPr>
        <p:spPr>
          <a:xfrm>
            <a:off x="736417" y="1371600"/>
            <a:ext cx="7493183" cy="0"/>
          </a:xfrm>
          <a:prstGeom prst="line">
            <a:avLst/>
          </a:prstGeom>
          <a:ln w="317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">
            <a:extLst>
              <a:ext uri="{FF2B5EF4-FFF2-40B4-BE49-F238E27FC236}">
                <a16:creationId xmlns:a16="http://schemas.microsoft.com/office/drawing/2014/main" id="{DDFD8772-AE0E-49C7-A988-FBDEF981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145" y="1619857"/>
            <a:ext cx="34717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识读梯段板详图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62D682D-091E-48ED-B02C-8067EB31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81" y="3617362"/>
            <a:ext cx="4113936" cy="3085452"/>
          </a:xfrm>
          <a:prstGeom prst="rect">
            <a:avLst/>
          </a:prstGeom>
        </p:spPr>
      </p:pic>
      <p:sp>
        <p:nvSpPr>
          <p:cNvPr id="4100" name="AutoShape 58">
            <a:extLst>
              <a:ext uri="{FF2B5EF4-FFF2-40B4-BE49-F238E27FC236}">
                <a16:creationId xmlns:a16="http://schemas.microsoft.com/office/drawing/2014/main" id="{7E73BD66-615D-4BD8-807B-25D41435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505" y="3323674"/>
            <a:ext cx="1865312" cy="587375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03" y="1273103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4.2.2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2957970" y="3887983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2697547" y="4952441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D06863-6FAD-49A2-80B3-0711F5CDD432}"/>
              </a:ext>
            </a:extLst>
          </p:cNvPr>
          <p:cNvSpPr/>
          <p:nvPr/>
        </p:nvSpPr>
        <p:spPr>
          <a:xfrm>
            <a:off x="2514068" y="5566049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7" y="3365523"/>
            <a:ext cx="3070769" cy="24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）销键预留洞加强筋：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根，每个销键预留洞处上、下各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）吊点加强筋：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根，每个吊点预埋件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左、右各布置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）吊点加强筋：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5EBF2C-FC8A-4BF7-99EF-4158C40B1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12" y="1076325"/>
            <a:ext cx="4651355" cy="3514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EA050DF-8EEB-45A0-9D5A-71C07ABC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77" b="20303"/>
          <a:stretch/>
        </p:blipFill>
        <p:spPr>
          <a:xfrm>
            <a:off x="83782" y="1678089"/>
            <a:ext cx="4012568" cy="1503262"/>
          </a:xfrm>
          <a:prstGeom prst="rect">
            <a:avLst/>
          </a:prstGeom>
        </p:spPr>
      </p:pic>
      <p:sp>
        <p:nvSpPr>
          <p:cNvPr id="19" name="圆: 空心 18">
            <a:extLst>
              <a:ext uri="{FF2B5EF4-FFF2-40B4-BE49-F238E27FC236}">
                <a16:creationId xmlns:a16="http://schemas.microsoft.com/office/drawing/2014/main" id="{B0F4C78A-F9D1-4320-9815-710407B30A15}"/>
              </a:ext>
            </a:extLst>
          </p:cNvPr>
          <p:cNvSpPr/>
          <p:nvPr/>
        </p:nvSpPr>
        <p:spPr>
          <a:xfrm>
            <a:off x="127654" y="2021882"/>
            <a:ext cx="2830316" cy="323850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圆: 空心 19">
            <a:extLst>
              <a:ext uri="{FF2B5EF4-FFF2-40B4-BE49-F238E27FC236}">
                <a16:creationId xmlns:a16="http://schemas.microsoft.com/office/drawing/2014/main" id="{79DEDD64-5189-4D64-8578-A6C655B0043D}"/>
              </a:ext>
            </a:extLst>
          </p:cNvPr>
          <p:cNvSpPr/>
          <p:nvPr/>
        </p:nvSpPr>
        <p:spPr>
          <a:xfrm>
            <a:off x="83782" y="2339745"/>
            <a:ext cx="2874188" cy="460605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29B34601-5E7F-42DF-8A46-95EFE15B3A25}"/>
              </a:ext>
            </a:extLst>
          </p:cNvPr>
          <p:cNvSpPr/>
          <p:nvPr/>
        </p:nvSpPr>
        <p:spPr>
          <a:xfrm>
            <a:off x="83782" y="2729795"/>
            <a:ext cx="2874188" cy="322141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FCB640A-A081-48CF-AD86-BCFF4EE6C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069" y="3700691"/>
            <a:ext cx="3785699" cy="2285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CEDB88-D822-4A10-9429-89EA0ACD4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547" y="931146"/>
            <a:ext cx="1351672" cy="1869204"/>
          </a:xfrm>
          <a:prstGeom prst="rect">
            <a:avLst/>
          </a:prstGeom>
        </p:spPr>
      </p:pic>
      <p:sp>
        <p:nvSpPr>
          <p:cNvPr id="23" name="圆: 空心 22">
            <a:extLst>
              <a:ext uri="{FF2B5EF4-FFF2-40B4-BE49-F238E27FC236}">
                <a16:creationId xmlns:a16="http://schemas.microsoft.com/office/drawing/2014/main" id="{3D5AC284-3599-4825-9401-FF748C2998D7}"/>
              </a:ext>
            </a:extLst>
          </p:cNvPr>
          <p:cNvSpPr/>
          <p:nvPr/>
        </p:nvSpPr>
        <p:spPr>
          <a:xfrm>
            <a:off x="3731508" y="4150081"/>
            <a:ext cx="856808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6C05F66F-AE44-4868-AC4D-92B6B61B0BA9}"/>
              </a:ext>
            </a:extLst>
          </p:cNvPr>
          <p:cNvSpPr/>
          <p:nvPr/>
        </p:nvSpPr>
        <p:spPr>
          <a:xfrm>
            <a:off x="3731508" y="4890914"/>
            <a:ext cx="856808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9DAD1B4E-21C4-4D2C-9538-145FA3255607}"/>
              </a:ext>
            </a:extLst>
          </p:cNvPr>
          <p:cNvSpPr/>
          <p:nvPr/>
        </p:nvSpPr>
        <p:spPr>
          <a:xfrm>
            <a:off x="6162923" y="4175940"/>
            <a:ext cx="856808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A0C78B6D-902F-4E70-BC06-BA97F39D9944}"/>
              </a:ext>
            </a:extLst>
          </p:cNvPr>
          <p:cNvSpPr/>
          <p:nvPr/>
        </p:nvSpPr>
        <p:spPr>
          <a:xfrm>
            <a:off x="6162923" y="4897773"/>
            <a:ext cx="856808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61D705CD-CB86-4EFE-A7CB-6D6399E66654}"/>
              </a:ext>
            </a:extLst>
          </p:cNvPr>
          <p:cNvSpPr/>
          <p:nvPr/>
        </p:nvSpPr>
        <p:spPr>
          <a:xfrm>
            <a:off x="4928656" y="1840998"/>
            <a:ext cx="1351672" cy="9299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6132BDCD-D4A6-4307-A619-2360D7EF2CF0}"/>
              </a:ext>
            </a:extLst>
          </p:cNvPr>
          <p:cNvSpPr/>
          <p:nvPr/>
        </p:nvSpPr>
        <p:spPr>
          <a:xfrm>
            <a:off x="6605931" y="2872253"/>
            <a:ext cx="1351672" cy="9299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157C9E0-D495-468E-82C7-F31996CB6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98" y="849495"/>
            <a:ext cx="3364225" cy="2208418"/>
          </a:xfrm>
          <a:prstGeom prst="rect">
            <a:avLst/>
          </a:prstGeom>
        </p:spPr>
      </p:pic>
      <p:sp>
        <p:nvSpPr>
          <p:cNvPr id="30" name="圆: 空心 29">
            <a:extLst>
              <a:ext uri="{FF2B5EF4-FFF2-40B4-BE49-F238E27FC236}">
                <a16:creationId xmlns:a16="http://schemas.microsoft.com/office/drawing/2014/main" id="{F65817EB-66F5-4858-9A1A-635C3D5D36FF}"/>
              </a:ext>
            </a:extLst>
          </p:cNvPr>
          <p:cNvSpPr/>
          <p:nvPr/>
        </p:nvSpPr>
        <p:spPr>
          <a:xfrm>
            <a:off x="2163318" y="1425974"/>
            <a:ext cx="461349" cy="377551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4FEEA47D-574A-4DB9-8CD8-49228DAB84AF}"/>
              </a:ext>
            </a:extLst>
          </p:cNvPr>
          <p:cNvSpPr/>
          <p:nvPr/>
        </p:nvSpPr>
        <p:spPr>
          <a:xfrm>
            <a:off x="2176081" y="2125758"/>
            <a:ext cx="461349" cy="377551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6E353D13-FC30-4A5D-8037-A433B519CF44}"/>
              </a:ext>
            </a:extLst>
          </p:cNvPr>
          <p:cNvSpPr/>
          <p:nvPr/>
        </p:nvSpPr>
        <p:spPr>
          <a:xfrm>
            <a:off x="3152264" y="1471550"/>
            <a:ext cx="461349" cy="377551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9DD6915A-0954-43D2-963B-7A36E816C44F}"/>
              </a:ext>
            </a:extLst>
          </p:cNvPr>
          <p:cNvSpPr/>
          <p:nvPr/>
        </p:nvSpPr>
        <p:spPr>
          <a:xfrm>
            <a:off x="3157143" y="2174870"/>
            <a:ext cx="461349" cy="377551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B24F09A5-F6F7-44C2-B2A3-0D8BC07617DA}"/>
              </a:ext>
            </a:extLst>
          </p:cNvPr>
          <p:cNvSpPr/>
          <p:nvPr/>
        </p:nvSpPr>
        <p:spPr>
          <a:xfrm>
            <a:off x="7750437" y="1805343"/>
            <a:ext cx="1351672" cy="9299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B7A6282F-364A-4E3C-BEAA-EC32A8E68758}"/>
              </a:ext>
            </a:extLst>
          </p:cNvPr>
          <p:cNvSpPr/>
          <p:nvPr/>
        </p:nvSpPr>
        <p:spPr>
          <a:xfrm>
            <a:off x="5750055" y="2040774"/>
            <a:ext cx="291907" cy="25021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90D9E397-BB6B-4EB2-8A17-D584B10960EA}"/>
              </a:ext>
            </a:extLst>
          </p:cNvPr>
          <p:cNvSpPr/>
          <p:nvPr/>
        </p:nvSpPr>
        <p:spPr>
          <a:xfrm>
            <a:off x="7341564" y="3115306"/>
            <a:ext cx="291907" cy="25021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1266462" y="3292139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2638039" y="5409886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04" y="1801941"/>
            <a:ext cx="3070769" cy="38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楼梯间净宽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2500mm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，其中梯井宽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，梯段板宽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1160mm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，梯段板与楼梯间外墙间距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。梯段板水平投影长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4900mm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。梯段板厚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梯段板设置一个与低处楼梯平台连接的底部平台、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个梯段中间的正常踏步（图纸中编号为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至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）和一个与高处楼梯平台连接的踏步平台（图纸中编号为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）。</a:t>
            </a: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7" y="1333909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4.2.3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92F0DC-0D27-49FB-9F67-14DF5826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134" y="1148029"/>
            <a:ext cx="5648309" cy="22189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84AA7A9-1A76-4488-AC98-3B64EBDF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044" y="3292138"/>
            <a:ext cx="4052579" cy="2708612"/>
          </a:xfrm>
          <a:prstGeom prst="rect">
            <a:avLst/>
          </a:prstGeom>
        </p:spPr>
      </p:pic>
      <p:sp>
        <p:nvSpPr>
          <p:cNvPr id="22" name="圆: 空心 21">
            <a:extLst>
              <a:ext uri="{FF2B5EF4-FFF2-40B4-BE49-F238E27FC236}">
                <a16:creationId xmlns:a16="http://schemas.microsoft.com/office/drawing/2014/main" id="{D7D14557-3153-42F2-B6D2-44A1A0758369}"/>
              </a:ext>
            </a:extLst>
          </p:cNvPr>
          <p:cNvSpPr/>
          <p:nvPr/>
        </p:nvSpPr>
        <p:spPr>
          <a:xfrm>
            <a:off x="3962254" y="1183868"/>
            <a:ext cx="4521346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8B964A3F-1C73-4933-AD58-A55BB7EF3DA7}"/>
              </a:ext>
            </a:extLst>
          </p:cNvPr>
          <p:cNvSpPr/>
          <p:nvPr/>
        </p:nvSpPr>
        <p:spPr>
          <a:xfrm>
            <a:off x="8290910" y="1624689"/>
            <a:ext cx="385379" cy="150162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C36785DA-496B-45EE-B09A-CFC257B835F5}"/>
              </a:ext>
            </a:extLst>
          </p:cNvPr>
          <p:cNvSpPr/>
          <p:nvPr/>
        </p:nvSpPr>
        <p:spPr>
          <a:xfrm>
            <a:off x="5759302" y="4193116"/>
            <a:ext cx="385379" cy="626534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434B4284-4BC0-45B1-B942-2DCDE10E8B75}"/>
              </a:ext>
            </a:extLst>
          </p:cNvPr>
          <p:cNvSpPr/>
          <p:nvPr/>
        </p:nvSpPr>
        <p:spPr>
          <a:xfrm>
            <a:off x="7718038" y="1624688"/>
            <a:ext cx="668957" cy="1545056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62100676-6296-4858-9CA1-8E66D3656748}"/>
              </a:ext>
            </a:extLst>
          </p:cNvPr>
          <p:cNvSpPr/>
          <p:nvPr/>
        </p:nvSpPr>
        <p:spPr>
          <a:xfrm>
            <a:off x="4537284" y="1974850"/>
            <a:ext cx="3323473" cy="67733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2FC9DFC8-CC2C-4ACD-8EE4-7814360B78AF}"/>
              </a:ext>
            </a:extLst>
          </p:cNvPr>
          <p:cNvSpPr/>
          <p:nvPr/>
        </p:nvSpPr>
        <p:spPr>
          <a:xfrm>
            <a:off x="3980002" y="1668116"/>
            <a:ext cx="668957" cy="1501628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3688755" y="5189223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3093478" y="5563231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40" y="4065616"/>
            <a:ext cx="4596529" cy="1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梯段底部平台面宽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500mm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自楼梯平台一侧起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430mm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宽度范围内的平台长度比梯段宽度长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65mm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1225mm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。剩余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宽度范围内的平台长度与梯段宽度相等，为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1160mm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。平台厚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220mm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平台上设置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个销键预留洞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7" y="1333909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4.2.3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92F0DC-0D27-49FB-9F67-14DF5826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81" y="1680158"/>
            <a:ext cx="5691642" cy="2236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4A8382-CCE1-42E2-B1EA-3E9ADFBA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05" y="3810704"/>
            <a:ext cx="3293269" cy="2171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03A7A9-DAA3-4052-9A23-F291DCCC0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97"/>
          <a:stretch/>
        </p:blipFill>
        <p:spPr>
          <a:xfrm>
            <a:off x="6498172" y="1654262"/>
            <a:ext cx="2613311" cy="1751191"/>
          </a:xfrm>
          <a:prstGeom prst="rect">
            <a:avLst/>
          </a:prstGeom>
        </p:spPr>
      </p:pic>
      <p:sp>
        <p:nvSpPr>
          <p:cNvPr id="19" name="圆: 空心 18">
            <a:extLst>
              <a:ext uri="{FF2B5EF4-FFF2-40B4-BE49-F238E27FC236}">
                <a16:creationId xmlns:a16="http://schemas.microsoft.com/office/drawing/2014/main" id="{A6AA90C9-1465-4BC0-9010-A8DFE82E75D3}"/>
              </a:ext>
            </a:extLst>
          </p:cNvPr>
          <p:cNvSpPr/>
          <p:nvPr/>
        </p:nvSpPr>
        <p:spPr>
          <a:xfrm>
            <a:off x="4986730" y="1754293"/>
            <a:ext cx="652070" cy="999491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6FD79BF8-05D2-47BC-A6E7-534795AE6356}"/>
              </a:ext>
            </a:extLst>
          </p:cNvPr>
          <p:cNvSpPr/>
          <p:nvPr/>
        </p:nvSpPr>
        <p:spPr>
          <a:xfrm>
            <a:off x="5390591" y="2254037"/>
            <a:ext cx="745135" cy="1407211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7C82A273-BB17-43D1-936D-9BCAF6FEFF69}"/>
              </a:ext>
            </a:extLst>
          </p:cNvPr>
          <p:cNvSpPr/>
          <p:nvPr/>
        </p:nvSpPr>
        <p:spPr>
          <a:xfrm>
            <a:off x="6554812" y="2487743"/>
            <a:ext cx="799391" cy="456672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4AB86E19-162A-4222-BB3A-91D1E54C8007}"/>
              </a:ext>
            </a:extLst>
          </p:cNvPr>
          <p:cNvSpPr/>
          <p:nvPr/>
        </p:nvSpPr>
        <p:spPr>
          <a:xfrm>
            <a:off x="5118403" y="2469623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6ABE2A2A-1BAF-4A07-B08C-69348DD3A155}"/>
              </a:ext>
            </a:extLst>
          </p:cNvPr>
          <p:cNvSpPr/>
          <p:nvPr/>
        </p:nvSpPr>
        <p:spPr>
          <a:xfrm>
            <a:off x="5094592" y="3116634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46EA1C9D-BBB5-4D52-9F61-DD6A3C0EFCF4}"/>
              </a:ext>
            </a:extLst>
          </p:cNvPr>
          <p:cNvSpPr/>
          <p:nvPr/>
        </p:nvSpPr>
        <p:spPr>
          <a:xfrm>
            <a:off x="6955304" y="1965218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DC1C204E-95E1-4297-A314-3987105809F5}"/>
              </a:ext>
            </a:extLst>
          </p:cNvPr>
          <p:cNvSpPr/>
          <p:nvPr/>
        </p:nvSpPr>
        <p:spPr>
          <a:xfrm>
            <a:off x="8143720" y="1968888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0FE73634-1777-4BA8-B164-9EFE5A419430}"/>
              </a:ext>
            </a:extLst>
          </p:cNvPr>
          <p:cNvSpPr/>
          <p:nvPr/>
        </p:nvSpPr>
        <p:spPr>
          <a:xfrm>
            <a:off x="7178987" y="2189568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55F462D6-E708-47EF-929A-B64AD18E77CA}"/>
              </a:ext>
            </a:extLst>
          </p:cNvPr>
          <p:cNvSpPr/>
          <p:nvPr/>
        </p:nvSpPr>
        <p:spPr>
          <a:xfrm>
            <a:off x="7094005" y="2943108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CE510764-F114-4E3C-ADA5-8FFA16A206CF}"/>
              </a:ext>
            </a:extLst>
          </p:cNvPr>
          <p:cNvSpPr/>
          <p:nvPr/>
        </p:nvSpPr>
        <p:spPr>
          <a:xfrm>
            <a:off x="7924001" y="2198329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24B97692-F166-4083-ADAC-D47CA8DF00CE}"/>
              </a:ext>
            </a:extLst>
          </p:cNvPr>
          <p:cNvSpPr/>
          <p:nvPr/>
        </p:nvSpPr>
        <p:spPr>
          <a:xfrm>
            <a:off x="7974321" y="2943108"/>
            <a:ext cx="520397" cy="2888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38E3BD20-0A18-4FE4-8E9E-073D432F95A8}"/>
              </a:ext>
            </a:extLst>
          </p:cNvPr>
          <p:cNvSpPr/>
          <p:nvPr/>
        </p:nvSpPr>
        <p:spPr>
          <a:xfrm>
            <a:off x="8026399" y="2487148"/>
            <a:ext cx="1085084" cy="45596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1292140" y="2938827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1187175" y="4303531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D06863-6FAD-49A2-80B3-0711F5CDD432}"/>
              </a:ext>
            </a:extLst>
          </p:cNvPr>
          <p:cNvSpPr/>
          <p:nvPr/>
        </p:nvSpPr>
        <p:spPr>
          <a:xfrm>
            <a:off x="2035670" y="5393152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9" y="1792492"/>
            <a:ext cx="3070769" cy="38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梯段中间的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至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号踏步自下而上排列，踏步高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175mm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，踏步面宽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260mm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，踏步面长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1160mm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，与梯段宽度相同。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第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号踏步台阶靠近楼梯间外墙一侧的侧面各设置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个梯段板吊装预埋件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M2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第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和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号踏步面上各设置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个梯段板吊装预埋件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M1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7" y="1333909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4.2.3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92F0DC-0D27-49FB-9F67-14DF5826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171" y="1292878"/>
            <a:ext cx="5966669" cy="2344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0F75AE-E39B-4FDE-87DA-1FD9C4CE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43" y="3525511"/>
            <a:ext cx="3703410" cy="2475239"/>
          </a:xfrm>
          <a:prstGeom prst="rect">
            <a:avLst/>
          </a:prstGeom>
        </p:spPr>
      </p:pic>
      <p:sp>
        <p:nvSpPr>
          <p:cNvPr id="19" name="圆: 空心 18">
            <a:extLst>
              <a:ext uri="{FF2B5EF4-FFF2-40B4-BE49-F238E27FC236}">
                <a16:creationId xmlns:a16="http://schemas.microsoft.com/office/drawing/2014/main" id="{77AFBAA1-EF1E-449E-AA47-D0A343F5471E}"/>
              </a:ext>
            </a:extLst>
          </p:cNvPr>
          <p:cNvSpPr/>
          <p:nvPr/>
        </p:nvSpPr>
        <p:spPr>
          <a:xfrm>
            <a:off x="7393870" y="4417736"/>
            <a:ext cx="980294" cy="6572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E3517A55-520A-4FA3-A971-A01CE85CF414}"/>
              </a:ext>
            </a:extLst>
          </p:cNvPr>
          <p:cNvSpPr/>
          <p:nvPr/>
        </p:nvSpPr>
        <p:spPr>
          <a:xfrm>
            <a:off x="5517927" y="1364199"/>
            <a:ext cx="980294" cy="6572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C4A72127-E081-4AD2-B12E-ED26549C9625}"/>
              </a:ext>
            </a:extLst>
          </p:cNvPr>
          <p:cNvSpPr/>
          <p:nvPr/>
        </p:nvSpPr>
        <p:spPr>
          <a:xfrm>
            <a:off x="7411435" y="1783007"/>
            <a:ext cx="1360032" cy="165946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BA3651BE-0C1E-45D6-A0DE-4C25E98FCACE}"/>
              </a:ext>
            </a:extLst>
          </p:cNvPr>
          <p:cNvSpPr/>
          <p:nvPr/>
        </p:nvSpPr>
        <p:spPr>
          <a:xfrm>
            <a:off x="4443440" y="2868254"/>
            <a:ext cx="839024" cy="6572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E0E5CAE8-56FB-4575-BFF0-B85CFC1C1E0A}"/>
              </a:ext>
            </a:extLst>
          </p:cNvPr>
          <p:cNvSpPr/>
          <p:nvPr/>
        </p:nvSpPr>
        <p:spPr>
          <a:xfrm>
            <a:off x="6735398" y="2909284"/>
            <a:ext cx="839024" cy="6572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B2B23429-5042-4BCB-B125-BDCA107C619B}"/>
              </a:ext>
            </a:extLst>
          </p:cNvPr>
          <p:cNvSpPr/>
          <p:nvPr/>
        </p:nvSpPr>
        <p:spPr>
          <a:xfrm>
            <a:off x="5059270" y="4060325"/>
            <a:ext cx="766637" cy="6572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0458346E-91AC-4436-9C35-F9C7C70A49F6}"/>
              </a:ext>
            </a:extLst>
          </p:cNvPr>
          <p:cNvSpPr/>
          <p:nvPr/>
        </p:nvSpPr>
        <p:spPr>
          <a:xfrm>
            <a:off x="6735398" y="5017844"/>
            <a:ext cx="1045469" cy="657258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40E150DB-9805-4158-83A1-3C78DBE9A971}"/>
              </a:ext>
            </a:extLst>
          </p:cNvPr>
          <p:cNvSpPr/>
          <p:nvPr/>
        </p:nvSpPr>
        <p:spPr>
          <a:xfrm>
            <a:off x="4371531" y="1585087"/>
            <a:ext cx="839024" cy="1027651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79222320-082F-4305-A675-59D784CE4A6C}"/>
              </a:ext>
            </a:extLst>
          </p:cNvPr>
          <p:cNvSpPr/>
          <p:nvPr/>
        </p:nvSpPr>
        <p:spPr>
          <a:xfrm>
            <a:off x="4340290" y="2645938"/>
            <a:ext cx="839024" cy="990989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3C8215CB-1524-49A2-A3DC-B36C4459CE6C}"/>
              </a:ext>
            </a:extLst>
          </p:cNvPr>
          <p:cNvSpPr/>
          <p:nvPr/>
        </p:nvSpPr>
        <p:spPr>
          <a:xfrm>
            <a:off x="6708802" y="1688887"/>
            <a:ext cx="839024" cy="894749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C91E8FEB-4766-455C-B1C6-030419FBEB08}"/>
              </a:ext>
            </a:extLst>
          </p:cNvPr>
          <p:cNvSpPr/>
          <p:nvPr/>
        </p:nvSpPr>
        <p:spPr>
          <a:xfrm>
            <a:off x="6789178" y="2614304"/>
            <a:ext cx="839024" cy="990989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3141241" y="5001958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71" y="4163444"/>
            <a:ext cx="4164729" cy="1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与高处楼梯平台连接的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号踏步平台尺寸与梯段底部平台相同，对称布置，区别为平台上设置的销键预留洞孔径为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7" y="1333909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4.2.3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92F0DC-0D27-49FB-9F67-14DF5826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6" y="1680158"/>
            <a:ext cx="5360987" cy="2106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4A8382-CCE1-42E2-B1EA-3E9ADFBA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05" y="3810704"/>
            <a:ext cx="3293269" cy="2171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03A7A9-DAA3-4052-9A23-F291DCCC0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541"/>
          <a:stretch/>
        </p:blipFill>
        <p:spPr>
          <a:xfrm>
            <a:off x="6650459" y="1838330"/>
            <a:ext cx="2425614" cy="1556226"/>
          </a:xfrm>
          <a:prstGeom prst="rect">
            <a:avLst/>
          </a:prstGeom>
        </p:spPr>
      </p:pic>
      <p:sp>
        <p:nvSpPr>
          <p:cNvPr id="19" name="圆: 空心 18">
            <a:extLst>
              <a:ext uri="{FF2B5EF4-FFF2-40B4-BE49-F238E27FC236}">
                <a16:creationId xmlns:a16="http://schemas.microsoft.com/office/drawing/2014/main" id="{F602C5A9-2E0D-4C0D-86E6-8F2511FE8F7E}"/>
              </a:ext>
            </a:extLst>
          </p:cNvPr>
          <p:cNvSpPr/>
          <p:nvPr/>
        </p:nvSpPr>
        <p:spPr>
          <a:xfrm>
            <a:off x="7333660" y="2159409"/>
            <a:ext cx="352001" cy="104254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EBA2209B-51BD-4349-96B1-1A61DD24C004}"/>
              </a:ext>
            </a:extLst>
          </p:cNvPr>
          <p:cNvSpPr/>
          <p:nvPr/>
        </p:nvSpPr>
        <p:spPr>
          <a:xfrm>
            <a:off x="8028866" y="2159409"/>
            <a:ext cx="437801" cy="104254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3494565" y="4928030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85" y="3151459"/>
            <a:ext cx="3796437" cy="21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）下部纵筋：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根，布置在梯段板底部。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）上部纵筋：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根，布置在梯段板顶部。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）上、下分布筋：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根，分别布置在下部纵筋和上部纵筋内侧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85" y="1194860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4.2.4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4F0475-ACFD-4E82-8190-2B4516F3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15" y="897466"/>
            <a:ext cx="4821571" cy="36545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6624B9-864F-4024-A979-46A8A4AB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416"/>
          <a:stretch/>
        </p:blipFill>
        <p:spPr>
          <a:xfrm>
            <a:off x="243475" y="1566681"/>
            <a:ext cx="3515726" cy="130329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19FF5DF8-175C-4F1B-A363-976CCDFE0D1D}"/>
              </a:ext>
            </a:extLst>
          </p:cNvPr>
          <p:cNvSpPr/>
          <p:nvPr/>
        </p:nvSpPr>
        <p:spPr>
          <a:xfrm>
            <a:off x="3494565" y="3542389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C57E1A5-0917-4CCA-B6C8-695ABE1C7555}"/>
              </a:ext>
            </a:extLst>
          </p:cNvPr>
          <p:cNvSpPr/>
          <p:nvPr/>
        </p:nvSpPr>
        <p:spPr>
          <a:xfrm>
            <a:off x="3481236" y="4235209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98668D-E262-48DE-8AD4-40DEE5727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590" y="4035225"/>
            <a:ext cx="3834809" cy="1900130"/>
          </a:xfrm>
          <a:prstGeom prst="rect">
            <a:avLst/>
          </a:prstGeom>
        </p:spPr>
      </p:pic>
      <p:sp>
        <p:nvSpPr>
          <p:cNvPr id="16" name="圆: 空心 15">
            <a:extLst>
              <a:ext uri="{FF2B5EF4-FFF2-40B4-BE49-F238E27FC236}">
                <a16:creationId xmlns:a16="http://schemas.microsoft.com/office/drawing/2014/main" id="{1079EFBA-2282-4818-812B-BBC9667EC71A}"/>
              </a:ext>
            </a:extLst>
          </p:cNvPr>
          <p:cNvSpPr/>
          <p:nvPr/>
        </p:nvSpPr>
        <p:spPr>
          <a:xfrm>
            <a:off x="4884982" y="4928029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圆: 空心 16">
            <a:extLst>
              <a:ext uri="{FF2B5EF4-FFF2-40B4-BE49-F238E27FC236}">
                <a16:creationId xmlns:a16="http://schemas.microsoft.com/office/drawing/2014/main" id="{B90609D6-23A8-4772-97E7-AD1F3AEC72D9}"/>
              </a:ext>
            </a:extLst>
          </p:cNvPr>
          <p:cNvSpPr/>
          <p:nvPr/>
        </p:nvSpPr>
        <p:spPr>
          <a:xfrm>
            <a:off x="5219542" y="4928029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E956CA4D-EF1B-4253-A13B-8C5CB779F545}"/>
              </a:ext>
            </a:extLst>
          </p:cNvPr>
          <p:cNvSpPr/>
          <p:nvPr/>
        </p:nvSpPr>
        <p:spPr>
          <a:xfrm>
            <a:off x="5554102" y="4925465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圆: 空心 20">
            <a:extLst>
              <a:ext uri="{FF2B5EF4-FFF2-40B4-BE49-F238E27FC236}">
                <a16:creationId xmlns:a16="http://schemas.microsoft.com/office/drawing/2014/main" id="{B496FBE8-47CE-4C46-89A9-13B5DF779853}"/>
              </a:ext>
            </a:extLst>
          </p:cNvPr>
          <p:cNvSpPr/>
          <p:nvPr/>
        </p:nvSpPr>
        <p:spPr>
          <a:xfrm>
            <a:off x="5893497" y="4925465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01904CEF-BE59-45D0-977D-65759145CC1B}"/>
              </a:ext>
            </a:extLst>
          </p:cNvPr>
          <p:cNvSpPr/>
          <p:nvPr/>
        </p:nvSpPr>
        <p:spPr>
          <a:xfrm>
            <a:off x="6247494" y="4925465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FEDC43C0-A687-460A-A4B3-93C697762F33}"/>
              </a:ext>
            </a:extLst>
          </p:cNvPr>
          <p:cNvSpPr/>
          <p:nvPr/>
        </p:nvSpPr>
        <p:spPr>
          <a:xfrm>
            <a:off x="6616083" y="4925465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4E4E27BF-06A6-4D21-B68C-A25CAE63455F}"/>
              </a:ext>
            </a:extLst>
          </p:cNvPr>
          <p:cNvSpPr/>
          <p:nvPr/>
        </p:nvSpPr>
        <p:spPr>
          <a:xfrm>
            <a:off x="6940285" y="4925465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C468543C-F51B-45FB-B40C-3BF002D30EB9}"/>
              </a:ext>
            </a:extLst>
          </p:cNvPr>
          <p:cNvSpPr/>
          <p:nvPr/>
        </p:nvSpPr>
        <p:spPr>
          <a:xfrm>
            <a:off x="7269322" y="4925465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9A79DD03-2EE4-4314-B83F-29D980333C06}"/>
              </a:ext>
            </a:extLst>
          </p:cNvPr>
          <p:cNvSpPr/>
          <p:nvPr/>
        </p:nvSpPr>
        <p:spPr>
          <a:xfrm>
            <a:off x="4848858" y="4625383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2467DDBB-56E8-4E39-82A3-52614056591E}"/>
              </a:ext>
            </a:extLst>
          </p:cNvPr>
          <p:cNvSpPr/>
          <p:nvPr/>
        </p:nvSpPr>
        <p:spPr>
          <a:xfrm>
            <a:off x="5165481" y="4625383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8A4A8FCF-9B0D-489C-BD71-1A498C4D2D3E}"/>
              </a:ext>
            </a:extLst>
          </p:cNvPr>
          <p:cNvSpPr/>
          <p:nvPr/>
        </p:nvSpPr>
        <p:spPr>
          <a:xfrm>
            <a:off x="5606028" y="4625383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20CF6346-DFF1-4C58-8444-40ACDB373137}"/>
              </a:ext>
            </a:extLst>
          </p:cNvPr>
          <p:cNvSpPr/>
          <p:nvPr/>
        </p:nvSpPr>
        <p:spPr>
          <a:xfrm>
            <a:off x="6068287" y="4625383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5EFB66E1-7E9B-4E4F-B116-4274CDED539F}"/>
              </a:ext>
            </a:extLst>
          </p:cNvPr>
          <p:cNvSpPr/>
          <p:nvPr/>
        </p:nvSpPr>
        <p:spPr>
          <a:xfrm>
            <a:off x="6534105" y="4632904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89D44D50-96AB-4822-9BC7-0EB0E27AB3DF}"/>
              </a:ext>
            </a:extLst>
          </p:cNvPr>
          <p:cNvSpPr/>
          <p:nvPr/>
        </p:nvSpPr>
        <p:spPr>
          <a:xfrm>
            <a:off x="7020465" y="4632904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7DCCBA0C-F2D6-478B-ABB3-489E58F469DD}"/>
              </a:ext>
            </a:extLst>
          </p:cNvPr>
          <p:cNvSpPr/>
          <p:nvPr/>
        </p:nvSpPr>
        <p:spPr>
          <a:xfrm>
            <a:off x="7358278" y="4632904"/>
            <a:ext cx="166867" cy="30008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D7BA54AC-36D2-4BF5-8069-B844EE8A0F5E}"/>
              </a:ext>
            </a:extLst>
          </p:cNvPr>
          <p:cNvSpPr/>
          <p:nvPr/>
        </p:nvSpPr>
        <p:spPr>
          <a:xfrm>
            <a:off x="6477000" y="2738438"/>
            <a:ext cx="360763" cy="586980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FC23FC8B-A8BD-4400-AD84-243CC919F0F5}"/>
              </a:ext>
            </a:extLst>
          </p:cNvPr>
          <p:cNvSpPr/>
          <p:nvPr/>
        </p:nvSpPr>
        <p:spPr>
          <a:xfrm>
            <a:off x="4709304" y="4632905"/>
            <a:ext cx="2877359" cy="373466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AAF1F0B0-D32D-4500-94EA-13A564DC4D9F}"/>
              </a:ext>
            </a:extLst>
          </p:cNvPr>
          <p:cNvSpPr/>
          <p:nvPr/>
        </p:nvSpPr>
        <p:spPr>
          <a:xfrm>
            <a:off x="4709303" y="4792923"/>
            <a:ext cx="2877359" cy="373466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7" y="3759498"/>
            <a:ext cx="4164729" cy="21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）边缘纵筋：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根，分别布置在底部平台和顶部踏步平台处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）边缘箍筋：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根，分别布置在底部平台和顶部踏步平台处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）边缘加强筋：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根，布置在上、下分布筋的弯钩内侧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8" y="993695"/>
            <a:ext cx="280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4.2.4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4F0475-ACFD-4E82-8190-2B4516F3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50" y="1183868"/>
            <a:ext cx="4842365" cy="36702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6624B9-864F-4024-A979-46A8A4AB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01" b="794"/>
          <a:stretch/>
        </p:blipFill>
        <p:spPr>
          <a:xfrm>
            <a:off x="245917" y="1352265"/>
            <a:ext cx="3187919" cy="2361515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7ABB087E-6363-4F84-80AA-FC634A088F59}"/>
              </a:ext>
            </a:extLst>
          </p:cNvPr>
          <p:cNvSpPr/>
          <p:nvPr/>
        </p:nvSpPr>
        <p:spPr>
          <a:xfrm>
            <a:off x="1764606" y="4231923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534112-8096-42CB-832E-BD09CD1C655B}"/>
              </a:ext>
            </a:extLst>
          </p:cNvPr>
          <p:cNvSpPr/>
          <p:nvPr/>
        </p:nvSpPr>
        <p:spPr>
          <a:xfrm>
            <a:off x="1764606" y="4922488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3B8CD0F-C123-4004-B8FE-F8A64412B5FD}"/>
              </a:ext>
            </a:extLst>
          </p:cNvPr>
          <p:cNvSpPr/>
          <p:nvPr/>
        </p:nvSpPr>
        <p:spPr>
          <a:xfrm>
            <a:off x="1094363" y="5589913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24F21F97-AC9B-4815-A095-C8732AF44282}"/>
              </a:ext>
            </a:extLst>
          </p:cNvPr>
          <p:cNvSpPr/>
          <p:nvPr/>
        </p:nvSpPr>
        <p:spPr>
          <a:xfrm>
            <a:off x="4527502" y="1732360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6DF515F8-3874-4097-A02F-BEA55DF8FB93}"/>
              </a:ext>
            </a:extLst>
          </p:cNvPr>
          <p:cNvSpPr/>
          <p:nvPr/>
        </p:nvSpPr>
        <p:spPr>
          <a:xfrm>
            <a:off x="4720384" y="1732360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35A20FA9-0D69-4C6C-8FE4-67F8C0A0EAF8}"/>
              </a:ext>
            </a:extLst>
          </p:cNvPr>
          <p:cNvSpPr/>
          <p:nvPr/>
        </p:nvSpPr>
        <p:spPr>
          <a:xfrm>
            <a:off x="4882007" y="1732360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A5F304A5-9F5F-4A30-8EA3-E3AAE20220F2}"/>
              </a:ext>
            </a:extLst>
          </p:cNvPr>
          <p:cNvSpPr/>
          <p:nvPr/>
        </p:nvSpPr>
        <p:spPr>
          <a:xfrm>
            <a:off x="4527502" y="1403917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E0A5ED03-ADBF-4AA7-B007-823AC6665149}"/>
              </a:ext>
            </a:extLst>
          </p:cNvPr>
          <p:cNvSpPr/>
          <p:nvPr/>
        </p:nvSpPr>
        <p:spPr>
          <a:xfrm>
            <a:off x="4709294" y="1403917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D3570DF3-FC73-4070-BF33-C4583494BFC3}"/>
              </a:ext>
            </a:extLst>
          </p:cNvPr>
          <p:cNvSpPr/>
          <p:nvPr/>
        </p:nvSpPr>
        <p:spPr>
          <a:xfrm>
            <a:off x="4882006" y="1402090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030DC628-3378-4B80-A1E3-6390C757DD81}"/>
              </a:ext>
            </a:extLst>
          </p:cNvPr>
          <p:cNvSpPr/>
          <p:nvPr/>
        </p:nvSpPr>
        <p:spPr>
          <a:xfrm>
            <a:off x="8496745" y="4217635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E4ED4216-87B8-4989-979C-E5D4EF094E3F}"/>
              </a:ext>
            </a:extLst>
          </p:cNvPr>
          <p:cNvSpPr/>
          <p:nvPr/>
        </p:nvSpPr>
        <p:spPr>
          <a:xfrm>
            <a:off x="8637684" y="4217635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9E16C68C-5AB8-4D9D-B617-3BE8C904AB8B}"/>
              </a:ext>
            </a:extLst>
          </p:cNvPr>
          <p:cNvSpPr/>
          <p:nvPr/>
        </p:nvSpPr>
        <p:spPr>
          <a:xfrm>
            <a:off x="8781376" y="4217635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1AA5257E-9725-4657-818F-56214259D218}"/>
              </a:ext>
            </a:extLst>
          </p:cNvPr>
          <p:cNvSpPr/>
          <p:nvPr/>
        </p:nvSpPr>
        <p:spPr>
          <a:xfrm>
            <a:off x="8486402" y="3887366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9472E97D-2068-4553-9AD4-8E791B14C59B}"/>
              </a:ext>
            </a:extLst>
          </p:cNvPr>
          <p:cNvSpPr/>
          <p:nvPr/>
        </p:nvSpPr>
        <p:spPr>
          <a:xfrm>
            <a:off x="8643709" y="3887365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B28964AA-0EE6-4D91-B7C6-C628A01688C4}"/>
              </a:ext>
            </a:extLst>
          </p:cNvPr>
          <p:cNvSpPr/>
          <p:nvPr/>
        </p:nvSpPr>
        <p:spPr>
          <a:xfrm>
            <a:off x="8784648" y="3876826"/>
            <a:ext cx="140939" cy="33026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6CB4393-E557-4C53-B7B5-0BA0F3C76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28" y="1085161"/>
            <a:ext cx="3789089" cy="1592269"/>
          </a:xfrm>
          <a:prstGeom prst="rect">
            <a:avLst/>
          </a:prstGeom>
        </p:spPr>
      </p:pic>
      <p:sp>
        <p:nvSpPr>
          <p:cNvPr id="34" name="圆: 空心 33">
            <a:extLst>
              <a:ext uri="{FF2B5EF4-FFF2-40B4-BE49-F238E27FC236}">
                <a16:creationId xmlns:a16="http://schemas.microsoft.com/office/drawing/2014/main" id="{D45B391C-862C-4844-A507-0E173835FD78}"/>
              </a:ext>
            </a:extLst>
          </p:cNvPr>
          <p:cNvSpPr/>
          <p:nvPr/>
        </p:nvSpPr>
        <p:spPr>
          <a:xfrm>
            <a:off x="4460669" y="1590598"/>
            <a:ext cx="638187" cy="290697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571D1BA1-6041-4ECF-AD95-28728491E194}"/>
              </a:ext>
            </a:extLst>
          </p:cNvPr>
          <p:cNvSpPr/>
          <p:nvPr/>
        </p:nvSpPr>
        <p:spPr>
          <a:xfrm>
            <a:off x="8385898" y="4076978"/>
            <a:ext cx="638187" cy="290697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B109D538-F9CB-418B-9D69-867F79151E00}"/>
              </a:ext>
            </a:extLst>
          </p:cNvPr>
          <p:cNvSpPr/>
          <p:nvPr/>
        </p:nvSpPr>
        <p:spPr>
          <a:xfrm>
            <a:off x="987580" y="1607049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7" name="圆: 空心 36">
            <a:extLst>
              <a:ext uri="{FF2B5EF4-FFF2-40B4-BE49-F238E27FC236}">
                <a16:creationId xmlns:a16="http://schemas.microsoft.com/office/drawing/2014/main" id="{44785965-FB85-4814-9349-5C92CF1B580F}"/>
              </a:ext>
            </a:extLst>
          </p:cNvPr>
          <p:cNvSpPr/>
          <p:nvPr/>
        </p:nvSpPr>
        <p:spPr>
          <a:xfrm>
            <a:off x="1270488" y="1607049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DB81E936-CC93-4048-B01D-C378E5378EB0}"/>
              </a:ext>
            </a:extLst>
          </p:cNvPr>
          <p:cNvSpPr/>
          <p:nvPr/>
        </p:nvSpPr>
        <p:spPr>
          <a:xfrm>
            <a:off x="1599078" y="1607049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FA9327D5-7AAB-404B-A31B-61BC676080E4}"/>
              </a:ext>
            </a:extLst>
          </p:cNvPr>
          <p:cNvSpPr/>
          <p:nvPr/>
        </p:nvSpPr>
        <p:spPr>
          <a:xfrm>
            <a:off x="1898257" y="1591471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id="{C4FD9E1D-E4A3-4CE3-A851-8FD9871DF621}"/>
              </a:ext>
            </a:extLst>
          </p:cNvPr>
          <p:cNvSpPr/>
          <p:nvPr/>
        </p:nvSpPr>
        <p:spPr>
          <a:xfrm>
            <a:off x="2226847" y="1607048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1" name="圆: 空心 40">
            <a:extLst>
              <a:ext uri="{FF2B5EF4-FFF2-40B4-BE49-F238E27FC236}">
                <a16:creationId xmlns:a16="http://schemas.microsoft.com/office/drawing/2014/main" id="{51507CF4-F955-4547-83BA-6A142043A9F7}"/>
              </a:ext>
            </a:extLst>
          </p:cNvPr>
          <p:cNvSpPr/>
          <p:nvPr/>
        </p:nvSpPr>
        <p:spPr>
          <a:xfrm>
            <a:off x="2516457" y="1607048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2" name="圆: 空心 41">
            <a:extLst>
              <a:ext uri="{FF2B5EF4-FFF2-40B4-BE49-F238E27FC236}">
                <a16:creationId xmlns:a16="http://schemas.microsoft.com/office/drawing/2014/main" id="{567CFB41-13B0-4CCB-BA71-68DA328DEC58}"/>
              </a:ext>
            </a:extLst>
          </p:cNvPr>
          <p:cNvSpPr/>
          <p:nvPr/>
        </p:nvSpPr>
        <p:spPr>
          <a:xfrm>
            <a:off x="2862798" y="1607048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3" name="圆: 空心 42">
            <a:extLst>
              <a:ext uri="{FF2B5EF4-FFF2-40B4-BE49-F238E27FC236}">
                <a16:creationId xmlns:a16="http://schemas.microsoft.com/office/drawing/2014/main" id="{4089FFD7-8CAC-40EE-A368-7C9052573FE8}"/>
              </a:ext>
            </a:extLst>
          </p:cNvPr>
          <p:cNvSpPr/>
          <p:nvPr/>
        </p:nvSpPr>
        <p:spPr>
          <a:xfrm>
            <a:off x="3209140" y="1607048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id="{635D97E9-7F45-4D1E-A1F9-876E9120025A}"/>
              </a:ext>
            </a:extLst>
          </p:cNvPr>
          <p:cNvSpPr/>
          <p:nvPr/>
        </p:nvSpPr>
        <p:spPr>
          <a:xfrm>
            <a:off x="3488977" y="1607048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8926939-4ACD-4CC0-87FA-65E7379E1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017" y="4291264"/>
            <a:ext cx="3959881" cy="1636751"/>
          </a:xfrm>
          <a:prstGeom prst="rect">
            <a:avLst/>
          </a:prstGeom>
        </p:spPr>
      </p:pic>
      <p:sp>
        <p:nvSpPr>
          <p:cNvPr id="46" name="圆: 空心 45">
            <a:extLst>
              <a:ext uri="{FF2B5EF4-FFF2-40B4-BE49-F238E27FC236}">
                <a16:creationId xmlns:a16="http://schemas.microsoft.com/office/drawing/2014/main" id="{8382B875-D051-4BDA-9151-CD0EAE874C7F}"/>
              </a:ext>
            </a:extLst>
          </p:cNvPr>
          <p:cNvSpPr/>
          <p:nvPr/>
        </p:nvSpPr>
        <p:spPr>
          <a:xfrm>
            <a:off x="4861323" y="4857825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7" name="圆: 空心 46">
            <a:extLst>
              <a:ext uri="{FF2B5EF4-FFF2-40B4-BE49-F238E27FC236}">
                <a16:creationId xmlns:a16="http://schemas.microsoft.com/office/drawing/2014/main" id="{95CC6049-A8A6-496E-BD6D-C562DD4B547A}"/>
              </a:ext>
            </a:extLst>
          </p:cNvPr>
          <p:cNvSpPr/>
          <p:nvPr/>
        </p:nvSpPr>
        <p:spPr>
          <a:xfrm>
            <a:off x="5124028" y="4854160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2448CDD1-6ED3-479B-BB6F-0734D9A51118}"/>
              </a:ext>
            </a:extLst>
          </p:cNvPr>
          <p:cNvSpPr/>
          <p:nvPr/>
        </p:nvSpPr>
        <p:spPr>
          <a:xfrm>
            <a:off x="5437314" y="4855207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B1DCFF4F-F3B7-4743-8553-6695726FB09A}"/>
              </a:ext>
            </a:extLst>
          </p:cNvPr>
          <p:cNvSpPr/>
          <p:nvPr/>
        </p:nvSpPr>
        <p:spPr>
          <a:xfrm>
            <a:off x="5770488" y="4858523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6B0AD445-10B5-40F4-94A4-E1E0350E1E82}"/>
              </a:ext>
            </a:extLst>
          </p:cNvPr>
          <p:cNvSpPr/>
          <p:nvPr/>
        </p:nvSpPr>
        <p:spPr>
          <a:xfrm>
            <a:off x="6122613" y="4854160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130BF6D5-8448-4428-89C3-A52C57789ECB}"/>
              </a:ext>
            </a:extLst>
          </p:cNvPr>
          <p:cNvSpPr/>
          <p:nvPr/>
        </p:nvSpPr>
        <p:spPr>
          <a:xfrm>
            <a:off x="6436776" y="4856022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92932BC4-9127-43C2-A067-6CA005891BC2}"/>
              </a:ext>
            </a:extLst>
          </p:cNvPr>
          <p:cNvSpPr/>
          <p:nvPr/>
        </p:nvSpPr>
        <p:spPr>
          <a:xfrm>
            <a:off x="6769074" y="4854160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B09F9473-5A2E-4725-950D-B69CE05D98ED}"/>
              </a:ext>
            </a:extLst>
          </p:cNvPr>
          <p:cNvSpPr/>
          <p:nvPr/>
        </p:nvSpPr>
        <p:spPr>
          <a:xfrm>
            <a:off x="7101372" y="4854159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6CE893E5-1918-4AB2-8B92-8BA456B07140}"/>
              </a:ext>
            </a:extLst>
          </p:cNvPr>
          <p:cNvSpPr/>
          <p:nvPr/>
        </p:nvSpPr>
        <p:spPr>
          <a:xfrm>
            <a:off x="7355407" y="4854159"/>
            <a:ext cx="213565" cy="645904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5" name="圆: 空心 54">
            <a:extLst>
              <a:ext uri="{FF2B5EF4-FFF2-40B4-BE49-F238E27FC236}">
                <a16:creationId xmlns:a16="http://schemas.microsoft.com/office/drawing/2014/main" id="{1BBDBD06-B7D1-4B0B-B7E4-CFC88F6D385E}"/>
              </a:ext>
            </a:extLst>
          </p:cNvPr>
          <p:cNvSpPr/>
          <p:nvPr/>
        </p:nvSpPr>
        <p:spPr>
          <a:xfrm>
            <a:off x="930174" y="1930000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6" name="圆: 空心 55">
            <a:extLst>
              <a:ext uri="{FF2B5EF4-FFF2-40B4-BE49-F238E27FC236}">
                <a16:creationId xmlns:a16="http://schemas.microsoft.com/office/drawing/2014/main" id="{1B81F402-123B-483C-A85F-371F03A48D3A}"/>
              </a:ext>
            </a:extLst>
          </p:cNvPr>
          <p:cNvSpPr/>
          <p:nvPr/>
        </p:nvSpPr>
        <p:spPr>
          <a:xfrm>
            <a:off x="935097" y="1504171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7" name="圆: 空心 56">
            <a:extLst>
              <a:ext uri="{FF2B5EF4-FFF2-40B4-BE49-F238E27FC236}">
                <a16:creationId xmlns:a16="http://schemas.microsoft.com/office/drawing/2014/main" id="{E7287602-00A1-43A1-948B-65A929EF6F2B}"/>
              </a:ext>
            </a:extLst>
          </p:cNvPr>
          <p:cNvSpPr/>
          <p:nvPr/>
        </p:nvSpPr>
        <p:spPr>
          <a:xfrm>
            <a:off x="3408045" y="1929999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8" name="圆: 空心 57">
            <a:extLst>
              <a:ext uri="{FF2B5EF4-FFF2-40B4-BE49-F238E27FC236}">
                <a16:creationId xmlns:a16="http://schemas.microsoft.com/office/drawing/2014/main" id="{6D106B5B-A039-4A02-9DD1-71C3B9B1A679}"/>
              </a:ext>
            </a:extLst>
          </p:cNvPr>
          <p:cNvSpPr/>
          <p:nvPr/>
        </p:nvSpPr>
        <p:spPr>
          <a:xfrm>
            <a:off x="3398082" y="1504684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9" name="圆: 空心 58">
            <a:extLst>
              <a:ext uri="{FF2B5EF4-FFF2-40B4-BE49-F238E27FC236}">
                <a16:creationId xmlns:a16="http://schemas.microsoft.com/office/drawing/2014/main" id="{2C86FE0D-46E7-45AA-86D0-8A30CE540578}"/>
              </a:ext>
            </a:extLst>
          </p:cNvPr>
          <p:cNvSpPr/>
          <p:nvPr/>
        </p:nvSpPr>
        <p:spPr>
          <a:xfrm>
            <a:off x="4905436" y="5142945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0" name="圆: 空心 59">
            <a:extLst>
              <a:ext uri="{FF2B5EF4-FFF2-40B4-BE49-F238E27FC236}">
                <a16:creationId xmlns:a16="http://schemas.microsoft.com/office/drawing/2014/main" id="{7FA62379-E4EC-4710-BBC3-3437A6790989}"/>
              </a:ext>
            </a:extLst>
          </p:cNvPr>
          <p:cNvSpPr/>
          <p:nvPr/>
        </p:nvSpPr>
        <p:spPr>
          <a:xfrm>
            <a:off x="4896648" y="4734326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C047150D-641F-467C-AA56-E4B28C3CD6D6}"/>
              </a:ext>
            </a:extLst>
          </p:cNvPr>
          <p:cNvSpPr/>
          <p:nvPr/>
        </p:nvSpPr>
        <p:spPr>
          <a:xfrm>
            <a:off x="7409334" y="5157738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2" name="圆: 空心 61">
            <a:extLst>
              <a:ext uri="{FF2B5EF4-FFF2-40B4-BE49-F238E27FC236}">
                <a16:creationId xmlns:a16="http://schemas.microsoft.com/office/drawing/2014/main" id="{52846BD2-E9DC-4BCE-B242-B8267DAB8CF7}"/>
              </a:ext>
            </a:extLst>
          </p:cNvPr>
          <p:cNvSpPr/>
          <p:nvPr/>
        </p:nvSpPr>
        <p:spPr>
          <a:xfrm>
            <a:off x="7412553" y="4734307"/>
            <a:ext cx="213565" cy="456377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0"/>
                            </p:stCondLst>
                            <p:childTnLst>
                              <p:par>
                                <p:cTn id="2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500"/>
                            </p:stCondLst>
                            <p:childTnLst>
                              <p:par>
                                <p:cTn id="3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000"/>
                            </p:stCondLst>
                            <p:childTnLst>
                              <p:par>
                                <p:cTn id="3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500"/>
                            </p:stCondLst>
                            <p:childTnLst>
                              <p:par>
                                <p:cTn id="3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0"/>
                            </p:stCondLst>
                            <p:childTnLst>
                              <p:par>
                                <p:cTn id="3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500"/>
                            </p:stCondLst>
                            <p:childTnLst>
                              <p:par>
                                <p:cTn id="3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000"/>
                            </p:stCondLst>
                            <p:childTnLst>
                              <p:par>
                                <p:cTn id="3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500"/>
                            </p:stCondLst>
                            <p:childTnLst>
                              <p:par>
                                <p:cTn id="3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000"/>
                            </p:stCondLst>
                            <p:childTnLst>
                              <p:par>
                                <p:cTn id="3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000"/>
                            </p:stCondLst>
                            <p:childTnLst>
                              <p:par>
                                <p:cTn id="3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500"/>
                            </p:stCondLst>
                            <p:childTnLst>
                              <p:par>
                                <p:cTn id="3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500"/>
                            </p:stCondLst>
                            <p:childTnLst>
                              <p:par>
                                <p:cTn id="4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500"/>
                            </p:stCondLst>
                            <p:childTnLst>
                              <p:par>
                                <p:cTn id="4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2000"/>
                            </p:stCondLst>
                            <p:childTnLst>
                              <p:par>
                                <p:cTn id="4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500"/>
                            </p:stCondLst>
                            <p:childTnLst>
                              <p:par>
                                <p:cTn id="4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99" y="2863621"/>
            <a:ext cx="3781646" cy="28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）销键预留洞加强筋：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根，每个销键预留洞处上、下各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）吊点加强筋：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根，每组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个吊点预埋件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左、中、右各布置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）吊点加强筋：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根。</a:t>
            </a: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6CC77886-70E8-49CA-9EAB-FCDD26A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7" y="1333909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4.2.4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4F0475-ACFD-4E82-8190-2B4516F3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87" y="1319276"/>
            <a:ext cx="5031489" cy="38136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6624B9-864F-4024-A979-46A8A4AB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87" b="24810"/>
          <a:stretch/>
        </p:blipFill>
        <p:spPr>
          <a:xfrm>
            <a:off x="381913" y="1894285"/>
            <a:ext cx="3157154" cy="687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DCD03B2-032B-40E3-B9B2-F1A91B5F5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116" y="943094"/>
            <a:ext cx="1767128" cy="23035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0A275A2-5343-45DB-8E3B-8488CF9907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30"/>
          <a:stretch/>
        </p:blipFill>
        <p:spPr>
          <a:xfrm>
            <a:off x="3996745" y="3789147"/>
            <a:ext cx="3167847" cy="212576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DE90E8C8-2EA5-4962-B13F-BA0C632B5F4D}"/>
              </a:ext>
            </a:extLst>
          </p:cNvPr>
          <p:cNvSpPr/>
          <p:nvPr/>
        </p:nvSpPr>
        <p:spPr>
          <a:xfrm>
            <a:off x="2118433" y="3314795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6E08666-F21A-456A-B9BC-7D2BD03E3288}"/>
              </a:ext>
            </a:extLst>
          </p:cNvPr>
          <p:cNvSpPr/>
          <p:nvPr/>
        </p:nvSpPr>
        <p:spPr>
          <a:xfrm>
            <a:off x="2578541" y="4360162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FB1477D-42DD-4005-B9B7-B3FEC94DA6E8}"/>
              </a:ext>
            </a:extLst>
          </p:cNvPr>
          <p:cNvSpPr/>
          <p:nvPr/>
        </p:nvSpPr>
        <p:spPr>
          <a:xfrm>
            <a:off x="2389250" y="5051763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1372EF5B-2D7D-4408-BD65-40C6C0E496CD}"/>
              </a:ext>
            </a:extLst>
          </p:cNvPr>
          <p:cNvSpPr/>
          <p:nvPr/>
        </p:nvSpPr>
        <p:spPr>
          <a:xfrm>
            <a:off x="4239663" y="4225168"/>
            <a:ext cx="746786" cy="49839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9A0497B3-3E95-4746-B0B3-8F76E67C1ADB}"/>
              </a:ext>
            </a:extLst>
          </p:cNvPr>
          <p:cNvSpPr/>
          <p:nvPr/>
        </p:nvSpPr>
        <p:spPr>
          <a:xfrm>
            <a:off x="4239663" y="4910388"/>
            <a:ext cx="746786" cy="49839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A4903A5C-8D75-4457-ADB2-EB3CD87722CF}"/>
              </a:ext>
            </a:extLst>
          </p:cNvPr>
          <p:cNvSpPr/>
          <p:nvPr/>
        </p:nvSpPr>
        <p:spPr>
          <a:xfrm>
            <a:off x="6186995" y="4225168"/>
            <a:ext cx="746786" cy="49839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E7BE049E-1B97-44A0-8818-C67BD393ACFB}"/>
              </a:ext>
            </a:extLst>
          </p:cNvPr>
          <p:cNvSpPr/>
          <p:nvPr/>
        </p:nvSpPr>
        <p:spPr>
          <a:xfrm>
            <a:off x="6186995" y="4910388"/>
            <a:ext cx="746786" cy="49839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25C861FF-5DD9-4173-8902-542C858BC748}"/>
              </a:ext>
            </a:extLst>
          </p:cNvPr>
          <p:cNvSpPr/>
          <p:nvPr/>
        </p:nvSpPr>
        <p:spPr>
          <a:xfrm>
            <a:off x="4239663" y="1806580"/>
            <a:ext cx="746786" cy="8770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7E856F5F-616A-466F-BD78-DA77904F4251}"/>
              </a:ext>
            </a:extLst>
          </p:cNvPr>
          <p:cNvSpPr/>
          <p:nvPr/>
        </p:nvSpPr>
        <p:spPr>
          <a:xfrm>
            <a:off x="4239663" y="1893354"/>
            <a:ext cx="746786" cy="8770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B8D9B3BD-2CAB-4C00-A687-53E92CD67E39}"/>
              </a:ext>
            </a:extLst>
          </p:cNvPr>
          <p:cNvSpPr/>
          <p:nvPr/>
        </p:nvSpPr>
        <p:spPr>
          <a:xfrm>
            <a:off x="8274393" y="4388535"/>
            <a:ext cx="746786" cy="8770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E767955F-B31D-47DF-AB02-83186DB3933B}"/>
              </a:ext>
            </a:extLst>
          </p:cNvPr>
          <p:cNvSpPr/>
          <p:nvPr/>
        </p:nvSpPr>
        <p:spPr>
          <a:xfrm>
            <a:off x="8274392" y="4474367"/>
            <a:ext cx="746786" cy="8770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8772975-7242-4853-AE94-773CB1F4895F}"/>
              </a:ext>
            </a:extLst>
          </p:cNvPr>
          <p:cNvSpPr/>
          <p:nvPr/>
        </p:nvSpPr>
        <p:spPr>
          <a:xfrm>
            <a:off x="4808303" y="2019743"/>
            <a:ext cx="999830" cy="8868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499A1A6F-435B-47D6-9D91-2A9D1B42DEB5}"/>
              </a:ext>
            </a:extLst>
          </p:cNvPr>
          <p:cNvSpPr/>
          <p:nvPr/>
        </p:nvSpPr>
        <p:spPr>
          <a:xfrm>
            <a:off x="7303068" y="3568470"/>
            <a:ext cx="999830" cy="8868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ED27552F-DE30-445B-8130-D3B18FDBEA3A}"/>
              </a:ext>
            </a:extLst>
          </p:cNvPr>
          <p:cNvSpPr/>
          <p:nvPr/>
        </p:nvSpPr>
        <p:spPr>
          <a:xfrm>
            <a:off x="7527877" y="1218436"/>
            <a:ext cx="999830" cy="1250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D8AC4BB4-CAE2-45CA-AE37-DAE85E947D6E}"/>
              </a:ext>
            </a:extLst>
          </p:cNvPr>
          <p:cNvSpPr/>
          <p:nvPr/>
        </p:nvSpPr>
        <p:spPr>
          <a:xfrm>
            <a:off x="7527877" y="1370807"/>
            <a:ext cx="999830" cy="1250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C466A7F0-D2A1-46D5-8B72-06DEF3F89850}"/>
              </a:ext>
            </a:extLst>
          </p:cNvPr>
          <p:cNvSpPr/>
          <p:nvPr/>
        </p:nvSpPr>
        <p:spPr>
          <a:xfrm>
            <a:off x="7527877" y="1535204"/>
            <a:ext cx="999830" cy="1250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30DEFBBC-F0F8-45D5-807F-B6658B461799}"/>
              </a:ext>
            </a:extLst>
          </p:cNvPr>
          <p:cNvSpPr/>
          <p:nvPr/>
        </p:nvSpPr>
        <p:spPr>
          <a:xfrm>
            <a:off x="7527877" y="2126727"/>
            <a:ext cx="999830" cy="1250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2F12F1BD-2838-4F07-87E5-E1964271C2AF}"/>
              </a:ext>
            </a:extLst>
          </p:cNvPr>
          <p:cNvSpPr/>
          <p:nvPr/>
        </p:nvSpPr>
        <p:spPr>
          <a:xfrm>
            <a:off x="7544428" y="2275058"/>
            <a:ext cx="999830" cy="1250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7" name="圆: 空心 36">
            <a:extLst>
              <a:ext uri="{FF2B5EF4-FFF2-40B4-BE49-F238E27FC236}">
                <a16:creationId xmlns:a16="http://schemas.microsoft.com/office/drawing/2014/main" id="{06D307E5-F23E-4232-8FB1-A88575A04E38}"/>
              </a:ext>
            </a:extLst>
          </p:cNvPr>
          <p:cNvSpPr/>
          <p:nvPr/>
        </p:nvSpPr>
        <p:spPr>
          <a:xfrm>
            <a:off x="7544427" y="2435957"/>
            <a:ext cx="999830" cy="1250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FAC3BC81-3AE4-48DD-8506-03D4959895AF}"/>
              </a:ext>
            </a:extLst>
          </p:cNvPr>
          <p:cNvSpPr/>
          <p:nvPr/>
        </p:nvSpPr>
        <p:spPr>
          <a:xfrm>
            <a:off x="5431244" y="2062162"/>
            <a:ext cx="544472" cy="344300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6B858977-F507-4343-9C20-5B16B4C9C7D8}"/>
              </a:ext>
            </a:extLst>
          </p:cNvPr>
          <p:cNvSpPr/>
          <p:nvPr/>
        </p:nvSpPr>
        <p:spPr>
          <a:xfrm>
            <a:off x="7816048" y="3611330"/>
            <a:ext cx="544472" cy="403650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PT5">
            <a:extLst>
              <a:ext uri="{FF2B5EF4-FFF2-40B4-BE49-F238E27FC236}">
                <a16:creationId xmlns:a16="http://schemas.microsoft.com/office/drawing/2014/main" id="{F22A27A3-E90F-4455-8082-655619C0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03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ppt6">
            <a:extLst>
              <a:ext uri="{FF2B5EF4-FFF2-40B4-BE49-F238E27FC236}">
                <a16:creationId xmlns:a16="http://schemas.microsoft.com/office/drawing/2014/main" id="{C58A19F2-1831-44FB-A3E8-73411E9C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6800816C-CBAA-4347-90A5-AA75231A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0"/>
            <a:ext cx="8229600" cy="1143000"/>
          </a:xfrm>
        </p:spPr>
        <p:txBody>
          <a:bodyPr/>
          <a:lstStyle/>
          <a:p>
            <a:pPr algn="l" eaLnBrk="1" hangingPunct="1"/>
            <a:br>
              <a:rPr lang="en-US" altLang="zh-CN" sz="3200"/>
            </a:br>
            <a:br>
              <a:rPr lang="en-US" altLang="zh-CN" sz="3200"/>
            </a:br>
            <a:br>
              <a:rPr lang="en-US" altLang="zh-CN" sz="3200"/>
            </a:br>
            <a:r>
              <a:rPr lang="en-US" altLang="zh-CN" sz="3200"/>
              <a:t>·</a:t>
            </a:r>
          </a:p>
        </p:txBody>
      </p:sp>
      <p:pic>
        <p:nvPicPr>
          <p:cNvPr id="33797" name="Picture 5" descr="PPT5 拷贝">
            <a:extLst>
              <a:ext uri="{FF2B5EF4-FFF2-40B4-BE49-F238E27FC236}">
                <a16:creationId xmlns:a16="http://schemas.microsoft.com/office/drawing/2014/main" id="{6C99E85B-3D14-4BB6-B11B-B55C431F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9" name="Group 69">
            <a:extLst>
              <a:ext uri="{FF2B5EF4-FFF2-40B4-BE49-F238E27FC236}">
                <a16:creationId xmlns:a16="http://schemas.microsoft.com/office/drawing/2014/main" id="{92ED6789-1E6F-477E-A356-059E18F54A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926388" cy="4460875"/>
        </p:xfrm>
        <a:graphic>
          <a:graphicData uri="http://schemas.openxmlformats.org/drawingml/2006/table">
            <a:tbl>
              <a:tblPr/>
              <a:tblGrid>
                <a:gridCol w="10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层次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领域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了解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制图规则内容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运用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规则内容判识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--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画出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综合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制图规则，归纳出混凝土构件施工信息类别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模仿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例图识读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应用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掌握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交换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##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注写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激情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追问自己：乐于训练自己成为技术应用人才吗？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心境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随着识图图纸的增加渐入结构施工图识读佳境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热情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我志愿成为卓越工程师为此耐心细致的钻研图纸，融合所学构造知识、建筑材料知识、结构知识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92" name="AutoShape 52" descr="pic003a">
            <a:extLst>
              <a:ext uri="{FF2B5EF4-FFF2-40B4-BE49-F238E27FC236}">
                <a16:creationId xmlns:a16="http://schemas.microsoft.com/office/drawing/2014/main" id="{FB2B9137-0A8C-40D9-8ACC-EA1BD980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4437063"/>
            <a:ext cx="661988" cy="936625"/>
          </a:xfrm>
          <a:prstGeom prst="flowChartMagneticDrum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>
                <a:latin typeface="Times New Roman" panose="02020603050405020304" pitchFamily="18" charset="0"/>
                <a:ea typeface="华文彩云" panose="02010800040101010101" pitchFamily="2" charset="-122"/>
              </a:rPr>
              <a:t>情感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0293" name="AutoShape 53">
            <a:extLst>
              <a:ext uri="{FF2B5EF4-FFF2-40B4-BE49-F238E27FC236}">
                <a16:creationId xmlns:a16="http://schemas.microsoft.com/office/drawing/2014/main" id="{621090DB-2A5D-4CA3-BB31-5A9F0AA5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844675"/>
            <a:ext cx="781050" cy="1079500"/>
          </a:xfrm>
          <a:prstGeom prst="flowChartMagneticDrum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认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知</a:t>
            </a:r>
          </a:p>
        </p:txBody>
      </p:sp>
      <p:sp>
        <p:nvSpPr>
          <p:cNvPr id="10294" name="AutoShape 54">
            <a:extLst>
              <a:ext uri="{FF2B5EF4-FFF2-40B4-BE49-F238E27FC236}">
                <a16:creationId xmlns:a16="http://schemas.microsoft.com/office/drawing/2014/main" id="{C7C8CDC8-1307-453D-B3FD-DD4292A7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305175"/>
            <a:ext cx="777875" cy="844550"/>
          </a:xfrm>
          <a:prstGeom prst="flowChartMagneticDrum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技</a:t>
            </a:r>
          </a:p>
          <a:p>
            <a:pPr algn="ctr" eaLnBrk="1" hangingPunct="1">
              <a:defRPr/>
            </a:pPr>
            <a:r>
              <a:rPr kumimoji="1" lang="zh-CN" altLang="en-US" sz="2400">
                <a:latin typeface="Times New Roman" pitchFamily="18" charset="0"/>
                <a:ea typeface="华文彩云" pitchFamily="2" charset="-122"/>
              </a:rPr>
              <a:t>能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356E1A64-A2B3-40C7-BC66-9783B69CB7A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6775450" cy="609600"/>
            <a:chOff x="624" y="2640"/>
            <a:chExt cx="4308" cy="1248"/>
          </a:xfrm>
        </p:grpSpPr>
        <p:sp>
          <p:nvSpPr>
            <p:cNvPr id="33846" name="AutoShape 56">
              <a:extLst>
                <a:ext uri="{FF2B5EF4-FFF2-40B4-BE49-F238E27FC236}">
                  <a16:creationId xmlns:a16="http://schemas.microsoft.com/office/drawing/2014/main" id="{C6CE979C-38B1-41EE-87F5-FB693C78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初级</a:t>
              </a:r>
            </a:p>
          </p:txBody>
        </p:sp>
        <p:sp>
          <p:nvSpPr>
            <p:cNvPr id="33847" name="AutoShape 57">
              <a:extLst>
                <a:ext uri="{FF2B5EF4-FFF2-40B4-BE49-F238E27FC236}">
                  <a16:creationId xmlns:a16="http://schemas.microsoft.com/office/drawing/2014/main" id="{68B4CD47-2D86-4BA7-B88A-3E76624B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中级</a:t>
              </a:r>
            </a:p>
          </p:txBody>
        </p:sp>
        <p:sp>
          <p:nvSpPr>
            <p:cNvPr id="33848" name="AutoShape 58">
              <a:extLst>
                <a:ext uri="{FF2B5EF4-FFF2-40B4-BE49-F238E27FC236}">
                  <a16:creationId xmlns:a16="http://schemas.microsoft.com/office/drawing/2014/main" id="{02B4829B-B07F-46F1-B33A-AA18F89C3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40"/>
              <a:ext cx="1200" cy="1200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高级</a:t>
              </a:r>
            </a:p>
          </p:txBody>
        </p:sp>
        <p:sp>
          <p:nvSpPr>
            <p:cNvPr id="33849" name="AutoShape 59">
              <a:extLst>
                <a:ext uri="{FF2B5EF4-FFF2-40B4-BE49-F238E27FC236}">
                  <a16:creationId xmlns:a16="http://schemas.microsoft.com/office/drawing/2014/main" id="{F3E1A55F-5FC5-421B-BD5E-B9C0A5A4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640"/>
              <a:ext cx="733" cy="972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备注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 animBg="1"/>
      <p:bldP spid="10293" grpId="0" animBg="1"/>
      <p:bldP spid="10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PT5 拷贝">
            <a:extLst>
              <a:ext uri="{FF2B5EF4-FFF2-40B4-BE49-F238E27FC236}">
                <a16:creationId xmlns:a16="http://schemas.microsoft.com/office/drawing/2014/main" id="{18CCC25C-0B3F-4BD6-AFBB-27D54165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pt6">
            <a:extLst>
              <a:ext uri="{FF2B5EF4-FFF2-40B4-BE49-F238E27FC236}">
                <a16:creationId xmlns:a16="http://schemas.microsoft.com/office/drawing/2014/main" id="{9D168A5B-1FBB-412B-969A-403D827A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20AE3391-A06D-4789-8C0D-440585A0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5451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16F5D1B8-AAA6-47CD-AEE7-0C907C9A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①   拿  到 探 宝 图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556C8B7-9533-480B-B5EB-E91DCE38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②  初    探   路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6CE785F-1FBD-40D4-A125-4A9BD452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③   找 到 钥 匙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72D323F-A9E7-4797-A066-17703944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④  迈进职场大门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C356AA77-0FA7-4785-B177-C590AF67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⑤ 拿到岗位实习证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CFA168D0-B2F8-4CA2-A64A-3FE42522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学习目标→工作任务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BCD7F3F-3C85-455D-97B9-1BED769F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应知→制图规则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089BB010-27A6-42F7-A707-AFCD13DE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应会→图示内容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6F1E384-C2AE-421C-8917-D38A1739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读图→模板翻样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FD6CDAD6-0E4A-4EA0-8F57-7AB3A307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10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识图→构件内配筋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5F810944-AEFC-4F5D-8088-24B5266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671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333399"/>
                </a:solidFill>
              </a:rPr>
              <a:t>    职 业 胜 任 模 型</a:t>
            </a:r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CDAF2A68-873F-49D3-ABDA-0A5794603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81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D7090853-9CBA-4448-942A-913C41A1E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050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32671BB0-B9BF-499E-9AD8-62CE1666D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识读梯段板详图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B0F80A3D-25F5-403E-B57F-AFE6799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1920479"/>
            <a:ext cx="7229475" cy="408027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400" dirty="0"/>
              <a:t>	</a:t>
            </a:r>
            <a:r>
              <a:rPr lang="zh-CN" altLang="en-US" sz="2400" dirty="0"/>
              <a:t>知识点：制图规则、编号规则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技能线：识读方法、图示内容</a:t>
            </a:r>
            <a:r>
              <a:rPr lang="en-US" altLang="zh-CN" sz="2400" dirty="0"/>
              <a:t>---</a:t>
            </a:r>
            <a:r>
              <a:rPr lang="zh-CN" altLang="en-US" sz="2400" dirty="0"/>
              <a:t>模板、钢筋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en-US" altLang="zh-CN" sz="2400" dirty="0"/>
              <a:t>		</a:t>
            </a:r>
            <a:r>
              <a:rPr lang="zh-CN" altLang="en-US" sz="2400" dirty="0"/>
              <a:t>素养面：质量意识（数字</a:t>
            </a:r>
            <a:r>
              <a:rPr lang="en-US" altLang="zh-CN" sz="2400" dirty="0"/>
              <a:t>.</a:t>
            </a:r>
            <a:r>
              <a:rPr lang="zh-CN" altLang="en-US" sz="2400" dirty="0"/>
              <a:t>符号）、责任担当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建筑工程职业人（立体的人！祖国大厦中梁砥柱）</a:t>
            </a:r>
            <a:endParaRPr lang="en-US" altLang="zh-CN" sz="2400" dirty="0"/>
          </a:p>
          <a:p>
            <a:pPr algn="ctr" eaLnBrk="1" hangingPunct="1">
              <a:buFontTx/>
              <a:buNone/>
            </a:pPr>
            <a:endParaRPr lang="en-US" altLang="zh-CN" sz="2400" dirty="0"/>
          </a:p>
          <a:p>
            <a:pPr algn="ctr" eaLnBrk="1" hangingPunct="1">
              <a:buFontTx/>
              <a:buNone/>
            </a:pPr>
            <a:r>
              <a:rPr lang="zh-CN" altLang="en-US" sz="2400" dirty="0"/>
              <a:t> </a:t>
            </a:r>
          </a:p>
        </p:txBody>
      </p:sp>
      <p:sp>
        <p:nvSpPr>
          <p:cNvPr id="5125" name="AutoShape 57">
            <a:extLst>
              <a:ext uri="{FF2B5EF4-FFF2-40B4-BE49-F238E27FC236}">
                <a16:creationId xmlns:a16="http://schemas.microsoft.com/office/drawing/2014/main" id="{4085C460-ABC6-4224-A265-FB779C23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8" y="2844800"/>
            <a:ext cx="1066800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中级</a:t>
            </a:r>
          </a:p>
        </p:txBody>
      </p:sp>
      <p:sp>
        <p:nvSpPr>
          <p:cNvPr id="5126" name="AutoShape 58">
            <a:extLst>
              <a:ext uri="{FF2B5EF4-FFF2-40B4-BE49-F238E27FC236}">
                <a16:creationId xmlns:a16="http://schemas.microsoft.com/office/drawing/2014/main" id="{BD3370E4-9308-409A-85C2-B06FCA55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62" y="3699546"/>
            <a:ext cx="1246814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高级</a:t>
            </a:r>
          </a:p>
        </p:txBody>
      </p:sp>
      <p:pic>
        <p:nvPicPr>
          <p:cNvPr id="5127" name="Picture 4">
            <a:extLst>
              <a:ext uri="{FF2B5EF4-FFF2-40B4-BE49-F238E27FC236}">
                <a16:creationId xmlns:a16="http://schemas.microsoft.com/office/drawing/2014/main" id="{6FFA6C44-66A7-44C4-A3DC-0B4BF11F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11303"/>
            <a:ext cx="1714500" cy="1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AutoShape 56">
            <a:extLst>
              <a:ext uri="{FF2B5EF4-FFF2-40B4-BE49-F238E27FC236}">
                <a16:creationId xmlns:a16="http://schemas.microsoft.com/office/drawing/2014/main" id="{DA4057E1-2E81-4028-AF1B-738B5B07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80930"/>
            <a:ext cx="1398985" cy="439341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PT5">
            <a:extLst>
              <a:ext uri="{FF2B5EF4-FFF2-40B4-BE49-F238E27FC236}">
                <a16:creationId xmlns:a16="http://schemas.microsoft.com/office/drawing/2014/main" id="{552E7F6C-235C-471E-B301-38456406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pt6">
            <a:extLst>
              <a:ext uri="{FF2B5EF4-FFF2-40B4-BE49-F238E27FC236}">
                <a16:creationId xmlns:a16="http://schemas.microsoft.com/office/drawing/2014/main" id="{BF906EB7-014C-43B3-8EFA-E2AEDDB0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CBB00F27-60B5-4651-A4B5-69EB8B56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4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000"/>
              <a:t>                       </a:t>
            </a:r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id="{238C285B-C953-4EEB-BFA6-321FFDF8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5181600" cy="762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研读图</a:t>
            </a:r>
            <a:r>
              <a:rPr kumimoji="1" lang="en-US" altLang="zh-CN" sz="1800"/>
              <a:t>---</a:t>
            </a:r>
            <a:r>
              <a:rPr kumimoji="1" lang="zh-CN" altLang="en-US" sz="1800"/>
              <a:t>图</a:t>
            </a:r>
            <a:r>
              <a:rPr kumimoji="1" lang="en-US" altLang="zh-CN" sz="1800"/>
              <a:t>##</a:t>
            </a:r>
            <a:r>
              <a:rPr kumimoji="1" lang="zh-CN" altLang="en-US" sz="1800"/>
              <a:t>详图，标识图中应交底的</a:t>
            </a: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技术信息。</a:t>
            </a:r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4B89BDAB-C75C-42AF-B021-5C025069D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19375"/>
            <a:ext cx="5181600" cy="11144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1800"/>
              <a:t> </a:t>
            </a:r>
            <a:r>
              <a:rPr kumimoji="1" lang="zh-CN" altLang="en-US" sz="1800"/>
              <a:t>徒手画图</a:t>
            </a:r>
            <a:r>
              <a:rPr kumimoji="1" lang="en-US" altLang="zh-CN" sz="1800"/>
              <a:t>--</a:t>
            </a:r>
            <a:r>
              <a:rPr kumimoji="1" lang="zh-CN" altLang="en-US" sz="1800"/>
              <a:t>转换式训练（识图与画图）：</a:t>
            </a:r>
            <a:endParaRPr kumimoji="1" lang="en-US" altLang="zh-CN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尝试画出构件详图</a:t>
            </a:r>
            <a:endParaRPr kumimoji="1" lang="en-US" altLang="zh-CN" sz="1800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E7A72676-7349-4778-9784-9BABDA2D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3800"/>
            <a:ext cx="5029200" cy="990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/>
              <a:t>模型制作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确认识图到位</a:t>
            </a:r>
            <a:r>
              <a:rPr kumimoji="1" lang="en-US" altLang="zh-CN" sz="1800"/>
              <a:t>-----</a:t>
            </a:r>
            <a:r>
              <a:rPr kumimoji="1" lang="zh-CN" altLang="en-US" sz="1800"/>
              <a:t>深化设计。。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C8F2CB9-016A-46AB-8106-C7853185B45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143000"/>
            <a:ext cx="1981200" cy="3276600"/>
            <a:chOff x="1392" y="1080"/>
            <a:chExt cx="1200" cy="1680"/>
          </a:xfrm>
        </p:grpSpPr>
        <p:sp>
          <p:nvSpPr>
            <p:cNvPr id="35850" name="Rectangle 9">
              <a:extLst>
                <a:ext uri="{FF2B5EF4-FFF2-40B4-BE49-F238E27FC236}">
                  <a16:creationId xmlns:a16="http://schemas.microsoft.com/office/drawing/2014/main" id="{EFDB02F2-1182-4EFE-B1CC-D20261928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650">
              <a:off x="1392" y="1080"/>
              <a:ext cx="1200" cy="1680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Harsh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808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2400" b="1">
                <a:latin typeface="文鼎琥珀体" pitchFamily="1" charset="-122"/>
                <a:ea typeface="文鼎琥珀体" pitchFamily="1" charset="-122"/>
              </a:endParaRPr>
            </a:p>
          </p:txBody>
        </p:sp>
        <p:sp>
          <p:nvSpPr>
            <p:cNvPr id="35851" name="Rectangle 10">
              <a:extLst>
                <a:ext uri="{FF2B5EF4-FFF2-40B4-BE49-F238E27FC236}">
                  <a16:creationId xmlns:a16="http://schemas.microsoft.com/office/drawing/2014/main" id="{3DD339BC-1E79-43C0-BAB4-341391645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4708">
              <a:off x="1584" y="1344"/>
              <a:ext cx="912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Times New Roman" panose="02020603050405020304" pitchFamily="18" charset="0"/>
                  <a:ea typeface="华文行楷" panose="02010800040101010101" pitchFamily="2" charset="-122"/>
                </a:rPr>
                <a:t>能力拓展</a:t>
              </a:r>
            </a:p>
          </p:txBody>
        </p:sp>
      </p:grpSp>
      <p:pic>
        <p:nvPicPr>
          <p:cNvPr id="35849" name="Picture 11" descr="PPT5 拷贝">
            <a:extLst>
              <a:ext uri="{FF2B5EF4-FFF2-40B4-BE49-F238E27FC236}">
                <a16:creationId xmlns:a16="http://schemas.microsoft.com/office/drawing/2014/main" id="{E9329F35-64C8-48DD-840B-B5800B33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id="{B31E3935-484A-412A-84EF-0D50E610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678" y="1886803"/>
            <a:ext cx="3228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识读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梯段板详图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17CEF5FA-B776-4C5C-A9FD-D92F33DC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45" y="1333909"/>
            <a:ext cx="3746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任务</a:t>
            </a: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</a:t>
            </a:r>
            <a:endParaRPr lang="zh-CN" altLang="zh-CN" sz="2400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36" y="2934348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4.2.1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8C429804-E8FE-4C74-816D-30C4037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35" y="3429000"/>
            <a:ext cx="3826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4.2.2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20B2347C-E970-4FE7-88F2-881DEE24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35" y="3923652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4.2.3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AE8EF673-E56B-45C1-B573-EB9B43CE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35" y="4476546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4.2.4 JT-28-25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81D9DF-1A9F-443A-8ABA-22EC9B729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95" y="2620341"/>
            <a:ext cx="4113936" cy="3085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03" y="1273103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4.2.1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1123355" y="3314795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2231638" y="5356487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08B468-7FB0-438D-979A-BA209B85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76" y="2464186"/>
            <a:ext cx="5387476" cy="35365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02" y="1839314"/>
            <a:ext cx="3210773" cy="38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楼梯间净宽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2400mm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，其中梯井宽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，梯段板宽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1125mm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，梯段板与楼梯间外墙间距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。梯段板水平投影长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2620mm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。梯段板厚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梯段板设置一个与低处楼梯平台连接的底部平台、七个梯段中间的正常踏步（图纸中编号为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至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）和一个与高处楼梯平台连接的踏步平台（图纸中编号为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）。</a:t>
            </a: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3DDF2B9A-B1E1-4D80-993E-E345C03D0EC5}"/>
              </a:ext>
            </a:extLst>
          </p:cNvPr>
          <p:cNvSpPr/>
          <p:nvPr/>
        </p:nvSpPr>
        <p:spPr>
          <a:xfrm>
            <a:off x="7962226" y="3281141"/>
            <a:ext cx="1081361" cy="2189550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876C317-BFC6-44BB-A7AC-F03ED7F6A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46" y="857250"/>
            <a:ext cx="3894779" cy="2933375"/>
          </a:xfrm>
          <a:prstGeom prst="rect">
            <a:avLst/>
          </a:prstGeom>
        </p:spPr>
      </p:pic>
      <p:sp>
        <p:nvSpPr>
          <p:cNvPr id="26" name="圆: 空心 25">
            <a:extLst>
              <a:ext uri="{FF2B5EF4-FFF2-40B4-BE49-F238E27FC236}">
                <a16:creationId xmlns:a16="http://schemas.microsoft.com/office/drawing/2014/main" id="{3AB6B545-2F86-4581-9561-72D5495F4B53}"/>
              </a:ext>
            </a:extLst>
          </p:cNvPr>
          <p:cNvSpPr/>
          <p:nvPr/>
        </p:nvSpPr>
        <p:spPr>
          <a:xfrm>
            <a:off x="5543849" y="1763184"/>
            <a:ext cx="619885" cy="701003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BADB445B-D7DE-4104-B98C-E4AB2A057179}"/>
              </a:ext>
            </a:extLst>
          </p:cNvPr>
          <p:cNvSpPr/>
          <p:nvPr/>
        </p:nvSpPr>
        <p:spPr>
          <a:xfrm>
            <a:off x="7637824" y="3204473"/>
            <a:ext cx="953490" cy="2380424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3EDCB3FE-2872-4A87-AEBE-0CE7275E860F}"/>
              </a:ext>
            </a:extLst>
          </p:cNvPr>
          <p:cNvSpPr/>
          <p:nvPr/>
        </p:nvSpPr>
        <p:spPr>
          <a:xfrm>
            <a:off x="7319504" y="4055690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0E87105-21C8-4DA5-9DB2-B2B75ED3B678}"/>
              </a:ext>
            </a:extLst>
          </p:cNvPr>
          <p:cNvSpPr/>
          <p:nvPr/>
        </p:nvSpPr>
        <p:spPr>
          <a:xfrm>
            <a:off x="6929076" y="4071179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89C27331-8D80-449D-83D3-3D82804E2D5D}"/>
              </a:ext>
            </a:extLst>
          </p:cNvPr>
          <p:cNvSpPr/>
          <p:nvPr/>
        </p:nvSpPr>
        <p:spPr>
          <a:xfrm>
            <a:off x="6544734" y="4087613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71FDDF53-24BB-4E6D-AEC9-51DE6C422F0C}"/>
              </a:ext>
            </a:extLst>
          </p:cNvPr>
          <p:cNvSpPr/>
          <p:nvPr/>
        </p:nvSpPr>
        <p:spPr>
          <a:xfrm>
            <a:off x="6094183" y="4098191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A03EB4FA-689B-41CE-8627-5970949305CE}"/>
              </a:ext>
            </a:extLst>
          </p:cNvPr>
          <p:cNvSpPr/>
          <p:nvPr/>
        </p:nvSpPr>
        <p:spPr>
          <a:xfrm>
            <a:off x="5739810" y="4072958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E9BCC16E-879C-4614-AAA2-6A6DD389B4D3}"/>
              </a:ext>
            </a:extLst>
          </p:cNvPr>
          <p:cNvSpPr/>
          <p:nvPr/>
        </p:nvSpPr>
        <p:spPr>
          <a:xfrm>
            <a:off x="5334146" y="4098191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2A00407E-60AB-4675-86C1-73513E5E256F}"/>
              </a:ext>
            </a:extLst>
          </p:cNvPr>
          <p:cNvSpPr/>
          <p:nvPr/>
        </p:nvSpPr>
        <p:spPr>
          <a:xfrm>
            <a:off x="4961685" y="4098191"/>
            <a:ext cx="384343" cy="60014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5C8E5397-2CD1-4BEB-B697-B1FA44DACEE6}"/>
              </a:ext>
            </a:extLst>
          </p:cNvPr>
          <p:cNvSpPr/>
          <p:nvPr/>
        </p:nvSpPr>
        <p:spPr>
          <a:xfrm>
            <a:off x="4489782" y="3543205"/>
            <a:ext cx="384343" cy="1513512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67734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02" y="122154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4.2.1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2957970" y="3033142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2977905" y="4194299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08B468-7FB0-438D-979A-BA209B85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6" y="2447192"/>
            <a:ext cx="5337713" cy="350389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1" y="2328805"/>
            <a:ext cx="3070769" cy="21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梯段底部平台面宽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400mm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长度与梯段宽度相同，厚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平台上设置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个销键预留洞。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A9FDC79-81D5-4F83-B6DA-48B95682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78" y="958709"/>
            <a:ext cx="2849168" cy="1488483"/>
          </a:xfrm>
          <a:prstGeom prst="rect">
            <a:avLst/>
          </a:prstGeom>
        </p:spPr>
      </p:pic>
      <p:sp>
        <p:nvSpPr>
          <p:cNvPr id="23" name="圆: 空心 22">
            <a:extLst>
              <a:ext uri="{FF2B5EF4-FFF2-40B4-BE49-F238E27FC236}">
                <a16:creationId xmlns:a16="http://schemas.microsoft.com/office/drawing/2014/main" id="{6C0CE87D-07D0-4614-8A78-1485BFBBD59B}"/>
              </a:ext>
            </a:extLst>
          </p:cNvPr>
          <p:cNvSpPr/>
          <p:nvPr/>
        </p:nvSpPr>
        <p:spPr>
          <a:xfrm>
            <a:off x="7445246" y="2653644"/>
            <a:ext cx="1098347" cy="54157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6148E9F6-10DB-4848-BBEB-9B3EDC56720B}"/>
              </a:ext>
            </a:extLst>
          </p:cNvPr>
          <p:cNvSpPr/>
          <p:nvPr/>
        </p:nvSpPr>
        <p:spPr>
          <a:xfrm>
            <a:off x="8289844" y="3312965"/>
            <a:ext cx="597320" cy="1991080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4D9CE889-8A25-42CC-A69A-72FE17567E9A}"/>
              </a:ext>
            </a:extLst>
          </p:cNvPr>
          <p:cNvSpPr/>
          <p:nvPr/>
        </p:nvSpPr>
        <p:spPr>
          <a:xfrm>
            <a:off x="6847926" y="1377259"/>
            <a:ext cx="597320" cy="73463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3EE51659-A313-4185-8C6C-80DF2062C468}"/>
              </a:ext>
            </a:extLst>
          </p:cNvPr>
          <p:cNvSpPr/>
          <p:nvPr/>
        </p:nvSpPr>
        <p:spPr>
          <a:xfrm>
            <a:off x="7834227" y="4589258"/>
            <a:ext cx="861040" cy="71478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5ACFCBFC-8B93-4363-B0CC-D45EAD336B5D}"/>
              </a:ext>
            </a:extLst>
          </p:cNvPr>
          <p:cNvSpPr/>
          <p:nvPr/>
        </p:nvSpPr>
        <p:spPr>
          <a:xfrm>
            <a:off x="7859323" y="3227427"/>
            <a:ext cx="861040" cy="71478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A5024D13-9343-42B7-AD74-EA1BC055A51A}"/>
              </a:ext>
            </a:extLst>
          </p:cNvPr>
          <p:cNvSpPr/>
          <p:nvPr/>
        </p:nvSpPr>
        <p:spPr>
          <a:xfrm>
            <a:off x="6326292" y="1127242"/>
            <a:ext cx="861040" cy="49926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57E5F75C-E8A9-4F35-982D-94FD8D9CC7A2}"/>
              </a:ext>
            </a:extLst>
          </p:cNvPr>
          <p:cNvSpPr/>
          <p:nvPr/>
        </p:nvSpPr>
        <p:spPr>
          <a:xfrm>
            <a:off x="6417405" y="1776694"/>
            <a:ext cx="861040" cy="499267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03" y="1273103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4.2.1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2494105" y="3200590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2494105" y="3814768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D06863-6FAD-49A2-80B3-0711F5CDD432}"/>
              </a:ext>
            </a:extLst>
          </p:cNvPr>
          <p:cNvSpPr/>
          <p:nvPr/>
        </p:nvSpPr>
        <p:spPr>
          <a:xfrm>
            <a:off x="2124265" y="4540400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08B468-7FB0-438D-979A-BA209B85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75" y="1726713"/>
            <a:ext cx="5609542" cy="36823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24" y="1975088"/>
            <a:ext cx="3070769" cy="35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500" dirty="0"/>
              <a:t>梯段中间的</a:t>
            </a:r>
            <a:r>
              <a:rPr lang="en-US" altLang="zh-CN" sz="1500" dirty="0"/>
              <a:t>01</a:t>
            </a:r>
            <a:r>
              <a:rPr lang="zh-CN" altLang="zh-CN" sz="1500" dirty="0"/>
              <a:t>至</a:t>
            </a:r>
            <a:r>
              <a:rPr lang="en-US" altLang="zh-CN" sz="1500" dirty="0"/>
              <a:t>07</a:t>
            </a:r>
            <a:r>
              <a:rPr lang="zh-CN" altLang="zh-CN" sz="1500" dirty="0"/>
              <a:t>号踏步自下而上排列</a:t>
            </a:r>
            <a:r>
              <a:rPr lang="zh-CN" altLang="en-US" sz="1500" dirty="0"/>
              <a:t>。</a:t>
            </a:r>
            <a:endParaRPr lang="en-US" altLang="zh-CN" sz="1500" dirty="0"/>
          </a:p>
          <a:p>
            <a:endParaRPr lang="en-US" altLang="zh-CN" sz="1500" dirty="0"/>
          </a:p>
          <a:p>
            <a:r>
              <a:rPr lang="zh-CN" altLang="zh-CN" sz="1500" dirty="0"/>
              <a:t>梯段板吊装预埋件</a:t>
            </a:r>
            <a:r>
              <a:rPr lang="en-US" altLang="zh-CN" sz="1500" dirty="0"/>
              <a:t>M1</a:t>
            </a:r>
            <a:r>
              <a:rPr lang="zh-CN" altLang="en-US" sz="1500" dirty="0"/>
              <a:t>。</a:t>
            </a:r>
            <a:endParaRPr lang="en-US" altLang="zh-CN" sz="1500" dirty="0"/>
          </a:p>
          <a:p>
            <a:endParaRPr lang="en-US" altLang="zh-CN" sz="1500" dirty="0"/>
          </a:p>
          <a:p>
            <a:r>
              <a:rPr lang="zh-CN" altLang="zh-CN" sz="1500" dirty="0"/>
              <a:t>梯段板吊装预埋件</a:t>
            </a:r>
            <a:r>
              <a:rPr lang="en-US" altLang="zh-CN" sz="1500" dirty="0"/>
              <a:t>M2</a:t>
            </a:r>
            <a:r>
              <a:rPr lang="zh-CN" altLang="en-US" sz="1500" dirty="0"/>
              <a:t>。</a:t>
            </a:r>
            <a:endParaRPr lang="en-US" altLang="zh-CN" sz="1500" dirty="0"/>
          </a:p>
          <a:p>
            <a:endParaRPr lang="en-US" altLang="zh-CN" sz="1500" dirty="0"/>
          </a:p>
          <a:p>
            <a:r>
              <a:rPr lang="zh-CN" altLang="zh-CN" sz="1500" dirty="0"/>
              <a:t>拉杆预留埋件</a:t>
            </a:r>
            <a:r>
              <a:rPr lang="en-US" altLang="zh-CN" sz="1500" dirty="0"/>
              <a:t>M3</a:t>
            </a:r>
            <a:r>
              <a:rPr lang="zh-CN" altLang="en-US" sz="1500" dirty="0"/>
              <a:t>。</a:t>
            </a:r>
            <a:endParaRPr lang="en-US" altLang="zh-CN" sz="1500" dirty="0"/>
          </a:p>
          <a:p>
            <a:endParaRPr lang="en-US" altLang="zh-CN" sz="1500" dirty="0"/>
          </a:p>
          <a:p>
            <a:r>
              <a:rPr lang="zh-CN" altLang="en-US" sz="1500" dirty="0"/>
              <a:t>防滑槽。</a:t>
            </a:r>
            <a:endParaRPr lang="zh-CN" altLang="zh-CN" sz="1500" dirty="0"/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143B997D-0920-4C43-A1AB-7097AF6E9F8A}"/>
              </a:ext>
            </a:extLst>
          </p:cNvPr>
          <p:cNvSpPr/>
          <p:nvPr/>
        </p:nvSpPr>
        <p:spPr>
          <a:xfrm>
            <a:off x="5227182" y="2798878"/>
            <a:ext cx="504752" cy="401712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88B64BC8-508D-4C4C-9101-27C63256DF65}"/>
              </a:ext>
            </a:extLst>
          </p:cNvPr>
          <p:cNvSpPr/>
          <p:nvPr/>
        </p:nvSpPr>
        <p:spPr>
          <a:xfrm>
            <a:off x="5227181" y="4071899"/>
            <a:ext cx="504752" cy="401712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9CCF4BCB-50D1-474F-98DB-45C14FFECEA8}"/>
              </a:ext>
            </a:extLst>
          </p:cNvPr>
          <p:cNvSpPr/>
          <p:nvPr/>
        </p:nvSpPr>
        <p:spPr>
          <a:xfrm>
            <a:off x="6916223" y="2799295"/>
            <a:ext cx="504752" cy="401712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6B8ACEAF-5056-4B37-8C77-D8B27ACB8CA9}"/>
              </a:ext>
            </a:extLst>
          </p:cNvPr>
          <p:cNvSpPr/>
          <p:nvPr/>
        </p:nvSpPr>
        <p:spPr>
          <a:xfrm>
            <a:off x="6940069" y="4060529"/>
            <a:ext cx="504752" cy="401712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C5ECB172-4B24-4570-96D9-EA69BFD977C7}"/>
              </a:ext>
            </a:extLst>
          </p:cNvPr>
          <p:cNvSpPr/>
          <p:nvPr/>
        </p:nvSpPr>
        <p:spPr>
          <a:xfrm>
            <a:off x="5044442" y="4462241"/>
            <a:ext cx="861040" cy="71478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E42E3C43-B77B-49A7-8B40-E013D1CA0EAA}"/>
              </a:ext>
            </a:extLst>
          </p:cNvPr>
          <p:cNvSpPr/>
          <p:nvPr/>
        </p:nvSpPr>
        <p:spPr>
          <a:xfrm>
            <a:off x="6761925" y="4497651"/>
            <a:ext cx="861040" cy="71478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E8225255-BA54-415A-ABDF-63DEF9F2487E}"/>
              </a:ext>
            </a:extLst>
          </p:cNvPr>
          <p:cNvSpPr/>
          <p:nvPr/>
        </p:nvSpPr>
        <p:spPr>
          <a:xfrm>
            <a:off x="4792066" y="2503280"/>
            <a:ext cx="504752" cy="40171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E6F57510-D806-4777-AC71-A0C69728D636}"/>
              </a:ext>
            </a:extLst>
          </p:cNvPr>
          <p:cNvSpPr/>
          <p:nvPr/>
        </p:nvSpPr>
        <p:spPr>
          <a:xfrm>
            <a:off x="6052870" y="2503280"/>
            <a:ext cx="504752" cy="40171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82ADA2F4-3DD8-42FA-8893-05A52E748C47}"/>
              </a:ext>
            </a:extLst>
          </p:cNvPr>
          <p:cNvSpPr/>
          <p:nvPr/>
        </p:nvSpPr>
        <p:spPr>
          <a:xfrm>
            <a:off x="7310358" y="2474204"/>
            <a:ext cx="504752" cy="401712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C55FF64B-610E-4B3A-8025-3A792D001BBD}"/>
              </a:ext>
            </a:extLst>
          </p:cNvPr>
          <p:cNvSpPr/>
          <p:nvPr/>
        </p:nvSpPr>
        <p:spPr>
          <a:xfrm>
            <a:off x="1287633" y="5180640"/>
            <a:ext cx="308404" cy="228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374C399C-99D6-4191-BFC0-A8422F4CBF7B}"/>
              </a:ext>
            </a:extLst>
          </p:cNvPr>
          <p:cNvSpPr/>
          <p:nvPr/>
        </p:nvSpPr>
        <p:spPr>
          <a:xfrm>
            <a:off x="7521296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3AD9D601-0E9A-40DF-AA12-166AD187442E}"/>
              </a:ext>
            </a:extLst>
          </p:cNvPr>
          <p:cNvSpPr/>
          <p:nvPr/>
        </p:nvSpPr>
        <p:spPr>
          <a:xfrm>
            <a:off x="7120966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28537B28-6E60-4F8C-AE7A-14F92232FCFA}"/>
              </a:ext>
            </a:extLst>
          </p:cNvPr>
          <p:cNvSpPr/>
          <p:nvPr/>
        </p:nvSpPr>
        <p:spPr>
          <a:xfrm>
            <a:off x="6705264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5BC8145D-D84C-4EA1-961C-A7D5A4B6CDD4}"/>
              </a:ext>
            </a:extLst>
          </p:cNvPr>
          <p:cNvSpPr/>
          <p:nvPr/>
        </p:nvSpPr>
        <p:spPr>
          <a:xfrm>
            <a:off x="6282661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3993DFC0-EA8C-4FDD-8E58-D23D4C2FB48F}"/>
              </a:ext>
            </a:extLst>
          </p:cNvPr>
          <p:cNvSpPr/>
          <p:nvPr/>
        </p:nvSpPr>
        <p:spPr>
          <a:xfrm>
            <a:off x="5863741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7" name="圆: 空心 36">
            <a:extLst>
              <a:ext uri="{FF2B5EF4-FFF2-40B4-BE49-F238E27FC236}">
                <a16:creationId xmlns:a16="http://schemas.microsoft.com/office/drawing/2014/main" id="{24BAE04F-C328-408B-802B-2969690AAB4E}"/>
              </a:ext>
            </a:extLst>
          </p:cNvPr>
          <p:cNvSpPr/>
          <p:nvPr/>
        </p:nvSpPr>
        <p:spPr>
          <a:xfrm>
            <a:off x="5445327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ED84A9E1-F76B-42B7-B465-B047455A616C}"/>
              </a:ext>
            </a:extLst>
          </p:cNvPr>
          <p:cNvSpPr/>
          <p:nvPr/>
        </p:nvSpPr>
        <p:spPr>
          <a:xfrm>
            <a:off x="5017026" y="2630842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63549C13-A66C-4CCC-B414-318C49569E11}"/>
              </a:ext>
            </a:extLst>
          </p:cNvPr>
          <p:cNvSpPr/>
          <p:nvPr/>
        </p:nvSpPr>
        <p:spPr>
          <a:xfrm>
            <a:off x="4616465" y="2625768"/>
            <a:ext cx="366347" cy="2143042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39573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03" y="1273103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4.2.1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模板图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1326603" y="2748327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3025809" y="3467436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08B468-7FB0-438D-979A-BA209B85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23" y="2296975"/>
            <a:ext cx="5447345" cy="357586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02" y="1921495"/>
            <a:ext cx="3070769" cy="31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与高处楼梯平台连接的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号踏步平台面宽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400mm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长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1220mm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，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180mm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平台上设置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个销键预留洞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该踏步平台与上一梯段板底部平台搁置在同一楼梯平台挑梁上，之间留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15mm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空隙。</a:t>
            </a:r>
          </a:p>
        </p:txBody>
      </p:sp>
      <p:sp>
        <p:nvSpPr>
          <p:cNvPr id="19" name="圆: 空心 18">
            <a:extLst>
              <a:ext uri="{FF2B5EF4-FFF2-40B4-BE49-F238E27FC236}">
                <a16:creationId xmlns:a16="http://schemas.microsoft.com/office/drawing/2014/main" id="{4812A72E-4FFF-419E-872E-CF2D28AB93A8}"/>
              </a:ext>
            </a:extLst>
          </p:cNvPr>
          <p:cNvSpPr/>
          <p:nvPr/>
        </p:nvSpPr>
        <p:spPr>
          <a:xfrm>
            <a:off x="4021323" y="2722858"/>
            <a:ext cx="1161105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37BAA399-BE5E-476A-8232-0BF7E535C692}"/>
              </a:ext>
            </a:extLst>
          </p:cNvPr>
          <p:cNvSpPr/>
          <p:nvPr/>
        </p:nvSpPr>
        <p:spPr>
          <a:xfrm>
            <a:off x="3608576" y="3072027"/>
            <a:ext cx="437204" cy="221807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7FFB81E-8D08-4773-BC68-1F74A76D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38" y="862040"/>
            <a:ext cx="2632787" cy="1431998"/>
          </a:xfrm>
          <a:prstGeom prst="rect">
            <a:avLst/>
          </a:prstGeom>
        </p:spPr>
      </p:pic>
      <p:sp>
        <p:nvSpPr>
          <p:cNvPr id="25" name="圆: 空心 24">
            <a:extLst>
              <a:ext uri="{FF2B5EF4-FFF2-40B4-BE49-F238E27FC236}">
                <a16:creationId xmlns:a16="http://schemas.microsoft.com/office/drawing/2014/main" id="{24B56012-3971-41C2-8C29-63A193A5E1BA}"/>
              </a:ext>
            </a:extLst>
          </p:cNvPr>
          <p:cNvSpPr/>
          <p:nvPr/>
        </p:nvSpPr>
        <p:spPr>
          <a:xfrm>
            <a:off x="4525620" y="1389843"/>
            <a:ext cx="656809" cy="50911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7AFEC8AA-76F8-4D54-B0CB-0841E13A5AD3}"/>
              </a:ext>
            </a:extLst>
          </p:cNvPr>
          <p:cNvSpPr/>
          <p:nvPr/>
        </p:nvSpPr>
        <p:spPr>
          <a:xfrm>
            <a:off x="3740836" y="3037768"/>
            <a:ext cx="861040" cy="71478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0A345DA2-4C70-4FE2-B974-B183B90D7550}"/>
              </a:ext>
            </a:extLst>
          </p:cNvPr>
          <p:cNvSpPr/>
          <p:nvPr/>
        </p:nvSpPr>
        <p:spPr>
          <a:xfrm>
            <a:off x="3740836" y="4495169"/>
            <a:ext cx="861040" cy="71478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998538B2-AA73-43F5-95EE-61DC1D646281}"/>
              </a:ext>
            </a:extLst>
          </p:cNvPr>
          <p:cNvSpPr/>
          <p:nvPr/>
        </p:nvSpPr>
        <p:spPr>
          <a:xfrm>
            <a:off x="5414155" y="960951"/>
            <a:ext cx="558021" cy="121546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6ECF91BA-F1E7-44CA-A15A-E1C35DE6A6C5}"/>
              </a:ext>
            </a:extLst>
          </p:cNvPr>
          <p:cNvSpPr/>
          <p:nvPr/>
        </p:nvSpPr>
        <p:spPr>
          <a:xfrm>
            <a:off x="6528186" y="960951"/>
            <a:ext cx="558021" cy="1215466"/>
          </a:xfrm>
          <a:prstGeom prst="donut">
            <a:avLst>
              <a:gd name="adj" fmla="val 29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5" y="976871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4.2.2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3683660" y="3634367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3666351" y="3985930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DD06863-6FAD-49A2-80B3-0711F5CDD432}"/>
              </a:ext>
            </a:extLst>
          </p:cNvPr>
          <p:cNvSpPr/>
          <p:nvPr/>
        </p:nvSpPr>
        <p:spPr>
          <a:xfrm>
            <a:off x="2584063" y="4679232"/>
            <a:ext cx="308404" cy="2284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3" y="3503851"/>
            <a:ext cx="3589646" cy="247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）下部纵筋：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根，布置在梯段板底部。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）上部纵筋：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7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根，布置在梯段板顶部。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）上、下分布筋：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根，分别布置在下部纵筋和上部纵筋内侧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）边缘纵筋：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根，分别布置在底部平台和顶部踏步平台处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5EBF2C-FC8A-4BF7-99EF-4158C40B1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33" y="927378"/>
            <a:ext cx="4507583" cy="34060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EA050DF-8EEB-45A0-9D5A-71C07ABC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9944"/>
          <a:stretch/>
        </p:blipFill>
        <p:spPr>
          <a:xfrm>
            <a:off x="191056" y="1388377"/>
            <a:ext cx="3397208" cy="2040623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4FB4FD9C-FA6E-4147-93C6-AD5B66859AB8}"/>
              </a:ext>
            </a:extLst>
          </p:cNvPr>
          <p:cNvSpPr/>
          <p:nvPr/>
        </p:nvSpPr>
        <p:spPr>
          <a:xfrm>
            <a:off x="2312071" y="5336704"/>
            <a:ext cx="308404" cy="2284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BD6F17D-D349-4249-8536-4FA87FA04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02" y="4383380"/>
            <a:ext cx="3349562" cy="1557936"/>
          </a:xfrm>
          <a:prstGeom prst="rect">
            <a:avLst/>
          </a:prstGeom>
        </p:spPr>
      </p:pic>
      <p:sp>
        <p:nvSpPr>
          <p:cNvPr id="22" name="圆: 空心 21">
            <a:extLst>
              <a:ext uri="{FF2B5EF4-FFF2-40B4-BE49-F238E27FC236}">
                <a16:creationId xmlns:a16="http://schemas.microsoft.com/office/drawing/2014/main" id="{9EE119A8-304D-4203-A80C-FB45FEDD2EA1}"/>
              </a:ext>
            </a:extLst>
          </p:cNvPr>
          <p:cNvSpPr/>
          <p:nvPr/>
        </p:nvSpPr>
        <p:spPr>
          <a:xfrm rot="2040000">
            <a:off x="4123767" y="2523473"/>
            <a:ext cx="4470884" cy="229185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E2A9CA15-7D7F-4901-B55C-3A17EBC88F56}"/>
              </a:ext>
            </a:extLst>
          </p:cNvPr>
          <p:cNvSpPr/>
          <p:nvPr/>
        </p:nvSpPr>
        <p:spPr>
          <a:xfrm>
            <a:off x="5293866" y="5093675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EC823A80-6AA6-4196-BB1D-D51ABA485ACB}"/>
              </a:ext>
            </a:extLst>
          </p:cNvPr>
          <p:cNvSpPr/>
          <p:nvPr/>
        </p:nvSpPr>
        <p:spPr>
          <a:xfrm>
            <a:off x="5614320" y="5093675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圆: 空心 24">
            <a:extLst>
              <a:ext uri="{FF2B5EF4-FFF2-40B4-BE49-F238E27FC236}">
                <a16:creationId xmlns:a16="http://schemas.microsoft.com/office/drawing/2014/main" id="{54151C37-B855-45D5-BCC9-C585B8261E14}"/>
              </a:ext>
            </a:extLst>
          </p:cNvPr>
          <p:cNvSpPr/>
          <p:nvPr/>
        </p:nvSpPr>
        <p:spPr>
          <a:xfrm>
            <a:off x="5995045" y="5093857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6" name="圆: 空心 25">
            <a:extLst>
              <a:ext uri="{FF2B5EF4-FFF2-40B4-BE49-F238E27FC236}">
                <a16:creationId xmlns:a16="http://schemas.microsoft.com/office/drawing/2014/main" id="{2E41B7AE-8987-4A33-8A77-B950B31D6147}"/>
              </a:ext>
            </a:extLst>
          </p:cNvPr>
          <p:cNvSpPr/>
          <p:nvPr/>
        </p:nvSpPr>
        <p:spPr>
          <a:xfrm>
            <a:off x="6388958" y="5093675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19867276-907F-4481-80A5-4E9140C5D9DD}"/>
              </a:ext>
            </a:extLst>
          </p:cNvPr>
          <p:cNvSpPr/>
          <p:nvPr/>
        </p:nvSpPr>
        <p:spPr>
          <a:xfrm>
            <a:off x="6810016" y="5090284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82E8D83E-6957-4B81-9947-704100AF083F}"/>
              </a:ext>
            </a:extLst>
          </p:cNvPr>
          <p:cNvSpPr/>
          <p:nvPr/>
        </p:nvSpPr>
        <p:spPr>
          <a:xfrm>
            <a:off x="7225332" y="5090284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ABD77A10-4480-4556-BC65-80724C5F2AA3}"/>
              </a:ext>
            </a:extLst>
          </p:cNvPr>
          <p:cNvSpPr/>
          <p:nvPr/>
        </p:nvSpPr>
        <p:spPr>
          <a:xfrm>
            <a:off x="7545268" y="5090284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06A1B274-F22C-48D4-A4A3-404842743DD0}"/>
              </a:ext>
            </a:extLst>
          </p:cNvPr>
          <p:cNvSpPr/>
          <p:nvPr/>
        </p:nvSpPr>
        <p:spPr>
          <a:xfrm>
            <a:off x="7774715" y="3544120"/>
            <a:ext cx="722531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E5958E59-1CF3-4A73-9F4D-DD62C60D8D5C}"/>
              </a:ext>
            </a:extLst>
          </p:cNvPr>
          <p:cNvSpPr/>
          <p:nvPr/>
        </p:nvSpPr>
        <p:spPr>
          <a:xfrm rot="2040000">
            <a:off x="4253903" y="2464038"/>
            <a:ext cx="4470884" cy="229185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21231737-0004-451A-A0AE-0FD9C25B09B4}"/>
              </a:ext>
            </a:extLst>
          </p:cNvPr>
          <p:cNvSpPr/>
          <p:nvPr/>
        </p:nvSpPr>
        <p:spPr>
          <a:xfrm>
            <a:off x="5288530" y="4911032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225872A5-3DB0-46B6-AA5B-8EFA85AA2637}"/>
              </a:ext>
            </a:extLst>
          </p:cNvPr>
          <p:cNvSpPr/>
          <p:nvPr/>
        </p:nvSpPr>
        <p:spPr>
          <a:xfrm>
            <a:off x="5607726" y="4911032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9FB4E458-F52F-4E57-A3C1-9CAC3560F825}"/>
              </a:ext>
            </a:extLst>
          </p:cNvPr>
          <p:cNvSpPr/>
          <p:nvPr/>
        </p:nvSpPr>
        <p:spPr>
          <a:xfrm>
            <a:off x="5988451" y="4920688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9EEE2E8C-5F47-4A89-879B-823843FC5207}"/>
              </a:ext>
            </a:extLst>
          </p:cNvPr>
          <p:cNvSpPr/>
          <p:nvPr/>
        </p:nvSpPr>
        <p:spPr>
          <a:xfrm>
            <a:off x="6384280" y="4917216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64B71778-24BC-448B-9530-B9422D1D2507}"/>
              </a:ext>
            </a:extLst>
          </p:cNvPr>
          <p:cNvSpPr/>
          <p:nvPr/>
        </p:nvSpPr>
        <p:spPr>
          <a:xfrm>
            <a:off x="6799595" y="4911032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7" name="圆: 空心 36">
            <a:extLst>
              <a:ext uri="{FF2B5EF4-FFF2-40B4-BE49-F238E27FC236}">
                <a16:creationId xmlns:a16="http://schemas.microsoft.com/office/drawing/2014/main" id="{2B043B71-A9B3-4204-899F-425E27A54BB0}"/>
              </a:ext>
            </a:extLst>
          </p:cNvPr>
          <p:cNvSpPr/>
          <p:nvPr/>
        </p:nvSpPr>
        <p:spPr>
          <a:xfrm>
            <a:off x="7186914" y="4914007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8" name="圆: 空心 37">
            <a:extLst>
              <a:ext uri="{FF2B5EF4-FFF2-40B4-BE49-F238E27FC236}">
                <a16:creationId xmlns:a16="http://schemas.microsoft.com/office/drawing/2014/main" id="{A74DAAAE-A761-4F27-8FFF-996572A8F53E}"/>
              </a:ext>
            </a:extLst>
          </p:cNvPr>
          <p:cNvSpPr/>
          <p:nvPr/>
        </p:nvSpPr>
        <p:spPr>
          <a:xfrm>
            <a:off x="7506850" y="4907641"/>
            <a:ext cx="285863" cy="246419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B37941AE-49A0-4EEC-9B8F-8C3F1F1F5CAD}"/>
              </a:ext>
            </a:extLst>
          </p:cNvPr>
          <p:cNvSpPr/>
          <p:nvPr/>
        </p:nvSpPr>
        <p:spPr>
          <a:xfrm>
            <a:off x="4975630" y="1643062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546B984F-99E5-4FFD-BA27-852577907FA9}"/>
              </a:ext>
            </a:extLst>
          </p:cNvPr>
          <p:cNvSpPr/>
          <p:nvPr/>
        </p:nvSpPr>
        <p:spPr>
          <a:xfrm>
            <a:off x="5301421" y="1828801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33CFA941-A831-4946-8818-90B3C7B4BB91}"/>
              </a:ext>
            </a:extLst>
          </p:cNvPr>
          <p:cNvSpPr/>
          <p:nvPr/>
        </p:nvSpPr>
        <p:spPr>
          <a:xfrm>
            <a:off x="5607725" y="2064454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5EFF3C00-60FB-4096-AD24-051559026DFA}"/>
              </a:ext>
            </a:extLst>
          </p:cNvPr>
          <p:cNvSpPr/>
          <p:nvPr/>
        </p:nvSpPr>
        <p:spPr>
          <a:xfrm>
            <a:off x="5920624" y="2262933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C7DD6DD8-2EA3-4196-A4A1-4617881DF7FD}"/>
              </a:ext>
            </a:extLst>
          </p:cNvPr>
          <p:cNvSpPr/>
          <p:nvPr/>
        </p:nvSpPr>
        <p:spPr>
          <a:xfrm>
            <a:off x="6214312" y="2485762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E32377FA-07A9-4BF7-AC74-1034DE177BB1}"/>
              </a:ext>
            </a:extLst>
          </p:cNvPr>
          <p:cNvSpPr/>
          <p:nvPr/>
        </p:nvSpPr>
        <p:spPr>
          <a:xfrm>
            <a:off x="6543482" y="2728649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C1EF87D9-E49E-4134-BAD4-5618209815D6}"/>
              </a:ext>
            </a:extLst>
          </p:cNvPr>
          <p:cNvSpPr/>
          <p:nvPr/>
        </p:nvSpPr>
        <p:spPr>
          <a:xfrm>
            <a:off x="6886756" y="2911146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D31C17E2-6613-417E-B3B2-CD0082BEB085}"/>
              </a:ext>
            </a:extLst>
          </p:cNvPr>
          <p:cNvSpPr/>
          <p:nvPr/>
        </p:nvSpPr>
        <p:spPr>
          <a:xfrm>
            <a:off x="7199655" y="3107930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5" name="圆: 空心 54">
            <a:extLst>
              <a:ext uri="{FF2B5EF4-FFF2-40B4-BE49-F238E27FC236}">
                <a16:creationId xmlns:a16="http://schemas.microsoft.com/office/drawing/2014/main" id="{743145A8-85B7-48BD-A777-38828AB47F39}"/>
              </a:ext>
            </a:extLst>
          </p:cNvPr>
          <p:cNvSpPr/>
          <p:nvPr/>
        </p:nvSpPr>
        <p:spPr>
          <a:xfrm>
            <a:off x="7493332" y="3318113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6" name="圆: 空心 55">
            <a:extLst>
              <a:ext uri="{FF2B5EF4-FFF2-40B4-BE49-F238E27FC236}">
                <a16:creationId xmlns:a16="http://schemas.microsoft.com/office/drawing/2014/main" id="{F1A74B99-1DC2-4A02-89CC-35A1E2D81B74}"/>
              </a:ext>
            </a:extLst>
          </p:cNvPr>
          <p:cNvSpPr/>
          <p:nvPr/>
        </p:nvSpPr>
        <p:spPr>
          <a:xfrm>
            <a:off x="7728493" y="3490963"/>
            <a:ext cx="312899" cy="185738"/>
          </a:xfrm>
          <a:prstGeom prst="donut">
            <a:avLst>
              <a:gd name="adj" fmla="val 2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7" name="圆: 空心 56">
            <a:extLst>
              <a:ext uri="{FF2B5EF4-FFF2-40B4-BE49-F238E27FC236}">
                <a16:creationId xmlns:a16="http://schemas.microsoft.com/office/drawing/2014/main" id="{F40724D3-90EF-4F47-9FA0-090781D322E2}"/>
              </a:ext>
            </a:extLst>
          </p:cNvPr>
          <p:cNvSpPr/>
          <p:nvPr/>
        </p:nvSpPr>
        <p:spPr>
          <a:xfrm>
            <a:off x="4543671" y="1233585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8" name="圆: 空心 57">
            <a:extLst>
              <a:ext uri="{FF2B5EF4-FFF2-40B4-BE49-F238E27FC236}">
                <a16:creationId xmlns:a16="http://schemas.microsoft.com/office/drawing/2014/main" id="{82CFDEE9-9049-441C-B8A2-834EF36A16CD}"/>
              </a:ext>
            </a:extLst>
          </p:cNvPr>
          <p:cNvSpPr/>
          <p:nvPr/>
        </p:nvSpPr>
        <p:spPr>
          <a:xfrm>
            <a:off x="7899358" y="3270808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9" name="圆: 空心 58">
            <a:extLst>
              <a:ext uri="{FF2B5EF4-FFF2-40B4-BE49-F238E27FC236}">
                <a16:creationId xmlns:a16="http://schemas.microsoft.com/office/drawing/2014/main" id="{C87AD230-5F9D-43B9-B55A-0E43D57C0CE1}"/>
              </a:ext>
            </a:extLst>
          </p:cNvPr>
          <p:cNvSpPr/>
          <p:nvPr/>
        </p:nvSpPr>
        <p:spPr>
          <a:xfrm>
            <a:off x="4995216" y="1230186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0" name="圆: 空心 59">
            <a:extLst>
              <a:ext uri="{FF2B5EF4-FFF2-40B4-BE49-F238E27FC236}">
                <a16:creationId xmlns:a16="http://schemas.microsoft.com/office/drawing/2014/main" id="{18D28AA2-4B2D-4304-AD59-5D4513917D63}"/>
              </a:ext>
            </a:extLst>
          </p:cNvPr>
          <p:cNvSpPr/>
          <p:nvPr/>
        </p:nvSpPr>
        <p:spPr>
          <a:xfrm>
            <a:off x="4559288" y="1528717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" name="圆: 空心 60">
            <a:extLst>
              <a:ext uri="{FF2B5EF4-FFF2-40B4-BE49-F238E27FC236}">
                <a16:creationId xmlns:a16="http://schemas.microsoft.com/office/drawing/2014/main" id="{4B2226DA-CDB2-408E-A8D6-C29FFACCEDC2}"/>
              </a:ext>
            </a:extLst>
          </p:cNvPr>
          <p:cNvSpPr/>
          <p:nvPr/>
        </p:nvSpPr>
        <p:spPr>
          <a:xfrm>
            <a:off x="4762627" y="1533667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2" name="圆: 空心 61">
            <a:extLst>
              <a:ext uri="{FF2B5EF4-FFF2-40B4-BE49-F238E27FC236}">
                <a16:creationId xmlns:a16="http://schemas.microsoft.com/office/drawing/2014/main" id="{FBFCE258-C6C6-4D32-B4A7-2B6C7CEC26E2}"/>
              </a:ext>
            </a:extLst>
          </p:cNvPr>
          <p:cNvSpPr/>
          <p:nvPr/>
        </p:nvSpPr>
        <p:spPr>
          <a:xfrm>
            <a:off x="5005495" y="1528717"/>
            <a:ext cx="157870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3" name="圆: 空心 62">
            <a:extLst>
              <a:ext uri="{FF2B5EF4-FFF2-40B4-BE49-F238E27FC236}">
                <a16:creationId xmlns:a16="http://schemas.microsoft.com/office/drawing/2014/main" id="{809A269C-DCC7-4C4C-849D-371FA1287019}"/>
              </a:ext>
            </a:extLst>
          </p:cNvPr>
          <p:cNvSpPr/>
          <p:nvPr/>
        </p:nvSpPr>
        <p:spPr>
          <a:xfrm>
            <a:off x="4777252" y="1228635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4" name="圆: 空心 63">
            <a:extLst>
              <a:ext uri="{FF2B5EF4-FFF2-40B4-BE49-F238E27FC236}">
                <a16:creationId xmlns:a16="http://schemas.microsoft.com/office/drawing/2014/main" id="{74C44DA1-6585-4D5B-B244-A093A596568D}"/>
              </a:ext>
            </a:extLst>
          </p:cNvPr>
          <p:cNvSpPr/>
          <p:nvPr/>
        </p:nvSpPr>
        <p:spPr>
          <a:xfrm>
            <a:off x="8141240" y="3283749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5" name="圆: 空心 64">
            <a:extLst>
              <a:ext uri="{FF2B5EF4-FFF2-40B4-BE49-F238E27FC236}">
                <a16:creationId xmlns:a16="http://schemas.microsoft.com/office/drawing/2014/main" id="{12E991CA-5B1B-4731-A186-605414559E5C}"/>
              </a:ext>
            </a:extLst>
          </p:cNvPr>
          <p:cNvSpPr/>
          <p:nvPr/>
        </p:nvSpPr>
        <p:spPr>
          <a:xfrm>
            <a:off x="8331485" y="3270808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6" name="圆: 空心 65">
            <a:extLst>
              <a:ext uri="{FF2B5EF4-FFF2-40B4-BE49-F238E27FC236}">
                <a16:creationId xmlns:a16="http://schemas.microsoft.com/office/drawing/2014/main" id="{F8296EB7-890C-4DA7-8BFC-E1BAFAF53E1B}"/>
              </a:ext>
            </a:extLst>
          </p:cNvPr>
          <p:cNvSpPr/>
          <p:nvPr/>
        </p:nvSpPr>
        <p:spPr>
          <a:xfrm>
            <a:off x="7893580" y="3608290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7" name="圆: 空心 66">
            <a:extLst>
              <a:ext uri="{FF2B5EF4-FFF2-40B4-BE49-F238E27FC236}">
                <a16:creationId xmlns:a16="http://schemas.microsoft.com/office/drawing/2014/main" id="{408B985B-7A5E-4089-B238-053BC728ACAB}"/>
              </a:ext>
            </a:extLst>
          </p:cNvPr>
          <p:cNvSpPr/>
          <p:nvPr/>
        </p:nvSpPr>
        <p:spPr>
          <a:xfrm>
            <a:off x="8147231" y="3598531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8" name="圆: 空心 67">
            <a:extLst>
              <a:ext uri="{FF2B5EF4-FFF2-40B4-BE49-F238E27FC236}">
                <a16:creationId xmlns:a16="http://schemas.microsoft.com/office/drawing/2014/main" id="{690ABC64-C816-4DA0-813A-4CFD2D4A5A2F}"/>
              </a:ext>
            </a:extLst>
          </p:cNvPr>
          <p:cNvSpPr/>
          <p:nvPr/>
        </p:nvSpPr>
        <p:spPr>
          <a:xfrm>
            <a:off x="8323369" y="3608290"/>
            <a:ext cx="142034" cy="300083"/>
          </a:xfrm>
          <a:prstGeom prst="donut">
            <a:avLst>
              <a:gd name="adj" fmla="val 27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867E0C74-3C85-4A77-9A43-B26ECF785286}"/>
              </a:ext>
            </a:extLst>
          </p:cNvPr>
          <p:cNvSpPr/>
          <p:nvPr/>
        </p:nvSpPr>
        <p:spPr>
          <a:xfrm>
            <a:off x="136124" y="1746825"/>
            <a:ext cx="1964269" cy="410498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5FD0D18F-E778-43E5-9017-B41E48E8919B}"/>
              </a:ext>
            </a:extLst>
          </p:cNvPr>
          <p:cNvSpPr/>
          <p:nvPr/>
        </p:nvSpPr>
        <p:spPr>
          <a:xfrm>
            <a:off x="144240" y="2157322"/>
            <a:ext cx="1964269" cy="358448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1" name="圆: 空心 70">
            <a:extLst>
              <a:ext uri="{FF2B5EF4-FFF2-40B4-BE49-F238E27FC236}">
                <a16:creationId xmlns:a16="http://schemas.microsoft.com/office/drawing/2014/main" id="{AD1BC342-3610-4DB8-B473-770E23A7B977}"/>
              </a:ext>
            </a:extLst>
          </p:cNvPr>
          <p:cNvSpPr/>
          <p:nvPr/>
        </p:nvSpPr>
        <p:spPr>
          <a:xfrm>
            <a:off x="199171" y="2515770"/>
            <a:ext cx="1964269" cy="211316"/>
          </a:xfrm>
          <a:prstGeom prst="donut">
            <a:avLst>
              <a:gd name="adj" fmla="val 25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2" name="圆: 空心 71">
            <a:extLst>
              <a:ext uri="{FF2B5EF4-FFF2-40B4-BE49-F238E27FC236}">
                <a16:creationId xmlns:a16="http://schemas.microsoft.com/office/drawing/2014/main" id="{238C42D1-F353-473A-823D-FE45CE3B0CC7}"/>
              </a:ext>
            </a:extLst>
          </p:cNvPr>
          <p:cNvSpPr/>
          <p:nvPr/>
        </p:nvSpPr>
        <p:spPr>
          <a:xfrm>
            <a:off x="191187" y="3188010"/>
            <a:ext cx="1964269" cy="211316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3" name="圆: 空心 72">
            <a:extLst>
              <a:ext uri="{FF2B5EF4-FFF2-40B4-BE49-F238E27FC236}">
                <a16:creationId xmlns:a16="http://schemas.microsoft.com/office/drawing/2014/main" id="{17BF1F81-9EAE-496A-BD43-659AE644F6ED}"/>
              </a:ext>
            </a:extLst>
          </p:cNvPr>
          <p:cNvSpPr/>
          <p:nvPr/>
        </p:nvSpPr>
        <p:spPr>
          <a:xfrm>
            <a:off x="184335" y="2727584"/>
            <a:ext cx="1964269" cy="211316"/>
          </a:xfrm>
          <a:prstGeom prst="donut">
            <a:avLst>
              <a:gd name="adj" fmla="val 2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000"/>
                            </p:stCondLst>
                            <p:childTnLst>
                              <p:par>
                                <p:cTn id="2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500"/>
                            </p:stCondLst>
                            <p:childTnLst>
                              <p:par>
                                <p:cTn id="2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00"/>
                            </p:stCondLst>
                            <p:childTnLst>
                              <p:par>
                                <p:cTn id="3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0"/>
                            </p:stCondLst>
                            <p:childTnLst>
                              <p:par>
                                <p:cTn id="3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500"/>
                            </p:stCondLst>
                            <p:childTnLst>
                              <p:par>
                                <p:cTn id="3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500"/>
                            </p:stCondLst>
                            <p:childTnLst>
                              <p:par>
                                <p:cTn id="4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000"/>
                            </p:stCondLst>
                            <p:childTnLst>
                              <p:par>
                                <p:cTn id="4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500"/>
                            </p:stCondLst>
                            <p:childTnLst>
                              <p:par>
                                <p:cTn id="4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0"/>
                            </p:stCondLst>
                            <p:childTnLst>
                              <p:par>
                                <p:cTn id="4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500"/>
                            </p:stCondLst>
                            <p:childTnLst>
                              <p:par>
                                <p:cTn id="4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0599899-49BE-43FF-8885-67CEF2C6D85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8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  <a:ea typeface="微软雅黑" charset="-122"/>
                <a:cs typeface="微软雅黑" charset="-122"/>
              </a:defRPr>
            </a:lvl9pPr>
          </a:lstStyle>
          <a:p>
            <a:pPr algn="ctr" eaLnBrk="1" hangingPunct="1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53A65BC2-FC7C-4FC0-87DE-6AE88D39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1" y="986657"/>
            <a:ext cx="378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</a:rPr>
              <a:t>4.2.2 ST-28-24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</a:rPr>
              <a:t>钢筋图</a:t>
            </a:r>
            <a:endParaRPr lang="zh-CN" altLang="zh-CN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D16B682-BAAB-4208-9D55-8246962D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533" y="1033827"/>
            <a:ext cx="20997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4.2 </a:t>
            </a:r>
            <a:r>
              <a:rPr lang="zh-CN" altLang="en-US" sz="1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识读梯段板详图</a:t>
            </a:r>
            <a:endParaRPr lang="zh-CN" altLang="zh-CN" sz="1500" b="1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96A026-5D61-47F4-B715-EE2D956672C0}"/>
              </a:ext>
            </a:extLst>
          </p:cNvPr>
          <p:cNvSpPr/>
          <p:nvPr/>
        </p:nvSpPr>
        <p:spPr>
          <a:xfrm>
            <a:off x="2573142" y="4562242"/>
            <a:ext cx="308404" cy="228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52872E9-138E-4EDC-AA6F-8C54EA991F7C}"/>
              </a:ext>
            </a:extLst>
          </p:cNvPr>
          <p:cNvSpPr/>
          <p:nvPr/>
        </p:nvSpPr>
        <p:spPr>
          <a:xfrm>
            <a:off x="2062524" y="5597416"/>
            <a:ext cx="308404" cy="2284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C48D2F-AD49-4163-B52C-EFB1F0B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1" y="4089916"/>
            <a:ext cx="3419813" cy="1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）边缘箍筋：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根，分别布置在底部平台和顶部踏步平台处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（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）边缘加强筋：</a:t>
            </a:r>
            <a:r>
              <a:rPr lang="en-US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zh-CN" altLang="zh-CN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根，布置在上、下分布筋的弯钩内侧</a:t>
            </a:r>
            <a:r>
              <a:rPr lang="zh-CN" altLang="en-US" sz="15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。</a:t>
            </a:r>
            <a:endParaRPr lang="zh-CN" altLang="zh-CN" sz="15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5EBF2C-FC8A-4BF7-99EF-4158C40B1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5" y="857250"/>
            <a:ext cx="4651355" cy="3514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EA050DF-8EEB-45A0-9D5A-71C07ABC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14" b="987"/>
          <a:stretch/>
        </p:blipFill>
        <p:spPr>
          <a:xfrm>
            <a:off x="171701" y="1422513"/>
            <a:ext cx="3279763" cy="257779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2A61D9D-F715-4BFF-884D-4684932FC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68" y="4393142"/>
            <a:ext cx="3349562" cy="1557936"/>
          </a:xfrm>
          <a:prstGeom prst="rect">
            <a:avLst/>
          </a:prstGeom>
        </p:spPr>
      </p:pic>
      <p:sp>
        <p:nvSpPr>
          <p:cNvPr id="21" name="圆: 空心 20">
            <a:extLst>
              <a:ext uri="{FF2B5EF4-FFF2-40B4-BE49-F238E27FC236}">
                <a16:creationId xmlns:a16="http://schemas.microsoft.com/office/drawing/2014/main" id="{896CE9F1-9A8E-452A-BCE7-E78CECFC1D76}"/>
              </a:ext>
            </a:extLst>
          </p:cNvPr>
          <p:cNvSpPr/>
          <p:nvPr/>
        </p:nvSpPr>
        <p:spPr>
          <a:xfrm>
            <a:off x="127654" y="1546226"/>
            <a:ext cx="2238124" cy="323850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2" name="圆: 空心 21">
            <a:extLst>
              <a:ext uri="{FF2B5EF4-FFF2-40B4-BE49-F238E27FC236}">
                <a16:creationId xmlns:a16="http://schemas.microsoft.com/office/drawing/2014/main" id="{B8F94E29-B18A-4509-8868-851A65CB6BD4}"/>
              </a:ext>
            </a:extLst>
          </p:cNvPr>
          <p:cNvSpPr/>
          <p:nvPr/>
        </p:nvSpPr>
        <p:spPr>
          <a:xfrm>
            <a:off x="127653" y="2021882"/>
            <a:ext cx="2238124" cy="323850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A2E7402D-F41F-442C-9460-995FFAD9301B}"/>
              </a:ext>
            </a:extLst>
          </p:cNvPr>
          <p:cNvSpPr/>
          <p:nvPr/>
        </p:nvSpPr>
        <p:spPr>
          <a:xfrm>
            <a:off x="4343842" y="1273103"/>
            <a:ext cx="856808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4" name="圆: 空心 23">
            <a:extLst>
              <a:ext uri="{FF2B5EF4-FFF2-40B4-BE49-F238E27FC236}">
                <a16:creationId xmlns:a16="http://schemas.microsoft.com/office/drawing/2014/main" id="{9EEEEFD2-62D5-4573-A4E0-CFF134EC14BD}"/>
              </a:ext>
            </a:extLst>
          </p:cNvPr>
          <p:cNvSpPr/>
          <p:nvPr/>
        </p:nvSpPr>
        <p:spPr>
          <a:xfrm>
            <a:off x="7789567" y="3411785"/>
            <a:ext cx="856808" cy="404986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24BB68D-C4BB-4FDB-AB43-5D45ADCAC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94" y="2470494"/>
            <a:ext cx="3127131" cy="1537444"/>
          </a:xfrm>
          <a:prstGeom prst="rect">
            <a:avLst/>
          </a:prstGeom>
        </p:spPr>
      </p:pic>
      <p:sp>
        <p:nvSpPr>
          <p:cNvPr id="26" name="圆: 空心 25">
            <a:extLst>
              <a:ext uri="{FF2B5EF4-FFF2-40B4-BE49-F238E27FC236}">
                <a16:creationId xmlns:a16="http://schemas.microsoft.com/office/drawing/2014/main" id="{543B1946-26E8-4246-8923-9E8356A5A3F8}"/>
              </a:ext>
            </a:extLst>
          </p:cNvPr>
          <p:cNvSpPr/>
          <p:nvPr/>
        </p:nvSpPr>
        <p:spPr>
          <a:xfrm>
            <a:off x="132804" y="3085048"/>
            <a:ext cx="2238124" cy="475655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圆: 空心 26">
            <a:extLst>
              <a:ext uri="{FF2B5EF4-FFF2-40B4-BE49-F238E27FC236}">
                <a16:creationId xmlns:a16="http://schemas.microsoft.com/office/drawing/2014/main" id="{D0A9A8A6-69E4-44AF-B6FC-B4706A04AC0E}"/>
              </a:ext>
            </a:extLst>
          </p:cNvPr>
          <p:cNvSpPr/>
          <p:nvPr/>
        </p:nvSpPr>
        <p:spPr>
          <a:xfrm>
            <a:off x="148905" y="3560777"/>
            <a:ext cx="2238124" cy="475655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8" name="圆: 空心 27">
            <a:extLst>
              <a:ext uri="{FF2B5EF4-FFF2-40B4-BE49-F238E27FC236}">
                <a16:creationId xmlns:a16="http://schemas.microsoft.com/office/drawing/2014/main" id="{85971212-8D36-4BF3-A9AA-288F78077BA9}"/>
              </a:ext>
            </a:extLst>
          </p:cNvPr>
          <p:cNvSpPr/>
          <p:nvPr/>
        </p:nvSpPr>
        <p:spPr>
          <a:xfrm>
            <a:off x="2959535" y="297543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9" name="圆: 空心 28">
            <a:extLst>
              <a:ext uri="{FF2B5EF4-FFF2-40B4-BE49-F238E27FC236}">
                <a16:creationId xmlns:a16="http://schemas.microsoft.com/office/drawing/2014/main" id="{58E71829-C388-44DC-B2CE-5635BD8E9350}"/>
              </a:ext>
            </a:extLst>
          </p:cNvPr>
          <p:cNvSpPr/>
          <p:nvPr/>
        </p:nvSpPr>
        <p:spPr>
          <a:xfrm>
            <a:off x="3153719" y="297543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14C53AF7-F078-4667-80EA-355E84ACFE00}"/>
              </a:ext>
            </a:extLst>
          </p:cNvPr>
          <p:cNvSpPr/>
          <p:nvPr/>
        </p:nvSpPr>
        <p:spPr>
          <a:xfrm>
            <a:off x="3463105" y="298567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id="{5CCB9B16-DCB4-4F75-972E-FD4E0D0D41E2}"/>
              </a:ext>
            </a:extLst>
          </p:cNvPr>
          <p:cNvSpPr/>
          <p:nvPr/>
        </p:nvSpPr>
        <p:spPr>
          <a:xfrm>
            <a:off x="3740756" y="298567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id="{06320233-3CC3-42CC-903F-E3A81301F7D1}"/>
              </a:ext>
            </a:extLst>
          </p:cNvPr>
          <p:cNvSpPr/>
          <p:nvPr/>
        </p:nvSpPr>
        <p:spPr>
          <a:xfrm>
            <a:off x="4043810" y="298567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id="{CDAD102E-4DBF-42EA-9237-2ADA186AD7CB}"/>
              </a:ext>
            </a:extLst>
          </p:cNvPr>
          <p:cNvSpPr/>
          <p:nvPr/>
        </p:nvSpPr>
        <p:spPr>
          <a:xfrm>
            <a:off x="4302200" y="298829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4" name="圆: 空心 33">
            <a:extLst>
              <a:ext uri="{FF2B5EF4-FFF2-40B4-BE49-F238E27FC236}">
                <a16:creationId xmlns:a16="http://schemas.microsoft.com/office/drawing/2014/main" id="{38115FFA-7AB8-41C6-8290-5BE9898CDFD9}"/>
              </a:ext>
            </a:extLst>
          </p:cNvPr>
          <p:cNvSpPr/>
          <p:nvPr/>
        </p:nvSpPr>
        <p:spPr>
          <a:xfrm>
            <a:off x="4594828" y="298567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圆: 空心 34">
            <a:extLst>
              <a:ext uri="{FF2B5EF4-FFF2-40B4-BE49-F238E27FC236}">
                <a16:creationId xmlns:a16="http://schemas.microsoft.com/office/drawing/2014/main" id="{1A7AAD06-A0B8-4897-8AD7-E5AF01599FEC}"/>
              </a:ext>
            </a:extLst>
          </p:cNvPr>
          <p:cNvSpPr/>
          <p:nvPr/>
        </p:nvSpPr>
        <p:spPr>
          <a:xfrm>
            <a:off x="4874165" y="298567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6" name="圆: 空心 35">
            <a:extLst>
              <a:ext uri="{FF2B5EF4-FFF2-40B4-BE49-F238E27FC236}">
                <a16:creationId xmlns:a16="http://schemas.microsoft.com/office/drawing/2014/main" id="{6375EA11-00DA-465B-A460-339817295496}"/>
              </a:ext>
            </a:extLst>
          </p:cNvPr>
          <p:cNvSpPr/>
          <p:nvPr/>
        </p:nvSpPr>
        <p:spPr>
          <a:xfrm>
            <a:off x="5098688" y="2985671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01556E7D-5377-4ABA-B227-B98C7E105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807" y="4018176"/>
            <a:ext cx="3164681" cy="1471613"/>
          </a:xfrm>
          <a:prstGeom prst="rect">
            <a:avLst/>
          </a:prstGeom>
        </p:spPr>
      </p:pic>
      <p:sp>
        <p:nvSpPr>
          <p:cNvPr id="38" name="圆: 空心 37">
            <a:extLst>
              <a:ext uri="{FF2B5EF4-FFF2-40B4-BE49-F238E27FC236}">
                <a16:creationId xmlns:a16="http://schemas.microsoft.com/office/drawing/2014/main" id="{E9422D32-4A72-4AF2-96C3-ECE9F7DCEEA7}"/>
              </a:ext>
            </a:extLst>
          </p:cNvPr>
          <p:cNvSpPr/>
          <p:nvPr/>
        </p:nvSpPr>
        <p:spPr>
          <a:xfrm>
            <a:off x="2924837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ED40A72C-95D3-4471-9BE8-0667792B7D85}"/>
              </a:ext>
            </a:extLst>
          </p:cNvPr>
          <p:cNvSpPr/>
          <p:nvPr/>
        </p:nvSpPr>
        <p:spPr>
          <a:xfrm>
            <a:off x="3086475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id="{74F4355A-70E9-4A6F-983C-C8C96F0484D8}"/>
              </a:ext>
            </a:extLst>
          </p:cNvPr>
          <p:cNvSpPr/>
          <p:nvPr/>
        </p:nvSpPr>
        <p:spPr>
          <a:xfrm>
            <a:off x="3355865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1" name="圆: 空心 40">
            <a:extLst>
              <a:ext uri="{FF2B5EF4-FFF2-40B4-BE49-F238E27FC236}">
                <a16:creationId xmlns:a16="http://schemas.microsoft.com/office/drawing/2014/main" id="{11246138-0A5D-4EFE-998D-A96E0F1CCDF8}"/>
              </a:ext>
            </a:extLst>
          </p:cNvPr>
          <p:cNvSpPr/>
          <p:nvPr/>
        </p:nvSpPr>
        <p:spPr>
          <a:xfrm>
            <a:off x="3648440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2" name="圆: 空心 41">
            <a:extLst>
              <a:ext uri="{FF2B5EF4-FFF2-40B4-BE49-F238E27FC236}">
                <a16:creationId xmlns:a16="http://schemas.microsoft.com/office/drawing/2014/main" id="{30BAB580-0661-4703-99AB-A18D04E5EB5A}"/>
              </a:ext>
            </a:extLst>
          </p:cNvPr>
          <p:cNvSpPr/>
          <p:nvPr/>
        </p:nvSpPr>
        <p:spPr>
          <a:xfrm>
            <a:off x="3917831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3" name="圆: 空心 42">
            <a:extLst>
              <a:ext uri="{FF2B5EF4-FFF2-40B4-BE49-F238E27FC236}">
                <a16:creationId xmlns:a16="http://schemas.microsoft.com/office/drawing/2014/main" id="{E67B9A8A-308F-42E2-BA79-5D83BA041BA5}"/>
              </a:ext>
            </a:extLst>
          </p:cNvPr>
          <p:cNvSpPr/>
          <p:nvPr/>
        </p:nvSpPr>
        <p:spPr>
          <a:xfrm>
            <a:off x="4181220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id="{79A63D5D-F9CE-4C9B-8711-080FC8277A9B}"/>
              </a:ext>
            </a:extLst>
          </p:cNvPr>
          <p:cNvSpPr/>
          <p:nvPr/>
        </p:nvSpPr>
        <p:spPr>
          <a:xfrm>
            <a:off x="4462204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5" name="圆: 空心 44">
            <a:extLst>
              <a:ext uri="{FF2B5EF4-FFF2-40B4-BE49-F238E27FC236}">
                <a16:creationId xmlns:a16="http://schemas.microsoft.com/office/drawing/2014/main" id="{470B7995-85D0-4DE6-B117-DA11D1DF81F2}"/>
              </a:ext>
            </a:extLst>
          </p:cNvPr>
          <p:cNvSpPr/>
          <p:nvPr/>
        </p:nvSpPr>
        <p:spPr>
          <a:xfrm>
            <a:off x="4713393" y="4505247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id="{9F6BEE87-8DC9-40AD-8D47-CD98C07E79F3}"/>
              </a:ext>
            </a:extLst>
          </p:cNvPr>
          <p:cNvSpPr/>
          <p:nvPr/>
        </p:nvSpPr>
        <p:spPr>
          <a:xfrm>
            <a:off x="4876268" y="4490199"/>
            <a:ext cx="128409" cy="527567"/>
          </a:xfrm>
          <a:prstGeom prst="donut">
            <a:avLst>
              <a:gd name="adj" fmla="val 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7" name="圆: 空心 46">
            <a:extLst>
              <a:ext uri="{FF2B5EF4-FFF2-40B4-BE49-F238E27FC236}">
                <a16:creationId xmlns:a16="http://schemas.microsoft.com/office/drawing/2014/main" id="{2AEE8E77-41B0-4716-9267-D85AFDB21363}"/>
              </a:ext>
            </a:extLst>
          </p:cNvPr>
          <p:cNvSpPr/>
          <p:nvPr/>
        </p:nvSpPr>
        <p:spPr>
          <a:xfrm>
            <a:off x="5400593" y="4753983"/>
            <a:ext cx="716161" cy="42062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8" name="圆: 空心 47">
            <a:extLst>
              <a:ext uri="{FF2B5EF4-FFF2-40B4-BE49-F238E27FC236}">
                <a16:creationId xmlns:a16="http://schemas.microsoft.com/office/drawing/2014/main" id="{4CC113F8-E538-4B6A-8D6E-460235B0BDC0}"/>
              </a:ext>
            </a:extLst>
          </p:cNvPr>
          <p:cNvSpPr/>
          <p:nvPr/>
        </p:nvSpPr>
        <p:spPr>
          <a:xfrm>
            <a:off x="8039469" y="4751488"/>
            <a:ext cx="716161" cy="42062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9" name="圆: 空心 48">
            <a:extLst>
              <a:ext uri="{FF2B5EF4-FFF2-40B4-BE49-F238E27FC236}">
                <a16:creationId xmlns:a16="http://schemas.microsoft.com/office/drawing/2014/main" id="{25A15EE2-B437-4154-A507-3ED76AE2C304}"/>
              </a:ext>
            </a:extLst>
          </p:cNvPr>
          <p:cNvSpPr/>
          <p:nvPr/>
        </p:nvSpPr>
        <p:spPr>
          <a:xfrm>
            <a:off x="5373040" y="5064229"/>
            <a:ext cx="716161" cy="475070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0" name="圆: 空心 49">
            <a:extLst>
              <a:ext uri="{FF2B5EF4-FFF2-40B4-BE49-F238E27FC236}">
                <a16:creationId xmlns:a16="http://schemas.microsoft.com/office/drawing/2014/main" id="{7684FF31-4970-484A-B5A8-86E35F4227B7}"/>
              </a:ext>
            </a:extLst>
          </p:cNvPr>
          <p:cNvSpPr/>
          <p:nvPr/>
        </p:nvSpPr>
        <p:spPr>
          <a:xfrm>
            <a:off x="8072497" y="5056120"/>
            <a:ext cx="716161" cy="512676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1" name="圆: 空心 50">
            <a:extLst>
              <a:ext uri="{FF2B5EF4-FFF2-40B4-BE49-F238E27FC236}">
                <a16:creationId xmlns:a16="http://schemas.microsoft.com/office/drawing/2014/main" id="{60A64AA8-6BCE-48EF-8526-6FF86C2D3432}"/>
              </a:ext>
            </a:extLst>
          </p:cNvPr>
          <p:cNvSpPr/>
          <p:nvPr/>
        </p:nvSpPr>
        <p:spPr>
          <a:xfrm>
            <a:off x="736702" y="3077420"/>
            <a:ext cx="716161" cy="42062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2" name="圆: 空心 51">
            <a:extLst>
              <a:ext uri="{FF2B5EF4-FFF2-40B4-BE49-F238E27FC236}">
                <a16:creationId xmlns:a16="http://schemas.microsoft.com/office/drawing/2014/main" id="{C92B43D7-DC4A-4DF0-9D52-C551111D1ED7}"/>
              </a:ext>
            </a:extLst>
          </p:cNvPr>
          <p:cNvSpPr/>
          <p:nvPr/>
        </p:nvSpPr>
        <p:spPr>
          <a:xfrm>
            <a:off x="1232768" y="3752617"/>
            <a:ext cx="716161" cy="420623"/>
          </a:xfrm>
          <a:prstGeom prst="donut">
            <a:avLst>
              <a:gd name="adj" fmla="val 25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000"/>
                            </p:stCondLst>
                            <p:childTnLst>
                              <p:par>
                                <p:cTn id="1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5CD70FAC-1AF1-4468-BB6D-ACEC1F89FD6B}" vid="{5E954998-372C-47F5-961E-1527A5D433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5171</TotalTime>
  <Words>1263</Words>
  <Application>Microsoft Office PowerPoint</Application>
  <PresentationFormat>全屏显示(4:3)</PresentationFormat>
  <Paragraphs>185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方正舒体</vt:lpstr>
      <vt:lpstr>微软雅黑</vt:lpstr>
      <vt:lpstr>文鼎琥珀体</vt:lpstr>
      <vt:lpstr>Arial</vt:lpstr>
      <vt:lpstr>Impact</vt:lpstr>
      <vt:lpstr>Times New Roman</vt:lpstr>
      <vt:lpstr>Wingdings</vt:lpstr>
      <vt:lpstr>主题1</vt:lpstr>
      <vt:lpstr>装配化建筑施工图的识读与深化设计  </vt:lpstr>
      <vt:lpstr>识读梯段板详图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·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473</cp:revision>
  <dcterms:created xsi:type="dcterms:W3CDTF">2018-11-14T05:53:32Z</dcterms:created>
  <dcterms:modified xsi:type="dcterms:W3CDTF">2020-01-31T07:26:03Z</dcterms:modified>
</cp:coreProperties>
</file>