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5" r:id="rId2"/>
    <p:sldId id="695" r:id="rId3"/>
    <p:sldId id="644" r:id="rId4"/>
    <p:sldId id="729" r:id="rId5"/>
    <p:sldId id="730" r:id="rId6"/>
    <p:sldId id="731" r:id="rId7"/>
    <p:sldId id="733" r:id="rId8"/>
    <p:sldId id="732" r:id="rId9"/>
    <p:sldId id="734" r:id="rId10"/>
    <p:sldId id="735" r:id="rId11"/>
    <p:sldId id="276" r:id="rId12"/>
    <p:sldId id="278" r:id="rId13"/>
    <p:sldId id="279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主题样式 2 - 强调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3" autoAdjust="0"/>
    <p:restoredTop sz="94660"/>
  </p:normalViewPr>
  <p:slideViewPr>
    <p:cSldViewPr snapToGrid="0">
      <p:cViewPr varScale="1">
        <p:scale>
          <a:sx n="72" d="100"/>
          <a:sy n="72" d="100"/>
        </p:scale>
        <p:origin x="15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70031-5DD9-4D2C-B2FA-BE5B96052418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E9DCD-FB60-4F3D-86D7-7B30735E3C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69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4ABDF6-CB80-4B92-8D0A-3556091350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E86388-F3F5-459C-8A60-F05F7598D4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FF9A82-89E4-459C-9016-BCA9AEC355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0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F159D5-03E4-4C20-A36C-CA2D04606D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598BBB-2917-4085-9BD8-AE2F6AD246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516153-3B2A-431F-9107-7DAF589591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675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8497E8-E4E6-4D90-A1C7-A728366156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93F829-BC47-4CA8-AC44-E606FB6FE7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1A6B86-1DA3-4503-AA48-8A81A65C7C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477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0"/>
              <a:t>单击图标添加表格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A42C11-7551-4370-A28A-C25041247D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50B036-1636-4542-BC94-AEA97910D6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B377E2-8F3E-4ED1-87CC-C3F72A4FB1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31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474036-5DB2-4DBF-A66B-46042BFA4D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45C04E-ADDE-4D72-8F59-17D0AFE48F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97588E-42FA-4E6D-8BD6-BE0FE2A313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56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D12187-0A57-4421-AD67-134AB161C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C7B9A6-CCBD-4DDD-9769-24EB56CEEC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B907F3-1115-4DEA-B786-6442BEB1B2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50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3DC8CC-97D8-4D98-9A8F-A8F2C7B504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B70093-EB07-4BE2-BC54-9F81499691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298ABA-949F-4215-8C5D-704C57FD38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68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680817-B645-4223-89C7-8EDB028D2C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11DB61D-3C1E-482A-AD53-231535F7D1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E010787-3C6F-4ABD-A428-932580B668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44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03B722-3BDC-4BE8-97DA-AB06D1B460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AD1E42D-E7B4-4E65-A2A4-662470AF18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E9810D5-287B-4685-98C9-4BF0F8B6E9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84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CA76514-78BA-40C2-855D-FFA4941CC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7DB80FA-2485-4106-BD7A-17C7A29C93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7C2B55-6994-4C8D-9DB9-78F2973EA3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12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0C3D71-4831-4872-9060-E5DA57EC2A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90017-E8C2-4897-B95B-B5E76BDF65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38D4C9-9AB3-43E9-90FE-0BABAAFF58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20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BB0C92-B6DD-4957-9534-13FE6FF005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0ADF17-622E-4480-9144-8600771F95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B3E306-8EF0-41FB-AF46-41B6C5F89E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55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3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F8E1E5E-CE54-48D9-B821-5069E4117A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F93E2EB-BE3B-4F8F-A0DD-29D418C1CB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2B5C8A-EBA7-40AF-8A8D-1F81ACD27F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宋体" charset="-122"/>
              </a:defRPr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575505-000E-4E94-8794-2606D37D78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宋体" charset="-122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54704DA-D6CA-4EFA-BD22-3237923857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48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>
            <a:extLst>
              <a:ext uri="{FF2B5EF4-FFF2-40B4-BE49-F238E27FC236}">
                <a16:creationId xmlns:a16="http://schemas.microsoft.com/office/drawing/2014/main" id="{AAB48C66-39E0-4E0A-96B3-77C1F5E191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36417" y="1066800"/>
            <a:ext cx="7493183" cy="1127530"/>
          </a:xfrm>
        </p:spPr>
        <p:txBody>
          <a:bodyPr/>
          <a:lstStyle/>
          <a:p>
            <a:pPr eaLnBrk="1" hangingPunct="1"/>
            <a:r>
              <a:rPr lang="zh-CN" altLang="en-US" sz="3300" dirty="0"/>
              <a:t>装配化建筑施工图的识读与深化设计</a:t>
            </a:r>
            <a:br>
              <a:rPr lang="en-US" altLang="zh-CN" sz="3300" dirty="0"/>
            </a:br>
            <a:br>
              <a:rPr lang="en-US" altLang="zh-CN" dirty="0"/>
            </a:br>
            <a:endParaRPr lang="zh-CN" altLang="en-US" dirty="0"/>
          </a:p>
        </p:txBody>
      </p:sp>
      <p:sp>
        <p:nvSpPr>
          <p:cNvPr id="4100" name="AutoShape 58">
            <a:extLst>
              <a:ext uri="{FF2B5EF4-FFF2-40B4-BE49-F238E27FC236}">
                <a16:creationId xmlns:a16="http://schemas.microsoft.com/office/drawing/2014/main" id="{7E73BD66-615D-4BD8-807B-25D41435A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8859" y="3323675"/>
            <a:ext cx="1865312" cy="587375"/>
          </a:xfrm>
          <a:prstGeom prst="flowChartDelay">
            <a:avLst/>
          </a:prstGeom>
          <a:gradFill rotWithShape="0">
            <a:gsLst>
              <a:gs pos="0">
                <a:srgbClr val="FFFFFF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高级</a:t>
            </a:r>
          </a:p>
        </p:txBody>
      </p:sp>
      <p:sp>
        <p:nvSpPr>
          <p:cNvPr id="4101" name="AutoShape 56">
            <a:extLst>
              <a:ext uri="{FF2B5EF4-FFF2-40B4-BE49-F238E27FC236}">
                <a16:creationId xmlns:a16="http://schemas.microsoft.com/office/drawing/2014/main" id="{96681877-AACF-4B1F-B1EF-985A4566F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25" y="2879727"/>
            <a:ext cx="1865313" cy="585787"/>
          </a:xfrm>
          <a:prstGeom prst="flowChartDelay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初级</a:t>
            </a:r>
          </a:p>
        </p:txBody>
      </p:sp>
      <p:sp>
        <p:nvSpPr>
          <p:cNvPr id="4102" name="AutoShape 57">
            <a:extLst>
              <a:ext uri="{FF2B5EF4-FFF2-40B4-BE49-F238E27FC236}">
                <a16:creationId xmlns:a16="http://schemas.microsoft.com/office/drawing/2014/main" id="{9DD61413-BFE3-4FC9-BF55-6F88D5F8C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493" y="2984378"/>
            <a:ext cx="1865313" cy="608257"/>
          </a:xfrm>
          <a:prstGeom prst="flowChartDelay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中级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1ACD80C-38D9-4A85-A28A-5DDAC2A1D546}"/>
              </a:ext>
            </a:extLst>
          </p:cNvPr>
          <p:cNvCxnSpPr>
            <a:cxnSpLocks/>
          </p:cNvCxnSpPr>
          <p:nvPr/>
        </p:nvCxnSpPr>
        <p:spPr>
          <a:xfrm>
            <a:off x="736417" y="1371600"/>
            <a:ext cx="7493183" cy="0"/>
          </a:xfrm>
          <a:prstGeom prst="line">
            <a:avLst/>
          </a:prstGeom>
          <a:ln w="3175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5">
            <a:extLst>
              <a:ext uri="{FF2B5EF4-FFF2-40B4-BE49-F238E27FC236}">
                <a16:creationId xmlns:a16="http://schemas.microsoft.com/office/drawing/2014/main" id="{DDFD8772-AE0E-49C7-A988-FBDEF981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974" y="1757144"/>
            <a:ext cx="5300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识读刀把内墙板详图</a:t>
            </a:r>
          </a:p>
        </p:txBody>
      </p:sp>
      <p:sp>
        <p:nvSpPr>
          <p:cNvPr id="10" name="文本框 15">
            <a:extLst>
              <a:ext uri="{FF2B5EF4-FFF2-40B4-BE49-F238E27FC236}">
                <a16:creationId xmlns:a16="http://schemas.microsoft.com/office/drawing/2014/main" id="{67A765DA-C21C-4EDF-91C5-076AD1E07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322" y="4964463"/>
            <a:ext cx="37816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800" b="1" dirty="0">
                <a:latin typeface="微软雅黑" panose="020B0503020204020204" pitchFamily="34" charset="-122"/>
              </a:rPr>
              <a:t>3.4.1 NQM3-2128-0921</a:t>
            </a:r>
            <a:r>
              <a:rPr lang="zh-CN" altLang="zh-CN" sz="2800" b="1" dirty="0">
                <a:latin typeface="微软雅黑" panose="020B0503020204020204" pitchFamily="34" charset="-122"/>
              </a:rPr>
              <a:t>模板图</a:t>
            </a:r>
          </a:p>
        </p:txBody>
      </p:sp>
      <p:sp>
        <p:nvSpPr>
          <p:cNvPr id="11" name="文本框 15">
            <a:extLst>
              <a:ext uri="{FF2B5EF4-FFF2-40B4-BE49-F238E27FC236}">
                <a16:creationId xmlns:a16="http://schemas.microsoft.com/office/drawing/2014/main" id="{AAD14CD6-5756-4322-937E-959F220A8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250" y="4728452"/>
            <a:ext cx="38263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800" b="1" dirty="0">
                <a:latin typeface="微软雅黑" panose="020B0503020204020204" pitchFamily="34" charset="-122"/>
              </a:rPr>
              <a:t>3.4.2 NQM3-2128-0921</a:t>
            </a:r>
            <a:r>
              <a:rPr lang="zh-CN" altLang="zh-CN" sz="2800" b="1" dirty="0">
                <a:latin typeface="微软雅黑" panose="020B0503020204020204" pitchFamily="34" charset="-122"/>
              </a:rPr>
              <a:t>钢筋图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0599899-49BE-43FF-8885-67CEF2C6D858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2" name="文本框 15">
            <a:extLst>
              <a:ext uri="{FF2B5EF4-FFF2-40B4-BE49-F238E27FC236}">
                <a16:creationId xmlns:a16="http://schemas.microsoft.com/office/drawing/2014/main" id="{53A65BC2-FC7C-4FC0-87DE-6AE88D39E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63" y="1001332"/>
            <a:ext cx="378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3.4.1 NQM3-2128-0921</a:t>
            </a: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</a:rPr>
              <a:t>钢筋</a:t>
            </a:r>
            <a:r>
              <a:rPr lang="zh-CN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图</a:t>
            </a:r>
          </a:p>
        </p:txBody>
      </p:sp>
      <p:sp>
        <p:nvSpPr>
          <p:cNvPr id="8" name="文本框 15">
            <a:extLst>
              <a:ext uri="{FF2B5EF4-FFF2-40B4-BE49-F238E27FC236}">
                <a16:creationId xmlns:a16="http://schemas.microsoft.com/office/drawing/2014/main" id="{7A653EA7-6C7F-4887-8410-10885AB8E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2533" y="1008834"/>
            <a:ext cx="242146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3.4 </a:t>
            </a:r>
            <a:r>
              <a:rPr lang="zh-CN" altLang="en-US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识读刀把内墙板详图</a:t>
            </a:r>
            <a:endParaRPr lang="zh-CN" altLang="zh-CN" sz="1500" b="1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4954BC7-B1E8-40B5-94DA-0DAB0D02E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374" y="3776006"/>
            <a:ext cx="3787382" cy="178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14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40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门洞口边缘构件拉结筋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2La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15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13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墙端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端部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竖向构造纵筋拉结筋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3Lb 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16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灌浆套筒处拉结筋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2Lb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17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7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墙身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拉结筋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3La 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39986C3B-29E7-4C85-A120-0954B286EBD1}"/>
              </a:ext>
            </a:extLst>
          </p:cNvPr>
          <p:cNvSpPr/>
          <p:nvPr/>
        </p:nvSpPr>
        <p:spPr>
          <a:xfrm>
            <a:off x="3618006" y="3907963"/>
            <a:ext cx="308404" cy="228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D976F45D-DF13-4057-9F65-D4D9871B1E0F}"/>
              </a:ext>
            </a:extLst>
          </p:cNvPr>
          <p:cNvSpPr/>
          <p:nvPr/>
        </p:nvSpPr>
        <p:spPr>
          <a:xfrm>
            <a:off x="806822" y="4541080"/>
            <a:ext cx="308404" cy="2284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3F281D25-2EA1-4481-B457-78C8AD2F882F}"/>
              </a:ext>
            </a:extLst>
          </p:cNvPr>
          <p:cNvSpPr/>
          <p:nvPr/>
        </p:nvSpPr>
        <p:spPr>
          <a:xfrm>
            <a:off x="3076569" y="4913744"/>
            <a:ext cx="308404" cy="2284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FA65CE91-5CF1-49DC-9D76-F76EDC3324F9}"/>
              </a:ext>
            </a:extLst>
          </p:cNvPr>
          <p:cNvSpPr/>
          <p:nvPr/>
        </p:nvSpPr>
        <p:spPr>
          <a:xfrm>
            <a:off x="3076568" y="5234775"/>
            <a:ext cx="308404" cy="2284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B4D39EE2-CA42-4C27-950C-BFBA7FAE9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423" y="1329780"/>
            <a:ext cx="4800252" cy="4519387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CA7970C7-CF37-42F9-BE56-EBEED3A55B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725" b="-698"/>
          <a:stretch/>
        </p:blipFill>
        <p:spPr>
          <a:xfrm>
            <a:off x="167971" y="1440201"/>
            <a:ext cx="3850481" cy="2317818"/>
          </a:xfrm>
          <a:prstGeom prst="rect">
            <a:avLst/>
          </a:prstGeom>
        </p:spPr>
      </p:pic>
      <p:sp>
        <p:nvSpPr>
          <p:cNvPr id="43" name="圆: 空心 42">
            <a:extLst>
              <a:ext uri="{FF2B5EF4-FFF2-40B4-BE49-F238E27FC236}">
                <a16:creationId xmlns:a16="http://schemas.microsoft.com/office/drawing/2014/main" id="{53A5629E-4993-45AA-B8AE-D0162188F19D}"/>
              </a:ext>
            </a:extLst>
          </p:cNvPr>
          <p:cNvSpPr/>
          <p:nvPr/>
        </p:nvSpPr>
        <p:spPr>
          <a:xfrm>
            <a:off x="6098283" y="2076450"/>
            <a:ext cx="563804" cy="3065704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44" name="圆: 空心 43">
            <a:extLst>
              <a:ext uri="{FF2B5EF4-FFF2-40B4-BE49-F238E27FC236}">
                <a16:creationId xmlns:a16="http://schemas.microsoft.com/office/drawing/2014/main" id="{987D06CB-0116-41B8-B4BF-8F78F83C2F05}"/>
              </a:ext>
            </a:extLst>
          </p:cNvPr>
          <p:cNvSpPr/>
          <p:nvPr/>
        </p:nvSpPr>
        <p:spPr>
          <a:xfrm>
            <a:off x="5142534" y="1989186"/>
            <a:ext cx="318229" cy="3065704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5" name="圆: 空心 44">
            <a:extLst>
              <a:ext uri="{FF2B5EF4-FFF2-40B4-BE49-F238E27FC236}">
                <a16:creationId xmlns:a16="http://schemas.microsoft.com/office/drawing/2014/main" id="{FAA87A8A-D6F6-4C23-B431-3B75396672FA}"/>
              </a:ext>
            </a:extLst>
          </p:cNvPr>
          <p:cNvSpPr/>
          <p:nvPr/>
        </p:nvSpPr>
        <p:spPr>
          <a:xfrm>
            <a:off x="6141861" y="4981483"/>
            <a:ext cx="174610" cy="210896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6" name="圆: 空心 45">
            <a:extLst>
              <a:ext uri="{FF2B5EF4-FFF2-40B4-BE49-F238E27FC236}">
                <a16:creationId xmlns:a16="http://schemas.microsoft.com/office/drawing/2014/main" id="{116006DF-317E-406B-8B10-1E136000E375}"/>
              </a:ext>
            </a:extLst>
          </p:cNvPr>
          <p:cNvSpPr/>
          <p:nvPr/>
        </p:nvSpPr>
        <p:spPr>
          <a:xfrm>
            <a:off x="6374474" y="4986418"/>
            <a:ext cx="174610" cy="210896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7" name="圆: 空心 46">
            <a:extLst>
              <a:ext uri="{FF2B5EF4-FFF2-40B4-BE49-F238E27FC236}">
                <a16:creationId xmlns:a16="http://schemas.microsoft.com/office/drawing/2014/main" id="{742935C7-13D8-4825-BA3F-D2AFC05BAF9E}"/>
              </a:ext>
            </a:extLst>
          </p:cNvPr>
          <p:cNvSpPr/>
          <p:nvPr/>
        </p:nvSpPr>
        <p:spPr>
          <a:xfrm>
            <a:off x="5800614" y="1989187"/>
            <a:ext cx="259395" cy="210896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48" name="圆: 空心 47">
            <a:extLst>
              <a:ext uri="{FF2B5EF4-FFF2-40B4-BE49-F238E27FC236}">
                <a16:creationId xmlns:a16="http://schemas.microsoft.com/office/drawing/2014/main" id="{F0C8E5FE-318D-45E3-B1CE-3F832D7B6707}"/>
              </a:ext>
            </a:extLst>
          </p:cNvPr>
          <p:cNvSpPr/>
          <p:nvPr/>
        </p:nvSpPr>
        <p:spPr>
          <a:xfrm>
            <a:off x="5811260" y="2532112"/>
            <a:ext cx="259395" cy="210896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49" name="圆: 空心 48">
            <a:extLst>
              <a:ext uri="{FF2B5EF4-FFF2-40B4-BE49-F238E27FC236}">
                <a16:creationId xmlns:a16="http://schemas.microsoft.com/office/drawing/2014/main" id="{BC15D3DD-B3F0-4A6B-8120-D06DF6634ADB}"/>
              </a:ext>
            </a:extLst>
          </p:cNvPr>
          <p:cNvSpPr/>
          <p:nvPr/>
        </p:nvSpPr>
        <p:spPr>
          <a:xfrm>
            <a:off x="5800614" y="2969588"/>
            <a:ext cx="259395" cy="210896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50" name="圆: 空心 49">
            <a:extLst>
              <a:ext uri="{FF2B5EF4-FFF2-40B4-BE49-F238E27FC236}">
                <a16:creationId xmlns:a16="http://schemas.microsoft.com/office/drawing/2014/main" id="{F074E6C8-40F8-43A8-B9AF-F105FB0B3787}"/>
              </a:ext>
            </a:extLst>
          </p:cNvPr>
          <p:cNvSpPr/>
          <p:nvPr/>
        </p:nvSpPr>
        <p:spPr>
          <a:xfrm>
            <a:off x="5803613" y="3466621"/>
            <a:ext cx="259395" cy="210896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51" name="圆: 空心 50">
            <a:extLst>
              <a:ext uri="{FF2B5EF4-FFF2-40B4-BE49-F238E27FC236}">
                <a16:creationId xmlns:a16="http://schemas.microsoft.com/office/drawing/2014/main" id="{3D8BC05C-7723-4762-9A4F-0D085049A95F}"/>
              </a:ext>
            </a:extLst>
          </p:cNvPr>
          <p:cNvSpPr/>
          <p:nvPr/>
        </p:nvSpPr>
        <p:spPr>
          <a:xfrm>
            <a:off x="5800614" y="3904098"/>
            <a:ext cx="259395" cy="210896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52" name="圆: 空心 51">
            <a:extLst>
              <a:ext uri="{FF2B5EF4-FFF2-40B4-BE49-F238E27FC236}">
                <a16:creationId xmlns:a16="http://schemas.microsoft.com/office/drawing/2014/main" id="{F6753EF6-BBB5-46BE-A906-BEB5AACA57FB}"/>
              </a:ext>
            </a:extLst>
          </p:cNvPr>
          <p:cNvSpPr/>
          <p:nvPr/>
        </p:nvSpPr>
        <p:spPr>
          <a:xfrm>
            <a:off x="5814258" y="4376627"/>
            <a:ext cx="259395" cy="210896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53" name="圆: 空心 52">
            <a:extLst>
              <a:ext uri="{FF2B5EF4-FFF2-40B4-BE49-F238E27FC236}">
                <a16:creationId xmlns:a16="http://schemas.microsoft.com/office/drawing/2014/main" id="{C3B3F3E3-D0F5-4A9E-B647-41C58CB3E0E3}"/>
              </a:ext>
            </a:extLst>
          </p:cNvPr>
          <p:cNvSpPr/>
          <p:nvPr/>
        </p:nvSpPr>
        <p:spPr>
          <a:xfrm>
            <a:off x="5796245" y="4838479"/>
            <a:ext cx="259395" cy="210896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0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PT5">
            <a:extLst>
              <a:ext uri="{FF2B5EF4-FFF2-40B4-BE49-F238E27FC236}">
                <a16:creationId xmlns:a16="http://schemas.microsoft.com/office/drawing/2014/main" id="{F22A27A3-E90F-4455-8082-655619C01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203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ppt6">
            <a:extLst>
              <a:ext uri="{FF2B5EF4-FFF2-40B4-BE49-F238E27FC236}">
                <a16:creationId xmlns:a16="http://schemas.microsoft.com/office/drawing/2014/main" id="{C58A19F2-1831-44FB-A3E8-73411E9C2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4">
            <a:extLst>
              <a:ext uri="{FF2B5EF4-FFF2-40B4-BE49-F238E27FC236}">
                <a16:creationId xmlns:a16="http://schemas.microsoft.com/office/drawing/2014/main" id="{6800816C-CBAA-4347-90A5-AA75231A72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334000"/>
            <a:ext cx="8229600" cy="1143000"/>
          </a:xfrm>
        </p:spPr>
        <p:txBody>
          <a:bodyPr/>
          <a:lstStyle/>
          <a:p>
            <a:pPr algn="l" eaLnBrk="1" hangingPunct="1"/>
            <a:br>
              <a:rPr lang="en-US" altLang="zh-CN" sz="3200"/>
            </a:br>
            <a:br>
              <a:rPr lang="en-US" altLang="zh-CN" sz="3200"/>
            </a:br>
            <a:br>
              <a:rPr lang="en-US" altLang="zh-CN" sz="3200"/>
            </a:br>
            <a:r>
              <a:rPr lang="en-US" altLang="zh-CN" sz="3200"/>
              <a:t>·</a:t>
            </a:r>
          </a:p>
        </p:txBody>
      </p:sp>
      <p:pic>
        <p:nvPicPr>
          <p:cNvPr id="33797" name="Picture 5" descr="PPT5 拷贝">
            <a:extLst>
              <a:ext uri="{FF2B5EF4-FFF2-40B4-BE49-F238E27FC236}">
                <a16:creationId xmlns:a16="http://schemas.microsoft.com/office/drawing/2014/main" id="{6C99E85B-3D14-4BB6-B11B-B55C431F0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309" name="Group 69">
            <a:extLst>
              <a:ext uri="{FF2B5EF4-FFF2-40B4-BE49-F238E27FC236}">
                <a16:creationId xmlns:a16="http://schemas.microsoft.com/office/drawing/2014/main" id="{92ED6789-1E6F-477E-A356-059E18F54A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7926388" cy="4460875"/>
        </p:xfrm>
        <a:graphic>
          <a:graphicData uri="http://schemas.openxmlformats.org/drawingml/2006/table">
            <a:tbl>
              <a:tblPr/>
              <a:tblGrid>
                <a:gridCol w="1017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9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7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层次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领域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3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了解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制图规则内容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运用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规则内容判识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--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画出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#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图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综合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制图规则，归纳出混凝土构件施工信息类别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5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模仿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例图识读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应用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应用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##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注写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掌握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交换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##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注写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激情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追问自己：乐于训练自己成为技术应用人才吗？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心境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随着识图图纸的增加渐入结构施工图识读佳境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热情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我志愿成为卓越工程师为此耐心细致的钻研图纸，融合所学构造知识、建筑材料知识、结构知识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92" name="AutoShape 52" descr="pic003a">
            <a:extLst>
              <a:ext uri="{FF2B5EF4-FFF2-40B4-BE49-F238E27FC236}">
                <a16:creationId xmlns:a16="http://schemas.microsoft.com/office/drawing/2014/main" id="{FB2B9137-0A8C-40D9-8ACC-EA1BD9800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" y="4437063"/>
            <a:ext cx="661988" cy="936625"/>
          </a:xfrm>
          <a:prstGeom prst="flowChartMagneticDrum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2400">
                <a:latin typeface="Times New Roman" panose="02020603050405020304" pitchFamily="18" charset="0"/>
                <a:ea typeface="华文彩云" panose="02010800040101010101" pitchFamily="2" charset="-122"/>
              </a:rPr>
              <a:t>情感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en-US" altLang="zh-CN" sz="2400"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10293" name="AutoShape 53">
            <a:extLst>
              <a:ext uri="{FF2B5EF4-FFF2-40B4-BE49-F238E27FC236}">
                <a16:creationId xmlns:a16="http://schemas.microsoft.com/office/drawing/2014/main" id="{621090DB-2A5D-4CA3-BB31-5A9F0AA51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1844675"/>
            <a:ext cx="781050" cy="1079500"/>
          </a:xfrm>
          <a:prstGeom prst="flowChartMagneticDrum">
            <a:avLst/>
          </a:prstGeom>
          <a:gradFill rotWithShape="0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zh-CN" altLang="en-US" sz="2400">
                <a:latin typeface="Times New Roman" pitchFamily="18" charset="0"/>
                <a:ea typeface="华文彩云" pitchFamily="2" charset="-122"/>
              </a:rPr>
              <a:t>认</a:t>
            </a:r>
          </a:p>
          <a:p>
            <a:pPr algn="ctr" eaLnBrk="1" hangingPunct="1">
              <a:defRPr/>
            </a:pPr>
            <a:r>
              <a:rPr kumimoji="1" lang="zh-CN" altLang="en-US" sz="2400">
                <a:latin typeface="Times New Roman" pitchFamily="18" charset="0"/>
                <a:ea typeface="华文彩云" pitchFamily="2" charset="-122"/>
              </a:rPr>
              <a:t>知</a:t>
            </a:r>
          </a:p>
        </p:txBody>
      </p:sp>
      <p:sp>
        <p:nvSpPr>
          <p:cNvPr id="10294" name="AutoShape 54">
            <a:extLst>
              <a:ext uri="{FF2B5EF4-FFF2-40B4-BE49-F238E27FC236}">
                <a16:creationId xmlns:a16="http://schemas.microsoft.com/office/drawing/2014/main" id="{C7C8CDC8-1307-453D-B3FD-DD4292A71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3305175"/>
            <a:ext cx="777875" cy="844550"/>
          </a:xfrm>
          <a:prstGeom prst="flowChartMagneticDrum">
            <a:avLst/>
          </a:prstGeom>
          <a:gradFill rotWithShape="0"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zh-CN" altLang="en-US" sz="2400">
                <a:latin typeface="Times New Roman" pitchFamily="18" charset="0"/>
                <a:ea typeface="华文彩云" pitchFamily="2" charset="-122"/>
              </a:rPr>
              <a:t>技</a:t>
            </a:r>
          </a:p>
          <a:p>
            <a:pPr algn="ctr" eaLnBrk="1" hangingPunct="1">
              <a:defRPr/>
            </a:pPr>
            <a:r>
              <a:rPr kumimoji="1" lang="zh-CN" altLang="en-US" sz="2400">
                <a:latin typeface="Times New Roman" pitchFamily="18" charset="0"/>
                <a:ea typeface="华文彩云" pitchFamily="2" charset="-122"/>
              </a:rPr>
              <a:t>能</a:t>
            </a:r>
          </a:p>
        </p:txBody>
      </p:sp>
      <p:grpSp>
        <p:nvGrpSpPr>
          <p:cNvPr id="2" name="Group 55">
            <a:extLst>
              <a:ext uri="{FF2B5EF4-FFF2-40B4-BE49-F238E27FC236}">
                <a16:creationId xmlns:a16="http://schemas.microsoft.com/office/drawing/2014/main" id="{356E1A64-A2B3-40C7-BC66-9783B69CB7AE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066800"/>
            <a:ext cx="6775450" cy="609600"/>
            <a:chOff x="624" y="2640"/>
            <a:chExt cx="4308" cy="1248"/>
          </a:xfrm>
        </p:grpSpPr>
        <p:sp>
          <p:nvSpPr>
            <p:cNvPr id="33846" name="AutoShape 56">
              <a:extLst>
                <a:ext uri="{FF2B5EF4-FFF2-40B4-BE49-F238E27FC236}">
                  <a16:creationId xmlns:a16="http://schemas.microsoft.com/office/drawing/2014/main" id="{C6CE979C-38B1-41EE-87F5-FB693C789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688"/>
              <a:ext cx="1200" cy="1200"/>
            </a:xfrm>
            <a:prstGeom prst="flowChartDelay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CC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CN" altLang="en-US" sz="3600" b="1">
                  <a:latin typeface="Times New Roman" panose="02020603050405020304" pitchFamily="18" charset="0"/>
                  <a:ea typeface="黑体" panose="02010609060101010101" pitchFamily="49" charset="-122"/>
                </a:rPr>
                <a:t>初级</a:t>
              </a:r>
            </a:p>
          </p:txBody>
        </p:sp>
        <p:sp>
          <p:nvSpPr>
            <p:cNvPr id="33847" name="AutoShape 57">
              <a:extLst>
                <a:ext uri="{FF2B5EF4-FFF2-40B4-BE49-F238E27FC236}">
                  <a16:creationId xmlns:a16="http://schemas.microsoft.com/office/drawing/2014/main" id="{68B4CD47-2D86-4BA7-B88A-3E76624B7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640"/>
              <a:ext cx="1200" cy="1200"/>
            </a:xfrm>
            <a:prstGeom prst="flowChartDelay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CN" altLang="en-US" sz="3600" b="1">
                  <a:latin typeface="Times New Roman" panose="02020603050405020304" pitchFamily="18" charset="0"/>
                  <a:ea typeface="黑体" panose="02010609060101010101" pitchFamily="49" charset="-122"/>
                </a:rPr>
                <a:t>中级</a:t>
              </a:r>
            </a:p>
          </p:txBody>
        </p:sp>
        <p:sp>
          <p:nvSpPr>
            <p:cNvPr id="33848" name="AutoShape 58">
              <a:extLst>
                <a:ext uri="{FF2B5EF4-FFF2-40B4-BE49-F238E27FC236}">
                  <a16:creationId xmlns:a16="http://schemas.microsoft.com/office/drawing/2014/main" id="{02B4829B-B07F-46F1-B33A-AA18F89C3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640"/>
              <a:ext cx="1200" cy="1200"/>
            </a:xfrm>
            <a:prstGeom prst="flowChartDelay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66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CC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CN" altLang="en-US" sz="3600" b="1">
                  <a:latin typeface="Times New Roman" panose="02020603050405020304" pitchFamily="18" charset="0"/>
                  <a:ea typeface="黑体" panose="02010609060101010101" pitchFamily="49" charset="-122"/>
                </a:rPr>
                <a:t>高级</a:t>
              </a:r>
            </a:p>
          </p:txBody>
        </p:sp>
        <p:sp>
          <p:nvSpPr>
            <p:cNvPr id="33849" name="AutoShape 59">
              <a:extLst>
                <a:ext uri="{FF2B5EF4-FFF2-40B4-BE49-F238E27FC236}">
                  <a16:creationId xmlns:a16="http://schemas.microsoft.com/office/drawing/2014/main" id="{F3E1A55F-5FC5-421B-BD5E-B9C0A5A48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9" y="2640"/>
              <a:ext cx="733" cy="972"/>
            </a:xfrm>
            <a:prstGeom prst="flowChartDelay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CN" altLang="en-US" sz="3600" b="1">
                  <a:latin typeface="Times New Roman" panose="02020603050405020304" pitchFamily="18" charset="0"/>
                  <a:ea typeface="黑体" panose="02010609060101010101" pitchFamily="49" charset="-122"/>
                </a:rPr>
                <a:t>备注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2" grpId="0" animBg="1"/>
      <p:bldP spid="10293" grpId="0" animBg="1"/>
      <p:bldP spid="102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PT5 拷贝">
            <a:extLst>
              <a:ext uri="{FF2B5EF4-FFF2-40B4-BE49-F238E27FC236}">
                <a16:creationId xmlns:a16="http://schemas.microsoft.com/office/drawing/2014/main" id="{18CCC25C-0B3F-4BD6-AFBB-27D541651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ppt6">
            <a:extLst>
              <a:ext uri="{FF2B5EF4-FFF2-40B4-BE49-F238E27FC236}">
                <a16:creationId xmlns:a16="http://schemas.microsoft.com/office/drawing/2014/main" id="{9D168A5B-1FBB-412B-969A-403D827A3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>
            <a:extLst>
              <a:ext uri="{FF2B5EF4-FFF2-40B4-BE49-F238E27FC236}">
                <a16:creationId xmlns:a16="http://schemas.microsoft.com/office/drawing/2014/main" id="{20AE3391-A06D-4789-8C0D-440585A0B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5545138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>
            <a:extLst>
              <a:ext uri="{FF2B5EF4-FFF2-40B4-BE49-F238E27FC236}">
                <a16:creationId xmlns:a16="http://schemas.microsoft.com/office/drawing/2014/main" id="{16F5D1B8-AAA6-47CD-AEE7-0C907C9A9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1054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①   拿  到 探 宝 图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1556C8B7-9533-480B-B5EB-E91DCE38D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0386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②  初    探   路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66CE785F-1FBD-40D4-A125-4A9BD4527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2766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③   找 到 钥 匙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672D323F-A9E7-4797-A066-17703944F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4384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④  迈进职场大门</a:t>
            </a: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C356AA77-0FA7-4785-B177-C590AF67A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764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⑤ 拿到岗位实习证</a:t>
            </a:r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id="{CFA168D0-B2F8-4CA2-A64A-3FE42522C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1816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学习目标→工作任务</a:t>
            </a:r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id="{3BCD7F3F-3C85-455D-97B9-1BED769F1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1910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应知→制图规则</a:t>
            </a:r>
          </a:p>
        </p:txBody>
      </p:sp>
      <p:sp>
        <p:nvSpPr>
          <p:cNvPr id="13324" name="Text Box 12">
            <a:extLst>
              <a:ext uri="{FF2B5EF4-FFF2-40B4-BE49-F238E27FC236}">
                <a16:creationId xmlns:a16="http://schemas.microsoft.com/office/drawing/2014/main" id="{089BB010-27A6-42F7-A707-AFCD13DEE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2766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应会→图示内容</a:t>
            </a:r>
          </a:p>
        </p:txBody>
      </p:sp>
      <p:sp>
        <p:nvSpPr>
          <p:cNvPr id="13325" name="Text Box 13">
            <a:extLst>
              <a:ext uri="{FF2B5EF4-FFF2-40B4-BE49-F238E27FC236}">
                <a16:creationId xmlns:a16="http://schemas.microsoft.com/office/drawing/2014/main" id="{D6F1E384-C2AE-421C-8917-D38A1739D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4384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读图→模板翻样</a:t>
            </a:r>
          </a:p>
        </p:txBody>
      </p:sp>
      <p:sp>
        <p:nvSpPr>
          <p:cNvPr id="13326" name="Text Box 14">
            <a:extLst>
              <a:ext uri="{FF2B5EF4-FFF2-40B4-BE49-F238E27FC236}">
                <a16:creationId xmlns:a16="http://schemas.microsoft.com/office/drawing/2014/main" id="{FD6CDAD6-0E4A-4EA0-8F57-7AB3A3073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6764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识图→构件内配筋</a:t>
            </a:r>
          </a:p>
        </p:txBody>
      </p:sp>
      <p:sp>
        <p:nvSpPr>
          <p:cNvPr id="34831" name="Text Box 15">
            <a:extLst>
              <a:ext uri="{FF2B5EF4-FFF2-40B4-BE49-F238E27FC236}">
                <a16:creationId xmlns:a16="http://schemas.microsoft.com/office/drawing/2014/main" id="{5F810944-AEFC-4F5D-8088-24B52663C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066800"/>
            <a:ext cx="6715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>
                <a:solidFill>
                  <a:srgbClr val="333399"/>
                </a:solidFill>
              </a:rPr>
              <a:t>    职 业 胜 任 模 型</a:t>
            </a:r>
          </a:p>
        </p:txBody>
      </p:sp>
      <p:sp>
        <p:nvSpPr>
          <p:cNvPr id="34832" name="Line 16">
            <a:extLst>
              <a:ext uri="{FF2B5EF4-FFF2-40B4-BE49-F238E27FC236}">
                <a16:creationId xmlns:a16="http://schemas.microsoft.com/office/drawing/2014/main" id="{CDAF2A68-873F-49D3-ABDA-0A5794603CD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9812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4833" name="Line 17">
            <a:extLst>
              <a:ext uri="{FF2B5EF4-FFF2-40B4-BE49-F238E27FC236}">
                <a16:creationId xmlns:a16="http://schemas.microsoft.com/office/drawing/2014/main" id="{D7090853-9CBA-4448-942A-913C41A1E35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19050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  <p:bldP spid="13318" grpId="0" autoUpdateAnimBg="0"/>
      <p:bldP spid="13319" grpId="0" autoUpdateAnimBg="0"/>
      <p:bldP spid="13320" grpId="0" autoUpdateAnimBg="0"/>
      <p:bldP spid="13321" grpId="0" autoUpdateAnimBg="0"/>
      <p:bldP spid="13322" grpId="0" autoUpdateAnimBg="0"/>
      <p:bldP spid="13323" grpId="0" autoUpdateAnimBg="0"/>
      <p:bldP spid="13324" grpId="0" autoUpdateAnimBg="0"/>
      <p:bldP spid="13325" grpId="0" autoUpdateAnimBg="0"/>
      <p:bldP spid="1332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PT5">
            <a:extLst>
              <a:ext uri="{FF2B5EF4-FFF2-40B4-BE49-F238E27FC236}">
                <a16:creationId xmlns:a16="http://schemas.microsoft.com/office/drawing/2014/main" id="{552E7F6C-235C-471E-B301-38456406E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ppt6">
            <a:extLst>
              <a:ext uri="{FF2B5EF4-FFF2-40B4-BE49-F238E27FC236}">
                <a16:creationId xmlns:a16="http://schemas.microsoft.com/office/drawing/2014/main" id="{BF906EB7-014C-43B3-8EFA-E2AEDDB03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>
            <a:extLst>
              <a:ext uri="{FF2B5EF4-FFF2-40B4-BE49-F238E27FC236}">
                <a16:creationId xmlns:a16="http://schemas.microsoft.com/office/drawing/2014/main" id="{CBB00F27-60B5-4651-A4B5-69EB8B567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2400">
              <a:solidFill>
                <a:srgbClr val="3333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2400">
              <a:solidFill>
                <a:srgbClr val="3333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2400">
              <a:solidFill>
                <a:srgbClr val="3333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2400">
              <a:solidFill>
                <a:srgbClr val="3333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200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000"/>
              <a:t>          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zh-CN" sz="2400" b="1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000"/>
              <a:t>           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zh-CN" sz="200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000"/>
              <a:t>            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000"/>
              <a:t>           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zh-CN" sz="200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000"/>
              <a:t>                       </a:t>
            </a:r>
          </a:p>
        </p:txBody>
      </p:sp>
      <p:sp>
        <p:nvSpPr>
          <p:cNvPr id="12293" name="AutoShape 5">
            <a:extLst>
              <a:ext uri="{FF2B5EF4-FFF2-40B4-BE49-F238E27FC236}">
                <a16:creationId xmlns:a16="http://schemas.microsoft.com/office/drawing/2014/main" id="{238C285B-C953-4EEB-BFA6-321FFDF8E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52600"/>
            <a:ext cx="5181600" cy="7620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1800"/>
              <a:t>研读图</a:t>
            </a:r>
            <a:r>
              <a:rPr kumimoji="1" lang="en-US" altLang="zh-CN" sz="1800"/>
              <a:t>---</a:t>
            </a:r>
            <a:r>
              <a:rPr kumimoji="1" lang="zh-CN" altLang="en-US" sz="1800"/>
              <a:t>图</a:t>
            </a:r>
            <a:r>
              <a:rPr kumimoji="1" lang="en-US" altLang="zh-CN" sz="1800"/>
              <a:t>##</a:t>
            </a:r>
            <a:r>
              <a:rPr kumimoji="1" lang="zh-CN" altLang="en-US" sz="1800"/>
              <a:t>详图，标识图中应交底的</a:t>
            </a:r>
            <a:endParaRPr kumimoji="1" lang="en-US" altLang="zh-CN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1800"/>
              <a:t>技术信息。</a:t>
            </a:r>
          </a:p>
        </p:txBody>
      </p:sp>
      <p:sp>
        <p:nvSpPr>
          <p:cNvPr id="12294" name="AutoShape 6">
            <a:extLst>
              <a:ext uri="{FF2B5EF4-FFF2-40B4-BE49-F238E27FC236}">
                <a16:creationId xmlns:a16="http://schemas.microsoft.com/office/drawing/2014/main" id="{4B89BDAB-C75C-42AF-B021-5C025069D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619375"/>
            <a:ext cx="5181600" cy="1114425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CN" sz="1800"/>
              <a:t> </a:t>
            </a:r>
            <a:r>
              <a:rPr kumimoji="1" lang="zh-CN" altLang="en-US" sz="1800"/>
              <a:t>徒手画图</a:t>
            </a:r>
            <a:r>
              <a:rPr kumimoji="1" lang="en-US" altLang="zh-CN" sz="1800"/>
              <a:t>--</a:t>
            </a:r>
            <a:r>
              <a:rPr kumimoji="1" lang="zh-CN" altLang="en-US" sz="1800"/>
              <a:t>转换式训练（识图与画图）：</a:t>
            </a:r>
            <a:endParaRPr kumimoji="1" lang="en-US" altLang="zh-CN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800"/>
              <a:t>尝试画出构件详图</a:t>
            </a:r>
            <a:endParaRPr kumimoji="1" lang="en-US" altLang="zh-CN" sz="1800"/>
          </a:p>
        </p:txBody>
      </p:sp>
      <p:sp>
        <p:nvSpPr>
          <p:cNvPr id="12295" name="AutoShape 7">
            <a:extLst>
              <a:ext uri="{FF2B5EF4-FFF2-40B4-BE49-F238E27FC236}">
                <a16:creationId xmlns:a16="http://schemas.microsoft.com/office/drawing/2014/main" id="{E7A72676-7349-4778-9784-9BABDA2D2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733800"/>
            <a:ext cx="5029200" cy="9906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zh-CN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1800"/>
              <a:t>模型制作</a:t>
            </a:r>
            <a:r>
              <a:rPr kumimoji="1" lang="en-US" altLang="zh-CN" sz="1800"/>
              <a:t>-----</a:t>
            </a:r>
            <a:r>
              <a:rPr kumimoji="1" lang="zh-CN" altLang="en-US" sz="1800"/>
              <a:t>确认识图到位</a:t>
            </a:r>
            <a:r>
              <a:rPr kumimoji="1" lang="en-US" altLang="zh-CN" sz="1800"/>
              <a:t>-----</a:t>
            </a:r>
            <a:r>
              <a:rPr kumimoji="1" lang="zh-CN" altLang="en-US" sz="1800"/>
              <a:t>深化设计。。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zh-CN" sz="1800"/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3C8F2CB9-016A-46AB-8106-C7853185B453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1143000"/>
            <a:ext cx="1981200" cy="3276600"/>
            <a:chOff x="1392" y="1080"/>
            <a:chExt cx="1200" cy="1680"/>
          </a:xfrm>
        </p:grpSpPr>
        <p:sp>
          <p:nvSpPr>
            <p:cNvPr id="35850" name="Rectangle 9">
              <a:extLst>
                <a:ext uri="{FF2B5EF4-FFF2-40B4-BE49-F238E27FC236}">
                  <a16:creationId xmlns:a16="http://schemas.microsoft.com/office/drawing/2014/main" id="{EFDB02F2-1182-4EFE-B1CC-D20261928A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7650">
              <a:off x="1392" y="1080"/>
              <a:ext cx="1200" cy="1680"/>
            </a:xfrm>
            <a:prstGeom prst="rect">
              <a:avLst/>
            </a:prstGeom>
            <a:gradFill rotWithShape="1">
              <a:gsLst>
                <a:gs pos="0">
                  <a:srgbClr val="808000"/>
                </a:gs>
                <a:gs pos="100000">
                  <a:srgbClr val="FFFFFF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ObliqueBottomLeft"/>
              <a:lightRig rig="legacyHarsh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600"/>
              </a:extrusionClr>
              <a:contourClr>
                <a:srgbClr val="808000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kumimoji="1" lang="zh-CN" altLang="zh-CN" sz="2400" b="1">
                <a:latin typeface="文鼎琥珀体" pitchFamily="1" charset="-122"/>
                <a:ea typeface="文鼎琥珀体" pitchFamily="1" charset="-122"/>
              </a:endParaRPr>
            </a:p>
          </p:txBody>
        </p:sp>
        <p:sp>
          <p:nvSpPr>
            <p:cNvPr id="35851" name="Rectangle 10">
              <a:extLst>
                <a:ext uri="{FF2B5EF4-FFF2-40B4-BE49-F238E27FC236}">
                  <a16:creationId xmlns:a16="http://schemas.microsoft.com/office/drawing/2014/main" id="{3DD339BC-1E79-43C0-BAB4-3413916453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74708">
              <a:off x="1584" y="1344"/>
              <a:ext cx="912" cy="43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CN" altLang="en-US">
                  <a:latin typeface="Times New Roman" panose="02020603050405020304" pitchFamily="18" charset="0"/>
                  <a:ea typeface="华文行楷" panose="02010800040101010101" pitchFamily="2" charset="-122"/>
                </a:rPr>
                <a:t>能力拓展</a:t>
              </a:r>
            </a:p>
          </p:txBody>
        </p:sp>
      </p:grpSp>
      <p:pic>
        <p:nvPicPr>
          <p:cNvPr id="35849" name="Picture 11" descr="PPT5 拷贝">
            <a:extLst>
              <a:ext uri="{FF2B5EF4-FFF2-40B4-BE49-F238E27FC236}">
                <a16:creationId xmlns:a16="http://schemas.microsoft.com/office/drawing/2014/main" id="{E9329F35-64C8-48DD-840B-B5800B331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4" grpId="0" animBg="1"/>
      <p:bldP spid="122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>
            <a:extLst>
              <a:ext uri="{FF2B5EF4-FFF2-40B4-BE49-F238E27FC236}">
                <a16:creationId xmlns:a16="http://schemas.microsoft.com/office/drawing/2014/main" id="{32671BB0-B9BF-499E-9AD8-62CE1666D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识读刀把内墙板详图</a:t>
            </a:r>
          </a:p>
        </p:txBody>
      </p:sp>
      <p:sp>
        <p:nvSpPr>
          <p:cNvPr id="4" name="Oval 15">
            <a:extLst>
              <a:ext uri="{FF2B5EF4-FFF2-40B4-BE49-F238E27FC236}">
                <a16:creationId xmlns:a16="http://schemas.microsoft.com/office/drawing/2014/main" id="{B0F80A3D-25F5-403E-B57F-AFE679952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725" y="1920479"/>
            <a:ext cx="7229475" cy="408027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sz="2400" dirty="0"/>
              <a:t>	</a:t>
            </a:r>
            <a:r>
              <a:rPr lang="zh-CN" altLang="en-US" sz="2400" dirty="0"/>
              <a:t>知识点：制图规则、编号规则</a:t>
            </a:r>
            <a:endParaRPr lang="en-US" altLang="zh-CN" sz="2400" dirty="0"/>
          </a:p>
          <a:p>
            <a:pPr algn="ctr" eaLnBrk="1" hangingPunct="1">
              <a:buFontTx/>
              <a:buNone/>
            </a:pPr>
            <a:r>
              <a:rPr lang="zh-CN" altLang="en-US" sz="2400" dirty="0"/>
              <a:t>技能线：识读方法、图示内容</a:t>
            </a:r>
            <a:r>
              <a:rPr lang="en-US" altLang="zh-CN" sz="2400" dirty="0"/>
              <a:t>---</a:t>
            </a:r>
            <a:r>
              <a:rPr lang="zh-CN" altLang="en-US" sz="2400" dirty="0"/>
              <a:t>模板、钢筋</a:t>
            </a:r>
            <a:endParaRPr lang="en-US" altLang="zh-CN" sz="2400" dirty="0"/>
          </a:p>
          <a:p>
            <a:pPr algn="ctr" eaLnBrk="1" hangingPunct="1">
              <a:buFontTx/>
              <a:buNone/>
            </a:pPr>
            <a:endParaRPr lang="en-US" altLang="zh-CN" sz="2400" dirty="0"/>
          </a:p>
          <a:p>
            <a:pPr algn="ctr" eaLnBrk="1" hangingPunct="1">
              <a:buFontTx/>
              <a:buNone/>
            </a:pPr>
            <a:r>
              <a:rPr lang="en-US" altLang="zh-CN" sz="2400" dirty="0"/>
              <a:t>		</a:t>
            </a:r>
            <a:r>
              <a:rPr lang="zh-CN" altLang="en-US" sz="2400" dirty="0"/>
              <a:t>素养面：质量意识（数字</a:t>
            </a:r>
            <a:r>
              <a:rPr lang="en-US" altLang="zh-CN" sz="2400" dirty="0"/>
              <a:t>.</a:t>
            </a:r>
            <a:r>
              <a:rPr lang="zh-CN" altLang="en-US" sz="2400" dirty="0"/>
              <a:t>符号）、责任担当</a:t>
            </a:r>
            <a:endParaRPr lang="en-US" altLang="zh-CN" sz="2400" dirty="0"/>
          </a:p>
          <a:p>
            <a:pPr algn="ctr" eaLnBrk="1" hangingPunct="1">
              <a:buFontTx/>
              <a:buNone/>
            </a:pPr>
            <a:r>
              <a:rPr lang="zh-CN" altLang="en-US" sz="2400" dirty="0"/>
              <a:t>建筑工程职业人（立体的人！祖国大厦中梁砥柱）</a:t>
            </a:r>
            <a:endParaRPr lang="en-US" altLang="zh-CN" sz="2400" dirty="0"/>
          </a:p>
          <a:p>
            <a:pPr algn="ctr" eaLnBrk="1" hangingPunct="1">
              <a:buFontTx/>
              <a:buNone/>
            </a:pPr>
            <a:endParaRPr lang="en-US" altLang="zh-CN" sz="2400" dirty="0"/>
          </a:p>
          <a:p>
            <a:pPr algn="ctr" eaLnBrk="1" hangingPunct="1">
              <a:buFontTx/>
              <a:buNone/>
            </a:pPr>
            <a:r>
              <a:rPr lang="zh-CN" altLang="en-US" sz="2400" dirty="0"/>
              <a:t> </a:t>
            </a:r>
          </a:p>
        </p:txBody>
      </p:sp>
      <p:sp>
        <p:nvSpPr>
          <p:cNvPr id="5125" name="AutoShape 57">
            <a:extLst>
              <a:ext uri="{FF2B5EF4-FFF2-40B4-BE49-F238E27FC236}">
                <a16:creationId xmlns:a16="http://schemas.microsoft.com/office/drawing/2014/main" id="{4085C460-ABC6-4224-A265-FB779C236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38" y="2844800"/>
            <a:ext cx="1066800" cy="439341"/>
          </a:xfrm>
          <a:prstGeom prst="flowChartDelay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27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中级</a:t>
            </a:r>
          </a:p>
        </p:txBody>
      </p:sp>
      <p:sp>
        <p:nvSpPr>
          <p:cNvPr id="5126" name="AutoShape 58">
            <a:extLst>
              <a:ext uri="{FF2B5EF4-FFF2-40B4-BE49-F238E27FC236}">
                <a16:creationId xmlns:a16="http://schemas.microsoft.com/office/drawing/2014/main" id="{BD3370E4-9308-409A-85C2-B06FCA558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62" y="3699546"/>
            <a:ext cx="1246814" cy="439341"/>
          </a:xfrm>
          <a:prstGeom prst="flowChartDelay">
            <a:avLst/>
          </a:prstGeom>
          <a:gradFill rotWithShape="0">
            <a:gsLst>
              <a:gs pos="0">
                <a:srgbClr val="FFFFFF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27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高级</a:t>
            </a:r>
          </a:p>
        </p:txBody>
      </p:sp>
      <p:pic>
        <p:nvPicPr>
          <p:cNvPr id="5127" name="Picture 4">
            <a:extLst>
              <a:ext uri="{FF2B5EF4-FFF2-40B4-BE49-F238E27FC236}">
                <a16:creationId xmlns:a16="http://schemas.microsoft.com/office/drawing/2014/main" id="{6FFA6C44-66A7-44C4-A3DC-0B4BF11F3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711303"/>
            <a:ext cx="1714500" cy="108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8" name="AutoShape 56">
            <a:extLst>
              <a:ext uri="{FF2B5EF4-FFF2-40B4-BE49-F238E27FC236}">
                <a16:creationId xmlns:a16="http://schemas.microsoft.com/office/drawing/2014/main" id="{DA4057E1-2E81-4028-AF1B-738B5B071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380930"/>
            <a:ext cx="1398985" cy="439341"/>
          </a:xfrm>
          <a:prstGeom prst="flowChartDelay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27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初级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0599899-49BE-43FF-8885-67CEF2C6D858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5" name="文本框 15">
            <a:extLst>
              <a:ext uri="{FF2B5EF4-FFF2-40B4-BE49-F238E27FC236}">
                <a16:creationId xmlns:a16="http://schemas.microsoft.com/office/drawing/2014/main" id="{B31E3935-484A-412A-84EF-0D50E6101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612" y="1863075"/>
            <a:ext cx="3872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2400" b="1" dirty="0">
                <a:solidFill>
                  <a:srgbClr val="FFC000"/>
                </a:solidFill>
                <a:latin typeface="微软雅黑" panose="020B0503020204020204" pitchFamily="34" charset="-122"/>
              </a:rPr>
              <a:t>识读</a:t>
            </a:r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pitchFamily="34" charset="-122"/>
              </a:rPr>
              <a:t>刀把内墙板详图</a:t>
            </a:r>
            <a:endParaRPr lang="zh-CN" altLang="zh-CN" sz="2400" b="1" dirty="0">
              <a:solidFill>
                <a:srgbClr val="FFC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文本框 15">
            <a:extLst>
              <a:ext uri="{FF2B5EF4-FFF2-40B4-BE49-F238E27FC236}">
                <a16:creationId xmlns:a16="http://schemas.microsoft.com/office/drawing/2014/main" id="{17CEF5FA-B776-4C5C-A9FD-D92F33DC8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545" y="1333909"/>
            <a:ext cx="3746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pitchFamily="34" charset="-122"/>
              </a:rPr>
              <a:t>任务</a:t>
            </a:r>
            <a:r>
              <a:rPr lang="en-US" altLang="zh-CN" sz="2400" b="1" dirty="0">
                <a:solidFill>
                  <a:srgbClr val="FFC000"/>
                </a:solidFill>
                <a:latin typeface="微软雅黑" panose="020B0503020204020204" pitchFamily="34" charset="-122"/>
              </a:rPr>
              <a:t>3.4</a:t>
            </a:r>
            <a:endParaRPr lang="zh-CN" altLang="zh-CN" sz="2400" b="1" dirty="0">
              <a:solidFill>
                <a:srgbClr val="FFC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文本框 15">
            <a:extLst>
              <a:ext uri="{FF2B5EF4-FFF2-40B4-BE49-F238E27FC236}">
                <a16:creationId xmlns:a16="http://schemas.microsoft.com/office/drawing/2014/main" id="{53A65BC2-FC7C-4FC0-87DE-6AE88D39E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282" y="3284555"/>
            <a:ext cx="378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3.4.1 NQM3-2128-0921</a:t>
            </a:r>
            <a:r>
              <a:rPr lang="zh-CN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模板图</a:t>
            </a:r>
          </a:p>
        </p:txBody>
      </p:sp>
      <p:sp>
        <p:nvSpPr>
          <p:cNvPr id="11" name="文本框 15">
            <a:extLst>
              <a:ext uri="{FF2B5EF4-FFF2-40B4-BE49-F238E27FC236}">
                <a16:creationId xmlns:a16="http://schemas.microsoft.com/office/drawing/2014/main" id="{8C429804-E8FE-4C74-816D-30C403774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950" y="3811973"/>
            <a:ext cx="3826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3.4.2 NQM3-2128-0921</a:t>
            </a:r>
            <a:r>
              <a:rPr lang="zh-CN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钢筋图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0599899-49BE-43FF-8885-67CEF2C6D858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2" name="文本框 15">
            <a:extLst>
              <a:ext uri="{FF2B5EF4-FFF2-40B4-BE49-F238E27FC236}">
                <a16:creationId xmlns:a16="http://schemas.microsoft.com/office/drawing/2014/main" id="{53A65BC2-FC7C-4FC0-87DE-6AE88D39E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82" y="1308917"/>
            <a:ext cx="378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3.4.1 NQM3-2128-0921</a:t>
            </a:r>
            <a:r>
              <a:rPr lang="zh-CN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模板图</a:t>
            </a:r>
          </a:p>
        </p:txBody>
      </p:sp>
      <p:sp>
        <p:nvSpPr>
          <p:cNvPr id="8" name="文本框 15">
            <a:extLst>
              <a:ext uri="{FF2B5EF4-FFF2-40B4-BE49-F238E27FC236}">
                <a16:creationId xmlns:a16="http://schemas.microsoft.com/office/drawing/2014/main" id="{7A653EA7-6C7F-4887-8410-10885AB8E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2533" y="1008834"/>
            <a:ext cx="242146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3.4 </a:t>
            </a:r>
            <a:r>
              <a:rPr lang="zh-CN" altLang="en-US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识读刀把内墙板详图</a:t>
            </a:r>
            <a:endParaRPr lang="zh-CN" altLang="zh-CN" sz="1500" b="1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4954BC7-B1E8-40B5-94DA-0DAB0D02E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76" y="2034091"/>
            <a:ext cx="3787382" cy="282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）基本尺寸：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    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墙板宽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2100mm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（不含出筋），高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2640mm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厚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200mm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    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门洞口宽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900mm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，高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2130mm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    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门洞口居右布置，无门垛，左侧墙板宽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1200mm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39986C3B-29E7-4C85-A120-0954B286EBD1}"/>
              </a:ext>
            </a:extLst>
          </p:cNvPr>
          <p:cNvSpPr/>
          <p:nvPr/>
        </p:nvSpPr>
        <p:spPr>
          <a:xfrm>
            <a:off x="1968912" y="2832007"/>
            <a:ext cx="308404" cy="228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D976F45D-DF13-4057-9F65-D4D9871B1E0F}"/>
              </a:ext>
            </a:extLst>
          </p:cNvPr>
          <p:cNvSpPr/>
          <p:nvPr/>
        </p:nvSpPr>
        <p:spPr>
          <a:xfrm>
            <a:off x="3279088" y="3515842"/>
            <a:ext cx="308404" cy="2284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3F281D25-2EA1-4481-B457-78C8AD2F882F}"/>
              </a:ext>
            </a:extLst>
          </p:cNvPr>
          <p:cNvSpPr/>
          <p:nvPr/>
        </p:nvSpPr>
        <p:spPr>
          <a:xfrm>
            <a:off x="1340902" y="4583664"/>
            <a:ext cx="308404" cy="2284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C2E5649-7F35-4A76-B746-1FF9E52D2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792" y="1944502"/>
            <a:ext cx="3944141" cy="403123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DB15CFB-0BB3-4AB6-9608-0F0D304CB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67" y="857250"/>
            <a:ext cx="3848956" cy="1109133"/>
          </a:xfrm>
          <a:prstGeom prst="rect">
            <a:avLst/>
          </a:prstGeom>
        </p:spPr>
      </p:pic>
      <p:sp>
        <p:nvSpPr>
          <p:cNvPr id="21" name="圆: 空心 20">
            <a:extLst>
              <a:ext uri="{FF2B5EF4-FFF2-40B4-BE49-F238E27FC236}">
                <a16:creationId xmlns:a16="http://schemas.microsoft.com/office/drawing/2014/main" id="{EC57A35F-20F1-44BA-8B68-6F17C34CE832}"/>
              </a:ext>
            </a:extLst>
          </p:cNvPr>
          <p:cNvSpPr/>
          <p:nvPr/>
        </p:nvSpPr>
        <p:spPr>
          <a:xfrm>
            <a:off x="5209539" y="5434689"/>
            <a:ext cx="2825328" cy="448733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2" name="圆: 空心 21">
            <a:extLst>
              <a:ext uri="{FF2B5EF4-FFF2-40B4-BE49-F238E27FC236}">
                <a16:creationId xmlns:a16="http://schemas.microsoft.com/office/drawing/2014/main" id="{CF74295C-BB95-4164-9BB5-830D55F8582C}"/>
              </a:ext>
            </a:extLst>
          </p:cNvPr>
          <p:cNvSpPr/>
          <p:nvPr/>
        </p:nvSpPr>
        <p:spPr>
          <a:xfrm>
            <a:off x="4551982" y="2166572"/>
            <a:ext cx="632462" cy="3344317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3" name="圆: 空心 22">
            <a:extLst>
              <a:ext uri="{FF2B5EF4-FFF2-40B4-BE49-F238E27FC236}">
                <a16:creationId xmlns:a16="http://schemas.microsoft.com/office/drawing/2014/main" id="{9FA7D5F9-1A0D-4CB9-A33C-D18C75BCA4E2}"/>
              </a:ext>
            </a:extLst>
          </p:cNvPr>
          <p:cNvSpPr/>
          <p:nvPr/>
        </p:nvSpPr>
        <p:spPr>
          <a:xfrm>
            <a:off x="8344528" y="1162942"/>
            <a:ext cx="308405" cy="638197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4" name="圆: 空心 23">
            <a:extLst>
              <a:ext uri="{FF2B5EF4-FFF2-40B4-BE49-F238E27FC236}">
                <a16:creationId xmlns:a16="http://schemas.microsoft.com/office/drawing/2014/main" id="{59FC2F49-86CA-4D20-93B1-9122525584BE}"/>
              </a:ext>
            </a:extLst>
          </p:cNvPr>
          <p:cNvSpPr/>
          <p:nvPr/>
        </p:nvSpPr>
        <p:spPr>
          <a:xfrm>
            <a:off x="6622203" y="5387053"/>
            <a:ext cx="1471324" cy="339251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5" name="圆: 空心 24">
            <a:extLst>
              <a:ext uri="{FF2B5EF4-FFF2-40B4-BE49-F238E27FC236}">
                <a16:creationId xmlns:a16="http://schemas.microsoft.com/office/drawing/2014/main" id="{3F9AF76A-A807-4E2F-BFB0-6B19953AAC7E}"/>
              </a:ext>
            </a:extLst>
          </p:cNvPr>
          <p:cNvSpPr/>
          <p:nvPr/>
        </p:nvSpPr>
        <p:spPr>
          <a:xfrm>
            <a:off x="4819456" y="2757728"/>
            <a:ext cx="407015" cy="2765667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6" name="圆: 空心 25">
            <a:extLst>
              <a:ext uri="{FF2B5EF4-FFF2-40B4-BE49-F238E27FC236}">
                <a16:creationId xmlns:a16="http://schemas.microsoft.com/office/drawing/2014/main" id="{B9929766-A6E1-4AC7-A810-96943529361A}"/>
              </a:ext>
            </a:extLst>
          </p:cNvPr>
          <p:cNvSpPr/>
          <p:nvPr/>
        </p:nvSpPr>
        <p:spPr>
          <a:xfrm>
            <a:off x="5264117" y="5353770"/>
            <a:ext cx="1734039" cy="339251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1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0599899-49BE-43FF-8885-67CEF2C6D858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2" name="文本框 15">
            <a:extLst>
              <a:ext uri="{FF2B5EF4-FFF2-40B4-BE49-F238E27FC236}">
                <a16:creationId xmlns:a16="http://schemas.microsoft.com/office/drawing/2014/main" id="{53A65BC2-FC7C-4FC0-87DE-6AE88D39E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82" y="1308917"/>
            <a:ext cx="378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3.4.1 NQM3-2128-0921</a:t>
            </a:r>
            <a:r>
              <a:rPr lang="zh-CN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模板图</a:t>
            </a:r>
          </a:p>
        </p:txBody>
      </p:sp>
      <p:sp>
        <p:nvSpPr>
          <p:cNvPr id="8" name="文本框 15">
            <a:extLst>
              <a:ext uri="{FF2B5EF4-FFF2-40B4-BE49-F238E27FC236}">
                <a16:creationId xmlns:a16="http://schemas.microsoft.com/office/drawing/2014/main" id="{7A653EA7-6C7F-4887-8410-10885AB8E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2533" y="1008834"/>
            <a:ext cx="242146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3.4 </a:t>
            </a:r>
            <a:r>
              <a:rPr lang="zh-CN" altLang="en-US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识读刀把内墙板详图</a:t>
            </a:r>
            <a:endParaRPr lang="zh-CN" altLang="zh-CN" sz="1500" b="1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4954BC7-B1E8-40B5-94DA-0DAB0D02E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931" y="2017326"/>
            <a:ext cx="3457947" cy="282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）预埋灌浆套筒：墙板底部预埋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个灌浆套筒。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）预埋吊件：墙板顶部有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个预埋吊件，编号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MJ1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）预埋螺母：墙板内侧面有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个临时支撑预埋螺母，编号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MJ2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39986C3B-29E7-4C85-A120-0954B286EBD1}"/>
              </a:ext>
            </a:extLst>
          </p:cNvPr>
          <p:cNvSpPr/>
          <p:nvPr/>
        </p:nvSpPr>
        <p:spPr>
          <a:xfrm>
            <a:off x="1348010" y="2475345"/>
            <a:ext cx="308404" cy="228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D976F45D-DF13-4057-9F65-D4D9871B1E0F}"/>
              </a:ext>
            </a:extLst>
          </p:cNvPr>
          <p:cNvSpPr/>
          <p:nvPr/>
        </p:nvSpPr>
        <p:spPr>
          <a:xfrm>
            <a:off x="1671799" y="3530782"/>
            <a:ext cx="308404" cy="2284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3F281D25-2EA1-4481-B457-78C8AD2F882F}"/>
              </a:ext>
            </a:extLst>
          </p:cNvPr>
          <p:cNvSpPr/>
          <p:nvPr/>
        </p:nvSpPr>
        <p:spPr>
          <a:xfrm>
            <a:off x="2538005" y="4562869"/>
            <a:ext cx="308404" cy="2284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AD5AB25-9C1F-41D7-924C-9BACC1AA5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809" y="898907"/>
            <a:ext cx="3893159" cy="397912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FFD017D-D19F-4C41-981A-04BD695DF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600" y="4878034"/>
            <a:ext cx="3536156" cy="1064419"/>
          </a:xfrm>
          <a:prstGeom prst="rect">
            <a:avLst/>
          </a:prstGeom>
        </p:spPr>
      </p:pic>
      <p:sp>
        <p:nvSpPr>
          <p:cNvPr id="21" name="圆: 空心 20">
            <a:extLst>
              <a:ext uri="{FF2B5EF4-FFF2-40B4-BE49-F238E27FC236}">
                <a16:creationId xmlns:a16="http://schemas.microsoft.com/office/drawing/2014/main" id="{A4F8FF0D-966B-488A-8410-2BD5526925A4}"/>
              </a:ext>
            </a:extLst>
          </p:cNvPr>
          <p:cNvSpPr/>
          <p:nvPr/>
        </p:nvSpPr>
        <p:spPr>
          <a:xfrm>
            <a:off x="4943267" y="3998383"/>
            <a:ext cx="1626867" cy="301772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2" name="圆: 空心 21">
            <a:extLst>
              <a:ext uri="{FF2B5EF4-FFF2-40B4-BE49-F238E27FC236}">
                <a16:creationId xmlns:a16="http://schemas.microsoft.com/office/drawing/2014/main" id="{8A3442D8-EE18-4F20-8C9F-44FBC9D3460D}"/>
              </a:ext>
            </a:extLst>
          </p:cNvPr>
          <p:cNvSpPr/>
          <p:nvPr/>
        </p:nvSpPr>
        <p:spPr>
          <a:xfrm>
            <a:off x="5826209" y="5358877"/>
            <a:ext cx="838938" cy="301772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3" name="圆: 空心 22">
            <a:extLst>
              <a:ext uri="{FF2B5EF4-FFF2-40B4-BE49-F238E27FC236}">
                <a16:creationId xmlns:a16="http://schemas.microsoft.com/office/drawing/2014/main" id="{B557FA7B-CF40-488F-96F7-473015B8D8F6}"/>
              </a:ext>
            </a:extLst>
          </p:cNvPr>
          <p:cNvSpPr/>
          <p:nvPr/>
        </p:nvSpPr>
        <p:spPr>
          <a:xfrm>
            <a:off x="5065974" y="5358877"/>
            <a:ext cx="690727" cy="301772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4" name="圆: 空心 23">
            <a:extLst>
              <a:ext uri="{FF2B5EF4-FFF2-40B4-BE49-F238E27FC236}">
                <a16:creationId xmlns:a16="http://schemas.microsoft.com/office/drawing/2014/main" id="{0A882F8B-D31A-41EA-AF5D-565D7C6C1B5F}"/>
              </a:ext>
            </a:extLst>
          </p:cNvPr>
          <p:cNvSpPr/>
          <p:nvPr/>
        </p:nvSpPr>
        <p:spPr>
          <a:xfrm>
            <a:off x="5207829" y="1054411"/>
            <a:ext cx="532671" cy="509012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5" name="圆: 空心 24">
            <a:extLst>
              <a:ext uri="{FF2B5EF4-FFF2-40B4-BE49-F238E27FC236}">
                <a16:creationId xmlns:a16="http://schemas.microsoft.com/office/drawing/2014/main" id="{DE2DC4B9-47B6-4E0D-881B-10063B502A1C}"/>
              </a:ext>
            </a:extLst>
          </p:cNvPr>
          <p:cNvSpPr/>
          <p:nvPr/>
        </p:nvSpPr>
        <p:spPr>
          <a:xfrm>
            <a:off x="5920397" y="1054411"/>
            <a:ext cx="532671" cy="509012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D81927E-3DFC-4A7F-A049-86924D014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05" y="953168"/>
            <a:ext cx="3783259" cy="1090202"/>
          </a:xfrm>
          <a:prstGeom prst="rect">
            <a:avLst/>
          </a:prstGeom>
        </p:spPr>
      </p:pic>
      <p:sp>
        <p:nvSpPr>
          <p:cNvPr id="27" name="圆: 空心 26">
            <a:extLst>
              <a:ext uri="{FF2B5EF4-FFF2-40B4-BE49-F238E27FC236}">
                <a16:creationId xmlns:a16="http://schemas.microsoft.com/office/drawing/2014/main" id="{952ADC78-C9A5-4A7D-A0A1-E619F9A12A66}"/>
              </a:ext>
            </a:extLst>
          </p:cNvPr>
          <p:cNvSpPr/>
          <p:nvPr/>
        </p:nvSpPr>
        <p:spPr>
          <a:xfrm>
            <a:off x="890806" y="1327234"/>
            <a:ext cx="780993" cy="509012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8" name="圆: 空心 27">
            <a:extLst>
              <a:ext uri="{FF2B5EF4-FFF2-40B4-BE49-F238E27FC236}">
                <a16:creationId xmlns:a16="http://schemas.microsoft.com/office/drawing/2014/main" id="{B66D01C4-AD5F-48BD-A012-398FEA54B1F9}"/>
              </a:ext>
            </a:extLst>
          </p:cNvPr>
          <p:cNvSpPr/>
          <p:nvPr/>
        </p:nvSpPr>
        <p:spPr>
          <a:xfrm>
            <a:off x="1858065" y="1347100"/>
            <a:ext cx="679940" cy="509012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9" name="圆: 空心 28">
            <a:extLst>
              <a:ext uri="{FF2B5EF4-FFF2-40B4-BE49-F238E27FC236}">
                <a16:creationId xmlns:a16="http://schemas.microsoft.com/office/drawing/2014/main" id="{511990D4-0C66-4DDC-80A9-4E26E505DA6C}"/>
              </a:ext>
            </a:extLst>
          </p:cNvPr>
          <p:cNvSpPr/>
          <p:nvPr/>
        </p:nvSpPr>
        <p:spPr>
          <a:xfrm>
            <a:off x="4799638" y="1756380"/>
            <a:ext cx="712163" cy="591003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0" name="圆: 空心 29">
            <a:extLst>
              <a:ext uri="{FF2B5EF4-FFF2-40B4-BE49-F238E27FC236}">
                <a16:creationId xmlns:a16="http://schemas.microsoft.com/office/drawing/2014/main" id="{1562CAB7-4A45-46B8-8778-3505F78AA5D1}"/>
              </a:ext>
            </a:extLst>
          </p:cNvPr>
          <p:cNvSpPr/>
          <p:nvPr/>
        </p:nvSpPr>
        <p:spPr>
          <a:xfrm>
            <a:off x="4851748" y="3317993"/>
            <a:ext cx="712163" cy="591003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1" name="圆: 空心 30">
            <a:extLst>
              <a:ext uri="{FF2B5EF4-FFF2-40B4-BE49-F238E27FC236}">
                <a16:creationId xmlns:a16="http://schemas.microsoft.com/office/drawing/2014/main" id="{9C44433C-E6BB-482A-8141-676267278528}"/>
              </a:ext>
            </a:extLst>
          </p:cNvPr>
          <p:cNvSpPr/>
          <p:nvPr/>
        </p:nvSpPr>
        <p:spPr>
          <a:xfrm>
            <a:off x="5608767" y="1728179"/>
            <a:ext cx="712163" cy="591003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2" name="圆: 空心 31">
            <a:extLst>
              <a:ext uri="{FF2B5EF4-FFF2-40B4-BE49-F238E27FC236}">
                <a16:creationId xmlns:a16="http://schemas.microsoft.com/office/drawing/2014/main" id="{DB420C39-F984-4B2E-9D3D-6B2EB89BC1B6}"/>
              </a:ext>
            </a:extLst>
          </p:cNvPr>
          <p:cNvSpPr/>
          <p:nvPr/>
        </p:nvSpPr>
        <p:spPr>
          <a:xfrm>
            <a:off x="5700155" y="3175759"/>
            <a:ext cx="712163" cy="591003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7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0599899-49BE-43FF-8885-67CEF2C6D858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2" name="文本框 15">
            <a:extLst>
              <a:ext uri="{FF2B5EF4-FFF2-40B4-BE49-F238E27FC236}">
                <a16:creationId xmlns:a16="http://schemas.microsoft.com/office/drawing/2014/main" id="{53A65BC2-FC7C-4FC0-87DE-6AE88D39E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82" y="1308917"/>
            <a:ext cx="378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3.4.1 NQM3-2128-0921</a:t>
            </a:r>
            <a:r>
              <a:rPr lang="zh-CN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模板图</a:t>
            </a:r>
          </a:p>
        </p:txBody>
      </p:sp>
      <p:sp>
        <p:nvSpPr>
          <p:cNvPr id="8" name="文本框 15">
            <a:extLst>
              <a:ext uri="{FF2B5EF4-FFF2-40B4-BE49-F238E27FC236}">
                <a16:creationId xmlns:a16="http://schemas.microsoft.com/office/drawing/2014/main" id="{7A653EA7-6C7F-4887-8410-10885AB8E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2533" y="1008834"/>
            <a:ext cx="242146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3.4 </a:t>
            </a:r>
            <a:r>
              <a:rPr lang="zh-CN" altLang="en-US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识读刀把内墙板详图</a:t>
            </a:r>
            <a:endParaRPr lang="zh-CN" altLang="zh-CN" sz="1500" b="1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4954BC7-B1E8-40B5-94DA-0DAB0D02E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65" y="2262692"/>
            <a:ext cx="3787382" cy="212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5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）预埋临时加固螺母：门洞左侧墙板侧边和门洞顶部各有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个预埋临时加固螺母，共计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个，编号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MJ3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）预埋电气线盒：门洞左侧有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个预埋电气线盒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zh-CN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39986C3B-29E7-4C85-A120-0954B286EBD1}"/>
              </a:ext>
            </a:extLst>
          </p:cNvPr>
          <p:cNvSpPr/>
          <p:nvPr/>
        </p:nvSpPr>
        <p:spPr>
          <a:xfrm>
            <a:off x="2188943" y="3040306"/>
            <a:ext cx="308404" cy="228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D976F45D-DF13-4057-9F65-D4D9871B1E0F}"/>
              </a:ext>
            </a:extLst>
          </p:cNvPr>
          <p:cNvSpPr/>
          <p:nvPr/>
        </p:nvSpPr>
        <p:spPr>
          <a:xfrm>
            <a:off x="1221688" y="4093581"/>
            <a:ext cx="308404" cy="2284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AD5AB25-9C1F-41D7-924C-9BACC1AA5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9" y="1586385"/>
            <a:ext cx="4103390" cy="4194001"/>
          </a:xfrm>
          <a:prstGeom prst="rect">
            <a:avLst/>
          </a:prstGeom>
        </p:spPr>
      </p:pic>
      <p:sp>
        <p:nvSpPr>
          <p:cNvPr id="18" name="圆: 空心 17">
            <a:extLst>
              <a:ext uri="{FF2B5EF4-FFF2-40B4-BE49-F238E27FC236}">
                <a16:creationId xmlns:a16="http://schemas.microsoft.com/office/drawing/2014/main" id="{9B5989E8-5982-4E55-A34E-19D45522626B}"/>
              </a:ext>
            </a:extLst>
          </p:cNvPr>
          <p:cNvSpPr/>
          <p:nvPr/>
        </p:nvSpPr>
        <p:spPr>
          <a:xfrm>
            <a:off x="6037875" y="4461411"/>
            <a:ext cx="838938" cy="502172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1" name="圆: 空心 20">
            <a:extLst>
              <a:ext uri="{FF2B5EF4-FFF2-40B4-BE49-F238E27FC236}">
                <a16:creationId xmlns:a16="http://schemas.microsoft.com/office/drawing/2014/main" id="{3BD2DCFB-8529-4774-9915-34A4C38B4742}"/>
              </a:ext>
            </a:extLst>
          </p:cNvPr>
          <p:cNvSpPr/>
          <p:nvPr/>
        </p:nvSpPr>
        <p:spPr>
          <a:xfrm>
            <a:off x="6844826" y="2038052"/>
            <a:ext cx="936041" cy="1002254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2" name="圆: 空心 21">
            <a:extLst>
              <a:ext uri="{FF2B5EF4-FFF2-40B4-BE49-F238E27FC236}">
                <a16:creationId xmlns:a16="http://schemas.microsoft.com/office/drawing/2014/main" id="{0B6FA9D5-8EF6-41D9-8F80-16EF277142BA}"/>
              </a:ext>
            </a:extLst>
          </p:cNvPr>
          <p:cNvSpPr/>
          <p:nvPr/>
        </p:nvSpPr>
        <p:spPr>
          <a:xfrm>
            <a:off x="6124705" y="2284673"/>
            <a:ext cx="532671" cy="509012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3" name="圆: 空心 22">
            <a:extLst>
              <a:ext uri="{FF2B5EF4-FFF2-40B4-BE49-F238E27FC236}">
                <a16:creationId xmlns:a16="http://schemas.microsoft.com/office/drawing/2014/main" id="{1C5B4A8F-090C-4633-91FF-0DFBD9BC9C55}"/>
              </a:ext>
            </a:extLst>
          </p:cNvPr>
          <p:cNvSpPr/>
          <p:nvPr/>
        </p:nvSpPr>
        <p:spPr>
          <a:xfrm>
            <a:off x="6124705" y="3330553"/>
            <a:ext cx="532671" cy="509012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8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0599899-49BE-43FF-8885-67CEF2C6D858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2" name="文本框 15">
            <a:extLst>
              <a:ext uri="{FF2B5EF4-FFF2-40B4-BE49-F238E27FC236}">
                <a16:creationId xmlns:a16="http://schemas.microsoft.com/office/drawing/2014/main" id="{53A65BC2-FC7C-4FC0-87DE-6AE88D39E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82" y="1308917"/>
            <a:ext cx="378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3.4.1 NQM3-2128-0921</a:t>
            </a: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</a:rPr>
              <a:t>钢筋</a:t>
            </a:r>
            <a:r>
              <a:rPr lang="zh-CN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图</a:t>
            </a:r>
          </a:p>
        </p:txBody>
      </p:sp>
      <p:sp>
        <p:nvSpPr>
          <p:cNvPr id="8" name="文本框 15">
            <a:extLst>
              <a:ext uri="{FF2B5EF4-FFF2-40B4-BE49-F238E27FC236}">
                <a16:creationId xmlns:a16="http://schemas.microsoft.com/office/drawing/2014/main" id="{7A653EA7-6C7F-4887-8410-10885AB8E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2533" y="1008834"/>
            <a:ext cx="242146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3.4 </a:t>
            </a:r>
            <a:r>
              <a:rPr lang="zh-CN" altLang="en-US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识读刀把内墙板详图</a:t>
            </a:r>
            <a:endParaRPr lang="zh-CN" altLang="zh-CN" sz="1500" b="1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4954BC7-B1E8-40B5-94DA-0DAB0D02E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97" y="3030934"/>
            <a:ext cx="3640550" cy="247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16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连梁底部纵筋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1Za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12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连梁腰筋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1Zb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10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10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连梁箍筋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1G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5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10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连梁拉筋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1L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39986C3B-29E7-4C85-A120-0954B286EBD1}"/>
              </a:ext>
            </a:extLst>
          </p:cNvPr>
          <p:cNvSpPr/>
          <p:nvPr/>
        </p:nvSpPr>
        <p:spPr>
          <a:xfrm>
            <a:off x="2965144" y="3126184"/>
            <a:ext cx="308404" cy="228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D976F45D-DF13-4057-9F65-D4D9871B1E0F}"/>
              </a:ext>
            </a:extLst>
          </p:cNvPr>
          <p:cNvSpPr/>
          <p:nvPr/>
        </p:nvSpPr>
        <p:spPr>
          <a:xfrm>
            <a:off x="2544906" y="3828849"/>
            <a:ext cx="308404" cy="2284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3F281D25-2EA1-4481-B457-78C8AD2F882F}"/>
              </a:ext>
            </a:extLst>
          </p:cNvPr>
          <p:cNvSpPr/>
          <p:nvPr/>
        </p:nvSpPr>
        <p:spPr>
          <a:xfrm>
            <a:off x="2544906" y="4508533"/>
            <a:ext cx="308404" cy="2284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5A4EFECC-AECD-4CD9-965B-18DFEEB63CC6}"/>
              </a:ext>
            </a:extLst>
          </p:cNvPr>
          <p:cNvSpPr/>
          <p:nvPr/>
        </p:nvSpPr>
        <p:spPr>
          <a:xfrm>
            <a:off x="2516410" y="5184273"/>
            <a:ext cx="308404" cy="2284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673588A-C6A4-468F-A6C6-A1A37E813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94" y="947500"/>
            <a:ext cx="3991407" cy="95793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7180A333-6C0A-40F5-A5B2-FDF77CBE9D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964"/>
          <a:stretch/>
        </p:blipFill>
        <p:spPr>
          <a:xfrm>
            <a:off x="4572001" y="1853922"/>
            <a:ext cx="4446980" cy="414682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91FEA46-E096-4386-8CB6-F87E79622F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89" b="73381"/>
          <a:stretch/>
        </p:blipFill>
        <p:spPr>
          <a:xfrm>
            <a:off x="125020" y="1750416"/>
            <a:ext cx="3850481" cy="1036040"/>
          </a:xfrm>
          <a:prstGeom prst="rect">
            <a:avLst/>
          </a:prstGeom>
        </p:spPr>
      </p:pic>
      <p:sp>
        <p:nvSpPr>
          <p:cNvPr id="29" name="圆: 空心 28">
            <a:extLst>
              <a:ext uri="{FF2B5EF4-FFF2-40B4-BE49-F238E27FC236}">
                <a16:creationId xmlns:a16="http://schemas.microsoft.com/office/drawing/2014/main" id="{665F3E2E-D301-40AC-8023-39E77BE102BD}"/>
              </a:ext>
            </a:extLst>
          </p:cNvPr>
          <p:cNvSpPr/>
          <p:nvPr/>
        </p:nvSpPr>
        <p:spPr>
          <a:xfrm>
            <a:off x="6046800" y="2880892"/>
            <a:ext cx="2611547" cy="300083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0" name="圆: 空心 29">
            <a:extLst>
              <a:ext uri="{FF2B5EF4-FFF2-40B4-BE49-F238E27FC236}">
                <a16:creationId xmlns:a16="http://schemas.microsoft.com/office/drawing/2014/main" id="{A1475676-D441-4CDA-9067-6A5472E17B54}"/>
              </a:ext>
            </a:extLst>
          </p:cNvPr>
          <p:cNvSpPr/>
          <p:nvPr/>
        </p:nvSpPr>
        <p:spPr>
          <a:xfrm>
            <a:off x="6046799" y="1399167"/>
            <a:ext cx="2611547" cy="211375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1" name="圆: 空心 30">
            <a:extLst>
              <a:ext uri="{FF2B5EF4-FFF2-40B4-BE49-F238E27FC236}">
                <a16:creationId xmlns:a16="http://schemas.microsoft.com/office/drawing/2014/main" id="{A083F34B-416B-472D-8519-CB5DA21699AF}"/>
              </a:ext>
            </a:extLst>
          </p:cNvPr>
          <p:cNvSpPr/>
          <p:nvPr/>
        </p:nvSpPr>
        <p:spPr>
          <a:xfrm>
            <a:off x="6046799" y="1219231"/>
            <a:ext cx="2611547" cy="211375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2" name="圆: 空心 31">
            <a:extLst>
              <a:ext uri="{FF2B5EF4-FFF2-40B4-BE49-F238E27FC236}">
                <a16:creationId xmlns:a16="http://schemas.microsoft.com/office/drawing/2014/main" id="{24A51830-6046-4409-BF17-3B661A6390FD}"/>
              </a:ext>
            </a:extLst>
          </p:cNvPr>
          <p:cNvSpPr/>
          <p:nvPr/>
        </p:nvSpPr>
        <p:spPr>
          <a:xfrm>
            <a:off x="6331994" y="2694221"/>
            <a:ext cx="2047625" cy="23527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3" name="圆: 空心 32">
            <a:extLst>
              <a:ext uri="{FF2B5EF4-FFF2-40B4-BE49-F238E27FC236}">
                <a16:creationId xmlns:a16="http://schemas.microsoft.com/office/drawing/2014/main" id="{5AAFB7FB-FC01-48AE-AF4C-5EA0E95A075C}"/>
              </a:ext>
            </a:extLst>
          </p:cNvPr>
          <p:cNvSpPr/>
          <p:nvPr/>
        </p:nvSpPr>
        <p:spPr>
          <a:xfrm>
            <a:off x="6331994" y="2442743"/>
            <a:ext cx="2047625" cy="23527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4" name="圆: 空心 33">
            <a:extLst>
              <a:ext uri="{FF2B5EF4-FFF2-40B4-BE49-F238E27FC236}">
                <a16:creationId xmlns:a16="http://schemas.microsoft.com/office/drawing/2014/main" id="{FE388BF9-FD7F-4A68-9C4E-7AE11DFF8EEC}"/>
              </a:ext>
            </a:extLst>
          </p:cNvPr>
          <p:cNvSpPr/>
          <p:nvPr/>
        </p:nvSpPr>
        <p:spPr>
          <a:xfrm>
            <a:off x="6659952" y="2197300"/>
            <a:ext cx="1385240" cy="957937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5" name="圆: 空心 34">
            <a:extLst>
              <a:ext uri="{FF2B5EF4-FFF2-40B4-BE49-F238E27FC236}">
                <a16:creationId xmlns:a16="http://schemas.microsoft.com/office/drawing/2014/main" id="{FF1AD874-1B42-473E-8BB9-24D26058A16D}"/>
              </a:ext>
            </a:extLst>
          </p:cNvPr>
          <p:cNvSpPr/>
          <p:nvPr/>
        </p:nvSpPr>
        <p:spPr>
          <a:xfrm>
            <a:off x="6757775" y="1196659"/>
            <a:ext cx="1189593" cy="365401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6" name="圆: 空心 35">
            <a:extLst>
              <a:ext uri="{FF2B5EF4-FFF2-40B4-BE49-F238E27FC236}">
                <a16:creationId xmlns:a16="http://schemas.microsoft.com/office/drawing/2014/main" id="{200CE894-3FCB-466A-B3AB-60D087D85619}"/>
              </a:ext>
            </a:extLst>
          </p:cNvPr>
          <p:cNvSpPr/>
          <p:nvPr/>
        </p:nvSpPr>
        <p:spPr>
          <a:xfrm>
            <a:off x="6722533" y="2442743"/>
            <a:ext cx="1224835" cy="179123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7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0599899-49BE-43FF-8885-67CEF2C6D858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2" name="文本框 15">
            <a:extLst>
              <a:ext uri="{FF2B5EF4-FFF2-40B4-BE49-F238E27FC236}">
                <a16:creationId xmlns:a16="http://schemas.microsoft.com/office/drawing/2014/main" id="{53A65BC2-FC7C-4FC0-87DE-6AE88D39E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82" y="1308917"/>
            <a:ext cx="378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3.4.1 NQM3-2128-0921</a:t>
            </a: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</a:rPr>
              <a:t>钢筋</a:t>
            </a:r>
            <a:r>
              <a:rPr lang="zh-CN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图</a:t>
            </a:r>
          </a:p>
        </p:txBody>
      </p:sp>
      <p:sp>
        <p:nvSpPr>
          <p:cNvPr id="8" name="文本框 15">
            <a:extLst>
              <a:ext uri="{FF2B5EF4-FFF2-40B4-BE49-F238E27FC236}">
                <a16:creationId xmlns:a16="http://schemas.microsoft.com/office/drawing/2014/main" id="{7A653EA7-6C7F-4887-8410-10885AB8E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2533" y="1008834"/>
            <a:ext cx="242146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3.4 </a:t>
            </a:r>
            <a:r>
              <a:rPr lang="zh-CN" altLang="en-US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识读刀把内墙板详图</a:t>
            </a:r>
            <a:endParaRPr lang="zh-CN" altLang="zh-CN" sz="1500" b="1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4954BC7-B1E8-40B5-94DA-0DAB0D02E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63" y="3566559"/>
            <a:ext cx="3787382" cy="212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16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门洞侧边缘构件竖向纵筋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2Za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7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12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墙端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端部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竖向构造纵筋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3c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16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连接灌浆套筒的墙体竖向分布筋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3a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不连接灌浆套筒的墙体竖向分布筋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3b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39986C3B-29E7-4C85-A120-0954B286EBD1}"/>
              </a:ext>
            </a:extLst>
          </p:cNvPr>
          <p:cNvSpPr/>
          <p:nvPr/>
        </p:nvSpPr>
        <p:spPr>
          <a:xfrm>
            <a:off x="3623741" y="3694544"/>
            <a:ext cx="308404" cy="228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D976F45D-DF13-4057-9F65-D4D9871B1E0F}"/>
              </a:ext>
            </a:extLst>
          </p:cNvPr>
          <p:cNvSpPr/>
          <p:nvPr/>
        </p:nvSpPr>
        <p:spPr>
          <a:xfrm>
            <a:off x="3300777" y="4052990"/>
            <a:ext cx="308404" cy="2284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3F281D25-2EA1-4481-B457-78C8AD2F882F}"/>
              </a:ext>
            </a:extLst>
          </p:cNvPr>
          <p:cNvSpPr/>
          <p:nvPr/>
        </p:nvSpPr>
        <p:spPr>
          <a:xfrm>
            <a:off x="688969" y="4719011"/>
            <a:ext cx="308404" cy="2284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D57B451E-407F-4DA7-93D5-6CAE84CDF071}"/>
              </a:ext>
            </a:extLst>
          </p:cNvPr>
          <p:cNvSpPr/>
          <p:nvPr/>
        </p:nvSpPr>
        <p:spPr>
          <a:xfrm>
            <a:off x="688969" y="5332849"/>
            <a:ext cx="308404" cy="2284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FD7C4232-8CB5-4C83-A808-23E3422DD1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85"/>
          <a:stretch/>
        </p:blipFill>
        <p:spPr>
          <a:xfrm>
            <a:off x="4435934" y="857250"/>
            <a:ext cx="3652000" cy="4146829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7C6599D5-1E31-417B-BE4A-3FBE79157E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724" b="26904"/>
          <a:stretch/>
        </p:blipFill>
        <p:spPr>
          <a:xfrm>
            <a:off x="110082" y="1736492"/>
            <a:ext cx="3850481" cy="171483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6B87BF02-8A99-4BDD-8CE3-E0F50C7A9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933" y="4920192"/>
            <a:ext cx="3391888" cy="1069039"/>
          </a:xfrm>
          <a:prstGeom prst="rect">
            <a:avLst/>
          </a:prstGeom>
        </p:spPr>
      </p:pic>
      <p:sp>
        <p:nvSpPr>
          <p:cNvPr id="37" name="圆: 空心 36">
            <a:extLst>
              <a:ext uri="{FF2B5EF4-FFF2-40B4-BE49-F238E27FC236}">
                <a16:creationId xmlns:a16="http://schemas.microsoft.com/office/drawing/2014/main" id="{7E799431-5B02-44B4-BDEC-B055E7C107D9}"/>
              </a:ext>
            </a:extLst>
          </p:cNvPr>
          <p:cNvSpPr/>
          <p:nvPr/>
        </p:nvSpPr>
        <p:spPr>
          <a:xfrm>
            <a:off x="6218744" y="903859"/>
            <a:ext cx="613856" cy="3746458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8" name="圆: 空心 37">
            <a:extLst>
              <a:ext uri="{FF2B5EF4-FFF2-40B4-BE49-F238E27FC236}">
                <a16:creationId xmlns:a16="http://schemas.microsoft.com/office/drawing/2014/main" id="{ED591132-5140-46A7-801B-25C7DB181A78}"/>
              </a:ext>
            </a:extLst>
          </p:cNvPr>
          <p:cNvSpPr/>
          <p:nvPr/>
        </p:nvSpPr>
        <p:spPr>
          <a:xfrm>
            <a:off x="6354475" y="5189935"/>
            <a:ext cx="567819" cy="371324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9" name="圆: 空心 38">
            <a:extLst>
              <a:ext uri="{FF2B5EF4-FFF2-40B4-BE49-F238E27FC236}">
                <a16:creationId xmlns:a16="http://schemas.microsoft.com/office/drawing/2014/main" id="{E0B4640A-C77C-4FBB-848B-367562AC3EFD}"/>
              </a:ext>
            </a:extLst>
          </p:cNvPr>
          <p:cNvSpPr/>
          <p:nvPr/>
        </p:nvSpPr>
        <p:spPr>
          <a:xfrm>
            <a:off x="5294934" y="1355869"/>
            <a:ext cx="318229" cy="3116648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0" name="圆: 空心 39">
            <a:extLst>
              <a:ext uri="{FF2B5EF4-FFF2-40B4-BE49-F238E27FC236}">
                <a16:creationId xmlns:a16="http://schemas.microsoft.com/office/drawing/2014/main" id="{7CFD83B7-CF41-4347-A8B3-37300C97BB9C}"/>
              </a:ext>
            </a:extLst>
          </p:cNvPr>
          <p:cNvSpPr/>
          <p:nvPr/>
        </p:nvSpPr>
        <p:spPr>
          <a:xfrm>
            <a:off x="5345347" y="5217383"/>
            <a:ext cx="217400" cy="155016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1" name="圆: 空心 40">
            <a:extLst>
              <a:ext uri="{FF2B5EF4-FFF2-40B4-BE49-F238E27FC236}">
                <a16:creationId xmlns:a16="http://schemas.microsoft.com/office/drawing/2014/main" id="{EA204126-13A9-4F78-9595-ED08B261E90C}"/>
              </a:ext>
            </a:extLst>
          </p:cNvPr>
          <p:cNvSpPr/>
          <p:nvPr/>
        </p:nvSpPr>
        <p:spPr>
          <a:xfrm>
            <a:off x="5345347" y="5379841"/>
            <a:ext cx="217400" cy="155016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2" name="圆: 空心 41">
            <a:extLst>
              <a:ext uri="{FF2B5EF4-FFF2-40B4-BE49-F238E27FC236}">
                <a16:creationId xmlns:a16="http://schemas.microsoft.com/office/drawing/2014/main" id="{1A9C352E-B776-48E0-ACCA-3F198A4964B6}"/>
              </a:ext>
            </a:extLst>
          </p:cNvPr>
          <p:cNvSpPr/>
          <p:nvPr/>
        </p:nvSpPr>
        <p:spPr>
          <a:xfrm>
            <a:off x="5491843" y="1142326"/>
            <a:ext cx="432902" cy="3402104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3" name="圆: 空心 42">
            <a:extLst>
              <a:ext uri="{FF2B5EF4-FFF2-40B4-BE49-F238E27FC236}">
                <a16:creationId xmlns:a16="http://schemas.microsoft.com/office/drawing/2014/main" id="{B4938AE6-1E2F-4A0B-8568-9532A8BE4041}"/>
              </a:ext>
            </a:extLst>
          </p:cNvPr>
          <p:cNvSpPr/>
          <p:nvPr/>
        </p:nvSpPr>
        <p:spPr>
          <a:xfrm>
            <a:off x="5624943" y="5202195"/>
            <a:ext cx="176724" cy="186212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4" name="圆: 空心 43">
            <a:extLst>
              <a:ext uri="{FF2B5EF4-FFF2-40B4-BE49-F238E27FC236}">
                <a16:creationId xmlns:a16="http://schemas.microsoft.com/office/drawing/2014/main" id="{38A17992-0255-4397-96E9-4A419D05488B}"/>
              </a:ext>
            </a:extLst>
          </p:cNvPr>
          <p:cNvSpPr/>
          <p:nvPr/>
        </p:nvSpPr>
        <p:spPr>
          <a:xfrm>
            <a:off x="5624943" y="5386061"/>
            <a:ext cx="176724" cy="186212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5" name="圆: 空心 44">
            <a:extLst>
              <a:ext uri="{FF2B5EF4-FFF2-40B4-BE49-F238E27FC236}">
                <a16:creationId xmlns:a16="http://schemas.microsoft.com/office/drawing/2014/main" id="{E9AF4D7C-D5D5-4111-9198-30BA228D8CA7}"/>
              </a:ext>
            </a:extLst>
          </p:cNvPr>
          <p:cNvSpPr/>
          <p:nvPr/>
        </p:nvSpPr>
        <p:spPr>
          <a:xfrm>
            <a:off x="5999634" y="5217337"/>
            <a:ext cx="176724" cy="186212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6" name="圆: 空心 45">
            <a:extLst>
              <a:ext uri="{FF2B5EF4-FFF2-40B4-BE49-F238E27FC236}">
                <a16:creationId xmlns:a16="http://schemas.microsoft.com/office/drawing/2014/main" id="{83FEA2BE-15E7-4081-B356-A671F723824E}"/>
              </a:ext>
            </a:extLst>
          </p:cNvPr>
          <p:cNvSpPr/>
          <p:nvPr/>
        </p:nvSpPr>
        <p:spPr>
          <a:xfrm>
            <a:off x="5876347" y="1408835"/>
            <a:ext cx="322510" cy="3063682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47" name="圆: 空心 46">
            <a:extLst>
              <a:ext uri="{FF2B5EF4-FFF2-40B4-BE49-F238E27FC236}">
                <a16:creationId xmlns:a16="http://schemas.microsoft.com/office/drawing/2014/main" id="{8E8AC4AA-542E-4316-B747-35C7C3581E47}"/>
              </a:ext>
            </a:extLst>
          </p:cNvPr>
          <p:cNvSpPr/>
          <p:nvPr/>
        </p:nvSpPr>
        <p:spPr>
          <a:xfrm>
            <a:off x="6025511" y="5410384"/>
            <a:ext cx="142589" cy="150875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0599899-49BE-43FF-8885-67CEF2C6D858}"/>
              </a:ext>
            </a:extLst>
          </p:cNvPr>
          <p:cNvSpPr/>
          <p:nvPr/>
        </p:nvSpPr>
        <p:spPr>
          <a:xfrm>
            <a:off x="-29634" y="817518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2" name="文本框 15">
            <a:extLst>
              <a:ext uri="{FF2B5EF4-FFF2-40B4-BE49-F238E27FC236}">
                <a16:creationId xmlns:a16="http://schemas.microsoft.com/office/drawing/2014/main" id="{53A65BC2-FC7C-4FC0-87DE-6AE88D39E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82" y="1308917"/>
            <a:ext cx="378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3.4.1 NQM3-2128-0921</a:t>
            </a: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</a:rPr>
              <a:t>钢筋</a:t>
            </a:r>
            <a:r>
              <a:rPr lang="zh-CN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图</a:t>
            </a:r>
          </a:p>
        </p:txBody>
      </p:sp>
      <p:sp>
        <p:nvSpPr>
          <p:cNvPr id="8" name="文本框 15">
            <a:extLst>
              <a:ext uri="{FF2B5EF4-FFF2-40B4-BE49-F238E27FC236}">
                <a16:creationId xmlns:a16="http://schemas.microsoft.com/office/drawing/2014/main" id="{7A653EA7-6C7F-4887-8410-10885AB8E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2533" y="1008834"/>
            <a:ext cx="242146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3.4 </a:t>
            </a:r>
            <a:r>
              <a:rPr lang="zh-CN" altLang="en-US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识读刀把内墙板详图</a:t>
            </a:r>
            <a:endParaRPr lang="zh-CN" altLang="zh-CN" sz="1500" b="1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4954BC7-B1E8-40B5-94DA-0DAB0D02E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842" y="3506788"/>
            <a:ext cx="3787382" cy="216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10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灌浆套筒处水平分布筋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3f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13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墙体水平分布筋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3d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12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套筒顶水平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加密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3e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13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10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门洞口边缘构件箍筋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2Ga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39986C3B-29E7-4C85-A120-0954B286EBD1}"/>
              </a:ext>
            </a:extLst>
          </p:cNvPr>
          <p:cNvSpPr/>
          <p:nvPr/>
        </p:nvSpPr>
        <p:spPr>
          <a:xfrm>
            <a:off x="3368368" y="3599548"/>
            <a:ext cx="308404" cy="228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D976F45D-DF13-4057-9F65-D4D9871B1E0F}"/>
              </a:ext>
            </a:extLst>
          </p:cNvPr>
          <p:cNvSpPr/>
          <p:nvPr/>
        </p:nvSpPr>
        <p:spPr>
          <a:xfrm>
            <a:off x="3016580" y="4253053"/>
            <a:ext cx="308404" cy="2284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3F281D25-2EA1-4481-B457-78C8AD2F882F}"/>
              </a:ext>
            </a:extLst>
          </p:cNvPr>
          <p:cNvSpPr/>
          <p:nvPr/>
        </p:nvSpPr>
        <p:spPr>
          <a:xfrm>
            <a:off x="3095626" y="4835431"/>
            <a:ext cx="308404" cy="2284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E3AD0A55-2910-4B69-A644-FCC04571A427}"/>
              </a:ext>
            </a:extLst>
          </p:cNvPr>
          <p:cNvSpPr/>
          <p:nvPr/>
        </p:nvSpPr>
        <p:spPr>
          <a:xfrm>
            <a:off x="3404030" y="5417809"/>
            <a:ext cx="308404" cy="2284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36E530D-D73C-428B-9AEC-1A606218B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423" y="1329780"/>
            <a:ext cx="4800252" cy="451938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0266728-06FF-4DBB-B72D-2AA4CA2C0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725" b="13955"/>
          <a:stretch/>
        </p:blipFill>
        <p:spPr>
          <a:xfrm>
            <a:off x="215134" y="1655165"/>
            <a:ext cx="3850481" cy="1751508"/>
          </a:xfrm>
          <a:prstGeom prst="rect">
            <a:avLst/>
          </a:prstGeom>
        </p:spPr>
      </p:pic>
      <p:sp>
        <p:nvSpPr>
          <p:cNvPr id="45" name="圆: 空心 44">
            <a:extLst>
              <a:ext uri="{FF2B5EF4-FFF2-40B4-BE49-F238E27FC236}">
                <a16:creationId xmlns:a16="http://schemas.microsoft.com/office/drawing/2014/main" id="{6A9CD731-9693-4CA2-815B-CEE677429E89}"/>
              </a:ext>
            </a:extLst>
          </p:cNvPr>
          <p:cNvSpPr/>
          <p:nvPr/>
        </p:nvSpPr>
        <p:spPr>
          <a:xfrm>
            <a:off x="4964664" y="4989640"/>
            <a:ext cx="1859047" cy="254288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46" name="圆: 空心 45">
            <a:extLst>
              <a:ext uri="{FF2B5EF4-FFF2-40B4-BE49-F238E27FC236}">
                <a16:creationId xmlns:a16="http://schemas.microsoft.com/office/drawing/2014/main" id="{8904CEAB-F3F3-48EA-B0E9-B04D303DBF31}"/>
              </a:ext>
            </a:extLst>
          </p:cNvPr>
          <p:cNvSpPr/>
          <p:nvPr/>
        </p:nvSpPr>
        <p:spPr>
          <a:xfrm>
            <a:off x="4950416" y="4874620"/>
            <a:ext cx="1887540" cy="18831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7" name="圆: 空心 46">
            <a:extLst>
              <a:ext uri="{FF2B5EF4-FFF2-40B4-BE49-F238E27FC236}">
                <a16:creationId xmlns:a16="http://schemas.microsoft.com/office/drawing/2014/main" id="{3B6B2A35-C2C3-4404-960D-83820AA7FDBA}"/>
              </a:ext>
            </a:extLst>
          </p:cNvPr>
          <p:cNvSpPr/>
          <p:nvPr/>
        </p:nvSpPr>
        <p:spPr>
          <a:xfrm>
            <a:off x="4950416" y="4639352"/>
            <a:ext cx="1887540" cy="18831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8" name="圆: 空心 47">
            <a:extLst>
              <a:ext uri="{FF2B5EF4-FFF2-40B4-BE49-F238E27FC236}">
                <a16:creationId xmlns:a16="http://schemas.microsoft.com/office/drawing/2014/main" id="{EBDC2CD7-1E4B-429E-8100-E7FD840037E8}"/>
              </a:ext>
            </a:extLst>
          </p:cNvPr>
          <p:cNvSpPr/>
          <p:nvPr/>
        </p:nvSpPr>
        <p:spPr>
          <a:xfrm>
            <a:off x="4950416" y="4404085"/>
            <a:ext cx="1887540" cy="18831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9" name="圆: 空心 48">
            <a:extLst>
              <a:ext uri="{FF2B5EF4-FFF2-40B4-BE49-F238E27FC236}">
                <a16:creationId xmlns:a16="http://schemas.microsoft.com/office/drawing/2014/main" id="{5FBC721D-94C9-4461-B1A8-1DDDDFE36F63}"/>
              </a:ext>
            </a:extLst>
          </p:cNvPr>
          <p:cNvSpPr/>
          <p:nvPr/>
        </p:nvSpPr>
        <p:spPr>
          <a:xfrm>
            <a:off x="4964667" y="4157885"/>
            <a:ext cx="1887540" cy="18831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0" name="圆: 空心 49">
            <a:extLst>
              <a:ext uri="{FF2B5EF4-FFF2-40B4-BE49-F238E27FC236}">
                <a16:creationId xmlns:a16="http://schemas.microsoft.com/office/drawing/2014/main" id="{654C8D00-86B2-4BB5-BC42-84A258FEE51A}"/>
              </a:ext>
            </a:extLst>
          </p:cNvPr>
          <p:cNvSpPr/>
          <p:nvPr/>
        </p:nvSpPr>
        <p:spPr>
          <a:xfrm>
            <a:off x="4964667" y="3922618"/>
            <a:ext cx="1887540" cy="18831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1" name="圆: 空心 50">
            <a:extLst>
              <a:ext uri="{FF2B5EF4-FFF2-40B4-BE49-F238E27FC236}">
                <a16:creationId xmlns:a16="http://schemas.microsoft.com/office/drawing/2014/main" id="{C178F667-22D0-4DDA-9357-6CA4E6F528D4}"/>
              </a:ext>
            </a:extLst>
          </p:cNvPr>
          <p:cNvSpPr/>
          <p:nvPr/>
        </p:nvSpPr>
        <p:spPr>
          <a:xfrm>
            <a:off x="4950416" y="3676792"/>
            <a:ext cx="1887540" cy="18831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2" name="圆: 空心 51">
            <a:extLst>
              <a:ext uri="{FF2B5EF4-FFF2-40B4-BE49-F238E27FC236}">
                <a16:creationId xmlns:a16="http://schemas.microsoft.com/office/drawing/2014/main" id="{A4A498BF-DE91-4F55-9EC6-892CA8F3F061}"/>
              </a:ext>
            </a:extLst>
          </p:cNvPr>
          <p:cNvSpPr/>
          <p:nvPr/>
        </p:nvSpPr>
        <p:spPr>
          <a:xfrm>
            <a:off x="4933907" y="3436058"/>
            <a:ext cx="1887540" cy="18831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3" name="圆: 空心 52">
            <a:extLst>
              <a:ext uri="{FF2B5EF4-FFF2-40B4-BE49-F238E27FC236}">
                <a16:creationId xmlns:a16="http://schemas.microsoft.com/office/drawing/2014/main" id="{AD04F3CF-755A-441B-A664-BDAA8C7CD21E}"/>
              </a:ext>
            </a:extLst>
          </p:cNvPr>
          <p:cNvSpPr/>
          <p:nvPr/>
        </p:nvSpPr>
        <p:spPr>
          <a:xfrm>
            <a:off x="4933907" y="3199145"/>
            <a:ext cx="1887540" cy="18831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4" name="圆: 空心 53">
            <a:extLst>
              <a:ext uri="{FF2B5EF4-FFF2-40B4-BE49-F238E27FC236}">
                <a16:creationId xmlns:a16="http://schemas.microsoft.com/office/drawing/2014/main" id="{627CAE5D-7ADC-4B20-9764-90B5120A36B3}"/>
              </a:ext>
            </a:extLst>
          </p:cNvPr>
          <p:cNvSpPr/>
          <p:nvPr/>
        </p:nvSpPr>
        <p:spPr>
          <a:xfrm>
            <a:off x="4933907" y="2952946"/>
            <a:ext cx="1887540" cy="18831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5" name="圆: 空心 54">
            <a:extLst>
              <a:ext uri="{FF2B5EF4-FFF2-40B4-BE49-F238E27FC236}">
                <a16:creationId xmlns:a16="http://schemas.microsoft.com/office/drawing/2014/main" id="{54E3F19E-E366-4042-BD5B-E0FFBEF9E55E}"/>
              </a:ext>
            </a:extLst>
          </p:cNvPr>
          <p:cNvSpPr/>
          <p:nvPr/>
        </p:nvSpPr>
        <p:spPr>
          <a:xfrm>
            <a:off x="4933907" y="2720317"/>
            <a:ext cx="1887540" cy="18831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6" name="圆: 空心 55">
            <a:extLst>
              <a:ext uri="{FF2B5EF4-FFF2-40B4-BE49-F238E27FC236}">
                <a16:creationId xmlns:a16="http://schemas.microsoft.com/office/drawing/2014/main" id="{9364F770-6AD4-4117-87D4-BB5AD349BF62}"/>
              </a:ext>
            </a:extLst>
          </p:cNvPr>
          <p:cNvSpPr/>
          <p:nvPr/>
        </p:nvSpPr>
        <p:spPr>
          <a:xfrm>
            <a:off x="4933907" y="2533679"/>
            <a:ext cx="1887540" cy="18831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7" name="圆: 空心 56">
            <a:extLst>
              <a:ext uri="{FF2B5EF4-FFF2-40B4-BE49-F238E27FC236}">
                <a16:creationId xmlns:a16="http://schemas.microsoft.com/office/drawing/2014/main" id="{1E088EAC-E944-40D3-8430-8471995311D8}"/>
              </a:ext>
            </a:extLst>
          </p:cNvPr>
          <p:cNvSpPr/>
          <p:nvPr/>
        </p:nvSpPr>
        <p:spPr>
          <a:xfrm>
            <a:off x="4933907" y="2287231"/>
            <a:ext cx="1887540" cy="18831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8" name="圆: 空心 57">
            <a:extLst>
              <a:ext uri="{FF2B5EF4-FFF2-40B4-BE49-F238E27FC236}">
                <a16:creationId xmlns:a16="http://schemas.microsoft.com/office/drawing/2014/main" id="{90EBA756-2E3E-4D40-9703-013682D6182E}"/>
              </a:ext>
            </a:extLst>
          </p:cNvPr>
          <p:cNvSpPr/>
          <p:nvPr/>
        </p:nvSpPr>
        <p:spPr>
          <a:xfrm>
            <a:off x="4933907" y="2018605"/>
            <a:ext cx="1887540" cy="18831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9" name="圆: 空心 58">
            <a:extLst>
              <a:ext uri="{FF2B5EF4-FFF2-40B4-BE49-F238E27FC236}">
                <a16:creationId xmlns:a16="http://schemas.microsoft.com/office/drawing/2014/main" id="{21539BC9-1FB8-4C15-9FF9-6E2DD743440C}"/>
              </a:ext>
            </a:extLst>
          </p:cNvPr>
          <p:cNvSpPr/>
          <p:nvPr/>
        </p:nvSpPr>
        <p:spPr>
          <a:xfrm>
            <a:off x="5197084" y="4718587"/>
            <a:ext cx="1560904" cy="250190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0" name="圆: 空心 59">
            <a:extLst>
              <a:ext uri="{FF2B5EF4-FFF2-40B4-BE49-F238E27FC236}">
                <a16:creationId xmlns:a16="http://schemas.microsoft.com/office/drawing/2014/main" id="{75CDB14B-7FD6-4C8D-BF45-8C218CC819C8}"/>
              </a:ext>
            </a:extLst>
          </p:cNvPr>
          <p:cNvSpPr/>
          <p:nvPr/>
        </p:nvSpPr>
        <p:spPr>
          <a:xfrm>
            <a:off x="5197083" y="4468396"/>
            <a:ext cx="1560904" cy="250190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3" name="圆: 空心 62">
            <a:extLst>
              <a:ext uri="{FF2B5EF4-FFF2-40B4-BE49-F238E27FC236}">
                <a16:creationId xmlns:a16="http://schemas.microsoft.com/office/drawing/2014/main" id="{C332215F-BBF9-4839-902D-F2E1E7A8C52A}"/>
              </a:ext>
            </a:extLst>
          </p:cNvPr>
          <p:cNvSpPr/>
          <p:nvPr/>
        </p:nvSpPr>
        <p:spPr>
          <a:xfrm>
            <a:off x="6157479" y="4264847"/>
            <a:ext cx="646483" cy="188315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64" name="圆: 空心 63">
            <a:extLst>
              <a:ext uri="{FF2B5EF4-FFF2-40B4-BE49-F238E27FC236}">
                <a16:creationId xmlns:a16="http://schemas.microsoft.com/office/drawing/2014/main" id="{C7ACCBDD-A3A8-4D38-8ADB-6B063DA89419}"/>
              </a:ext>
            </a:extLst>
          </p:cNvPr>
          <p:cNvSpPr/>
          <p:nvPr/>
        </p:nvSpPr>
        <p:spPr>
          <a:xfrm>
            <a:off x="6157478" y="4029580"/>
            <a:ext cx="646483" cy="188315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65" name="圆: 空心 64">
            <a:extLst>
              <a:ext uri="{FF2B5EF4-FFF2-40B4-BE49-F238E27FC236}">
                <a16:creationId xmlns:a16="http://schemas.microsoft.com/office/drawing/2014/main" id="{C7602FDA-1E60-4379-B1B5-27745E14C7C1}"/>
              </a:ext>
            </a:extLst>
          </p:cNvPr>
          <p:cNvSpPr/>
          <p:nvPr/>
        </p:nvSpPr>
        <p:spPr>
          <a:xfrm>
            <a:off x="6132815" y="3796184"/>
            <a:ext cx="646483" cy="188315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66" name="圆: 空心 65">
            <a:extLst>
              <a:ext uri="{FF2B5EF4-FFF2-40B4-BE49-F238E27FC236}">
                <a16:creationId xmlns:a16="http://schemas.microsoft.com/office/drawing/2014/main" id="{C7A41D41-0DE5-4137-B8B1-095A1055BC5A}"/>
              </a:ext>
            </a:extLst>
          </p:cNvPr>
          <p:cNvSpPr/>
          <p:nvPr/>
        </p:nvSpPr>
        <p:spPr>
          <a:xfrm>
            <a:off x="6157477" y="3565947"/>
            <a:ext cx="646483" cy="188315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67" name="圆: 空心 66">
            <a:extLst>
              <a:ext uri="{FF2B5EF4-FFF2-40B4-BE49-F238E27FC236}">
                <a16:creationId xmlns:a16="http://schemas.microsoft.com/office/drawing/2014/main" id="{3A19DF96-AC8A-4E6B-BCCE-633E44AC79FB}"/>
              </a:ext>
            </a:extLst>
          </p:cNvPr>
          <p:cNvSpPr/>
          <p:nvPr/>
        </p:nvSpPr>
        <p:spPr>
          <a:xfrm>
            <a:off x="6157476" y="3308536"/>
            <a:ext cx="646483" cy="188315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68" name="圆: 空心 67">
            <a:extLst>
              <a:ext uri="{FF2B5EF4-FFF2-40B4-BE49-F238E27FC236}">
                <a16:creationId xmlns:a16="http://schemas.microsoft.com/office/drawing/2014/main" id="{F04EE9DB-42FF-4DB5-8B8F-83FE9B1D5ED7}"/>
              </a:ext>
            </a:extLst>
          </p:cNvPr>
          <p:cNvSpPr/>
          <p:nvPr/>
        </p:nvSpPr>
        <p:spPr>
          <a:xfrm>
            <a:off x="6157476" y="3081696"/>
            <a:ext cx="646483" cy="188315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69" name="圆: 空心 68">
            <a:extLst>
              <a:ext uri="{FF2B5EF4-FFF2-40B4-BE49-F238E27FC236}">
                <a16:creationId xmlns:a16="http://schemas.microsoft.com/office/drawing/2014/main" id="{104DA685-AA95-4E21-8343-0E2FB7505094}"/>
              </a:ext>
            </a:extLst>
          </p:cNvPr>
          <p:cNvSpPr/>
          <p:nvPr/>
        </p:nvSpPr>
        <p:spPr>
          <a:xfrm>
            <a:off x="6157476" y="2841691"/>
            <a:ext cx="646483" cy="188315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70" name="圆: 空心 69">
            <a:extLst>
              <a:ext uri="{FF2B5EF4-FFF2-40B4-BE49-F238E27FC236}">
                <a16:creationId xmlns:a16="http://schemas.microsoft.com/office/drawing/2014/main" id="{EB2EC54D-5B9D-489E-85B5-71407123F3AF}"/>
              </a:ext>
            </a:extLst>
          </p:cNvPr>
          <p:cNvSpPr/>
          <p:nvPr/>
        </p:nvSpPr>
        <p:spPr>
          <a:xfrm>
            <a:off x="6157476" y="2635454"/>
            <a:ext cx="646483" cy="188315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71" name="圆: 空心 70">
            <a:extLst>
              <a:ext uri="{FF2B5EF4-FFF2-40B4-BE49-F238E27FC236}">
                <a16:creationId xmlns:a16="http://schemas.microsoft.com/office/drawing/2014/main" id="{B4BEF3EE-0A1F-4E7A-B951-5B45EE9C39E4}"/>
              </a:ext>
            </a:extLst>
          </p:cNvPr>
          <p:cNvSpPr/>
          <p:nvPr/>
        </p:nvSpPr>
        <p:spPr>
          <a:xfrm>
            <a:off x="6132814" y="2418561"/>
            <a:ext cx="646483" cy="188315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72" name="圆: 空心 71">
            <a:extLst>
              <a:ext uri="{FF2B5EF4-FFF2-40B4-BE49-F238E27FC236}">
                <a16:creationId xmlns:a16="http://schemas.microsoft.com/office/drawing/2014/main" id="{B2879459-09E2-4114-8C21-5157C570E288}"/>
              </a:ext>
            </a:extLst>
          </p:cNvPr>
          <p:cNvSpPr/>
          <p:nvPr/>
        </p:nvSpPr>
        <p:spPr>
          <a:xfrm>
            <a:off x="6132813" y="2149501"/>
            <a:ext cx="646483" cy="188315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6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"/>
                            </p:stCondLst>
                            <p:childTnLst>
                              <p:par>
                                <p:cTn id="14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0"/>
                            </p:stCondLst>
                            <p:childTnLst>
                              <p:par>
                                <p:cTn id="14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500"/>
                            </p:stCondLst>
                            <p:childTnLst>
                              <p:par>
                                <p:cTn id="15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00"/>
                            </p:stCondLst>
                            <p:childTnLst>
                              <p:par>
                                <p:cTn id="24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000"/>
                            </p:stCondLst>
                            <p:childTnLst>
                              <p:par>
                                <p:cTn id="25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500"/>
                            </p:stCondLst>
                            <p:childTnLst>
                              <p:par>
                                <p:cTn id="25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500"/>
                            </p:stCondLst>
                            <p:childTnLst>
                              <p:par>
                                <p:cTn id="26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000"/>
                            </p:stCondLst>
                            <p:childTnLst>
                              <p:par>
                                <p:cTn id="27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3500"/>
                            </p:stCondLst>
                            <p:childTnLst>
                              <p:par>
                                <p:cTn id="27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4000"/>
                            </p:stCondLst>
                            <p:childTnLst>
                              <p:par>
                                <p:cTn id="28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500"/>
                            </p:stCondLst>
                            <p:childTnLst>
                              <p:par>
                                <p:cTn id="28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主题1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主题1" id="{5CD70FAC-1AF1-4468-BB6D-ACEC1F89FD6B}" vid="{5E954998-372C-47F5-961E-1527A5D43393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4081</TotalTime>
  <Words>732</Words>
  <Application>Microsoft Office PowerPoint</Application>
  <PresentationFormat>全屏显示(4:3)</PresentationFormat>
  <Paragraphs>150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等线</vt:lpstr>
      <vt:lpstr>方正舒体</vt:lpstr>
      <vt:lpstr>微软雅黑</vt:lpstr>
      <vt:lpstr>文鼎琥珀体</vt:lpstr>
      <vt:lpstr>Arial</vt:lpstr>
      <vt:lpstr>Impact</vt:lpstr>
      <vt:lpstr>SJQY</vt:lpstr>
      <vt:lpstr>Times New Roman</vt:lpstr>
      <vt:lpstr>Wingdings</vt:lpstr>
      <vt:lpstr>主题1</vt:lpstr>
      <vt:lpstr>装配化建筑施工图的识读与深化设计  </vt:lpstr>
      <vt:lpstr>识读刀把内墙板详图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·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395</cp:revision>
  <dcterms:created xsi:type="dcterms:W3CDTF">2018-11-14T05:53:32Z</dcterms:created>
  <dcterms:modified xsi:type="dcterms:W3CDTF">2020-01-31T07:55:34Z</dcterms:modified>
</cp:coreProperties>
</file>