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5" r:id="rId2"/>
    <p:sldId id="695" r:id="rId3"/>
    <p:sldId id="644" r:id="rId4"/>
    <p:sldId id="722" r:id="rId5"/>
    <p:sldId id="723" r:id="rId6"/>
    <p:sldId id="724" r:id="rId7"/>
    <p:sldId id="725" r:id="rId8"/>
    <p:sldId id="726" r:id="rId9"/>
    <p:sldId id="727" r:id="rId10"/>
    <p:sldId id="728" r:id="rId11"/>
    <p:sldId id="276" r:id="rId12"/>
    <p:sldId id="278" r:id="rId13"/>
    <p:sldId id="279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0031-5DD9-4D2C-B2FA-BE5B96052418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E9DCD-FB60-4F3D-86D7-7B30735E3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4ABDF6-CB80-4B92-8D0A-355609135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E86388-F3F5-459C-8A60-F05F7598D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FF9A82-89E4-459C-9016-BCA9AEC35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08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159D5-03E4-4C20-A36C-CA2D04606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98BBB-2917-4085-9BD8-AE2F6AD24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516153-3B2A-431F-9107-7DAF58959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0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497E8-E4E6-4D90-A1C7-A72836615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3F829-BC47-4CA8-AC44-E606FB6FE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1A6B86-1DA3-4503-AA48-8A81A65C7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02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42C11-7551-4370-A28A-C25041247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50B036-1636-4542-BC94-AEA97910D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B377E2-8F3E-4ED1-87CC-C3F72A4FB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55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474036-5DB2-4DBF-A66B-46042BFA4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45C04E-ADDE-4D72-8F59-17D0AFE48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97588E-42FA-4E6D-8BD6-BE0FE2A31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24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D12187-0A57-4421-AD67-134AB161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7B9A6-CCBD-4DDD-9769-24EB56CEE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B907F3-1115-4DEA-B786-6442BEB1B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7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DC8CC-97D8-4D98-9A8F-A8F2C7B50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70093-EB07-4BE2-BC54-9F8149969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98ABA-949F-4215-8C5D-704C57FD3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8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680817-B645-4223-89C7-8EDB028D2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1DB61D-3C1E-482A-AD53-231535F7D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010787-3C6F-4ABD-A428-932580B66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03B722-3BDC-4BE8-97DA-AB06D1B46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D1E42D-E7B4-4E65-A2A4-662470AF1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9810D5-287B-4685-98C9-4BF0F8B6E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02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A76514-78BA-40C2-855D-FFA4941CC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DB80FA-2485-4106-BD7A-17C7A29C9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7C2B55-6994-4C8D-9DB9-78F2973EA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78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C3D71-4831-4872-9060-E5DA57EC2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90017-E8C2-4897-B95B-B5E76BDF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8D4C9-9AB3-43E9-90FE-0BABAAFF5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35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B0C92-B6DD-4957-9534-13FE6FF00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ADF17-622E-4480-9144-8600771F9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3E306-8EF0-41FB-AF46-41B6C5F89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97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F8E1E5E-CE54-48D9-B821-5069E4117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F93E2EB-BE3B-4F8F-A0DD-29D418C1C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2B5C8A-EBA7-40AF-8A8D-1F81ACD27F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575505-000E-4E94-8794-2606D37D78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4704DA-D6CA-4EFA-BD22-323792385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0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>
            <a:extLst>
              <a:ext uri="{FF2B5EF4-FFF2-40B4-BE49-F238E27FC236}">
                <a16:creationId xmlns:a16="http://schemas.microsoft.com/office/drawing/2014/main" id="{AAB48C66-39E0-4E0A-96B3-77C1F5E191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6417" y="1066800"/>
            <a:ext cx="7493183" cy="1127530"/>
          </a:xfrm>
        </p:spPr>
        <p:txBody>
          <a:bodyPr/>
          <a:lstStyle/>
          <a:p>
            <a:pPr eaLnBrk="1" hangingPunct="1"/>
            <a:r>
              <a:rPr lang="zh-CN" altLang="en-US" sz="3300" dirty="0"/>
              <a:t>装配化建筑施工图的识读与深化设计</a:t>
            </a:r>
            <a:br>
              <a:rPr lang="en-US" altLang="zh-CN" sz="3300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100" name="AutoShape 58">
            <a:extLst>
              <a:ext uri="{FF2B5EF4-FFF2-40B4-BE49-F238E27FC236}">
                <a16:creationId xmlns:a16="http://schemas.microsoft.com/office/drawing/2014/main" id="{7E73BD66-615D-4BD8-807B-25D41435A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859" y="3323675"/>
            <a:ext cx="1865312" cy="587375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高级</a:t>
            </a:r>
          </a:p>
        </p:txBody>
      </p:sp>
      <p:sp>
        <p:nvSpPr>
          <p:cNvPr id="4101" name="AutoShape 56">
            <a:extLst>
              <a:ext uri="{FF2B5EF4-FFF2-40B4-BE49-F238E27FC236}">
                <a16:creationId xmlns:a16="http://schemas.microsoft.com/office/drawing/2014/main" id="{96681877-AACF-4B1F-B1EF-985A4566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25" y="2879727"/>
            <a:ext cx="1865313" cy="585787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初级</a:t>
            </a:r>
          </a:p>
        </p:txBody>
      </p:sp>
      <p:sp>
        <p:nvSpPr>
          <p:cNvPr id="4102" name="AutoShape 57">
            <a:extLst>
              <a:ext uri="{FF2B5EF4-FFF2-40B4-BE49-F238E27FC236}">
                <a16:creationId xmlns:a16="http://schemas.microsoft.com/office/drawing/2014/main" id="{9DD61413-BFE3-4FC9-BF55-6F88D5F8C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493" y="2984378"/>
            <a:ext cx="1865313" cy="608257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中级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1ACD80C-38D9-4A85-A28A-5DDAC2A1D546}"/>
              </a:ext>
            </a:extLst>
          </p:cNvPr>
          <p:cNvCxnSpPr>
            <a:cxnSpLocks/>
          </p:cNvCxnSpPr>
          <p:nvPr/>
        </p:nvCxnSpPr>
        <p:spPr>
          <a:xfrm>
            <a:off x="736417" y="1371600"/>
            <a:ext cx="7493183" cy="0"/>
          </a:xfrm>
          <a:prstGeom prst="line">
            <a:avLst/>
          </a:prstGeom>
          <a:ln w="3175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5">
            <a:extLst>
              <a:ext uri="{FF2B5EF4-FFF2-40B4-BE49-F238E27FC236}">
                <a16:creationId xmlns:a16="http://schemas.microsoft.com/office/drawing/2014/main" id="{DDFD8772-AE0E-49C7-A988-FBDEF981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912" y="1542941"/>
            <a:ext cx="530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识读中间门洞内墙板详图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1A8935-FC70-4BDB-B68A-03B53AFCE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87" y="3697398"/>
            <a:ext cx="2933339" cy="30847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97AD12-F5C4-492C-A470-A8FA226D5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6" y="3617362"/>
            <a:ext cx="2933339" cy="32474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791522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8C429804-E8FE-4C74-816D-30C40377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75"/>
            <a:ext cx="3826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3.3.2 NQM2-2128-0921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27D0B417-1E16-4BAF-840F-180025097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3" y="100883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3.3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识读中间门洞内墙板详图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261418-F6C5-461F-B340-7EFD40F5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86" y="1287250"/>
            <a:ext cx="4174499" cy="46215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1633DA-9856-44EC-9479-E8F462CF6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613"/>
          <a:stretch/>
        </p:blipFill>
        <p:spPr>
          <a:xfrm>
            <a:off x="293011" y="1557088"/>
            <a:ext cx="3793331" cy="118176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E470357-199E-4706-8308-7868331C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0" y="3013918"/>
            <a:ext cx="3787382" cy="212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门洞口边缘构件拉结筋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2La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>
                <a:solidFill>
                  <a:schemeClr val="accent5">
                    <a:lumMod val="40000"/>
                    <a:lumOff val="60000"/>
                  </a:schemeClr>
                </a:solidFill>
              </a:rPr>
              <a:t>墙端</a:t>
            </a:r>
            <a:r>
              <a:rPr lang="zh-CN" altLang="en-US" sz="1500">
                <a:solidFill>
                  <a:schemeClr val="accent5">
                    <a:lumMod val="40000"/>
                    <a:lumOff val="60000"/>
                  </a:schemeClr>
                </a:solidFill>
              </a:rPr>
              <a:t>端部</a:t>
            </a:r>
            <a:r>
              <a:rPr lang="zh-CN" altLang="zh-CN" sz="1500">
                <a:solidFill>
                  <a:schemeClr val="accent5">
                    <a:lumMod val="40000"/>
                    <a:lumOff val="60000"/>
                  </a:schemeClr>
                </a:solidFill>
              </a:rPr>
              <a:t>竖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向构造纵筋拉结筋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2Lb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灌浆套筒处拉结筋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2Lc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63535F8-7C19-4322-891A-C42088FCC7E0}"/>
              </a:ext>
            </a:extLst>
          </p:cNvPr>
          <p:cNvSpPr/>
          <p:nvPr/>
        </p:nvSpPr>
        <p:spPr>
          <a:xfrm>
            <a:off x="3022601" y="3369607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03391F-502C-42F6-9F65-EA64F7395294}"/>
              </a:ext>
            </a:extLst>
          </p:cNvPr>
          <p:cNvSpPr/>
          <p:nvPr/>
        </p:nvSpPr>
        <p:spPr>
          <a:xfrm>
            <a:off x="3331005" y="4108528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A6B5F3-98A9-4C3F-AC25-433CDF6F74A4}"/>
              </a:ext>
            </a:extLst>
          </p:cNvPr>
          <p:cNvSpPr/>
          <p:nvPr/>
        </p:nvSpPr>
        <p:spPr>
          <a:xfrm>
            <a:off x="3290001" y="4888969"/>
            <a:ext cx="349408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圆: 空心 11">
            <a:extLst>
              <a:ext uri="{FF2B5EF4-FFF2-40B4-BE49-F238E27FC236}">
                <a16:creationId xmlns:a16="http://schemas.microsoft.com/office/drawing/2014/main" id="{81E0864D-EE3D-4FE5-81C3-227AA595E65B}"/>
              </a:ext>
            </a:extLst>
          </p:cNvPr>
          <p:cNvSpPr/>
          <p:nvPr/>
        </p:nvSpPr>
        <p:spPr>
          <a:xfrm>
            <a:off x="5477521" y="1668625"/>
            <a:ext cx="423746" cy="3858782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7" name="圆: 空心 16">
            <a:extLst>
              <a:ext uri="{FF2B5EF4-FFF2-40B4-BE49-F238E27FC236}">
                <a16:creationId xmlns:a16="http://schemas.microsoft.com/office/drawing/2014/main" id="{A48357AC-7C1D-4E97-9C6A-B5122B4B3DEC}"/>
              </a:ext>
            </a:extLst>
          </p:cNvPr>
          <p:cNvSpPr/>
          <p:nvPr/>
        </p:nvSpPr>
        <p:spPr>
          <a:xfrm>
            <a:off x="7234354" y="1668625"/>
            <a:ext cx="423746" cy="3858782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8" name="圆: 空心 17">
            <a:extLst>
              <a:ext uri="{FF2B5EF4-FFF2-40B4-BE49-F238E27FC236}">
                <a16:creationId xmlns:a16="http://schemas.microsoft.com/office/drawing/2014/main" id="{66782CBA-60D0-4E16-BD75-7EDE0F87DDCF}"/>
              </a:ext>
            </a:extLst>
          </p:cNvPr>
          <p:cNvSpPr/>
          <p:nvPr/>
        </p:nvSpPr>
        <p:spPr>
          <a:xfrm>
            <a:off x="5193294" y="2677583"/>
            <a:ext cx="252208" cy="243979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F2622874-53E7-492B-B4E9-04E0C8091713}"/>
              </a:ext>
            </a:extLst>
          </p:cNvPr>
          <p:cNvSpPr/>
          <p:nvPr/>
        </p:nvSpPr>
        <p:spPr>
          <a:xfrm>
            <a:off x="7689349" y="2677583"/>
            <a:ext cx="252208" cy="2439795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0" name="圆: 空心 19">
            <a:extLst>
              <a:ext uri="{FF2B5EF4-FFF2-40B4-BE49-F238E27FC236}">
                <a16:creationId xmlns:a16="http://schemas.microsoft.com/office/drawing/2014/main" id="{406C0C1E-C203-4D95-8A44-A6E3D62E29B8}"/>
              </a:ext>
            </a:extLst>
          </p:cNvPr>
          <p:cNvSpPr/>
          <p:nvPr/>
        </p:nvSpPr>
        <p:spPr>
          <a:xfrm>
            <a:off x="5217290" y="5088803"/>
            <a:ext cx="191716" cy="172569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FCCE54C3-1ED6-49C8-A999-F0F37244E84A}"/>
              </a:ext>
            </a:extLst>
          </p:cNvPr>
          <p:cNvSpPr/>
          <p:nvPr/>
        </p:nvSpPr>
        <p:spPr>
          <a:xfrm>
            <a:off x="5483845" y="5107805"/>
            <a:ext cx="161950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388B90F0-2BED-4F92-B0CB-C583A4417DDB}"/>
              </a:ext>
            </a:extLst>
          </p:cNvPr>
          <p:cNvSpPr/>
          <p:nvPr/>
        </p:nvSpPr>
        <p:spPr>
          <a:xfrm>
            <a:off x="5658342" y="5107805"/>
            <a:ext cx="161950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2DFCEEEA-8F07-43D3-B503-072878C10207}"/>
              </a:ext>
            </a:extLst>
          </p:cNvPr>
          <p:cNvSpPr/>
          <p:nvPr/>
        </p:nvSpPr>
        <p:spPr>
          <a:xfrm>
            <a:off x="7323886" y="5104257"/>
            <a:ext cx="169908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C41A8925-1BFE-4E97-8021-57F003F6A4B7}"/>
              </a:ext>
            </a:extLst>
          </p:cNvPr>
          <p:cNvSpPr/>
          <p:nvPr/>
        </p:nvSpPr>
        <p:spPr>
          <a:xfrm>
            <a:off x="7511775" y="5104257"/>
            <a:ext cx="161950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761BF909-7C19-40CE-BBE9-639536C4F370}"/>
              </a:ext>
            </a:extLst>
          </p:cNvPr>
          <p:cNvSpPr/>
          <p:nvPr/>
        </p:nvSpPr>
        <p:spPr>
          <a:xfrm>
            <a:off x="7740925" y="5117378"/>
            <a:ext cx="13822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PT5">
            <a:extLst>
              <a:ext uri="{FF2B5EF4-FFF2-40B4-BE49-F238E27FC236}">
                <a16:creationId xmlns:a16="http://schemas.microsoft.com/office/drawing/2014/main" id="{F22A27A3-E90F-4455-8082-655619C0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03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ppt6">
            <a:extLst>
              <a:ext uri="{FF2B5EF4-FFF2-40B4-BE49-F238E27FC236}">
                <a16:creationId xmlns:a16="http://schemas.microsoft.com/office/drawing/2014/main" id="{C58A19F2-1831-44FB-A3E8-73411E9C2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6800816C-CBAA-4347-90A5-AA75231A7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0"/>
            <a:ext cx="8229600" cy="1143000"/>
          </a:xfrm>
        </p:spPr>
        <p:txBody>
          <a:bodyPr/>
          <a:lstStyle/>
          <a:p>
            <a:pPr algn="l" eaLnBrk="1" hangingPunct="1"/>
            <a:br>
              <a:rPr lang="en-US" altLang="zh-CN" sz="3200"/>
            </a:br>
            <a:br>
              <a:rPr lang="en-US" altLang="zh-CN" sz="3200"/>
            </a:br>
            <a:br>
              <a:rPr lang="en-US" altLang="zh-CN" sz="3200"/>
            </a:br>
            <a:r>
              <a:rPr lang="en-US" altLang="zh-CN" sz="3200"/>
              <a:t>·</a:t>
            </a:r>
          </a:p>
        </p:txBody>
      </p:sp>
      <p:pic>
        <p:nvPicPr>
          <p:cNvPr id="33797" name="Picture 5" descr="PPT5 拷贝">
            <a:extLst>
              <a:ext uri="{FF2B5EF4-FFF2-40B4-BE49-F238E27FC236}">
                <a16:creationId xmlns:a16="http://schemas.microsoft.com/office/drawing/2014/main" id="{6C99E85B-3D14-4BB6-B11B-B55C431F0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9" name="Group 69">
            <a:extLst>
              <a:ext uri="{FF2B5EF4-FFF2-40B4-BE49-F238E27FC236}">
                <a16:creationId xmlns:a16="http://schemas.microsoft.com/office/drawing/2014/main" id="{92ED6789-1E6F-477E-A356-059E18F54A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7926388" cy="4460875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层次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领域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了解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制图规则内容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运用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规则内容判识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--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画出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综合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制图规则，归纳出混凝土构件施工信息类别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模仿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例图识读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应用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应用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注写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掌握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交换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注写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激情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追问自己：乐于训练自己成为技术应用人才吗？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心境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随着识图图纸的增加渐入结构施工图识读佳境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热情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我志愿成为卓越工程师为此耐心细致的钻研图纸，融合所学构造知识、建筑材料知识、结构知识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92" name="AutoShape 52" descr="pic003a">
            <a:extLst>
              <a:ext uri="{FF2B5EF4-FFF2-40B4-BE49-F238E27FC236}">
                <a16:creationId xmlns:a16="http://schemas.microsoft.com/office/drawing/2014/main" id="{FB2B9137-0A8C-40D9-8ACC-EA1BD9800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4437063"/>
            <a:ext cx="661988" cy="936625"/>
          </a:xfrm>
          <a:prstGeom prst="flowChartMagneticDrum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华文彩云" panose="02010800040101010101" pitchFamily="2" charset="-122"/>
              </a:rPr>
              <a:t>情感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10293" name="AutoShape 53">
            <a:extLst>
              <a:ext uri="{FF2B5EF4-FFF2-40B4-BE49-F238E27FC236}">
                <a16:creationId xmlns:a16="http://schemas.microsoft.com/office/drawing/2014/main" id="{621090DB-2A5D-4CA3-BB31-5A9F0AA51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844675"/>
            <a:ext cx="781050" cy="1079500"/>
          </a:xfrm>
          <a:prstGeom prst="flowChartMagneticDrum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认</a:t>
            </a:r>
          </a:p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知</a:t>
            </a:r>
          </a:p>
        </p:txBody>
      </p:sp>
      <p:sp>
        <p:nvSpPr>
          <p:cNvPr id="10294" name="AutoShape 54">
            <a:extLst>
              <a:ext uri="{FF2B5EF4-FFF2-40B4-BE49-F238E27FC236}">
                <a16:creationId xmlns:a16="http://schemas.microsoft.com/office/drawing/2014/main" id="{C7C8CDC8-1307-453D-B3FD-DD4292A71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3305175"/>
            <a:ext cx="777875" cy="844550"/>
          </a:xfrm>
          <a:prstGeom prst="flowChartMagneticDrum">
            <a:avLst/>
          </a:prstGeom>
          <a:gradFill rotWithShape="0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技</a:t>
            </a:r>
          </a:p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能</a:t>
            </a: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356E1A64-A2B3-40C7-BC66-9783B69CB7A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066800"/>
            <a:ext cx="6775450" cy="609600"/>
            <a:chOff x="624" y="2640"/>
            <a:chExt cx="4308" cy="1248"/>
          </a:xfrm>
        </p:grpSpPr>
        <p:sp>
          <p:nvSpPr>
            <p:cNvPr id="33846" name="AutoShape 56">
              <a:extLst>
                <a:ext uri="{FF2B5EF4-FFF2-40B4-BE49-F238E27FC236}">
                  <a16:creationId xmlns:a16="http://schemas.microsoft.com/office/drawing/2014/main" id="{C6CE979C-38B1-41EE-87F5-FB693C789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88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初级</a:t>
              </a:r>
            </a:p>
          </p:txBody>
        </p:sp>
        <p:sp>
          <p:nvSpPr>
            <p:cNvPr id="33847" name="AutoShape 57">
              <a:extLst>
                <a:ext uri="{FF2B5EF4-FFF2-40B4-BE49-F238E27FC236}">
                  <a16:creationId xmlns:a16="http://schemas.microsoft.com/office/drawing/2014/main" id="{68B4CD47-2D86-4BA7-B88A-3E76624B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中级</a:t>
              </a:r>
            </a:p>
          </p:txBody>
        </p:sp>
        <p:sp>
          <p:nvSpPr>
            <p:cNvPr id="33848" name="AutoShape 58">
              <a:extLst>
                <a:ext uri="{FF2B5EF4-FFF2-40B4-BE49-F238E27FC236}">
                  <a16:creationId xmlns:a16="http://schemas.microsoft.com/office/drawing/2014/main" id="{02B4829B-B07F-46F1-B33A-AA18F89C3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640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高级</a:t>
              </a:r>
            </a:p>
          </p:txBody>
        </p:sp>
        <p:sp>
          <p:nvSpPr>
            <p:cNvPr id="33849" name="AutoShape 59">
              <a:extLst>
                <a:ext uri="{FF2B5EF4-FFF2-40B4-BE49-F238E27FC236}">
                  <a16:creationId xmlns:a16="http://schemas.microsoft.com/office/drawing/2014/main" id="{F3E1A55F-5FC5-421B-BD5E-B9C0A5A48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2640"/>
              <a:ext cx="733" cy="972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备注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2" grpId="0" animBg="1"/>
      <p:bldP spid="10293" grpId="0" animBg="1"/>
      <p:bldP spid="102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PT5 拷贝">
            <a:extLst>
              <a:ext uri="{FF2B5EF4-FFF2-40B4-BE49-F238E27FC236}">
                <a16:creationId xmlns:a16="http://schemas.microsoft.com/office/drawing/2014/main" id="{18CCC25C-0B3F-4BD6-AFBB-27D54165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ppt6">
            <a:extLst>
              <a:ext uri="{FF2B5EF4-FFF2-40B4-BE49-F238E27FC236}">
                <a16:creationId xmlns:a16="http://schemas.microsoft.com/office/drawing/2014/main" id="{9D168A5B-1FBB-412B-969A-403D827A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20AE3391-A06D-4789-8C0D-440585A0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5451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16F5D1B8-AAA6-47CD-AEE7-0C907C9A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05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①   拿  到 探 宝 图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1556C8B7-9533-480B-B5EB-E91DCE38D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②  初    探   路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66CE785F-1FBD-40D4-A125-4A9BD4527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③   找 到 钥 匙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672D323F-A9E7-4797-A066-17703944F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④  迈进职场大门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C356AA77-0FA7-4785-B177-C590AF67A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⑤ 拿到岗位实习证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CFA168D0-B2F8-4CA2-A64A-3FE42522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81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学习目标→工作任务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3BCD7F3F-3C85-455D-97B9-1BED769F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应知→制图规则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089BB010-27A6-42F7-A707-AFCD13DE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应会→图示内容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D6F1E384-C2AE-421C-8917-D38A1739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读图→模板翻样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FD6CDAD6-0E4A-4EA0-8F57-7AB3A307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76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识图→构件内配筋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5F810944-AEFC-4F5D-8088-24B52663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6715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rgbClr val="333399"/>
                </a:solidFill>
              </a:rPr>
              <a:t>    职 业 胜 任 模 型</a:t>
            </a:r>
          </a:p>
        </p:txBody>
      </p:sp>
      <p:sp>
        <p:nvSpPr>
          <p:cNvPr id="34832" name="Line 16">
            <a:extLst>
              <a:ext uri="{FF2B5EF4-FFF2-40B4-BE49-F238E27FC236}">
                <a16:creationId xmlns:a16="http://schemas.microsoft.com/office/drawing/2014/main" id="{CDAF2A68-873F-49D3-ABDA-0A5794603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9812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4833" name="Line 17">
            <a:extLst>
              <a:ext uri="{FF2B5EF4-FFF2-40B4-BE49-F238E27FC236}">
                <a16:creationId xmlns:a16="http://schemas.microsoft.com/office/drawing/2014/main" id="{D7090853-9CBA-4448-942A-913C41A1E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9050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  <p:bldP spid="13322" grpId="0" autoUpdateAnimBg="0"/>
      <p:bldP spid="13323" grpId="0" autoUpdateAnimBg="0"/>
      <p:bldP spid="13324" grpId="0" autoUpdateAnimBg="0"/>
      <p:bldP spid="13325" grpId="0" autoUpdateAnimBg="0"/>
      <p:bldP spid="1332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PT5">
            <a:extLst>
              <a:ext uri="{FF2B5EF4-FFF2-40B4-BE49-F238E27FC236}">
                <a16:creationId xmlns:a16="http://schemas.microsoft.com/office/drawing/2014/main" id="{552E7F6C-235C-471E-B301-38456406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ppt6">
            <a:extLst>
              <a:ext uri="{FF2B5EF4-FFF2-40B4-BE49-F238E27FC236}">
                <a16:creationId xmlns:a16="http://schemas.microsoft.com/office/drawing/2014/main" id="{BF906EB7-014C-43B3-8EFA-E2AEDDB0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CBB00F27-60B5-4651-A4B5-69EB8B567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400" b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           </a:t>
            </a:r>
          </a:p>
        </p:txBody>
      </p:sp>
      <p:sp>
        <p:nvSpPr>
          <p:cNvPr id="12293" name="AutoShape 5">
            <a:extLst>
              <a:ext uri="{FF2B5EF4-FFF2-40B4-BE49-F238E27FC236}">
                <a16:creationId xmlns:a16="http://schemas.microsoft.com/office/drawing/2014/main" id="{238C285B-C953-4EEB-BFA6-321FFDF8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5181600" cy="7620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研读图</a:t>
            </a:r>
            <a:r>
              <a:rPr kumimoji="1" lang="en-US" altLang="zh-CN" sz="1800"/>
              <a:t>---</a:t>
            </a:r>
            <a:r>
              <a:rPr kumimoji="1" lang="zh-CN" altLang="en-US" sz="1800"/>
              <a:t>图</a:t>
            </a:r>
            <a:r>
              <a:rPr kumimoji="1" lang="en-US" altLang="zh-CN" sz="1800"/>
              <a:t>##</a:t>
            </a:r>
            <a:r>
              <a:rPr kumimoji="1" lang="zh-CN" altLang="en-US" sz="1800"/>
              <a:t>详图，标识图中应交底的</a:t>
            </a:r>
            <a:endParaRPr kumimoji="1"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技术信息。</a:t>
            </a:r>
          </a:p>
        </p:txBody>
      </p:sp>
      <p:sp>
        <p:nvSpPr>
          <p:cNvPr id="12294" name="AutoShape 6">
            <a:extLst>
              <a:ext uri="{FF2B5EF4-FFF2-40B4-BE49-F238E27FC236}">
                <a16:creationId xmlns:a16="http://schemas.microsoft.com/office/drawing/2014/main" id="{4B89BDAB-C75C-42AF-B021-5C025069D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19375"/>
            <a:ext cx="5181600" cy="111442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1800"/>
              <a:t> </a:t>
            </a:r>
            <a:r>
              <a:rPr kumimoji="1" lang="zh-CN" altLang="en-US" sz="1800"/>
              <a:t>徒手画图</a:t>
            </a:r>
            <a:r>
              <a:rPr kumimoji="1" lang="en-US" altLang="zh-CN" sz="1800"/>
              <a:t>--</a:t>
            </a:r>
            <a:r>
              <a:rPr kumimoji="1" lang="zh-CN" altLang="en-US" sz="1800"/>
              <a:t>转换式训练（识图与画图）：</a:t>
            </a:r>
            <a:endParaRPr kumimoji="1" lang="en-US" altLang="zh-CN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尝试画出构件详图</a:t>
            </a:r>
            <a:endParaRPr kumimoji="1" lang="en-US" altLang="zh-CN" sz="1800"/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E7A72676-7349-4778-9784-9BABDA2D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33800"/>
            <a:ext cx="5029200" cy="990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模型制作</a:t>
            </a:r>
            <a:r>
              <a:rPr kumimoji="1" lang="en-US" altLang="zh-CN" sz="1800"/>
              <a:t>-----</a:t>
            </a:r>
            <a:r>
              <a:rPr kumimoji="1" lang="zh-CN" altLang="en-US" sz="1800"/>
              <a:t>确认识图到位</a:t>
            </a:r>
            <a:r>
              <a:rPr kumimoji="1" lang="en-US" altLang="zh-CN" sz="1800"/>
              <a:t>-----</a:t>
            </a:r>
            <a:r>
              <a:rPr kumimoji="1" lang="zh-CN" altLang="en-US" sz="1800"/>
              <a:t>深化设计。。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C8F2CB9-016A-46AB-8106-C7853185B453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143000"/>
            <a:ext cx="1981200" cy="3276600"/>
            <a:chOff x="1392" y="1080"/>
            <a:chExt cx="1200" cy="1680"/>
          </a:xfrm>
        </p:grpSpPr>
        <p:sp>
          <p:nvSpPr>
            <p:cNvPr id="35850" name="Rectangle 9">
              <a:extLst>
                <a:ext uri="{FF2B5EF4-FFF2-40B4-BE49-F238E27FC236}">
                  <a16:creationId xmlns:a16="http://schemas.microsoft.com/office/drawing/2014/main" id="{EFDB02F2-1182-4EFE-B1CC-D20261928A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650">
              <a:off x="1392" y="1080"/>
              <a:ext cx="1200" cy="1680"/>
            </a:xfrm>
            <a:prstGeom prst="rect">
              <a:avLst/>
            </a:prstGeom>
            <a:gradFill rotWithShape="1">
              <a:gsLst>
                <a:gs pos="0">
                  <a:srgbClr val="808000"/>
                </a:gs>
                <a:gs pos="100000">
                  <a:srgbClr val="FFFF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Bottom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80800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kumimoji="1" lang="zh-CN" altLang="zh-CN" sz="2400" b="1">
                <a:latin typeface="文鼎琥珀体" pitchFamily="1" charset="-122"/>
                <a:ea typeface="文鼎琥珀体" pitchFamily="1" charset="-122"/>
              </a:endParaRPr>
            </a:p>
          </p:txBody>
        </p:sp>
        <p:sp>
          <p:nvSpPr>
            <p:cNvPr id="35851" name="Rectangle 10">
              <a:extLst>
                <a:ext uri="{FF2B5EF4-FFF2-40B4-BE49-F238E27FC236}">
                  <a16:creationId xmlns:a16="http://schemas.microsoft.com/office/drawing/2014/main" id="{3DD339BC-1E79-43C0-BAB4-341391645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4708">
              <a:off x="1584" y="1344"/>
              <a:ext cx="912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Times New Roman" panose="02020603050405020304" pitchFamily="18" charset="0"/>
                  <a:ea typeface="华文行楷" panose="02010800040101010101" pitchFamily="2" charset="-122"/>
                </a:rPr>
                <a:t>能力拓展</a:t>
              </a:r>
            </a:p>
          </p:txBody>
        </p:sp>
      </p:grpSp>
      <p:pic>
        <p:nvPicPr>
          <p:cNvPr id="35849" name="Picture 11" descr="PPT5 拷贝">
            <a:extLst>
              <a:ext uri="{FF2B5EF4-FFF2-40B4-BE49-F238E27FC236}">
                <a16:creationId xmlns:a16="http://schemas.microsoft.com/office/drawing/2014/main" id="{E9329F35-64C8-48DD-840B-B5800B33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32671BB0-B9BF-499E-9AD8-62CE1666D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识读中间门洞内墙板详图</a:t>
            </a:r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id="{B0F80A3D-25F5-403E-B57F-AFE67995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1920479"/>
            <a:ext cx="7229475" cy="408027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400" dirty="0"/>
              <a:t>	</a:t>
            </a:r>
            <a:r>
              <a:rPr lang="zh-CN" altLang="en-US" sz="2400" dirty="0"/>
              <a:t>知识点：制图规则、编号规则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技能线：识读方法、图示内容</a:t>
            </a:r>
            <a:r>
              <a:rPr lang="en-US" altLang="zh-CN" sz="2400" dirty="0"/>
              <a:t>---</a:t>
            </a:r>
            <a:r>
              <a:rPr lang="zh-CN" altLang="en-US" sz="2400" dirty="0"/>
              <a:t>模板、钢筋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en-US" altLang="zh-CN" sz="2400" dirty="0"/>
              <a:t>		</a:t>
            </a:r>
            <a:r>
              <a:rPr lang="zh-CN" altLang="en-US" sz="2400" dirty="0"/>
              <a:t>素养面：质量意识（数字</a:t>
            </a:r>
            <a:r>
              <a:rPr lang="en-US" altLang="zh-CN" sz="2400" dirty="0"/>
              <a:t>.</a:t>
            </a:r>
            <a:r>
              <a:rPr lang="zh-CN" altLang="en-US" sz="2400" dirty="0"/>
              <a:t>符号）、责任担当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建筑工程职业人（立体的人！祖国大厦中梁砥柱）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 </a:t>
            </a:r>
          </a:p>
        </p:txBody>
      </p:sp>
      <p:sp>
        <p:nvSpPr>
          <p:cNvPr id="5125" name="AutoShape 57">
            <a:extLst>
              <a:ext uri="{FF2B5EF4-FFF2-40B4-BE49-F238E27FC236}">
                <a16:creationId xmlns:a16="http://schemas.microsoft.com/office/drawing/2014/main" id="{4085C460-ABC6-4224-A265-FB779C236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38" y="2844800"/>
            <a:ext cx="1066800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中级</a:t>
            </a:r>
          </a:p>
        </p:txBody>
      </p:sp>
      <p:sp>
        <p:nvSpPr>
          <p:cNvPr id="5126" name="AutoShape 58">
            <a:extLst>
              <a:ext uri="{FF2B5EF4-FFF2-40B4-BE49-F238E27FC236}">
                <a16:creationId xmlns:a16="http://schemas.microsoft.com/office/drawing/2014/main" id="{BD3370E4-9308-409A-85C2-B06FCA558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62" y="3699546"/>
            <a:ext cx="1246814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高级</a:t>
            </a:r>
          </a:p>
        </p:txBody>
      </p:sp>
      <p:pic>
        <p:nvPicPr>
          <p:cNvPr id="5127" name="Picture 4">
            <a:extLst>
              <a:ext uri="{FF2B5EF4-FFF2-40B4-BE49-F238E27FC236}">
                <a16:creationId xmlns:a16="http://schemas.microsoft.com/office/drawing/2014/main" id="{6FFA6C44-66A7-44C4-A3DC-0B4BF11F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711303"/>
            <a:ext cx="1714500" cy="108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AutoShape 56">
            <a:extLst>
              <a:ext uri="{FF2B5EF4-FFF2-40B4-BE49-F238E27FC236}">
                <a16:creationId xmlns:a16="http://schemas.microsoft.com/office/drawing/2014/main" id="{DA4057E1-2E81-4028-AF1B-738B5B07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80930"/>
            <a:ext cx="1398985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初级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5" name="文本框 15">
            <a:extLst>
              <a:ext uri="{FF2B5EF4-FFF2-40B4-BE49-F238E27FC236}">
                <a16:creationId xmlns:a16="http://schemas.microsoft.com/office/drawing/2014/main" id="{B31E3935-484A-412A-84EF-0D50E610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612" y="1863075"/>
            <a:ext cx="387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识读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中间门洞内墙板详图</a:t>
            </a:r>
            <a:endParaRPr lang="zh-CN" altLang="zh-CN" sz="2400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17CEF5FA-B776-4C5C-A9FD-D92F33DC8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45" y="1333909"/>
            <a:ext cx="3746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任务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3.3</a:t>
            </a:r>
            <a:endParaRPr lang="zh-CN" altLang="zh-CN" sz="2400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282" y="3284555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3.3.1 NQM2-2128-0921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8C429804-E8FE-4C74-816D-30C40377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50" y="3811973"/>
            <a:ext cx="3826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3.3.2 NQM2-2128-0921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48E3EC-2BE4-4406-98CB-CF7F2CD2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328" y="1020498"/>
            <a:ext cx="2201333" cy="23149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230C59-1B8A-4DD5-84ED-02C2D20F7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3" y="3457678"/>
            <a:ext cx="2201333" cy="24370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754647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04955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3.3.1 NQM2-2128-0921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9B92D717-23B2-4584-970F-7149DBF3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3" y="100883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3.3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识读中间门洞内墙板详图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E3D557-481E-489C-956B-3977A25C9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84" y="1661660"/>
            <a:ext cx="4022706" cy="42303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693C0A-4C5C-4AE6-832C-46D536AF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263" y="807136"/>
            <a:ext cx="3887127" cy="10035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B3FECF2-64A0-4D23-9865-2B86ADB7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76" y="2034091"/>
            <a:ext cx="3787382" cy="212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）基本尺寸：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墙板宽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2100mm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（不含出筋），高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2640mm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门洞口宽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，高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2130mm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。门洞口居中布置，两侧墙板宽均为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B5C1D6B-C0D7-4EAC-B707-3D2435E1913E}"/>
              </a:ext>
            </a:extLst>
          </p:cNvPr>
          <p:cNvSpPr/>
          <p:nvPr/>
        </p:nvSpPr>
        <p:spPr>
          <a:xfrm>
            <a:off x="1405807" y="2858085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8646C52-AFBB-4691-927F-CF7D1B1F0247}"/>
              </a:ext>
            </a:extLst>
          </p:cNvPr>
          <p:cNvSpPr/>
          <p:nvPr/>
        </p:nvSpPr>
        <p:spPr>
          <a:xfrm>
            <a:off x="2994926" y="3910489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圆: 空心 15">
            <a:extLst>
              <a:ext uri="{FF2B5EF4-FFF2-40B4-BE49-F238E27FC236}">
                <a16:creationId xmlns:a16="http://schemas.microsoft.com/office/drawing/2014/main" id="{CA943401-7BD4-43B7-8B11-2DA43A90F86F}"/>
              </a:ext>
            </a:extLst>
          </p:cNvPr>
          <p:cNvSpPr/>
          <p:nvPr/>
        </p:nvSpPr>
        <p:spPr>
          <a:xfrm>
            <a:off x="4937316" y="5437717"/>
            <a:ext cx="2833021" cy="346082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7" name="圆: 空心 16">
            <a:extLst>
              <a:ext uri="{FF2B5EF4-FFF2-40B4-BE49-F238E27FC236}">
                <a16:creationId xmlns:a16="http://schemas.microsoft.com/office/drawing/2014/main" id="{44AA42B3-8FED-4FC4-8B5A-8DF32DAFC97A}"/>
              </a:ext>
            </a:extLst>
          </p:cNvPr>
          <p:cNvSpPr/>
          <p:nvPr/>
        </p:nvSpPr>
        <p:spPr>
          <a:xfrm>
            <a:off x="4242728" y="2027484"/>
            <a:ext cx="417821" cy="341023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8" name="圆: 空心 17">
            <a:extLst>
              <a:ext uri="{FF2B5EF4-FFF2-40B4-BE49-F238E27FC236}">
                <a16:creationId xmlns:a16="http://schemas.microsoft.com/office/drawing/2014/main" id="{57C0557A-CBDA-48F7-A134-D9DE5A83E398}"/>
              </a:ext>
            </a:extLst>
          </p:cNvPr>
          <p:cNvSpPr/>
          <p:nvPr/>
        </p:nvSpPr>
        <p:spPr>
          <a:xfrm>
            <a:off x="7949650" y="1158875"/>
            <a:ext cx="347741" cy="53141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F268BF4E-670F-4BA3-9182-58F0BCC8FF16}"/>
              </a:ext>
            </a:extLst>
          </p:cNvPr>
          <p:cNvSpPr/>
          <p:nvPr/>
        </p:nvSpPr>
        <p:spPr>
          <a:xfrm>
            <a:off x="4479869" y="2543728"/>
            <a:ext cx="319064" cy="285901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0" name="圆: 空心 19">
            <a:extLst>
              <a:ext uri="{FF2B5EF4-FFF2-40B4-BE49-F238E27FC236}">
                <a16:creationId xmlns:a16="http://schemas.microsoft.com/office/drawing/2014/main" id="{20787310-3FBF-471C-B3C7-B2783C91B8B8}"/>
              </a:ext>
            </a:extLst>
          </p:cNvPr>
          <p:cNvSpPr/>
          <p:nvPr/>
        </p:nvSpPr>
        <p:spPr>
          <a:xfrm>
            <a:off x="5705491" y="5270404"/>
            <a:ext cx="1296671" cy="32231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E56739DE-17ED-43BB-90C5-08A809E0E8A4}"/>
              </a:ext>
            </a:extLst>
          </p:cNvPr>
          <p:cNvSpPr/>
          <p:nvPr/>
        </p:nvSpPr>
        <p:spPr>
          <a:xfrm>
            <a:off x="4978096" y="5324499"/>
            <a:ext cx="865779" cy="32231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5A15242A-CF81-4B75-8CED-7F9F6AB3247A}"/>
              </a:ext>
            </a:extLst>
          </p:cNvPr>
          <p:cNvSpPr/>
          <p:nvPr/>
        </p:nvSpPr>
        <p:spPr>
          <a:xfrm>
            <a:off x="6783997" y="5324498"/>
            <a:ext cx="865779" cy="32231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754647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04955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3.3.1 NQM2-2128-0921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9B92D717-23B2-4584-970F-7149DBF3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3" y="100883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3.3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识读中间门洞内墙板详图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E3D557-481E-489C-956B-3977A25C9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68" y="1008834"/>
            <a:ext cx="3665273" cy="38544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C34EBBC-EF84-4FF0-BBBC-DC0B8A1EF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63282"/>
            <a:ext cx="3285762" cy="92451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B3FECF2-64A0-4D23-9865-2B86ADB7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43" y="2030347"/>
            <a:ext cx="3787382" cy="282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）预埋灌浆套筒：墙板底部预埋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个灌浆套筒。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）预埋吊件：墙板顶部有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个预埋吊件，编号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MJ1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）预埋螺母：墙板内侧面有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个临时支撑预埋螺母，编号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MJ2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BF52C37-CF8C-4BA2-A41D-45F0C59F7CCC}"/>
              </a:ext>
            </a:extLst>
          </p:cNvPr>
          <p:cNvSpPr/>
          <p:nvPr/>
        </p:nvSpPr>
        <p:spPr>
          <a:xfrm>
            <a:off x="1074458" y="2494018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9D53EF8-F268-4D1A-A1C4-91891006CC7A}"/>
              </a:ext>
            </a:extLst>
          </p:cNvPr>
          <p:cNvSpPr/>
          <p:nvPr/>
        </p:nvSpPr>
        <p:spPr>
          <a:xfrm>
            <a:off x="1228659" y="3546629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A4C2317-D845-48EE-A04C-AD0E174F4B38}"/>
              </a:ext>
            </a:extLst>
          </p:cNvPr>
          <p:cNvSpPr/>
          <p:nvPr/>
        </p:nvSpPr>
        <p:spPr>
          <a:xfrm>
            <a:off x="2199060" y="4521933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圆: 空心 15">
            <a:extLst>
              <a:ext uri="{FF2B5EF4-FFF2-40B4-BE49-F238E27FC236}">
                <a16:creationId xmlns:a16="http://schemas.microsoft.com/office/drawing/2014/main" id="{E69FF25E-A23B-4EA8-ABB7-0D20DCCA1F4D}"/>
              </a:ext>
            </a:extLst>
          </p:cNvPr>
          <p:cNvSpPr/>
          <p:nvPr/>
        </p:nvSpPr>
        <p:spPr>
          <a:xfrm>
            <a:off x="4974499" y="3972984"/>
            <a:ext cx="765902" cy="44873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7" name="圆: 空心 16">
            <a:extLst>
              <a:ext uri="{FF2B5EF4-FFF2-40B4-BE49-F238E27FC236}">
                <a16:creationId xmlns:a16="http://schemas.microsoft.com/office/drawing/2014/main" id="{454687EA-7985-41B2-9D28-EA751C493503}"/>
              </a:ext>
            </a:extLst>
          </p:cNvPr>
          <p:cNvSpPr/>
          <p:nvPr/>
        </p:nvSpPr>
        <p:spPr>
          <a:xfrm>
            <a:off x="4974499" y="5169871"/>
            <a:ext cx="765902" cy="44873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8" name="圆: 空心 17">
            <a:extLst>
              <a:ext uri="{FF2B5EF4-FFF2-40B4-BE49-F238E27FC236}">
                <a16:creationId xmlns:a16="http://schemas.microsoft.com/office/drawing/2014/main" id="{61851A1B-9452-4CAA-97A7-33F808CC4A66}"/>
              </a:ext>
            </a:extLst>
          </p:cNvPr>
          <p:cNvSpPr/>
          <p:nvPr/>
        </p:nvSpPr>
        <p:spPr>
          <a:xfrm>
            <a:off x="6464833" y="3972984"/>
            <a:ext cx="765902" cy="44873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BE9889AD-B93F-4513-95FF-40E6A4D63CB6}"/>
              </a:ext>
            </a:extLst>
          </p:cNvPr>
          <p:cNvSpPr/>
          <p:nvPr/>
        </p:nvSpPr>
        <p:spPr>
          <a:xfrm>
            <a:off x="6464833" y="5169871"/>
            <a:ext cx="765902" cy="448733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0" name="圆: 空心 19">
            <a:extLst>
              <a:ext uri="{FF2B5EF4-FFF2-40B4-BE49-F238E27FC236}">
                <a16:creationId xmlns:a16="http://schemas.microsoft.com/office/drawing/2014/main" id="{3256BA30-7404-486A-A4EF-1F035D07698E}"/>
              </a:ext>
            </a:extLst>
          </p:cNvPr>
          <p:cNvSpPr/>
          <p:nvPr/>
        </p:nvSpPr>
        <p:spPr>
          <a:xfrm>
            <a:off x="5197918" y="1302471"/>
            <a:ext cx="407015" cy="44873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4CC1A671-3EF5-4AB4-AB14-6A33C33AE24F}"/>
              </a:ext>
            </a:extLst>
          </p:cNvPr>
          <p:cNvSpPr/>
          <p:nvPr/>
        </p:nvSpPr>
        <p:spPr>
          <a:xfrm>
            <a:off x="6644276" y="1308917"/>
            <a:ext cx="407015" cy="44873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0B67606-3296-48E7-9C56-3F7919263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5" y="905623"/>
            <a:ext cx="4150519" cy="1071563"/>
          </a:xfrm>
          <a:prstGeom prst="rect">
            <a:avLst/>
          </a:prstGeom>
        </p:spPr>
      </p:pic>
      <p:sp>
        <p:nvSpPr>
          <p:cNvPr id="23" name="圆: 空心 22">
            <a:extLst>
              <a:ext uri="{FF2B5EF4-FFF2-40B4-BE49-F238E27FC236}">
                <a16:creationId xmlns:a16="http://schemas.microsoft.com/office/drawing/2014/main" id="{8412E3E1-A4E0-4DDA-A380-CF32657217ED}"/>
              </a:ext>
            </a:extLst>
          </p:cNvPr>
          <p:cNvSpPr/>
          <p:nvPr/>
        </p:nvSpPr>
        <p:spPr>
          <a:xfrm>
            <a:off x="934838" y="1441405"/>
            <a:ext cx="733096" cy="44873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8350DA5D-C481-44DF-8832-BD589183E929}"/>
              </a:ext>
            </a:extLst>
          </p:cNvPr>
          <p:cNvSpPr/>
          <p:nvPr/>
        </p:nvSpPr>
        <p:spPr>
          <a:xfrm>
            <a:off x="2675474" y="1453447"/>
            <a:ext cx="733096" cy="44873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B896756F-6C24-4308-A804-CBA8CEDA27E3}"/>
              </a:ext>
            </a:extLst>
          </p:cNvPr>
          <p:cNvSpPr/>
          <p:nvPr/>
        </p:nvSpPr>
        <p:spPr>
          <a:xfrm>
            <a:off x="4861840" y="1856901"/>
            <a:ext cx="554291" cy="660400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ADE9BC94-D386-4B3C-8DEC-D74E7F3ECB9C}"/>
              </a:ext>
            </a:extLst>
          </p:cNvPr>
          <p:cNvSpPr/>
          <p:nvPr/>
        </p:nvSpPr>
        <p:spPr>
          <a:xfrm>
            <a:off x="4861840" y="3312584"/>
            <a:ext cx="554291" cy="660400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A7695DB0-EE18-4085-A6A2-728D0130102D}"/>
              </a:ext>
            </a:extLst>
          </p:cNvPr>
          <p:cNvSpPr/>
          <p:nvPr/>
        </p:nvSpPr>
        <p:spPr>
          <a:xfrm>
            <a:off x="6825993" y="1825919"/>
            <a:ext cx="554291" cy="660400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459052B0-EC6D-452C-B2D5-4227C3A287C5}"/>
              </a:ext>
            </a:extLst>
          </p:cNvPr>
          <p:cNvSpPr/>
          <p:nvPr/>
        </p:nvSpPr>
        <p:spPr>
          <a:xfrm>
            <a:off x="6847784" y="3336195"/>
            <a:ext cx="554291" cy="660400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754647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81049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3.3.1 NQM2-2128-0921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9B92D717-23B2-4584-970F-7149DBF3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3" y="100883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3.3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识读中间门洞内墙板详图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E3D557-481E-489C-956B-3977A25C9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100" y="1461520"/>
            <a:ext cx="4047265" cy="425615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B3FECF2-64A0-4D23-9865-2B86ADB7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43" y="1844698"/>
            <a:ext cx="3787382" cy="351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）预埋临时加固螺母：门洞两侧墙板下部有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个预埋临时加固螺母，每侧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个，对称布置，编号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MJ3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）预埋电气线盒：门洞两侧各有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个预埋电气线盒，共计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）构件详图中并未设置后浇混凝土模板固定所需预埋件。</a:t>
            </a: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10BA409-DDD9-4FAE-955A-321035E84A74}"/>
              </a:ext>
            </a:extLst>
          </p:cNvPr>
          <p:cNvSpPr/>
          <p:nvPr/>
        </p:nvSpPr>
        <p:spPr>
          <a:xfrm>
            <a:off x="2042849" y="2717348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FCB38F3-D406-4334-8029-F5186058B686}"/>
              </a:ext>
            </a:extLst>
          </p:cNvPr>
          <p:cNvSpPr/>
          <p:nvPr/>
        </p:nvSpPr>
        <p:spPr>
          <a:xfrm>
            <a:off x="2351253" y="3704203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圆: 空心 15">
            <a:extLst>
              <a:ext uri="{FF2B5EF4-FFF2-40B4-BE49-F238E27FC236}">
                <a16:creationId xmlns:a16="http://schemas.microsoft.com/office/drawing/2014/main" id="{C9A1873E-B60E-4307-BC36-05812C99A855}"/>
              </a:ext>
            </a:extLst>
          </p:cNvPr>
          <p:cNvSpPr/>
          <p:nvPr/>
        </p:nvSpPr>
        <p:spPr>
          <a:xfrm>
            <a:off x="5609700" y="4303184"/>
            <a:ext cx="384700" cy="612241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7" name="圆: 空心 16">
            <a:extLst>
              <a:ext uri="{FF2B5EF4-FFF2-40B4-BE49-F238E27FC236}">
                <a16:creationId xmlns:a16="http://schemas.microsoft.com/office/drawing/2014/main" id="{55C057B4-EFEA-4C1D-BC8B-7A5992DAACB7}"/>
              </a:ext>
            </a:extLst>
          </p:cNvPr>
          <p:cNvSpPr/>
          <p:nvPr/>
        </p:nvSpPr>
        <p:spPr>
          <a:xfrm>
            <a:off x="6909334" y="4303184"/>
            <a:ext cx="384700" cy="612241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8" name="圆: 空心 17">
            <a:extLst>
              <a:ext uri="{FF2B5EF4-FFF2-40B4-BE49-F238E27FC236}">
                <a16:creationId xmlns:a16="http://schemas.microsoft.com/office/drawing/2014/main" id="{EA1DC952-A364-481F-B832-41DAA4332136}"/>
              </a:ext>
            </a:extLst>
          </p:cNvPr>
          <p:cNvSpPr/>
          <p:nvPr/>
        </p:nvSpPr>
        <p:spPr>
          <a:xfrm>
            <a:off x="5598542" y="2288684"/>
            <a:ext cx="407015" cy="44873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89940B3D-0C93-4582-9A45-B69C5BAA3CE3}"/>
              </a:ext>
            </a:extLst>
          </p:cNvPr>
          <p:cNvSpPr/>
          <p:nvPr/>
        </p:nvSpPr>
        <p:spPr>
          <a:xfrm>
            <a:off x="5587385" y="3255470"/>
            <a:ext cx="407015" cy="44873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0" name="圆: 空心 19">
            <a:extLst>
              <a:ext uri="{FF2B5EF4-FFF2-40B4-BE49-F238E27FC236}">
                <a16:creationId xmlns:a16="http://schemas.microsoft.com/office/drawing/2014/main" id="{164CF6A0-BF6A-40AC-AB5B-8C81D2A30090}"/>
              </a:ext>
            </a:extLst>
          </p:cNvPr>
          <p:cNvSpPr/>
          <p:nvPr/>
        </p:nvSpPr>
        <p:spPr>
          <a:xfrm>
            <a:off x="5406192" y="4440731"/>
            <a:ext cx="407015" cy="44873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A6782AE5-5758-450B-857C-E50151B9C9F6}"/>
              </a:ext>
            </a:extLst>
          </p:cNvPr>
          <p:cNvSpPr/>
          <p:nvPr/>
        </p:nvSpPr>
        <p:spPr>
          <a:xfrm>
            <a:off x="6909334" y="2343740"/>
            <a:ext cx="407015" cy="44873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B84DAF10-6161-449F-B119-31EA0A87D2A2}"/>
              </a:ext>
            </a:extLst>
          </p:cNvPr>
          <p:cNvSpPr/>
          <p:nvPr/>
        </p:nvSpPr>
        <p:spPr>
          <a:xfrm>
            <a:off x="6909334" y="3285126"/>
            <a:ext cx="407015" cy="44873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219947DD-4760-4643-AB97-C67EC740D559}"/>
              </a:ext>
            </a:extLst>
          </p:cNvPr>
          <p:cNvSpPr/>
          <p:nvPr/>
        </p:nvSpPr>
        <p:spPr>
          <a:xfrm>
            <a:off x="7090526" y="4466692"/>
            <a:ext cx="407015" cy="44873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791522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8C429804-E8FE-4C74-816D-30C40377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75"/>
            <a:ext cx="3826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3.3.2 NQM2-2128-0921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27D0B417-1E16-4BAF-840F-180025097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3" y="100883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3.3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识读中间门洞内墙板详图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261418-F6C5-461F-B340-7EFD40F5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36" y="1795921"/>
            <a:ext cx="3689978" cy="40851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1633DA-9856-44EC-9479-E8F462CF6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103"/>
          <a:stretch/>
        </p:blipFill>
        <p:spPr>
          <a:xfrm>
            <a:off x="132859" y="1700503"/>
            <a:ext cx="3793331" cy="107703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E470357-199E-4706-8308-7868331C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60" y="3098788"/>
            <a:ext cx="3053126" cy="17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连梁底部纵筋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1Za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连梁腰筋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1Zb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连梁箍筋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1G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63535F8-7C19-4322-891A-C42088FCC7E0}"/>
              </a:ext>
            </a:extLst>
          </p:cNvPr>
          <p:cNvSpPr/>
          <p:nvPr/>
        </p:nvSpPr>
        <p:spPr>
          <a:xfrm>
            <a:off x="3093481" y="3249067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03391F-502C-42F6-9F65-EA64F7395294}"/>
              </a:ext>
            </a:extLst>
          </p:cNvPr>
          <p:cNvSpPr/>
          <p:nvPr/>
        </p:nvSpPr>
        <p:spPr>
          <a:xfrm>
            <a:off x="2642859" y="3863863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A6B5F3-98A9-4C3F-AC25-433CDF6F74A4}"/>
              </a:ext>
            </a:extLst>
          </p:cNvPr>
          <p:cNvSpPr/>
          <p:nvPr/>
        </p:nvSpPr>
        <p:spPr>
          <a:xfrm>
            <a:off x="2642859" y="4519466"/>
            <a:ext cx="349408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82D55B48-B569-4E22-B0D7-34C11E079E3B}"/>
              </a:ext>
            </a:extLst>
          </p:cNvPr>
          <p:cNvSpPr/>
          <p:nvPr/>
        </p:nvSpPr>
        <p:spPr>
          <a:xfrm>
            <a:off x="5105930" y="2846062"/>
            <a:ext cx="2873901" cy="226898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0" name="圆: 空心 19">
            <a:extLst>
              <a:ext uri="{FF2B5EF4-FFF2-40B4-BE49-F238E27FC236}">
                <a16:creationId xmlns:a16="http://schemas.microsoft.com/office/drawing/2014/main" id="{9E7D2C63-9EE7-4881-945D-85C041EA1C47}"/>
              </a:ext>
            </a:extLst>
          </p:cNvPr>
          <p:cNvSpPr/>
          <p:nvPr/>
        </p:nvSpPr>
        <p:spPr>
          <a:xfrm>
            <a:off x="5105930" y="2646280"/>
            <a:ext cx="2873901" cy="193829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BD31D417-F074-43B1-B409-9C3B2A12D23C}"/>
              </a:ext>
            </a:extLst>
          </p:cNvPr>
          <p:cNvSpPr/>
          <p:nvPr/>
        </p:nvSpPr>
        <p:spPr>
          <a:xfrm>
            <a:off x="5090667" y="2408731"/>
            <a:ext cx="2889164" cy="193829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C2FA8A71-3E2C-4945-9336-CFA5F2D347F0}"/>
              </a:ext>
            </a:extLst>
          </p:cNvPr>
          <p:cNvSpPr/>
          <p:nvPr/>
        </p:nvSpPr>
        <p:spPr>
          <a:xfrm>
            <a:off x="5940729" y="2125050"/>
            <a:ext cx="1274459" cy="107632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A629597-CE79-4EAC-9495-5C6AD0090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81" y="790021"/>
            <a:ext cx="3879598" cy="1064567"/>
          </a:xfrm>
          <a:prstGeom prst="rect">
            <a:avLst/>
          </a:prstGeom>
        </p:spPr>
      </p:pic>
      <p:sp>
        <p:nvSpPr>
          <p:cNvPr id="24" name="圆: 空心 23">
            <a:extLst>
              <a:ext uri="{FF2B5EF4-FFF2-40B4-BE49-F238E27FC236}">
                <a16:creationId xmlns:a16="http://schemas.microsoft.com/office/drawing/2014/main" id="{EA30B69B-BE57-490C-AE73-92EB0F762B81}"/>
              </a:ext>
            </a:extLst>
          </p:cNvPr>
          <p:cNvSpPr/>
          <p:nvPr/>
        </p:nvSpPr>
        <p:spPr>
          <a:xfrm>
            <a:off x="4579432" y="1085850"/>
            <a:ext cx="3554918" cy="223067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B028F24D-35B0-43EA-945B-982B641298E3}"/>
              </a:ext>
            </a:extLst>
          </p:cNvPr>
          <p:cNvSpPr/>
          <p:nvPr/>
        </p:nvSpPr>
        <p:spPr>
          <a:xfrm>
            <a:off x="4579432" y="1253125"/>
            <a:ext cx="3554918" cy="223067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597F4F6D-8CD1-4E45-9EFC-BC1024806A55}"/>
              </a:ext>
            </a:extLst>
          </p:cNvPr>
          <p:cNvSpPr/>
          <p:nvPr/>
        </p:nvSpPr>
        <p:spPr>
          <a:xfrm>
            <a:off x="5585809" y="1080099"/>
            <a:ext cx="1529366" cy="390194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791522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8C429804-E8FE-4C74-816D-30C40377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75"/>
            <a:ext cx="3826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3.3.2 NQM2-2128-0921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27D0B417-1E16-4BAF-840F-180025097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3" y="100883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3.3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识读中间门洞内墙板详图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261418-F6C5-461F-B340-7EFD40F5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2" y="791522"/>
            <a:ext cx="3826307" cy="42360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1633DA-9856-44EC-9479-E8F462CF6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97"/>
          <a:stretch/>
        </p:blipFill>
        <p:spPr>
          <a:xfrm>
            <a:off x="279095" y="1544022"/>
            <a:ext cx="3793331" cy="192334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E470357-199E-4706-8308-7868331C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81" y="3629340"/>
            <a:ext cx="3787382" cy="21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门洞两侧边缘构件竖向纵筋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2Za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墙端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端部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竖向构造纵筋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2Zb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灌浆套筒处水平分布筋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2Gc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63535F8-7C19-4322-891A-C42088FCC7E0}"/>
              </a:ext>
            </a:extLst>
          </p:cNvPr>
          <p:cNvSpPr/>
          <p:nvPr/>
        </p:nvSpPr>
        <p:spPr>
          <a:xfrm>
            <a:off x="3302001" y="4027863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03391F-502C-42F6-9F65-EA64F7395294}"/>
              </a:ext>
            </a:extLst>
          </p:cNvPr>
          <p:cNvSpPr/>
          <p:nvPr/>
        </p:nvSpPr>
        <p:spPr>
          <a:xfrm>
            <a:off x="2945856" y="4750340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A6B5F3-98A9-4C3F-AC25-433CDF6F74A4}"/>
              </a:ext>
            </a:extLst>
          </p:cNvPr>
          <p:cNvSpPr/>
          <p:nvPr/>
        </p:nvSpPr>
        <p:spPr>
          <a:xfrm>
            <a:off x="2771152" y="5460272"/>
            <a:ext cx="349408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圆: 空心 17">
            <a:extLst>
              <a:ext uri="{FF2B5EF4-FFF2-40B4-BE49-F238E27FC236}">
                <a16:creationId xmlns:a16="http://schemas.microsoft.com/office/drawing/2014/main" id="{5AB8AB7B-E424-44BA-A050-891102E1C59E}"/>
              </a:ext>
            </a:extLst>
          </p:cNvPr>
          <p:cNvSpPr/>
          <p:nvPr/>
        </p:nvSpPr>
        <p:spPr>
          <a:xfrm>
            <a:off x="5270483" y="857250"/>
            <a:ext cx="763391" cy="3893090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736F4AE2-6EFD-4A8A-A688-3C11567C1A1D}"/>
              </a:ext>
            </a:extLst>
          </p:cNvPr>
          <p:cNvSpPr/>
          <p:nvPr/>
        </p:nvSpPr>
        <p:spPr>
          <a:xfrm>
            <a:off x="6742456" y="891558"/>
            <a:ext cx="763391" cy="3858782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D96B399-4C77-44D5-AD92-54977FF52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078" y="4899392"/>
            <a:ext cx="3703309" cy="935306"/>
          </a:xfrm>
          <a:prstGeom prst="rect">
            <a:avLst/>
          </a:prstGeom>
        </p:spPr>
      </p:pic>
      <p:sp>
        <p:nvSpPr>
          <p:cNvPr id="21" name="圆: 空心 20">
            <a:extLst>
              <a:ext uri="{FF2B5EF4-FFF2-40B4-BE49-F238E27FC236}">
                <a16:creationId xmlns:a16="http://schemas.microsoft.com/office/drawing/2014/main" id="{A87FC23C-E0AE-4CBF-A6AA-76FF07953983}"/>
              </a:ext>
            </a:extLst>
          </p:cNvPr>
          <p:cNvSpPr/>
          <p:nvPr/>
        </p:nvSpPr>
        <p:spPr>
          <a:xfrm>
            <a:off x="5358137" y="5135668"/>
            <a:ext cx="633386" cy="327737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7F62E0F5-389D-4937-AB44-623E1AFDD1F6}"/>
              </a:ext>
            </a:extLst>
          </p:cNvPr>
          <p:cNvSpPr/>
          <p:nvPr/>
        </p:nvSpPr>
        <p:spPr>
          <a:xfrm>
            <a:off x="6872461" y="5124895"/>
            <a:ext cx="633386" cy="327737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D1EBA3A8-EC0D-4A3C-8B4A-6626105197E2}"/>
              </a:ext>
            </a:extLst>
          </p:cNvPr>
          <p:cNvSpPr/>
          <p:nvPr/>
        </p:nvSpPr>
        <p:spPr>
          <a:xfrm>
            <a:off x="5105930" y="1308918"/>
            <a:ext cx="252208" cy="3219181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A89C0656-E7D8-434D-B9D0-4C3323A6BEC0}"/>
              </a:ext>
            </a:extLst>
          </p:cNvPr>
          <p:cNvSpPr/>
          <p:nvPr/>
        </p:nvSpPr>
        <p:spPr>
          <a:xfrm>
            <a:off x="7407222" y="1349904"/>
            <a:ext cx="252208" cy="3219181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4EE4B9B2-B6AD-46F2-AC06-51FDEC96F9C1}"/>
              </a:ext>
            </a:extLst>
          </p:cNvPr>
          <p:cNvSpPr/>
          <p:nvPr/>
        </p:nvSpPr>
        <p:spPr>
          <a:xfrm>
            <a:off x="5191345" y="5170936"/>
            <a:ext cx="155630" cy="12017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A7B060EA-A5DA-48A0-96CE-D88540574ABE}"/>
              </a:ext>
            </a:extLst>
          </p:cNvPr>
          <p:cNvSpPr/>
          <p:nvPr/>
        </p:nvSpPr>
        <p:spPr>
          <a:xfrm>
            <a:off x="5191344" y="5306956"/>
            <a:ext cx="155630" cy="12017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B142D8A4-55A9-4A74-8C9D-8CCB24FF399C}"/>
              </a:ext>
            </a:extLst>
          </p:cNvPr>
          <p:cNvSpPr/>
          <p:nvPr/>
        </p:nvSpPr>
        <p:spPr>
          <a:xfrm>
            <a:off x="7581615" y="5164165"/>
            <a:ext cx="155630" cy="12017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9F423569-C91C-40DE-ACF7-EE104E87F8A6}"/>
              </a:ext>
            </a:extLst>
          </p:cNvPr>
          <p:cNvSpPr/>
          <p:nvPr/>
        </p:nvSpPr>
        <p:spPr>
          <a:xfrm>
            <a:off x="7581614" y="5313217"/>
            <a:ext cx="155630" cy="12017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523A5920-4E8C-4D39-BD0E-A57286FCF70C}"/>
              </a:ext>
            </a:extLst>
          </p:cNvPr>
          <p:cNvSpPr/>
          <p:nvPr/>
        </p:nvSpPr>
        <p:spPr>
          <a:xfrm>
            <a:off x="4912701" y="4274819"/>
            <a:ext cx="1021970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1D222EE8-3AD1-442A-B8E5-FE8AD93E6CBB}"/>
              </a:ext>
            </a:extLst>
          </p:cNvPr>
          <p:cNvSpPr/>
          <p:nvPr/>
        </p:nvSpPr>
        <p:spPr>
          <a:xfrm>
            <a:off x="6808204" y="4281752"/>
            <a:ext cx="1021970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791522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8C429804-E8FE-4C74-816D-30C40377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75"/>
            <a:ext cx="3826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3.3.2 NQM2-2128-0921</a:t>
            </a:r>
            <a:r>
              <a:rPr lang="zh-CN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27D0B417-1E16-4BAF-840F-180025097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33" y="1008834"/>
            <a:ext cx="27262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3.3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识读中间门洞内墙板详图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261418-F6C5-461F-B340-7EFD40F5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68" y="1331999"/>
            <a:ext cx="4166499" cy="46126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1633DA-9856-44EC-9479-E8F462CF6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613"/>
          <a:stretch/>
        </p:blipFill>
        <p:spPr>
          <a:xfrm>
            <a:off x="293011" y="1557088"/>
            <a:ext cx="3793331" cy="118176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E470357-199E-4706-8308-7868331C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0" y="3013918"/>
            <a:ext cx="3787382" cy="17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墙体水平分布筋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2Gb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套筒顶和连梁处水平加强筋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2Gd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门洞口边缘构件箍筋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2Ga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63535F8-7C19-4322-891A-C42088FCC7E0}"/>
              </a:ext>
            </a:extLst>
          </p:cNvPr>
          <p:cNvSpPr/>
          <p:nvPr/>
        </p:nvSpPr>
        <p:spPr>
          <a:xfrm>
            <a:off x="2909438" y="3383494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03391F-502C-42F6-9F65-EA64F7395294}"/>
              </a:ext>
            </a:extLst>
          </p:cNvPr>
          <p:cNvSpPr/>
          <p:nvPr/>
        </p:nvSpPr>
        <p:spPr>
          <a:xfrm>
            <a:off x="3331005" y="4108528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A6B5F3-98A9-4C3F-AC25-433CDF6F74A4}"/>
              </a:ext>
            </a:extLst>
          </p:cNvPr>
          <p:cNvSpPr/>
          <p:nvPr/>
        </p:nvSpPr>
        <p:spPr>
          <a:xfrm>
            <a:off x="3043138" y="4863671"/>
            <a:ext cx="349408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圆: 空心 17">
            <a:extLst>
              <a:ext uri="{FF2B5EF4-FFF2-40B4-BE49-F238E27FC236}">
                <a16:creationId xmlns:a16="http://schemas.microsoft.com/office/drawing/2014/main" id="{33629C19-7400-4EFE-BD00-FD9E6F205DDC}"/>
              </a:ext>
            </a:extLst>
          </p:cNvPr>
          <p:cNvSpPr/>
          <p:nvPr/>
        </p:nvSpPr>
        <p:spPr>
          <a:xfrm>
            <a:off x="5124775" y="4977876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3353E711-AD1F-484C-B658-B6DCE480F0FD}"/>
              </a:ext>
            </a:extLst>
          </p:cNvPr>
          <p:cNvSpPr/>
          <p:nvPr/>
        </p:nvSpPr>
        <p:spPr>
          <a:xfrm>
            <a:off x="5124774" y="4721721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0" name="圆: 空心 19">
            <a:extLst>
              <a:ext uri="{FF2B5EF4-FFF2-40B4-BE49-F238E27FC236}">
                <a16:creationId xmlns:a16="http://schemas.microsoft.com/office/drawing/2014/main" id="{A6A19D6F-A6CC-4DC4-8D6B-B3DD8D06E5EC}"/>
              </a:ext>
            </a:extLst>
          </p:cNvPr>
          <p:cNvSpPr/>
          <p:nvPr/>
        </p:nvSpPr>
        <p:spPr>
          <a:xfrm>
            <a:off x="5124773" y="4467445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DE3206B4-F77D-41D8-B788-2D6860CF6474}"/>
              </a:ext>
            </a:extLst>
          </p:cNvPr>
          <p:cNvSpPr/>
          <p:nvPr/>
        </p:nvSpPr>
        <p:spPr>
          <a:xfrm>
            <a:off x="5124772" y="4238900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469C7B6E-7BB2-4832-9CFF-8929F59328E6}"/>
              </a:ext>
            </a:extLst>
          </p:cNvPr>
          <p:cNvSpPr/>
          <p:nvPr/>
        </p:nvSpPr>
        <p:spPr>
          <a:xfrm>
            <a:off x="5124772" y="3997490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3CAAF716-4A39-4EC4-AE36-86D2827A884D}"/>
              </a:ext>
            </a:extLst>
          </p:cNvPr>
          <p:cNvSpPr/>
          <p:nvPr/>
        </p:nvSpPr>
        <p:spPr>
          <a:xfrm>
            <a:off x="5124771" y="3756080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B16C2C54-1F2D-4CB2-82F5-755DA2E34B88}"/>
              </a:ext>
            </a:extLst>
          </p:cNvPr>
          <p:cNvSpPr/>
          <p:nvPr/>
        </p:nvSpPr>
        <p:spPr>
          <a:xfrm>
            <a:off x="5103600" y="3507298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C9A96C6C-17E7-4B64-8AFF-9C2E519C700D}"/>
              </a:ext>
            </a:extLst>
          </p:cNvPr>
          <p:cNvSpPr/>
          <p:nvPr/>
        </p:nvSpPr>
        <p:spPr>
          <a:xfrm>
            <a:off x="5124771" y="3252082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DC4DD6DF-7147-44D3-85DA-A9A258020C21}"/>
              </a:ext>
            </a:extLst>
          </p:cNvPr>
          <p:cNvSpPr/>
          <p:nvPr/>
        </p:nvSpPr>
        <p:spPr>
          <a:xfrm>
            <a:off x="5124770" y="3024478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582DC28C-7158-4F9B-9F21-FA34D9E27DBE}"/>
              </a:ext>
            </a:extLst>
          </p:cNvPr>
          <p:cNvSpPr/>
          <p:nvPr/>
        </p:nvSpPr>
        <p:spPr>
          <a:xfrm>
            <a:off x="5124770" y="2772721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0E36A110-CED4-49EF-8081-5C2DBBCCFA38}"/>
              </a:ext>
            </a:extLst>
          </p:cNvPr>
          <p:cNvSpPr/>
          <p:nvPr/>
        </p:nvSpPr>
        <p:spPr>
          <a:xfrm>
            <a:off x="7251069" y="4970230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5E3F1E5D-B98A-41BC-9532-7187CEAB410E}"/>
              </a:ext>
            </a:extLst>
          </p:cNvPr>
          <p:cNvSpPr/>
          <p:nvPr/>
        </p:nvSpPr>
        <p:spPr>
          <a:xfrm>
            <a:off x="7201225" y="4721720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15B2B782-39AA-408A-A96C-D5F91E3B6397}"/>
              </a:ext>
            </a:extLst>
          </p:cNvPr>
          <p:cNvSpPr/>
          <p:nvPr/>
        </p:nvSpPr>
        <p:spPr>
          <a:xfrm>
            <a:off x="7201224" y="4473210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762A3037-710C-4BE8-AC0E-139DE7FCA5C6}"/>
              </a:ext>
            </a:extLst>
          </p:cNvPr>
          <p:cNvSpPr/>
          <p:nvPr/>
        </p:nvSpPr>
        <p:spPr>
          <a:xfrm>
            <a:off x="7184815" y="4238900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195A55BB-D35B-4767-AEA8-1D64F0538BEA}"/>
              </a:ext>
            </a:extLst>
          </p:cNvPr>
          <p:cNvSpPr/>
          <p:nvPr/>
        </p:nvSpPr>
        <p:spPr>
          <a:xfrm>
            <a:off x="7201224" y="3990390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3F2B02DD-F180-4FB3-A0EE-75AD49BBCDF7}"/>
              </a:ext>
            </a:extLst>
          </p:cNvPr>
          <p:cNvSpPr/>
          <p:nvPr/>
        </p:nvSpPr>
        <p:spPr>
          <a:xfrm>
            <a:off x="7201224" y="3755077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4" name="圆: 空心 33">
            <a:extLst>
              <a:ext uri="{FF2B5EF4-FFF2-40B4-BE49-F238E27FC236}">
                <a16:creationId xmlns:a16="http://schemas.microsoft.com/office/drawing/2014/main" id="{1155433A-FE85-467E-9CF2-50F6E3E0FFCB}"/>
              </a:ext>
            </a:extLst>
          </p:cNvPr>
          <p:cNvSpPr/>
          <p:nvPr/>
        </p:nvSpPr>
        <p:spPr>
          <a:xfrm>
            <a:off x="7216811" y="3506566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7CBBE84C-5E59-4C13-94B5-6493F8E3944A}"/>
              </a:ext>
            </a:extLst>
          </p:cNvPr>
          <p:cNvSpPr/>
          <p:nvPr/>
        </p:nvSpPr>
        <p:spPr>
          <a:xfrm>
            <a:off x="7201224" y="3268414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6" name="圆: 空心 35">
            <a:extLst>
              <a:ext uri="{FF2B5EF4-FFF2-40B4-BE49-F238E27FC236}">
                <a16:creationId xmlns:a16="http://schemas.microsoft.com/office/drawing/2014/main" id="{9D9A9E70-0B2C-4527-AB99-71872FA7E687}"/>
              </a:ext>
            </a:extLst>
          </p:cNvPr>
          <p:cNvSpPr/>
          <p:nvPr/>
        </p:nvSpPr>
        <p:spPr>
          <a:xfrm>
            <a:off x="7201224" y="3013918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7" name="圆: 空心 36">
            <a:extLst>
              <a:ext uri="{FF2B5EF4-FFF2-40B4-BE49-F238E27FC236}">
                <a16:creationId xmlns:a16="http://schemas.microsoft.com/office/drawing/2014/main" id="{4854CBEC-2F8A-4ECA-8A6A-C675843E9C6E}"/>
              </a:ext>
            </a:extLst>
          </p:cNvPr>
          <p:cNvSpPr/>
          <p:nvPr/>
        </p:nvSpPr>
        <p:spPr>
          <a:xfrm>
            <a:off x="7216811" y="2772721"/>
            <a:ext cx="1059596" cy="167504"/>
          </a:xfrm>
          <a:prstGeom prst="donut">
            <a:avLst>
              <a:gd name="adj" fmla="val 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8" name="圆: 空心 37">
            <a:extLst>
              <a:ext uri="{FF2B5EF4-FFF2-40B4-BE49-F238E27FC236}">
                <a16:creationId xmlns:a16="http://schemas.microsoft.com/office/drawing/2014/main" id="{B1EECB71-4CD3-465F-B8C8-AA170FC3D60C}"/>
              </a:ext>
            </a:extLst>
          </p:cNvPr>
          <p:cNvSpPr/>
          <p:nvPr/>
        </p:nvSpPr>
        <p:spPr>
          <a:xfrm>
            <a:off x="5330123" y="4843101"/>
            <a:ext cx="854247" cy="17240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9" name="圆: 空心 38">
            <a:extLst>
              <a:ext uri="{FF2B5EF4-FFF2-40B4-BE49-F238E27FC236}">
                <a16:creationId xmlns:a16="http://schemas.microsoft.com/office/drawing/2014/main" id="{0A220B2C-1C21-4E8B-A260-78914F3F8679}"/>
              </a:ext>
            </a:extLst>
          </p:cNvPr>
          <p:cNvSpPr/>
          <p:nvPr/>
        </p:nvSpPr>
        <p:spPr>
          <a:xfrm>
            <a:off x="5354414" y="4605938"/>
            <a:ext cx="854247" cy="17240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0" name="圆: 空心 39">
            <a:extLst>
              <a:ext uri="{FF2B5EF4-FFF2-40B4-BE49-F238E27FC236}">
                <a16:creationId xmlns:a16="http://schemas.microsoft.com/office/drawing/2014/main" id="{28E85E6C-7A57-4827-8E0C-9CE021770473}"/>
              </a:ext>
            </a:extLst>
          </p:cNvPr>
          <p:cNvSpPr/>
          <p:nvPr/>
        </p:nvSpPr>
        <p:spPr>
          <a:xfrm>
            <a:off x="5308949" y="2528620"/>
            <a:ext cx="854247" cy="17240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1" name="圆: 空心 40">
            <a:extLst>
              <a:ext uri="{FF2B5EF4-FFF2-40B4-BE49-F238E27FC236}">
                <a16:creationId xmlns:a16="http://schemas.microsoft.com/office/drawing/2014/main" id="{C19D28AF-8120-4C98-8C2E-94A365AC6D94}"/>
              </a:ext>
            </a:extLst>
          </p:cNvPr>
          <p:cNvSpPr/>
          <p:nvPr/>
        </p:nvSpPr>
        <p:spPr>
          <a:xfrm>
            <a:off x="5330123" y="2289952"/>
            <a:ext cx="854247" cy="17240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2" name="圆: 空心 41">
            <a:extLst>
              <a:ext uri="{FF2B5EF4-FFF2-40B4-BE49-F238E27FC236}">
                <a16:creationId xmlns:a16="http://schemas.microsoft.com/office/drawing/2014/main" id="{9B91822D-1C14-4BB2-9AC7-1E88B616B892}"/>
              </a:ext>
            </a:extLst>
          </p:cNvPr>
          <p:cNvSpPr/>
          <p:nvPr/>
        </p:nvSpPr>
        <p:spPr>
          <a:xfrm>
            <a:off x="5303927" y="2066925"/>
            <a:ext cx="854247" cy="17240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3" name="圆: 空心 42">
            <a:extLst>
              <a:ext uri="{FF2B5EF4-FFF2-40B4-BE49-F238E27FC236}">
                <a16:creationId xmlns:a16="http://schemas.microsoft.com/office/drawing/2014/main" id="{899A6468-1C1E-4B55-8E4A-8BC24D5337AC}"/>
              </a:ext>
            </a:extLst>
          </p:cNvPr>
          <p:cNvSpPr/>
          <p:nvPr/>
        </p:nvSpPr>
        <p:spPr>
          <a:xfrm>
            <a:off x="7203817" y="4843101"/>
            <a:ext cx="854247" cy="17240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4" name="圆: 空心 43">
            <a:extLst>
              <a:ext uri="{FF2B5EF4-FFF2-40B4-BE49-F238E27FC236}">
                <a16:creationId xmlns:a16="http://schemas.microsoft.com/office/drawing/2014/main" id="{F53558FF-65B2-43C3-ACF6-6CDCCCA5C495}"/>
              </a:ext>
            </a:extLst>
          </p:cNvPr>
          <p:cNvSpPr/>
          <p:nvPr/>
        </p:nvSpPr>
        <p:spPr>
          <a:xfrm>
            <a:off x="7212656" y="4602711"/>
            <a:ext cx="854247" cy="17240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5" name="圆: 空心 44">
            <a:extLst>
              <a:ext uri="{FF2B5EF4-FFF2-40B4-BE49-F238E27FC236}">
                <a16:creationId xmlns:a16="http://schemas.microsoft.com/office/drawing/2014/main" id="{F3C07DF9-42D2-4941-842C-0DBE02EDEE95}"/>
              </a:ext>
            </a:extLst>
          </p:cNvPr>
          <p:cNvSpPr/>
          <p:nvPr/>
        </p:nvSpPr>
        <p:spPr>
          <a:xfrm>
            <a:off x="7201223" y="2535293"/>
            <a:ext cx="854247" cy="17240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6" name="圆: 空心 45">
            <a:extLst>
              <a:ext uri="{FF2B5EF4-FFF2-40B4-BE49-F238E27FC236}">
                <a16:creationId xmlns:a16="http://schemas.microsoft.com/office/drawing/2014/main" id="{B1314D5A-05F1-4E6B-BACB-0AEC6FEA25C5}"/>
              </a:ext>
            </a:extLst>
          </p:cNvPr>
          <p:cNvSpPr/>
          <p:nvPr/>
        </p:nvSpPr>
        <p:spPr>
          <a:xfrm>
            <a:off x="7201223" y="2283998"/>
            <a:ext cx="854247" cy="17240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7" name="圆: 空心 46">
            <a:extLst>
              <a:ext uri="{FF2B5EF4-FFF2-40B4-BE49-F238E27FC236}">
                <a16:creationId xmlns:a16="http://schemas.microsoft.com/office/drawing/2014/main" id="{A7BF34E8-F5E0-4CF5-8F14-0B8FEC6EB950}"/>
              </a:ext>
            </a:extLst>
          </p:cNvPr>
          <p:cNvSpPr/>
          <p:nvPr/>
        </p:nvSpPr>
        <p:spPr>
          <a:xfrm>
            <a:off x="7212656" y="2061770"/>
            <a:ext cx="854247" cy="172403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8" name="圆: 空心 47">
            <a:extLst>
              <a:ext uri="{FF2B5EF4-FFF2-40B4-BE49-F238E27FC236}">
                <a16:creationId xmlns:a16="http://schemas.microsoft.com/office/drawing/2014/main" id="{F26419D7-9E3B-44A4-8CA3-1CC813BA1DDC}"/>
              </a:ext>
            </a:extLst>
          </p:cNvPr>
          <p:cNvSpPr/>
          <p:nvPr/>
        </p:nvSpPr>
        <p:spPr>
          <a:xfrm>
            <a:off x="5654567" y="4376019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9" name="圆: 空心 48">
            <a:extLst>
              <a:ext uri="{FF2B5EF4-FFF2-40B4-BE49-F238E27FC236}">
                <a16:creationId xmlns:a16="http://schemas.microsoft.com/office/drawing/2014/main" id="{1BF709EA-6ED6-4DAF-8002-ABD34D8BCA08}"/>
              </a:ext>
            </a:extLst>
          </p:cNvPr>
          <p:cNvSpPr/>
          <p:nvPr/>
        </p:nvSpPr>
        <p:spPr>
          <a:xfrm>
            <a:off x="5644541" y="4133345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0" name="圆: 空心 49">
            <a:extLst>
              <a:ext uri="{FF2B5EF4-FFF2-40B4-BE49-F238E27FC236}">
                <a16:creationId xmlns:a16="http://schemas.microsoft.com/office/drawing/2014/main" id="{6E59587F-3BB4-4292-87BD-76C8EE37AF8B}"/>
              </a:ext>
            </a:extLst>
          </p:cNvPr>
          <p:cNvSpPr/>
          <p:nvPr/>
        </p:nvSpPr>
        <p:spPr>
          <a:xfrm>
            <a:off x="5659589" y="3899687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1" name="圆: 空心 50">
            <a:extLst>
              <a:ext uri="{FF2B5EF4-FFF2-40B4-BE49-F238E27FC236}">
                <a16:creationId xmlns:a16="http://schemas.microsoft.com/office/drawing/2014/main" id="{FC98FAC9-CAA8-4340-B6D3-3C5963A56D97}"/>
              </a:ext>
            </a:extLst>
          </p:cNvPr>
          <p:cNvSpPr/>
          <p:nvPr/>
        </p:nvSpPr>
        <p:spPr>
          <a:xfrm>
            <a:off x="5659589" y="3652736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2" name="圆: 空心 51">
            <a:extLst>
              <a:ext uri="{FF2B5EF4-FFF2-40B4-BE49-F238E27FC236}">
                <a16:creationId xmlns:a16="http://schemas.microsoft.com/office/drawing/2014/main" id="{6C840360-9142-422D-A94C-14160DE53701}"/>
              </a:ext>
            </a:extLst>
          </p:cNvPr>
          <p:cNvSpPr/>
          <p:nvPr/>
        </p:nvSpPr>
        <p:spPr>
          <a:xfrm>
            <a:off x="5665958" y="3404089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3" name="圆: 空心 52">
            <a:extLst>
              <a:ext uri="{FF2B5EF4-FFF2-40B4-BE49-F238E27FC236}">
                <a16:creationId xmlns:a16="http://schemas.microsoft.com/office/drawing/2014/main" id="{B9D53EFB-FD9B-424B-9C58-4D28A07DB154}"/>
              </a:ext>
            </a:extLst>
          </p:cNvPr>
          <p:cNvSpPr/>
          <p:nvPr/>
        </p:nvSpPr>
        <p:spPr>
          <a:xfrm>
            <a:off x="5650073" y="3156479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4" name="圆: 空心 53">
            <a:extLst>
              <a:ext uri="{FF2B5EF4-FFF2-40B4-BE49-F238E27FC236}">
                <a16:creationId xmlns:a16="http://schemas.microsoft.com/office/drawing/2014/main" id="{7608DC82-194D-4503-929A-F2A9D2654C97}"/>
              </a:ext>
            </a:extLst>
          </p:cNvPr>
          <p:cNvSpPr/>
          <p:nvPr/>
        </p:nvSpPr>
        <p:spPr>
          <a:xfrm>
            <a:off x="5650073" y="2908206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5" name="圆: 空心 54">
            <a:extLst>
              <a:ext uri="{FF2B5EF4-FFF2-40B4-BE49-F238E27FC236}">
                <a16:creationId xmlns:a16="http://schemas.microsoft.com/office/drawing/2014/main" id="{E551D367-4015-4A86-9516-9BCB4705EE9A}"/>
              </a:ext>
            </a:extLst>
          </p:cNvPr>
          <p:cNvSpPr/>
          <p:nvPr/>
        </p:nvSpPr>
        <p:spPr>
          <a:xfrm>
            <a:off x="5650073" y="2675273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6" name="圆: 空心 55">
            <a:extLst>
              <a:ext uri="{FF2B5EF4-FFF2-40B4-BE49-F238E27FC236}">
                <a16:creationId xmlns:a16="http://schemas.microsoft.com/office/drawing/2014/main" id="{5AABBFE7-19F1-4197-A1D6-1F0E5386E59B}"/>
              </a:ext>
            </a:extLst>
          </p:cNvPr>
          <p:cNvSpPr/>
          <p:nvPr/>
        </p:nvSpPr>
        <p:spPr>
          <a:xfrm>
            <a:off x="5656700" y="2418487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7" name="圆: 空心 56">
            <a:extLst>
              <a:ext uri="{FF2B5EF4-FFF2-40B4-BE49-F238E27FC236}">
                <a16:creationId xmlns:a16="http://schemas.microsoft.com/office/drawing/2014/main" id="{B1D60790-5A39-4744-A590-AE19CB439319}"/>
              </a:ext>
            </a:extLst>
          </p:cNvPr>
          <p:cNvSpPr/>
          <p:nvPr/>
        </p:nvSpPr>
        <p:spPr>
          <a:xfrm>
            <a:off x="5656700" y="2185554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8" name="圆: 空心 57">
            <a:extLst>
              <a:ext uri="{FF2B5EF4-FFF2-40B4-BE49-F238E27FC236}">
                <a16:creationId xmlns:a16="http://schemas.microsoft.com/office/drawing/2014/main" id="{BF722222-1937-4326-A3CA-4E078C75E0B7}"/>
              </a:ext>
            </a:extLst>
          </p:cNvPr>
          <p:cNvSpPr/>
          <p:nvPr/>
        </p:nvSpPr>
        <p:spPr>
          <a:xfrm>
            <a:off x="7242790" y="4376019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9" name="圆: 空心 58">
            <a:extLst>
              <a:ext uri="{FF2B5EF4-FFF2-40B4-BE49-F238E27FC236}">
                <a16:creationId xmlns:a16="http://schemas.microsoft.com/office/drawing/2014/main" id="{2E9322E6-0FBF-4A4E-9554-88899ACE185A}"/>
              </a:ext>
            </a:extLst>
          </p:cNvPr>
          <p:cNvSpPr/>
          <p:nvPr/>
        </p:nvSpPr>
        <p:spPr>
          <a:xfrm>
            <a:off x="7254836" y="4128087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0" name="圆: 空心 59">
            <a:extLst>
              <a:ext uri="{FF2B5EF4-FFF2-40B4-BE49-F238E27FC236}">
                <a16:creationId xmlns:a16="http://schemas.microsoft.com/office/drawing/2014/main" id="{DA133E90-407C-4DCC-B3DA-534F2C2DB4C3}"/>
              </a:ext>
            </a:extLst>
          </p:cNvPr>
          <p:cNvSpPr/>
          <p:nvPr/>
        </p:nvSpPr>
        <p:spPr>
          <a:xfrm>
            <a:off x="7242790" y="3885737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FB106A2A-157F-4673-802E-34CEE00B2575}"/>
              </a:ext>
            </a:extLst>
          </p:cNvPr>
          <p:cNvSpPr/>
          <p:nvPr/>
        </p:nvSpPr>
        <p:spPr>
          <a:xfrm>
            <a:off x="7246659" y="3637964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2" name="圆: 空心 61">
            <a:extLst>
              <a:ext uri="{FF2B5EF4-FFF2-40B4-BE49-F238E27FC236}">
                <a16:creationId xmlns:a16="http://schemas.microsoft.com/office/drawing/2014/main" id="{702A50BA-463F-4011-A602-3C210F637C9D}"/>
              </a:ext>
            </a:extLst>
          </p:cNvPr>
          <p:cNvSpPr/>
          <p:nvPr/>
        </p:nvSpPr>
        <p:spPr>
          <a:xfrm>
            <a:off x="7216025" y="3390924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3" name="圆: 空心 62">
            <a:extLst>
              <a:ext uri="{FF2B5EF4-FFF2-40B4-BE49-F238E27FC236}">
                <a16:creationId xmlns:a16="http://schemas.microsoft.com/office/drawing/2014/main" id="{89E1CAB1-1E6E-43C0-AD21-546A7FD1246B}"/>
              </a:ext>
            </a:extLst>
          </p:cNvPr>
          <p:cNvSpPr/>
          <p:nvPr/>
        </p:nvSpPr>
        <p:spPr>
          <a:xfrm>
            <a:off x="7231910" y="3161651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4" name="圆: 空心 63">
            <a:extLst>
              <a:ext uri="{FF2B5EF4-FFF2-40B4-BE49-F238E27FC236}">
                <a16:creationId xmlns:a16="http://schemas.microsoft.com/office/drawing/2014/main" id="{A4B62244-CEB4-4CE0-B86F-399870FFDFE4}"/>
              </a:ext>
            </a:extLst>
          </p:cNvPr>
          <p:cNvSpPr/>
          <p:nvPr/>
        </p:nvSpPr>
        <p:spPr>
          <a:xfrm>
            <a:off x="7242578" y="2908908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5" name="圆: 空心 64">
            <a:extLst>
              <a:ext uri="{FF2B5EF4-FFF2-40B4-BE49-F238E27FC236}">
                <a16:creationId xmlns:a16="http://schemas.microsoft.com/office/drawing/2014/main" id="{97EB571B-3A9D-409F-AA61-51350129B1DB}"/>
              </a:ext>
            </a:extLst>
          </p:cNvPr>
          <p:cNvSpPr/>
          <p:nvPr/>
        </p:nvSpPr>
        <p:spPr>
          <a:xfrm>
            <a:off x="7242578" y="2661683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6" name="圆: 空心 65">
            <a:extLst>
              <a:ext uri="{FF2B5EF4-FFF2-40B4-BE49-F238E27FC236}">
                <a16:creationId xmlns:a16="http://schemas.microsoft.com/office/drawing/2014/main" id="{74320F7B-26D8-46E3-9BDF-14BE8583C784}"/>
              </a:ext>
            </a:extLst>
          </p:cNvPr>
          <p:cNvSpPr/>
          <p:nvPr/>
        </p:nvSpPr>
        <p:spPr>
          <a:xfrm>
            <a:off x="7251068" y="2418487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7" name="圆: 空心 66">
            <a:extLst>
              <a:ext uri="{FF2B5EF4-FFF2-40B4-BE49-F238E27FC236}">
                <a16:creationId xmlns:a16="http://schemas.microsoft.com/office/drawing/2014/main" id="{C0781A1B-21A5-4664-8866-D41D4EE9EC7E}"/>
              </a:ext>
            </a:extLst>
          </p:cNvPr>
          <p:cNvSpPr/>
          <p:nvPr/>
        </p:nvSpPr>
        <p:spPr>
          <a:xfrm>
            <a:off x="7242578" y="2176212"/>
            <a:ext cx="503607" cy="134565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000"/>
                            </p:stCondLst>
                            <p:childTnLst>
                              <p:par>
                                <p:cTn id="1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0"/>
                            </p:stCondLst>
                            <p:childTnLst>
                              <p:par>
                                <p:cTn id="18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000"/>
                            </p:stCondLst>
                            <p:childTnLst>
                              <p:par>
                                <p:cTn id="18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500"/>
                            </p:stCondLst>
                            <p:childTnLst>
                              <p:par>
                                <p:cTn id="19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9000"/>
                            </p:stCondLst>
                            <p:childTnLst>
                              <p:par>
                                <p:cTn id="1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500"/>
                            </p:stCondLst>
                            <p:childTnLst>
                              <p:par>
                                <p:cTn id="29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000"/>
                            </p:stCondLst>
                            <p:childTnLst>
                              <p:par>
                                <p:cTn id="2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500"/>
                            </p:stCondLst>
                            <p:childTnLst>
                              <p:par>
                                <p:cTn id="30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000"/>
                            </p:stCondLst>
                            <p:childTnLst>
                              <p:par>
                                <p:cTn id="30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500"/>
                            </p:stCondLst>
                            <p:childTnLst>
                              <p:par>
                                <p:cTn id="3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00"/>
                            </p:stCondLst>
                            <p:childTnLst>
                              <p:par>
                                <p:cTn id="44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500"/>
                            </p:stCondLst>
                            <p:childTnLst>
                              <p:par>
                                <p:cTn id="4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2000"/>
                            </p:stCondLst>
                            <p:childTnLst>
                              <p:par>
                                <p:cTn id="4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500"/>
                            </p:stCondLst>
                            <p:childTnLst>
                              <p:par>
                                <p:cTn id="46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3000"/>
                            </p:stCondLst>
                            <p:childTnLst>
                              <p:par>
                                <p:cTn id="46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3500"/>
                            </p:stCondLst>
                            <p:childTnLst>
                              <p:par>
                                <p:cTn id="47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000"/>
                            </p:stCondLst>
                            <p:childTnLst>
                              <p:par>
                                <p:cTn id="4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500"/>
                            </p:stCondLst>
                            <p:childTnLst>
                              <p:par>
                                <p:cTn id="48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500"/>
                            </p:stCondLst>
                            <p:childTnLst>
                              <p:par>
                                <p:cTn id="49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6000"/>
                            </p:stCondLst>
                            <p:childTnLst>
                              <p:par>
                                <p:cTn id="49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6500"/>
                            </p:stCondLst>
                            <p:childTnLst>
                              <p:par>
                                <p:cTn id="50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7000"/>
                            </p:stCondLst>
                            <p:childTnLst>
                              <p:par>
                                <p:cTn id="5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7500"/>
                            </p:stCondLst>
                            <p:childTnLst>
                              <p:par>
                                <p:cTn id="51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8000"/>
                            </p:stCondLst>
                            <p:childTnLst>
                              <p:par>
                                <p:cTn id="5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8500"/>
                            </p:stCondLst>
                            <p:childTnLst>
                              <p:par>
                                <p:cTn id="52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9000"/>
                            </p:stCondLst>
                            <p:childTnLst>
                              <p:par>
                                <p:cTn id="5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主题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5CD70FAC-1AF1-4468-BB6D-ACEC1F89FD6B}" vid="{5E954998-372C-47F5-961E-1527A5D4339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3743</TotalTime>
  <Words>707</Words>
  <Application>Microsoft Office PowerPoint</Application>
  <PresentationFormat>全屏显示(4:3)</PresentationFormat>
  <Paragraphs>147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方正舒体</vt:lpstr>
      <vt:lpstr>微软雅黑</vt:lpstr>
      <vt:lpstr>文鼎琥珀体</vt:lpstr>
      <vt:lpstr>Arial</vt:lpstr>
      <vt:lpstr>Impact</vt:lpstr>
      <vt:lpstr>SJQY</vt:lpstr>
      <vt:lpstr>Times New Roman</vt:lpstr>
      <vt:lpstr>Wingdings</vt:lpstr>
      <vt:lpstr>主题1</vt:lpstr>
      <vt:lpstr>装配化建筑施工图的识读与深化设计  </vt:lpstr>
      <vt:lpstr>识读中间门洞内墙板详图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·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372</cp:revision>
  <dcterms:created xsi:type="dcterms:W3CDTF">2018-11-14T05:53:32Z</dcterms:created>
  <dcterms:modified xsi:type="dcterms:W3CDTF">2020-01-31T07:21:32Z</dcterms:modified>
</cp:coreProperties>
</file>