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54"/>
  </p:notesMasterIdLst>
  <p:sldIdLst>
    <p:sldId id="415" r:id="rId4"/>
    <p:sldId id="813" r:id="rId5"/>
    <p:sldId id="1149" r:id="rId6"/>
    <p:sldId id="1027" r:id="rId7"/>
    <p:sldId id="1206" r:id="rId8"/>
    <p:sldId id="1207" r:id="rId9"/>
    <p:sldId id="1208" r:id="rId10"/>
    <p:sldId id="1209" r:id="rId11"/>
    <p:sldId id="1210" r:id="rId12"/>
    <p:sldId id="1065" r:id="rId13"/>
    <p:sldId id="1064" r:id="rId14"/>
    <p:sldId id="1211" r:id="rId15"/>
    <p:sldId id="1212" r:id="rId16"/>
    <p:sldId id="1213" r:id="rId17"/>
    <p:sldId id="1215" r:id="rId18"/>
    <p:sldId id="1214" r:id="rId19"/>
    <p:sldId id="1216" r:id="rId20"/>
    <p:sldId id="1217" r:id="rId21"/>
    <p:sldId id="1221" r:id="rId22"/>
    <p:sldId id="1218" r:id="rId23"/>
    <p:sldId id="1220" r:id="rId24"/>
    <p:sldId id="1219" r:id="rId25"/>
    <p:sldId id="1222" r:id="rId26"/>
    <p:sldId id="1223" r:id="rId27"/>
    <p:sldId id="1224" r:id="rId28"/>
    <p:sldId id="1225" r:id="rId29"/>
    <p:sldId id="1239" r:id="rId30"/>
    <p:sldId id="1240" r:id="rId31"/>
    <p:sldId id="1241" r:id="rId32"/>
    <p:sldId id="1242" r:id="rId33"/>
    <p:sldId id="1243" r:id="rId34"/>
    <p:sldId id="1226" r:id="rId35"/>
    <p:sldId id="1227" r:id="rId36"/>
    <p:sldId id="1228" r:id="rId37"/>
    <p:sldId id="1229" r:id="rId38"/>
    <p:sldId id="1230" r:id="rId39"/>
    <p:sldId id="1231" r:id="rId40"/>
    <p:sldId id="1232" r:id="rId41"/>
    <p:sldId id="1233" r:id="rId42"/>
    <p:sldId id="1236" r:id="rId43"/>
    <p:sldId id="1237" r:id="rId44"/>
    <p:sldId id="1234" r:id="rId45"/>
    <p:sldId id="1244" r:id="rId46"/>
    <p:sldId id="1245" r:id="rId47"/>
    <p:sldId id="1246" r:id="rId48"/>
    <p:sldId id="1247" r:id="rId49"/>
    <p:sldId id="1248" r:id="rId50"/>
    <p:sldId id="1249" r:id="rId51"/>
    <p:sldId id="1250" r:id="rId52"/>
    <p:sldId id="468"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宋体" panose="02010600030101010101" pitchFamily="2" charset="-122"/>
        <a:ea typeface="+mn-ea"/>
        <a:cs typeface="+mn-cs"/>
      </a:defRPr>
    </a:lvl1pPr>
    <a:lvl2pPr marL="457200" algn="l" rtl="0" fontAlgn="base">
      <a:spcBef>
        <a:spcPct val="0"/>
      </a:spcBef>
      <a:spcAft>
        <a:spcPct val="0"/>
      </a:spcAft>
      <a:defRPr kern="1200">
        <a:solidFill>
          <a:schemeClr val="tx1"/>
        </a:solidFill>
        <a:latin typeface="宋体" panose="02010600030101010101" pitchFamily="2" charset="-122"/>
        <a:ea typeface="+mn-ea"/>
        <a:cs typeface="+mn-cs"/>
      </a:defRPr>
    </a:lvl2pPr>
    <a:lvl3pPr marL="914400" algn="l" rtl="0" fontAlgn="base">
      <a:spcBef>
        <a:spcPct val="0"/>
      </a:spcBef>
      <a:spcAft>
        <a:spcPct val="0"/>
      </a:spcAft>
      <a:defRPr kern="1200">
        <a:solidFill>
          <a:schemeClr val="tx1"/>
        </a:solidFill>
        <a:latin typeface="宋体" panose="02010600030101010101" pitchFamily="2" charset="-122"/>
        <a:ea typeface="+mn-ea"/>
        <a:cs typeface="+mn-cs"/>
      </a:defRPr>
    </a:lvl3pPr>
    <a:lvl4pPr marL="1371600" algn="l" rtl="0" fontAlgn="base">
      <a:spcBef>
        <a:spcPct val="0"/>
      </a:spcBef>
      <a:spcAft>
        <a:spcPct val="0"/>
      </a:spcAft>
      <a:defRPr kern="1200">
        <a:solidFill>
          <a:schemeClr val="tx1"/>
        </a:solidFill>
        <a:latin typeface="宋体" panose="02010600030101010101" pitchFamily="2" charset="-122"/>
        <a:ea typeface="+mn-ea"/>
        <a:cs typeface="+mn-cs"/>
      </a:defRPr>
    </a:lvl4pPr>
    <a:lvl5pPr marL="1828800" algn="l" rtl="0" fontAlgn="base">
      <a:spcBef>
        <a:spcPct val="0"/>
      </a:spcBef>
      <a:spcAft>
        <a:spcPct val="0"/>
      </a:spcAft>
      <a:defRPr kern="1200">
        <a:solidFill>
          <a:schemeClr val="tx1"/>
        </a:solidFill>
        <a:latin typeface="宋体" panose="02010600030101010101" pitchFamily="2" charset="-122"/>
        <a:ea typeface="+mn-ea"/>
        <a:cs typeface="+mn-cs"/>
      </a:defRPr>
    </a:lvl5pPr>
    <a:lvl6pPr marL="2286000" algn="l" defTabSz="914400" rtl="0" eaLnBrk="1" latinLnBrk="0" hangingPunct="1">
      <a:defRPr kern="1200">
        <a:solidFill>
          <a:schemeClr val="tx1"/>
        </a:solidFill>
        <a:latin typeface="宋体" panose="02010600030101010101" pitchFamily="2" charset="-122"/>
        <a:ea typeface="+mn-ea"/>
        <a:cs typeface="+mn-cs"/>
      </a:defRPr>
    </a:lvl6pPr>
    <a:lvl7pPr marL="2743200" algn="l" defTabSz="914400" rtl="0" eaLnBrk="1" latinLnBrk="0" hangingPunct="1">
      <a:defRPr kern="1200">
        <a:solidFill>
          <a:schemeClr val="tx1"/>
        </a:solidFill>
        <a:latin typeface="宋体" panose="02010600030101010101" pitchFamily="2" charset="-122"/>
        <a:ea typeface="+mn-ea"/>
        <a:cs typeface="+mn-cs"/>
      </a:defRPr>
    </a:lvl7pPr>
    <a:lvl8pPr marL="3200400" algn="l" defTabSz="914400" rtl="0" eaLnBrk="1" latinLnBrk="0" hangingPunct="1">
      <a:defRPr kern="1200">
        <a:solidFill>
          <a:schemeClr val="tx1"/>
        </a:solidFill>
        <a:latin typeface="宋体" panose="02010600030101010101" pitchFamily="2" charset="-122"/>
        <a:ea typeface="+mn-ea"/>
        <a:cs typeface="+mn-cs"/>
      </a:defRPr>
    </a:lvl8pPr>
    <a:lvl9pPr marL="3657600" algn="l" defTabSz="914400" rtl="0" eaLnBrk="1" latinLnBrk="0" hangingPunct="1">
      <a:defRPr kern="1200">
        <a:solidFill>
          <a:schemeClr val="tx1"/>
        </a:solidFill>
        <a:latin typeface="宋体" panose="02010600030101010101" pitchFamily="2" charset="-122"/>
        <a:ea typeface="+mn-ea"/>
        <a:cs typeface="+mn-cs"/>
      </a:defRPr>
    </a:lvl9pPr>
  </p:defaultTextStyle>
  <p:extLst>
    <p:ext uri="{521415D9-36F7-43E2-AB2F-B90AF26B5E84}">
      <p14:sectionLst xmlns:p14="http://schemas.microsoft.com/office/powerpoint/2010/main">
        <p14:section name="默认节" id="{74f1d7a0-6e71-47bc-9716-968e379d1238}">
          <p14:sldIdLst>
            <p14:sldId id="415"/>
            <p14:sldId id="813"/>
            <p14:sldId id="1065"/>
            <p14:sldId id="1064"/>
            <p14:sldId id="1211"/>
            <p14:sldId id="1212"/>
            <p14:sldId id="1213"/>
            <p14:sldId id="1215"/>
            <p14:sldId id="1216"/>
            <p14:sldId id="1217"/>
            <p14:sldId id="1221"/>
            <p14:sldId id="1218"/>
            <p14:sldId id="1220"/>
            <p14:sldId id="1219"/>
            <p14:sldId id="1222"/>
            <p14:sldId id="1223"/>
            <p14:sldId id="1224"/>
            <p14:sldId id="1225"/>
            <p14:sldId id="1239"/>
            <p14:sldId id="1240"/>
            <p14:sldId id="1241"/>
            <p14:sldId id="1242"/>
            <p14:sldId id="1243"/>
            <p14:sldId id="1226"/>
            <p14:sldId id="1227"/>
            <p14:sldId id="1228"/>
            <p14:sldId id="1229"/>
            <p14:sldId id="1230"/>
            <p14:sldId id="1231"/>
            <p14:sldId id="468"/>
            <p14:sldId id="1149"/>
            <p14:sldId id="1027"/>
            <p14:sldId id="1206"/>
            <p14:sldId id="1207"/>
            <p14:sldId id="1208"/>
            <p14:sldId id="1209"/>
            <p14:sldId id="1210"/>
            <p14:sldId id="1214"/>
            <p14:sldId id="1232"/>
            <p14:sldId id="1233"/>
            <p14:sldId id="1234"/>
            <p14:sldId id="1236"/>
            <p14:sldId id="1245"/>
            <p14:sldId id="1246"/>
            <p14:sldId id="1247"/>
            <p14:sldId id="1248"/>
            <p14:sldId id="1249"/>
            <p14:sldId id="1250"/>
            <p14:sldId id="1244"/>
            <p14:sldId id="1237"/>
          </p14:sldIdLst>
        </p14:section>
      </p14:sectionLst>
    </p:ext>
  </p:extLst>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FF"/>
    <a:srgbClr val="CC0000"/>
    <a:srgbClr val="800000"/>
    <a:srgbClr val="66FFFF"/>
    <a:srgbClr val="FFFF00"/>
    <a:srgbClr val="FF66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12" autoAdjust="0"/>
  </p:normalViewPr>
  <p:slideViewPr>
    <p:cSldViewPr>
      <p:cViewPr varScale="1">
        <p:scale>
          <a:sx n="62" d="100"/>
          <a:sy n="62" d="100"/>
        </p:scale>
        <p:origin x="-1026" y="-72"/>
      </p:cViewPr>
      <p:guideLst>
        <p:guide orient="horz" pos="2160"/>
        <p:guide pos="29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notesMaster" Target="notesMasters/notesMaster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62DFFCA5-495B-46B3-B0D3-9B92BC17E1E2}" type="datetimeFigureOut">
              <a:rPr lang="zh-CN" altLang="en-US"/>
            </a:fld>
            <a:endParaRPr lang="en-US">
              <a:ea typeface="宋体" panose="02010600030101010101" pitchFamily="2" charset="-122"/>
            </a:endParaRPr>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ea typeface="宋体" panose="02010600030101010101" pitchFamily="2" charset="-122"/>
              </a:defRPr>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F15275A3-190A-4702-961F-FCEA86D5DE1F}" type="slidenum">
              <a:rPr lang="zh-CN" altLang="en-US"/>
            </a:fld>
            <a:endParaRPr lang="en-US">
              <a:ea typeface="宋体" panose="02010600030101010101" pitchFamily="2" charset="-122"/>
            </a:endParaRP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fontAlgn="base">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fontAlgn="base">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fontAlgn="base">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fontAlgn="base">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44787FAA-5416-40E4-AAEA-EC49CF5F7F1D}" type="slidenum">
              <a:rPr lang="zh-CN" altLang="en-US"/>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D190DCDB-95F6-4003-829D-AE9D731CE37C}" type="slidenum">
              <a:rPr lang="zh-CN" altLang="en-US"/>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228600"/>
            <a:ext cx="2058988" cy="60690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029325" cy="60690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3B36A78B-2C77-460E-9EAA-8FD3639A5710}" type="slidenum">
              <a:rPr lang="zh-CN" altLang="en-US"/>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86836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8313" y="1268413"/>
            <a:ext cx="8229600" cy="24384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8313" y="3859213"/>
            <a:ext cx="8229600" cy="24384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457200" y="6537325"/>
            <a:ext cx="2133600" cy="244475"/>
          </a:xfrm>
        </p:spPr>
        <p:txBody>
          <a:bodyPr/>
          <a:lstStyle>
            <a:lvl1pPr>
              <a:defRPr/>
            </a:lvl1pPr>
          </a:lstStyle>
          <a:p>
            <a:endParaRPr lang="en-US"/>
          </a:p>
        </p:txBody>
      </p:sp>
      <p:sp>
        <p:nvSpPr>
          <p:cNvPr id="6" name="页脚占位符 5"/>
          <p:cNvSpPr>
            <a:spLocks noGrp="1"/>
          </p:cNvSpPr>
          <p:nvPr>
            <p:ph type="ftr" sz="quarter" idx="11"/>
          </p:nvPr>
        </p:nvSpPr>
        <p:spPr>
          <a:xfrm>
            <a:off x="3124200" y="6537325"/>
            <a:ext cx="2895600" cy="244475"/>
          </a:xfrm>
        </p:spPr>
        <p:txBody>
          <a:bodyPr/>
          <a:lstStyle>
            <a:lvl1pPr>
              <a:defRPr/>
            </a:lvl1pPr>
          </a:lstStyle>
          <a:p>
            <a:endParaRPr lang="en-US"/>
          </a:p>
        </p:txBody>
      </p:sp>
      <p:sp>
        <p:nvSpPr>
          <p:cNvPr id="7" name="灯片编号占位符 6"/>
          <p:cNvSpPr>
            <a:spLocks noGrp="1"/>
          </p:cNvSpPr>
          <p:nvPr>
            <p:ph type="sldNum" sz="quarter" idx="12"/>
          </p:nvPr>
        </p:nvSpPr>
        <p:spPr>
          <a:xfrm>
            <a:off x="6553200" y="6537325"/>
            <a:ext cx="2133600" cy="244475"/>
          </a:xfrm>
        </p:spPr>
        <p:txBody>
          <a:bodyPr/>
          <a:lstStyle>
            <a:lvl1pPr>
              <a:defRPr/>
            </a:lvl1pPr>
          </a:lstStyle>
          <a:p>
            <a:fld id="{D1A746A5-ED60-465D-9C1C-CE50B92681BB}" type="slidenum">
              <a:rPr lang="zh-CN" altLang="en-US"/>
            </a:fld>
            <a:endParaRPr lang="en-US"/>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30725"/>
          </a:xfrm>
        </p:spPr>
        <p:txBody>
          <a:bodyPr/>
          <a:lstStyle/>
          <a:p>
            <a:endParaRPr lang="zh-CN" altLang="en-US"/>
          </a:p>
        </p:txBody>
      </p:sp>
      <p:sp>
        <p:nvSpPr>
          <p:cNvPr id="4" name="日期占位符 3"/>
          <p:cNvSpPr>
            <a:spLocks noGrp="1"/>
          </p:cNvSpPr>
          <p:nvPr>
            <p:ph type="dt" sz="half" idx="10"/>
          </p:nvPr>
        </p:nvSpPr>
        <p:spPr>
          <a:xfrm>
            <a:off x="457200" y="6243638"/>
            <a:ext cx="2133600" cy="457200"/>
          </a:xfrm>
        </p:spPr>
        <p:txBody>
          <a:bodyPr/>
          <a:lstStyle>
            <a:lvl1pPr>
              <a:defRPr/>
            </a:lvl1pPr>
          </a:lstStyle>
          <a:p>
            <a:fld id="{AA44F525-1A9D-42BE-9232-D0E276661648}" type="datetimeFigureOut">
              <a:rPr lang="zh-CN" altLang="en-US"/>
            </a:fld>
            <a:endParaRPr lang="en-US" altLang="zh-CN"/>
          </a:p>
        </p:txBody>
      </p:sp>
      <p:sp>
        <p:nvSpPr>
          <p:cNvPr id="5" name="页脚占位符 4"/>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6" name="灯片编号占位符 5"/>
          <p:cNvSpPr>
            <a:spLocks noGrp="1"/>
          </p:cNvSpPr>
          <p:nvPr>
            <p:ph type="sldNum" sz="quarter" idx="12"/>
          </p:nvPr>
        </p:nvSpPr>
        <p:spPr>
          <a:xfrm>
            <a:off x="6553200" y="6243638"/>
            <a:ext cx="2133600" cy="457200"/>
          </a:xfrm>
        </p:spPr>
        <p:txBody>
          <a:bodyPr/>
          <a:lstStyle>
            <a:lvl1pPr>
              <a:defRPr/>
            </a:lvl1pPr>
          </a:lstStyle>
          <a:p>
            <a:fld id="{EA0B85DA-2FB8-4259-B635-769294A2864E}" type="slidenum">
              <a:rPr lang="en-US" altLang="zh-CN"/>
            </a:fld>
            <a:endParaRPr lang="en-US" altLang="zh-CN"/>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7"/>
          <p:cNvPicPr>
            <a:picLocks noChangeAspect="1" noChangeArrowheads="1"/>
          </p:cNvPicPr>
          <p:nvPr userDrawn="1"/>
        </p:nvPicPr>
        <p:blipFill>
          <a:blip r:embed="rId2" cstate="print"/>
          <a:srcRect/>
          <a:stretch>
            <a:fillRect/>
          </a:stretch>
        </p:blipFill>
        <p:spPr bwMode="auto">
          <a:xfrm>
            <a:off x="9525" y="6351"/>
            <a:ext cx="9124950" cy="6845300"/>
          </a:xfrm>
          <a:prstGeom prst="rect">
            <a:avLst/>
          </a:prstGeom>
          <a:noFill/>
          <a:ln w="9525">
            <a:noFill/>
            <a:miter lim="800000"/>
            <a:headEnd/>
            <a:tailEnd/>
          </a:ln>
        </p:spPr>
      </p:pic>
      <p:sp>
        <p:nvSpPr>
          <p:cNvPr id="3" name="日期占位符 1"/>
          <p:cNvSpPr>
            <a:spLocks noGrp="1"/>
          </p:cNvSpPr>
          <p:nvPr>
            <p:ph type="dt" sz="half" idx="10"/>
          </p:nvPr>
        </p:nvSpPr>
        <p:spPr/>
        <p:txBody>
          <a:bodyPr/>
          <a:lstStyle>
            <a:lvl1pPr>
              <a:defRPr/>
            </a:lvl1pPr>
          </a:lstStyle>
          <a:p>
            <a:fld id="{507E88FD-9B25-4CB8-BD07-C689069B9972}" type="datetimeFigureOut">
              <a:rPr lang="zh-CN" altLang="en-US"/>
            </a:fld>
            <a:endParaRPr lang="zh-CN" altLang="en-US"/>
          </a:p>
        </p:txBody>
      </p:sp>
      <p:sp>
        <p:nvSpPr>
          <p:cNvPr id="4" name="页脚占位符 2"/>
          <p:cNvSpPr>
            <a:spLocks noGrp="1"/>
          </p:cNvSpPr>
          <p:nvPr>
            <p:ph type="ftr" sz="quarter" idx="11"/>
          </p:nvPr>
        </p:nvSpPr>
        <p:spPr/>
        <p:txBody>
          <a:bodyPr/>
          <a:lstStyle>
            <a:lvl1pPr>
              <a:defRPr/>
            </a:lvl1pPr>
          </a:lstStyle>
          <a:p>
            <a:endParaRPr lang="zh-CN" altLang="en-US"/>
          </a:p>
        </p:txBody>
      </p:sp>
      <p:sp>
        <p:nvSpPr>
          <p:cNvPr id="5" name="灯片编号占位符 3"/>
          <p:cNvSpPr>
            <a:spLocks noGrp="1"/>
          </p:cNvSpPr>
          <p:nvPr>
            <p:ph type="sldNum" sz="quarter" idx="12"/>
          </p:nvPr>
        </p:nvSpPr>
        <p:spPr/>
        <p:txBody>
          <a:bodyPr/>
          <a:lstStyle>
            <a:lvl1pPr>
              <a:defRPr/>
            </a:lvl1pPr>
          </a:lstStyle>
          <a:p>
            <a:fld id="{03726C0A-7B93-4CC3-B4F1-450AEBDF502B}"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562E1C4E-EA64-4C59-AEAA-26C8C2047D5A}" type="slidenum">
              <a:rPr lang="zh-CN" altLang="en-US"/>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27540EE3-83CA-41BE-A167-5FD1D1201579}" type="slidenum">
              <a:rPr lang="zh-CN" altLang="en-US"/>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B92B3D2E-7614-48B9-8F09-4327FF0CBF7D}" type="slidenum">
              <a:rPr lang="zh-CN" altLang="en-US"/>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1A17C79B-7E5D-4987-B1B2-1B6C1467B6DF}" type="slidenum">
              <a:rPr lang="zh-CN" altLang="en-US"/>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p>
        </p:txBody>
      </p:sp>
      <p:sp>
        <p:nvSpPr>
          <p:cNvPr id="8" name="灯片编号占位符 7"/>
          <p:cNvSpPr>
            <a:spLocks noGrp="1"/>
          </p:cNvSpPr>
          <p:nvPr>
            <p:ph type="sldNum" sz="quarter" idx="11"/>
          </p:nvPr>
        </p:nvSpPr>
        <p:spPr/>
        <p:txBody>
          <a:bodyPr/>
          <a:lstStyle>
            <a:lvl1pPr>
              <a:defRPr/>
            </a:lvl1pPr>
          </a:lstStyle>
          <a:p>
            <a:fld id="{C6521CE9-A9F4-430C-B865-A01C9FBC6F67}" type="slidenum">
              <a:rPr lang="zh-CN" altLang="en-US"/>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F5C10A9E-8B92-41A0-9CAF-180CD8AB6E66}" type="slidenum">
              <a:rPr lang="zh-CN" altLang="en-US"/>
            </a:fld>
            <a:endParaRPr lang="en-US"/>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p>
        </p:txBody>
      </p:sp>
      <p:sp>
        <p:nvSpPr>
          <p:cNvPr id="4" name="灯片编号占位符 3"/>
          <p:cNvSpPr>
            <a:spLocks noGrp="1"/>
          </p:cNvSpPr>
          <p:nvPr>
            <p:ph type="sldNum" sz="quarter" idx="11"/>
          </p:nvPr>
        </p:nvSpPr>
        <p:spPr/>
        <p:txBody>
          <a:bodyPr/>
          <a:lstStyle>
            <a:lvl1pPr>
              <a:defRPr/>
            </a:lvl1pPr>
          </a:lstStyle>
          <a:p>
            <a:fld id="{9F211D09-C467-46E1-B695-94CF6B5920B5}" type="slidenum">
              <a:rPr lang="zh-CN" altLang="en-US"/>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p>
        </p:txBody>
      </p:sp>
      <p:sp>
        <p:nvSpPr>
          <p:cNvPr id="3" name="灯片编号占位符 2"/>
          <p:cNvSpPr>
            <a:spLocks noGrp="1"/>
          </p:cNvSpPr>
          <p:nvPr>
            <p:ph type="sldNum" sz="quarter" idx="11"/>
          </p:nvPr>
        </p:nvSpPr>
        <p:spPr/>
        <p:txBody>
          <a:bodyPr/>
          <a:lstStyle>
            <a:lvl1pPr>
              <a:defRPr/>
            </a:lvl1pPr>
          </a:lstStyle>
          <a:p>
            <a:fld id="{029D83F0-5454-4CF6-B578-4A1F8CE13EF3}" type="slidenum">
              <a:rPr lang="zh-CN" altLang="en-US"/>
            </a:fld>
            <a:endParaRPr lang="en-US"/>
          </a:p>
        </p:txBody>
      </p:sp>
    </p:spTree>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5B0E0884-AA4E-468D-B72C-235B68BA35D2}" type="slidenum">
              <a:rPr lang="zh-CN" altLang="en-US"/>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EC4196ED-B6EC-4D1B-B1C3-E56369F27690}" type="slidenum">
              <a:rPr lang="zh-CN" altLang="en-US"/>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D1CA327F-4D07-44FE-863B-0AF0380CCE42}" type="slidenum">
              <a:rPr lang="zh-CN" altLang="en-US"/>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019800" cy="6096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29097780-82A9-4AE9-B19C-D7A5F9AAB211}" type="slidenum">
              <a:rPr lang="zh-CN" altLang="en-US"/>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1E57357B-3E52-45A2-80AF-83F3962AFB27}" type="slidenum">
              <a:rPr lang="zh-CN" altLang="en-US"/>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268413"/>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9313" y="1268413"/>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164E3814-F23A-4EA5-ABC5-C1E5AA2F7805}" type="slidenum">
              <a:rPr lang="zh-CN" altLang="en-US"/>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p>
        </p:txBody>
      </p:sp>
      <p:sp>
        <p:nvSpPr>
          <p:cNvPr id="8" name="页脚占位符 7"/>
          <p:cNvSpPr>
            <a:spLocks noGrp="1"/>
          </p:cNvSpPr>
          <p:nvPr>
            <p:ph type="ftr" sz="quarter" idx="11"/>
          </p:nvPr>
        </p:nvSpPr>
        <p:spPr/>
        <p:txBody>
          <a:bodyPr/>
          <a:lstStyle>
            <a:lvl1pPr>
              <a:defRPr/>
            </a:lvl1pPr>
          </a:lstStyle>
          <a:p>
            <a:endParaRPr lang="en-US"/>
          </a:p>
        </p:txBody>
      </p:sp>
      <p:sp>
        <p:nvSpPr>
          <p:cNvPr id="9" name="灯片编号占位符 8"/>
          <p:cNvSpPr>
            <a:spLocks noGrp="1"/>
          </p:cNvSpPr>
          <p:nvPr>
            <p:ph type="sldNum" sz="quarter" idx="12"/>
          </p:nvPr>
        </p:nvSpPr>
        <p:spPr/>
        <p:txBody>
          <a:bodyPr/>
          <a:lstStyle>
            <a:lvl1pPr>
              <a:defRPr/>
            </a:lvl1pPr>
          </a:lstStyle>
          <a:p>
            <a:fld id="{F266A9F5-A182-472B-BE38-F0484E484C48}" type="slidenum">
              <a:rPr lang="zh-CN" altLang="en-US"/>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p>
        </p:txBody>
      </p:sp>
      <p:sp>
        <p:nvSpPr>
          <p:cNvPr id="4" name="页脚占位符 3"/>
          <p:cNvSpPr>
            <a:spLocks noGrp="1"/>
          </p:cNvSpPr>
          <p:nvPr>
            <p:ph type="ftr" sz="quarter" idx="11"/>
          </p:nvPr>
        </p:nvSpPr>
        <p:spPr/>
        <p:txBody>
          <a:bodyPr/>
          <a:lstStyle>
            <a:lvl1pPr>
              <a:defRPr/>
            </a:lvl1pPr>
          </a:lstStyle>
          <a:p>
            <a:endParaRPr lang="en-US"/>
          </a:p>
        </p:txBody>
      </p:sp>
      <p:sp>
        <p:nvSpPr>
          <p:cNvPr id="5" name="灯片编号占位符 4"/>
          <p:cNvSpPr>
            <a:spLocks noGrp="1"/>
          </p:cNvSpPr>
          <p:nvPr>
            <p:ph type="sldNum" sz="quarter" idx="12"/>
          </p:nvPr>
        </p:nvSpPr>
        <p:spPr/>
        <p:txBody>
          <a:bodyPr/>
          <a:lstStyle>
            <a:lvl1pPr>
              <a:defRPr/>
            </a:lvl1pPr>
          </a:lstStyle>
          <a:p>
            <a:fld id="{4E55BC99-EB15-4F2F-B7F1-3879B5CC13DE}" type="slidenum">
              <a:rPr lang="zh-CN" altLang="en-US"/>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p>
        </p:txBody>
      </p:sp>
      <p:sp>
        <p:nvSpPr>
          <p:cNvPr id="3" name="页脚占位符 2"/>
          <p:cNvSpPr>
            <a:spLocks noGrp="1"/>
          </p:cNvSpPr>
          <p:nvPr>
            <p:ph type="ftr" sz="quarter" idx="11"/>
          </p:nvPr>
        </p:nvSpPr>
        <p:spPr/>
        <p:txBody>
          <a:bodyPr/>
          <a:lstStyle>
            <a:lvl1pPr>
              <a:defRPr/>
            </a:lvl1pPr>
          </a:lstStyle>
          <a:p>
            <a:endParaRPr lang="en-US"/>
          </a:p>
        </p:txBody>
      </p:sp>
      <p:sp>
        <p:nvSpPr>
          <p:cNvPr id="4" name="灯片编号占位符 3"/>
          <p:cNvSpPr>
            <a:spLocks noGrp="1"/>
          </p:cNvSpPr>
          <p:nvPr>
            <p:ph type="sldNum" sz="quarter" idx="12"/>
          </p:nvPr>
        </p:nvSpPr>
        <p:spPr/>
        <p:txBody>
          <a:bodyPr/>
          <a:lstStyle>
            <a:lvl1pPr>
              <a:defRPr/>
            </a:lvl1pPr>
          </a:lstStyle>
          <a:p>
            <a:fld id="{9901834E-33E0-447D-9AF4-77B15A4749FD}" type="slidenum">
              <a:rPr lang="zh-CN" altLang="en-US"/>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7390A99F-1206-418D-9A2D-377C218C92B9}" type="slidenum">
              <a:rPr lang="zh-CN" altLang="en-US"/>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4D82CA3E-F50C-49E1-AA1E-F5182C41BFF2}" type="slidenum">
              <a:rPr lang="zh-CN" altLang="en-US"/>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image" Target="../media/image11.png"/><Relationship Id="rId23" Type="http://schemas.openxmlformats.org/officeDocument/2006/relationships/image" Target="../media/image10.png"/><Relationship Id="rId22" Type="http://schemas.openxmlformats.org/officeDocument/2006/relationships/image" Target="../media/image9.png"/><Relationship Id="rId21" Type="http://schemas.openxmlformats.org/officeDocument/2006/relationships/image" Target="../media/image8.png"/><Relationship Id="rId20" Type="http://schemas.openxmlformats.org/officeDocument/2006/relationships/image" Target="../media/image7.png"/><Relationship Id="rId2" Type="http://schemas.openxmlformats.org/officeDocument/2006/relationships/slideLayout" Target="../slideLayouts/slideLayout2.xml"/><Relationship Id="rId19" Type="http://schemas.openxmlformats.org/officeDocument/2006/relationships/image" Target="../media/image6.png"/><Relationship Id="rId18" Type="http://schemas.openxmlformats.org/officeDocument/2006/relationships/image" Target="../media/image5.png"/><Relationship Id="rId17" Type="http://schemas.openxmlformats.org/officeDocument/2006/relationships/image" Target="../media/image4.png"/><Relationship Id="rId16" Type="http://schemas.openxmlformats.org/officeDocument/2006/relationships/image" Target="../media/image3.png"/><Relationship Id="rId15" Type="http://schemas.openxmlformats.org/officeDocument/2006/relationships/image" Target="../media/image2.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2" Type="http://schemas.openxmlformats.org/officeDocument/2006/relationships/theme" Target="../theme/theme2.xml"/><Relationship Id="rId21" Type="http://schemas.openxmlformats.org/officeDocument/2006/relationships/image" Target="../media/image11.png"/><Relationship Id="rId20" Type="http://schemas.openxmlformats.org/officeDocument/2006/relationships/image" Target="../media/image10.png"/><Relationship Id="rId2" Type="http://schemas.openxmlformats.org/officeDocument/2006/relationships/slideLayout" Target="../slideLayouts/slideLayout16.xml"/><Relationship Id="rId19" Type="http://schemas.openxmlformats.org/officeDocument/2006/relationships/image" Target="../media/image19.png"/><Relationship Id="rId18" Type="http://schemas.openxmlformats.org/officeDocument/2006/relationships/image" Target="../media/image18.png"/><Relationship Id="rId17" Type="http://schemas.openxmlformats.org/officeDocument/2006/relationships/image" Target="../media/image17.png"/><Relationship Id="rId16" Type="http://schemas.openxmlformats.org/officeDocument/2006/relationships/image" Target="../media/image16.png"/><Relationship Id="rId15" Type="http://schemas.openxmlformats.org/officeDocument/2006/relationships/image" Target="../media/image15.png"/><Relationship Id="rId14" Type="http://schemas.openxmlformats.org/officeDocument/2006/relationships/image" Target="../media/image14.png"/><Relationship Id="rId13" Type="http://schemas.openxmlformats.org/officeDocument/2006/relationships/image" Target="../media/image13.png"/><Relationship Id="rId12" Type="http://schemas.openxmlformats.org/officeDocument/2006/relationships/image" Target="../media/image12.jpeg"/><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19" descr="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6324600"/>
            <a:ext cx="9144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468313" y="1268413"/>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028" name="Rectangle 4"/>
          <p:cNvSpPr>
            <a:spLocks noGrp="1" noChangeArrowheads="1"/>
          </p:cNvSpPr>
          <p:nvPr>
            <p:ph type="dt" sz="half" idx="2"/>
          </p:nvPr>
        </p:nvSpPr>
        <p:spPr bwMode="auto">
          <a:xfrm>
            <a:off x="457200" y="6537325"/>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solidFill>
                  <a:schemeClr val="bg1"/>
                </a:solidFill>
                <a:ea typeface="宋体" panose="02010600030101010101" pitchFamily="2" charset="-122"/>
              </a:defRPr>
            </a:lvl1pPr>
          </a:lstStyle>
          <a:p>
            <a:endParaRPr lang="en-US"/>
          </a:p>
        </p:txBody>
      </p:sp>
      <p:sp>
        <p:nvSpPr>
          <p:cNvPr id="1029" name="Rectangle 5"/>
          <p:cNvSpPr>
            <a:spLocks noGrp="1" noChangeArrowheads="1"/>
          </p:cNvSpPr>
          <p:nvPr>
            <p:ph type="ftr" sz="quarter" idx="3"/>
          </p:nvPr>
        </p:nvSpPr>
        <p:spPr bwMode="auto">
          <a:xfrm>
            <a:off x="3124200" y="6537325"/>
            <a:ext cx="289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a:defRPr sz="1200">
                <a:solidFill>
                  <a:schemeClr val="bg1"/>
                </a:solidFill>
                <a:ea typeface="宋体" panose="02010600030101010101" pitchFamily="2" charset="-122"/>
              </a:defRPr>
            </a:lvl1pPr>
          </a:lstStyle>
          <a:p>
            <a:endParaRPr lang="en-US"/>
          </a:p>
        </p:txBody>
      </p:sp>
      <p:sp>
        <p:nvSpPr>
          <p:cNvPr id="1030" name="Rectangle 6"/>
          <p:cNvSpPr>
            <a:spLocks noGrp="1" noChangeArrowheads="1"/>
          </p:cNvSpPr>
          <p:nvPr>
            <p:ph type="sldNum" sz="quarter" idx="4"/>
          </p:nvPr>
        </p:nvSpPr>
        <p:spPr bwMode="auto">
          <a:xfrm>
            <a:off x="6553200" y="6537325"/>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200">
                <a:solidFill>
                  <a:schemeClr val="bg1"/>
                </a:solidFill>
                <a:ea typeface="宋体" panose="02010600030101010101" pitchFamily="2" charset="-122"/>
              </a:defRPr>
            </a:lvl1pPr>
          </a:lstStyle>
          <a:p>
            <a:fld id="{4FFE546D-6940-442E-AE94-60F9CD0D4E78}" type="slidenum">
              <a:rPr lang="zh-CN" altLang="en-US"/>
            </a:fld>
            <a:endParaRPr lang="en-US"/>
          </a:p>
        </p:txBody>
      </p:sp>
      <p:pic>
        <p:nvPicPr>
          <p:cNvPr id="1031" name="Picture 9" descr="artplus_nature_naturalcity42_a"/>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91463" y="5935663"/>
            <a:ext cx="12350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0" descr="artplus_nature_naturalcity42_b"/>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81950" y="5916613"/>
            <a:ext cx="82867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1" descr="artplus_nature_naturalcity42_e"/>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161338" y="5608638"/>
            <a:ext cx="4302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2" descr="artplus_nature_naturalcity42_d"/>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102600" y="5849938"/>
            <a:ext cx="1730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3" descr="artplus_nature_naturalcity42_i"/>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469313" y="5969000"/>
            <a:ext cx="4619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4" descr="artplus_nature_naturalcity42_c"/>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562975" y="5943600"/>
            <a:ext cx="3095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5" descr="artplus_nature_naturalcity42_f"/>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926388" y="6334125"/>
            <a:ext cx="1370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2"/>
          <p:cNvSpPr>
            <a:spLocks noGrp="1" noChangeArrowheads="1"/>
          </p:cNvSpPr>
          <p:nvPr>
            <p:ph type="title"/>
          </p:nvPr>
        </p:nvSpPr>
        <p:spPr bwMode="auto">
          <a:xfrm>
            <a:off x="457200" y="22860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健雄职业技术学院</a:t>
            </a:r>
            <a:endParaRPr lang="zh-CN" altLang="en-US" smtClean="0"/>
          </a:p>
        </p:txBody>
      </p:sp>
      <p:pic>
        <p:nvPicPr>
          <p:cNvPr id="1039" name="Picture 20" descr="a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9625013" y="328613"/>
            <a:ext cx="9429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21" descr="b_1"/>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87425" y="1371600"/>
            <a:ext cx="8255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wipe(left)">
                                      <p:cBhvr>
                                        <p:cTn id="7" dur="1000"/>
                                        <p:tgtEl>
                                          <p:spTgt spid="1038"/>
                                        </p:tgtEl>
                                      </p:cBhvr>
                                    </p:animEffect>
                                  </p:childTnLst>
                                </p:cTn>
                              </p:par>
                              <p:par>
                                <p:cTn id="8" presetID="22" presetClass="entr" presetSubtype="4" fill="hold" nodeType="withEffect">
                                  <p:stCondLst>
                                    <p:cond delay="0"/>
                                  </p:stCondLst>
                                  <p:childTnLst>
                                    <p:set>
                                      <p:cBhvr>
                                        <p:cTn id="9" dur="1" fill="hold">
                                          <p:stCondLst>
                                            <p:cond delay="0"/>
                                          </p:stCondLst>
                                        </p:cTn>
                                        <p:tgtEl>
                                          <p:spTgt spid="1037"/>
                                        </p:tgtEl>
                                        <p:attrNameLst>
                                          <p:attrName>style.visibility</p:attrName>
                                        </p:attrNameLst>
                                      </p:cBhvr>
                                      <p:to>
                                        <p:strVal val="visible"/>
                                      </p:to>
                                    </p:set>
                                    <p:animEffect transition="in" filter="wipe(down)">
                                      <p:cBhvr>
                                        <p:cTn id="10" dur="1000"/>
                                        <p:tgtEl>
                                          <p:spTgt spid="1037"/>
                                        </p:tgtEl>
                                      </p:cBhvr>
                                    </p:animEffect>
                                  </p:childTnLst>
                                </p:cTn>
                              </p:par>
                            </p:childTnLst>
                          </p:cTn>
                        </p:par>
                        <p:par>
                          <p:cTn id="11" fill="hold">
                            <p:stCondLst>
                              <p:cond delay="1000"/>
                            </p:stCondLst>
                            <p:childTnLst>
                              <p:par>
                                <p:cTn id="12" presetID="0" presetClass="path" presetSubtype="0" accel="50000" decel="50000" fill="hold" nodeType="afterEffect">
                                  <p:stCondLst>
                                    <p:cond delay="0"/>
                                  </p:stCondLst>
                                  <p:childTnLst>
                                    <p:animMotion origin="layout" path="M 3.33333E-6 -1.85185E-6 C -0.09045 -0.01597 -0.36945 -0.08727 -0.54306 -0.09537 C -0.71667 -0.10347 -0.93785 -0.05879 -1.04167 -0.04907 " pathEditMode="relative" rAng="0" ptsTypes="aaa">
                                      <p:cBhvr>
                                        <p:cTn id="13" dur="2000" fill="hold"/>
                                        <p:tgtEl>
                                          <p:spTgt spid="1039"/>
                                        </p:tgtEl>
                                        <p:attrNameLst>
                                          <p:attrName>ppt_x</p:attrName>
                                          <p:attrName>ppt_y</p:attrName>
                                        </p:attrNameLst>
                                      </p:cBhvr>
                                      <p:rCtr x="-51900" y="-5000"/>
                                    </p:animMotion>
                                  </p:childTnLst>
                                </p:cTn>
                              </p:par>
                            </p:childTnLst>
                          </p:cTn>
                        </p:par>
                        <p:par>
                          <p:cTn id="14" fill="hold">
                            <p:stCondLst>
                              <p:cond delay="3000"/>
                            </p:stCondLst>
                            <p:childTnLst>
                              <p:par>
                                <p:cTn id="15" presetID="0" presetClass="path" presetSubtype="0" accel="50000" decel="50000" fill="hold" nodeType="afterEffect">
                                  <p:stCondLst>
                                    <p:cond delay="0"/>
                                  </p:stCondLst>
                                  <p:childTnLst>
                                    <p:animMotion origin="layout" path="M -0.00348 0.05949 C 0.00625 0.0581 0.04097 0.0574 0.05399 0.05324 C 0.06701 0.04907 0.06632 0.04907 0.07638 0.03379 C 0.08628 0.01898 0.10538 -0.02269 0.11319 -0.03727 " pathEditMode="relative" rAng="0" ptsTypes="aaaa">
                                      <p:cBhvr>
                                        <p:cTn id="16" dur="2000" fill="hold"/>
                                        <p:tgtEl>
                                          <p:spTgt spid="1040"/>
                                        </p:tgtEl>
                                        <p:attrNameLst>
                                          <p:attrName>ppt_x</p:attrName>
                                          <p:attrName>ppt_y</p:attrName>
                                        </p:attrNameLst>
                                      </p:cBhvr>
                                      <p:rCtr x="5800" y="-4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 grpId="0" autoUpdateAnimBg="0"/>
    </p:bldLst>
  </p:timing>
  <p:txStyles>
    <p:titleStyle>
      <a:lvl1pPr algn="ctr" rtl="0" eaLnBrk="0" fontAlgn="base" hangingPunct="0">
        <a:spcBef>
          <a:spcPct val="0"/>
        </a:spcBef>
        <a:spcAft>
          <a:spcPct val="0"/>
        </a:spcAft>
        <a:defRPr sz="4200" i="1">
          <a:solidFill>
            <a:srgbClr val="FF0000"/>
          </a:solidFill>
          <a:latin typeface="+mj-lt"/>
          <a:ea typeface="+mj-ea"/>
          <a:cs typeface="+mj-cs"/>
        </a:defRPr>
      </a:lvl1pPr>
      <a:lvl2pPr algn="ctr" rtl="0" eaLnBrk="0" fontAlgn="base" hangingPunct="0">
        <a:spcBef>
          <a:spcPct val="0"/>
        </a:spcBef>
        <a:spcAft>
          <a:spcPct val="0"/>
        </a:spcAft>
        <a:defRPr sz="4200" i="1">
          <a:solidFill>
            <a:srgbClr val="FF0000"/>
          </a:solidFill>
          <a:latin typeface="宋体" panose="02010600030101010101" pitchFamily="2" charset="-122"/>
        </a:defRPr>
      </a:lvl2pPr>
      <a:lvl3pPr algn="ctr" rtl="0" eaLnBrk="0" fontAlgn="base" hangingPunct="0">
        <a:spcBef>
          <a:spcPct val="0"/>
        </a:spcBef>
        <a:spcAft>
          <a:spcPct val="0"/>
        </a:spcAft>
        <a:defRPr sz="4200" i="1">
          <a:solidFill>
            <a:srgbClr val="FF0000"/>
          </a:solidFill>
          <a:latin typeface="宋体" panose="02010600030101010101" pitchFamily="2" charset="-122"/>
        </a:defRPr>
      </a:lvl3pPr>
      <a:lvl4pPr algn="ctr" rtl="0" eaLnBrk="0" fontAlgn="base" hangingPunct="0">
        <a:spcBef>
          <a:spcPct val="0"/>
        </a:spcBef>
        <a:spcAft>
          <a:spcPct val="0"/>
        </a:spcAft>
        <a:defRPr sz="4200" i="1">
          <a:solidFill>
            <a:srgbClr val="FF0000"/>
          </a:solidFill>
          <a:latin typeface="宋体" panose="02010600030101010101" pitchFamily="2" charset="-122"/>
        </a:defRPr>
      </a:lvl4pPr>
      <a:lvl5pPr algn="ctr" rtl="0" eaLnBrk="0" fontAlgn="base" hangingPunct="0">
        <a:spcBef>
          <a:spcPct val="0"/>
        </a:spcBef>
        <a:spcAft>
          <a:spcPct val="0"/>
        </a:spcAft>
        <a:defRPr sz="4200" i="1">
          <a:solidFill>
            <a:srgbClr val="FF0000"/>
          </a:solidFill>
          <a:latin typeface="宋体" panose="02010600030101010101" pitchFamily="2" charset="-122"/>
        </a:defRPr>
      </a:lvl5pPr>
      <a:lvl6pPr marL="457200" algn="ctr" rtl="0" eaLnBrk="0" fontAlgn="base" hangingPunct="0">
        <a:spcBef>
          <a:spcPct val="0"/>
        </a:spcBef>
        <a:spcAft>
          <a:spcPct val="0"/>
        </a:spcAft>
        <a:defRPr sz="4200" i="1">
          <a:solidFill>
            <a:srgbClr val="FF0000"/>
          </a:solidFill>
          <a:latin typeface="宋体" panose="02010600030101010101" pitchFamily="2" charset="-122"/>
        </a:defRPr>
      </a:lvl6pPr>
      <a:lvl7pPr marL="914400" algn="ctr" rtl="0" eaLnBrk="0" fontAlgn="base" hangingPunct="0">
        <a:spcBef>
          <a:spcPct val="0"/>
        </a:spcBef>
        <a:spcAft>
          <a:spcPct val="0"/>
        </a:spcAft>
        <a:defRPr sz="4200" i="1">
          <a:solidFill>
            <a:srgbClr val="FF0000"/>
          </a:solidFill>
          <a:latin typeface="宋体" panose="02010600030101010101" pitchFamily="2" charset="-122"/>
        </a:defRPr>
      </a:lvl7pPr>
      <a:lvl8pPr marL="1371600" algn="ctr" rtl="0" eaLnBrk="0" fontAlgn="base" hangingPunct="0">
        <a:spcBef>
          <a:spcPct val="0"/>
        </a:spcBef>
        <a:spcAft>
          <a:spcPct val="0"/>
        </a:spcAft>
        <a:defRPr sz="4200" i="1">
          <a:solidFill>
            <a:srgbClr val="FF0000"/>
          </a:solidFill>
          <a:latin typeface="宋体" panose="02010600030101010101" pitchFamily="2" charset="-122"/>
        </a:defRPr>
      </a:lvl8pPr>
      <a:lvl9pPr marL="1828800" algn="ctr" rtl="0" eaLnBrk="0" fontAlgn="base" hangingPunct="0">
        <a:spcBef>
          <a:spcPct val="0"/>
        </a:spcBef>
        <a:spcAft>
          <a:spcPct val="0"/>
        </a:spcAft>
        <a:defRPr sz="4200" i="1">
          <a:solidFill>
            <a:srgbClr val="FF0000"/>
          </a:solidFill>
          <a:latin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2050" name="Rectangle 127"/>
          <p:cNvSpPr>
            <a:spLocks noChangeArrowheads="1"/>
          </p:cNvSpPr>
          <p:nvPr/>
        </p:nvSpPr>
        <p:spPr bwMode="auto">
          <a:xfrm>
            <a:off x="0" y="0"/>
            <a:ext cx="9144000" cy="1828800"/>
          </a:xfrm>
          <a:prstGeom prst="rect">
            <a:avLst/>
          </a:prstGeom>
          <a:gradFill rotWithShape="1">
            <a:gsLst>
              <a:gs pos="0">
                <a:schemeClr val="accent1"/>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ea typeface="宋体" panose="02010600030101010101" pitchFamily="2" charset="-122"/>
            </a:endParaRPr>
          </a:p>
        </p:txBody>
      </p:sp>
      <p:grpSp>
        <p:nvGrpSpPr>
          <p:cNvPr id="2051" name="Group 3"/>
          <p:cNvGrpSpPr/>
          <p:nvPr/>
        </p:nvGrpSpPr>
        <p:grpSpPr bwMode="auto">
          <a:xfrm>
            <a:off x="152400" y="381000"/>
            <a:ext cx="6838950" cy="3365500"/>
            <a:chOff x="0" y="0"/>
            <a:chExt cx="4308" cy="2120"/>
          </a:xfrm>
        </p:grpSpPr>
        <p:sp>
          <p:nvSpPr>
            <p:cNvPr id="2052" name="Freeform 16"/>
            <p:cNvSpPr>
              <a:spLocks noChangeArrowheads="1"/>
            </p:cNvSpPr>
            <p:nvPr/>
          </p:nvSpPr>
          <p:spPr bwMode="auto">
            <a:xfrm>
              <a:off x="79" y="94"/>
              <a:ext cx="1267" cy="1938"/>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3" name="Freeform 17"/>
            <p:cNvSpPr>
              <a:spLocks noChangeArrowheads="1"/>
            </p:cNvSpPr>
            <p:nvPr/>
          </p:nvSpPr>
          <p:spPr bwMode="auto">
            <a:xfrm>
              <a:off x="39" y="279"/>
              <a:ext cx="34" cy="28"/>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4" name="Freeform 18"/>
            <p:cNvSpPr>
              <a:spLocks noChangeArrowheads="1"/>
            </p:cNvSpPr>
            <p:nvPr/>
          </p:nvSpPr>
          <p:spPr bwMode="auto">
            <a:xfrm>
              <a:off x="346" y="402"/>
              <a:ext cx="39" cy="32"/>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5" name="Freeform 19"/>
            <p:cNvSpPr>
              <a:spLocks noChangeArrowheads="1"/>
            </p:cNvSpPr>
            <p:nvPr/>
          </p:nvSpPr>
          <p:spPr bwMode="auto">
            <a:xfrm>
              <a:off x="1128" y="458"/>
              <a:ext cx="98" cy="74"/>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6" name="Freeform 20"/>
            <p:cNvSpPr>
              <a:spLocks noChangeArrowheads="1"/>
            </p:cNvSpPr>
            <p:nvPr/>
          </p:nvSpPr>
          <p:spPr bwMode="auto">
            <a:xfrm>
              <a:off x="654" y="842"/>
              <a:ext cx="158" cy="84"/>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7" name="Freeform 21"/>
            <p:cNvSpPr>
              <a:spLocks noChangeArrowheads="1"/>
            </p:cNvSpPr>
            <p:nvPr/>
          </p:nvSpPr>
          <p:spPr bwMode="auto">
            <a:xfrm>
              <a:off x="784" y="906"/>
              <a:ext cx="99" cy="41"/>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8" name="Freeform 22"/>
            <p:cNvSpPr>
              <a:spLocks noChangeArrowheads="1"/>
            </p:cNvSpPr>
            <p:nvPr/>
          </p:nvSpPr>
          <p:spPr bwMode="auto">
            <a:xfrm>
              <a:off x="889" y="932"/>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9" name="Freeform 23"/>
            <p:cNvSpPr>
              <a:spLocks noChangeArrowheads="1"/>
            </p:cNvSpPr>
            <p:nvPr/>
          </p:nvSpPr>
          <p:spPr bwMode="auto">
            <a:xfrm>
              <a:off x="945" y="935"/>
              <a:ext cx="12" cy="25"/>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0" name="Freeform 24"/>
            <p:cNvSpPr>
              <a:spLocks noChangeArrowheads="1"/>
            </p:cNvSpPr>
            <p:nvPr/>
          </p:nvSpPr>
          <p:spPr bwMode="auto">
            <a:xfrm>
              <a:off x="762" y="89"/>
              <a:ext cx="180" cy="88"/>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1" name="Freeform 25"/>
            <p:cNvSpPr>
              <a:spLocks noChangeArrowheads="1"/>
            </p:cNvSpPr>
            <p:nvPr/>
          </p:nvSpPr>
          <p:spPr bwMode="auto">
            <a:xfrm>
              <a:off x="842" y="48"/>
              <a:ext cx="146" cy="60"/>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2" name="Freeform 26"/>
            <p:cNvSpPr>
              <a:spLocks noChangeArrowheads="1"/>
            </p:cNvSpPr>
            <p:nvPr/>
          </p:nvSpPr>
          <p:spPr bwMode="auto">
            <a:xfrm>
              <a:off x="1047" y="118"/>
              <a:ext cx="233" cy="190"/>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3" name="Freeform 27"/>
            <p:cNvSpPr>
              <a:spLocks noChangeArrowheads="1"/>
            </p:cNvSpPr>
            <p:nvPr/>
          </p:nvSpPr>
          <p:spPr bwMode="auto">
            <a:xfrm>
              <a:off x="1045" y="36"/>
              <a:ext cx="44" cy="37"/>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4" name="Freeform 28"/>
            <p:cNvSpPr>
              <a:spLocks noChangeArrowheads="1"/>
            </p:cNvSpPr>
            <p:nvPr/>
          </p:nvSpPr>
          <p:spPr bwMode="auto">
            <a:xfrm>
              <a:off x="961" y="106"/>
              <a:ext cx="65" cy="42"/>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5" name="Freeform 29"/>
            <p:cNvSpPr>
              <a:spLocks noChangeArrowheads="1"/>
            </p:cNvSpPr>
            <p:nvPr/>
          </p:nvSpPr>
          <p:spPr bwMode="auto">
            <a:xfrm>
              <a:off x="1029" y="114"/>
              <a:ext cx="54" cy="25"/>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6" name="Freeform 30"/>
            <p:cNvSpPr>
              <a:spLocks noChangeArrowheads="1"/>
            </p:cNvSpPr>
            <p:nvPr/>
          </p:nvSpPr>
          <p:spPr bwMode="auto">
            <a:xfrm>
              <a:off x="1000" y="78"/>
              <a:ext cx="64" cy="34"/>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7" name="Freeform 31"/>
            <p:cNvSpPr>
              <a:spLocks noChangeArrowheads="1"/>
            </p:cNvSpPr>
            <p:nvPr/>
          </p:nvSpPr>
          <p:spPr bwMode="auto">
            <a:xfrm>
              <a:off x="973" y="46"/>
              <a:ext cx="44" cy="24"/>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8" name="Freeform 32"/>
            <p:cNvSpPr>
              <a:spLocks noChangeArrowheads="1"/>
            </p:cNvSpPr>
            <p:nvPr/>
          </p:nvSpPr>
          <p:spPr bwMode="auto">
            <a:xfrm>
              <a:off x="1087" y="49"/>
              <a:ext cx="114" cy="77"/>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9" name="Freeform 33"/>
            <p:cNvSpPr>
              <a:spLocks noChangeArrowheads="1"/>
            </p:cNvSpPr>
            <p:nvPr/>
          </p:nvSpPr>
          <p:spPr bwMode="auto">
            <a:xfrm>
              <a:off x="0" y="294"/>
              <a:ext cx="25" cy="15"/>
            </a:xfrm>
            <a:custGeom>
              <a:avLst/>
              <a:gdLst>
                <a:gd name="T0" fmla="*/ 34 w 34"/>
                <a:gd name="T1" fmla="*/ 0 h 20"/>
                <a:gd name="T2" fmla="*/ 24 w 34"/>
                <a:gd name="T3" fmla="*/ 20 h 20"/>
                <a:gd name="T4" fmla="*/ 4 w 34"/>
                <a:gd name="T5" fmla="*/ 18 h 20"/>
                <a:gd name="T6" fmla="*/ 4 w 34"/>
                <a:gd name="T7" fmla="*/ 6 h 20"/>
                <a:gd name="T8" fmla="*/ 34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0" name="Freeform 34"/>
            <p:cNvSpPr>
              <a:spLocks noChangeArrowheads="1"/>
            </p:cNvSpPr>
            <p:nvPr/>
          </p:nvSpPr>
          <p:spPr bwMode="auto">
            <a:xfrm>
              <a:off x="757" y="805"/>
              <a:ext cx="16" cy="12"/>
            </a:xfrm>
            <a:custGeom>
              <a:avLst/>
              <a:gdLst>
                <a:gd name="T0" fmla="*/ 3 w 21"/>
                <a:gd name="T1" fmla="*/ 0 h 16"/>
                <a:gd name="T2" fmla="*/ 13 w 21"/>
                <a:gd name="T3" fmla="*/ 16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1" name="Freeform 35"/>
            <p:cNvSpPr>
              <a:spLocks noChangeArrowheads="1"/>
            </p:cNvSpPr>
            <p:nvPr/>
          </p:nvSpPr>
          <p:spPr bwMode="auto">
            <a:xfrm>
              <a:off x="760" y="830"/>
              <a:ext cx="16" cy="12"/>
            </a:xfrm>
            <a:custGeom>
              <a:avLst/>
              <a:gdLst>
                <a:gd name="T0" fmla="*/ 3 w 21"/>
                <a:gd name="T1" fmla="*/ 0 h 16"/>
                <a:gd name="T2" fmla="*/ 13 w 21"/>
                <a:gd name="T3" fmla="*/ 16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2" name="Freeform 36"/>
            <p:cNvSpPr>
              <a:spLocks noChangeArrowheads="1"/>
            </p:cNvSpPr>
            <p:nvPr/>
          </p:nvSpPr>
          <p:spPr bwMode="auto">
            <a:xfrm>
              <a:off x="964" y="962"/>
              <a:ext cx="15" cy="12"/>
            </a:xfrm>
            <a:custGeom>
              <a:avLst/>
              <a:gdLst>
                <a:gd name="T0" fmla="*/ 3 w 21"/>
                <a:gd name="T1" fmla="*/ 0 h 16"/>
                <a:gd name="T2" fmla="*/ 13 w 21"/>
                <a:gd name="T3" fmla="*/ 16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3" name="Freeform 37"/>
            <p:cNvSpPr>
              <a:spLocks noChangeArrowheads="1"/>
            </p:cNvSpPr>
            <p:nvPr/>
          </p:nvSpPr>
          <p:spPr bwMode="auto">
            <a:xfrm>
              <a:off x="1088" y="478"/>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4" name="Freeform 38"/>
            <p:cNvSpPr>
              <a:spLocks noChangeArrowheads="1"/>
            </p:cNvSpPr>
            <p:nvPr/>
          </p:nvSpPr>
          <p:spPr bwMode="auto">
            <a:xfrm>
              <a:off x="988" y="273"/>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5" name="Freeform 39"/>
            <p:cNvSpPr>
              <a:spLocks noChangeArrowheads="1"/>
            </p:cNvSpPr>
            <p:nvPr/>
          </p:nvSpPr>
          <p:spPr bwMode="auto">
            <a:xfrm>
              <a:off x="1053" y="94"/>
              <a:ext cx="39"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6" name="Freeform 40"/>
            <p:cNvSpPr>
              <a:spLocks noChangeArrowheads="1"/>
            </p:cNvSpPr>
            <p:nvPr/>
          </p:nvSpPr>
          <p:spPr bwMode="auto">
            <a:xfrm>
              <a:off x="1116" y="202"/>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7" name="Freeform 41"/>
            <p:cNvSpPr>
              <a:spLocks noChangeArrowheads="1"/>
            </p:cNvSpPr>
            <p:nvPr/>
          </p:nvSpPr>
          <p:spPr bwMode="auto">
            <a:xfrm>
              <a:off x="1132" y="0"/>
              <a:ext cx="696" cy="346"/>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8" name="Freeform 42"/>
            <p:cNvSpPr>
              <a:spLocks noChangeArrowheads="1"/>
            </p:cNvSpPr>
            <p:nvPr/>
          </p:nvSpPr>
          <p:spPr bwMode="auto">
            <a:xfrm>
              <a:off x="1345" y="184"/>
              <a:ext cx="39" cy="24"/>
            </a:xfrm>
            <a:custGeom>
              <a:avLst/>
              <a:gdLst>
                <a:gd name="T0" fmla="*/ 34 w 52"/>
                <a:gd name="T1" fmla="*/ 0 h 32"/>
                <a:gd name="T2" fmla="*/ 8 w 52"/>
                <a:gd name="T3" fmla="*/ 20 h 32"/>
                <a:gd name="T4" fmla="*/ 24 w 52"/>
                <a:gd name="T5" fmla="*/ 32 h 32"/>
                <a:gd name="T6" fmla="*/ 42 w 52"/>
                <a:gd name="T7" fmla="*/ 30 h 32"/>
                <a:gd name="T8" fmla="*/ 3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9" name="Freeform 43"/>
            <p:cNvSpPr>
              <a:spLocks noChangeArrowheads="1"/>
            </p:cNvSpPr>
            <p:nvPr/>
          </p:nvSpPr>
          <p:spPr bwMode="auto">
            <a:xfrm>
              <a:off x="1628" y="250"/>
              <a:ext cx="128" cy="54"/>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0" name="Freeform 44"/>
            <p:cNvSpPr>
              <a:spLocks noChangeArrowheads="1"/>
            </p:cNvSpPr>
            <p:nvPr/>
          </p:nvSpPr>
          <p:spPr bwMode="auto">
            <a:xfrm>
              <a:off x="1729" y="87"/>
              <a:ext cx="39" cy="24"/>
            </a:xfrm>
            <a:custGeom>
              <a:avLst/>
              <a:gdLst>
                <a:gd name="T0" fmla="*/ 34 w 52"/>
                <a:gd name="T1" fmla="*/ 0 h 32"/>
                <a:gd name="T2" fmla="*/ 8 w 52"/>
                <a:gd name="T3" fmla="*/ 20 h 32"/>
                <a:gd name="T4" fmla="*/ 24 w 52"/>
                <a:gd name="T5" fmla="*/ 32 h 32"/>
                <a:gd name="T6" fmla="*/ 42 w 52"/>
                <a:gd name="T7" fmla="*/ 30 h 32"/>
                <a:gd name="T8" fmla="*/ 3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1" name="Freeform 45"/>
            <p:cNvSpPr>
              <a:spLocks noChangeArrowheads="1"/>
            </p:cNvSpPr>
            <p:nvPr/>
          </p:nvSpPr>
          <p:spPr bwMode="auto">
            <a:xfrm>
              <a:off x="1998" y="55"/>
              <a:ext cx="155" cy="63"/>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2" name="Freeform 46"/>
            <p:cNvSpPr>
              <a:spLocks noChangeArrowheads="1"/>
            </p:cNvSpPr>
            <p:nvPr/>
          </p:nvSpPr>
          <p:spPr bwMode="auto">
            <a:xfrm>
              <a:off x="2095" y="88"/>
              <a:ext cx="48" cy="21"/>
            </a:xfrm>
            <a:custGeom>
              <a:avLst/>
              <a:gdLst>
                <a:gd name="T0" fmla="*/ 36 w 64"/>
                <a:gd name="T1" fmla="*/ 6 h 28"/>
                <a:gd name="T2" fmla="*/ 8 w 64"/>
                <a:gd name="T3" fmla="*/ 4 h 28"/>
                <a:gd name="T4" fmla="*/ 24 w 64"/>
                <a:gd name="T5" fmla="*/ 28 h 28"/>
                <a:gd name="T6" fmla="*/ 54 w 64"/>
                <a:gd name="T7" fmla="*/ 14 h 28"/>
                <a:gd name="T8" fmla="*/ 36 w 64"/>
                <a:gd name="T9" fmla="*/ 6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3" name="Freeform 47"/>
            <p:cNvSpPr>
              <a:spLocks noChangeArrowheads="1"/>
            </p:cNvSpPr>
            <p:nvPr/>
          </p:nvSpPr>
          <p:spPr bwMode="auto">
            <a:xfrm>
              <a:off x="1803" y="360"/>
              <a:ext cx="109" cy="132"/>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4" name="Freeform 48"/>
            <p:cNvSpPr>
              <a:spLocks noChangeArrowheads="1"/>
            </p:cNvSpPr>
            <p:nvPr/>
          </p:nvSpPr>
          <p:spPr bwMode="auto">
            <a:xfrm>
              <a:off x="1749" y="408"/>
              <a:ext cx="69" cy="68"/>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5" name="Freeform 49"/>
            <p:cNvSpPr>
              <a:spLocks noChangeArrowheads="1"/>
            </p:cNvSpPr>
            <p:nvPr/>
          </p:nvSpPr>
          <p:spPr bwMode="auto">
            <a:xfrm>
              <a:off x="3435" y="1551"/>
              <a:ext cx="474" cy="495"/>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6" name="Freeform 50"/>
            <p:cNvSpPr>
              <a:spLocks noChangeArrowheads="1"/>
            </p:cNvSpPr>
            <p:nvPr/>
          </p:nvSpPr>
          <p:spPr bwMode="auto">
            <a:xfrm>
              <a:off x="3582" y="1290"/>
              <a:ext cx="319" cy="210"/>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7" name="Freeform 51"/>
            <p:cNvSpPr>
              <a:spLocks noChangeArrowheads="1"/>
            </p:cNvSpPr>
            <p:nvPr/>
          </p:nvSpPr>
          <p:spPr bwMode="auto">
            <a:xfrm>
              <a:off x="3591" y="1292"/>
              <a:ext cx="311" cy="211"/>
            </a:xfrm>
            <a:custGeom>
              <a:avLst/>
              <a:gdLst>
                <a:gd name="T0" fmla="*/ 0 w 416"/>
                <a:gd name="T1" fmla="*/ 1 h 282"/>
                <a:gd name="T2" fmla="*/ 20 w 416"/>
                <a:gd name="T3" fmla="*/ 37 h 282"/>
                <a:gd name="T4" fmla="*/ 28 w 416"/>
                <a:gd name="T5" fmla="*/ 49 h 282"/>
                <a:gd name="T6" fmla="*/ 84 w 416"/>
                <a:gd name="T7" fmla="*/ 89 h 282"/>
                <a:gd name="T8" fmla="*/ 120 w 416"/>
                <a:gd name="T9" fmla="*/ 113 h 282"/>
                <a:gd name="T10" fmla="*/ 132 w 416"/>
                <a:gd name="T11" fmla="*/ 121 h 282"/>
                <a:gd name="T12" fmla="*/ 136 w 416"/>
                <a:gd name="T13" fmla="*/ 169 h 282"/>
                <a:gd name="T14" fmla="*/ 116 w 416"/>
                <a:gd name="T15" fmla="*/ 201 h 282"/>
                <a:gd name="T16" fmla="*/ 136 w 416"/>
                <a:gd name="T17" fmla="*/ 197 h 282"/>
                <a:gd name="T18" fmla="*/ 148 w 416"/>
                <a:gd name="T19" fmla="*/ 189 h 282"/>
                <a:gd name="T20" fmla="*/ 160 w 416"/>
                <a:gd name="T21" fmla="*/ 201 h 282"/>
                <a:gd name="T22" fmla="*/ 184 w 416"/>
                <a:gd name="T23" fmla="*/ 217 h 282"/>
                <a:gd name="T24" fmla="*/ 208 w 416"/>
                <a:gd name="T25" fmla="*/ 233 h 282"/>
                <a:gd name="T26" fmla="*/ 240 w 416"/>
                <a:gd name="T27" fmla="*/ 221 h 282"/>
                <a:gd name="T28" fmla="*/ 248 w 416"/>
                <a:gd name="T29" fmla="*/ 197 h 282"/>
                <a:gd name="T30" fmla="*/ 268 w 416"/>
                <a:gd name="T31" fmla="*/ 201 h 282"/>
                <a:gd name="T32" fmla="*/ 292 w 416"/>
                <a:gd name="T33" fmla="*/ 209 h 282"/>
                <a:gd name="T34" fmla="*/ 340 w 416"/>
                <a:gd name="T35" fmla="*/ 281 h 282"/>
                <a:gd name="T36" fmla="*/ 356 w 416"/>
                <a:gd name="T37" fmla="*/ 277 h 282"/>
                <a:gd name="T38" fmla="*/ 352 w 416"/>
                <a:gd name="T39" fmla="*/ 253 h 282"/>
                <a:gd name="T40" fmla="*/ 316 w 416"/>
                <a:gd name="T41" fmla="*/ 197 h 282"/>
                <a:gd name="T42" fmla="*/ 360 w 416"/>
                <a:gd name="T43" fmla="*/ 173 h 282"/>
                <a:gd name="T44" fmla="*/ 408 w 416"/>
                <a:gd name="T45" fmla="*/ 145 h 282"/>
                <a:gd name="T46" fmla="*/ 409 w 416"/>
                <a:gd name="T47" fmla="*/ 120 h 282"/>
                <a:gd name="T48" fmla="*/ 367 w 416"/>
                <a:gd name="T49" fmla="*/ 138 h 282"/>
                <a:gd name="T50" fmla="*/ 308 w 416"/>
                <a:gd name="T51" fmla="*/ 137 h 282"/>
                <a:gd name="T52" fmla="*/ 264 w 416"/>
                <a:gd name="T53" fmla="*/ 97 h 282"/>
                <a:gd name="T54" fmla="*/ 180 w 416"/>
                <a:gd name="T55" fmla="*/ 61 h 282"/>
                <a:gd name="T56" fmla="*/ 132 w 416"/>
                <a:gd name="T57" fmla="*/ 33 h 282"/>
                <a:gd name="T58" fmla="*/ 92 w 416"/>
                <a:gd name="T59" fmla="*/ 41 h 282"/>
                <a:gd name="T60" fmla="*/ 76 w 416"/>
                <a:gd name="T61" fmla="*/ 57 h 282"/>
                <a:gd name="T62" fmla="*/ 56 w 416"/>
                <a:gd name="T63" fmla="*/ 17 h 282"/>
                <a:gd name="T64" fmla="*/ 0 w 416"/>
                <a:gd name="T65" fmla="*/ 1 h 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6"/>
                <a:gd name="T100" fmla="*/ 0 h 282"/>
                <a:gd name="T101" fmla="*/ 416 w 416"/>
                <a:gd name="T102" fmla="*/ 282 h 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8" name="Freeform 52"/>
            <p:cNvSpPr>
              <a:spLocks noChangeArrowheads="1"/>
            </p:cNvSpPr>
            <p:nvPr/>
          </p:nvSpPr>
          <p:spPr bwMode="auto">
            <a:xfrm>
              <a:off x="3821" y="2062"/>
              <a:ext cx="45" cy="58"/>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9" name="Freeform 53"/>
            <p:cNvSpPr>
              <a:spLocks noChangeArrowheads="1"/>
            </p:cNvSpPr>
            <p:nvPr/>
          </p:nvSpPr>
          <p:spPr bwMode="auto">
            <a:xfrm>
              <a:off x="3957" y="1972"/>
              <a:ext cx="164" cy="85"/>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0" name="Freeform 54"/>
            <p:cNvSpPr>
              <a:spLocks noChangeArrowheads="1"/>
            </p:cNvSpPr>
            <p:nvPr/>
          </p:nvSpPr>
          <p:spPr bwMode="auto">
            <a:xfrm>
              <a:off x="4127" y="1922"/>
              <a:ext cx="104" cy="92"/>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1" name="Freeform 55"/>
            <p:cNvSpPr>
              <a:spLocks noChangeArrowheads="1"/>
            </p:cNvSpPr>
            <p:nvPr/>
          </p:nvSpPr>
          <p:spPr bwMode="auto">
            <a:xfrm>
              <a:off x="4182" y="1881"/>
              <a:ext cx="37" cy="26"/>
            </a:xfrm>
            <a:custGeom>
              <a:avLst/>
              <a:gdLst>
                <a:gd name="T0" fmla="*/ 29 w 49"/>
                <a:gd name="T1" fmla="*/ 0 h 35"/>
                <a:gd name="T2" fmla="*/ 8 w 49"/>
                <a:gd name="T3" fmla="*/ 11 h 35"/>
                <a:gd name="T4" fmla="*/ 24 w 49"/>
                <a:gd name="T5" fmla="*/ 35 h 35"/>
                <a:gd name="T6" fmla="*/ 39 w 49"/>
                <a:gd name="T7" fmla="*/ 26 h 35"/>
                <a:gd name="T8" fmla="*/ 29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2" name="Freeform 56"/>
            <p:cNvSpPr>
              <a:spLocks noChangeArrowheads="1"/>
            </p:cNvSpPr>
            <p:nvPr/>
          </p:nvSpPr>
          <p:spPr bwMode="auto">
            <a:xfrm>
              <a:off x="2459" y="1395"/>
              <a:ext cx="123" cy="201"/>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3" name="Freeform 57"/>
            <p:cNvSpPr>
              <a:spLocks noChangeArrowheads="1"/>
            </p:cNvSpPr>
            <p:nvPr/>
          </p:nvSpPr>
          <p:spPr bwMode="auto">
            <a:xfrm>
              <a:off x="2991" y="1083"/>
              <a:ext cx="49" cy="61"/>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4" name="Freeform 58"/>
            <p:cNvSpPr>
              <a:spLocks noChangeArrowheads="1"/>
            </p:cNvSpPr>
            <p:nvPr/>
          </p:nvSpPr>
          <p:spPr bwMode="auto">
            <a:xfrm>
              <a:off x="3324" y="1149"/>
              <a:ext cx="111" cy="183"/>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5" name="Freeform 59"/>
            <p:cNvSpPr>
              <a:spLocks noChangeArrowheads="1"/>
            </p:cNvSpPr>
            <p:nvPr/>
          </p:nvSpPr>
          <p:spPr bwMode="auto">
            <a:xfrm>
              <a:off x="3230" y="1092"/>
              <a:ext cx="72" cy="137"/>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6" name="Freeform 60"/>
            <p:cNvSpPr>
              <a:spLocks noChangeArrowheads="1"/>
            </p:cNvSpPr>
            <p:nvPr/>
          </p:nvSpPr>
          <p:spPr bwMode="auto">
            <a:xfrm>
              <a:off x="3279" y="1202"/>
              <a:ext cx="40" cy="131"/>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7" name="Freeform 61"/>
            <p:cNvSpPr>
              <a:spLocks noChangeArrowheads="1"/>
            </p:cNvSpPr>
            <p:nvPr/>
          </p:nvSpPr>
          <p:spPr bwMode="auto">
            <a:xfrm>
              <a:off x="3324" y="1339"/>
              <a:ext cx="65" cy="54"/>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8" name="Freeform 62"/>
            <p:cNvSpPr>
              <a:spLocks noChangeArrowheads="1"/>
            </p:cNvSpPr>
            <p:nvPr/>
          </p:nvSpPr>
          <p:spPr bwMode="auto">
            <a:xfrm>
              <a:off x="3428" y="1244"/>
              <a:ext cx="83" cy="117"/>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9" name="Freeform 63"/>
            <p:cNvSpPr>
              <a:spLocks noChangeArrowheads="1"/>
            </p:cNvSpPr>
            <p:nvPr/>
          </p:nvSpPr>
          <p:spPr bwMode="auto">
            <a:xfrm>
              <a:off x="3400" y="826"/>
              <a:ext cx="22" cy="71"/>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0" name="Freeform 64"/>
            <p:cNvSpPr>
              <a:spLocks noChangeArrowheads="1"/>
            </p:cNvSpPr>
            <p:nvPr/>
          </p:nvSpPr>
          <p:spPr bwMode="auto">
            <a:xfrm>
              <a:off x="3414" y="945"/>
              <a:ext cx="61" cy="118"/>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1" name="Freeform 65"/>
            <p:cNvSpPr>
              <a:spLocks noChangeArrowheads="1"/>
            </p:cNvSpPr>
            <p:nvPr/>
          </p:nvSpPr>
          <p:spPr bwMode="auto">
            <a:xfrm>
              <a:off x="3457" y="1101"/>
              <a:ext cx="64" cy="79"/>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2" name="Freeform 66"/>
            <p:cNvSpPr>
              <a:spLocks noChangeArrowheads="1"/>
            </p:cNvSpPr>
            <p:nvPr/>
          </p:nvSpPr>
          <p:spPr bwMode="auto">
            <a:xfrm>
              <a:off x="3533" y="1242"/>
              <a:ext cx="29" cy="49"/>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3" name="Freeform 67"/>
            <p:cNvSpPr>
              <a:spLocks noChangeArrowheads="1"/>
            </p:cNvSpPr>
            <p:nvPr/>
          </p:nvSpPr>
          <p:spPr bwMode="auto">
            <a:xfrm>
              <a:off x="3517" y="1324"/>
              <a:ext cx="18" cy="17"/>
            </a:xfrm>
            <a:custGeom>
              <a:avLst/>
              <a:gdLst>
                <a:gd name="T0" fmla="*/ 0 w 24"/>
                <a:gd name="T1" fmla="*/ 0 h 23"/>
                <a:gd name="T2" fmla="*/ 6 w 24"/>
                <a:gd name="T3" fmla="*/ 23 h 23"/>
                <a:gd name="T4" fmla="*/ 24 w 24"/>
                <a:gd name="T5" fmla="*/ 1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4" name="Freeform 68"/>
            <p:cNvSpPr>
              <a:spLocks noChangeArrowheads="1"/>
            </p:cNvSpPr>
            <p:nvPr/>
          </p:nvSpPr>
          <p:spPr bwMode="auto">
            <a:xfrm>
              <a:off x="3544" y="1314"/>
              <a:ext cx="45" cy="37"/>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5" name="Freeform 69"/>
            <p:cNvSpPr>
              <a:spLocks noChangeArrowheads="1"/>
            </p:cNvSpPr>
            <p:nvPr/>
          </p:nvSpPr>
          <p:spPr bwMode="auto">
            <a:xfrm>
              <a:off x="3613" y="1384"/>
              <a:ext cx="24" cy="33"/>
            </a:xfrm>
            <a:custGeom>
              <a:avLst/>
              <a:gdLst>
                <a:gd name="T0" fmla="*/ 28 w 32"/>
                <a:gd name="T1" fmla="*/ 0 h 44"/>
                <a:gd name="T2" fmla="*/ 10 w 32"/>
                <a:gd name="T3" fmla="*/ 11 h 44"/>
                <a:gd name="T4" fmla="*/ 12 w 32"/>
                <a:gd name="T5" fmla="*/ 32 h 44"/>
                <a:gd name="T6" fmla="*/ 24 w 32"/>
                <a:gd name="T7" fmla="*/ 36 h 44"/>
                <a:gd name="T8" fmla="*/ 28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6" name="Freeform 70"/>
            <p:cNvSpPr>
              <a:spLocks noChangeArrowheads="1"/>
            </p:cNvSpPr>
            <p:nvPr/>
          </p:nvSpPr>
          <p:spPr bwMode="auto">
            <a:xfrm>
              <a:off x="3880" y="1342"/>
              <a:ext cx="46" cy="47"/>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7" name="Freeform 71"/>
            <p:cNvSpPr>
              <a:spLocks noChangeArrowheads="1"/>
            </p:cNvSpPr>
            <p:nvPr/>
          </p:nvSpPr>
          <p:spPr bwMode="auto">
            <a:xfrm>
              <a:off x="3483" y="1401"/>
              <a:ext cx="46" cy="50"/>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8" name="Freeform 72"/>
            <p:cNvSpPr>
              <a:spLocks noChangeArrowheads="1"/>
            </p:cNvSpPr>
            <p:nvPr/>
          </p:nvSpPr>
          <p:spPr bwMode="auto">
            <a:xfrm>
              <a:off x="3434" y="1420"/>
              <a:ext cx="32" cy="27"/>
            </a:xfrm>
            <a:custGeom>
              <a:avLst/>
              <a:gdLst>
                <a:gd name="T0" fmla="*/ 21 w 43"/>
                <a:gd name="T1" fmla="*/ 3 h 36"/>
                <a:gd name="T2" fmla="*/ 6 w 43"/>
                <a:gd name="T3" fmla="*/ 6 h 36"/>
                <a:gd name="T4" fmla="*/ 33 w 43"/>
                <a:gd name="T5" fmla="*/ 36 h 36"/>
                <a:gd name="T6" fmla="*/ 42 w 43"/>
                <a:gd name="T7" fmla="*/ 30 h 36"/>
                <a:gd name="T8" fmla="*/ 21 w 43"/>
                <a:gd name="T9" fmla="*/ 3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9" name="Freeform 73"/>
            <p:cNvSpPr>
              <a:spLocks noChangeArrowheads="1"/>
            </p:cNvSpPr>
            <p:nvPr/>
          </p:nvSpPr>
          <p:spPr bwMode="auto">
            <a:xfrm>
              <a:off x="3413" y="1391"/>
              <a:ext cx="24" cy="31"/>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0" name="Freeform 74"/>
            <p:cNvSpPr>
              <a:spLocks noChangeArrowheads="1"/>
            </p:cNvSpPr>
            <p:nvPr/>
          </p:nvSpPr>
          <p:spPr bwMode="auto">
            <a:xfrm>
              <a:off x="3447" y="1402"/>
              <a:ext cx="34" cy="24"/>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1" name="Freeform 75"/>
            <p:cNvSpPr>
              <a:spLocks noChangeArrowheads="1"/>
            </p:cNvSpPr>
            <p:nvPr/>
          </p:nvSpPr>
          <p:spPr bwMode="auto">
            <a:xfrm>
              <a:off x="3398" y="1070"/>
              <a:ext cx="27" cy="55"/>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2" name="Freeform 76"/>
            <p:cNvSpPr>
              <a:spLocks noChangeArrowheads="1"/>
            </p:cNvSpPr>
            <p:nvPr/>
          </p:nvSpPr>
          <p:spPr bwMode="auto">
            <a:xfrm>
              <a:off x="3449" y="1061"/>
              <a:ext cx="19" cy="55"/>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3" name="Freeform 77"/>
            <p:cNvSpPr>
              <a:spLocks noChangeArrowheads="1"/>
            </p:cNvSpPr>
            <p:nvPr/>
          </p:nvSpPr>
          <p:spPr bwMode="auto">
            <a:xfrm>
              <a:off x="3471" y="1044"/>
              <a:ext cx="10" cy="25"/>
            </a:xfrm>
            <a:custGeom>
              <a:avLst/>
              <a:gdLst>
                <a:gd name="T0" fmla="*/ 11 w 14"/>
                <a:gd name="T1" fmla="*/ 0 h 33"/>
                <a:gd name="T2" fmla="*/ 1 w 14"/>
                <a:gd name="T3" fmla="*/ 10 h 33"/>
                <a:gd name="T4" fmla="*/ 11 w 14"/>
                <a:gd name="T5" fmla="*/ 25 h 33"/>
                <a:gd name="T6" fmla="*/ 11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4" name="Freeform 78"/>
            <p:cNvSpPr>
              <a:spLocks noChangeArrowheads="1"/>
            </p:cNvSpPr>
            <p:nvPr/>
          </p:nvSpPr>
          <p:spPr bwMode="auto">
            <a:xfrm>
              <a:off x="3481" y="1056"/>
              <a:ext cx="21" cy="48"/>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5" name="Freeform 79"/>
            <p:cNvSpPr>
              <a:spLocks noChangeArrowheads="1"/>
            </p:cNvSpPr>
            <p:nvPr/>
          </p:nvSpPr>
          <p:spPr bwMode="auto">
            <a:xfrm>
              <a:off x="3212" y="1125"/>
              <a:ext cx="12" cy="27"/>
            </a:xfrm>
            <a:custGeom>
              <a:avLst/>
              <a:gdLst>
                <a:gd name="T0" fmla="*/ 14 w 16"/>
                <a:gd name="T1" fmla="*/ 3 h 36"/>
                <a:gd name="T2" fmla="*/ 0 w 16"/>
                <a:gd name="T3" fmla="*/ 7 h 36"/>
                <a:gd name="T4" fmla="*/ 8 w 16"/>
                <a:gd name="T5" fmla="*/ 22 h 36"/>
                <a:gd name="T6" fmla="*/ 14 w 16"/>
                <a:gd name="T7" fmla="*/ 3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6" name="Freeform 80"/>
            <p:cNvSpPr>
              <a:spLocks noChangeArrowheads="1"/>
            </p:cNvSpPr>
            <p:nvPr/>
          </p:nvSpPr>
          <p:spPr bwMode="auto">
            <a:xfrm>
              <a:off x="3202" y="1102"/>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7" name="Freeform 81"/>
            <p:cNvSpPr>
              <a:spLocks noChangeArrowheads="1"/>
            </p:cNvSpPr>
            <p:nvPr/>
          </p:nvSpPr>
          <p:spPr bwMode="auto">
            <a:xfrm>
              <a:off x="3198" y="1084"/>
              <a:ext cx="12" cy="14"/>
            </a:xfrm>
            <a:custGeom>
              <a:avLst/>
              <a:gdLst>
                <a:gd name="T0" fmla="*/ 10 w 16"/>
                <a:gd name="T1" fmla="*/ 5 h 19"/>
                <a:gd name="T2" fmla="*/ 0 w 16"/>
                <a:gd name="T3" fmla="*/ 10 h 19"/>
                <a:gd name="T4" fmla="*/ 12 w 16"/>
                <a:gd name="T5" fmla="*/ 19 h 19"/>
                <a:gd name="T6" fmla="*/ 10 w 16"/>
                <a:gd name="T7" fmla="*/ 5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8" name="Freeform 82"/>
            <p:cNvSpPr>
              <a:spLocks noChangeArrowheads="1"/>
            </p:cNvSpPr>
            <p:nvPr/>
          </p:nvSpPr>
          <p:spPr bwMode="auto">
            <a:xfrm>
              <a:off x="3186" y="1044"/>
              <a:ext cx="11" cy="19"/>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9" name="Freeform 83"/>
            <p:cNvSpPr>
              <a:spLocks noChangeArrowheads="1"/>
            </p:cNvSpPr>
            <p:nvPr/>
          </p:nvSpPr>
          <p:spPr bwMode="auto">
            <a:xfrm>
              <a:off x="3188" y="1069"/>
              <a:ext cx="16" cy="13"/>
            </a:xfrm>
            <a:custGeom>
              <a:avLst/>
              <a:gdLst>
                <a:gd name="T0" fmla="*/ 13 w 22"/>
                <a:gd name="T1" fmla="*/ 0 h 18"/>
                <a:gd name="T2" fmla="*/ 19 w 22"/>
                <a:gd name="T3" fmla="*/ 18 h 18"/>
                <a:gd name="T4" fmla="*/ 14 w 22"/>
                <a:gd name="T5" fmla="*/ 6 h 18"/>
                <a:gd name="T6" fmla="*/ 13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0" name="Freeform 84"/>
            <p:cNvSpPr>
              <a:spLocks noChangeArrowheads="1"/>
            </p:cNvSpPr>
            <p:nvPr/>
          </p:nvSpPr>
          <p:spPr bwMode="auto">
            <a:xfrm>
              <a:off x="4024" y="1692"/>
              <a:ext cx="45" cy="60"/>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1" name="Freeform 85"/>
            <p:cNvSpPr>
              <a:spLocks noChangeArrowheads="1"/>
            </p:cNvSpPr>
            <p:nvPr/>
          </p:nvSpPr>
          <p:spPr bwMode="auto">
            <a:xfrm>
              <a:off x="4255" y="1643"/>
              <a:ext cx="53" cy="46"/>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2" name="Freeform 86"/>
            <p:cNvSpPr>
              <a:spLocks noChangeArrowheads="1"/>
            </p:cNvSpPr>
            <p:nvPr/>
          </p:nvSpPr>
          <p:spPr bwMode="auto">
            <a:xfrm>
              <a:off x="4095" y="1618"/>
              <a:ext cx="17" cy="23"/>
            </a:xfrm>
            <a:custGeom>
              <a:avLst/>
              <a:gdLst>
                <a:gd name="T0" fmla="*/ 9 w 23"/>
                <a:gd name="T1" fmla="*/ 0 h 30"/>
                <a:gd name="T2" fmla="*/ 0 w 23"/>
                <a:gd name="T3" fmla="*/ 14 h 30"/>
                <a:gd name="T4" fmla="*/ 12 w 23"/>
                <a:gd name="T5" fmla="*/ 30 h 30"/>
                <a:gd name="T6" fmla="*/ 9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3" name="Freeform 87"/>
            <p:cNvSpPr>
              <a:spLocks noChangeArrowheads="1"/>
            </p:cNvSpPr>
            <p:nvPr/>
          </p:nvSpPr>
          <p:spPr bwMode="auto">
            <a:xfrm>
              <a:off x="4087" y="1596"/>
              <a:ext cx="20" cy="17"/>
            </a:xfrm>
            <a:custGeom>
              <a:avLst/>
              <a:gdLst>
                <a:gd name="T0" fmla="*/ 19 w 26"/>
                <a:gd name="T1" fmla="*/ 0 h 23"/>
                <a:gd name="T2" fmla="*/ 0 w 26"/>
                <a:gd name="T3" fmla="*/ 14 h 23"/>
                <a:gd name="T4" fmla="*/ 21 w 26"/>
                <a:gd name="T5" fmla="*/ 20 h 23"/>
                <a:gd name="T6" fmla="*/ 19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4" name="Freeform 88"/>
            <p:cNvSpPr>
              <a:spLocks noChangeArrowheads="1"/>
            </p:cNvSpPr>
            <p:nvPr/>
          </p:nvSpPr>
          <p:spPr bwMode="auto">
            <a:xfrm>
              <a:off x="3934" y="1402"/>
              <a:ext cx="24" cy="33"/>
            </a:xfrm>
            <a:custGeom>
              <a:avLst/>
              <a:gdLst>
                <a:gd name="T0" fmla="*/ 28 w 32"/>
                <a:gd name="T1" fmla="*/ 0 h 44"/>
                <a:gd name="T2" fmla="*/ 10 w 32"/>
                <a:gd name="T3" fmla="*/ 11 h 44"/>
                <a:gd name="T4" fmla="*/ 12 w 32"/>
                <a:gd name="T5" fmla="*/ 32 h 44"/>
                <a:gd name="T6" fmla="*/ 24 w 32"/>
                <a:gd name="T7" fmla="*/ 36 h 44"/>
                <a:gd name="T8" fmla="*/ 28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5" name="Freeform 89"/>
            <p:cNvSpPr>
              <a:spLocks noChangeArrowheads="1"/>
            </p:cNvSpPr>
            <p:nvPr/>
          </p:nvSpPr>
          <p:spPr bwMode="auto">
            <a:xfrm>
              <a:off x="3968" y="1445"/>
              <a:ext cx="26" cy="33"/>
            </a:xfrm>
            <a:custGeom>
              <a:avLst/>
              <a:gdLst>
                <a:gd name="T0" fmla="*/ 30 w 34"/>
                <a:gd name="T1" fmla="*/ 0 h 44"/>
                <a:gd name="T2" fmla="*/ 10 w 34"/>
                <a:gd name="T3" fmla="*/ 9 h 44"/>
                <a:gd name="T4" fmla="*/ 14 w 34"/>
                <a:gd name="T5" fmla="*/ 32 h 44"/>
                <a:gd name="T6" fmla="*/ 26 w 34"/>
                <a:gd name="T7" fmla="*/ 36 h 44"/>
                <a:gd name="T8" fmla="*/ 30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6" name="Freeform 90"/>
            <p:cNvSpPr>
              <a:spLocks noChangeArrowheads="1"/>
            </p:cNvSpPr>
            <p:nvPr/>
          </p:nvSpPr>
          <p:spPr bwMode="auto">
            <a:xfrm>
              <a:off x="3995" y="1508"/>
              <a:ext cx="28" cy="28"/>
            </a:xfrm>
            <a:custGeom>
              <a:avLst/>
              <a:gdLst>
                <a:gd name="T0" fmla="*/ 34 w 38"/>
                <a:gd name="T1" fmla="*/ 2 h 37"/>
                <a:gd name="T2" fmla="*/ 10 w 38"/>
                <a:gd name="T3" fmla="*/ 2 h 37"/>
                <a:gd name="T4" fmla="*/ 14 w 38"/>
                <a:gd name="T5" fmla="*/ 25 h 37"/>
                <a:gd name="T6" fmla="*/ 26 w 38"/>
                <a:gd name="T7" fmla="*/ 29 h 37"/>
                <a:gd name="T8" fmla="*/ 34 w 38"/>
                <a:gd name="T9" fmla="*/ 2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7" name="Freeform 91"/>
            <p:cNvSpPr>
              <a:spLocks noChangeArrowheads="1"/>
            </p:cNvSpPr>
            <p:nvPr/>
          </p:nvSpPr>
          <p:spPr bwMode="auto">
            <a:xfrm>
              <a:off x="4029" y="1498"/>
              <a:ext cx="28" cy="26"/>
            </a:xfrm>
            <a:custGeom>
              <a:avLst/>
              <a:gdLst>
                <a:gd name="T0" fmla="*/ 34 w 38"/>
                <a:gd name="T1" fmla="*/ 2 h 34"/>
                <a:gd name="T2" fmla="*/ 10 w 38"/>
                <a:gd name="T3" fmla="*/ 2 h 34"/>
                <a:gd name="T4" fmla="*/ 16 w 38"/>
                <a:gd name="T5" fmla="*/ 22 h 34"/>
                <a:gd name="T6" fmla="*/ 27 w 38"/>
                <a:gd name="T7" fmla="*/ 22 h 34"/>
                <a:gd name="T8" fmla="*/ 34 w 38"/>
                <a:gd name="T9" fmla="*/ 2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8" name="Freeform 92"/>
            <p:cNvSpPr>
              <a:spLocks noChangeArrowheads="1"/>
            </p:cNvSpPr>
            <p:nvPr/>
          </p:nvSpPr>
          <p:spPr bwMode="auto">
            <a:xfrm>
              <a:off x="4019" y="1462"/>
              <a:ext cx="26" cy="20"/>
            </a:xfrm>
            <a:custGeom>
              <a:avLst/>
              <a:gdLst>
                <a:gd name="T0" fmla="*/ 31 w 35"/>
                <a:gd name="T1" fmla="*/ 1 h 27"/>
                <a:gd name="T2" fmla="*/ 10 w 35"/>
                <a:gd name="T3" fmla="*/ 2 h 27"/>
                <a:gd name="T4" fmla="*/ 13 w 35"/>
                <a:gd name="T5" fmla="*/ 15 h 27"/>
                <a:gd name="T6" fmla="*/ 25 w 35"/>
                <a:gd name="T7" fmla="*/ 19 h 27"/>
                <a:gd name="T8" fmla="*/ 31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9" name="Freeform 93"/>
            <p:cNvSpPr>
              <a:spLocks noChangeArrowheads="1"/>
            </p:cNvSpPr>
            <p:nvPr/>
          </p:nvSpPr>
          <p:spPr bwMode="auto">
            <a:xfrm>
              <a:off x="3993" y="1437"/>
              <a:ext cx="26" cy="35"/>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0" name="Freeform 94"/>
            <p:cNvSpPr>
              <a:spLocks noChangeArrowheads="1"/>
            </p:cNvSpPr>
            <p:nvPr/>
          </p:nvSpPr>
          <p:spPr bwMode="auto">
            <a:xfrm>
              <a:off x="3961" y="1421"/>
              <a:ext cx="24" cy="26"/>
            </a:xfrm>
            <a:custGeom>
              <a:avLst/>
              <a:gdLst>
                <a:gd name="T0" fmla="*/ 22 w 32"/>
                <a:gd name="T1" fmla="*/ 10 h 35"/>
                <a:gd name="T2" fmla="*/ 10 w 32"/>
                <a:gd name="T3" fmla="*/ 2 h 35"/>
                <a:gd name="T4" fmla="*/ 12 w 32"/>
                <a:gd name="T5" fmla="*/ 23 h 35"/>
                <a:gd name="T6" fmla="*/ 24 w 32"/>
                <a:gd name="T7" fmla="*/ 27 h 35"/>
                <a:gd name="T8" fmla="*/ 22 w 32"/>
                <a:gd name="T9" fmla="*/ 10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1" name="Freeform 95"/>
            <p:cNvSpPr>
              <a:spLocks noChangeArrowheads="1"/>
            </p:cNvSpPr>
            <p:nvPr/>
          </p:nvSpPr>
          <p:spPr bwMode="auto">
            <a:xfrm>
              <a:off x="4001" y="1474"/>
              <a:ext cx="24" cy="26"/>
            </a:xfrm>
            <a:custGeom>
              <a:avLst/>
              <a:gdLst>
                <a:gd name="T0" fmla="*/ 22 w 32"/>
                <a:gd name="T1" fmla="*/ 10 h 35"/>
                <a:gd name="T2" fmla="*/ 10 w 32"/>
                <a:gd name="T3" fmla="*/ 2 h 35"/>
                <a:gd name="T4" fmla="*/ 12 w 32"/>
                <a:gd name="T5" fmla="*/ 23 h 35"/>
                <a:gd name="T6" fmla="*/ 24 w 32"/>
                <a:gd name="T7" fmla="*/ 27 h 35"/>
                <a:gd name="T8" fmla="*/ 22 w 32"/>
                <a:gd name="T9" fmla="*/ 10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2" name="Freeform 96"/>
            <p:cNvSpPr>
              <a:spLocks noChangeArrowheads="1"/>
            </p:cNvSpPr>
            <p:nvPr/>
          </p:nvSpPr>
          <p:spPr bwMode="auto">
            <a:xfrm>
              <a:off x="2391" y="100"/>
              <a:ext cx="141" cy="108"/>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3" name="Freeform 97"/>
            <p:cNvSpPr>
              <a:spLocks noChangeArrowheads="1"/>
            </p:cNvSpPr>
            <p:nvPr/>
          </p:nvSpPr>
          <p:spPr bwMode="auto">
            <a:xfrm>
              <a:off x="2475" y="204"/>
              <a:ext cx="40" cy="12"/>
            </a:xfrm>
            <a:custGeom>
              <a:avLst/>
              <a:gdLst>
                <a:gd name="T0" fmla="*/ 24 w 53"/>
                <a:gd name="T1" fmla="*/ 0 h 17"/>
                <a:gd name="T2" fmla="*/ 12 w 53"/>
                <a:gd name="T3" fmla="*/ 2 h 17"/>
                <a:gd name="T4" fmla="*/ 32 w 53"/>
                <a:gd name="T5" fmla="*/ 16 h 17"/>
                <a:gd name="T6" fmla="*/ 44 w 53"/>
                <a:gd name="T7" fmla="*/ 14 h 17"/>
                <a:gd name="T8" fmla="*/ 24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4" name="Freeform 98"/>
            <p:cNvSpPr>
              <a:spLocks noChangeArrowheads="1"/>
            </p:cNvSpPr>
            <p:nvPr/>
          </p:nvSpPr>
          <p:spPr bwMode="auto">
            <a:xfrm>
              <a:off x="2680" y="48"/>
              <a:ext cx="42" cy="28"/>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5" name="Freeform 99"/>
            <p:cNvSpPr>
              <a:spLocks noChangeArrowheads="1"/>
            </p:cNvSpPr>
            <p:nvPr/>
          </p:nvSpPr>
          <p:spPr bwMode="auto">
            <a:xfrm>
              <a:off x="2710" y="61"/>
              <a:ext cx="50" cy="20"/>
            </a:xfrm>
            <a:custGeom>
              <a:avLst/>
              <a:gdLst>
                <a:gd name="T0" fmla="*/ 29 w 68"/>
                <a:gd name="T1" fmla="*/ 0 h 26"/>
                <a:gd name="T2" fmla="*/ 11 w 68"/>
                <a:gd name="T3" fmla="*/ 6 h 26"/>
                <a:gd name="T4" fmla="*/ 57 w 68"/>
                <a:gd name="T5" fmla="*/ 26 h 26"/>
                <a:gd name="T6" fmla="*/ 63 w 68"/>
                <a:gd name="T7" fmla="*/ 24 h 26"/>
                <a:gd name="T8" fmla="*/ 29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6" name="Freeform 100"/>
            <p:cNvSpPr>
              <a:spLocks noChangeArrowheads="1"/>
            </p:cNvSpPr>
            <p:nvPr/>
          </p:nvSpPr>
          <p:spPr bwMode="auto">
            <a:xfrm>
              <a:off x="2764" y="64"/>
              <a:ext cx="50" cy="32"/>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7" name="Freeform 101"/>
            <p:cNvSpPr>
              <a:spLocks noChangeArrowheads="1"/>
            </p:cNvSpPr>
            <p:nvPr/>
          </p:nvSpPr>
          <p:spPr bwMode="auto">
            <a:xfrm>
              <a:off x="3113" y="91"/>
              <a:ext cx="88" cy="31"/>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8" name="Freeform 102"/>
            <p:cNvSpPr>
              <a:spLocks noChangeArrowheads="1"/>
            </p:cNvSpPr>
            <p:nvPr/>
          </p:nvSpPr>
          <p:spPr bwMode="auto">
            <a:xfrm>
              <a:off x="3203" y="90"/>
              <a:ext cx="46" cy="24"/>
            </a:xfrm>
            <a:custGeom>
              <a:avLst/>
              <a:gdLst>
                <a:gd name="T0" fmla="*/ 32 w 62"/>
                <a:gd name="T1" fmla="*/ 4 h 32"/>
                <a:gd name="T2" fmla="*/ 62 w 62"/>
                <a:gd name="T3" fmla="*/ 10 h 32"/>
                <a:gd name="T4" fmla="*/ 30 w 62"/>
                <a:gd name="T5" fmla="*/ 32 h 32"/>
                <a:gd name="T6" fmla="*/ 6 w 62"/>
                <a:gd name="T7" fmla="*/ 22 h 32"/>
                <a:gd name="T8" fmla="*/ 32 w 62"/>
                <a:gd name="T9" fmla="*/ 4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9" name="Freeform 103"/>
            <p:cNvSpPr>
              <a:spLocks noChangeArrowheads="1"/>
            </p:cNvSpPr>
            <p:nvPr/>
          </p:nvSpPr>
          <p:spPr bwMode="auto">
            <a:xfrm>
              <a:off x="3182" y="119"/>
              <a:ext cx="37" cy="17"/>
            </a:xfrm>
            <a:custGeom>
              <a:avLst/>
              <a:gdLst>
                <a:gd name="T0" fmla="*/ 20 w 49"/>
                <a:gd name="T1" fmla="*/ 1 h 23"/>
                <a:gd name="T2" fmla="*/ 6 w 49"/>
                <a:gd name="T3" fmla="*/ 5 h 23"/>
                <a:gd name="T4" fmla="*/ 38 w 49"/>
                <a:gd name="T5" fmla="*/ 23 h 23"/>
                <a:gd name="T6" fmla="*/ 20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0" name="Freeform 104"/>
            <p:cNvSpPr>
              <a:spLocks noChangeArrowheads="1"/>
            </p:cNvSpPr>
            <p:nvPr/>
          </p:nvSpPr>
          <p:spPr bwMode="auto">
            <a:xfrm>
              <a:off x="3434" y="343"/>
              <a:ext cx="76" cy="114"/>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1" name="Freeform 105"/>
            <p:cNvSpPr>
              <a:spLocks noChangeArrowheads="1"/>
            </p:cNvSpPr>
            <p:nvPr/>
          </p:nvSpPr>
          <p:spPr bwMode="auto">
            <a:xfrm>
              <a:off x="3495" y="461"/>
              <a:ext cx="55" cy="78"/>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2" name="Freeform 106"/>
            <p:cNvSpPr>
              <a:spLocks noChangeArrowheads="1"/>
            </p:cNvSpPr>
            <p:nvPr/>
          </p:nvSpPr>
          <p:spPr bwMode="auto">
            <a:xfrm>
              <a:off x="3459" y="541"/>
              <a:ext cx="109" cy="189"/>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3" name="Freeform 107"/>
            <p:cNvSpPr>
              <a:spLocks noChangeArrowheads="1"/>
            </p:cNvSpPr>
            <p:nvPr/>
          </p:nvSpPr>
          <p:spPr bwMode="auto">
            <a:xfrm>
              <a:off x="2398" y="37"/>
              <a:ext cx="52" cy="30"/>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4" name="Freeform 108"/>
            <p:cNvSpPr>
              <a:spLocks noChangeArrowheads="1"/>
            </p:cNvSpPr>
            <p:nvPr/>
          </p:nvSpPr>
          <p:spPr bwMode="auto">
            <a:xfrm>
              <a:off x="2291" y="46"/>
              <a:ext cx="19" cy="22"/>
            </a:xfrm>
            <a:custGeom>
              <a:avLst/>
              <a:gdLst>
                <a:gd name="T0" fmla="*/ 18 w 26"/>
                <a:gd name="T1" fmla="*/ 0 h 29"/>
                <a:gd name="T2" fmla="*/ 0 w 26"/>
                <a:gd name="T3" fmla="*/ 18 h 29"/>
                <a:gd name="T4" fmla="*/ 18 w 26"/>
                <a:gd name="T5" fmla="*/ 26 h 29"/>
                <a:gd name="T6" fmla="*/ 18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5" name="Freeform 109"/>
            <p:cNvSpPr>
              <a:spLocks noChangeArrowheads="1"/>
            </p:cNvSpPr>
            <p:nvPr/>
          </p:nvSpPr>
          <p:spPr bwMode="auto">
            <a:xfrm>
              <a:off x="2315" y="45"/>
              <a:ext cx="37" cy="27"/>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6" name="Freeform 110"/>
            <p:cNvSpPr>
              <a:spLocks noChangeArrowheads="1"/>
            </p:cNvSpPr>
            <p:nvPr/>
          </p:nvSpPr>
          <p:spPr bwMode="auto">
            <a:xfrm>
              <a:off x="2376" y="36"/>
              <a:ext cx="20" cy="16"/>
            </a:xfrm>
            <a:custGeom>
              <a:avLst/>
              <a:gdLst>
                <a:gd name="T0" fmla="*/ 11 w 27"/>
                <a:gd name="T1" fmla="*/ 0 h 22"/>
                <a:gd name="T2" fmla="*/ 3 w 27"/>
                <a:gd name="T3" fmla="*/ 12 h 22"/>
                <a:gd name="T4" fmla="*/ 19 w 27"/>
                <a:gd name="T5" fmla="*/ 22 h 22"/>
                <a:gd name="T6" fmla="*/ 11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7" name="Freeform 111"/>
            <p:cNvSpPr>
              <a:spLocks noChangeArrowheads="1"/>
            </p:cNvSpPr>
            <p:nvPr/>
          </p:nvSpPr>
          <p:spPr bwMode="auto">
            <a:xfrm>
              <a:off x="2358" y="54"/>
              <a:ext cx="15" cy="13"/>
            </a:xfrm>
            <a:custGeom>
              <a:avLst/>
              <a:gdLst>
                <a:gd name="T0" fmla="*/ 11 w 20"/>
                <a:gd name="T1" fmla="*/ 0 h 18"/>
                <a:gd name="T2" fmla="*/ 9 w 20"/>
                <a:gd name="T3" fmla="*/ 18 h 18"/>
                <a:gd name="T4" fmla="*/ 11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8" name="Freeform 112"/>
            <p:cNvSpPr>
              <a:spLocks noChangeArrowheads="1"/>
            </p:cNvSpPr>
            <p:nvPr/>
          </p:nvSpPr>
          <p:spPr bwMode="auto">
            <a:xfrm>
              <a:off x="3498" y="70"/>
              <a:ext cx="18" cy="33"/>
            </a:xfrm>
            <a:custGeom>
              <a:avLst/>
              <a:gdLst>
                <a:gd name="T0" fmla="*/ 24 w 24"/>
                <a:gd name="T1" fmla="*/ 0 h 44"/>
                <a:gd name="T2" fmla="*/ 8 w 24"/>
                <a:gd name="T3" fmla="*/ 16 h 44"/>
                <a:gd name="T4" fmla="*/ 0 w 24"/>
                <a:gd name="T5" fmla="*/ 34 h 44"/>
                <a:gd name="T6" fmla="*/ 16 w 24"/>
                <a:gd name="T7" fmla="*/ 40 h 44"/>
                <a:gd name="T8" fmla="*/ 24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9" name="Freeform 113"/>
            <p:cNvSpPr>
              <a:spLocks noChangeArrowheads="1"/>
            </p:cNvSpPr>
            <p:nvPr/>
          </p:nvSpPr>
          <p:spPr bwMode="auto">
            <a:xfrm>
              <a:off x="2614" y="1522"/>
              <a:ext cx="31" cy="18"/>
            </a:xfrm>
            <a:custGeom>
              <a:avLst/>
              <a:gdLst>
                <a:gd name="T0" fmla="*/ 30 w 41"/>
                <a:gd name="T1" fmla="*/ 0 h 24"/>
                <a:gd name="T2" fmla="*/ 26 w 41"/>
                <a:gd name="T3" fmla="*/ 24 h 24"/>
                <a:gd name="T4" fmla="*/ 30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0" name="Freeform 114"/>
            <p:cNvSpPr>
              <a:spLocks noChangeArrowheads="1"/>
            </p:cNvSpPr>
            <p:nvPr/>
          </p:nvSpPr>
          <p:spPr bwMode="auto">
            <a:xfrm>
              <a:off x="2654" y="1515"/>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1" name="Freeform 115"/>
            <p:cNvSpPr>
              <a:spLocks noChangeArrowheads="1"/>
            </p:cNvSpPr>
            <p:nvPr/>
          </p:nvSpPr>
          <p:spPr bwMode="auto">
            <a:xfrm>
              <a:off x="2587" y="1361"/>
              <a:ext cx="9"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2" name="Freeform 116"/>
            <p:cNvSpPr>
              <a:spLocks noChangeArrowheads="1"/>
            </p:cNvSpPr>
            <p:nvPr/>
          </p:nvSpPr>
          <p:spPr bwMode="auto">
            <a:xfrm>
              <a:off x="2647" y="1288"/>
              <a:ext cx="11" cy="19"/>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3" name="Freeform 117"/>
            <p:cNvSpPr>
              <a:spLocks noChangeArrowheads="1"/>
            </p:cNvSpPr>
            <p:nvPr/>
          </p:nvSpPr>
          <p:spPr bwMode="auto">
            <a:xfrm>
              <a:off x="2623" y="1287"/>
              <a:ext cx="11" cy="19"/>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4" name="Freeform 118"/>
            <p:cNvSpPr>
              <a:spLocks noChangeArrowheads="1"/>
            </p:cNvSpPr>
            <p:nvPr/>
          </p:nvSpPr>
          <p:spPr bwMode="auto">
            <a:xfrm>
              <a:off x="2612" y="1309"/>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5" name="Freeform 119"/>
            <p:cNvSpPr>
              <a:spLocks noChangeArrowheads="1"/>
            </p:cNvSpPr>
            <p:nvPr/>
          </p:nvSpPr>
          <p:spPr bwMode="auto">
            <a:xfrm>
              <a:off x="2587" y="1343"/>
              <a:ext cx="9"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6" name="Freeform 120"/>
            <p:cNvSpPr>
              <a:spLocks noChangeArrowheads="1"/>
            </p:cNvSpPr>
            <p:nvPr/>
          </p:nvSpPr>
          <p:spPr bwMode="auto">
            <a:xfrm>
              <a:off x="2606" y="1330"/>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7" name="Freeform 121"/>
            <p:cNvSpPr>
              <a:spLocks noChangeArrowheads="1"/>
            </p:cNvSpPr>
            <p:nvPr/>
          </p:nvSpPr>
          <p:spPr bwMode="auto">
            <a:xfrm>
              <a:off x="1873" y="342"/>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8" name="Freeform 122"/>
            <p:cNvSpPr>
              <a:spLocks noChangeArrowheads="1"/>
            </p:cNvSpPr>
            <p:nvPr/>
          </p:nvSpPr>
          <p:spPr bwMode="auto">
            <a:xfrm>
              <a:off x="1812" y="308"/>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9" name="Freeform 123"/>
            <p:cNvSpPr>
              <a:spLocks noChangeArrowheads="1"/>
            </p:cNvSpPr>
            <p:nvPr/>
          </p:nvSpPr>
          <p:spPr bwMode="auto">
            <a:xfrm>
              <a:off x="1574" y="91"/>
              <a:ext cx="2060" cy="1644"/>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grpSp>
      <p:pic>
        <p:nvPicPr>
          <p:cNvPr id="2160" name="Picture 7" descr="artplus_nature_naturalcity42_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70450" y="3167063"/>
            <a:ext cx="4425950"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1" name="Picture 12" descr="artplus_nature_naturalcity42_i"/>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56425" y="3352800"/>
            <a:ext cx="165417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2" name="Picture 10" descr="artplus_nature_naturalcity42_c"/>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296400" y="2895600"/>
            <a:ext cx="111283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3" name="Picture 13" descr="artplus_nature_naturalcity42_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994275" y="4594225"/>
            <a:ext cx="49117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4" name="Picture 9" descr="artplus_nature_naturalcity42_b"/>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195888" y="3097213"/>
            <a:ext cx="297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5" name="Picture 8" descr="artplus_nature_naturalcity42_e"/>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3600" y="1993900"/>
            <a:ext cx="154622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6" name="Picture 11" descr="artplus_nature_naturalcity42_d"/>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626100" y="2862263"/>
            <a:ext cx="6238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7" name="Picture 128" descr="a1"/>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359900" y="95250"/>
            <a:ext cx="18034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8" name="Picture 129" descr="b_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204450" y="1968500"/>
            <a:ext cx="10795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9" name="Rectangle 3"/>
          <p:cNvSpPr>
            <a:spLocks noGrp="1" noChangeArrowheads="1"/>
          </p:cNvSpPr>
          <p:nvPr>
            <p:ph type="body" idx="1"/>
          </p:nvPr>
        </p:nvSpPr>
        <p:spPr bwMode="auto">
          <a:xfrm>
            <a:off x="457200" y="12954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2170" name="Rectangle 2"/>
          <p:cNvSpPr>
            <a:spLocks noGrp="1" noChangeArrowheads="1"/>
          </p:cNvSpPr>
          <p:nvPr>
            <p:ph type="title"/>
          </p:nvPr>
        </p:nvSpPr>
        <p:spPr bwMode="auto">
          <a:xfrm>
            <a:off x="457200" y="22860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2171" name="Rectangle 4"/>
          <p:cNvSpPr>
            <a:spLocks noGrp="1" noChangeArrowheads="1"/>
          </p:cNvSpPr>
          <p:nvPr>
            <p:ph type="dt" sz="half" idx="2"/>
          </p:nvPr>
        </p:nvSpPr>
        <p:spPr bwMode="auto">
          <a:xfrm>
            <a:off x="304800" y="6477000"/>
            <a:ext cx="21336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solidFill>
                  <a:schemeClr val="bg1"/>
                </a:solidFill>
                <a:ea typeface="宋体" panose="02010600030101010101" pitchFamily="2" charset="-122"/>
              </a:defRPr>
            </a:lvl1pPr>
          </a:lstStyle>
          <a:p>
            <a:endParaRPr lang="en-US"/>
          </a:p>
        </p:txBody>
      </p:sp>
      <p:sp>
        <p:nvSpPr>
          <p:cNvPr id="2172" name="Rectangle 6"/>
          <p:cNvSpPr>
            <a:spLocks noGrp="1" noChangeArrowheads="1"/>
          </p:cNvSpPr>
          <p:nvPr>
            <p:ph type="sldNum" sz="quarter" idx="4"/>
          </p:nvPr>
        </p:nvSpPr>
        <p:spPr bwMode="auto">
          <a:xfrm>
            <a:off x="3657600" y="6477000"/>
            <a:ext cx="21336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a:defRPr sz="1200">
                <a:solidFill>
                  <a:schemeClr val="bg1"/>
                </a:solidFill>
                <a:ea typeface="宋体" panose="02010600030101010101" pitchFamily="2" charset="-122"/>
              </a:defRPr>
            </a:lvl1pPr>
          </a:lstStyle>
          <a:p>
            <a:fld id="{39B01E5A-4D53-46F1-90C8-7BF09A15CB86}" type="slidenum">
              <a:rPr lang="zh-CN" altLang="en-US"/>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2160"/>
                                        </p:tgtEl>
                                        <p:attrNameLst>
                                          <p:attrName>style.visibility</p:attrName>
                                        </p:attrNameLst>
                                      </p:cBhvr>
                                      <p:to>
                                        <p:strVal val="visible"/>
                                      </p:to>
                                    </p:set>
                                    <p:animEffect transition="in" filter="fade">
                                      <p:cBhvr>
                                        <p:cTn id="10" dur="2000"/>
                                        <p:tgtEl>
                                          <p:spTgt spid="2160"/>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2164"/>
                                        </p:tgtEl>
                                        <p:attrNameLst>
                                          <p:attrName>style.visibility</p:attrName>
                                        </p:attrNameLst>
                                      </p:cBhvr>
                                      <p:to>
                                        <p:strVal val="visible"/>
                                      </p:to>
                                    </p:set>
                                    <p:animEffect transition="in" filter="fade">
                                      <p:cBhvr>
                                        <p:cTn id="14" dur="1000"/>
                                        <p:tgtEl>
                                          <p:spTgt spid="2164"/>
                                        </p:tgtEl>
                                      </p:cBhvr>
                                    </p:animEffect>
                                  </p:childTnLst>
                                </p:cTn>
                              </p:par>
                            </p:childTnLst>
                          </p:cTn>
                        </p:par>
                        <p:par>
                          <p:cTn id="15" fill="hold">
                            <p:stCondLst>
                              <p:cond delay="3000"/>
                            </p:stCondLst>
                            <p:childTnLst>
                              <p:par>
                                <p:cTn id="16" presetID="22" presetClass="entr" presetSubtype="4" fill="hold" nodeType="afterEffect">
                                  <p:stCondLst>
                                    <p:cond delay="0"/>
                                  </p:stCondLst>
                                  <p:childTnLst>
                                    <p:set>
                                      <p:cBhvr>
                                        <p:cTn id="17" dur="1" fill="hold">
                                          <p:stCondLst>
                                            <p:cond delay="0"/>
                                          </p:stCondLst>
                                        </p:cTn>
                                        <p:tgtEl>
                                          <p:spTgt spid="2166"/>
                                        </p:tgtEl>
                                        <p:attrNameLst>
                                          <p:attrName>style.visibility</p:attrName>
                                        </p:attrNameLst>
                                      </p:cBhvr>
                                      <p:to>
                                        <p:strVal val="visible"/>
                                      </p:to>
                                    </p:set>
                                    <p:animEffect transition="in" filter="wipe(down)">
                                      <p:cBhvr>
                                        <p:cTn id="18" dur="500"/>
                                        <p:tgtEl>
                                          <p:spTgt spid="2166"/>
                                        </p:tgtEl>
                                      </p:cBhvr>
                                    </p:animEffect>
                                  </p:childTnLst>
                                </p:cTn>
                              </p:par>
                            </p:childTnLst>
                          </p:cTn>
                        </p:par>
                        <p:par>
                          <p:cTn id="19" fill="hold">
                            <p:stCondLst>
                              <p:cond delay="3500"/>
                            </p:stCondLst>
                            <p:childTnLst>
                              <p:par>
                                <p:cTn id="20" presetID="22" presetClass="entr" presetSubtype="4" fill="hold" nodeType="afterEffect">
                                  <p:stCondLst>
                                    <p:cond delay="0"/>
                                  </p:stCondLst>
                                  <p:childTnLst>
                                    <p:set>
                                      <p:cBhvr>
                                        <p:cTn id="21" dur="1" fill="hold">
                                          <p:stCondLst>
                                            <p:cond delay="0"/>
                                          </p:stCondLst>
                                        </p:cTn>
                                        <p:tgtEl>
                                          <p:spTgt spid="2165"/>
                                        </p:tgtEl>
                                        <p:attrNameLst>
                                          <p:attrName>style.visibility</p:attrName>
                                        </p:attrNameLst>
                                      </p:cBhvr>
                                      <p:to>
                                        <p:strVal val="visible"/>
                                      </p:to>
                                    </p:set>
                                    <p:animEffect transition="in" filter="wipe(down)">
                                      <p:cBhvr>
                                        <p:cTn id="22" dur="500"/>
                                        <p:tgtEl>
                                          <p:spTgt spid="2165"/>
                                        </p:tgtEl>
                                      </p:cBhvr>
                                    </p:animEffect>
                                  </p:childTnLst>
                                </p:cTn>
                              </p:par>
                            </p:childTnLst>
                          </p:cTn>
                        </p:par>
                        <p:par>
                          <p:cTn id="23" fill="hold">
                            <p:stCondLst>
                              <p:cond delay="4000"/>
                            </p:stCondLst>
                            <p:childTnLst>
                              <p:par>
                                <p:cTn id="24" presetID="35" presetClass="path" presetSubtype="0" accel="50000" decel="50000" fill="hold" nodeType="afterEffect">
                                  <p:stCondLst>
                                    <p:cond delay="0"/>
                                  </p:stCondLst>
                                  <p:childTnLst>
                                    <p:animMotion origin="layout" path="M -5.55556E-7 2.37743E-6 L -0.21076 0.04787 " pathEditMode="relative" rAng="0" ptsTypes="AA">
                                      <p:cBhvr>
                                        <p:cTn id="25" dur="2000" fill="hold"/>
                                        <p:tgtEl>
                                          <p:spTgt spid="2162"/>
                                        </p:tgtEl>
                                        <p:attrNameLst>
                                          <p:attrName>ppt_x</p:attrName>
                                          <p:attrName>ppt_y</p:attrName>
                                        </p:attrNameLst>
                                      </p:cBhvr>
                                      <p:rCtr x="-10300" y="2400"/>
                                    </p:animMotion>
                                  </p:childTnLst>
                                </p:cTn>
                              </p:par>
                              <p:par>
                                <p:cTn id="26" presetID="10" presetClass="entr" presetSubtype="0" fill="hold" nodeType="withEffect">
                                  <p:stCondLst>
                                    <p:cond delay="0"/>
                                  </p:stCondLst>
                                  <p:childTnLst>
                                    <p:set>
                                      <p:cBhvr>
                                        <p:cTn id="27" dur="1" fill="hold">
                                          <p:stCondLst>
                                            <p:cond delay="0"/>
                                          </p:stCondLst>
                                        </p:cTn>
                                        <p:tgtEl>
                                          <p:spTgt spid="2162"/>
                                        </p:tgtEl>
                                        <p:attrNameLst>
                                          <p:attrName>style.visibility</p:attrName>
                                        </p:attrNameLst>
                                      </p:cBhvr>
                                      <p:to>
                                        <p:strVal val="visible"/>
                                      </p:to>
                                    </p:set>
                                    <p:animEffect transition="in" filter="fade">
                                      <p:cBhvr>
                                        <p:cTn id="28" dur="1000"/>
                                        <p:tgtEl>
                                          <p:spTgt spid="2162"/>
                                        </p:tgtEl>
                                      </p:cBhvr>
                                    </p:animEffect>
                                  </p:childTnLst>
                                </p:cTn>
                              </p:par>
                            </p:childTnLst>
                          </p:cTn>
                        </p:par>
                        <p:par>
                          <p:cTn id="29" fill="hold">
                            <p:stCondLst>
                              <p:cond delay="6000"/>
                            </p:stCondLst>
                            <p:childTnLst>
                              <p:par>
                                <p:cTn id="30" presetID="22" presetClass="entr" presetSubtype="4" fill="hold" nodeType="afterEffect">
                                  <p:stCondLst>
                                    <p:cond delay="0"/>
                                  </p:stCondLst>
                                  <p:childTnLst>
                                    <p:set>
                                      <p:cBhvr>
                                        <p:cTn id="31" dur="1" fill="hold">
                                          <p:stCondLst>
                                            <p:cond delay="0"/>
                                          </p:stCondLst>
                                        </p:cTn>
                                        <p:tgtEl>
                                          <p:spTgt spid="2161"/>
                                        </p:tgtEl>
                                        <p:attrNameLst>
                                          <p:attrName>style.visibility</p:attrName>
                                        </p:attrNameLst>
                                      </p:cBhvr>
                                      <p:to>
                                        <p:strVal val="visible"/>
                                      </p:to>
                                    </p:set>
                                    <p:animEffect transition="in" filter="wipe(down)">
                                      <p:cBhvr>
                                        <p:cTn id="32" dur="500"/>
                                        <p:tgtEl>
                                          <p:spTgt spid="2161"/>
                                        </p:tgtEl>
                                      </p:cBhvr>
                                    </p:animEffect>
                                  </p:childTnLst>
                                </p:cTn>
                              </p:par>
                            </p:childTnLst>
                          </p:cTn>
                        </p:par>
                        <p:par>
                          <p:cTn id="33" fill="hold">
                            <p:stCondLst>
                              <p:cond delay="6500"/>
                            </p:stCondLst>
                            <p:childTnLst>
                              <p:par>
                                <p:cTn id="34" presetID="22" presetClass="entr" presetSubtype="4" fill="hold" nodeType="afterEffect">
                                  <p:stCondLst>
                                    <p:cond delay="0"/>
                                  </p:stCondLst>
                                  <p:childTnLst>
                                    <p:set>
                                      <p:cBhvr>
                                        <p:cTn id="35" dur="1" fill="hold">
                                          <p:stCondLst>
                                            <p:cond delay="0"/>
                                          </p:stCondLst>
                                        </p:cTn>
                                        <p:tgtEl>
                                          <p:spTgt spid="2163"/>
                                        </p:tgtEl>
                                        <p:attrNameLst>
                                          <p:attrName>style.visibility</p:attrName>
                                        </p:attrNameLst>
                                      </p:cBhvr>
                                      <p:to>
                                        <p:strVal val="visible"/>
                                      </p:to>
                                    </p:set>
                                    <p:animEffect transition="in" filter="wipe(down)">
                                      <p:cBhvr>
                                        <p:cTn id="36" dur="1000"/>
                                        <p:tgtEl>
                                          <p:spTgt spid="2163"/>
                                        </p:tgtEl>
                                      </p:cBhvr>
                                    </p:animEffect>
                                  </p:childTnLst>
                                </p:cTn>
                              </p:par>
                              <p:par>
                                <p:cTn id="37" presetID="10" presetClass="entr" presetSubtype="0" fill="hold" nodeType="withEffect">
                                  <p:stCondLst>
                                    <p:cond delay="800"/>
                                  </p:stCondLst>
                                  <p:childTnLst>
                                    <p:set>
                                      <p:cBhvr>
                                        <p:cTn id="38" dur="1" fill="hold">
                                          <p:stCondLst>
                                            <p:cond delay="0"/>
                                          </p:stCondLst>
                                        </p:cTn>
                                        <p:tgtEl>
                                          <p:spTgt spid="2051"/>
                                        </p:tgtEl>
                                        <p:attrNameLst>
                                          <p:attrName>style.visibility</p:attrName>
                                        </p:attrNameLst>
                                      </p:cBhvr>
                                      <p:to>
                                        <p:strVal val="visible"/>
                                      </p:to>
                                    </p:set>
                                    <p:animEffect transition="in" filter="fade">
                                      <p:cBhvr>
                                        <p:cTn id="39" dur="2000"/>
                                        <p:tgtEl>
                                          <p:spTgt spid="2051"/>
                                        </p:tgtEl>
                                      </p:cBhvr>
                                    </p:animEffect>
                                  </p:childTnLst>
                                </p:cTn>
                              </p:par>
                            </p:childTnLst>
                          </p:cTn>
                        </p:par>
                        <p:par>
                          <p:cTn id="40" fill="hold">
                            <p:stCondLst>
                              <p:cond delay="7500"/>
                            </p:stCondLst>
                            <p:childTnLst>
                              <p:par>
                                <p:cTn id="41" presetID="0" presetClass="path" presetSubtype="0" accel="50000" decel="50000" fill="hold" nodeType="afterEffect">
                                  <p:stCondLst>
                                    <p:cond delay="0"/>
                                  </p:stCondLst>
                                  <p:childTnLst>
                                    <p:animMotion origin="layout" path="M -2.22222E-6 -4.81481E-6 C -0.08906 0.01505 -0.38802 0.03033 -0.53472 0.09075 C -0.68142 0.15116 -0.81198 0.322 -0.88055 0.36297 C -0.94913 0.40394 -0.93229 0.34237 -0.94583 0.33704 " pathEditMode="relative" rAng="0" ptsTypes="aaaa">
                                      <p:cBhvr>
                                        <p:cTn id="42" dur="2000" fill="hold"/>
                                        <p:tgtEl>
                                          <p:spTgt spid="2167"/>
                                        </p:tgtEl>
                                        <p:attrNameLst>
                                          <p:attrName>ppt_x</p:attrName>
                                          <p:attrName>ppt_y</p:attrName>
                                        </p:attrNameLst>
                                      </p:cBhvr>
                                      <p:rCtr x="-47300" y="20200"/>
                                    </p:animMotion>
                                  </p:childTnLst>
                                </p:cTn>
                              </p:par>
                              <p:par>
                                <p:cTn id="43" presetID="0" presetClass="path" presetSubtype="0" accel="50000" decel="50000" fill="hold" nodeType="withEffect">
                                  <p:stCondLst>
                                    <p:cond delay="500"/>
                                  </p:stCondLst>
                                  <p:childTnLst>
                                    <p:animMotion origin="layout" path="M 0 0.04629 C -0.07778 0.05393 -0.34948 0.0956 -0.46667 0.09166 C -0.58385 0.08773 -0.63611 -0.0007 -0.70278 0.02314 C -0.76944 0.04699 -0.83247 0.19027 -0.86667 0.23426 " pathEditMode="relative" rAng="0" ptsTypes="aaaa">
                                      <p:cBhvr>
                                        <p:cTn id="44" dur="2000" fill="hold"/>
                                        <p:tgtEl>
                                          <p:spTgt spid="2168"/>
                                        </p:tgtEl>
                                        <p:attrNameLst>
                                          <p:attrName>ppt_x</p:attrName>
                                          <p:attrName>ppt_y</p:attrName>
                                        </p:attrNameLst>
                                      </p:cBhvr>
                                      <p:rCtr x="-43100" y="7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autoUpdateAnimBg="0"/>
    </p:bldLst>
  </p:timing>
  <p:txStyles>
    <p:titleStyle>
      <a:lvl1pPr algn="ctr" rtl="0" eaLnBrk="0" fontAlgn="base" hangingPunct="0">
        <a:spcBef>
          <a:spcPct val="0"/>
        </a:spcBef>
        <a:spcAft>
          <a:spcPct val="0"/>
        </a:spcAft>
        <a:defRPr sz="4200" i="1">
          <a:solidFill>
            <a:schemeClr val="tx1"/>
          </a:solidFill>
          <a:latin typeface="+mj-lt"/>
          <a:ea typeface="+mj-ea"/>
          <a:cs typeface="+mj-cs"/>
        </a:defRPr>
      </a:lvl1pPr>
      <a:lvl2pPr algn="ctr" rtl="0" eaLnBrk="0" fontAlgn="base" hangingPunct="0">
        <a:spcBef>
          <a:spcPct val="0"/>
        </a:spcBef>
        <a:spcAft>
          <a:spcPct val="0"/>
        </a:spcAft>
        <a:defRPr sz="4200" i="1">
          <a:solidFill>
            <a:schemeClr val="tx1"/>
          </a:solidFill>
          <a:latin typeface="宋体" panose="02010600030101010101" pitchFamily="2" charset="-122"/>
        </a:defRPr>
      </a:lvl2pPr>
      <a:lvl3pPr algn="ctr" rtl="0" eaLnBrk="0" fontAlgn="base" hangingPunct="0">
        <a:spcBef>
          <a:spcPct val="0"/>
        </a:spcBef>
        <a:spcAft>
          <a:spcPct val="0"/>
        </a:spcAft>
        <a:defRPr sz="4200" i="1">
          <a:solidFill>
            <a:schemeClr val="tx1"/>
          </a:solidFill>
          <a:latin typeface="宋体" panose="02010600030101010101" pitchFamily="2" charset="-122"/>
        </a:defRPr>
      </a:lvl3pPr>
      <a:lvl4pPr algn="ctr" rtl="0" eaLnBrk="0" fontAlgn="base" hangingPunct="0">
        <a:spcBef>
          <a:spcPct val="0"/>
        </a:spcBef>
        <a:spcAft>
          <a:spcPct val="0"/>
        </a:spcAft>
        <a:defRPr sz="4200" i="1">
          <a:solidFill>
            <a:schemeClr val="tx1"/>
          </a:solidFill>
          <a:latin typeface="宋体" panose="02010600030101010101" pitchFamily="2" charset="-122"/>
        </a:defRPr>
      </a:lvl4pPr>
      <a:lvl5pPr algn="ctr" rtl="0" eaLnBrk="0" fontAlgn="base" hangingPunct="0">
        <a:spcBef>
          <a:spcPct val="0"/>
        </a:spcBef>
        <a:spcAft>
          <a:spcPct val="0"/>
        </a:spcAft>
        <a:defRPr sz="4200" i="1">
          <a:solidFill>
            <a:schemeClr val="tx1"/>
          </a:solidFill>
          <a:latin typeface="宋体" panose="02010600030101010101" pitchFamily="2" charset="-122"/>
        </a:defRPr>
      </a:lvl5pPr>
      <a:lvl6pPr marL="457200" algn="ctr" rtl="0" eaLnBrk="0" fontAlgn="base" hangingPunct="0">
        <a:spcBef>
          <a:spcPct val="0"/>
        </a:spcBef>
        <a:spcAft>
          <a:spcPct val="0"/>
        </a:spcAft>
        <a:defRPr sz="4200" i="1">
          <a:solidFill>
            <a:schemeClr val="tx1"/>
          </a:solidFill>
          <a:latin typeface="宋体" panose="02010600030101010101" pitchFamily="2" charset="-122"/>
        </a:defRPr>
      </a:lvl6pPr>
      <a:lvl7pPr marL="914400" algn="ctr" rtl="0" eaLnBrk="0" fontAlgn="base" hangingPunct="0">
        <a:spcBef>
          <a:spcPct val="0"/>
        </a:spcBef>
        <a:spcAft>
          <a:spcPct val="0"/>
        </a:spcAft>
        <a:defRPr sz="4200" i="1">
          <a:solidFill>
            <a:schemeClr val="tx1"/>
          </a:solidFill>
          <a:latin typeface="宋体" panose="02010600030101010101" pitchFamily="2" charset="-122"/>
        </a:defRPr>
      </a:lvl7pPr>
      <a:lvl8pPr marL="1371600" algn="ctr" rtl="0" eaLnBrk="0" fontAlgn="base" hangingPunct="0">
        <a:spcBef>
          <a:spcPct val="0"/>
        </a:spcBef>
        <a:spcAft>
          <a:spcPct val="0"/>
        </a:spcAft>
        <a:defRPr sz="4200" i="1">
          <a:solidFill>
            <a:schemeClr val="tx1"/>
          </a:solidFill>
          <a:latin typeface="宋体" panose="02010600030101010101" pitchFamily="2" charset="-122"/>
        </a:defRPr>
      </a:lvl8pPr>
      <a:lvl9pPr marL="1828800" algn="ctr" rtl="0" eaLnBrk="0" fontAlgn="base" hangingPunct="0">
        <a:spcBef>
          <a:spcPct val="0"/>
        </a:spcBef>
        <a:spcAft>
          <a:spcPct val="0"/>
        </a:spcAft>
        <a:defRPr sz="4200" i="1">
          <a:solidFill>
            <a:schemeClr val="tx1"/>
          </a:solidFill>
          <a:latin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p:sp>
        <p:nvSpPr>
          <p:cNvPr id="2" name="文本框 1"/>
          <p:cNvSpPr txBox="1"/>
          <p:nvPr/>
        </p:nvSpPr>
        <p:spPr>
          <a:xfrm>
            <a:off x="1033145" y="1571625"/>
            <a:ext cx="7077075" cy="829945"/>
          </a:xfrm>
          <a:prstGeom prst="rect">
            <a:avLst/>
          </a:prstGeom>
          <a:noFill/>
        </p:spPr>
        <p:txBody>
          <a:bodyPr wrap="square" rtlCol="0">
            <a:prstTxWarp prst="textCanDown">
              <a:avLst/>
            </a:prstTxWarp>
            <a:spAutoFit/>
            <a:scene3d>
              <a:camera prst="orthographicFront"/>
              <a:lightRig rig="threePt" dir="t"/>
            </a:scene3d>
            <a:sp3d contourW="88900" prstMaterial="dkEdge"/>
          </a:bodyPr>
          <a:p>
            <a:pPr algn="ctr">
              <a:buClrTx/>
              <a:buSzTx/>
              <a:buFontTx/>
              <a:defRPr/>
            </a:pPr>
            <a:r>
              <a:rPr kumimoji="1" lang="zh-CN" altLang="en-US" sz="6600" kern="0" dirty="0" smtClean="0">
                <a:solidFill>
                  <a:schemeClr val="tx2"/>
                </a:solidFill>
                <a:effectLst>
                  <a:outerShdw blurRad="38100" dist="38100" dir="2700000" algn="tl">
                    <a:srgbClr val="000000"/>
                  </a:outerShdw>
                </a:effectLst>
                <a:latin typeface="+mj-lt"/>
                <a:ea typeface="华文新魏" panose="02010800040101010101" pitchFamily="2" charset="-122"/>
                <a:cs typeface="+mj-cs"/>
              </a:rPr>
              <a:t>签派程序与方法</a:t>
            </a:r>
            <a:endParaRPr kumimoji="1" lang="zh-CN" altLang="en-US" sz="6600" kern="0" dirty="0" smtClean="0">
              <a:solidFill>
                <a:schemeClr val="tx2"/>
              </a:solidFill>
              <a:effectLst>
                <a:outerShdw blurRad="38100" dist="38100" dir="2700000" algn="tl">
                  <a:srgbClr val="000000"/>
                </a:outerShdw>
              </a:effectLst>
              <a:latin typeface="+mj-lt"/>
              <a:ea typeface="华文新魏" panose="02010800040101010101" pitchFamily="2" charset="-122"/>
              <a:cs typeface="+mj-cs"/>
            </a:endParaRPr>
          </a:p>
        </p:txBody>
      </p:sp>
      <p:sp>
        <p:nvSpPr>
          <p:cNvPr id="3" name="文本框 2"/>
          <p:cNvSpPr txBox="1"/>
          <p:nvPr/>
        </p:nvSpPr>
        <p:spPr>
          <a:xfrm>
            <a:off x="4854575" y="5154930"/>
            <a:ext cx="3890645" cy="1197610"/>
          </a:xfrm>
          <a:prstGeom prst="rect">
            <a:avLst/>
          </a:prstGeom>
          <a:noFill/>
        </p:spPr>
        <p:txBody>
          <a:bodyPr wrap="square" rtlCol="0">
            <a:spAutoFit/>
          </a:bodyPr>
          <a:p>
            <a:pPr marL="342900" indent="-342900" algn="r">
              <a:lnSpc>
                <a:spcPct val="90000"/>
              </a:lnSpc>
              <a:spcBef>
                <a:spcPct val="20000"/>
              </a:spcBef>
              <a:buClr>
                <a:schemeClr val="accent2"/>
              </a:buClr>
              <a:buSzPct val="80000"/>
              <a:buFont typeface="Wingdings" panose="05000000000000000000" pitchFamily="2" charset="2"/>
            </a:pPr>
            <a:r>
              <a:rPr lang="zh-CN" altLang="en-US" sz="3600" b="1" kern="0" smtClean="0">
                <a:solidFill>
                  <a:schemeClr val="tx1"/>
                </a:solidFill>
                <a:effectLst>
                  <a:outerShdw blurRad="50800" dist="38100" algn="l" rotWithShape="0">
                    <a:prstClr val="black">
                      <a:alpha val="40000"/>
                    </a:prstClr>
                  </a:outerShdw>
                </a:effectLst>
                <a:latin typeface="华文新魏" panose="02010800040101010101" pitchFamily="2" charset="-122"/>
                <a:ea typeface="华文新魏" panose="02010800040101010101" pitchFamily="2" charset="-122"/>
              </a:rPr>
              <a:t>通用航空学院</a:t>
            </a:r>
            <a:endParaRPr lang="zh-CN" altLang="en-US" sz="3600" b="1" kern="0" smtClean="0">
              <a:solidFill>
                <a:schemeClr val="tx1"/>
              </a:solidFill>
              <a:effectLst>
                <a:outerShdw blurRad="50800" dist="38100" algn="l" rotWithShape="0">
                  <a:prstClr val="black">
                    <a:alpha val="40000"/>
                  </a:prstClr>
                </a:outerShdw>
              </a:effectLst>
              <a:latin typeface="华文新魏" panose="02010800040101010101" pitchFamily="2" charset="-122"/>
              <a:ea typeface="华文新魏" panose="02010800040101010101" pitchFamily="2" charset="-122"/>
            </a:endParaRPr>
          </a:p>
          <a:p>
            <a:pPr marL="342900" indent="-342900" algn="r">
              <a:lnSpc>
                <a:spcPct val="90000"/>
              </a:lnSpc>
              <a:spcBef>
                <a:spcPct val="20000"/>
              </a:spcBef>
              <a:buClr>
                <a:schemeClr val="accent2"/>
              </a:buClr>
              <a:buSzPct val="80000"/>
              <a:buFont typeface="Wingdings" panose="05000000000000000000" pitchFamily="2" charset="2"/>
            </a:pPr>
            <a:r>
              <a:rPr lang="zh-CN" altLang="en-US" sz="3600" b="1" kern="0" smtClean="0">
                <a:solidFill>
                  <a:schemeClr val="tx1"/>
                </a:solidFill>
                <a:effectLst>
                  <a:outerShdw blurRad="50800" dist="38100" algn="l" rotWithShape="0">
                    <a:prstClr val="black">
                      <a:alpha val="40000"/>
                    </a:prstClr>
                  </a:outerShdw>
                </a:effectLst>
                <a:latin typeface="华文新魏" panose="02010800040101010101" pitchFamily="2" charset="-122"/>
                <a:ea typeface="华文新魏" panose="02010800040101010101" pitchFamily="2" charset="-122"/>
              </a:rPr>
              <a:t>耿振菲</a:t>
            </a:r>
            <a:endParaRPr lang="zh-CN" altLang="en-US" sz="3600" b="1" kern="0" smtClean="0">
              <a:solidFill>
                <a:schemeClr val="tx1"/>
              </a:solidFill>
              <a:effectLst>
                <a:outerShdw blurRad="50800" dist="38100" algn="l" rotWithShape="0">
                  <a:prstClr val="black">
                    <a:alpha val="40000"/>
                  </a:prstClr>
                </a:outerShdw>
              </a:effectLst>
              <a:latin typeface="华文新魏" panose="02010800040101010101" pitchFamily="2" charset="-122"/>
              <a:ea typeface="华文新魏" panose="02010800040101010101" pitchFamily="2"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447290" y="1415415"/>
            <a:ext cx="4241165" cy="4170045"/>
          </a:xfrm>
        </p:spPr>
        <p:txBody>
          <a:bodyPr/>
          <a:p>
            <a:pPr>
              <a:lnSpc>
                <a:spcPct val="80000"/>
              </a:lnSpc>
            </a:pPr>
            <a:r>
              <a:rPr lang="zh-CN" altLang="en-US" sz="2800" dirty="0">
                <a:sym typeface="+mn-ea"/>
              </a:rPr>
              <a:t>1 签派工作的目的           </a:t>
            </a:r>
            <a:endParaRPr lang="zh-CN" altLang="en-US" sz="2800" dirty="0"/>
          </a:p>
          <a:p>
            <a:pPr>
              <a:lnSpc>
                <a:spcPct val="80000"/>
              </a:lnSpc>
            </a:pPr>
            <a:r>
              <a:rPr lang="zh-CN" altLang="en-US" sz="2800" dirty="0">
                <a:sym typeface="+mn-ea"/>
              </a:rPr>
              <a:t>2 自我天气讲解               </a:t>
            </a:r>
            <a:endParaRPr lang="zh-CN" altLang="en-US" sz="2800" dirty="0"/>
          </a:p>
          <a:p>
            <a:pPr>
              <a:lnSpc>
                <a:spcPct val="80000"/>
              </a:lnSpc>
            </a:pPr>
            <a:r>
              <a:rPr lang="zh-CN" altLang="en-US" sz="2800" dirty="0">
                <a:sym typeface="+mn-ea"/>
              </a:rPr>
              <a:t>3 交接班讲解                   </a:t>
            </a:r>
            <a:endParaRPr lang="zh-CN" altLang="en-US" sz="2800" dirty="0"/>
          </a:p>
          <a:p>
            <a:pPr>
              <a:lnSpc>
                <a:spcPct val="80000"/>
              </a:lnSpc>
            </a:pPr>
            <a:r>
              <a:rPr lang="zh-CN" altLang="en-US" sz="2800" dirty="0">
                <a:sym typeface="+mn-ea"/>
              </a:rPr>
              <a:t>4 交接班准备                   </a:t>
            </a:r>
            <a:endParaRPr lang="zh-CN" altLang="en-US" sz="2800" dirty="0"/>
          </a:p>
          <a:p>
            <a:pPr>
              <a:lnSpc>
                <a:spcPct val="80000"/>
              </a:lnSpc>
            </a:pPr>
            <a:r>
              <a:rPr lang="zh-CN" altLang="en-US" sz="2800" dirty="0">
                <a:sym typeface="+mn-ea"/>
              </a:rPr>
              <a:t>5 任务管理                      </a:t>
            </a:r>
            <a:endParaRPr lang="zh-CN" altLang="en-US" sz="2800" dirty="0"/>
          </a:p>
          <a:p>
            <a:pPr>
              <a:lnSpc>
                <a:spcPct val="80000"/>
              </a:lnSpc>
            </a:pPr>
            <a:r>
              <a:rPr lang="zh-CN" altLang="en-US" sz="2800" dirty="0">
                <a:sym typeface="+mn-ea"/>
              </a:rPr>
              <a:t>6 飞行计划和放行</a:t>
            </a:r>
            <a:endParaRPr lang="zh-CN" altLang="en-US" sz="2800" dirty="0"/>
          </a:p>
          <a:p>
            <a:pPr>
              <a:lnSpc>
                <a:spcPct val="80000"/>
              </a:lnSpc>
            </a:pPr>
            <a:r>
              <a:rPr lang="zh-CN" altLang="en-US" sz="2800" dirty="0">
                <a:sym typeface="+mn-ea"/>
              </a:rPr>
              <a:t>7 飞行员讲解</a:t>
            </a:r>
            <a:endParaRPr lang="zh-CN" altLang="en-US" sz="2800" dirty="0"/>
          </a:p>
          <a:p>
            <a:pPr>
              <a:lnSpc>
                <a:spcPct val="80000"/>
              </a:lnSpc>
            </a:pPr>
            <a:r>
              <a:rPr lang="zh-CN" altLang="en-US" sz="2800" dirty="0">
                <a:sym typeface="+mn-ea"/>
              </a:rPr>
              <a:t>8 飞行监控</a:t>
            </a:r>
            <a:endParaRPr lang="zh-CN" altLang="en-US" sz="2800" dirty="0"/>
          </a:p>
          <a:p>
            <a:pPr>
              <a:lnSpc>
                <a:spcPct val="80000"/>
              </a:lnSpc>
            </a:pPr>
            <a:r>
              <a:rPr lang="zh-CN" altLang="en-US" sz="2800" dirty="0">
                <a:sym typeface="+mn-ea"/>
              </a:rPr>
              <a:t>9 航站和航路上设备</a:t>
            </a:r>
            <a:endParaRPr lang="zh-CN" altLang="en-US" sz="2800" dirty="0"/>
          </a:p>
          <a:p>
            <a:pPr>
              <a:lnSpc>
                <a:spcPct val="80000"/>
              </a:lnSpc>
            </a:pPr>
            <a:r>
              <a:rPr lang="zh-CN" altLang="en-US" sz="2800" dirty="0">
                <a:sym typeface="+mn-ea"/>
              </a:rPr>
              <a:t>10 非正常工作</a:t>
            </a:r>
            <a:endParaRPr lang="zh-CN" altLang="en-US" sz="2800" dirty="0"/>
          </a:p>
          <a:p>
            <a:pPr>
              <a:lnSpc>
                <a:spcPct val="80000"/>
              </a:lnSpc>
            </a:pPr>
            <a:r>
              <a:rPr lang="zh-CN" altLang="en-US" sz="2800" dirty="0">
                <a:sym typeface="+mn-ea"/>
              </a:rPr>
              <a:t>11 交接班飞行后讲评</a:t>
            </a:r>
            <a:endParaRPr lang="zh-CN" altLang="en-US" sz="2800"/>
          </a:p>
        </p:txBody>
      </p:sp>
      <p:sp>
        <p:nvSpPr>
          <p:cNvPr id="26625" name="Rectangle 2"/>
          <p:cNvSpPr>
            <a:spLocks noGrp="1"/>
          </p:cNvSpPr>
          <p:nvPr>
            <p:ph type="title"/>
          </p:nvPr>
        </p:nvSpPr>
        <p:spPr>
          <a:xfrm>
            <a:off x="91440" y="228600"/>
            <a:ext cx="8953500" cy="868680"/>
          </a:xfrm>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sym typeface="+mn-ea"/>
              </a:rPr>
              <a:t>第二节  </a:t>
            </a:r>
            <a:r>
              <a:rPr lang="zh-CN"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签派程序</a:t>
            </a:r>
            <a:endParaRPr lang="zh-CN"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817370" y="1887220"/>
            <a:ext cx="6123305" cy="3328035"/>
          </a:xfrm>
        </p:spPr>
        <p:txBody>
          <a:bodyPr/>
          <a:p>
            <a:pPr latinLnBrk="0">
              <a:lnSpc>
                <a:spcPct val="200000"/>
              </a:lnSpc>
              <a:spcBef>
                <a:spcPts val="0"/>
              </a:spcBef>
              <a:buClrTx/>
              <a:buSzTx/>
              <a:buFont typeface="Wingdings" panose="05000000000000000000" charset="0"/>
              <a:buChar char="u"/>
            </a:pPr>
            <a:r>
              <a:rPr lang="zh-CN" altLang="en-US" sz="2800" dirty="0">
                <a:latin typeface="楷体_GB2312" pitchFamily="1" charset="-122"/>
                <a:sym typeface="+mn-ea"/>
              </a:rPr>
              <a:t>航班不正常情况下的签派工作程序</a:t>
            </a:r>
            <a:endParaRPr lang="zh-CN" altLang="en-US" sz="2800" dirty="0">
              <a:latin typeface="楷体_GB2312" pitchFamily="1" charset="-122"/>
              <a:sym typeface="+mn-ea"/>
            </a:endParaRPr>
          </a:p>
          <a:p>
            <a:pPr latinLnBrk="0">
              <a:lnSpc>
                <a:spcPct val="200000"/>
              </a:lnSpc>
              <a:spcBef>
                <a:spcPts val="0"/>
              </a:spcBef>
              <a:buClrTx/>
              <a:buSzTx/>
              <a:buFont typeface="Wingdings" panose="05000000000000000000" charset="0"/>
              <a:buChar char="u"/>
            </a:pPr>
            <a:r>
              <a:rPr lang="zh-CN" altLang="en-US" sz="2800" dirty="0">
                <a:latin typeface="楷体_GB2312" pitchFamily="1" charset="-122"/>
                <a:sym typeface="+mn-ea"/>
              </a:rPr>
              <a:t>紧急情况下的签派工作程序</a:t>
            </a:r>
            <a:endParaRPr lang="zh-CN" altLang="en-US" sz="2800" dirty="0">
              <a:latin typeface="楷体_GB2312" pitchFamily="1" charset="-122"/>
            </a:endParaRPr>
          </a:p>
          <a:p>
            <a:pPr latinLnBrk="0">
              <a:lnSpc>
                <a:spcPct val="200000"/>
              </a:lnSpc>
              <a:spcBef>
                <a:spcPts val="0"/>
              </a:spcBef>
              <a:buClrTx/>
              <a:buSzTx/>
              <a:buFont typeface="Wingdings" panose="05000000000000000000" charset="0"/>
              <a:buChar char="u"/>
            </a:pPr>
            <a:r>
              <a:rPr lang="zh-CN" altLang="en-US" sz="2800" dirty="0">
                <a:latin typeface="楷体_GB2312" pitchFamily="1" charset="-122"/>
                <a:sym typeface="+mn-ea"/>
              </a:rPr>
              <a:t>专机的飞行保障</a:t>
            </a:r>
            <a:endParaRPr lang="zh-CN" altLang="en-US" sz="2800">
              <a:solidFill>
                <a:srgbClr val="FF0000"/>
              </a:solidFill>
              <a:ea typeface="宋体" panose="02010600030101010101" pitchFamily="2" charset="-122"/>
            </a:endParaRPr>
          </a:p>
        </p:txBody>
      </p:sp>
      <p:sp>
        <p:nvSpPr>
          <p:cNvPr id="26625" name="Rectangle 2"/>
          <p:cNvSpPr>
            <a:spLocks noGrp="1"/>
          </p:cNvSpPr>
          <p:nvPr>
            <p:ph type="title"/>
          </p:nvPr>
        </p:nvSpPr>
        <p:spPr>
          <a:xfrm>
            <a:off x="-43815" y="194310"/>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95910" y="1593215"/>
            <a:ext cx="8658225" cy="3328035"/>
          </a:xfrm>
        </p:spPr>
        <p:txBody>
          <a:bodyPr/>
          <a:p>
            <a:pPr marL="0" algn="l">
              <a:spcBef>
                <a:spcPct val="20000"/>
              </a:spcBef>
              <a:buClr>
                <a:schemeClr val="hlink"/>
              </a:buClr>
              <a:buSzTx/>
              <a:buNone/>
            </a:pPr>
            <a:r>
              <a:rPr lang="zh-CN" altLang="en-US" sz="2800" dirty="0">
                <a:solidFill>
                  <a:schemeClr val="tx1"/>
                </a:solidFill>
                <a:sym typeface="+mn-ea"/>
              </a:rPr>
              <a:t>（1）未在班期时刻表公布的离站时间前15分钟之内    关好舱门的航班；</a:t>
            </a:r>
            <a:endParaRPr lang="zh-CN" altLang="en-US" sz="2800" dirty="0">
              <a:solidFill>
                <a:schemeClr val="tx1"/>
              </a:solidFill>
            </a:endParaRPr>
          </a:p>
          <a:p>
            <a:pPr marL="0" algn="l">
              <a:spcBef>
                <a:spcPct val="20000"/>
              </a:spcBef>
              <a:buClr>
                <a:schemeClr val="hlink"/>
              </a:buClr>
              <a:buSzTx/>
              <a:buNone/>
            </a:pPr>
            <a:r>
              <a:rPr lang="zh-CN" altLang="en-US" sz="2800" dirty="0">
                <a:solidFill>
                  <a:schemeClr val="tx1"/>
                </a:solidFill>
                <a:sym typeface="+mn-ea"/>
              </a:rPr>
              <a:t>（2）未在班期时刻表公布的离站时间后15分钟之内 正常起飞的航班；</a:t>
            </a:r>
            <a:endParaRPr lang="zh-CN" altLang="en-US" sz="2800" dirty="0">
              <a:solidFill>
                <a:schemeClr val="tx1"/>
              </a:solidFill>
            </a:endParaRPr>
          </a:p>
          <a:p>
            <a:pPr marL="0" algn="l">
              <a:spcBef>
                <a:spcPct val="20000"/>
              </a:spcBef>
              <a:buClr>
                <a:schemeClr val="hlink"/>
              </a:buClr>
              <a:buSzTx/>
              <a:buNone/>
            </a:pPr>
            <a:r>
              <a:rPr lang="zh-CN" altLang="en-US" sz="2800" dirty="0">
                <a:solidFill>
                  <a:schemeClr val="tx1"/>
                </a:solidFill>
                <a:sym typeface="+mn-ea"/>
              </a:rPr>
              <a:t>（3）未在班期时刻表公布的到达站安全着陆的航班；</a:t>
            </a:r>
            <a:endParaRPr lang="zh-CN" altLang="en-US" sz="2800" dirty="0">
              <a:solidFill>
                <a:schemeClr val="tx1"/>
              </a:solidFill>
              <a:sym typeface="+mn-ea"/>
            </a:endParaRPr>
          </a:p>
          <a:p>
            <a:pPr marL="0" indent="0">
              <a:buClr>
                <a:schemeClr val="hlink"/>
              </a:buClr>
              <a:buSzPct val="100000"/>
              <a:buNone/>
            </a:pPr>
            <a:r>
              <a:rPr lang="zh-CN" altLang="en-US" sz="2800" dirty="0">
                <a:solidFill>
                  <a:schemeClr val="tx1"/>
                </a:solidFill>
                <a:sym typeface="+mn-ea"/>
              </a:rPr>
              <a:t>（</a:t>
            </a:r>
            <a:r>
              <a:rPr lang="en-US" altLang="zh-CN" sz="2800" dirty="0">
                <a:solidFill>
                  <a:schemeClr val="tx1"/>
                </a:solidFill>
                <a:sym typeface="+mn-ea"/>
              </a:rPr>
              <a:t>4</a:t>
            </a:r>
            <a:r>
              <a:rPr lang="zh-CN" altLang="en-US" sz="2800" dirty="0">
                <a:solidFill>
                  <a:schemeClr val="tx1"/>
                </a:solidFill>
                <a:sym typeface="+mn-ea"/>
              </a:rPr>
              <a:t>）发生返航、改航、备降和飞行事故等不正常情况的航班；</a:t>
            </a:r>
            <a:endParaRPr lang="zh-CN" altLang="en-US" sz="2800" dirty="0">
              <a:solidFill>
                <a:schemeClr val="tx1"/>
              </a:solidFill>
            </a:endParaRPr>
          </a:p>
          <a:p>
            <a:pPr marL="0" indent="0">
              <a:buClr>
                <a:schemeClr val="hlink"/>
              </a:buClr>
              <a:buSzPct val="100000"/>
              <a:buNone/>
            </a:pPr>
            <a:r>
              <a:rPr lang="zh-CN" altLang="en-US" sz="2800" dirty="0">
                <a:solidFill>
                  <a:schemeClr val="tx1"/>
                </a:solidFill>
                <a:sym typeface="+mn-ea"/>
              </a:rPr>
              <a:t>（</a:t>
            </a:r>
            <a:r>
              <a:rPr lang="en-US" altLang="zh-CN" sz="2800" dirty="0">
                <a:solidFill>
                  <a:schemeClr val="tx1"/>
                </a:solidFill>
                <a:sym typeface="+mn-ea"/>
              </a:rPr>
              <a:t>5</a:t>
            </a:r>
            <a:r>
              <a:rPr lang="zh-CN" altLang="en-US" sz="2800" dirty="0">
                <a:solidFill>
                  <a:schemeClr val="tx1"/>
                </a:solidFill>
                <a:sym typeface="+mn-ea"/>
              </a:rPr>
              <a:t>）取消航班不再执行或取消航班另行补班；</a:t>
            </a:r>
            <a:endParaRPr lang="zh-CN" altLang="en-US" sz="2800" dirty="0">
              <a:solidFill>
                <a:schemeClr val="tx1"/>
              </a:solidFill>
            </a:endParaRPr>
          </a:p>
          <a:p>
            <a:pPr marL="0" indent="0">
              <a:buClr>
                <a:schemeClr val="hlink"/>
              </a:buClr>
              <a:buSzPct val="100000"/>
              <a:buNone/>
            </a:pPr>
            <a:r>
              <a:rPr lang="zh-CN" altLang="en-US" sz="2800" dirty="0">
                <a:solidFill>
                  <a:schemeClr val="tx1"/>
                </a:solidFill>
                <a:sym typeface="+mn-ea"/>
              </a:rPr>
              <a:t>（</a:t>
            </a:r>
            <a:r>
              <a:rPr lang="en-US" altLang="zh-CN" sz="2800" dirty="0">
                <a:solidFill>
                  <a:schemeClr val="tx1"/>
                </a:solidFill>
                <a:sym typeface="+mn-ea"/>
              </a:rPr>
              <a:t>6</a:t>
            </a:r>
            <a:r>
              <a:rPr lang="zh-CN" altLang="en-US" sz="2800" dirty="0">
                <a:solidFill>
                  <a:schemeClr val="tx1"/>
                </a:solidFill>
                <a:sym typeface="+mn-ea"/>
              </a:rPr>
              <a:t>）未经民航总局批准，公司自行改变计划的航班。</a:t>
            </a:r>
            <a:endParaRPr lang="zh-CN" altLang="en-US" sz="2800" dirty="0">
              <a:solidFill>
                <a:schemeClr val="tx1"/>
              </a:solidFill>
              <a:latin typeface="Arial" panose="020B0604020202020204" pitchFamily="34" charset="0"/>
              <a:ea typeface="宋体" panose="02010600030101010101" pitchFamily="2" charset="-122"/>
            </a:endParaRPr>
          </a:p>
          <a:p>
            <a:pPr marL="0" indent="0" latinLnBrk="0">
              <a:lnSpc>
                <a:spcPct val="200000"/>
              </a:lnSpc>
              <a:spcBef>
                <a:spcPts val="0"/>
              </a:spcBef>
              <a:buClrTx/>
              <a:buSzTx/>
              <a:buNone/>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26625" name="Rectangle 2"/>
          <p:cNvSpPr>
            <a:spLocks noGrp="1"/>
          </p:cNvSpPr>
          <p:nvPr>
            <p:ph type="title"/>
          </p:nvPr>
        </p:nvSpPr>
        <p:spPr>
          <a:xfrm>
            <a:off x="-97790" y="55880"/>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295275" y="924560"/>
            <a:ext cx="2913380" cy="583565"/>
          </a:xfrm>
          <a:prstGeom prst="rect">
            <a:avLst/>
          </a:prstGeom>
          <a:noFill/>
        </p:spPr>
        <p:txBody>
          <a:bodyPr wrap="square" rtlCol="0">
            <a:spAutoFit/>
          </a:bodyPr>
          <a:p>
            <a:r>
              <a:rPr lang="zh-CN" altLang="en-US" sz="3200" b="1" dirty="0">
                <a:sym typeface="+mn-ea"/>
              </a:rPr>
              <a:t>不正常航班：</a:t>
            </a:r>
            <a:endParaRPr lang="zh-CN" altLang="en-US" sz="3200" b="1" dirty="0">
              <a:sym typeface="+mn-ea"/>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781175" y="2142490"/>
            <a:ext cx="5995035" cy="3328035"/>
          </a:xfrm>
        </p:spPr>
        <p:txBody>
          <a:bodyPr/>
          <a:p>
            <a:pPr algn="ctr" eaLnBrk="0" hangingPunct="0">
              <a:lnSpc>
                <a:spcPct val="150000"/>
              </a:lnSpc>
              <a:spcBef>
                <a:spcPct val="0"/>
              </a:spcBef>
              <a:buNone/>
            </a:pPr>
            <a:r>
              <a:rPr lang="zh-CN" altLang="en-US" sz="2800" dirty="0">
                <a:sym typeface="+mn-ea"/>
              </a:rPr>
              <a:t>公司计划                        </a:t>
            </a:r>
            <a:endParaRPr lang="zh-CN" altLang="en-US" sz="2800" dirty="0"/>
          </a:p>
          <a:p>
            <a:pPr algn="ctr" eaLnBrk="0" hangingPunct="0">
              <a:lnSpc>
                <a:spcPct val="150000"/>
              </a:lnSpc>
              <a:spcBef>
                <a:spcPct val="0"/>
              </a:spcBef>
              <a:buNone/>
            </a:pPr>
            <a:r>
              <a:rPr lang="zh-CN" altLang="en-US" sz="2800" dirty="0">
                <a:sym typeface="+mn-ea"/>
              </a:rPr>
              <a:t>机务维修                             </a:t>
            </a:r>
            <a:endParaRPr lang="zh-CN" altLang="en-US" sz="2800" dirty="0"/>
          </a:p>
          <a:p>
            <a:pPr algn="ctr" eaLnBrk="0" hangingPunct="0">
              <a:lnSpc>
                <a:spcPct val="150000"/>
              </a:lnSpc>
              <a:spcBef>
                <a:spcPct val="0"/>
              </a:spcBef>
              <a:buNone/>
            </a:pPr>
            <a:r>
              <a:rPr lang="zh-CN" altLang="en-US" sz="2800" dirty="0">
                <a:sym typeface="+mn-ea"/>
              </a:rPr>
              <a:t>航班调配</a:t>
            </a:r>
            <a:endParaRPr lang="zh-CN" altLang="en-US" sz="2800" dirty="0"/>
          </a:p>
          <a:p>
            <a:pPr algn="ctr" eaLnBrk="0" hangingPunct="0">
              <a:lnSpc>
                <a:spcPct val="150000"/>
              </a:lnSpc>
              <a:spcBef>
                <a:spcPct val="0"/>
              </a:spcBef>
              <a:buNone/>
            </a:pPr>
            <a:r>
              <a:rPr lang="zh-CN" altLang="en-US" sz="2800" dirty="0">
                <a:sym typeface="+mn-ea"/>
              </a:rPr>
              <a:t>商务                                </a:t>
            </a:r>
            <a:endParaRPr lang="zh-CN" altLang="en-US" sz="2800" dirty="0"/>
          </a:p>
          <a:p>
            <a:pPr algn="ctr" eaLnBrk="0" hangingPunct="0">
              <a:lnSpc>
                <a:spcPct val="150000"/>
              </a:lnSpc>
              <a:spcBef>
                <a:spcPct val="0"/>
              </a:spcBef>
              <a:buNone/>
            </a:pPr>
            <a:r>
              <a:rPr lang="zh-CN" altLang="en-US" sz="2800" dirty="0">
                <a:sym typeface="+mn-ea"/>
              </a:rPr>
              <a:t>机组</a:t>
            </a:r>
            <a:endParaRPr lang="zh-CN" altLang="en-US" sz="2800" dirty="0"/>
          </a:p>
          <a:p>
            <a:pPr marL="0" indent="0" latinLnBrk="0">
              <a:lnSpc>
                <a:spcPct val="200000"/>
              </a:lnSpc>
              <a:spcBef>
                <a:spcPts val="0"/>
              </a:spcBef>
              <a:buClrTx/>
              <a:buSzTx/>
              <a:buNone/>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26625" name="Rectangle 2"/>
          <p:cNvSpPr>
            <a:spLocks noGrp="1"/>
          </p:cNvSpPr>
          <p:nvPr>
            <p:ph type="title"/>
          </p:nvPr>
        </p:nvSpPr>
        <p:spPr>
          <a:xfrm>
            <a:off x="-97790" y="55880"/>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484505" y="1362710"/>
            <a:ext cx="5335905" cy="583565"/>
          </a:xfrm>
          <a:prstGeom prst="rect">
            <a:avLst/>
          </a:prstGeom>
          <a:noFill/>
        </p:spPr>
        <p:txBody>
          <a:bodyPr wrap="square" rtlCol="0">
            <a:spAutoFit/>
          </a:bodyPr>
          <a:p>
            <a:r>
              <a:rPr lang="zh-CN" altLang="en-US" sz="3200" b="1" dirty="0">
                <a:sym typeface="+mn-ea"/>
              </a:rPr>
              <a:t>承运人责任的</a:t>
            </a:r>
            <a:r>
              <a:rPr lang="zh-CN" altLang="en-US" sz="3200" b="1" dirty="0">
                <a:sym typeface="+mn-ea"/>
              </a:rPr>
              <a:t>不正常航班：</a:t>
            </a:r>
            <a:endParaRPr lang="zh-CN" altLang="en-US" sz="3200" b="1" dirty="0">
              <a:sym typeface="+mn-ea"/>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781175" y="2142490"/>
            <a:ext cx="5995035" cy="3328035"/>
          </a:xfrm>
        </p:spPr>
        <p:txBody>
          <a:bodyPr/>
          <a:p>
            <a:pPr algn="ctr" eaLnBrk="0" hangingPunct="0">
              <a:lnSpc>
                <a:spcPct val="150000"/>
              </a:lnSpc>
              <a:spcBef>
                <a:spcPct val="0"/>
              </a:spcBef>
              <a:buNone/>
            </a:pPr>
            <a:r>
              <a:rPr lang="zh-CN" altLang="en-US" sz="2800" dirty="0">
                <a:sym typeface="+mn-ea"/>
              </a:rPr>
              <a:t>天气                  </a:t>
            </a:r>
            <a:endParaRPr lang="zh-CN" altLang="en-US" sz="2800" dirty="0">
              <a:sym typeface="+mn-ea"/>
            </a:endParaRPr>
          </a:p>
          <a:p>
            <a:pPr algn="ctr" eaLnBrk="0" hangingPunct="0">
              <a:lnSpc>
                <a:spcPct val="150000"/>
              </a:lnSpc>
              <a:spcBef>
                <a:spcPct val="0"/>
              </a:spcBef>
              <a:buNone/>
            </a:pPr>
            <a:r>
              <a:rPr lang="zh-CN" altLang="en-US" sz="2800" dirty="0">
                <a:sym typeface="+mn-ea"/>
              </a:rPr>
              <a:t>突发事件           </a:t>
            </a:r>
            <a:endParaRPr lang="zh-CN" altLang="en-US" sz="2800" dirty="0">
              <a:sym typeface="+mn-ea"/>
            </a:endParaRPr>
          </a:p>
          <a:p>
            <a:pPr algn="ctr" eaLnBrk="0" hangingPunct="0">
              <a:lnSpc>
                <a:spcPct val="150000"/>
              </a:lnSpc>
              <a:spcBef>
                <a:spcPct val="0"/>
              </a:spcBef>
              <a:buNone/>
            </a:pPr>
            <a:r>
              <a:rPr lang="zh-CN" altLang="en-US" sz="2800" dirty="0">
                <a:sym typeface="+mn-ea"/>
              </a:rPr>
              <a:t>空中交通管制</a:t>
            </a:r>
            <a:endParaRPr lang="zh-CN" altLang="en-US" sz="2800" dirty="0">
              <a:sym typeface="+mn-ea"/>
            </a:endParaRPr>
          </a:p>
          <a:p>
            <a:pPr algn="ctr" eaLnBrk="0" hangingPunct="0">
              <a:lnSpc>
                <a:spcPct val="150000"/>
              </a:lnSpc>
              <a:spcBef>
                <a:spcPct val="0"/>
              </a:spcBef>
              <a:buNone/>
            </a:pPr>
            <a:r>
              <a:rPr lang="zh-CN" altLang="en-US" sz="2800" dirty="0">
                <a:sym typeface="+mn-ea"/>
              </a:rPr>
              <a:t>安检                 </a:t>
            </a:r>
            <a:endParaRPr lang="zh-CN" altLang="en-US" sz="2800" dirty="0">
              <a:sym typeface="+mn-ea"/>
            </a:endParaRPr>
          </a:p>
          <a:p>
            <a:pPr algn="ctr" eaLnBrk="0" hangingPunct="0">
              <a:lnSpc>
                <a:spcPct val="150000"/>
              </a:lnSpc>
              <a:spcBef>
                <a:spcPct val="0"/>
              </a:spcBef>
              <a:buNone/>
            </a:pPr>
            <a:r>
              <a:rPr lang="zh-CN" altLang="en-US" sz="2800" dirty="0">
                <a:sym typeface="+mn-ea"/>
              </a:rPr>
              <a:t>旅客   </a:t>
            </a:r>
            <a:endParaRPr lang="zh-CN" altLang="en-US" sz="2800" dirty="0">
              <a:sym typeface="+mn-ea"/>
            </a:endParaRPr>
          </a:p>
          <a:p>
            <a:pPr algn="ctr" eaLnBrk="0" hangingPunct="0">
              <a:lnSpc>
                <a:spcPct val="150000"/>
              </a:lnSpc>
              <a:spcBef>
                <a:spcPct val="0"/>
              </a:spcBef>
              <a:buNone/>
            </a:pPr>
            <a:r>
              <a:rPr lang="zh-CN" altLang="en-US" sz="2800" dirty="0">
                <a:sym typeface="+mn-ea"/>
              </a:rPr>
              <a:t>政府行为  </a:t>
            </a:r>
            <a:endParaRPr lang="zh-CN" altLang="en-US" sz="2800" dirty="0">
              <a:sym typeface="+mn-ea"/>
            </a:endParaRPr>
          </a:p>
        </p:txBody>
      </p:sp>
      <p:sp>
        <p:nvSpPr>
          <p:cNvPr id="26625" name="Rectangle 2"/>
          <p:cNvSpPr>
            <a:spLocks noGrp="1"/>
          </p:cNvSpPr>
          <p:nvPr>
            <p:ph type="title"/>
          </p:nvPr>
        </p:nvSpPr>
        <p:spPr>
          <a:xfrm>
            <a:off x="-97790" y="55880"/>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484505" y="1362710"/>
            <a:ext cx="5335905" cy="583565"/>
          </a:xfrm>
          <a:prstGeom prst="rect">
            <a:avLst/>
          </a:prstGeom>
          <a:noFill/>
        </p:spPr>
        <p:txBody>
          <a:bodyPr wrap="square" rtlCol="0">
            <a:spAutoFit/>
          </a:bodyPr>
          <a:p>
            <a:r>
              <a:rPr lang="zh-CN" altLang="en-US" sz="3200" b="1" dirty="0">
                <a:sym typeface="+mn-ea"/>
              </a:rPr>
              <a:t>非承运人责任的</a:t>
            </a:r>
            <a:r>
              <a:rPr lang="zh-CN" altLang="en-US" sz="3200" b="1" dirty="0">
                <a:sym typeface="+mn-ea"/>
              </a:rPr>
              <a:t>不正常航班：</a:t>
            </a:r>
            <a:endParaRPr lang="zh-CN" altLang="en-US" sz="3200" b="1" dirty="0">
              <a:sym typeface="+mn-ea"/>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94005" y="1765300"/>
            <a:ext cx="2978785" cy="3328035"/>
          </a:xfrm>
        </p:spPr>
        <p:txBody>
          <a:bodyPr/>
          <a:p>
            <a:pPr algn="l" latinLnBrk="0">
              <a:lnSpc>
                <a:spcPct val="100000"/>
              </a:lnSpc>
              <a:spcBef>
                <a:spcPct val="0"/>
              </a:spcBef>
              <a:buNone/>
            </a:pPr>
            <a:r>
              <a:rPr lang="en-US" altLang="zh-CN" sz="2400" dirty="0">
                <a:sym typeface="+mn-ea"/>
              </a:rPr>
              <a:t>  1</a:t>
            </a:r>
            <a:r>
              <a:rPr lang="zh-CN" altLang="en-US" sz="2400" dirty="0">
                <a:ea typeface="宋体" panose="02010600030101010101" pitchFamily="2" charset="-122"/>
                <a:sym typeface="+mn-ea"/>
              </a:rPr>
              <a:t>、</a:t>
            </a:r>
            <a:r>
              <a:rPr lang="zh-CN" altLang="en-US" sz="2400" dirty="0">
                <a:sym typeface="+mn-ea"/>
              </a:rPr>
              <a:t>气象、航空器故 障、飞行保障设备工作</a:t>
            </a:r>
            <a:endParaRPr lang="zh-CN" altLang="en-US" sz="2400" dirty="0">
              <a:sym typeface="+mn-ea"/>
            </a:endParaRPr>
          </a:p>
          <a:p>
            <a:pPr algn="l" latinLnBrk="0">
              <a:lnSpc>
                <a:spcPct val="100000"/>
              </a:lnSpc>
              <a:spcBef>
                <a:spcPct val="0"/>
              </a:spcBef>
              <a:buNone/>
            </a:pPr>
            <a:r>
              <a:rPr lang="zh-CN" altLang="en-US" sz="2400" dirty="0">
                <a:sym typeface="+mn-ea"/>
              </a:rPr>
              <a:t>  </a:t>
            </a:r>
            <a:r>
              <a:rPr lang="en-US" altLang="zh-CN" sz="2400" dirty="0">
                <a:sym typeface="+mn-ea"/>
              </a:rPr>
              <a:t>2</a:t>
            </a:r>
            <a:r>
              <a:rPr lang="zh-CN" altLang="en-US" sz="2400" dirty="0">
                <a:ea typeface="宋体" panose="02010600030101010101" pitchFamily="2" charset="-122"/>
                <a:sym typeface="+mn-ea"/>
              </a:rPr>
              <a:t>、降落机场，天气标准不符合要求</a:t>
            </a:r>
            <a:endParaRPr lang="zh-CN" altLang="en-US" sz="2400" dirty="0">
              <a:ea typeface="宋体" panose="02010600030101010101" pitchFamily="2" charset="-122"/>
              <a:sym typeface="+mn-ea"/>
            </a:endParaRPr>
          </a:p>
          <a:p>
            <a:pPr algn="l" latinLnBrk="0">
              <a:lnSpc>
                <a:spcPct val="100000"/>
              </a:lnSpc>
              <a:spcBef>
                <a:spcPct val="0"/>
              </a:spcBef>
              <a:buNone/>
            </a:pPr>
            <a:r>
              <a:rPr lang="zh-CN" altLang="en-US" sz="2400" dirty="0">
                <a:ea typeface="宋体" panose="02010600030101010101" pitchFamily="2" charset="-122"/>
                <a:sym typeface="+mn-ea"/>
              </a:rPr>
              <a:t>  </a:t>
            </a:r>
            <a:r>
              <a:rPr lang="en-US" altLang="zh-CN" sz="2400" dirty="0">
                <a:ea typeface="宋体" panose="02010600030101010101" pitchFamily="2" charset="-122"/>
                <a:sym typeface="+mn-ea"/>
              </a:rPr>
              <a:t>3</a:t>
            </a:r>
            <a:r>
              <a:rPr lang="zh-CN" altLang="en-US" sz="2400" dirty="0">
                <a:ea typeface="宋体" panose="02010600030101010101" pitchFamily="2" charset="-122"/>
                <a:sym typeface="+mn-ea"/>
              </a:rPr>
              <a:t>、航空器延误或取消飞行时</a:t>
            </a:r>
            <a:endParaRPr lang="zh-CN" altLang="en-US" sz="2400" dirty="0">
              <a:ea typeface="宋体" panose="02010600030101010101" pitchFamily="2" charset="-122"/>
              <a:sym typeface="+mn-ea"/>
            </a:endParaRPr>
          </a:p>
          <a:p>
            <a:pPr algn="l" latinLnBrk="0">
              <a:lnSpc>
                <a:spcPct val="100000"/>
              </a:lnSpc>
              <a:spcBef>
                <a:spcPct val="0"/>
              </a:spcBef>
              <a:buNone/>
            </a:pPr>
            <a:r>
              <a:rPr lang="zh-CN" altLang="en-US" sz="2400" dirty="0">
                <a:ea typeface="宋体" panose="02010600030101010101" pitchFamily="2" charset="-122"/>
                <a:sym typeface="+mn-ea"/>
              </a:rPr>
              <a:t>  </a:t>
            </a:r>
            <a:r>
              <a:rPr lang="en-US" altLang="zh-CN" sz="2400" dirty="0">
                <a:ea typeface="宋体" panose="02010600030101010101" pitchFamily="2" charset="-122"/>
                <a:sym typeface="+mn-ea"/>
              </a:rPr>
              <a:t>4</a:t>
            </a:r>
            <a:r>
              <a:rPr lang="zh-CN" altLang="en-US" sz="2400" dirty="0">
                <a:ea typeface="宋体" panose="02010600030101010101" pitchFamily="2" charset="-122"/>
                <a:sym typeface="+mn-ea"/>
              </a:rPr>
              <a:t>、接到通知返航或备降时</a:t>
            </a:r>
            <a:endParaRPr lang="zh-CN" altLang="en-US" sz="2400" dirty="0">
              <a:ea typeface="宋体" panose="02010600030101010101" pitchFamily="2" charset="-122"/>
              <a:sym typeface="+mn-ea"/>
            </a:endParaRPr>
          </a:p>
          <a:p>
            <a:pPr algn="l" latinLnBrk="0">
              <a:lnSpc>
                <a:spcPct val="100000"/>
              </a:lnSpc>
              <a:spcBef>
                <a:spcPct val="0"/>
              </a:spcBef>
              <a:buNone/>
            </a:pPr>
            <a:r>
              <a:rPr lang="zh-CN" altLang="en-US" sz="2400" dirty="0">
                <a:ea typeface="宋体" panose="02010600030101010101" pitchFamily="2" charset="-122"/>
                <a:sym typeface="+mn-ea"/>
              </a:rPr>
              <a:t>  </a:t>
            </a:r>
            <a:r>
              <a:rPr lang="en-US" altLang="zh-CN" sz="2400" dirty="0">
                <a:ea typeface="宋体" panose="02010600030101010101" pitchFamily="2" charset="-122"/>
                <a:sym typeface="+mn-ea"/>
              </a:rPr>
              <a:t>5</a:t>
            </a:r>
            <a:r>
              <a:rPr lang="zh-CN" altLang="en-US" sz="2400" dirty="0">
                <a:ea typeface="宋体" panose="02010600030101010101" pitchFamily="2" charset="-122"/>
                <a:sym typeface="+mn-ea"/>
              </a:rPr>
              <a:t>、飞行中发生事故征候</a:t>
            </a:r>
            <a:endParaRPr lang="zh-CN" altLang="en-US" sz="2400" dirty="0">
              <a:ea typeface="宋体" panose="02010600030101010101" pitchFamily="2" charset="-122"/>
              <a:sym typeface="+mn-ea"/>
            </a:endParaRPr>
          </a:p>
        </p:txBody>
      </p:sp>
      <p:sp>
        <p:nvSpPr>
          <p:cNvPr id="26625" name="Rectangle 2"/>
          <p:cNvSpPr>
            <a:spLocks noGrp="1"/>
          </p:cNvSpPr>
          <p:nvPr>
            <p:ph type="title"/>
          </p:nvPr>
        </p:nvSpPr>
        <p:spPr>
          <a:xfrm>
            <a:off x="-97790" y="55880"/>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132080" y="924560"/>
            <a:ext cx="5335905" cy="583565"/>
          </a:xfrm>
          <a:prstGeom prst="rect">
            <a:avLst/>
          </a:prstGeom>
          <a:noFill/>
        </p:spPr>
        <p:txBody>
          <a:bodyPr wrap="square" rtlCol="0">
            <a:spAutoFit/>
          </a:bodyPr>
          <a:p>
            <a:r>
              <a:rPr lang="zh-CN" altLang="en-US" sz="3200" b="1" dirty="0">
                <a:sym typeface="+mn-ea"/>
              </a:rPr>
              <a:t>不正常情况下签派员的工作：</a:t>
            </a:r>
            <a:endParaRPr lang="zh-CN" altLang="en-US" sz="3200" b="1" dirty="0">
              <a:sym typeface="+mn-ea"/>
            </a:endParaRPr>
          </a:p>
        </p:txBody>
      </p:sp>
      <p:sp>
        <p:nvSpPr>
          <p:cNvPr id="4" name="右箭头 3"/>
          <p:cNvSpPr/>
          <p:nvPr/>
        </p:nvSpPr>
        <p:spPr>
          <a:xfrm>
            <a:off x="3491865" y="3213100"/>
            <a:ext cx="1165860" cy="575945"/>
          </a:xfrm>
          <a:prstGeom prst="rightArrow">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宋体" panose="02010600030101010101" pitchFamily="2" charset="-122"/>
            </a:endParaRPr>
          </a:p>
        </p:txBody>
      </p:sp>
      <p:sp>
        <p:nvSpPr>
          <p:cNvPr id="5" name="文本框 4"/>
          <p:cNvSpPr txBox="1"/>
          <p:nvPr/>
        </p:nvSpPr>
        <p:spPr>
          <a:xfrm>
            <a:off x="4657725" y="1602740"/>
            <a:ext cx="4273550" cy="4523105"/>
          </a:xfrm>
          <a:prstGeom prst="rect">
            <a:avLst/>
          </a:prstGeom>
          <a:noFill/>
        </p:spPr>
        <p:txBody>
          <a:bodyPr wrap="square" rtlCol="0">
            <a:spAutoFit/>
          </a:bodyPr>
          <a:p>
            <a:r>
              <a:rPr lang="en-US" altLang="zh-CN" sz="2400"/>
              <a:t>1</a:t>
            </a:r>
            <a:r>
              <a:rPr lang="zh-CN" altLang="en-US" sz="2400">
                <a:ea typeface="宋体" panose="02010600030101010101" pitchFamily="2" charset="-122"/>
              </a:rPr>
              <a:t>、立即将延误情况和原因通知相关单位和责任人</a:t>
            </a:r>
            <a:endParaRPr lang="zh-CN" altLang="en-US" sz="2400">
              <a:ea typeface="宋体" panose="02010600030101010101" pitchFamily="2" charset="-122"/>
            </a:endParaRPr>
          </a:p>
          <a:p>
            <a:r>
              <a:rPr lang="en-US" altLang="zh-CN" sz="2400">
                <a:ea typeface="宋体" panose="02010600030101010101" pitchFamily="2" charset="-122"/>
              </a:rPr>
              <a:t>2</a:t>
            </a:r>
            <a:r>
              <a:rPr lang="zh-CN" altLang="en-US" sz="2400">
                <a:ea typeface="宋体" panose="02010600030101010101" pitchFamily="2" charset="-122"/>
              </a:rPr>
              <a:t>、及时通知起飞机场本公司的签派人员和飞行的航空器</a:t>
            </a:r>
            <a:endParaRPr lang="zh-CN" altLang="en-US" sz="2400">
              <a:ea typeface="宋体" panose="02010600030101010101" pitchFamily="2" charset="-122"/>
            </a:endParaRPr>
          </a:p>
          <a:p>
            <a:r>
              <a:rPr lang="en-US" altLang="zh-CN" sz="2400">
                <a:ea typeface="宋体" panose="02010600030101010101" pitchFamily="2" charset="-122"/>
              </a:rPr>
              <a:t>3</a:t>
            </a:r>
            <a:r>
              <a:rPr lang="zh-CN" altLang="en-US" sz="2400">
                <a:ea typeface="宋体" panose="02010600030101010101" pitchFamily="2" charset="-122"/>
              </a:rPr>
              <a:t>、应将修正的时间通知沿线本公司的各签派部门和机场管理机构</a:t>
            </a:r>
            <a:endParaRPr lang="zh-CN" altLang="en-US" sz="2400">
              <a:ea typeface="宋体" panose="02010600030101010101" pitchFamily="2" charset="-122"/>
            </a:endParaRPr>
          </a:p>
          <a:p>
            <a:r>
              <a:rPr lang="en-US" altLang="zh-CN" sz="2400">
                <a:ea typeface="宋体" panose="02010600030101010101" pitchFamily="2" charset="-122"/>
              </a:rPr>
              <a:t>4</a:t>
            </a:r>
            <a:r>
              <a:rPr lang="zh-CN" altLang="en-US" sz="2400">
                <a:ea typeface="宋体" panose="02010600030101010101" pitchFamily="2" charset="-122"/>
              </a:rPr>
              <a:t>、查明原因，向机长提供协助，并通知沿线</a:t>
            </a:r>
            <a:r>
              <a:rPr lang="zh-CN" altLang="en-US" sz="2400">
                <a:ea typeface="宋体" panose="02010600030101010101" pitchFamily="2" charset="-122"/>
                <a:sym typeface="+mn-ea"/>
              </a:rPr>
              <a:t>本公司的各签派部门和机场管理机构</a:t>
            </a:r>
            <a:endParaRPr lang="zh-CN" altLang="en-US" sz="2400">
              <a:ea typeface="宋体" panose="02010600030101010101" pitchFamily="2" charset="-122"/>
              <a:sym typeface="+mn-ea"/>
            </a:endParaRPr>
          </a:p>
          <a:p>
            <a:r>
              <a:rPr lang="en-US" altLang="zh-CN" sz="2400">
                <a:ea typeface="宋体" panose="02010600030101010101" pitchFamily="2" charset="-122"/>
              </a:rPr>
              <a:t>5</a:t>
            </a:r>
            <a:r>
              <a:rPr lang="zh-CN" altLang="en-US" sz="2400">
                <a:ea typeface="宋体" panose="02010600030101010101" pitchFamily="2" charset="-122"/>
              </a:rPr>
              <a:t>、查明原因，报告公司值班经理并根据其指示进行处理。</a:t>
            </a:r>
            <a:endParaRPr lang="zh-CN" altLang="en-US" sz="2400">
              <a:ea typeface="宋体" panose="02010600030101010101" pitchFamily="2"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058545" y="1411605"/>
            <a:ext cx="6699885" cy="1892300"/>
          </a:xfrm>
        </p:spPr>
        <p:txBody>
          <a:bodyPr/>
          <a:p>
            <a:pPr marL="0" indent="0" latinLnBrk="0">
              <a:lnSpc>
                <a:spcPct val="200000"/>
              </a:lnSpc>
              <a:spcBef>
                <a:spcPts val="0"/>
              </a:spcBef>
              <a:buClrTx/>
              <a:buSzTx/>
              <a:buNone/>
            </a:pPr>
            <a:r>
              <a:rPr lang="en-US" altLang="zh-CN" sz="2800" b="1" dirty="0">
                <a:solidFill>
                  <a:schemeClr val="hlink"/>
                </a:solidFill>
                <a:latin typeface="宋体" panose="02010600030101010101" pitchFamily="2" charset="-122"/>
                <a:ea typeface="宋体" panose="02010600030101010101" pitchFamily="2" charset="-122"/>
                <a:sym typeface="+mn-ea"/>
              </a:rPr>
              <a:t>    </a:t>
            </a:r>
            <a:r>
              <a:rPr lang="zh-CN" altLang="en-US" sz="2800" b="1" dirty="0">
                <a:solidFill>
                  <a:schemeClr val="hlink"/>
                </a:solidFill>
                <a:latin typeface="宋体" panose="02010600030101010101" pitchFamily="2" charset="-122"/>
                <a:ea typeface="宋体" panose="02010600030101010101" pitchFamily="2" charset="-122"/>
                <a:sym typeface="+mn-ea"/>
              </a:rPr>
              <a:t>航班的实际起飞时间（</a:t>
            </a:r>
            <a:r>
              <a:rPr lang="en-US" altLang="zh-CN" sz="2800" b="1" dirty="0">
                <a:solidFill>
                  <a:schemeClr val="hlink"/>
                </a:solidFill>
                <a:latin typeface="宋体" panose="02010600030101010101" pitchFamily="2" charset="-122"/>
                <a:ea typeface="宋体" panose="02010600030101010101" pitchFamily="2" charset="-122"/>
                <a:sym typeface="+mn-ea"/>
              </a:rPr>
              <a:t>ATD</a:t>
            </a:r>
            <a:r>
              <a:rPr lang="zh-CN" altLang="en-US" sz="2800" b="1" dirty="0">
                <a:solidFill>
                  <a:schemeClr val="hlink"/>
                </a:solidFill>
                <a:latin typeface="宋体" panose="02010600030101010101" pitchFamily="2" charset="-122"/>
                <a:ea typeface="宋体" panose="02010600030101010101" pitchFamily="2" charset="-122"/>
                <a:sym typeface="+mn-ea"/>
              </a:rPr>
              <a:t>）超出预计起飞时间</a:t>
            </a:r>
            <a:r>
              <a:rPr lang="en-US" altLang="zh-CN" sz="2800" b="1" dirty="0">
                <a:solidFill>
                  <a:schemeClr val="hlink"/>
                </a:solidFill>
                <a:latin typeface="宋体" panose="02010600030101010101" pitchFamily="2" charset="-122"/>
                <a:ea typeface="宋体" panose="02010600030101010101" pitchFamily="2" charset="-122"/>
                <a:sym typeface="+mn-ea"/>
              </a:rPr>
              <a:t>15</a:t>
            </a:r>
            <a:r>
              <a:rPr lang="zh-CN" altLang="en-US" sz="2800" b="1" dirty="0">
                <a:solidFill>
                  <a:schemeClr val="hlink"/>
                </a:solidFill>
                <a:latin typeface="宋体" panose="02010600030101010101" pitchFamily="2" charset="-122"/>
                <a:ea typeface="宋体" panose="02010600030101010101" pitchFamily="2" charset="-122"/>
                <a:sym typeface="+mn-ea"/>
              </a:rPr>
              <a:t>分钟时为航班延误</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26625" name="Rectangle 2"/>
          <p:cNvSpPr>
            <a:spLocks noGrp="1"/>
          </p:cNvSpPr>
          <p:nvPr>
            <p:ph type="title"/>
          </p:nvPr>
        </p:nvSpPr>
        <p:spPr>
          <a:xfrm>
            <a:off x="-97790" y="55880"/>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432435" y="991235"/>
            <a:ext cx="5335905" cy="583565"/>
          </a:xfrm>
          <a:prstGeom prst="rect">
            <a:avLst/>
          </a:prstGeom>
          <a:noFill/>
        </p:spPr>
        <p:txBody>
          <a:bodyPr wrap="square" rtlCol="0">
            <a:spAutoFit/>
          </a:bodyPr>
          <a:p>
            <a:r>
              <a:rPr lang="zh-CN" altLang="en-US" sz="3200" b="1">
                <a:latin typeface="华文新魏" panose="02010800040101010101" pitchFamily="2" charset="-122"/>
                <a:sym typeface="+mn-ea"/>
              </a:rPr>
              <a:t>航班延误定义</a:t>
            </a:r>
            <a:r>
              <a:rPr lang="zh-CN" altLang="en-US" sz="3200" b="1" dirty="0">
                <a:sym typeface="+mn-ea"/>
              </a:rPr>
              <a:t>：</a:t>
            </a:r>
            <a:endParaRPr lang="zh-CN" altLang="en-US" sz="3200" b="1" dirty="0">
              <a:sym typeface="+mn-ea"/>
            </a:endParaRPr>
          </a:p>
        </p:txBody>
      </p:sp>
      <p:sp>
        <p:nvSpPr>
          <p:cNvPr id="4" name="文本框 3"/>
          <p:cNvSpPr txBox="1"/>
          <p:nvPr/>
        </p:nvSpPr>
        <p:spPr>
          <a:xfrm>
            <a:off x="432435" y="3370580"/>
            <a:ext cx="5335905" cy="583565"/>
          </a:xfrm>
          <a:prstGeom prst="rect">
            <a:avLst/>
          </a:prstGeom>
          <a:noFill/>
        </p:spPr>
        <p:txBody>
          <a:bodyPr wrap="square" rtlCol="0">
            <a:spAutoFit/>
          </a:bodyPr>
          <a:p>
            <a:r>
              <a:rPr lang="zh-CN" altLang="en-US" sz="3200" b="1">
                <a:latin typeface="华文新魏" panose="02010800040101010101" pitchFamily="2" charset="-122"/>
                <a:sym typeface="+mn-ea"/>
              </a:rPr>
              <a:t>航班延误原因</a:t>
            </a:r>
            <a:r>
              <a:rPr lang="zh-CN" altLang="en-US" sz="3200" b="1" dirty="0">
                <a:sym typeface="+mn-ea"/>
              </a:rPr>
              <a:t>：</a:t>
            </a:r>
            <a:endParaRPr lang="zh-CN" altLang="en-US" sz="3200" b="1" dirty="0">
              <a:sym typeface="+mn-ea"/>
            </a:endParaRPr>
          </a:p>
        </p:txBody>
      </p:sp>
      <p:sp>
        <p:nvSpPr>
          <p:cNvPr id="5" name="文本框 4"/>
          <p:cNvSpPr txBox="1"/>
          <p:nvPr/>
        </p:nvSpPr>
        <p:spPr>
          <a:xfrm>
            <a:off x="2928620" y="4021455"/>
            <a:ext cx="3287395" cy="2676525"/>
          </a:xfrm>
          <a:prstGeom prst="rect">
            <a:avLst/>
          </a:prstGeom>
          <a:noFill/>
        </p:spPr>
        <p:txBody>
          <a:bodyPr wrap="square" rtlCol="0" anchor="t">
            <a:spAutoFit/>
          </a:bodyPr>
          <a:p>
            <a:r>
              <a:rPr lang="zh-CN" altLang="en-US" sz="2800" dirty="0">
                <a:sym typeface="+mn-ea"/>
              </a:rPr>
              <a:t>－天气条件</a:t>
            </a:r>
            <a:endParaRPr lang="zh-CN" altLang="en-US" sz="2800" dirty="0"/>
          </a:p>
          <a:p>
            <a:pPr>
              <a:buNone/>
            </a:pPr>
            <a:r>
              <a:rPr lang="zh-CN" altLang="en-US" sz="2800" dirty="0">
                <a:sym typeface="+mn-ea"/>
              </a:rPr>
              <a:t>－飞机故障</a:t>
            </a:r>
            <a:endParaRPr lang="zh-CN" altLang="en-US" sz="2800" dirty="0"/>
          </a:p>
          <a:p>
            <a:pPr>
              <a:buNone/>
            </a:pPr>
            <a:r>
              <a:rPr lang="zh-CN" altLang="en-US" sz="2800" dirty="0">
                <a:sym typeface="+mn-ea"/>
              </a:rPr>
              <a:t>－航路设施不能用</a:t>
            </a:r>
            <a:endParaRPr lang="zh-CN" altLang="en-US" sz="2800" dirty="0"/>
          </a:p>
          <a:p>
            <a:pPr>
              <a:buNone/>
            </a:pPr>
            <a:r>
              <a:rPr lang="zh-CN" altLang="en-US" sz="2800" dirty="0">
                <a:sym typeface="+mn-ea"/>
              </a:rPr>
              <a:t>－机场临时不能用</a:t>
            </a:r>
            <a:endParaRPr lang="zh-CN" altLang="en-US" sz="2800" dirty="0"/>
          </a:p>
          <a:p>
            <a:pPr>
              <a:buNone/>
            </a:pPr>
            <a:r>
              <a:rPr lang="zh-CN" altLang="en-US" sz="2800" dirty="0">
                <a:sym typeface="+mn-ea"/>
              </a:rPr>
              <a:t>－</a:t>
            </a:r>
            <a:r>
              <a:rPr lang="en-US" altLang="zh-CN" sz="2800" dirty="0">
                <a:sym typeface="+mn-ea"/>
              </a:rPr>
              <a:t>ATC</a:t>
            </a:r>
            <a:r>
              <a:rPr lang="zh-CN" altLang="en-US" sz="2800" dirty="0">
                <a:sym typeface="+mn-ea"/>
              </a:rPr>
              <a:t>原因</a:t>
            </a:r>
            <a:endParaRPr lang="zh-CN" altLang="en-US" sz="2800" dirty="0"/>
          </a:p>
          <a:p>
            <a:pPr>
              <a:buNone/>
            </a:pPr>
            <a:r>
              <a:rPr lang="zh-CN" altLang="en-US" sz="2800" dirty="0">
                <a:sym typeface="+mn-ea"/>
              </a:rPr>
              <a:t>－其他</a:t>
            </a:r>
            <a:endParaRPr lang="zh-CN" altLang="en-US" sz="280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938530" y="2287905"/>
            <a:ext cx="7043420" cy="1892300"/>
          </a:xfrm>
        </p:spPr>
        <p:txBody>
          <a:bodyPr/>
          <a:p>
            <a:pPr algn="just" eaLnBrk="0" hangingPunct="0">
              <a:lnSpc>
                <a:spcPct val="120000"/>
              </a:lnSpc>
              <a:spcBef>
                <a:spcPct val="0"/>
              </a:spcBef>
              <a:buChar char="•"/>
            </a:pPr>
            <a:r>
              <a:rPr lang="zh-CN" altLang="en-US" sz="2800" dirty="0">
                <a:sym typeface="+mn-ea"/>
              </a:rPr>
              <a:t>当延误时间不超过</a:t>
            </a:r>
            <a:r>
              <a:rPr lang="en-US" altLang="zh-CN" sz="2800" dirty="0">
                <a:sym typeface="+mn-ea"/>
              </a:rPr>
              <a:t>30</a:t>
            </a:r>
            <a:r>
              <a:rPr lang="zh-CN" altLang="en-US" sz="2800" dirty="0">
                <a:sym typeface="+mn-ea"/>
              </a:rPr>
              <a:t>分钟时，签派员需要在航班起飞报中（</a:t>
            </a:r>
            <a:r>
              <a:rPr lang="en-US" altLang="zh-CN" sz="2800" dirty="0">
                <a:sym typeface="+mn-ea"/>
              </a:rPr>
              <a:t>AD</a:t>
            </a:r>
            <a:r>
              <a:rPr lang="zh-CN" altLang="en-US" sz="2800" dirty="0">
                <a:sym typeface="+mn-ea"/>
              </a:rPr>
              <a:t>）注明延误原因；</a:t>
            </a:r>
            <a:endParaRPr lang="zh-CN" altLang="en-US" sz="2800" dirty="0">
              <a:sym typeface="+mn-ea"/>
            </a:endParaRPr>
          </a:p>
          <a:p>
            <a:pPr marL="0" indent="0" algn="just" eaLnBrk="0" hangingPunct="0">
              <a:lnSpc>
                <a:spcPct val="120000"/>
              </a:lnSpc>
              <a:spcBef>
                <a:spcPct val="0"/>
              </a:spcBef>
              <a:buNone/>
            </a:pPr>
            <a:endParaRPr lang="zh-CN" altLang="en-US" sz="2800" dirty="0"/>
          </a:p>
          <a:p>
            <a:pPr algn="just" eaLnBrk="0" hangingPunct="0">
              <a:lnSpc>
                <a:spcPct val="120000"/>
              </a:lnSpc>
              <a:spcBef>
                <a:spcPct val="0"/>
              </a:spcBef>
              <a:buChar char="•"/>
            </a:pPr>
            <a:r>
              <a:rPr lang="zh-CN" altLang="en-US" sz="2800" dirty="0">
                <a:sym typeface="+mn-ea"/>
              </a:rPr>
              <a:t>当延误时间超过</a:t>
            </a:r>
            <a:r>
              <a:rPr lang="en-US" altLang="zh-CN" sz="2800" dirty="0">
                <a:sym typeface="+mn-ea"/>
              </a:rPr>
              <a:t>30</a:t>
            </a:r>
            <a:r>
              <a:rPr lang="zh-CN" altLang="en-US" sz="2800" dirty="0">
                <a:sym typeface="+mn-ea"/>
              </a:rPr>
              <a:t>分钟时，签派员需要拍发延误报（</a:t>
            </a:r>
            <a:r>
              <a:rPr lang="en-US" altLang="zh-CN" sz="2800" dirty="0">
                <a:sym typeface="+mn-ea"/>
              </a:rPr>
              <a:t>ED</a:t>
            </a:r>
            <a:r>
              <a:rPr lang="zh-CN" altLang="en-US" sz="2800" dirty="0">
                <a:sym typeface="+mn-ea"/>
              </a:rPr>
              <a:t>，</a:t>
            </a:r>
            <a:r>
              <a:rPr lang="en-US" altLang="zh-CN" sz="2800" dirty="0">
                <a:sym typeface="+mn-ea"/>
              </a:rPr>
              <a:t>NI</a:t>
            </a:r>
            <a:r>
              <a:rPr lang="zh-CN" altLang="en-US" sz="2800" dirty="0">
                <a:sym typeface="+mn-ea"/>
              </a:rPr>
              <a:t>）通报航班情况</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26625" name="Rectangle 2"/>
          <p:cNvSpPr>
            <a:spLocks noGrp="1"/>
          </p:cNvSpPr>
          <p:nvPr>
            <p:ph type="title"/>
          </p:nvPr>
        </p:nvSpPr>
        <p:spPr>
          <a:xfrm>
            <a:off x="-97790" y="149860"/>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458470" y="1214755"/>
            <a:ext cx="5335905" cy="583565"/>
          </a:xfrm>
          <a:prstGeom prst="rect">
            <a:avLst/>
          </a:prstGeom>
          <a:noFill/>
        </p:spPr>
        <p:txBody>
          <a:bodyPr wrap="square" rtlCol="0">
            <a:spAutoFit/>
          </a:bodyPr>
          <a:p>
            <a:r>
              <a:rPr lang="zh-CN" altLang="en-US" sz="3200" b="1">
                <a:latin typeface="华文新魏" panose="02010800040101010101" pitchFamily="2" charset="-122"/>
                <a:sym typeface="+mn-ea"/>
              </a:rPr>
              <a:t>航班延误</a:t>
            </a:r>
            <a:r>
              <a:rPr lang="zh-CN" altLang="en-US" sz="3200" dirty="0">
                <a:sym typeface="+mn-ea"/>
              </a:rPr>
              <a:t>的处置</a:t>
            </a:r>
            <a:r>
              <a:rPr lang="zh-CN" altLang="en-US" sz="3200" b="1" dirty="0">
                <a:sym typeface="+mn-ea"/>
              </a:rPr>
              <a:t>：</a:t>
            </a:r>
            <a:endParaRPr lang="zh-CN" altLang="en-US" sz="3200" b="1" dirty="0">
              <a:sym typeface="+mn-ea"/>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972185" y="1953260"/>
            <a:ext cx="7567930" cy="1892300"/>
          </a:xfrm>
        </p:spPr>
        <p:txBody>
          <a:bodyPr/>
          <a:p>
            <a:pPr marL="457200" indent="-457200" eaLnBrk="0" hangingPunct="0">
              <a:lnSpc>
                <a:spcPct val="150000"/>
              </a:lnSpc>
              <a:spcBef>
                <a:spcPct val="0"/>
              </a:spcBef>
              <a:buSzTx/>
              <a:buFont typeface="Wingdings" panose="05000000000000000000" pitchFamily="2" charset="2"/>
              <a:buChar char="Ø"/>
            </a:pPr>
            <a:r>
              <a:rPr lang="zh-CN" altLang="en-US" sz="2800">
                <a:latin typeface="宋体" panose="02010600030101010101" pitchFamily="2" charset="-122"/>
                <a:sym typeface="+mn-ea"/>
              </a:rPr>
              <a:t>通知飞行，乘务部调度，安排机组待命</a:t>
            </a:r>
            <a:endParaRPr lang="zh-CN" altLang="en-US" sz="2800">
              <a:latin typeface="宋体" panose="02010600030101010101" pitchFamily="2" charset="-122"/>
            </a:endParaRPr>
          </a:p>
          <a:p>
            <a:pPr marL="457200" indent="-457200" eaLnBrk="0" hangingPunct="0">
              <a:lnSpc>
                <a:spcPct val="150000"/>
              </a:lnSpc>
              <a:spcBef>
                <a:spcPct val="0"/>
              </a:spcBef>
              <a:buSzTx/>
              <a:buFont typeface="Wingdings" panose="05000000000000000000" pitchFamily="2" charset="2"/>
              <a:buChar char="Ø"/>
            </a:pPr>
            <a:r>
              <a:rPr lang="zh-CN" altLang="en-US" sz="2800">
                <a:latin typeface="宋体" panose="02010600030101010101" pitchFamily="2" charset="-122"/>
                <a:sym typeface="+mn-ea"/>
              </a:rPr>
              <a:t>通知运输调度上客等通知</a:t>
            </a:r>
            <a:endParaRPr lang="zh-CN" altLang="en-US" sz="2800">
              <a:latin typeface="宋体" panose="02010600030101010101" pitchFamily="2" charset="-122"/>
            </a:endParaRPr>
          </a:p>
          <a:p>
            <a:pPr marL="457200" indent="-457200" eaLnBrk="0" hangingPunct="0">
              <a:lnSpc>
                <a:spcPct val="150000"/>
              </a:lnSpc>
              <a:spcBef>
                <a:spcPct val="0"/>
              </a:spcBef>
              <a:buSzTx/>
              <a:buFont typeface="Wingdings" panose="05000000000000000000" pitchFamily="2" charset="2"/>
              <a:buChar char="Ø"/>
            </a:pPr>
            <a:r>
              <a:rPr lang="zh-CN" altLang="en-US" sz="2800">
                <a:latin typeface="宋体" panose="02010600030101010101" pitchFamily="2" charset="-122"/>
                <a:sym typeface="+mn-ea"/>
              </a:rPr>
              <a:t>通知飞行部，乘务部调度，安排机组待命</a:t>
            </a:r>
            <a:endParaRPr lang="zh-CN" altLang="en-US" sz="2800">
              <a:latin typeface="宋体" panose="02010600030101010101" pitchFamily="2" charset="-122"/>
            </a:endParaRPr>
          </a:p>
          <a:p>
            <a:pPr marL="457200" indent="-457200" eaLnBrk="0" hangingPunct="0">
              <a:lnSpc>
                <a:spcPct val="150000"/>
              </a:lnSpc>
              <a:spcBef>
                <a:spcPct val="0"/>
              </a:spcBef>
              <a:buSzTx/>
              <a:buFont typeface="Wingdings" panose="05000000000000000000" pitchFamily="2" charset="2"/>
              <a:buChar char="Ø"/>
            </a:pPr>
            <a:r>
              <a:rPr lang="zh-CN" altLang="en-US" sz="2800">
                <a:latin typeface="宋体" panose="02010600030101010101" pitchFamily="2" charset="-122"/>
                <a:sym typeface="+mn-ea"/>
              </a:rPr>
              <a:t>通知生产调继续开放售票电脑</a:t>
            </a:r>
            <a:endParaRPr lang="zh-CN" altLang="en-US" sz="2800">
              <a:latin typeface="宋体" panose="02010600030101010101" pitchFamily="2" charset="-122"/>
            </a:endParaRPr>
          </a:p>
          <a:p>
            <a:pPr marL="457200" indent="-457200" eaLnBrk="0" hangingPunct="0">
              <a:lnSpc>
                <a:spcPct val="150000"/>
              </a:lnSpc>
              <a:spcBef>
                <a:spcPct val="0"/>
              </a:spcBef>
              <a:buSzTx/>
              <a:buFont typeface="Wingdings" panose="05000000000000000000" pitchFamily="2" charset="2"/>
              <a:buChar char="Ø"/>
            </a:pPr>
            <a:r>
              <a:rPr lang="zh-CN" altLang="en-US" sz="2800">
                <a:latin typeface="宋体" panose="02010600030101010101" pitchFamily="2" charset="-122"/>
                <a:sym typeface="+mn-ea"/>
              </a:rPr>
              <a:t>向公司值班领导汇报航班延误情况</a:t>
            </a:r>
            <a:endParaRPr lang="zh-CN" altLang="en-US" sz="2800">
              <a:latin typeface="宋体" panose="02010600030101010101" pitchFamily="2" charset="-122"/>
            </a:endParaRPr>
          </a:p>
          <a:p>
            <a:pPr marL="457200" indent="-457200" eaLnBrk="0" hangingPunct="0">
              <a:lnSpc>
                <a:spcPct val="150000"/>
              </a:lnSpc>
              <a:spcBef>
                <a:spcPct val="0"/>
              </a:spcBef>
              <a:buSzTx/>
              <a:buFont typeface="Wingdings" panose="05000000000000000000" pitchFamily="2" charset="2"/>
              <a:buChar char="Ø"/>
            </a:pPr>
            <a:r>
              <a:rPr lang="zh-CN" altLang="en-US" sz="2800">
                <a:latin typeface="宋体" panose="02010600030101010101" pitchFamily="2" charset="-122"/>
                <a:sym typeface="+mn-ea"/>
              </a:rPr>
              <a:t>考虑对后续航班的影响，制订航班调配预案</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26625" name="Rectangle 2"/>
          <p:cNvSpPr>
            <a:spLocks noGrp="1"/>
          </p:cNvSpPr>
          <p:nvPr>
            <p:ph type="title"/>
          </p:nvPr>
        </p:nvSpPr>
        <p:spPr>
          <a:xfrm>
            <a:off x="-97790" y="167005"/>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458470" y="1214755"/>
            <a:ext cx="5335905" cy="583565"/>
          </a:xfrm>
          <a:prstGeom prst="rect">
            <a:avLst/>
          </a:prstGeom>
          <a:noFill/>
        </p:spPr>
        <p:txBody>
          <a:bodyPr wrap="square" rtlCol="0">
            <a:spAutoFit/>
          </a:bodyPr>
          <a:p>
            <a:r>
              <a:rPr lang="zh-CN" altLang="en-US" sz="3200">
                <a:sym typeface="+mn-ea"/>
              </a:rPr>
              <a:t>航班延误的处置程序</a:t>
            </a:r>
            <a:r>
              <a:rPr lang="zh-CN" altLang="en-US" sz="3200" b="1" dirty="0">
                <a:sym typeface="+mn-ea"/>
              </a:rPr>
              <a:t>：</a:t>
            </a:r>
            <a:endParaRPr lang="zh-CN" altLang="en-US" sz="3200" b="1" dirty="0">
              <a:sym typeface="+mn-ea"/>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972185" y="1953260"/>
            <a:ext cx="7567930" cy="1892300"/>
          </a:xfrm>
        </p:spPr>
        <p:txBody>
          <a:bodyPr/>
          <a:p>
            <a:pPr marL="457200" indent="-457200" eaLnBrk="0" hangingPunct="0">
              <a:lnSpc>
                <a:spcPct val="150000"/>
              </a:lnSpc>
              <a:spcBef>
                <a:spcPct val="0"/>
              </a:spcBef>
              <a:buSzTx/>
              <a:buFont typeface="Wingdings" panose="05000000000000000000" pitchFamily="2" charset="2"/>
              <a:buChar char="Ø"/>
            </a:pPr>
            <a:r>
              <a:rPr lang="zh-CN" altLang="en-US" sz="2800" b="1" dirty="0">
                <a:solidFill>
                  <a:schemeClr val="hlink"/>
                </a:solidFill>
                <a:latin typeface="Arial" panose="020B0604020202020204" pitchFamily="34" charset="0"/>
                <a:ea typeface="宋体" panose="02010600030101010101" pitchFamily="2" charset="-122"/>
                <a:sym typeface="+mn-ea"/>
              </a:rPr>
              <a:t>一月</a:t>
            </a:r>
            <a:r>
              <a:rPr lang="en-US" altLang="zh-CN" sz="2800" b="1" dirty="0">
                <a:solidFill>
                  <a:schemeClr val="hlink"/>
                </a:solidFill>
                <a:latin typeface="Arial" panose="020B0604020202020204" pitchFamily="34" charset="0"/>
                <a:ea typeface="宋体" panose="02010600030101010101" pitchFamily="2" charset="-122"/>
                <a:sym typeface="+mn-ea"/>
              </a:rPr>
              <a:t>14</a:t>
            </a:r>
            <a:r>
              <a:rPr lang="zh-CN" altLang="en-US" sz="2800" b="1" dirty="0">
                <a:solidFill>
                  <a:schemeClr val="hlink"/>
                </a:solidFill>
                <a:latin typeface="Arial" panose="020B0604020202020204" pitchFamily="34" charset="0"/>
                <a:ea typeface="宋体" panose="02010600030101010101" pitchFamily="2" charset="-122"/>
                <a:sym typeface="+mn-ea"/>
              </a:rPr>
              <a:t>日 </a:t>
            </a:r>
            <a:r>
              <a:rPr lang="en-US" altLang="zh-CN" sz="2800" b="1" dirty="0">
                <a:solidFill>
                  <a:schemeClr val="hlink"/>
                </a:solidFill>
                <a:latin typeface="Arial" panose="020B0604020202020204" pitchFamily="34" charset="0"/>
                <a:ea typeface="宋体" panose="02010600030101010101" pitchFamily="2" charset="-122"/>
                <a:sym typeface="+mn-ea"/>
              </a:rPr>
              <a:t>SZ4107(B2569)</a:t>
            </a:r>
            <a:r>
              <a:rPr lang="zh-CN" altLang="en-US" sz="2800" b="1" dirty="0">
                <a:solidFill>
                  <a:schemeClr val="hlink"/>
                </a:solidFill>
                <a:latin typeface="Arial" panose="020B0604020202020204" pitchFamily="34" charset="0"/>
                <a:ea typeface="宋体" panose="02010600030101010101" pitchFamily="2" charset="-122"/>
                <a:sym typeface="+mn-ea"/>
              </a:rPr>
              <a:t>航班，撤轮挡时间为</a:t>
            </a:r>
            <a:r>
              <a:rPr lang="en-US" altLang="zh-CN" sz="2800" b="1" dirty="0">
                <a:solidFill>
                  <a:schemeClr val="hlink"/>
                </a:solidFill>
                <a:latin typeface="Arial" panose="020B0604020202020204" pitchFamily="34" charset="0"/>
                <a:ea typeface="宋体" panose="02010600030101010101" pitchFamily="2" charset="-122"/>
                <a:sym typeface="+mn-ea"/>
              </a:rPr>
              <a:t>03</a:t>
            </a:r>
            <a:r>
              <a:rPr lang="zh-CN" altLang="en-US" sz="2800" b="1" dirty="0">
                <a:solidFill>
                  <a:schemeClr val="hlink"/>
                </a:solidFill>
                <a:latin typeface="Arial" panose="020B0604020202020204" pitchFamily="34" charset="0"/>
                <a:ea typeface="宋体" panose="02010600030101010101" pitchFamily="2" charset="-122"/>
                <a:sym typeface="+mn-ea"/>
              </a:rPr>
              <a:t>点</a:t>
            </a:r>
            <a:r>
              <a:rPr lang="en-US" altLang="zh-CN" sz="2800" b="1" dirty="0">
                <a:solidFill>
                  <a:schemeClr val="hlink"/>
                </a:solidFill>
                <a:latin typeface="Arial" panose="020B0604020202020204" pitchFamily="34" charset="0"/>
                <a:ea typeface="宋体" panose="02010600030101010101" pitchFamily="2" charset="-122"/>
                <a:sym typeface="+mn-ea"/>
              </a:rPr>
              <a:t>45</a:t>
            </a:r>
            <a:r>
              <a:rPr lang="zh-CN" altLang="en-US" sz="2800" b="1" dirty="0">
                <a:solidFill>
                  <a:schemeClr val="hlink"/>
                </a:solidFill>
                <a:latin typeface="Arial" panose="020B0604020202020204" pitchFamily="34" charset="0"/>
                <a:ea typeface="宋体" panose="02010600030101010101" pitchFamily="2" charset="-122"/>
                <a:sym typeface="+mn-ea"/>
              </a:rPr>
              <a:t>分，离地时间为</a:t>
            </a:r>
            <a:r>
              <a:rPr lang="en-US" altLang="zh-CN" sz="2800" b="1" dirty="0">
                <a:solidFill>
                  <a:schemeClr val="hlink"/>
                </a:solidFill>
                <a:latin typeface="Arial" panose="020B0604020202020204" pitchFamily="34" charset="0"/>
                <a:ea typeface="宋体" panose="02010600030101010101" pitchFamily="2" charset="-122"/>
                <a:sym typeface="+mn-ea"/>
              </a:rPr>
              <a:t>03</a:t>
            </a:r>
            <a:r>
              <a:rPr lang="zh-CN" altLang="en-US" sz="2800" b="1" dirty="0">
                <a:solidFill>
                  <a:schemeClr val="hlink"/>
                </a:solidFill>
                <a:latin typeface="Arial" panose="020B0604020202020204" pitchFamily="34" charset="0"/>
                <a:ea typeface="宋体" panose="02010600030101010101" pitchFamily="2" charset="-122"/>
                <a:sym typeface="+mn-ea"/>
              </a:rPr>
              <a:t>点</a:t>
            </a:r>
            <a:r>
              <a:rPr lang="en-US" altLang="zh-CN" sz="2800" b="1" dirty="0">
                <a:solidFill>
                  <a:schemeClr val="hlink"/>
                </a:solidFill>
                <a:latin typeface="Arial" panose="020B0604020202020204" pitchFamily="34" charset="0"/>
                <a:ea typeface="宋体" panose="02010600030101010101" pitchFamily="2" charset="-122"/>
                <a:sym typeface="+mn-ea"/>
              </a:rPr>
              <a:t>53</a:t>
            </a:r>
            <a:r>
              <a:rPr lang="zh-CN" altLang="en-US" sz="2800" b="1" dirty="0">
                <a:solidFill>
                  <a:schemeClr val="hlink"/>
                </a:solidFill>
                <a:latin typeface="Arial" panose="020B0604020202020204" pitchFamily="34" charset="0"/>
                <a:ea typeface="宋体" panose="02010600030101010101" pitchFamily="2" charset="-122"/>
                <a:sym typeface="+mn-ea"/>
              </a:rPr>
              <a:t>分，因为旅客登机原因（</a:t>
            </a:r>
            <a:r>
              <a:rPr lang="en-US" altLang="zh-CN" sz="2800" b="1" dirty="0">
                <a:solidFill>
                  <a:schemeClr val="hlink"/>
                </a:solidFill>
                <a:latin typeface="Arial" panose="020B0604020202020204" pitchFamily="34" charset="0"/>
                <a:ea typeface="宋体" panose="02010600030101010101" pitchFamily="2" charset="-122"/>
                <a:sym typeface="+mn-ea"/>
              </a:rPr>
              <a:t>PH</a:t>
            </a:r>
            <a:r>
              <a:rPr lang="zh-CN" altLang="en-US" sz="2800" b="1" dirty="0">
                <a:solidFill>
                  <a:schemeClr val="hlink"/>
                </a:solidFill>
                <a:latin typeface="Arial" panose="020B0604020202020204" pitchFamily="34" charset="0"/>
                <a:ea typeface="宋体" panose="02010600030101010101" pitchFamily="2" charset="-122"/>
                <a:sym typeface="+mn-ea"/>
              </a:rPr>
              <a:t>）起飞延误了</a:t>
            </a:r>
            <a:r>
              <a:rPr lang="en-US" altLang="zh-CN" sz="2800" b="1" dirty="0">
                <a:solidFill>
                  <a:schemeClr val="hlink"/>
                </a:solidFill>
                <a:latin typeface="Arial" panose="020B0604020202020204" pitchFamily="34" charset="0"/>
                <a:ea typeface="宋体" panose="02010600030101010101" pitchFamily="2" charset="-122"/>
                <a:sym typeface="+mn-ea"/>
              </a:rPr>
              <a:t>20</a:t>
            </a:r>
            <a:r>
              <a:rPr lang="zh-CN" altLang="en-US" sz="2800" b="1" dirty="0">
                <a:solidFill>
                  <a:schemeClr val="hlink"/>
                </a:solidFill>
                <a:latin typeface="Arial" panose="020B0604020202020204" pitchFamily="34" charset="0"/>
                <a:ea typeface="宋体" panose="02010600030101010101" pitchFamily="2" charset="-122"/>
                <a:sym typeface="+mn-ea"/>
              </a:rPr>
              <a:t>分钟</a:t>
            </a:r>
            <a:br>
              <a:rPr lang="zh-CN" altLang="en-US" sz="2800" b="1" dirty="0">
                <a:solidFill>
                  <a:schemeClr val="hlink"/>
                </a:solidFill>
                <a:latin typeface="Arial" panose="020B0604020202020204" pitchFamily="34" charset="0"/>
                <a:ea typeface="宋体" panose="02010600030101010101" pitchFamily="2" charset="-122"/>
                <a:sym typeface="+mn-ea"/>
              </a:rPr>
            </a:br>
            <a:endParaRPr lang="zh-CN" altLang="en-US" sz="2800" dirty="0">
              <a:solidFill>
                <a:schemeClr val="tx1"/>
              </a:solidFill>
              <a:latin typeface="Arial" panose="020B0604020202020204" pitchFamily="34" charset="0"/>
              <a:ea typeface="宋体" panose="02010600030101010101" pitchFamily="2" charset="-122"/>
            </a:endParaRPr>
          </a:p>
        </p:txBody>
      </p:sp>
      <p:sp>
        <p:nvSpPr>
          <p:cNvPr id="26625" name="Rectangle 2"/>
          <p:cNvSpPr>
            <a:spLocks noGrp="1"/>
          </p:cNvSpPr>
          <p:nvPr>
            <p:ph type="title"/>
          </p:nvPr>
        </p:nvSpPr>
        <p:spPr>
          <a:xfrm>
            <a:off x="-97790" y="268605"/>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372745" y="1283335"/>
            <a:ext cx="5335905" cy="521970"/>
          </a:xfrm>
          <a:prstGeom prst="rect">
            <a:avLst/>
          </a:prstGeom>
          <a:noFill/>
        </p:spPr>
        <p:txBody>
          <a:bodyPr wrap="square" rtlCol="0">
            <a:spAutoFit/>
          </a:bodyPr>
          <a:p>
            <a:r>
              <a:rPr lang="zh-CN" altLang="en-US" sz="2800">
                <a:sym typeface="+mn-ea"/>
              </a:rPr>
              <a:t>航班延误报练习</a:t>
            </a:r>
            <a:r>
              <a:rPr lang="zh-CN" altLang="en-US" sz="2800" b="1" dirty="0">
                <a:sym typeface="+mn-ea"/>
              </a:rPr>
              <a:t>：</a:t>
            </a:r>
            <a:endParaRPr lang="zh-CN" altLang="en-US" sz="2800" b="1" dirty="0">
              <a:sym typeface="+mn-ea"/>
            </a:endParaRPr>
          </a:p>
        </p:txBody>
      </p:sp>
      <p:sp>
        <p:nvSpPr>
          <p:cNvPr id="4" name="文本框 3"/>
          <p:cNvSpPr txBox="1"/>
          <p:nvPr/>
        </p:nvSpPr>
        <p:spPr>
          <a:xfrm>
            <a:off x="1728470" y="3994150"/>
            <a:ext cx="5721350" cy="3106420"/>
          </a:xfrm>
          <a:prstGeom prst="rect">
            <a:avLst/>
          </a:prstGeom>
          <a:noFill/>
        </p:spPr>
        <p:txBody>
          <a:bodyPr wrap="square" rtlCol="0" anchor="t">
            <a:spAutoFit/>
          </a:bodyPr>
          <a:p>
            <a:pPr eaLnBrk="0" fontAlgn="ctr" hangingPunct="0">
              <a:lnSpc>
                <a:spcPct val="120000"/>
              </a:lnSpc>
              <a:spcBef>
                <a:spcPct val="0"/>
              </a:spcBef>
              <a:buNone/>
            </a:pPr>
            <a:r>
              <a:rPr lang="en-US" altLang="zh-CN" sz="2800" dirty="0">
                <a:sym typeface="+mn-ea"/>
              </a:rPr>
              <a:t>MVT</a:t>
            </a:r>
            <a:endParaRPr lang="en-US" altLang="zh-CN" sz="2800" dirty="0"/>
          </a:p>
          <a:p>
            <a:pPr eaLnBrk="0" fontAlgn="ctr" hangingPunct="0">
              <a:lnSpc>
                <a:spcPct val="120000"/>
              </a:lnSpc>
              <a:spcBef>
                <a:spcPct val="0"/>
              </a:spcBef>
              <a:buNone/>
            </a:pPr>
            <a:r>
              <a:rPr lang="en-US" altLang="zh-CN" sz="2800" dirty="0">
                <a:sym typeface="+mn-ea"/>
              </a:rPr>
              <a:t>SZ4107/14JAN B2569  </a:t>
            </a:r>
            <a:endParaRPr lang="en-US" altLang="zh-CN" sz="2800" u="sng" dirty="0"/>
          </a:p>
          <a:p>
            <a:pPr eaLnBrk="0" fontAlgn="ctr" hangingPunct="0">
              <a:lnSpc>
                <a:spcPct val="120000"/>
              </a:lnSpc>
              <a:spcBef>
                <a:spcPct val="0"/>
              </a:spcBef>
              <a:buNone/>
            </a:pPr>
            <a:r>
              <a:rPr lang="en-US" altLang="zh-CN" sz="2800" dirty="0">
                <a:sym typeface="+mn-ea"/>
              </a:rPr>
              <a:t>AD 0345/0353</a:t>
            </a:r>
            <a:endParaRPr lang="en-US" altLang="zh-CN" sz="2800" dirty="0"/>
          </a:p>
          <a:p>
            <a:pPr eaLnBrk="0" fontAlgn="ctr" hangingPunct="0">
              <a:lnSpc>
                <a:spcPct val="120000"/>
              </a:lnSpc>
              <a:spcBef>
                <a:spcPct val="0"/>
              </a:spcBef>
              <a:buNone/>
            </a:pPr>
            <a:r>
              <a:rPr lang="en-US" altLang="zh-CN" sz="2800" dirty="0">
                <a:sym typeface="+mn-ea"/>
              </a:rPr>
              <a:t>DL PH/20</a:t>
            </a:r>
            <a:endParaRPr lang="en-US" altLang="zh-CN" sz="2800" dirty="0"/>
          </a:p>
          <a:p>
            <a:pPr eaLnBrk="0" fontAlgn="ctr" hangingPunct="0">
              <a:lnSpc>
                <a:spcPct val="120000"/>
              </a:lnSpc>
              <a:spcBef>
                <a:spcPct val="0"/>
              </a:spcBef>
              <a:buNone/>
            </a:pPr>
            <a:r>
              <a:rPr lang="en-US" altLang="zh-CN" sz="2800" dirty="0">
                <a:sym typeface="+mn-ea"/>
              </a:rPr>
              <a:t>SI</a:t>
            </a:r>
            <a:r>
              <a:rPr lang="zh-CN" altLang="en-US" sz="2800" dirty="0">
                <a:sym typeface="+mn-ea"/>
              </a:rPr>
              <a:t>：</a:t>
            </a:r>
            <a:r>
              <a:rPr lang="zh-CN" altLang="en-US" sz="2800" dirty="0">
                <a:sym typeface="Wingdings" panose="05000000000000000000" pitchFamily="2" charset="2"/>
              </a:rPr>
              <a:t>（</a:t>
            </a:r>
            <a:r>
              <a:rPr lang="en-US" altLang="zh-CN" sz="2800" dirty="0">
                <a:sym typeface="+mn-ea"/>
              </a:rPr>
              <a:t>WAITING FOR PAX 20MIN</a:t>
            </a:r>
            <a:r>
              <a:rPr lang="zh-CN" altLang="en-US" sz="2800" dirty="0">
                <a:sym typeface="Wingdings" panose="05000000000000000000" pitchFamily="2" charset="2"/>
              </a:rPr>
              <a:t>）</a:t>
            </a:r>
            <a:endParaRPr lang="zh-CN" altLang="en-US" sz="2800" dirty="0">
              <a:sym typeface="Wingdings" panose="05000000000000000000" pitchFamily="2" charset="2"/>
            </a:endParaRPr>
          </a:p>
          <a:p>
            <a:endParaRPr lang="zh-CN" alt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vert="horz" wrap="square" lIns="92075" tIns="46038" rIns="92075" bIns="46038" anchor="b">
            <a:scene3d>
              <a:camera prst="orthographicFront"/>
              <a:lightRig rig="threePt" dir="t"/>
            </a:scene3d>
          </a:bodyPr>
          <a:p>
            <a:pPr eaLnBrk="1" hangingPunct="1"/>
            <a:r>
              <a:rPr lang="zh-CN" altLang="en-US" b="1" i="0" dirty="0">
                <a:solidFill>
                  <a:schemeClr val="accent1"/>
                </a:solidFill>
                <a:effectLst>
                  <a:outerShdw blurRad="38100" dist="25400" dir="5400000" algn="ctr" rotWithShape="0">
                    <a:srgbClr val="6E747A">
                      <a:alpha val="43000"/>
                    </a:srgbClr>
                  </a:outerShdw>
                </a:effectLst>
              </a:rPr>
              <a:t>第八章 签派程序与方法</a:t>
            </a:r>
            <a:endParaRPr lang="zh-CN" altLang="en-US" b="1" i="0" dirty="0">
              <a:solidFill>
                <a:schemeClr val="accent1"/>
              </a:solidFill>
              <a:effectLst>
                <a:outerShdw blurRad="38100" dist="25400" dir="5400000" algn="ctr" rotWithShape="0">
                  <a:srgbClr val="6E747A">
                    <a:alpha val="43000"/>
                  </a:srgbClr>
                </a:outerShdw>
              </a:effectLst>
            </a:endParaRPr>
          </a:p>
        </p:txBody>
      </p:sp>
      <p:sp>
        <p:nvSpPr>
          <p:cNvPr id="4" name="文本框 3"/>
          <p:cNvSpPr txBox="1"/>
          <p:nvPr/>
        </p:nvSpPr>
        <p:spPr>
          <a:xfrm>
            <a:off x="2164715" y="2244090"/>
            <a:ext cx="4815205" cy="2676525"/>
          </a:xfrm>
          <a:prstGeom prst="rect">
            <a:avLst/>
          </a:prstGeom>
          <a:noFill/>
        </p:spPr>
        <p:txBody>
          <a:bodyPr wrap="square" rtlCol="0">
            <a:spAutoFit/>
          </a:bodyPr>
          <a:p>
            <a:pPr marL="0" indent="0" eaLnBrk="1" latinLnBrk="0" hangingPunct="1">
              <a:lnSpc>
                <a:spcPct val="200000"/>
              </a:lnSpc>
              <a:buNone/>
            </a:pPr>
            <a:r>
              <a:rPr lang="zh-CN" altLang="en-US" sz="2800">
                <a:solidFill>
                  <a:schemeClr val="tx1"/>
                </a:solidFill>
                <a:ea typeface="宋体" panose="02010600030101010101" pitchFamily="2" charset="-122"/>
              </a:rPr>
              <a:t>各飞行阶段的飞行签派工作</a:t>
            </a:r>
            <a:endParaRPr lang="zh-CN" altLang="en-US" sz="2800">
              <a:solidFill>
                <a:schemeClr val="tx1"/>
              </a:solidFill>
              <a:ea typeface="宋体" panose="02010600030101010101" pitchFamily="2" charset="-122"/>
            </a:endParaRPr>
          </a:p>
          <a:p>
            <a:pPr marL="0" indent="0" eaLnBrk="1" latinLnBrk="0" hangingPunct="1">
              <a:lnSpc>
                <a:spcPct val="200000"/>
              </a:lnSpc>
              <a:buNone/>
            </a:pPr>
            <a:r>
              <a:rPr lang="zh-CN" altLang="en-US" sz="2800">
                <a:solidFill>
                  <a:schemeClr val="tx1"/>
                </a:solidFill>
                <a:ea typeface="宋体" panose="02010600030101010101" pitchFamily="2" charset="-122"/>
              </a:rPr>
              <a:t>签派程序</a:t>
            </a:r>
            <a:endParaRPr lang="zh-CN" altLang="en-US" sz="2800">
              <a:solidFill>
                <a:schemeClr val="tx1"/>
              </a:solidFill>
              <a:ea typeface="宋体" panose="02010600030101010101" pitchFamily="2" charset="-122"/>
            </a:endParaRPr>
          </a:p>
          <a:p>
            <a:pPr marL="0" indent="0" eaLnBrk="1" latinLnBrk="0" hangingPunct="1">
              <a:lnSpc>
                <a:spcPct val="200000"/>
              </a:lnSpc>
              <a:buNone/>
            </a:pPr>
            <a:r>
              <a:rPr lang="zh-CN" altLang="en-US" sz="2800">
                <a:solidFill>
                  <a:schemeClr val="tx1"/>
                </a:solidFill>
                <a:ea typeface="宋体" panose="02010600030101010101" pitchFamily="2" charset="-122"/>
              </a:rPr>
              <a:t>非正常情况下的飞行签派工作</a:t>
            </a:r>
            <a:endParaRPr lang="zh-CN" altLang="en-US" sz="2800">
              <a:solidFill>
                <a:schemeClr val="tx1"/>
              </a:solidFill>
              <a:ea typeface="宋体" panose="02010600030101010101" pitchFamily="2" charset="-122"/>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066800" y="1478280"/>
            <a:ext cx="6699885" cy="1892300"/>
          </a:xfrm>
        </p:spPr>
        <p:txBody>
          <a:bodyPr/>
          <a:p>
            <a:pPr marL="0" algn="l">
              <a:lnSpc>
                <a:spcPct val="200000"/>
              </a:lnSpc>
              <a:spcBef>
                <a:spcPts val="0"/>
              </a:spcBef>
              <a:buClrTx/>
              <a:buSzTx/>
              <a:buNone/>
            </a:pPr>
            <a:r>
              <a:rPr lang="en-US" altLang="zh-CN" sz="2800" b="1" dirty="0">
                <a:solidFill>
                  <a:schemeClr val="hlink"/>
                </a:solidFill>
                <a:latin typeface="宋体" panose="02010600030101010101" pitchFamily="2" charset="-122"/>
                <a:ea typeface="宋体" panose="02010600030101010101" pitchFamily="2" charset="-122"/>
                <a:sym typeface="+mn-ea"/>
              </a:rPr>
              <a:t>    </a:t>
            </a:r>
            <a:r>
              <a:rPr lang="zh-CN" altLang="en-US" sz="2800" b="1" dirty="0">
                <a:solidFill>
                  <a:schemeClr val="hlink"/>
                </a:solidFill>
                <a:latin typeface="宋体" panose="02010600030101010101" pitchFamily="2" charset="-122"/>
                <a:ea typeface="宋体" panose="02010600030101010101" pitchFamily="2" charset="-122"/>
                <a:sym typeface="+mn-ea"/>
              </a:rPr>
              <a:t>决定某一航班不在执行时，将该航班上的旅客安排到另一航班上</a:t>
            </a:r>
            <a:endParaRPr lang="zh-CN" altLang="en-US" sz="2800" b="1" dirty="0">
              <a:solidFill>
                <a:schemeClr val="hlink"/>
              </a:solidFill>
              <a:latin typeface="宋体" panose="02010600030101010101" pitchFamily="2" charset="-122"/>
              <a:ea typeface="宋体" panose="02010600030101010101" pitchFamily="2" charset="-122"/>
            </a:endParaRPr>
          </a:p>
        </p:txBody>
      </p:sp>
      <p:sp>
        <p:nvSpPr>
          <p:cNvPr id="26625" name="Rectangle 2"/>
          <p:cNvSpPr>
            <a:spLocks noGrp="1"/>
          </p:cNvSpPr>
          <p:nvPr>
            <p:ph type="title"/>
          </p:nvPr>
        </p:nvSpPr>
        <p:spPr>
          <a:xfrm>
            <a:off x="-149860" y="122555"/>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432435" y="991235"/>
            <a:ext cx="5335905" cy="583565"/>
          </a:xfrm>
          <a:prstGeom prst="rect">
            <a:avLst/>
          </a:prstGeom>
          <a:noFill/>
        </p:spPr>
        <p:txBody>
          <a:bodyPr wrap="square" rtlCol="0">
            <a:spAutoFit/>
          </a:bodyPr>
          <a:p>
            <a:r>
              <a:rPr lang="zh-CN" altLang="en-US" sz="3200">
                <a:sym typeface="+mn-ea"/>
              </a:rPr>
              <a:t>航班的取消合并</a:t>
            </a:r>
            <a:r>
              <a:rPr lang="zh-CN" altLang="en-US" sz="3200" b="1">
                <a:latin typeface="华文新魏" panose="02010800040101010101" pitchFamily="2" charset="-122"/>
                <a:sym typeface="+mn-ea"/>
              </a:rPr>
              <a:t>定义</a:t>
            </a:r>
            <a:r>
              <a:rPr lang="zh-CN" altLang="en-US" sz="3200" b="1" dirty="0">
                <a:sym typeface="+mn-ea"/>
              </a:rPr>
              <a:t>：</a:t>
            </a:r>
            <a:endParaRPr lang="zh-CN" altLang="en-US" sz="3200" b="1" dirty="0">
              <a:sym typeface="+mn-ea"/>
            </a:endParaRPr>
          </a:p>
        </p:txBody>
      </p:sp>
      <p:sp>
        <p:nvSpPr>
          <p:cNvPr id="4" name="文本框 3"/>
          <p:cNvSpPr txBox="1"/>
          <p:nvPr/>
        </p:nvSpPr>
        <p:spPr>
          <a:xfrm>
            <a:off x="432435" y="3370580"/>
            <a:ext cx="5335905" cy="583565"/>
          </a:xfrm>
          <a:prstGeom prst="rect">
            <a:avLst/>
          </a:prstGeom>
          <a:noFill/>
        </p:spPr>
        <p:txBody>
          <a:bodyPr wrap="square" rtlCol="0">
            <a:spAutoFit/>
          </a:bodyPr>
          <a:p>
            <a:r>
              <a:rPr lang="zh-CN" altLang="en-US" sz="3200">
                <a:sym typeface="+mn-ea"/>
              </a:rPr>
              <a:t>航班取消合并的原则</a:t>
            </a:r>
            <a:r>
              <a:rPr lang="zh-CN" altLang="en-US" sz="3200" b="1" dirty="0">
                <a:sym typeface="+mn-ea"/>
              </a:rPr>
              <a:t>：</a:t>
            </a:r>
            <a:endParaRPr lang="zh-CN" altLang="en-US" sz="3200" b="1" dirty="0">
              <a:sym typeface="+mn-ea"/>
            </a:endParaRPr>
          </a:p>
        </p:txBody>
      </p:sp>
      <p:sp>
        <p:nvSpPr>
          <p:cNvPr id="5" name="文本框 4"/>
          <p:cNvSpPr txBox="1"/>
          <p:nvPr/>
        </p:nvSpPr>
        <p:spPr>
          <a:xfrm>
            <a:off x="869950" y="4159250"/>
            <a:ext cx="7738745" cy="1814830"/>
          </a:xfrm>
          <a:prstGeom prst="rect">
            <a:avLst/>
          </a:prstGeom>
          <a:noFill/>
        </p:spPr>
        <p:txBody>
          <a:bodyPr wrap="square" rtlCol="0" anchor="t">
            <a:spAutoFit/>
          </a:bodyPr>
          <a:p>
            <a:pPr marL="609600" indent="-609600" eaLnBrk="0" latinLnBrk="0" hangingPunct="0">
              <a:lnSpc>
                <a:spcPct val="100000"/>
              </a:lnSpc>
              <a:spcBef>
                <a:spcPct val="0"/>
              </a:spcBef>
              <a:buClr>
                <a:srgbClr val="FFFFFF"/>
              </a:buClr>
              <a:buSzTx/>
              <a:buFont typeface="Wingdings" panose="05000000000000000000" pitchFamily="2" charset="2"/>
              <a:buChar char="Ø"/>
            </a:pPr>
            <a:r>
              <a:rPr lang="zh-CN" altLang="en-US" sz="2800">
                <a:latin typeface="楷体_GB2312" pitchFamily="1" charset="-122"/>
                <a:sym typeface="+mn-ea"/>
              </a:rPr>
              <a:t>除非航班确实无法执行，否则不得取消航班</a:t>
            </a:r>
            <a:endParaRPr lang="zh-CN" altLang="en-US" sz="2800">
              <a:latin typeface="楷体_GB2312" pitchFamily="1" charset="-122"/>
            </a:endParaRPr>
          </a:p>
          <a:p>
            <a:pPr marL="609600" indent="-609600" eaLnBrk="0" latinLnBrk="0" hangingPunct="0">
              <a:lnSpc>
                <a:spcPct val="100000"/>
              </a:lnSpc>
              <a:spcBef>
                <a:spcPct val="0"/>
              </a:spcBef>
              <a:buClr>
                <a:srgbClr val="FFFFFF"/>
              </a:buClr>
              <a:buSzTx/>
              <a:buFont typeface="Wingdings" panose="05000000000000000000" pitchFamily="2" charset="2"/>
              <a:buChar char="Ø"/>
            </a:pPr>
            <a:r>
              <a:rPr lang="zh-CN" altLang="en-US" sz="2800">
                <a:latin typeface="楷体_GB2312" pitchFamily="1" charset="-122"/>
                <a:sym typeface="+mn-ea"/>
              </a:rPr>
              <a:t>不能因为客少取消合并航班</a:t>
            </a:r>
            <a:endParaRPr lang="zh-CN" altLang="en-US" sz="2800">
              <a:latin typeface="楷体_GB2312" pitchFamily="1" charset="-122"/>
            </a:endParaRPr>
          </a:p>
          <a:p>
            <a:pPr marL="609600" indent="-609600" eaLnBrk="0" latinLnBrk="0" hangingPunct="0">
              <a:lnSpc>
                <a:spcPct val="100000"/>
              </a:lnSpc>
              <a:spcBef>
                <a:spcPct val="0"/>
              </a:spcBef>
              <a:buClr>
                <a:srgbClr val="FFFFFF"/>
              </a:buClr>
              <a:buSzTx/>
              <a:buFont typeface="Wingdings" panose="05000000000000000000" pitchFamily="2" charset="2"/>
              <a:buChar char="Ø"/>
            </a:pPr>
            <a:r>
              <a:rPr lang="zh-CN" altLang="en-US" sz="2800">
                <a:latin typeface="楷体_GB2312" pitchFamily="1" charset="-122"/>
                <a:sym typeface="+mn-ea"/>
              </a:rPr>
              <a:t>必须确保旅客能妥善安置</a:t>
            </a:r>
            <a:endParaRPr lang="zh-CN" altLang="en-US" sz="2800">
              <a:latin typeface="楷体_GB2312" pitchFamily="1" charset="-122"/>
            </a:endParaRPr>
          </a:p>
          <a:p>
            <a:pPr marL="609600" indent="-609600" eaLnBrk="0" latinLnBrk="0" hangingPunct="0">
              <a:lnSpc>
                <a:spcPct val="100000"/>
              </a:lnSpc>
              <a:spcBef>
                <a:spcPct val="0"/>
              </a:spcBef>
              <a:buClr>
                <a:srgbClr val="FFFFFF"/>
              </a:buClr>
              <a:buSzTx/>
              <a:buFont typeface="Wingdings" panose="05000000000000000000" pitchFamily="2" charset="2"/>
              <a:buChar char="Ø"/>
            </a:pPr>
            <a:r>
              <a:rPr lang="zh-CN" altLang="en-US" sz="2800">
                <a:latin typeface="楷体_GB2312" pitchFamily="1" charset="-122"/>
                <a:sym typeface="+mn-ea"/>
              </a:rPr>
              <a:t>考虑旅客中有无特殊转港服务要求</a:t>
            </a:r>
            <a:endParaRPr lang="zh-CN" altLang="en-US" sz="280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244090" y="1437005"/>
            <a:ext cx="5908675" cy="1824990"/>
          </a:xfrm>
        </p:spPr>
        <p:txBody>
          <a:bodyPr/>
          <a:p>
            <a:pPr>
              <a:lnSpc>
                <a:spcPct val="150000"/>
              </a:lnSpc>
              <a:spcBef>
                <a:spcPct val="0"/>
              </a:spcBef>
            </a:pPr>
            <a:r>
              <a:rPr lang="zh-CN" altLang="en-US" sz="2800">
                <a:sym typeface="+mn-ea"/>
              </a:rPr>
              <a:t>飞机故障</a:t>
            </a:r>
            <a:endParaRPr lang="zh-CN" altLang="en-US" sz="2800"/>
          </a:p>
          <a:p>
            <a:pPr>
              <a:lnSpc>
                <a:spcPct val="150000"/>
              </a:lnSpc>
              <a:spcBef>
                <a:spcPct val="0"/>
              </a:spcBef>
            </a:pPr>
            <a:r>
              <a:rPr lang="zh-CN" altLang="en-US" sz="2800">
                <a:sym typeface="+mn-ea"/>
              </a:rPr>
              <a:t>没有飞机执行航班任务</a:t>
            </a:r>
            <a:endParaRPr lang="zh-CN" altLang="en-US" sz="2800"/>
          </a:p>
          <a:p>
            <a:pPr>
              <a:lnSpc>
                <a:spcPct val="150000"/>
              </a:lnSpc>
              <a:spcBef>
                <a:spcPct val="0"/>
              </a:spcBef>
            </a:pPr>
            <a:r>
              <a:rPr lang="zh-CN" altLang="en-US" sz="2800">
                <a:sym typeface="+mn-ea"/>
              </a:rPr>
              <a:t>飞行安全没有保障</a:t>
            </a:r>
            <a:endParaRPr lang="zh-CN" altLang="en-US" sz="2800"/>
          </a:p>
          <a:p>
            <a:pPr>
              <a:lnSpc>
                <a:spcPct val="150000"/>
              </a:lnSpc>
              <a:spcBef>
                <a:spcPct val="0"/>
              </a:spcBef>
            </a:pPr>
            <a:r>
              <a:rPr lang="zh-CN" altLang="en-US" sz="2800">
                <a:sym typeface="+mn-ea"/>
              </a:rPr>
              <a:t>恶劣的天气条件</a:t>
            </a:r>
            <a:endParaRPr lang="zh-CN" altLang="en-US" sz="2800"/>
          </a:p>
          <a:p>
            <a:pPr>
              <a:lnSpc>
                <a:spcPct val="150000"/>
              </a:lnSpc>
              <a:spcBef>
                <a:spcPct val="0"/>
              </a:spcBef>
            </a:pPr>
            <a:r>
              <a:rPr lang="zh-CN" altLang="en-US" sz="2800">
                <a:sym typeface="+mn-ea"/>
              </a:rPr>
              <a:t>航路禁航</a:t>
            </a:r>
            <a:endParaRPr lang="zh-CN" altLang="en-US" sz="2800"/>
          </a:p>
          <a:p>
            <a:pPr>
              <a:lnSpc>
                <a:spcPct val="150000"/>
              </a:lnSpc>
              <a:spcBef>
                <a:spcPct val="0"/>
              </a:spcBef>
            </a:pPr>
            <a:r>
              <a:rPr lang="zh-CN" altLang="en-US" sz="2800">
                <a:sym typeface="+mn-ea"/>
              </a:rPr>
              <a:t>没有旅客</a:t>
            </a:r>
            <a:endParaRPr lang="zh-CN" altLang="en-US" sz="2800"/>
          </a:p>
          <a:p>
            <a:pPr>
              <a:lnSpc>
                <a:spcPct val="150000"/>
              </a:lnSpc>
              <a:spcBef>
                <a:spcPct val="0"/>
              </a:spcBef>
            </a:pPr>
            <a:r>
              <a:rPr lang="zh-CN" altLang="en-US" sz="2800">
                <a:sym typeface="+mn-ea"/>
              </a:rPr>
              <a:t>机场关闭或处于宵禁的有效时限</a:t>
            </a:r>
            <a:endParaRPr lang="zh-CN" altLang="en-US" sz="2800"/>
          </a:p>
          <a:p>
            <a:pPr>
              <a:lnSpc>
                <a:spcPct val="150000"/>
              </a:lnSpc>
              <a:spcBef>
                <a:spcPct val="0"/>
              </a:spcBef>
            </a:pPr>
            <a:r>
              <a:rPr lang="zh-CN" altLang="en-US" sz="2800">
                <a:sym typeface="+mn-ea"/>
              </a:rPr>
              <a:t>其他</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26625" name="Rectangle 2"/>
          <p:cNvSpPr>
            <a:spLocks noGrp="1"/>
          </p:cNvSpPr>
          <p:nvPr>
            <p:ph type="title"/>
          </p:nvPr>
        </p:nvSpPr>
        <p:spPr>
          <a:xfrm>
            <a:off x="-97790" y="55880"/>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200660" y="854075"/>
            <a:ext cx="6375400" cy="583565"/>
          </a:xfrm>
          <a:prstGeom prst="rect">
            <a:avLst/>
          </a:prstGeom>
          <a:noFill/>
        </p:spPr>
        <p:txBody>
          <a:bodyPr wrap="square" rtlCol="0">
            <a:spAutoFit/>
          </a:bodyPr>
          <a:p>
            <a:r>
              <a:rPr lang="zh-CN" altLang="en-US" sz="3200" dirty="0">
                <a:sym typeface="+mn-ea"/>
              </a:rPr>
              <a:t>航班的取消原因</a:t>
            </a:r>
            <a:r>
              <a:rPr lang="zh-CN" altLang="en-US" sz="3200" b="1" dirty="0">
                <a:sym typeface="+mn-ea"/>
              </a:rPr>
              <a:t>：</a:t>
            </a:r>
            <a:endParaRPr lang="zh-CN" altLang="en-US" sz="3200" b="1" dirty="0">
              <a:sym typeface="+mn-ea"/>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170305" y="1953260"/>
            <a:ext cx="7043420" cy="1892300"/>
          </a:xfrm>
        </p:spPr>
        <p:txBody>
          <a:bodyPr/>
          <a:p>
            <a:pPr>
              <a:lnSpc>
                <a:spcPct val="200000"/>
              </a:lnSpc>
              <a:spcBef>
                <a:spcPct val="0"/>
              </a:spcBef>
              <a:buSzTx/>
              <a:buFont typeface="Wingdings" panose="05000000000000000000" charset="0"/>
              <a:buChar char="Ø"/>
            </a:pPr>
            <a:r>
              <a:rPr lang="zh-CN" altLang="en-US" sz="2800">
                <a:latin typeface="楷体_GB2312" pitchFamily="1" charset="-122"/>
                <a:sym typeface="+mn-ea"/>
              </a:rPr>
              <a:t>核对旅客人数，确认旅客可以妥善安排</a:t>
            </a:r>
            <a:endParaRPr lang="zh-CN" altLang="en-US" sz="2800">
              <a:latin typeface="楷体_GB2312" pitchFamily="1" charset="-122"/>
            </a:endParaRPr>
          </a:p>
          <a:p>
            <a:pPr>
              <a:lnSpc>
                <a:spcPct val="200000"/>
              </a:lnSpc>
              <a:spcBef>
                <a:spcPct val="0"/>
              </a:spcBef>
              <a:buSzTx/>
              <a:buFont typeface="Wingdings" panose="05000000000000000000" charset="0"/>
              <a:buChar char="Ø"/>
            </a:pPr>
            <a:r>
              <a:rPr lang="zh-CN" altLang="en-US" sz="2800">
                <a:latin typeface="楷体_GB2312" pitchFamily="1" charset="-122"/>
                <a:sym typeface="+mn-ea"/>
              </a:rPr>
              <a:t>请示公司值班经理</a:t>
            </a:r>
            <a:endParaRPr lang="zh-CN" altLang="en-US" sz="2800">
              <a:latin typeface="楷体_GB2312" pitchFamily="1" charset="-122"/>
            </a:endParaRPr>
          </a:p>
          <a:p>
            <a:pPr>
              <a:lnSpc>
                <a:spcPct val="200000"/>
              </a:lnSpc>
              <a:spcBef>
                <a:spcPct val="0"/>
              </a:spcBef>
              <a:buSzTx/>
              <a:buFont typeface="Wingdings" panose="05000000000000000000" charset="0"/>
              <a:buChar char="Ø"/>
            </a:pPr>
            <a:r>
              <a:rPr lang="zh-CN" altLang="en-US" sz="2800">
                <a:latin typeface="楷体_GB2312" pitchFamily="1" charset="-122"/>
                <a:sym typeface="+mn-ea"/>
              </a:rPr>
              <a:t>通知飞行部，乘务部，机务调度</a:t>
            </a:r>
            <a:endParaRPr lang="zh-CN" altLang="en-US" sz="2800">
              <a:latin typeface="楷体_GB2312" pitchFamily="1" charset="-122"/>
            </a:endParaRPr>
          </a:p>
          <a:p>
            <a:pPr>
              <a:lnSpc>
                <a:spcPct val="200000"/>
              </a:lnSpc>
              <a:spcBef>
                <a:spcPct val="0"/>
              </a:spcBef>
              <a:buSzTx/>
              <a:buFont typeface="Wingdings" panose="05000000000000000000" charset="0"/>
              <a:buChar char="Ø"/>
            </a:pPr>
            <a:r>
              <a:rPr lang="zh-CN" altLang="en-US" sz="2800">
                <a:latin typeface="楷体_GB2312" pitchFamily="1" charset="-122"/>
                <a:sym typeface="+mn-ea"/>
              </a:rPr>
              <a:t>通知生产调度和运输调度</a:t>
            </a:r>
            <a:endParaRPr lang="zh-CN" altLang="en-US" sz="2800">
              <a:latin typeface="楷体_GB2312" pitchFamily="1" charset="-122"/>
            </a:endParaRPr>
          </a:p>
          <a:p>
            <a:pPr>
              <a:lnSpc>
                <a:spcPct val="200000"/>
              </a:lnSpc>
              <a:spcBef>
                <a:spcPct val="0"/>
              </a:spcBef>
              <a:buSzTx/>
              <a:buFont typeface="Wingdings" panose="05000000000000000000" charset="0"/>
              <a:buChar char="Ø"/>
            </a:pPr>
            <a:r>
              <a:rPr lang="zh-CN" altLang="en-US" sz="2800">
                <a:latin typeface="楷体_GB2312" pitchFamily="1" charset="-122"/>
                <a:sym typeface="+mn-ea"/>
              </a:rPr>
              <a:t>拍发航务电报（</a:t>
            </a:r>
            <a:r>
              <a:rPr lang="en-US" altLang="zh-CN" sz="2800">
                <a:latin typeface="楷体_GB2312" pitchFamily="1" charset="-122"/>
                <a:sym typeface="+mn-ea"/>
              </a:rPr>
              <a:t>CNL</a:t>
            </a:r>
            <a:r>
              <a:rPr lang="zh-CN" altLang="en-US" sz="2800">
                <a:latin typeface="楷体_GB2312" pitchFamily="1" charset="-122"/>
                <a:sym typeface="+mn-ea"/>
              </a:rPr>
              <a:t>报）</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26625" name="Rectangle 2"/>
          <p:cNvSpPr>
            <a:spLocks noGrp="1"/>
          </p:cNvSpPr>
          <p:nvPr>
            <p:ph type="title"/>
          </p:nvPr>
        </p:nvSpPr>
        <p:spPr>
          <a:xfrm>
            <a:off x="-97790" y="55880"/>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458470" y="1214755"/>
            <a:ext cx="6375400" cy="583565"/>
          </a:xfrm>
          <a:prstGeom prst="rect">
            <a:avLst/>
          </a:prstGeom>
          <a:noFill/>
        </p:spPr>
        <p:txBody>
          <a:bodyPr wrap="square" rtlCol="0">
            <a:spAutoFit/>
          </a:bodyPr>
          <a:p>
            <a:r>
              <a:rPr lang="zh-CN" altLang="en-US" sz="3200">
                <a:sym typeface="+mn-ea"/>
              </a:rPr>
              <a:t>航班的取消合并的工作程序</a:t>
            </a:r>
            <a:r>
              <a:rPr lang="zh-CN" altLang="en-US" sz="3200" b="1" dirty="0">
                <a:sym typeface="+mn-ea"/>
              </a:rPr>
              <a:t>：</a:t>
            </a:r>
            <a:endParaRPr lang="zh-CN" altLang="en-US" sz="3200" b="1" dirty="0">
              <a:sym typeface="+mn-ea"/>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972185" y="1953260"/>
            <a:ext cx="7567930" cy="1892300"/>
          </a:xfrm>
        </p:spPr>
        <p:txBody>
          <a:bodyPr/>
          <a:p>
            <a:pPr marL="457200" indent="-457200" eaLnBrk="0" hangingPunct="0">
              <a:lnSpc>
                <a:spcPct val="150000"/>
              </a:lnSpc>
              <a:spcBef>
                <a:spcPct val="0"/>
              </a:spcBef>
              <a:buSzTx/>
              <a:buFont typeface="Wingdings" panose="05000000000000000000" pitchFamily="2" charset="2"/>
              <a:buChar char="Ø"/>
            </a:pPr>
            <a:r>
              <a:rPr lang="en-US" altLang="zh-CN" sz="2800" dirty="0">
                <a:solidFill>
                  <a:schemeClr val="hlink"/>
                </a:solidFill>
                <a:sym typeface="+mn-ea"/>
              </a:rPr>
              <a:t>5</a:t>
            </a:r>
            <a:r>
              <a:rPr lang="zh-CN" altLang="en-US" sz="2800" dirty="0">
                <a:solidFill>
                  <a:schemeClr val="hlink"/>
                </a:solidFill>
                <a:sym typeface="+mn-ea"/>
              </a:rPr>
              <a:t>月</a:t>
            </a:r>
            <a:r>
              <a:rPr lang="en-US" altLang="zh-CN" sz="2800" dirty="0">
                <a:solidFill>
                  <a:schemeClr val="hlink"/>
                </a:solidFill>
                <a:sym typeface="+mn-ea"/>
              </a:rPr>
              <a:t>3</a:t>
            </a:r>
            <a:r>
              <a:rPr lang="zh-CN" altLang="en-US" sz="2800" dirty="0">
                <a:solidFill>
                  <a:schemeClr val="hlink"/>
                </a:solidFill>
                <a:sym typeface="+mn-ea"/>
              </a:rPr>
              <a:t>日，</a:t>
            </a:r>
            <a:r>
              <a:rPr lang="en-US" altLang="zh-CN" sz="2800" dirty="0">
                <a:solidFill>
                  <a:schemeClr val="hlink"/>
                </a:solidFill>
                <a:sym typeface="+mn-ea"/>
              </a:rPr>
              <a:t>CZ3591</a:t>
            </a:r>
            <a:r>
              <a:rPr lang="zh-CN" altLang="en-US" sz="2800" dirty="0">
                <a:solidFill>
                  <a:schemeClr val="hlink"/>
                </a:solidFill>
                <a:sym typeface="+mn-ea"/>
              </a:rPr>
              <a:t>航班（</a:t>
            </a:r>
            <a:r>
              <a:rPr lang="en-US" altLang="zh-CN" sz="2800" dirty="0">
                <a:solidFill>
                  <a:schemeClr val="hlink"/>
                </a:solidFill>
                <a:sym typeface="+mn-ea"/>
              </a:rPr>
              <a:t>B2345</a:t>
            </a:r>
            <a:r>
              <a:rPr lang="zh-CN" altLang="en-US" sz="2800" dirty="0">
                <a:solidFill>
                  <a:schemeClr val="hlink"/>
                </a:solidFill>
                <a:sym typeface="+mn-ea"/>
              </a:rPr>
              <a:t>）因为飞机故障航班取消</a:t>
            </a:r>
            <a:br>
              <a:rPr lang="zh-CN" altLang="en-US" sz="2800" b="1" dirty="0">
                <a:solidFill>
                  <a:schemeClr val="hlink"/>
                </a:solidFill>
                <a:latin typeface="Arial" panose="020B0604020202020204" pitchFamily="34" charset="0"/>
                <a:ea typeface="宋体" panose="02010600030101010101" pitchFamily="2" charset="-122"/>
                <a:sym typeface="+mn-ea"/>
              </a:rPr>
            </a:br>
            <a:endParaRPr lang="zh-CN" altLang="en-US" sz="2800" dirty="0">
              <a:solidFill>
                <a:schemeClr val="tx1"/>
              </a:solidFill>
              <a:latin typeface="Arial" panose="020B0604020202020204" pitchFamily="34" charset="0"/>
              <a:ea typeface="宋体" panose="02010600030101010101" pitchFamily="2" charset="-122"/>
            </a:endParaRPr>
          </a:p>
        </p:txBody>
      </p:sp>
      <p:sp>
        <p:nvSpPr>
          <p:cNvPr id="26625" name="Rectangle 2"/>
          <p:cNvSpPr>
            <a:spLocks noGrp="1"/>
          </p:cNvSpPr>
          <p:nvPr>
            <p:ph type="title"/>
          </p:nvPr>
        </p:nvSpPr>
        <p:spPr>
          <a:xfrm>
            <a:off x="-97790" y="268605"/>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372745" y="1283335"/>
            <a:ext cx="5335905" cy="521970"/>
          </a:xfrm>
          <a:prstGeom prst="rect">
            <a:avLst/>
          </a:prstGeom>
          <a:noFill/>
        </p:spPr>
        <p:txBody>
          <a:bodyPr wrap="square" rtlCol="0">
            <a:spAutoFit/>
          </a:bodyPr>
          <a:p>
            <a:r>
              <a:rPr lang="zh-CN" altLang="en-US" sz="2800">
                <a:sym typeface="+mn-ea"/>
              </a:rPr>
              <a:t>航班取消报练习</a:t>
            </a:r>
            <a:r>
              <a:rPr lang="zh-CN" altLang="en-US" sz="2800" b="1" dirty="0">
                <a:sym typeface="+mn-ea"/>
              </a:rPr>
              <a:t>：</a:t>
            </a:r>
            <a:endParaRPr lang="zh-CN" altLang="en-US" sz="2800" b="1" dirty="0">
              <a:sym typeface="+mn-ea"/>
            </a:endParaRPr>
          </a:p>
        </p:txBody>
      </p:sp>
      <p:sp>
        <p:nvSpPr>
          <p:cNvPr id="4" name="文本框 3"/>
          <p:cNvSpPr txBox="1"/>
          <p:nvPr/>
        </p:nvSpPr>
        <p:spPr>
          <a:xfrm>
            <a:off x="1728470" y="4297045"/>
            <a:ext cx="5297805" cy="1641475"/>
          </a:xfrm>
          <a:prstGeom prst="rect">
            <a:avLst/>
          </a:prstGeom>
          <a:noFill/>
        </p:spPr>
        <p:txBody>
          <a:bodyPr wrap="square" rtlCol="0" anchor="t">
            <a:spAutoFit/>
          </a:bodyPr>
          <a:p>
            <a:pPr eaLnBrk="0" fontAlgn="ctr" hangingPunct="0">
              <a:lnSpc>
                <a:spcPct val="120000"/>
              </a:lnSpc>
              <a:spcBef>
                <a:spcPct val="0"/>
              </a:spcBef>
              <a:buNone/>
            </a:pPr>
            <a:r>
              <a:rPr lang="en-US" altLang="zh-CN" sz="2800" dirty="0">
                <a:sym typeface="+mn-ea"/>
              </a:rPr>
              <a:t>MVT</a:t>
            </a:r>
            <a:endParaRPr lang="en-US" altLang="zh-CN" sz="2800" dirty="0">
              <a:sym typeface="+mn-ea"/>
            </a:endParaRPr>
          </a:p>
          <a:p>
            <a:pPr eaLnBrk="0" fontAlgn="ctr" hangingPunct="0">
              <a:lnSpc>
                <a:spcPct val="120000"/>
              </a:lnSpc>
              <a:spcBef>
                <a:spcPct val="0"/>
              </a:spcBef>
              <a:buNone/>
            </a:pPr>
            <a:r>
              <a:rPr lang="en-US" altLang="zh-CN" sz="2800" dirty="0">
                <a:sym typeface="+mn-ea"/>
              </a:rPr>
              <a:t>CNL  SZ3591/03MAY B2345 </a:t>
            </a:r>
            <a:endParaRPr lang="en-US" altLang="zh-CN" sz="2800" dirty="0">
              <a:sym typeface="+mn-ea"/>
            </a:endParaRPr>
          </a:p>
          <a:p>
            <a:pPr eaLnBrk="0" fontAlgn="ctr" hangingPunct="0">
              <a:lnSpc>
                <a:spcPct val="120000"/>
              </a:lnSpc>
              <a:spcBef>
                <a:spcPct val="0"/>
              </a:spcBef>
              <a:buNone/>
            </a:pPr>
            <a:r>
              <a:rPr lang="en-US" altLang="zh-CN" sz="2800" dirty="0">
                <a:sym typeface="+mn-ea"/>
              </a:rPr>
              <a:t>SI： A/C FAILER</a:t>
            </a:r>
            <a:endParaRPr lang="en-US" altLang="zh-CN" sz="2800" dirty="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049655" y="1574800"/>
            <a:ext cx="6699885" cy="1405255"/>
          </a:xfrm>
        </p:spPr>
        <p:txBody>
          <a:bodyPr/>
          <a:p>
            <a:pPr marL="0" algn="l">
              <a:lnSpc>
                <a:spcPct val="200000"/>
              </a:lnSpc>
              <a:spcBef>
                <a:spcPts val="0"/>
              </a:spcBef>
              <a:buClrTx/>
              <a:buSzTx/>
              <a:buNone/>
            </a:pPr>
            <a:r>
              <a:rPr lang="en-US" altLang="zh-CN" sz="2800" b="1" dirty="0">
                <a:solidFill>
                  <a:srgbClr val="FFC000"/>
                </a:solidFill>
                <a:latin typeface="宋体" panose="02010600030101010101" pitchFamily="2" charset="-122"/>
                <a:ea typeface="宋体" panose="02010600030101010101" pitchFamily="2" charset="-122"/>
                <a:sym typeface="+mn-ea"/>
              </a:rPr>
              <a:t>    </a:t>
            </a:r>
            <a:r>
              <a:rPr lang="zh-CN" altLang="en-US" sz="2800" b="1">
                <a:solidFill>
                  <a:srgbClr val="FFC000"/>
                </a:solidFill>
                <a:latin typeface="宋体" panose="02010600030101010101" pitchFamily="2" charset="-122"/>
                <a:ea typeface="楷体_GB2312" pitchFamily="1" charset="-122"/>
                <a:sym typeface="+mn-ea"/>
              </a:rPr>
              <a:t>航班返回起飞机场或在备降场着陆</a:t>
            </a:r>
            <a:endParaRPr lang="zh-CN" altLang="en-US" sz="2800" b="1" dirty="0">
              <a:solidFill>
                <a:srgbClr val="FFC000"/>
              </a:solidFill>
              <a:latin typeface="宋体" panose="02010600030101010101" pitchFamily="2" charset="-122"/>
              <a:ea typeface="楷体_GB2312" pitchFamily="1" charset="-122"/>
              <a:sym typeface="+mn-ea"/>
            </a:endParaRPr>
          </a:p>
        </p:txBody>
      </p:sp>
      <p:sp>
        <p:nvSpPr>
          <p:cNvPr id="26625" name="Rectangle 2"/>
          <p:cNvSpPr>
            <a:spLocks noGrp="1"/>
          </p:cNvSpPr>
          <p:nvPr>
            <p:ph type="title"/>
          </p:nvPr>
        </p:nvSpPr>
        <p:spPr>
          <a:xfrm>
            <a:off x="-149860" y="122555"/>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432435" y="991235"/>
            <a:ext cx="5335905" cy="521970"/>
          </a:xfrm>
          <a:prstGeom prst="rect">
            <a:avLst/>
          </a:prstGeom>
          <a:noFill/>
        </p:spPr>
        <p:txBody>
          <a:bodyPr wrap="square" rtlCol="0">
            <a:spAutoFit/>
          </a:bodyPr>
          <a:p>
            <a:r>
              <a:rPr lang="zh-CN" altLang="en-US" sz="2800" b="1">
                <a:latin typeface="华文新魏" panose="02010800040101010101" pitchFamily="2" charset="-122"/>
                <a:sym typeface="+mn-ea"/>
              </a:rPr>
              <a:t>航班的返航备降</a:t>
            </a:r>
            <a:r>
              <a:rPr lang="zh-CN" altLang="en-US" sz="2800" b="1">
                <a:latin typeface="华文新魏" panose="02010800040101010101" pitchFamily="2" charset="-122"/>
                <a:sym typeface="+mn-ea"/>
              </a:rPr>
              <a:t>定义</a:t>
            </a:r>
            <a:r>
              <a:rPr lang="zh-CN" altLang="en-US" sz="2800" b="1" dirty="0">
                <a:sym typeface="+mn-ea"/>
              </a:rPr>
              <a:t>：</a:t>
            </a:r>
            <a:endParaRPr lang="zh-CN" altLang="en-US" sz="2800" b="1" dirty="0">
              <a:sym typeface="+mn-ea"/>
            </a:endParaRPr>
          </a:p>
        </p:txBody>
      </p:sp>
      <p:sp>
        <p:nvSpPr>
          <p:cNvPr id="4" name="文本框 3"/>
          <p:cNvSpPr txBox="1"/>
          <p:nvPr/>
        </p:nvSpPr>
        <p:spPr>
          <a:xfrm>
            <a:off x="432435" y="3050540"/>
            <a:ext cx="5335905" cy="521970"/>
          </a:xfrm>
          <a:prstGeom prst="rect">
            <a:avLst/>
          </a:prstGeom>
          <a:noFill/>
        </p:spPr>
        <p:txBody>
          <a:bodyPr wrap="square" rtlCol="0">
            <a:spAutoFit/>
          </a:bodyPr>
          <a:p>
            <a:r>
              <a:rPr lang="zh-CN" altLang="en-US" sz="2800" b="1">
                <a:sym typeface="+mn-ea"/>
              </a:rPr>
              <a:t>返航备降</a:t>
            </a:r>
            <a:r>
              <a:rPr lang="zh-CN" altLang="en-US" sz="2800" b="1">
                <a:sym typeface="+mn-ea"/>
              </a:rPr>
              <a:t>的原因</a:t>
            </a:r>
            <a:r>
              <a:rPr lang="zh-CN" altLang="en-US" sz="2800" b="1" dirty="0">
                <a:sym typeface="+mn-ea"/>
              </a:rPr>
              <a:t>：</a:t>
            </a:r>
            <a:endParaRPr lang="zh-CN" altLang="en-US" sz="2800" b="1" dirty="0">
              <a:sym typeface="+mn-ea"/>
            </a:endParaRPr>
          </a:p>
        </p:txBody>
      </p:sp>
      <p:sp>
        <p:nvSpPr>
          <p:cNvPr id="5" name="文本框 4"/>
          <p:cNvSpPr txBox="1"/>
          <p:nvPr/>
        </p:nvSpPr>
        <p:spPr>
          <a:xfrm>
            <a:off x="922020" y="3916680"/>
            <a:ext cx="7738745" cy="1814830"/>
          </a:xfrm>
          <a:prstGeom prst="rect">
            <a:avLst/>
          </a:prstGeom>
          <a:noFill/>
        </p:spPr>
        <p:txBody>
          <a:bodyPr wrap="square" rtlCol="0" anchor="t">
            <a:spAutoFit/>
          </a:bodyPr>
          <a:p>
            <a:pPr>
              <a:spcBef>
                <a:spcPct val="0"/>
              </a:spcBef>
              <a:buNone/>
            </a:pPr>
            <a:r>
              <a:rPr lang="zh-CN" altLang="en-US" sz="2800" dirty="0">
                <a:sym typeface="+mn-ea"/>
              </a:rPr>
              <a:t>目的地机场或航路上的恶劣天气</a:t>
            </a:r>
            <a:endParaRPr lang="zh-CN" altLang="en-US" sz="2800" dirty="0"/>
          </a:p>
          <a:p>
            <a:pPr>
              <a:spcBef>
                <a:spcPct val="0"/>
              </a:spcBef>
              <a:buNone/>
            </a:pPr>
            <a:r>
              <a:rPr lang="zh-CN" altLang="en-US" sz="2800" dirty="0">
                <a:sym typeface="+mn-ea"/>
              </a:rPr>
              <a:t>目的地机场临时关闭</a:t>
            </a:r>
            <a:endParaRPr lang="zh-CN" altLang="en-US" sz="2800" dirty="0"/>
          </a:p>
          <a:p>
            <a:pPr>
              <a:spcBef>
                <a:spcPct val="0"/>
              </a:spcBef>
              <a:buNone/>
            </a:pPr>
            <a:r>
              <a:rPr lang="zh-CN" altLang="en-US" sz="2800" dirty="0">
                <a:sym typeface="+mn-ea"/>
              </a:rPr>
              <a:t>飞机在航路上故障，不能继续飞往目的地机场</a:t>
            </a:r>
            <a:endParaRPr lang="zh-CN" altLang="en-US" sz="2800" dirty="0"/>
          </a:p>
          <a:p>
            <a:pPr>
              <a:spcBef>
                <a:spcPct val="0"/>
              </a:spcBef>
              <a:buNone/>
            </a:pPr>
            <a:r>
              <a:rPr lang="zh-CN" altLang="en-US" sz="2800" dirty="0">
                <a:sym typeface="+mn-ea"/>
              </a:rPr>
              <a:t>计划备降场天气变坏，在航路上更改备降机场</a:t>
            </a:r>
            <a:endParaRPr lang="zh-CN" altLang="en-US" sz="280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988060" y="2085975"/>
            <a:ext cx="6497320" cy="1824990"/>
          </a:xfrm>
        </p:spPr>
        <p:txBody>
          <a:bodyPr/>
          <a:p>
            <a:pPr marL="609600" indent="-609600" eaLnBrk="0" hangingPunct="0">
              <a:lnSpc>
                <a:spcPct val="150000"/>
              </a:lnSpc>
              <a:spcBef>
                <a:spcPct val="0"/>
              </a:spcBef>
              <a:buSzTx/>
              <a:buFont typeface="Wingdings" panose="05000000000000000000" pitchFamily="2" charset="2"/>
              <a:buChar char="Ø"/>
            </a:pPr>
            <a:r>
              <a:rPr lang="zh-CN" altLang="en-US" sz="2800">
                <a:sym typeface="+mn-ea"/>
              </a:rPr>
              <a:t>拍发航班返航备降报</a:t>
            </a:r>
            <a:endParaRPr lang="zh-CN" altLang="en-US" sz="2800"/>
          </a:p>
          <a:p>
            <a:pPr marL="609600" indent="-609600" eaLnBrk="0" hangingPunct="0">
              <a:lnSpc>
                <a:spcPct val="150000"/>
              </a:lnSpc>
              <a:spcBef>
                <a:spcPct val="0"/>
              </a:spcBef>
              <a:buSzTx/>
              <a:buFont typeface="Wingdings" panose="05000000000000000000" pitchFamily="2" charset="2"/>
              <a:buChar char="Ø"/>
            </a:pPr>
            <a:r>
              <a:rPr lang="zh-CN" altLang="en-US" sz="2800">
                <a:sym typeface="+mn-ea"/>
              </a:rPr>
              <a:t>通知着陆机场的签派或代理安排好机组，旅客及货物</a:t>
            </a:r>
            <a:endParaRPr lang="zh-CN" altLang="en-US" sz="2800"/>
          </a:p>
          <a:p>
            <a:pPr marL="609600" indent="-609600" eaLnBrk="0" hangingPunct="0">
              <a:lnSpc>
                <a:spcPct val="150000"/>
              </a:lnSpc>
              <a:spcBef>
                <a:spcPct val="0"/>
              </a:spcBef>
              <a:buSzTx/>
              <a:buFont typeface="Wingdings" panose="05000000000000000000" pitchFamily="2" charset="2"/>
              <a:buChar char="Ø"/>
            </a:pPr>
            <a:r>
              <a:rPr lang="zh-CN" altLang="en-US" sz="2800">
                <a:sym typeface="+mn-ea"/>
              </a:rPr>
              <a:t>根据航班是否继续执行决定是否拍发新的领航计划报（</a:t>
            </a:r>
            <a:r>
              <a:rPr lang="en-US" altLang="zh-CN" sz="2800">
                <a:sym typeface="+mn-ea"/>
              </a:rPr>
              <a:t>FPL</a:t>
            </a:r>
            <a:r>
              <a:rPr lang="zh-CN" altLang="en-US" sz="2800">
                <a:sym typeface="+mn-ea"/>
              </a:rPr>
              <a:t>） </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26625" name="Rectangle 2"/>
          <p:cNvSpPr>
            <a:spLocks noGrp="1"/>
          </p:cNvSpPr>
          <p:nvPr>
            <p:ph type="title"/>
          </p:nvPr>
        </p:nvSpPr>
        <p:spPr>
          <a:xfrm>
            <a:off x="-97790" y="55880"/>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208915" y="1277620"/>
            <a:ext cx="6375400" cy="583565"/>
          </a:xfrm>
          <a:prstGeom prst="rect">
            <a:avLst/>
          </a:prstGeom>
          <a:noFill/>
        </p:spPr>
        <p:txBody>
          <a:bodyPr wrap="square" rtlCol="0">
            <a:spAutoFit/>
          </a:bodyPr>
          <a:p>
            <a:r>
              <a:rPr lang="zh-CN" altLang="en-US" sz="3200" b="1">
                <a:sym typeface="+mn-ea"/>
              </a:rPr>
              <a:t>航班的返航备降处置</a:t>
            </a:r>
            <a:r>
              <a:rPr lang="zh-CN" altLang="en-US" sz="3200" b="1" dirty="0">
                <a:sym typeface="+mn-ea"/>
              </a:rPr>
              <a:t>：</a:t>
            </a:r>
            <a:endParaRPr lang="zh-CN" altLang="en-US" sz="3200" b="1" dirty="0">
              <a:sym typeface="+mn-ea"/>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144270" y="2120900"/>
            <a:ext cx="6497320" cy="1824990"/>
          </a:xfrm>
        </p:spPr>
        <p:txBody>
          <a:bodyPr/>
          <a:p>
            <a:pPr marL="0" indent="0" algn="just">
              <a:spcBef>
                <a:spcPct val="0"/>
              </a:spcBef>
              <a:buNone/>
            </a:pPr>
            <a:r>
              <a:rPr lang="en-US" altLang="zh-CN" sz="2800" dirty="0">
                <a:sym typeface="+mn-ea"/>
              </a:rPr>
              <a:t>1</a:t>
            </a:r>
            <a:r>
              <a:rPr lang="zh-CN" altLang="en-US" sz="2800" dirty="0">
                <a:ea typeface="宋体" panose="02010600030101010101" pitchFamily="2" charset="-122"/>
                <a:sym typeface="+mn-ea"/>
              </a:rPr>
              <a:t>、</a:t>
            </a:r>
            <a:r>
              <a:rPr lang="zh-CN" altLang="en-US" sz="2800" dirty="0">
                <a:sym typeface="+mn-ea"/>
              </a:rPr>
              <a:t>与机组保持密切联系，随时掌握航班动态</a:t>
            </a:r>
            <a:endParaRPr lang="zh-CN" altLang="en-US" sz="2800" dirty="0"/>
          </a:p>
          <a:p>
            <a:pPr marL="0" indent="0" algn="just" eaLnBrk="0" hangingPunct="0">
              <a:spcBef>
                <a:spcPct val="0"/>
              </a:spcBef>
              <a:buNone/>
            </a:pPr>
            <a:r>
              <a:rPr lang="en-US" altLang="zh-CN" sz="2800" dirty="0">
                <a:sym typeface="+mn-ea"/>
              </a:rPr>
              <a:t>2</a:t>
            </a:r>
            <a:r>
              <a:rPr lang="zh-CN" altLang="en-US" sz="2800" dirty="0">
                <a:ea typeface="宋体" panose="02010600030101010101" pitchFamily="2" charset="-122"/>
                <a:cs typeface="Times New Roman" panose="02020603050405020304" pitchFamily="2" charset="0"/>
                <a:sym typeface="+mn-ea"/>
              </a:rPr>
              <a:t>、</a:t>
            </a:r>
            <a:r>
              <a:rPr lang="zh-CN" altLang="en-US" sz="2800" dirty="0">
                <a:sym typeface="+mn-ea"/>
              </a:rPr>
              <a:t>请示公司值班经理</a:t>
            </a:r>
            <a:endParaRPr lang="zh-CN" altLang="en-US" sz="2800" dirty="0"/>
          </a:p>
          <a:p>
            <a:pPr marL="0" indent="0" algn="just" eaLnBrk="0" hangingPunct="0">
              <a:spcBef>
                <a:spcPct val="0"/>
              </a:spcBef>
              <a:buNone/>
            </a:pPr>
            <a:r>
              <a:rPr lang="en-US" altLang="zh-CN" sz="2800" dirty="0">
                <a:sym typeface="+mn-ea"/>
              </a:rPr>
              <a:t>3</a:t>
            </a:r>
            <a:r>
              <a:rPr lang="zh-CN" altLang="en-US" sz="2800" dirty="0">
                <a:ea typeface="宋体" panose="02010600030101010101" pitchFamily="2" charset="-122"/>
                <a:cs typeface="Times New Roman" panose="02020603050405020304" pitchFamily="2" charset="0"/>
                <a:sym typeface="+mn-ea"/>
              </a:rPr>
              <a:t>、</a:t>
            </a:r>
            <a:r>
              <a:rPr lang="zh-CN" altLang="en-US" sz="2800" dirty="0">
                <a:sym typeface="+mn-ea"/>
              </a:rPr>
              <a:t>协助机长决策，通报公司，机场当局的各相关保障单位，通知沿线航管部门</a:t>
            </a:r>
            <a:endParaRPr lang="zh-CN" altLang="en-US" sz="2800" dirty="0"/>
          </a:p>
          <a:p>
            <a:pPr marL="0" indent="0" algn="just" eaLnBrk="0" hangingPunct="0">
              <a:spcBef>
                <a:spcPct val="0"/>
              </a:spcBef>
              <a:buNone/>
            </a:pPr>
            <a:r>
              <a:rPr lang="en-US" altLang="zh-CN" sz="2800" dirty="0">
                <a:sym typeface="+mn-ea"/>
              </a:rPr>
              <a:t>4</a:t>
            </a:r>
            <a:r>
              <a:rPr lang="zh-CN" altLang="en-US" sz="2800" dirty="0">
                <a:ea typeface="宋体" panose="02010600030101010101" pitchFamily="2" charset="-122"/>
                <a:cs typeface="Times New Roman" panose="02020603050405020304" pitchFamily="2" charset="0"/>
                <a:sym typeface="+mn-ea"/>
              </a:rPr>
              <a:t>、</a:t>
            </a:r>
            <a:r>
              <a:rPr lang="zh-CN" altLang="en-US" sz="2800" dirty="0">
                <a:sym typeface="+mn-ea"/>
              </a:rPr>
              <a:t>考虑对后续航班的影响，制订航班调配预案</a:t>
            </a:r>
            <a:endParaRPr lang="zh-CN" altLang="en-US" sz="2800" dirty="0"/>
          </a:p>
          <a:p>
            <a:pPr marL="0" indent="0" algn="just" eaLnBrk="0" hangingPunct="0">
              <a:spcBef>
                <a:spcPct val="0"/>
              </a:spcBef>
              <a:buNone/>
            </a:pPr>
            <a:r>
              <a:rPr lang="en-US" altLang="zh-CN" sz="2800" dirty="0">
                <a:sym typeface="+mn-ea"/>
              </a:rPr>
              <a:t>5</a:t>
            </a:r>
            <a:r>
              <a:rPr lang="zh-CN" altLang="en-US" sz="2800" dirty="0">
                <a:ea typeface="宋体" panose="02010600030101010101" pitchFamily="2" charset="-122"/>
                <a:cs typeface="Times New Roman" panose="02020603050405020304" pitchFamily="2" charset="0"/>
                <a:sym typeface="+mn-ea"/>
              </a:rPr>
              <a:t>、</a:t>
            </a:r>
            <a:r>
              <a:rPr lang="zh-CN" altLang="en-US" sz="2800" dirty="0">
                <a:sym typeface="+mn-ea"/>
              </a:rPr>
              <a:t>拍发航务电报</a:t>
            </a:r>
            <a:endParaRPr lang="zh-CN" altLang="en-US" sz="2800" dirty="0"/>
          </a:p>
          <a:p>
            <a:pPr marL="0" indent="0" eaLnBrk="0" hangingPunct="0">
              <a:lnSpc>
                <a:spcPct val="150000"/>
              </a:lnSpc>
              <a:spcBef>
                <a:spcPct val="0"/>
              </a:spcBef>
              <a:buSzTx/>
              <a:buNone/>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26625" name="Rectangle 2"/>
          <p:cNvSpPr>
            <a:spLocks noGrp="1"/>
          </p:cNvSpPr>
          <p:nvPr>
            <p:ph type="title"/>
          </p:nvPr>
        </p:nvSpPr>
        <p:spPr>
          <a:xfrm>
            <a:off x="-97790" y="55880"/>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208915" y="1277620"/>
            <a:ext cx="6375400" cy="583565"/>
          </a:xfrm>
          <a:prstGeom prst="rect">
            <a:avLst/>
          </a:prstGeom>
          <a:noFill/>
        </p:spPr>
        <p:txBody>
          <a:bodyPr wrap="square" rtlCol="0">
            <a:spAutoFit/>
          </a:bodyPr>
          <a:p>
            <a:r>
              <a:rPr lang="zh-CN" altLang="en-US" sz="3200" b="1">
                <a:sym typeface="+mn-ea"/>
              </a:rPr>
              <a:t>航班返航备降时的工作程序</a:t>
            </a:r>
            <a:r>
              <a:rPr lang="zh-CN" altLang="en-US" sz="3200" b="1" dirty="0">
                <a:sym typeface="+mn-ea"/>
              </a:rPr>
              <a:t>：</a:t>
            </a:r>
            <a:endParaRPr lang="zh-CN" altLang="en-US" sz="3200" b="1" dirty="0">
              <a:sym typeface="+mn-ea"/>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144270" y="2120900"/>
            <a:ext cx="7042785" cy="1824990"/>
          </a:xfrm>
        </p:spPr>
        <p:txBody>
          <a:bodyPr/>
          <a:p>
            <a:pPr>
              <a:spcBef>
                <a:spcPct val="0"/>
              </a:spcBef>
              <a:buClrTx/>
              <a:buSzTx/>
              <a:buFontTx/>
              <a:buChar char="•"/>
            </a:pPr>
            <a:r>
              <a:rPr lang="en-US" altLang="zh-CN" sz="2800" dirty="0">
                <a:solidFill>
                  <a:schemeClr val="hlink"/>
                </a:solidFill>
                <a:sym typeface="Arial" panose="020B0604020202020204" pitchFamily="34" charset="0"/>
              </a:rPr>
              <a:t>8</a:t>
            </a:r>
            <a:r>
              <a:rPr lang="zh-CN" altLang="en-US" sz="2800" dirty="0">
                <a:solidFill>
                  <a:schemeClr val="hlink"/>
                </a:solidFill>
                <a:sym typeface="Arial" panose="020B0604020202020204" pitchFamily="34" charset="0"/>
              </a:rPr>
              <a:t>月</a:t>
            </a:r>
            <a:r>
              <a:rPr lang="en-US" altLang="zh-CN" sz="2800" dirty="0">
                <a:solidFill>
                  <a:schemeClr val="hlink"/>
                </a:solidFill>
                <a:sym typeface="Arial" panose="020B0604020202020204" pitchFamily="34" charset="0"/>
              </a:rPr>
              <a:t>18</a:t>
            </a:r>
            <a:r>
              <a:rPr lang="zh-CN" altLang="en-US" sz="2800" dirty="0">
                <a:solidFill>
                  <a:schemeClr val="hlink"/>
                </a:solidFill>
                <a:sym typeface="Arial" panose="020B0604020202020204" pitchFamily="34" charset="0"/>
              </a:rPr>
              <a:t>日，</a:t>
            </a:r>
            <a:r>
              <a:rPr lang="en-US" altLang="zh-CN" sz="2800" dirty="0">
                <a:solidFill>
                  <a:schemeClr val="hlink"/>
                </a:solidFill>
                <a:sym typeface="Arial" panose="020B0604020202020204" pitchFamily="34" charset="0"/>
              </a:rPr>
              <a:t>B2943</a:t>
            </a:r>
            <a:r>
              <a:rPr lang="zh-CN" altLang="en-US" sz="2800" dirty="0">
                <a:solidFill>
                  <a:schemeClr val="hlink"/>
                </a:solidFill>
                <a:sym typeface="Arial" panose="020B0604020202020204" pitchFamily="34" charset="0"/>
              </a:rPr>
              <a:t>飞机执行</a:t>
            </a:r>
            <a:r>
              <a:rPr lang="en-US" altLang="zh-CN" sz="2800" dirty="0">
                <a:solidFill>
                  <a:schemeClr val="hlink"/>
                </a:solidFill>
                <a:sym typeface="Arial" panose="020B0604020202020204" pitchFamily="34" charset="0"/>
              </a:rPr>
              <a:t>HU7203</a:t>
            </a:r>
            <a:r>
              <a:rPr lang="zh-CN" altLang="en-US" sz="2800" dirty="0">
                <a:solidFill>
                  <a:schemeClr val="hlink"/>
                </a:solidFill>
                <a:sym typeface="Arial" panose="020B0604020202020204" pitchFamily="34" charset="0"/>
              </a:rPr>
              <a:t>（天津</a:t>
            </a:r>
            <a:r>
              <a:rPr lang="en-US" altLang="zh-CN" sz="2800" dirty="0">
                <a:solidFill>
                  <a:schemeClr val="hlink"/>
                </a:solidFill>
                <a:sym typeface="Arial" panose="020B0604020202020204" pitchFamily="34" charset="0"/>
              </a:rPr>
              <a:t>-</a:t>
            </a:r>
            <a:r>
              <a:rPr lang="zh-CN" altLang="en-US" sz="2800" dirty="0">
                <a:solidFill>
                  <a:schemeClr val="hlink"/>
                </a:solidFill>
                <a:sym typeface="Arial" panose="020B0604020202020204" pitchFamily="34" charset="0"/>
              </a:rPr>
              <a:t>深圳）航班，计划起飞时间为</a:t>
            </a:r>
            <a:r>
              <a:rPr lang="en-US" altLang="zh-CN" sz="2800" dirty="0">
                <a:solidFill>
                  <a:schemeClr val="hlink"/>
                </a:solidFill>
                <a:sym typeface="Arial" panose="020B0604020202020204" pitchFamily="34" charset="0"/>
              </a:rPr>
              <a:t>08</a:t>
            </a:r>
            <a:r>
              <a:rPr lang="zh-CN" altLang="en-US" sz="2800" dirty="0">
                <a:solidFill>
                  <a:schemeClr val="hlink"/>
                </a:solidFill>
                <a:sym typeface="Arial" panose="020B0604020202020204" pitchFamily="34" charset="0"/>
              </a:rPr>
              <a:t>：</a:t>
            </a:r>
            <a:r>
              <a:rPr lang="en-US" altLang="zh-CN" sz="2800" dirty="0">
                <a:solidFill>
                  <a:schemeClr val="hlink"/>
                </a:solidFill>
                <a:sym typeface="Arial" panose="020B0604020202020204" pitchFamily="34" charset="0"/>
              </a:rPr>
              <a:t>00</a:t>
            </a:r>
            <a:r>
              <a:rPr lang="zh-CN" altLang="en-US" sz="2800" dirty="0">
                <a:solidFill>
                  <a:schemeClr val="hlink"/>
                </a:solidFill>
                <a:sym typeface="Arial" panose="020B0604020202020204" pitchFamily="34" charset="0"/>
              </a:rPr>
              <a:t>。</a:t>
            </a:r>
            <a:endParaRPr lang="zh-CN" altLang="en-US" sz="2800" dirty="0">
              <a:solidFill>
                <a:schemeClr val="hlink"/>
              </a:solidFill>
              <a:sym typeface="Arial" panose="020B0604020202020204" pitchFamily="34" charset="0"/>
            </a:endParaRPr>
          </a:p>
          <a:p>
            <a:pPr>
              <a:spcBef>
                <a:spcPct val="0"/>
              </a:spcBef>
              <a:buClrTx/>
              <a:buSzTx/>
              <a:buFontTx/>
              <a:buChar char="•"/>
            </a:pPr>
            <a:r>
              <a:rPr lang="en-US" altLang="zh-CN" sz="2800" dirty="0">
                <a:solidFill>
                  <a:schemeClr val="hlink"/>
                </a:solidFill>
                <a:sym typeface="Arial" panose="020B0604020202020204" pitchFamily="34" charset="0"/>
              </a:rPr>
              <a:t>HU7203</a:t>
            </a:r>
            <a:r>
              <a:rPr lang="zh-CN" altLang="en-US" sz="2800" dirty="0">
                <a:solidFill>
                  <a:schemeClr val="hlink"/>
                </a:solidFill>
                <a:sym typeface="Arial" panose="020B0604020202020204" pitchFamily="34" charset="0"/>
              </a:rPr>
              <a:t>正常起飞。</a:t>
            </a:r>
            <a:r>
              <a:rPr lang="en-US" altLang="zh-CN" sz="2800" dirty="0">
                <a:solidFill>
                  <a:schemeClr val="hlink"/>
                </a:solidFill>
                <a:sym typeface="Arial" panose="020B0604020202020204" pitchFamily="34" charset="0"/>
              </a:rPr>
              <a:t>08</a:t>
            </a:r>
            <a:r>
              <a:rPr lang="zh-CN" altLang="en-US" sz="2800" dirty="0">
                <a:solidFill>
                  <a:schemeClr val="hlink"/>
                </a:solidFill>
                <a:sym typeface="Arial" panose="020B0604020202020204" pitchFamily="34" charset="0"/>
              </a:rPr>
              <a:t>：</a:t>
            </a:r>
            <a:r>
              <a:rPr lang="en-US" altLang="zh-CN" sz="2800" dirty="0">
                <a:solidFill>
                  <a:schemeClr val="hlink"/>
                </a:solidFill>
                <a:sym typeface="Arial" panose="020B0604020202020204" pitchFamily="34" charset="0"/>
              </a:rPr>
              <a:t>05</a:t>
            </a:r>
            <a:r>
              <a:rPr lang="zh-CN" altLang="en-US" sz="2800" dirty="0">
                <a:solidFill>
                  <a:schemeClr val="hlink"/>
                </a:solidFill>
                <a:sym typeface="Arial" panose="020B0604020202020204" pitchFamily="34" charset="0"/>
              </a:rPr>
              <a:t>左右，当班机长通报天津基地签派值班员：右发振动值</a:t>
            </a:r>
            <a:r>
              <a:rPr lang="en-US" altLang="zh-CN" sz="2800" dirty="0">
                <a:solidFill>
                  <a:schemeClr val="hlink"/>
                </a:solidFill>
                <a:sym typeface="Arial" panose="020B0604020202020204" pitchFamily="34" charset="0"/>
              </a:rPr>
              <a:t>3.8</a:t>
            </a:r>
            <a:r>
              <a:rPr lang="zh-CN" altLang="en-US" sz="2800" dirty="0">
                <a:solidFill>
                  <a:schemeClr val="hlink"/>
                </a:solidFill>
                <a:sym typeface="Arial" panose="020B0604020202020204" pitchFamily="34" charset="0"/>
              </a:rPr>
              <a:t>，超出标准。机长同时通知根据发动机的状况决定返航，但需要等待耗油满足着陆重量的限制。</a:t>
            </a:r>
            <a:endParaRPr lang="zh-CN" altLang="en-US" sz="2800" dirty="0">
              <a:solidFill>
                <a:schemeClr val="hlink"/>
              </a:solidFill>
              <a:sym typeface="Arial" panose="020B0604020202020204" pitchFamily="34" charset="0"/>
            </a:endParaRPr>
          </a:p>
          <a:p>
            <a:pPr marL="0" indent="0" eaLnBrk="0" hangingPunct="0">
              <a:lnSpc>
                <a:spcPct val="150000"/>
              </a:lnSpc>
              <a:spcBef>
                <a:spcPct val="0"/>
              </a:spcBef>
              <a:buSzTx/>
              <a:buNone/>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26625" name="Rectangle 2"/>
          <p:cNvSpPr>
            <a:spLocks noGrp="1"/>
          </p:cNvSpPr>
          <p:nvPr>
            <p:ph type="title"/>
          </p:nvPr>
        </p:nvSpPr>
        <p:spPr>
          <a:xfrm>
            <a:off x="-97790" y="55880"/>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208915" y="1277620"/>
            <a:ext cx="6375400" cy="583565"/>
          </a:xfrm>
          <a:prstGeom prst="rect">
            <a:avLst/>
          </a:prstGeom>
          <a:noFill/>
        </p:spPr>
        <p:txBody>
          <a:bodyPr wrap="square" rtlCol="0">
            <a:spAutoFit/>
          </a:bodyPr>
          <a:p>
            <a:r>
              <a:rPr lang="zh-CN" altLang="en-US" sz="3200" b="1">
                <a:sym typeface="+mn-ea"/>
              </a:rPr>
              <a:t>航班返航案例分析</a:t>
            </a:r>
            <a:r>
              <a:rPr lang="zh-CN" altLang="en-US" sz="3200" b="1" dirty="0">
                <a:sym typeface="+mn-ea"/>
              </a:rPr>
              <a:t>：</a:t>
            </a:r>
            <a:endParaRPr lang="zh-CN" altLang="en-US" sz="3200" b="1" dirty="0">
              <a:sym typeface="+mn-ea"/>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444625" y="2069465"/>
            <a:ext cx="6254750" cy="1824990"/>
          </a:xfrm>
        </p:spPr>
        <p:txBody>
          <a:bodyPr/>
          <a:p>
            <a:pPr>
              <a:spcBef>
                <a:spcPct val="0"/>
              </a:spcBef>
              <a:buClrTx/>
              <a:buSzTx/>
              <a:buFontTx/>
              <a:buChar char="•"/>
            </a:pPr>
            <a:r>
              <a:rPr lang="zh-CN" altLang="en-US" sz="2800" dirty="0">
                <a:solidFill>
                  <a:schemeClr val="tx1"/>
                </a:solidFill>
                <a:sym typeface="Arial" panose="020B0604020202020204" pitchFamily="34" charset="0"/>
              </a:rPr>
              <a:t>接到紧急情况后，计划协调员立即通知值班员、带班主任，在其指令下，通报责任签派员、值班员及机组资源控制席值班员</a:t>
            </a:r>
            <a:endParaRPr lang="zh-CN" altLang="en-US" sz="2800" dirty="0">
              <a:solidFill>
                <a:schemeClr val="tx1"/>
              </a:solidFill>
              <a:sym typeface="Arial" panose="020B0604020202020204" pitchFamily="34" charset="0"/>
            </a:endParaRPr>
          </a:p>
          <a:p>
            <a:pPr>
              <a:spcBef>
                <a:spcPct val="0"/>
              </a:spcBef>
              <a:buClrTx/>
              <a:buSzTx/>
              <a:buFontTx/>
              <a:buChar char="•"/>
            </a:pPr>
            <a:endParaRPr lang="zh-CN" altLang="en-US" sz="2800" dirty="0">
              <a:solidFill>
                <a:schemeClr val="tx1"/>
              </a:solidFill>
              <a:sym typeface="Arial" panose="020B0604020202020204" pitchFamily="34" charset="0"/>
            </a:endParaRPr>
          </a:p>
          <a:p>
            <a:pPr>
              <a:spcBef>
                <a:spcPct val="0"/>
              </a:spcBef>
              <a:buClrTx/>
              <a:buSzTx/>
              <a:buFontTx/>
              <a:buChar char="•"/>
            </a:pPr>
            <a:r>
              <a:rPr lang="zh-CN" altLang="en-US" sz="2800" dirty="0">
                <a:solidFill>
                  <a:schemeClr val="tx1"/>
                </a:solidFill>
                <a:sym typeface="Arial" panose="020B0604020202020204" pitchFamily="34" charset="0"/>
              </a:rPr>
              <a:t>要求责任签派员立即计算所要消耗的燃油重量并立即通报天津基地签派值班员转告当班机长；</a:t>
            </a:r>
            <a:endParaRPr lang="zh-CN" altLang="en-US" sz="2800" dirty="0">
              <a:solidFill>
                <a:schemeClr val="tx1"/>
              </a:solidFill>
              <a:sym typeface="Arial" panose="020B0604020202020204" pitchFamily="34" charset="0"/>
            </a:endParaRPr>
          </a:p>
          <a:p>
            <a:pPr>
              <a:spcBef>
                <a:spcPct val="0"/>
              </a:spcBef>
              <a:buClrTx/>
              <a:buSzTx/>
              <a:buFontTx/>
              <a:buChar char="•"/>
            </a:pPr>
            <a:endParaRPr lang="en-US" altLang="zh-CN" sz="2800" dirty="0">
              <a:solidFill>
                <a:schemeClr val="tx1"/>
              </a:solidFill>
            </a:endParaRPr>
          </a:p>
          <a:p>
            <a:pPr>
              <a:spcBef>
                <a:spcPct val="0"/>
              </a:spcBef>
              <a:buClrTx/>
              <a:buSzTx/>
              <a:buFontTx/>
              <a:buChar char="•"/>
            </a:pPr>
            <a:endParaRPr lang="zh-CN" altLang="en-US" sz="2800" dirty="0">
              <a:solidFill>
                <a:schemeClr val="tx1"/>
              </a:solidFill>
              <a:sym typeface="Arial" panose="020B0604020202020204" pitchFamily="34" charset="0"/>
            </a:endParaRPr>
          </a:p>
          <a:p>
            <a:pPr marL="0" indent="0" eaLnBrk="0" hangingPunct="0">
              <a:lnSpc>
                <a:spcPct val="150000"/>
              </a:lnSpc>
              <a:spcBef>
                <a:spcPct val="0"/>
              </a:spcBef>
              <a:buSzTx/>
              <a:buNone/>
            </a:pPr>
            <a:endParaRPr lang="zh-CN" altLang="en-US" sz="2800" dirty="0">
              <a:solidFill>
                <a:schemeClr val="tx1"/>
              </a:solidFill>
              <a:latin typeface="Arial" panose="020B0604020202020204" pitchFamily="34" charset="0"/>
              <a:ea typeface="宋体" panose="02010600030101010101" pitchFamily="2" charset="-122"/>
              <a:sym typeface="Arial" panose="020B0604020202020204" pitchFamily="34" charset="0"/>
            </a:endParaRPr>
          </a:p>
        </p:txBody>
      </p:sp>
      <p:sp>
        <p:nvSpPr>
          <p:cNvPr id="26625" name="Rectangle 2"/>
          <p:cNvSpPr>
            <a:spLocks noGrp="1"/>
          </p:cNvSpPr>
          <p:nvPr>
            <p:ph type="title"/>
          </p:nvPr>
        </p:nvSpPr>
        <p:spPr>
          <a:xfrm>
            <a:off x="-97790" y="55880"/>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208915" y="1277620"/>
            <a:ext cx="6375400" cy="583565"/>
          </a:xfrm>
          <a:prstGeom prst="rect">
            <a:avLst/>
          </a:prstGeom>
          <a:noFill/>
        </p:spPr>
        <p:txBody>
          <a:bodyPr wrap="square" rtlCol="0">
            <a:spAutoFit/>
          </a:bodyPr>
          <a:p>
            <a:r>
              <a:rPr lang="zh-CN" altLang="en-US" sz="3200" b="1">
                <a:sym typeface="+mn-ea"/>
              </a:rPr>
              <a:t>航班返航案例分析</a:t>
            </a:r>
            <a:r>
              <a:rPr lang="zh-CN" altLang="en-US" sz="3200" b="1" dirty="0">
                <a:sym typeface="+mn-ea"/>
              </a:rPr>
              <a:t>：</a:t>
            </a:r>
            <a:endParaRPr lang="zh-CN" altLang="en-US" sz="3200" b="1" dirty="0">
              <a:sym typeface="+mn-ea"/>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144270" y="2120900"/>
            <a:ext cx="7042785" cy="1824990"/>
          </a:xfrm>
        </p:spPr>
        <p:txBody>
          <a:bodyPr/>
          <a:p>
            <a:pPr>
              <a:spcBef>
                <a:spcPct val="0"/>
              </a:spcBef>
              <a:buClrTx/>
              <a:buSzTx/>
              <a:buFontTx/>
              <a:buChar char="•"/>
            </a:pPr>
            <a:r>
              <a:rPr lang="zh-CN" altLang="en-US" sz="2800" dirty="0">
                <a:sym typeface="Arial" panose="020B0604020202020204" pitchFamily="34" charset="0"/>
              </a:rPr>
              <a:t>要求值班员立即通报技术人员根据该状况分析并给机组必要的技术支援；</a:t>
            </a:r>
            <a:endParaRPr lang="zh-CN" altLang="en-US" sz="2800" dirty="0">
              <a:sym typeface="Arial" panose="020B0604020202020204" pitchFamily="34" charset="0"/>
            </a:endParaRPr>
          </a:p>
          <a:p>
            <a:pPr>
              <a:spcBef>
                <a:spcPct val="0"/>
              </a:spcBef>
              <a:buClrTx/>
              <a:buSzTx/>
              <a:buFontTx/>
              <a:buChar char="•"/>
            </a:pPr>
            <a:endParaRPr lang="zh-CN" altLang="en-US" sz="2800" dirty="0">
              <a:sym typeface="Arial" panose="020B0604020202020204" pitchFamily="34" charset="0"/>
            </a:endParaRPr>
          </a:p>
          <a:p>
            <a:pPr>
              <a:spcBef>
                <a:spcPct val="0"/>
              </a:spcBef>
              <a:buClrTx/>
              <a:buSzTx/>
              <a:buFontTx/>
              <a:buChar char="•"/>
            </a:pPr>
            <a:r>
              <a:rPr lang="zh-CN" altLang="en-US" sz="2800" dirty="0">
                <a:sym typeface="Arial" panose="020B0604020202020204" pitchFamily="34" charset="0"/>
              </a:rPr>
              <a:t>要求机组资源控制席值班员做好机组备份准备，必要时使用备份机组。</a:t>
            </a:r>
            <a:endParaRPr lang="zh-CN" altLang="en-US" sz="2800" dirty="0">
              <a:sym typeface="Arial" panose="020B0604020202020204" pitchFamily="34" charset="0"/>
            </a:endParaRPr>
          </a:p>
          <a:p>
            <a:pPr>
              <a:spcBef>
                <a:spcPct val="0"/>
              </a:spcBef>
              <a:buClrTx/>
              <a:buSzTx/>
              <a:buFontTx/>
              <a:buChar char="•"/>
            </a:pPr>
            <a:endParaRPr lang="zh-CN" altLang="en-US" sz="2800" dirty="0">
              <a:sym typeface="Arial" panose="020B0604020202020204" pitchFamily="34" charset="0"/>
            </a:endParaRPr>
          </a:p>
          <a:p>
            <a:pPr>
              <a:spcBef>
                <a:spcPct val="0"/>
              </a:spcBef>
              <a:buClrTx/>
              <a:buSzTx/>
              <a:buFontTx/>
              <a:buChar char="•"/>
            </a:pPr>
            <a:r>
              <a:rPr lang="zh-CN" altLang="en-US" sz="2800" dirty="0">
                <a:sym typeface="Arial" panose="020B0604020202020204" pitchFamily="34" charset="0"/>
              </a:rPr>
              <a:t>同时，根据航班运行整体情况，对航班进行调整，将损失降低到最小。</a:t>
            </a:r>
            <a:endParaRPr lang="zh-CN" altLang="en-US" sz="2800" dirty="0">
              <a:sym typeface="Arial" panose="020B0604020202020204" pitchFamily="34" charset="0"/>
            </a:endParaRPr>
          </a:p>
          <a:p>
            <a:pPr marL="0" indent="0">
              <a:spcBef>
                <a:spcPct val="0"/>
              </a:spcBef>
              <a:buClrTx/>
              <a:buSzTx/>
              <a:buFontTx/>
              <a:buNone/>
            </a:pPr>
            <a:endParaRPr lang="zh-CN" altLang="en-US" sz="2800" dirty="0">
              <a:solidFill>
                <a:schemeClr val="hlink"/>
              </a:solidFill>
              <a:sym typeface="Arial" panose="020B0604020202020204" pitchFamily="34" charset="0"/>
            </a:endParaRPr>
          </a:p>
          <a:p>
            <a:pPr marL="0" indent="0" eaLnBrk="0" hangingPunct="0">
              <a:lnSpc>
                <a:spcPct val="150000"/>
              </a:lnSpc>
              <a:spcBef>
                <a:spcPct val="0"/>
              </a:spcBef>
              <a:buSzTx/>
              <a:buNone/>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26625" name="Rectangle 2"/>
          <p:cNvSpPr>
            <a:spLocks noGrp="1"/>
          </p:cNvSpPr>
          <p:nvPr>
            <p:ph type="title"/>
          </p:nvPr>
        </p:nvSpPr>
        <p:spPr>
          <a:xfrm>
            <a:off x="-97790" y="55880"/>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208915" y="1277620"/>
            <a:ext cx="6375400" cy="583565"/>
          </a:xfrm>
          <a:prstGeom prst="rect">
            <a:avLst/>
          </a:prstGeom>
          <a:noFill/>
        </p:spPr>
        <p:txBody>
          <a:bodyPr wrap="square" rtlCol="0">
            <a:spAutoFit/>
          </a:bodyPr>
          <a:p>
            <a:r>
              <a:rPr lang="zh-CN" altLang="en-US" sz="3200" b="1">
                <a:sym typeface="+mn-ea"/>
              </a:rPr>
              <a:t>航班返航案例分析</a:t>
            </a:r>
            <a:r>
              <a:rPr lang="zh-CN" altLang="en-US" sz="3200" b="1" dirty="0">
                <a:sym typeface="+mn-ea"/>
              </a:rPr>
              <a:t>：</a:t>
            </a:r>
            <a:endParaRPr lang="zh-CN" altLang="en-US" sz="3200" b="1" dirty="0">
              <a:sym typeface="+mn-ea"/>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标题 49153"/>
          <p:cNvSpPr>
            <a:spLocks noGrp="1"/>
          </p:cNvSpPr>
          <p:nvPr>
            <p:ph type="title"/>
          </p:nvPr>
        </p:nvSpPr>
        <p:spPr>
          <a:xfrm>
            <a:off x="153035" y="85090"/>
            <a:ext cx="8837930" cy="1143000"/>
          </a:xfrm>
        </p:spPr>
        <p:txBody>
          <a:bodyPr anchor="b"/>
          <a:p>
            <a:pPr algn="ct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rPr>
              <a:t>第一节  各飞行阶段的飞行签派工作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endParaRPr>
          </a:p>
        </p:txBody>
      </p:sp>
      <p:sp>
        <p:nvSpPr>
          <p:cNvPr id="49155" name="文本占位符 49154"/>
          <p:cNvSpPr>
            <a:spLocks noGrp="1"/>
          </p:cNvSpPr>
          <p:nvPr>
            <p:ph type="body" idx="1"/>
          </p:nvPr>
        </p:nvSpPr>
        <p:spPr>
          <a:xfrm>
            <a:off x="1555115" y="1142683"/>
            <a:ext cx="6503988" cy="5049837"/>
          </a:xfrm>
        </p:spPr>
        <p:txBody>
          <a:bodyPr/>
          <a:p>
            <a:pPr>
              <a:lnSpc>
                <a:spcPct val="200000"/>
              </a:lnSpc>
              <a:buFont typeface="Wingdings" panose="05000000000000000000" charset="0"/>
              <a:buChar char="Ø"/>
            </a:pPr>
            <a:r>
              <a:rPr lang="en-US" altLang="zh-CN">
                <a:latin typeface="楷体_GB2312" pitchFamily="1" charset="-122"/>
              </a:rPr>
              <a:t> </a:t>
            </a:r>
            <a:r>
              <a:rPr lang="zh-CN" altLang="en-US">
                <a:latin typeface="楷体_GB2312" pitchFamily="1" charset="-122"/>
              </a:rPr>
              <a:t>飞行前预先准备阶段的签派工作</a:t>
            </a:r>
            <a:endParaRPr lang="zh-CN" altLang="en-US">
              <a:latin typeface="楷体_GB2312" pitchFamily="1" charset="-122"/>
            </a:endParaRPr>
          </a:p>
          <a:p>
            <a:pPr>
              <a:lnSpc>
                <a:spcPct val="200000"/>
              </a:lnSpc>
              <a:buFont typeface="Wingdings" panose="05000000000000000000" charset="0"/>
              <a:buChar char="Ø"/>
            </a:pPr>
            <a:r>
              <a:rPr lang="zh-CN" altLang="en-US">
                <a:latin typeface="楷体_GB2312" pitchFamily="1" charset="-122"/>
              </a:rPr>
              <a:t> 飞行前直接准备阶段的签派工作</a:t>
            </a:r>
            <a:endParaRPr lang="zh-CN" altLang="en-US">
              <a:latin typeface="楷体_GB2312" pitchFamily="1" charset="-122"/>
            </a:endParaRPr>
          </a:p>
          <a:p>
            <a:pPr eaLnBrk="0" hangingPunct="0">
              <a:lnSpc>
                <a:spcPct val="200000"/>
              </a:lnSpc>
              <a:spcBef>
                <a:spcPct val="0"/>
              </a:spcBef>
              <a:buFont typeface="Wingdings" panose="05000000000000000000" charset="0"/>
              <a:buChar char="Ø"/>
            </a:pPr>
            <a:r>
              <a:rPr lang="zh-CN" altLang="en-US">
                <a:latin typeface="楷体_GB2312" pitchFamily="1" charset="-122"/>
              </a:rPr>
              <a:t> 飞行实施阶段的签派工作</a:t>
            </a:r>
            <a:endParaRPr lang="zh-CN" altLang="en-US">
              <a:latin typeface="楷体_GB2312" pitchFamily="1" charset="-122"/>
            </a:endParaRPr>
          </a:p>
          <a:p>
            <a:pPr eaLnBrk="0" hangingPunct="0">
              <a:lnSpc>
                <a:spcPct val="200000"/>
              </a:lnSpc>
              <a:spcBef>
                <a:spcPct val="0"/>
              </a:spcBef>
              <a:buFont typeface="Wingdings" panose="05000000000000000000" charset="0"/>
              <a:buChar char="Ø"/>
            </a:pPr>
            <a:r>
              <a:rPr lang="zh-CN" altLang="en-US">
                <a:latin typeface="楷体_GB2312" pitchFamily="1" charset="-122"/>
              </a:rPr>
              <a:t> 飞行后讲评阶段的签派工作</a:t>
            </a:r>
            <a:endParaRPr lang="zh-CN" altLang="en-US">
              <a:latin typeface="楷体_GB2312" pitchFamily="1" charset="-122"/>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03580" y="1765935"/>
            <a:ext cx="8306435" cy="1824990"/>
          </a:xfrm>
        </p:spPr>
        <p:txBody>
          <a:bodyPr/>
          <a:p>
            <a:pPr marL="0" indent="0" eaLnBrk="0" hangingPunct="0">
              <a:lnSpc>
                <a:spcPct val="150000"/>
              </a:lnSpc>
              <a:spcBef>
                <a:spcPct val="0"/>
              </a:spcBef>
              <a:buSzTx/>
              <a:buNone/>
            </a:pPr>
            <a:r>
              <a:rPr lang="en-US" altLang="zh-CN" sz="2800" dirty="0">
                <a:sym typeface="Arial" panose="020B0604020202020204" pitchFamily="34" charset="0"/>
              </a:rPr>
              <a:t>    </a:t>
            </a:r>
            <a:r>
              <a:rPr lang="zh-CN" altLang="en-US" sz="2800" dirty="0">
                <a:sym typeface="Arial" panose="020B0604020202020204" pitchFamily="34" charset="0"/>
              </a:rPr>
              <a:t>从当天运行分析，天津只有两架</a:t>
            </a:r>
            <a:r>
              <a:rPr lang="en-US" altLang="zh-CN" sz="2800" dirty="0">
                <a:sym typeface="Arial" panose="020B0604020202020204" pitchFamily="34" charset="0"/>
              </a:rPr>
              <a:t>B737</a:t>
            </a:r>
            <a:r>
              <a:rPr lang="zh-CN" altLang="en-US" sz="2800" dirty="0">
                <a:sym typeface="Arial" panose="020B0604020202020204" pitchFamily="34" charset="0"/>
              </a:rPr>
              <a:t>飞机执行航班，而北京上午还能调配出部分运力，如果从北京调机，增加了调机成本的同时浪费了机组资源；又考虑机务的排故力量以及对旅客处理，北京均比天津有利，而天津到北京距离相对较近，飞机又处于等待耗油状态，因此从安全和整体运行角度分析，希望</a:t>
            </a:r>
            <a:r>
              <a:rPr lang="en-US" altLang="zh-CN" sz="2800" dirty="0">
                <a:sym typeface="Arial" panose="020B0604020202020204" pitchFamily="34" charset="0"/>
              </a:rPr>
              <a:t>HU7203</a:t>
            </a:r>
            <a:r>
              <a:rPr lang="zh-CN" altLang="en-US" sz="2800" dirty="0">
                <a:sym typeface="Arial" panose="020B0604020202020204" pitchFamily="34" charset="0"/>
              </a:rPr>
              <a:t>航班能够备降北京。</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26625" name="Rectangle 2"/>
          <p:cNvSpPr>
            <a:spLocks noGrp="1"/>
          </p:cNvSpPr>
          <p:nvPr>
            <p:ph type="title"/>
          </p:nvPr>
        </p:nvSpPr>
        <p:spPr>
          <a:xfrm>
            <a:off x="-97790" y="55880"/>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234950" y="1113155"/>
            <a:ext cx="6375400" cy="583565"/>
          </a:xfrm>
          <a:prstGeom prst="rect">
            <a:avLst/>
          </a:prstGeom>
          <a:noFill/>
        </p:spPr>
        <p:txBody>
          <a:bodyPr wrap="square" rtlCol="0">
            <a:spAutoFit/>
          </a:bodyPr>
          <a:p>
            <a:r>
              <a:rPr lang="zh-CN" altLang="en-US" sz="3200" b="1">
                <a:sym typeface="+mn-ea"/>
              </a:rPr>
              <a:t>航班返航案例分析</a:t>
            </a:r>
            <a:r>
              <a:rPr lang="zh-CN" altLang="en-US" sz="3200" b="1" dirty="0">
                <a:sym typeface="+mn-ea"/>
              </a:rPr>
              <a:t>：</a:t>
            </a:r>
            <a:endParaRPr lang="zh-CN" altLang="en-US" sz="3200" b="1" dirty="0">
              <a:sym typeface="+mn-ea"/>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82930" y="1575435"/>
            <a:ext cx="8063865" cy="1824990"/>
          </a:xfrm>
        </p:spPr>
        <p:txBody>
          <a:bodyPr/>
          <a:p>
            <a:pPr eaLnBrk="0" hangingPunct="0">
              <a:lnSpc>
                <a:spcPct val="150000"/>
              </a:lnSpc>
              <a:spcBef>
                <a:spcPct val="0"/>
              </a:spcBef>
              <a:buSzTx/>
              <a:buFont typeface="Wingdings" panose="05000000000000000000" charset="0"/>
              <a:buChar char="l"/>
            </a:pPr>
            <a:r>
              <a:rPr lang="zh-CN" altLang="en-US" sz="2800" dirty="0">
                <a:solidFill>
                  <a:schemeClr val="tx1"/>
                </a:solidFill>
                <a:latin typeface="楷体_GB2312" pitchFamily="1" charset="-122"/>
                <a:sym typeface="Arial" panose="020B0604020202020204" pitchFamily="34" charset="0"/>
              </a:rPr>
              <a:t>经请示</a:t>
            </a:r>
            <a:r>
              <a:rPr lang="en-US" altLang="zh-CN" sz="2800" dirty="0">
                <a:solidFill>
                  <a:schemeClr val="tx1"/>
                </a:solidFill>
                <a:latin typeface="楷体_GB2312" pitchFamily="1" charset="-122"/>
                <a:sym typeface="Arial" panose="020B0604020202020204" pitchFamily="34" charset="0"/>
              </a:rPr>
              <a:t>01</a:t>
            </a:r>
            <a:r>
              <a:rPr lang="zh-CN" altLang="en-US" sz="2800" dirty="0">
                <a:solidFill>
                  <a:schemeClr val="tx1"/>
                </a:solidFill>
                <a:latin typeface="楷体_GB2312" pitchFamily="1" charset="-122"/>
                <a:sym typeface="Arial" panose="020B0604020202020204" pitchFamily="34" charset="0"/>
              </a:rPr>
              <a:t>值班员同意后，将准备备降北京的建议由天津基地签派员转告当班机长，同时通知北京基地区域控制中心，由其协调北京管制单位准许</a:t>
            </a:r>
            <a:r>
              <a:rPr lang="en-US" altLang="zh-CN" sz="2800" dirty="0">
                <a:solidFill>
                  <a:schemeClr val="tx1"/>
                </a:solidFill>
                <a:latin typeface="楷体_GB2312" pitchFamily="1" charset="-122"/>
                <a:sym typeface="Arial" panose="020B0604020202020204" pitchFamily="34" charset="0"/>
              </a:rPr>
              <a:t>HU7203</a:t>
            </a:r>
            <a:r>
              <a:rPr lang="zh-CN" altLang="en-US" sz="2800" dirty="0">
                <a:solidFill>
                  <a:schemeClr val="tx1"/>
                </a:solidFill>
                <a:latin typeface="楷体_GB2312" pitchFamily="1" charset="-122"/>
                <a:sym typeface="Arial" panose="020B0604020202020204" pitchFamily="34" charset="0"/>
              </a:rPr>
              <a:t>航班备降北京。</a:t>
            </a:r>
            <a:endParaRPr lang="zh-CN" altLang="en-US" sz="2800" dirty="0">
              <a:solidFill>
                <a:schemeClr val="tx1"/>
              </a:solidFill>
              <a:latin typeface="楷体_GB2312" pitchFamily="1" charset="-122"/>
              <a:sym typeface="Arial" panose="020B0604020202020204" pitchFamily="34" charset="0"/>
            </a:endParaRPr>
          </a:p>
          <a:p>
            <a:pPr eaLnBrk="0" hangingPunct="0">
              <a:lnSpc>
                <a:spcPct val="150000"/>
              </a:lnSpc>
              <a:spcBef>
                <a:spcPct val="0"/>
              </a:spcBef>
              <a:buSzTx/>
              <a:buFont typeface="Wingdings" panose="05000000000000000000" charset="0"/>
              <a:buChar char="l"/>
            </a:pPr>
            <a:r>
              <a:rPr lang="zh-CN" altLang="en-US" sz="2800" dirty="0">
                <a:solidFill>
                  <a:schemeClr val="tx1"/>
                </a:solidFill>
                <a:latin typeface="楷体_GB2312" pitchFamily="1" charset="-122"/>
                <a:sym typeface="+mn-ea"/>
              </a:rPr>
              <a:t>在经机长和北京管制单位同意后，决定</a:t>
            </a:r>
            <a:r>
              <a:rPr lang="en-US" altLang="zh-CN" sz="2800" dirty="0">
                <a:solidFill>
                  <a:schemeClr val="tx1"/>
                </a:solidFill>
                <a:latin typeface="楷体_GB2312" pitchFamily="1" charset="-122"/>
                <a:sym typeface="+mn-ea"/>
              </a:rPr>
              <a:t>HU7203</a:t>
            </a:r>
            <a:r>
              <a:rPr lang="zh-CN" altLang="en-US" sz="2800" dirty="0">
                <a:solidFill>
                  <a:schemeClr val="tx1"/>
                </a:solidFill>
                <a:latin typeface="楷体_GB2312" pitchFamily="1" charset="-122"/>
                <a:sym typeface="+mn-ea"/>
              </a:rPr>
              <a:t>备降北京。</a:t>
            </a:r>
            <a:endParaRPr lang="zh-CN" altLang="en-US" sz="2800" dirty="0">
              <a:solidFill>
                <a:schemeClr val="tx1"/>
              </a:solidFill>
              <a:latin typeface="楷体_GB2312" pitchFamily="1" charset="-122"/>
            </a:endParaRPr>
          </a:p>
          <a:p>
            <a:pPr eaLnBrk="0" hangingPunct="0">
              <a:lnSpc>
                <a:spcPct val="150000"/>
              </a:lnSpc>
              <a:spcBef>
                <a:spcPct val="0"/>
              </a:spcBef>
              <a:buSzTx/>
              <a:buFont typeface="Wingdings" panose="05000000000000000000" charset="0"/>
              <a:buChar char="l"/>
            </a:pPr>
            <a:r>
              <a:rPr lang="zh-CN" altLang="en-US" sz="2800" dirty="0">
                <a:solidFill>
                  <a:schemeClr val="tx1"/>
                </a:solidFill>
                <a:latin typeface="楷体_GB2312" pitchFamily="1" charset="-122"/>
                <a:sym typeface="+mn-ea"/>
              </a:rPr>
              <a:t> </a:t>
            </a:r>
            <a:r>
              <a:rPr lang="en-US" altLang="zh-CN" sz="2800" dirty="0">
                <a:solidFill>
                  <a:schemeClr val="tx1"/>
                </a:solidFill>
                <a:latin typeface="楷体_GB2312" pitchFamily="1" charset="-122"/>
                <a:sym typeface="+mn-ea"/>
              </a:rPr>
              <a:t>09</a:t>
            </a:r>
            <a:r>
              <a:rPr lang="zh-CN" altLang="en-US" sz="2800" dirty="0">
                <a:solidFill>
                  <a:schemeClr val="tx1"/>
                </a:solidFill>
                <a:latin typeface="楷体_GB2312" pitchFamily="1" charset="-122"/>
                <a:sym typeface="+mn-ea"/>
              </a:rPr>
              <a:t>：</a:t>
            </a:r>
            <a:r>
              <a:rPr lang="en-US" altLang="zh-CN" sz="2800" dirty="0">
                <a:solidFill>
                  <a:schemeClr val="tx1"/>
                </a:solidFill>
                <a:latin typeface="楷体_GB2312" pitchFamily="1" charset="-122"/>
                <a:sym typeface="+mn-ea"/>
              </a:rPr>
              <a:t>37</a:t>
            </a:r>
            <a:r>
              <a:rPr lang="zh-CN" altLang="en-US" sz="2800" dirty="0">
                <a:solidFill>
                  <a:schemeClr val="tx1"/>
                </a:solidFill>
                <a:latin typeface="楷体_GB2312" pitchFamily="1" charset="-122"/>
                <a:sym typeface="+mn-ea"/>
              </a:rPr>
              <a:t>，</a:t>
            </a:r>
            <a:r>
              <a:rPr lang="en-US" altLang="zh-CN" sz="2800" dirty="0">
                <a:solidFill>
                  <a:schemeClr val="tx1"/>
                </a:solidFill>
                <a:latin typeface="楷体_GB2312" pitchFamily="1" charset="-122"/>
                <a:sym typeface="+mn-ea"/>
              </a:rPr>
              <a:t>HU7203</a:t>
            </a:r>
            <a:r>
              <a:rPr lang="zh-CN" altLang="en-US" sz="2800" dirty="0">
                <a:solidFill>
                  <a:schemeClr val="tx1"/>
                </a:solidFill>
                <a:latin typeface="楷体_GB2312" pitchFamily="1" charset="-122"/>
                <a:sym typeface="+mn-ea"/>
              </a:rPr>
              <a:t>安全在北京着陆，后更换</a:t>
            </a:r>
            <a:r>
              <a:rPr lang="en-US" altLang="zh-CN" sz="2800" dirty="0">
                <a:solidFill>
                  <a:schemeClr val="tx1"/>
                </a:solidFill>
                <a:latin typeface="楷体_GB2312" pitchFamily="1" charset="-122"/>
                <a:sym typeface="+mn-ea"/>
              </a:rPr>
              <a:t>B2987</a:t>
            </a:r>
            <a:r>
              <a:rPr lang="zh-CN" altLang="en-US" sz="2800" dirty="0">
                <a:solidFill>
                  <a:schemeClr val="tx1"/>
                </a:solidFill>
                <a:latin typeface="楷体_GB2312" pitchFamily="1" charset="-122"/>
                <a:sym typeface="+mn-ea"/>
              </a:rPr>
              <a:t>飞机执行后续航班。</a:t>
            </a:r>
            <a:endParaRPr lang="zh-CN" altLang="en-US" sz="2800" dirty="0">
              <a:solidFill>
                <a:schemeClr val="tx1"/>
              </a:solidFill>
              <a:latin typeface="楷体_GB2312" pitchFamily="1" charset="-122"/>
            </a:endParaRPr>
          </a:p>
          <a:p>
            <a:pPr eaLnBrk="0" hangingPunct="0">
              <a:lnSpc>
                <a:spcPct val="150000"/>
              </a:lnSpc>
              <a:spcBef>
                <a:spcPct val="0"/>
              </a:spcBef>
              <a:buSzTx/>
              <a:buFont typeface="Wingdings" panose="05000000000000000000" charset="0"/>
              <a:buChar char="l"/>
            </a:pPr>
            <a:endParaRPr lang="zh-CN" altLang="en-US" sz="2800" dirty="0">
              <a:solidFill>
                <a:schemeClr val="tx1"/>
              </a:solidFill>
              <a:latin typeface="楷体_GB2312" pitchFamily="1" charset="-122"/>
            </a:endParaRPr>
          </a:p>
          <a:p>
            <a:pPr eaLnBrk="0" hangingPunct="0">
              <a:lnSpc>
                <a:spcPct val="150000"/>
              </a:lnSpc>
              <a:spcBef>
                <a:spcPct val="0"/>
              </a:spcBef>
              <a:buSzTx/>
              <a:buNone/>
            </a:pPr>
            <a:endParaRPr lang="zh-CN" altLang="en-US" sz="2800" dirty="0">
              <a:solidFill>
                <a:schemeClr val="tx1"/>
              </a:solidFill>
              <a:latin typeface="楷体_GB2312" pitchFamily="1" charset="-122"/>
              <a:ea typeface="宋体" panose="02010600030101010101" pitchFamily="2" charset="-122"/>
            </a:endParaRPr>
          </a:p>
        </p:txBody>
      </p:sp>
      <p:sp>
        <p:nvSpPr>
          <p:cNvPr id="26625" name="Rectangle 2"/>
          <p:cNvSpPr>
            <a:spLocks noGrp="1"/>
          </p:cNvSpPr>
          <p:nvPr>
            <p:ph type="title"/>
          </p:nvPr>
        </p:nvSpPr>
        <p:spPr>
          <a:xfrm>
            <a:off x="-97790" y="55880"/>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131445" y="991870"/>
            <a:ext cx="6375400" cy="583565"/>
          </a:xfrm>
          <a:prstGeom prst="rect">
            <a:avLst/>
          </a:prstGeom>
          <a:noFill/>
        </p:spPr>
        <p:txBody>
          <a:bodyPr wrap="square" rtlCol="0">
            <a:spAutoFit/>
          </a:bodyPr>
          <a:p>
            <a:r>
              <a:rPr lang="zh-CN" altLang="en-US" sz="3200" b="1">
                <a:sym typeface="+mn-ea"/>
              </a:rPr>
              <a:t>航班返航案例分析</a:t>
            </a:r>
            <a:r>
              <a:rPr lang="zh-CN" altLang="en-US" sz="3200" b="1" dirty="0">
                <a:sym typeface="+mn-ea"/>
              </a:rPr>
              <a:t>：</a:t>
            </a:r>
            <a:endParaRPr lang="zh-CN" altLang="en-US" sz="3200" b="1" dirty="0">
              <a:sym typeface="+mn-ea"/>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460625" y="1602105"/>
            <a:ext cx="6497320" cy="1824990"/>
          </a:xfrm>
        </p:spPr>
        <p:txBody>
          <a:bodyPr/>
          <a:p>
            <a:pPr latinLnBrk="0">
              <a:lnSpc>
                <a:spcPct val="150000"/>
              </a:lnSpc>
              <a:spcBef>
                <a:spcPts val="0"/>
              </a:spcBef>
            </a:pPr>
            <a:r>
              <a:rPr lang="zh-CN" altLang="en-US" sz="2800" dirty="0">
                <a:sym typeface="+mn-ea"/>
              </a:rPr>
              <a:t>推迟或提前航班的</a:t>
            </a:r>
            <a:r>
              <a:rPr lang="en-US" altLang="zh-CN" sz="2800" dirty="0">
                <a:sym typeface="+mn-ea"/>
              </a:rPr>
              <a:t>ETD</a:t>
            </a:r>
            <a:endParaRPr lang="en-US" altLang="zh-CN" sz="2800" dirty="0"/>
          </a:p>
          <a:p>
            <a:pPr latinLnBrk="0">
              <a:lnSpc>
                <a:spcPct val="150000"/>
              </a:lnSpc>
              <a:spcBef>
                <a:spcPts val="0"/>
              </a:spcBef>
            </a:pPr>
            <a:r>
              <a:rPr lang="zh-CN" altLang="en-US" sz="2800" dirty="0">
                <a:sym typeface="+mn-ea"/>
              </a:rPr>
              <a:t>更换飞机</a:t>
            </a:r>
            <a:endParaRPr lang="zh-CN" altLang="en-US" sz="2800" dirty="0"/>
          </a:p>
          <a:p>
            <a:pPr latinLnBrk="0">
              <a:lnSpc>
                <a:spcPct val="150000"/>
              </a:lnSpc>
              <a:spcBef>
                <a:spcPts val="0"/>
              </a:spcBef>
            </a:pPr>
            <a:r>
              <a:rPr lang="zh-CN" altLang="en-US" sz="2800" dirty="0">
                <a:sym typeface="+mn-ea"/>
              </a:rPr>
              <a:t>更换机型</a:t>
            </a:r>
            <a:endParaRPr lang="zh-CN" altLang="en-US" sz="2800" dirty="0"/>
          </a:p>
          <a:p>
            <a:pPr latinLnBrk="0">
              <a:lnSpc>
                <a:spcPct val="150000"/>
              </a:lnSpc>
              <a:spcBef>
                <a:spcPts val="0"/>
              </a:spcBef>
            </a:pPr>
            <a:r>
              <a:rPr lang="zh-CN" altLang="en-US" sz="2800" dirty="0">
                <a:sym typeface="+mn-ea"/>
              </a:rPr>
              <a:t>更改航路</a:t>
            </a:r>
            <a:endParaRPr lang="zh-CN" altLang="en-US" sz="2800" dirty="0"/>
          </a:p>
          <a:p>
            <a:pPr latinLnBrk="0">
              <a:lnSpc>
                <a:spcPct val="150000"/>
              </a:lnSpc>
              <a:spcBef>
                <a:spcPts val="0"/>
              </a:spcBef>
            </a:pPr>
            <a:r>
              <a:rPr lang="zh-CN" altLang="en-US" sz="2800" dirty="0">
                <a:sym typeface="+mn-ea"/>
              </a:rPr>
              <a:t>加降或更改原降落站</a:t>
            </a:r>
            <a:endParaRPr lang="zh-CN" altLang="en-US" sz="2800" dirty="0"/>
          </a:p>
          <a:p>
            <a:pPr latinLnBrk="0">
              <a:lnSpc>
                <a:spcPct val="150000"/>
              </a:lnSpc>
              <a:spcBef>
                <a:spcPts val="0"/>
              </a:spcBef>
            </a:pPr>
            <a:r>
              <a:rPr lang="zh-CN" altLang="en-US" sz="2800" dirty="0">
                <a:sym typeface="+mn-ea"/>
              </a:rPr>
              <a:t>取消航班</a:t>
            </a:r>
            <a:endParaRPr lang="zh-CN" altLang="en-US" sz="2800" dirty="0"/>
          </a:p>
          <a:p>
            <a:pPr latinLnBrk="0">
              <a:lnSpc>
                <a:spcPct val="150000"/>
              </a:lnSpc>
              <a:spcBef>
                <a:spcPts val="0"/>
              </a:spcBef>
            </a:pPr>
            <a:r>
              <a:rPr lang="zh-CN" altLang="en-US" sz="2800" dirty="0">
                <a:sym typeface="+mn-ea"/>
              </a:rPr>
              <a:t>合并航班</a:t>
            </a:r>
            <a:endParaRPr lang="zh-CN" altLang="en-US" sz="2800" dirty="0"/>
          </a:p>
          <a:p>
            <a:pPr latinLnBrk="0">
              <a:lnSpc>
                <a:spcPct val="150000"/>
              </a:lnSpc>
              <a:spcBef>
                <a:spcPts val="0"/>
              </a:spcBef>
            </a:pPr>
            <a:r>
              <a:rPr lang="zh-CN" altLang="en-US" sz="2800" dirty="0">
                <a:sym typeface="+mn-ea"/>
              </a:rPr>
              <a:t>其他方法</a:t>
            </a:r>
            <a:endParaRPr lang="zh-CN" altLang="en-US" sz="2800" dirty="0"/>
          </a:p>
          <a:p>
            <a:pPr marL="0" indent="0" eaLnBrk="0" hangingPunct="0">
              <a:lnSpc>
                <a:spcPct val="150000"/>
              </a:lnSpc>
              <a:spcBef>
                <a:spcPct val="0"/>
              </a:spcBef>
              <a:buSzTx/>
              <a:buNone/>
            </a:pPr>
            <a:endParaRPr lang="zh-CN" altLang="en-US" sz="2800" dirty="0">
              <a:solidFill>
                <a:schemeClr val="tx1"/>
              </a:solidFill>
              <a:latin typeface="Arial" panose="020B0604020202020204" pitchFamily="34" charset="0"/>
              <a:ea typeface="宋体" panose="02010600030101010101" pitchFamily="2" charset="-122"/>
            </a:endParaRPr>
          </a:p>
        </p:txBody>
      </p:sp>
      <p:sp>
        <p:nvSpPr>
          <p:cNvPr id="26625" name="Rectangle 2"/>
          <p:cNvSpPr>
            <a:spLocks noGrp="1"/>
          </p:cNvSpPr>
          <p:nvPr>
            <p:ph type="title"/>
          </p:nvPr>
        </p:nvSpPr>
        <p:spPr>
          <a:xfrm>
            <a:off x="-97790" y="55880"/>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477520" y="1148080"/>
            <a:ext cx="6375400" cy="583565"/>
          </a:xfrm>
          <a:prstGeom prst="rect">
            <a:avLst/>
          </a:prstGeom>
          <a:noFill/>
        </p:spPr>
        <p:txBody>
          <a:bodyPr wrap="square" rtlCol="0">
            <a:spAutoFit/>
          </a:bodyPr>
          <a:p>
            <a:r>
              <a:rPr lang="zh-CN" altLang="en-US" sz="3200" b="1">
                <a:sym typeface="+mn-ea"/>
              </a:rPr>
              <a:t>调整运力基本方法</a:t>
            </a:r>
            <a:r>
              <a:rPr lang="zh-CN" altLang="en-US" sz="3200" b="1" dirty="0">
                <a:sym typeface="+mn-ea"/>
              </a:rPr>
              <a:t>：</a:t>
            </a:r>
            <a:endParaRPr lang="zh-CN" altLang="en-US" sz="3200" b="1" dirty="0">
              <a:sym typeface="+mn-ea"/>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408555" y="1783715"/>
            <a:ext cx="6497320" cy="1824990"/>
          </a:xfrm>
        </p:spPr>
        <p:txBody>
          <a:bodyPr/>
          <a:p>
            <a:pPr>
              <a:lnSpc>
                <a:spcPct val="120000"/>
              </a:lnSpc>
            </a:pPr>
            <a:r>
              <a:rPr lang="en-US" altLang="zh-CN" sz="2800" dirty="0">
                <a:sym typeface="+mn-ea"/>
              </a:rPr>
              <a:t>VIP</a:t>
            </a:r>
            <a:endParaRPr lang="en-US" altLang="zh-CN" sz="2800" dirty="0"/>
          </a:p>
          <a:p>
            <a:pPr>
              <a:lnSpc>
                <a:spcPct val="120000"/>
              </a:lnSpc>
            </a:pPr>
            <a:r>
              <a:rPr lang="zh-CN" altLang="en-US" sz="2800" dirty="0">
                <a:sym typeface="+mn-ea"/>
              </a:rPr>
              <a:t>国际（地区）－国内</a:t>
            </a:r>
            <a:endParaRPr lang="zh-CN" altLang="en-US" sz="2800" dirty="0"/>
          </a:p>
          <a:p>
            <a:pPr>
              <a:lnSpc>
                <a:spcPct val="120000"/>
              </a:lnSpc>
            </a:pPr>
            <a:r>
              <a:rPr lang="zh-CN" altLang="en-US" sz="2800" dirty="0">
                <a:sym typeface="+mn-ea"/>
              </a:rPr>
              <a:t>长航线－短航线</a:t>
            </a:r>
            <a:endParaRPr lang="zh-CN" altLang="en-US" sz="2800" dirty="0"/>
          </a:p>
          <a:p>
            <a:pPr>
              <a:lnSpc>
                <a:spcPct val="120000"/>
              </a:lnSpc>
            </a:pPr>
            <a:r>
              <a:rPr lang="zh-CN" altLang="en-US" sz="2800" dirty="0">
                <a:sym typeface="+mn-ea"/>
              </a:rPr>
              <a:t>转机旅客</a:t>
            </a:r>
            <a:endParaRPr lang="zh-CN" altLang="en-US" sz="2800" dirty="0"/>
          </a:p>
          <a:p>
            <a:pPr>
              <a:lnSpc>
                <a:spcPct val="120000"/>
              </a:lnSpc>
            </a:pPr>
            <a:r>
              <a:rPr lang="zh-CN" altLang="en-US" sz="2800" dirty="0">
                <a:sym typeface="+mn-ea"/>
              </a:rPr>
              <a:t>班次密度小</a:t>
            </a:r>
            <a:endParaRPr lang="zh-CN" altLang="en-US" sz="2800" dirty="0"/>
          </a:p>
          <a:p>
            <a:pPr>
              <a:lnSpc>
                <a:spcPct val="120000"/>
              </a:lnSpc>
            </a:pPr>
            <a:r>
              <a:rPr lang="zh-CN" altLang="en-US" sz="2800" dirty="0">
                <a:sym typeface="+mn-ea"/>
              </a:rPr>
              <a:t>旅客人数多</a:t>
            </a:r>
            <a:endParaRPr lang="zh-CN" altLang="en-US" sz="2800" dirty="0"/>
          </a:p>
          <a:p>
            <a:pPr>
              <a:lnSpc>
                <a:spcPct val="120000"/>
              </a:lnSpc>
            </a:pPr>
            <a:r>
              <a:rPr lang="zh-CN" altLang="en-US" sz="2800" dirty="0">
                <a:sym typeface="+mn-ea"/>
              </a:rPr>
              <a:t>成本低的方案且易于操作</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26625" name="Rectangle 2"/>
          <p:cNvSpPr>
            <a:spLocks noGrp="1"/>
          </p:cNvSpPr>
          <p:nvPr>
            <p:ph type="title"/>
          </p:nvPr>
        </p:nvSpPr>
        <p:spPr>
          <a:xfrm>
            <a:off x="-97790" y="55880"/>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477520" y="1148080"/>
            <a:ext cx="6375400" cy="583565"/>
          </a:xfrm>
          <a:prstGeom prst="rect">
            <a:avLst/>
          </a:prstGeom>
          <a:noFill/>
        </p:spPr>
        <p:txBody>
          <a:bodyPr wrap="square" rtlCol="0">
            <a:spAutoFit/>
          </a:bodyPr>
          <a:p>
            <a:r>
              <a:rPr lang="zh-CN" altLang="en-US" sz="3200" b="1">
                <a:sym typeface="+mn-ea"/>
              </a:rPr>
              <a:t>调整运力</a:t>
            </a:r>
            <a:r>
              <a:rPr lang="zh-CN" altLang="en-US" sz="3200" dirty="0">
                <a:sym typeface="+mn-ea"/>
              </a:rPr>
              <a:t>基本原则</a:t>
            </a:r>
            <a:r>
              <a:rPr lang="zh-CN" altLang="en-US" sz="3200" b="1" dirty="0">
                <a:sym typeface="+mn-ea"/>
              </a:rPr>
              <a:t>：</a:t>
            </a:r>
            <a:endParaRPr lang="zh-CN" altLang="en-US" sz="3200" b="1" dirty="0">
              <a:sym typeface="+mn-ea"/>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85800" y="2009140"/>
            <a:ext cx="2912110" cy="1824990"/>
          </a:xfrm>
        </p:spPr>
        <p:txBody>
          <a:bodyPr/>
          <a:p>
            <a:pPr marL="0" indent="0">
              <a:lnSpc>
                <a:spcPct val="120000"/>
              </a:lnSpc>
              <a:buNone/>
            </a:pPr>
            <a:r>
              <a:rPr lang="zh-CN" altLang="en-US" sz="2800" b="1">
                <a:sym typeface="+mn-ea"/>
              </a:rPr>
              <a:t>原因</a:t>
            </a:r>
            <a:endParaRPr lang="zh-CN" altLang="en-US" sz="2800"/>
          </a:p>
          <a:p>
            <a:pPr>
              <a:buNone/>
            </a:pPr>
            <a:r>
              <a:rPr lang="zh-CN" altLang="en-US" sz="2800">
                <a:sym typeface="+mn-ea"/>
              </a:rPr>
              <a:t>－飞机故障</a:t>
            </a:r>
            <a:endParaRPr lang="zh-CN" altLang="en-US" sz="2800"/>
          </a:p>
          <a:p>
            <a:pPr>
              <a:buNone/>
            </a:pPr>
            <a:r>
              <a:rPr lang="zh-CN" altLang="en-US" sz="2800">
                <a:sym typeface="+mn-ea"/>
              </a:rPr>
              <a:t>－航班衔接不上</a:t>
            </a:r>
            <a:endParaRPr lang="zh-CN" altLang="en-US" sz="2800"/>
          </a:p>
          <a:p>
            <a:pPr>
              <a:buNone/>
            </a:pPr>
            <a:r>
              <a:rPr lang="zh-CN" altLang="en-US" sz="2800">
                <a:sym typeface="+mn-ea"/>
              </a:rPr>
              <a:t>－天气</a:t>
            </a:r>
            <a:endParaRPr lang="zh-CN" altLang="en-US" sz="2800"/>
          </a:p>
          <a:p>
            <a:pPr>
              <a:buNone/>
            </a:pPr>
            <a:r>
              <a:rPr lang="zh-CN" altLang="en-US" sz="2800">
                <a:sym typeface="+mn-ea"/>
              </a:rPr>
              <a:t>－其他原因</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26625" name="Rectangle 2"/>
          <p:cNvSpPr>
            <a:spLocks noGrp="1"/>
          </p:cNvSpPr>
          <p:nvPr>
            <p:ph type="title"/>
          </p:nvPr>
        </p:nvSpPr>
        <p:spPr>
          <a:xfrm>
            <a:off x="-97790" y="55880"/>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477520" y="1148080"/>
            <a:ext cx="6375400" cy="583565"/>
          </a:xfrm>
          <a:prstGeom prst="rect">
            <a:avLst/>
          </a:prstGeom>
          <a:noFill/>
        </p:spPr>
        <p:txBody>
          <a:bodyPr wrap="square" rtlCol="0">
            <a:spAutoFit/>
          </a:bodyPr>
          <a:p>
            <a:r>
              <a:rPr lang="zh-CN" altLang="en-US" sz="3200" b="1" dirty="0">
                <a:sym typeface="+mn-ea"/>
              </a:rPr>
              <a:t>调换飞机</a:t>
            </a:r>
            <a:r>
              <a:rPr lang="zh-CN" altLang="en-US" sz="3200" b="1" dirty="0">
                <a:sym typeface="+mn-ea"/>
              </a:rPr>
              <a:t>：</a:t>
            </a:r>
            <a:endParaRPr lang="zh-CN" altLang="en-US" sz="3200" b="1" dirty="0">
              <a:sym typeface="+mn-ea"/>
            </a:endParaRPr>
          </a:p>
        </p:txBody>
      </p:sp>
      <p:sp>
        <p:nvSpPr>
          <p:cNvPr id="4" name="文本框 3"/>
          <p:cNvSpPr txBox="1"/>
          <p:nvPr/>
        </p:nvSpPr>
        <p:spPr>
          <a:xfrm>
            <a:off x="4566920" y="1731645"/>
            <a:ext cx="3820795" cy="3969385"/>
          </a:xfrm>
          <a:prstGeom prst="rect">
            <a:avLst/>
          </a:prstGeom>
          <a:noFill/>
        </p:spPr>
        <p:txBody>
          <a:bodyPr wrap="square" rtlCol="0" anchor="t">
            <a:spAutoFit/>
          </a:bodyPr>
          <a:p>
            <a:r>
              <a:rPr lang="zh-CN" altLang="en-US" sz="2800" b="1" dirty="0">
                <a:sym typeface="+mn-ea"/>
              </a:rPr>
              <a:t>原则</a:t>
            </a:r>
            <a:endParaRPr lang="zh-CN" altLang="en-US" sz="2800" dirty="0"/>
          </a:p>
          <a:p>
            <a:pPr>
              <a:buNone/>
            </a:pPr>
            <a:r>
              <a:rPr lang="zh-CN" altLang="en-US" sz="2800" dirty="0">
                <a:sym typeface="+mn-ea"/>
              </a:rPr>
              <a:t>－同机型同座位数之间替换</a:t>
            </a:r>
            <a:endParaRPr lang="zh-CN" altLang="en-US" sz="2800" dirty="0"/>
          </a:p>
          <a:p>
            <a:pPr>
              <a:buNone/>
            </a:pPr>
            <a:r>
              <a:rPr lang="zh-CN" altLang="en-US" sz="2800" dirty="0">
                <a:sym typeface="+mn-ea"/>
              </a:rPr>
              <a:t>－同机型不同座位数之间替换</a:t>
            </a:r>
            <a:endParaRPr lang="zh-CN" altLang="en-US" sz="2800" dirty="0"/>
          </a:p>
          <a:p>
            <a:pPr>
              <a:buNone/>
            </a:pPr>
            <a:r>
              <a:rPr lang="zh-CN" altLang="en-US" sz="2800" dirty="0">
                <a:sym typeface="+mn-ea"/>
              </a:rPr>
              <a:t>－不同机型之间的替换，考虑座位数的差异和运行目的地的运行条件，机场保障能力。</a:t>
            </a:r>
            <a:endParaRPr lang="zh-CN" altLang="en-US" sz="280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007110" y="1982470"/>
            <a:ext cx="7630795" cy="1824990"/>
          </a:xfrm>
        </p:spPr>
        <p:txBody>
          <a:bodyPr/>
          <a:p>
            <a:pPr>
              <a:lnSpc>
                <a:spcPct val="120000"/>
              </a:lnSpc>
            </a:pPr>
            <a:r>
              <a:rPr lang="zh-CN" sz="2800" dirty="0">
                <a:ea typeface="宋体" panose="02010600030101010101" pitchFamily="2" charset="-122"/>
                <a:sym typeface="+mn-ea"/>
              </a:rPr>
              <a:t>与</a:t>
            </a:r>
            <a:r>
              <a:rPr lang="zh-CN" sz="2800" dirty="0">
                <a:solidFill>
                  <a:schemeClr val="tx1"/>
                </a:solidFill>
                <a:ea typeface="宋体" panose="02010600030101010101" pitchFamily="2" charset="-122"/>
                <a:sym typeface="+mn-ea"/>
              </a:rPr>
              <a:t>机组保持密切联系</a:t>
            </a:r>
            <a:r>
              <a:rPr lang="zh-CN" sz="2800" dirty="0">
                <a:ea typeface="宋体" panose="02010600030101010101" pitchFamily="2" charset="-122"/>
                <a:sym typeface="+mn-ea"/>
              </a:rPr>
              <a:t>，随时掌握航班动态</a:t>
            </a:r>
            <a:endParaRPr lang="zh-CN" sz="2800" dirty="0">
              <a:ea typeface="宋体" panose="02010600030101010101" pitchFamily="2" charset="-122"/>
              <a:sym typeface="+mn-ea"/>
            </a:endParaRPr>
          </a:p>
          <a:p>
            <a:pPr>
              <a:lnSpc>
                <a:spcPct val="120000"/>
              </a:lnSpc>
            </a:pPr>
            <a:r>
              <a:rPr lang="zh-CN" sz="2800" dirty="0">
                <a:solidFill>
                  <a:schemeClr val="tx1"/>
                </a:solidFill>
                <a:latin typeface="Arial" panose="020B0604020202020204" pitchFamily="34" charset="0"/>
                <a:ea typeface="宋体" panose="02010600030101010101" pitchFamily="2" charset="-122"/>
              </a:rPr>
              <a:t>请示公司值班经理</a:t>
            </a:r>
            <a:endParaRPr lang="zh-CN" sz="2800" dirty="0">
              <a:solidFill>
                <a:schemeClr val="tx1"/>
              </a:solidFill>
              <a:latin typeface="Arial" panose="020B0604020202020204" pitchFamily="34" charset="0"/>
              <a:ea typeface="宋体" panose="02010600030101010101" pitchFamily="2" charset="-122"/>
            </a:endParaRPr>
          </a:p>
          <a:p>
            <a:pPr>
              <a:lnSpc>
                <a:spcPct val="120000"/>
              </a:lnSpc>
            </a:pPr>
            <a:r>
              <a:rPr lang="zh-CN" sz="2800" dirty="0">
                <a:solidFill>
                  <a:schemeClr val="tx1"/>
                </a:solidFill>
                <a:latin typeface="Arial" panose="020B0604020202020204" pitchFamily="34" charset="0"/>
                <a:ea typeface="宋体" panose="02010600030101010101" pitchFamily="2" charset="-122"/>
              </a:rPr>
              <a:t>协助机组决策，通报公司、机场当局的各项保障单位，通知沿线航管部门</a:t>
            </a:r>
            <a:endParaRPr lang="zh-CN" sz="2800" dirty="0">
              <a:solidFill>
                <a:schemeClr val="tx1"/>
              </a:solidFill>
              <a:latin typeface="Arial" panose="020B0604020202020204" pitchFamily="34" charset="0"/>
              <a:ea typeface="宋体" panose="02010600030101010101" pitchFamily="2" charset="-122"/>
            </a:endParaRPr>
          </a:p>
          <a:p>
            <a:pPr>
              <a:lnSpc>
                <a:spcPct val="120000"/>
              </a:lnSpc>
            </a:pPr>
            <a:r>
              <a:rPr lang="zh-CN" sz="2800" dirty="0">
                <a:solidFill>
                  <a:schemeClr val="tx1"/>
                </a:solidFill>
                <a:latin typeface="Arial" panose="020B0604020202020204" pitchFamily="34" charset="0"/>
                <a:ea typeface="宋体" panose="02010600030101010101" pitchFamily="2" charset="-122"/>
              </a:rPr>
              <a:t>考虑对后续航班的影响，制订航班调配预案</a:t>
            </a:r>
            <a:endParaRPr lang="zh-CN" sz="2800" dirty="0">
              <a:solidFill>
                <a:schemeClr val="tx1"/>
              </a:solidFill>
              <a:latin typeface="Arial" panose="020B0604020202020204" pitchFamily="34" charset="0"/>
              <a:ea typeface="宋体" panose="02010600030101010101" pitchFamily="2" charset="-122"/>
            </a:endParaRPr>
          </a:p>
          <a:p>
            <a:pPr>
              <a:lnSpc>
                <a:spcPct val="120000"/>
              </a:lnSpc>
            </a:pPr>
            <a:r>
              <a:rPr lang="zh-CN" sz="2800" dirty="0">
                <a:solidFill>
                  <a:schemeClr val="tx1"/>
                </a:solidFill>
                <a:latin typeface="Arial" panose="020B0604020202020204" pitchFamily="34" charset="0"/>
                <a:ea typeface="宋体" panose="02010600030101010101" pitchFamily="2" charset="-122"/>
              </a:rPr>
              <a:t>拍法航务电报</a:t>
            </a:r>
            <a:endParaRPr lang="zh-CN" sz="2800" dirty="0">
              <a:solidFill>
                <a:schemeClr val="tx1"/>
              </a:solidFill>
              <a:latin typeface="Arial" panose="020B0604020202020204" pitchFamily="34" charset="0"/>
              <a:ea typeface="宋体" panose="02010600030101010101" pitchFamily="2" charset="-122"/>
            </a:endParaRPr>
          </a:p>
        </p:txBody>
      </p:sp>
      <p:sp>
        <p:nvSpPr>
          <p:cNvPr id="26625" name="Rectangle 2"/>
          <p:cNvSpPr>
            <a:spLocks noGrp="1"/>
          </p:cNvSpPr>
          <p:nvPr>
            <p:ph type="title"/>
          </p:nvPr>
        </p:nvSpPr>
        <p:spPr>
          <a:xfrm>
            <a:off x="-97790" y="55880"/>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477520" y="1148080"/>
            <a:ext cx="6375400" cy="583565"/>
          </a:xfrm>
          <a:prstGeom prst="rect">
            <a:avLst/>
          </a:prstGeom>
          <a:noFill/>
        </p:spPr>
        <p:txBody>
          <a:bodyPr wrap="square" rtlCol="0">
            <a:spAutoFit/>
          </a:bodyPr>
          <a:p>
            <a:r>
              <a:rPr lang="zh-CN" altLang="en-US" sz="3200" b="1">
                <a:sym typeface="+mn-ea"/>
              </a:rPr>
              <a:t>不正常情况下的基本程序</a:t>
            </a:r>
            <a:r>
              <a:rPr lang="zh-CN" altLang="en-US" sz="3200" b="1" dirty="0">
                <a:sym typeface="+mn-ea"/>
              </a:rPr>
              <a:t>：</a:t>
            </a:r>
            <a:endParaRPr lang="zh-CN" altLang="en-US" sz="3200" b="1" dirty="0">
              <a:sym typeface="+mn-ea"/>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912110" y="2371725"/>
            <a:ext cx="2730500" cy="1824990"/>
          </a:xfrm>
        </p:spPr>
        <p:txBody>
          <a:bodyPr/>
          <a:p>
            <a:pPr>
              <a:lnSpc>
                <a:spcPct val="120000"/>
              </a:lnSpc>
            </a:pPr>
            <a:r>
              <a:rPr lang="zh-CN" altLang="en-US" sz="2800">
                <a:latin typeface="楷体_GB2312" pitchFamily="1" charset="-122"/>
                <a:sym typeface="+mn-ea"/>
              </a:rPr>
              <a:t>劫机</a:t>
            </a:r>
            <a:endParaRPr lang="zh-CN" altLang="en-US" sz="2800">
              <a:latin typeface="楷体_GB2312" pitchFamily="1" charset="-122"/>
            </a:endParaRPr>
          </a:p>
          <a:p>
            <a:pPr>
              <a:lnSpc>
                <a:spcPct val="120000"/>
              </a:lnSpc>
            </a:pPr>
            <a:endParaRPr lang="zh-CN" altLang="en-US" sz="2800">
              <a:latin typeface="楷体_GB2312" pitchFamily="1" charset="-122"/>
            </a:endParaRPr>
          </a:p>
          <a:p>
            <a:pPr>
              <a:lnSpc>
                <a:spcPct val="120000"/>
              </a:lnSpc>
            </a:pPr>
            <a:r>
              <a:rPr lang="zh-CN" altLang="en-US" sz="2800">
                <a:latin typeface="楷体_GB2312" pitchFamily="1" charset="-122"/>
                <a:sym typeface="+mn-ea"/>
              </a:rPr>
              <a:t>飞机失事</a:t>
            </a:r>
            <a:endParaRPr lang="zh-CN" altLang="en-US" sz="2800">
              <a:latin typeface="楷体_GB2312" pitchFamily="1" charset="-122"/>
            </a:endParaRPr>
          </a:p>
          <a:p>
            <a:pPr>
              <a:lnSpc>
                <a:spcPct val="120000"/>
              </a:lnSpc>
            </a:pPr>
            <a:endParaRPr lang="zh-CN" altLang="en-US" sz="2800">
              <a:latin typeface="楷体_GB2312" pitchFamily="1" charset="-122"/>
            </a:endParaRPr>
          </a:p>
          <a:p>
            <a:pPr>
              <a:lnSpc>
                <a:spcPct val="120000"/>
              </a:lnSpc>
            </a:pPr>
            <a:r>
              <a:rPr lang="zh-CN" altLang="en-US" sz="2800">
                <a:latin typeface="楷体_GB2312" pitchFamily="1" charset="-122"/>
                <a:sym typeface="+mn-ea"/>
              </a:rPr>
              <a:t>发现爆炸物</a:t>
            </a:r>
            <a:endParaRPr lang="zh-CN" sz="2800" dirty="0">
              <a:solidFill>
                <a:schemeClr val="tx1"/>
              </a:solidFill>
              <a:latin typeface="Arial" panose="020B0604020202020204" pitchFamily="34" charset="0"/>
              <a:ea typeface="宋体" panose="02010600030101010101" pitchFamily="2" charset="-122"/>
            </a:endParaRPr>
          </a:p>
        </p:txBody>
      </p:sp>
      <p:sp>
        <p:nvSpPr>
          <p:cNvPr id="26625" name="Rectangle 2"/>
          <p:cNvSpPr>
            <a:spLocks noGrp="1"/>
          </p:cNvSpPr>
          <p:nvPr>
            <p:ph type="title"/>
          </p:nvPr>
        </p:nvSpPr>
        <p:spPr>
          <a:xfrm>
            <a:off x="-97790" y="55880"/>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477520" y="1148080"/>
            <a:ext cx="6375400" cy="583565"/>
          </a:xfrm>
          <a:prstGeom prst="rect">
            <a:avLst/>
          </a:prstGeom>
          <a:noFill/>
        </p:spPr>
        <p:txBody>
          <a:bodyPr wrap="square" rtlCol="0">
            <a:spAutoFit/>
          </a:bodyPr>
          <a:p>
            <a:r>
              <a:rPr lang="zh-CN" altLang="en-US" sz="3200" b="1">
                <a:latin typeface="华文新魏" panose="02010800040101010101" pitchFamily="2" charset="-122"/>
                <a:sym typeface="+mn-ea"/>
              </a:rPr>
              <a:t>紧急情况下的签派工作程序</a:t>
            </a:r>
            <a:r>
              <a:rPr lang="zh-CN" altLang="en-US" sz="3200" b="1" dirty="0">
                <a:sym typeface="+mn-ea"/>
              </a:rPr>
              <a:t>：</a:t>
            </a:r>
            <a:endParaRPr lang="zh-CN" altLang="en-US" sz="3200" b="1" dirty="0">
              <a:sym typeface="+mn-ea"/>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266825" y="2034540"/>
            <a:ext cx="6738620" cy="1824990"/>
          </a:xfrm>
        </p:spPr>
        <p:txBody>
          <a:bodyPr/>
          <a:p>
            <a:pPr eaLnBrk="0" hangingPunct="0">
              <a:lnSpc>
                <a:spcPct val="150000"/>
              </a:lnSpc>
              <a:spcBef>
                <a:spcPct val="0"/>
              </a:spcBef>
              <a:buSzTx/>
              <a:buFont typeface="Wingdings" panose="05000000000000000000" pitchFamily="2" charset="2"/>
              <a:buChar char="Ø"/>
            </a:pPr>
            <a:r>
              <a:rPr lang="zh-CN" altLang="en-US" sz="2800">
                <a:latin typeface="楷体_GB2312" pitchFamily="1" charset="-122"/>
                <a:sym typeface="+mn-ea"/>
              </a:rPr>
              <a:t>迅速报告值班经理，机场当局，空中交通管制部门，公安</a:t>
            </a:r>
            <a:endParaRPr lang="zh-CN" altLang="en-US" sz="2800">
              <a:latin typeface="楷体_GB2312" pitchFamily="1" charset="-122"/>
            </a:endParaRPr>
          </a:p>
          <a:p>
            <a:pPr eaLnBrk="0" hangingPunct="0">
              <a:lnSpc>
                <a:spcPct val="150000"/>
              </a:lnSpc>
              <a:spcBef>
                <a:spcPct val="0"/>
              </a:spcBef>
              <a:buSzTx/>
              <a:buFont typeface="Wingdings" panose="05000000000000000000" pitchFamily="2" charset="2"/>
              <a:buChar char="Ø"/>
            </a:pPr>
            <a:r>
              <a:rPr lang="zh-CN" altLang="en-US" sz="2800">
                <a:latin typeface="楷体_GB2312" pitchFamily="1" charset="-122"/>
                <a:sym typeface="+mn-ea"/>
              </a:rPr>
              <a:t>指示飞机就近备降，或暂停航班放行，将飞机拖至指定地带</a:t>
            </a:r>
            <a:endParaRPr lang="zh-CN" altLang="en-US" sz="2800">
              <a:latin typeface="楷体_GB2312" pitchFamily="1" charset="-122"/>
            </a:endParaRPr>
          </a:p>
          <a:p>
            <a:pPr eaLnBrk="0" hangingPunct="0">
              <a:lnSpc>
                <a:spcPct val="150000"/>
              </a:lnSpc>
              <a:spcBef>
                <a:spcPct val="0"/>
              </a:spcBef>
              <a:buSzTx/>
              <a:buFont typeface="Wingdings" panose="05000000000000000000" pitchFamily="2" charset="2"/>
              <a:buChar char="Ø"/>
            </a:pPr>
            <a:r>
              <a:rPr lang="zh-CN" altLang="en-US" sz="2800">
                <a:latin typeface="楷体_GB2312" pitchFamily="1" charset="-122"/>
                <a:sym typeface="+mn-ea"/>
              </a:rPr>
              <a:t>迅速疏散旅客及行李</a:t>
            </a:r>
            <a:endParaRPr lang="zh-CN" altLang="en-US" sz="2800">
              <a:latin typeface="楷体_GB2312" pitchFamily="1" charset="-122"/>
            </a:endParaRPr>
          </a:p>
          <a:p>
            <a:pPr eaLnBrk="0" hangingPunct="0">
              <a:lnSpc>
                <a:spcPct val="150000"/>
              </a:lnSpc>
              <a:spcBef>
                <a:spcPct val="0"/>
              </a:spcBef>
              <a:buSzTx/>
              <a:buFont typeface="Wingdings" panose="05000000000000000000" pitchFamily="2" charset="2"/>
              <a:buChar char="Ø"/>
            </a:pPr>
            <a:r>
              <a:rPr lang="zh-CN" altLang="en-US" sz="2800">
                <a:latin typeface="楷体_GB2312" pitchFamily="1" charset="-122"/>
                <a:sym typeface="+mn-ea"/>
              </a:rPr>
              <a:t>将飞机交给专门人员处理</a:t>
            </a:r>
            <a:endParaRPr lang="zh-CN" sz="2800" dirty="0">
              <a:solidFill>
                <a:schemeClr val="tx1"/>
              </a:solidFill>
              <a:latin typeface="Arial" panose="020B0604020202020204" pitchFamily="34" charset="0"/>
              <a:ea typeface="宋体" panose="02010600030101010101" pitchFamily="2" charset="-122"/>
            </a:endParaRPr>
          </a:p>
        </p:txBody>
      </p:sp>
      <p:sp>
        <p:nvSpPr>
          <p:cNvPr id="26625" name="Rectangle 2"/>
          <p:cNvSpPr>
            <a:spLocks noGrp="1"/>
          </p:cNvSpPr>
          <p:nvPr>
            <p:ph type="title"/>
          </p:nvPr>
        </p:nvSpPr>
        <p:spPr>
          <a:xfrm>
            <a:off x="-97790" y="55880"/>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477520" y="1148080"/>
            <a:ext cx="6375400" cy="583565"/>
          </a:xfrm>
          <a:prstGeom prst="rect">
            <a:avLst/>
          </a:prstGeom>
          <a:noFill/>
        </p:spPr>
        <p:txBody>
          <a:bodyPr wrap="square" rtlCol="0">
            <a:spAutoFit/>
          </a:bodyPr>
          <a:p>
            <a:r>
              <a:rPr lang="zh-CN" altLang="en-US" sz="3200">
                <a:sym typeface="+mn-ea"/>
              </a:rPr>
              <a:t>发现爆炸物时的签派工作程序</a:t>
            </a:r>
            <a:r>
              <a:rPr lang="zh-CN" altLang="en-US" sz="3200" b="1" dirty="0">
                <a:sym typeface="+mn-ea"/>
              </a:rPr>
              <a:t>：</a:t>
            </a:r>
            <a:endParaRPr lang="zh-CN" altLang="en-US" sz="3200" b="1" dirty="0">
              <a:sym typeface="+mn-ea"/>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266825" y="2034540"/>
            <a:ext cx="6738620" cy="1824990"/>
          </a:xfrm>
        </p:spPr>
        <p:txBody>
          <a:bodyPr/>
          <a:p>
            <a:pPr eaLnBrk="0" hangingPunct="0">
              <a:lnSpc>
                <a:spcPct val="150000"/>
              </a:lnSpc>
              <a:spcBef>
                <a:spcPct val="0"/>
              </a:spcBef>
              <a:buSzTx/>
              <a:buFont typeface="Wingdings" panose="05000000000000000000" charset="0"/>
              <a:buChar char="Ø"/>
            </a:pPr>
            <a:r>
              <a:rPr lang="zh-CN" altLang="en-US" sz="2800">
                <a:sym typeface="+mn-ea"/>
              </a:rPr>
              <a:t>及时掌握被劫持飞机的基本情况</a:t>
            </a:r>
            <a:endParaRPr lang="zh-CN" altLang="en-US" sz="2800"/>
          </a:p>
          <a:p>
            <a:pPr eaLnBrk="0" hangingPunct="0">
              <a:lnSpc>
                <a:spcPct val="150000"/>
              </a:lnSpc>
              <a:spcBef>
                <a:spcPct val="0"/>
              </a:spcBef>
              <a:buSzTx/>
              <a:buFont typeface="Wingdings" panose="05000000000000000000" charset="0"/>
              <a:buChar char="Ø"/>
            </a:pPr>
            <a:r>
              <a:rPr lang="zh-CN" altLang="en-US" sz="2800">
                <a:sym typeface="+mn-ea"/>
              </a:rPr>
              <a:t>迅速报告值班经理，及飞安部门</a:t>
            </a:r>
            <a:endParaRPr lang="zh-CN" altLang="en-US" sz="2800"/>
          </a:p>
          <a:p>
            <a:pPr eaLnBrk="0" hangingPunct="0">
              <a:lnSpc>
                <a:spcPct val="150000"/>
              </a:lnSpc>
              <a:spcBef>
                <a:spcPct val="0"/>
              </a:spcBef>
              <a:buSzTx/>
              <a:buFont typeface="Wingdings" panose="05000000000000000000" charset="0"/>
              <a:buChar char="Ø"/>
            </a:pPr>
            <a:r>
              <a:rPr lang="zh-CN" altLang="en-US" sz="2800">
                <a:sym typeface="+mn-ea"/>
              </a:rPr>
              <a:t>通知飞机可能前去的机场及沿线空中交通管制部门及海空军</a:t>
            </a:r>
            <a:endParaRPr lang="zh-CN" altLang="en-US" sz="2800"/>
          </a:p>
          <a:p>
            <a:pPr eaLnBrk="0" hangingPunct="0">
              <a:lnSpc>
                <a:spcPct val="150000"/>
              </a:lnSpc>
              <a:spcBef>
                <a:spcPct val="0"/>
              </a:spcBef>
              <a:buSzTx/>
              <a:buFont typeface="Wingdings" panose="05000000000000000000" charset="0"/>
              <a:buChar char="Ø"/>
            </a:pPr>
            <a:r>
              <a:rPr lang="zh-CN" altLang="en-US" sz="2800">
                <a:sym typeface="+mn-ea"/>
              </a:rPr>
              <a:t>与空勤机组保持联系，将公司指示及时传达给机组</a:t>
            </a:r>
            <a:endParaRPr lang="zh-CN" sz="2800" dirty="0">
              <a:solidFill>
                <a:schemeClr val="tx1"/>
              </a:solidFill>
              <a:latin typeface="Arial" panose="020B0604020202020204" pitchFamily="34" charset="0"/>
              <a:ea typeface="宋体" panose="02010600030101010101" pitchFamily="2" charset="-122"/>
            </a:endParaRPr>
          </a:p>
        </p:txBody>
      </p:sp>
      <p:sp>
        <p:nvSpPr>
          <p:cNvPr id="26625" name="Rectangle 2"/>
          <p:cNvSpPr>
            <a:spLocks noGrp="1"/>
          </p:cNvSpPr>
          <p:nvPr>
            <p:ph type="title"/>
          </p:nvPr>
        </p:nvSpPr>
        <p:spPr>
          <a:xfrm>
            <a:off x="-97790" y="55880"/>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572770" y="1130935"/>
            <a:ext cx="6375400" cy="583565"/>
          </a:xfrm>
          <a:prstGeom prst="rect">
            <a:avLst/>
          </a:prstGeom>
          <a:noFill/>
        </p:spPr>
        <p:txBody>
          <a:bodyPr wrap="square" rtlCol="0">
            <a:spAutoFit/>
          </a:bodyPr>
          <a:p>
            <a:r>
              <a:rPr lang="zh-CN" altLang="en-US" sz="3200">
                <a:sym typeface="+mn-ea"/>
              </a:rPr>
              <a:t>发生劫机时的签派工作程序</a:t>
            </a:r>
            <a:r>
              <a:rPr lang="zh-CN" altLang="en-US" sz="3200" b="1" dirty="0">
                <a:sym typeface="+mn-ea"/>
              </a:rPr>
              <a:t>：</a:t>
            </a:r>
            <a:endParaRPr lang="zh-CN" altLang="en-US" sz="3200" b="1" dirty="0">
              <a:sym typeface="+mn-ea"/>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14985" y="2034540"/>
            <a:ext cx="8243570" cy="1824990"/>
          </a:xfrm>
        </p:spPr>
        <p:txBody>
          <a:bodyPr/>
          <a:p>
            <a:pPr>
              <a:lnSpc>
                <a:spcPct val="200000"/>
              </a:lnSpc>
              <a:spcBef>
                <a:spcPct val="0"/>
              </a:spcBef>
              <a:buSzTx/>
              <a:buFont typeface="Wingdings" panose="05000000000000000000" pitchFamily="2" charset="2"/>
              <a:buChar char="Ø"/>
            </a:pPr>
            <a:r>
              <a:rPr lang="zh-CN" altLang="en-US" sz="2800">
                <a:latin typeface="楷体_GB2312" pitchFamily="1" charset="-122"/>
                <a:sym typeface="+mn-ea"/>
              </a:rPr>
              <a:t>迅速查明失事飞机的基本情况并报告值班经理</a:t>
            </a:r>
            <a:endParaRPr lang="zh-CN" altLang="en-US" sz="2800">
              <a:latin typeface="楷体_GB2312" pitchFamily="1" charset="-122"/>
            </a:endParaRPr>
          </a:p>
          <a:p>
            <a:pPr eaLnBrk="0" hangingPunct="0">
              <a:lnSpc>
                <a:spcPct val="200000"/>
              </a:lnSpc>
              <a:spcBef>
                <a:spcPct val="0"/>
              </a:spcBef>
              <a:buSzTx/>
              <a:buFont typeface="Wingdings" panose="05000000000000000000" pitchFamily="2" charset="2"/>
              <a:buChar char="Ø"/>
            </a:pPr>
            <a:r>
              <a:rPr lang="zh-CN" altLang="en-US" sz="2800">
                <a:latin typeface="楷体_GB2312" pitchFamily="1" charset="-122"/>
                <a:sym typeface="+mn-ea"/>
              </a:rPr>
              <a:t>协助管制部门积极开展搜索救援</a:t>
            </a:r>
            <a:endParaRPr lang="zh-CN" altLang="en-US" sz="2800">
              <a:latin typeface="楷体_GB2312" pitchFamily="1" charset="-122"/>
            </a:endParaRPr>
          </a:p>
          <a:p>
            <a:pPr eaLnBrk="0" hangingPunct="0">
              <a:lnSpc>
                <a:spcPct val="200000"/>
              </a:lnSpc>
              <a:spcBef>
                <a:spcPct val="0"/>
              </a:spcBef>
              <a:buSzTx/>
              <a:buFont typeface="Wingdings" panose="05000000000000000000" pitchFamily="2" charset="2"/>
              <a:buChar char="Ø"/>
            </a:pPr>
            <a:r>
              <a:rPr lang="zh-CN" altLang="en-US" sz="2800">
                <a:latin typeface="楷体_GB2312" pitchFamily="1" charset="-122"/>
                <a:sym typeface="+mn-ea"/>
              </a:rPr>
              <a:t>封存有关的文件记录，录音材料，根据公司指示 </a:t>
            </a:r>
            <a:endParaRPr lang="zh-CN" altLang="en-US" sz="2800">
              <a:latin typeface="楷体_GB2312" pitchFamily="1" charset="-122"/>
            </a:endParaRPr>
          </a:p>
          <a:p>
            <a:pPr eaLnBrk="0" hangingPunct="0">
              <a:lnSpc>
                <a:spcPct val="200000"/>
              </a:lnSpc>
              <a:spcBef>
                <a:spcPct val="0"/>
              </a:spcBef>
              <a:buSzTx/>
              <a:buFont typeface="Wingdings" panose="05000000000000000000" pitchFamily="2" charset="2"/>
              <a:buChar char="Ø"/>
            </a:pPr>
            <a:r>
              <a:rPr lang="zh-CN" altLang="en-US" sz="2800">
                <a:latin typeface="楷体_GB2312" pitchFamily="1" charset="-122"/>
                <a:sym typeface="+mn-ea"/>
              </a:rPr>
              <a:t>前往事故现场向调查组提供情况，参与事故调查 </a:t>
            </a:r>
            <a:endParaRPr lang="zh-CN" sz="2800" dirty="0">
              <a:solidFill>
                <a:schemeClr val="tx1"/>
              </a:solidFill>
              <a:latin typeface="Arial" panose="020B0604020202020204" pitchFamily="34" charset="0"/>
              <a:ea typeface="宋体" panose="02010600030101010101" pitchFamily="2" charset="-122"/>
            </a:endParaRPr>
          </a:p>
        </p:txBody>
      </p:sp>
      <p:sp>
        <p:nvSpPr>
          <p:cNvPr id="26625" name="Rectangle 2"/>
          <p:cNvSpPr>
            <a:spLocks noGrp="1"/>
          </p:cNvSpPr>
          <p:nvPr>
            <p:ph type="title"/>
          </p:nvPr>
        </p:nvSpPr>
        <p:spPr>
          <a:xfrm>
            <a:off x="-97790" y="55880"/>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572770" y="1130935"/>
            <a:ext cx="6375400" cy="583565"/>
          </a:xfrm>
          <a:prstGeom prst="rect">
            <a:avLst/>
          </a:prstGeom>
          <a:noFill/>
        </p:spPr>
        <p:txBody>
          <a:bodyPr wrap="square" rtlCol="0">
            <a:spAutoFit/>
          </a:bodyPr>
          <a:p>
            <a:r>
              <a:rPr lang="zh-CN" altLang="en-US" sz="3200">
                <a:sym typeface="+mn-ea"/>
              </a:rPr>
              <a:t>发生飞机失事时的签派工作程序</a:t>
            </a:r>
            <a:r>
              <a:rPr lang="zh-CN" altLang="en-US" sz="3200" b="1" dirty="0">
                <a:sym typeface="+mn-ea"/>
              </a:rPr>
              <a:t>：</a:t>
            </a:r>
            <a:endParaRPr lang="zh-CN" altLang="en-US" sz="3200" b="1" dirty="0">
              <a:sym typeface="+mn-ea"/>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1" name="文本占位符 17410"/>
          <p:cNvSpPr>
            <a:spLocks noGrp="1"/>
          </p:cNvSpPr>
          <p:nvPr>
            <p:ph type="body" idx="1"/>
          </p:nvPr>
        </p:nvSpPr>
        <p:spPr>
          <a:xfrm>
            <a:off x="2461895" y="2122170"/>
            <a:ext cx="4503420" cy="3730625"/>
          </a:xfrm>
        </p:spPr>
        <p:txBody>
          <a:bodyPr/>
          <a:p>
            <a:pPr algn="just" latinLnBrk="0">
              <a:lnSpc>
                <a:spcPct val="150000"/>
              </a:lnSpc>
              <a:spcBef>
                <a:spcPct val="0"/>
              </a:spcBef>
              <a:buFont typeface="Wingdings" panose="05000000000000000000" charset="0"/>
              <a:buChar char="Ø"/>
            </a:pPr>
            <a:r>
              <a:rPr lang="zh-CN" altLang="en-US" sz="2800" dirty="0">
                <a:sym typeface="+mn-ea"/>
              </a:rPr>
              <a:t>航班计划的制认</a:t>
            </a:r>
            <a:endParaRPr lang="zh-CN" altLang="en-US" sz="2800" dirty="0"/>
          </a:p>
          <a:p>
            <a:pPr algn="just" latinLnBrk="0">
              <a:lnSpc>
                <a:spcPct val="150000"/>
              </a:lnSpc>
              <a:spcBef>
                <a:spcPct val="0"/>
              </a:spcBef>
              <a:buFont typeface="Wingdings" panose="05000000000000000000" charset="0"/>
              <a:buChar char="Ø"/>
            </a:pPr>
            <a:r>
              <a:rPr lang="zh-CN" altLang="en-US" sz="2800" dirty="0">
                <a:sym typeface="+mn-ea"/>
              </a:rPr>
              <a:t>机组排班的确认</a:t>
            </a:r>
            <a:endParaRPr lang="zh-CN" altLang="en-US" sz="2800" dirty="0"/>
          </a:p>
          <a:p>
            <a:pPr algn="just" latinLnBrk="0">
              <a:lnSpc>
                <a:spcPct val="150000"/>
              </a:lnSpc>
              <a:spcBef>
                <a:spcPct val="0"/>
              </a:spcBef>
              <a:buFont typeface="Wingdings" panose="05000000000000000000" charset="0"/>
              <a:buChar char="Ø"/>
            </a:pPr>
            <a:r>
              <a:rPr lang="zh-CN" altLang="en-US" sz="2800" dirty="0">
                <a:sym typeface="+mn-ea"/>
              </a:rPr>
              <a:t>飞机的确认</a:t>
            </a:r>
            <a:endParaRPr lang="zh-CN" altLang="en-US" sz="2800" dirty="0"/>
          </a:p>
          <a:p>
            <a:pPr algn="just" latinLnBrk="0">
              <a:lnSpc>
                <a:spcPct val="150000"/>
              </a:lnSpc>
              <a:spcBef>
                <a:spcPct val="0"/>
              </a:spcBef>
              <a:buFont typeface="Wingdings" panose="05000000000000000000" charset="0"/>
              <a:buChar char="Ø"/>
            </a:pPr>
            <a:r>
              <a:rPr lang="zh-CN" altLang="en-US" sz="2800" dirty="0">
                <a:sym typeface="+mn-ea"/>
              </a:rPr>
              <a:t>公司飞行动态的准备</a:t>
            </a:r>
            <a:endParaRPr lang="zh-CN" altLang="en-US" sz="2800" dirty="0"/>
          </a:p>
          <a:p>
            <a:pPr algn="just" latinLnBrk="0">
              <a:lnSpc>
                <a:spcPct val="150000"/>
              </a:lnSpc>
              <a:spcBef>
                <a:spcPct val="0"/>
              </a:spcBef>
              <a:buFont typeface="Wingdings" panose="05000000000000000000" charset="0"/>
              <a:buChar char="Ø"/>
            </a:pPr>
            <a:r>
              <a:rPr lang="zh-CN" altLang="en-US" sz="2800" dirty="0">
                <a:sym typeface="+mn-ea"/>
              </a:rPr>
              <a:t>拍发飞行预报</a:t>
            </a:r>
            <a:endParaRPr lang="zh-CN" altLang="en-US" sz="2800" dirty="0"/>
          </a:p>
          <a:p>
            <a:pPr>
              <a:lnSpc>
                <a:spcPct val="150000"/>
              </a:lnSpc>
              <a:buNone/>
            </a:pPr>
            <a:endParaRPr lang="zh-CN" altLang="en-US" sz="2800">
              <a:latin typeface="楷体_GB2312" pitchFamily="1" charset="-122"/>
            </a:endParaRPr>
          </a:p>
        </p:txBody>
      </p:sp>
      <p:sp>
        <p:nvSpPr>
          <p:cNvPr id="26625" name="Rectangle 2"/>
          <p:cNvSpPr>
            <a:spLocks noGrp="1"/>
          </p:cNvSpPr>
          <p:nvPr>
            <p:ph type="title"/>
          </p:nvPr>
        </p:nvSpPr>
        <p:spPr>
          <a:xfrm>
            <a:off x="96520" y="326390"/>
            <a:ext cx="895350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第一节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各飞行阶段的飞行签派工作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3" name="文本框 2"/>
          <p:cNvSpPr txBox="1"/>
          <p:nvPr/>
        </p:nvSpPr>
        <p:spPr>
          <a:xfrm>
            <a:off x="605790" y="1195070"/>
            <a:ext cx="7934960" cy="583565"/>
          </a:xfrm>
          <a:prstGeom prst="rect">
            <a:avLst/>
          </a:prstGeom>
          <a:noFill/>
        </p:spPr>
        <p:txBody>
          <a:bodyPr wrap="square" rtlCol="0">
            <a:spAutoFit/>
          </a:bodyPr>
          <a:p>
            <a:r>
              <a:rPr lang="zh-CN" altLang="en-US" sz="3200">
                <a:sym typeface="+mn-ea"/>
              </a:rPr>
              <a:t>飞行预先准备阶段的签派工作</a:t>
            </a:r>
            <a:r>
              <a:rPr lang="zh-CN" altLang="en-US" sz="3200" b="1"/>
              <a:t>：</a:t>
            </a:r>
            <a:endParaRPr lang="zh-CN" altLang="en-US" sz="3200" b="1"/>
          </a:p>
        </p:txBody>
      </p:sp>
    </p:spTree>
  </p:cSld>
  <p:clrMapOvr>
    <a:masterClrMapping/>
  </p:clrMapOvr>
  <p:transition/>
  <p:timing>
    <p:tnLst>
      <p:par>
        <p:cTn id="1" dur="indefinite" restart="never" nodeType="tmRoot"/>
      </p:par>
    </p:tnLst>
    <p:bldLst>
      <p:bldP spid="17411"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883410" y="2094865"/>
            <a:ext cx="5005070" cy="1824990"/>
          </a:xfrm>
        </p:spPr>
        <p:txBody>
          <a:bodyPr/>
          <a:p>
            <a:pPr>
              <a:lnSpc>
                <a:spcPct val="200000"/>
              </a:lnSpc>
              <a:spcBef>
                <a:spcPct val="0"/>
              </a:spcBef>
              <a:buSzTx/>
              <a:buFont typeface="Wingdings" panose="05000000000000000000" pitchFamily="2" charset="2"/>
              <a:buChar char="Ø"/>
            </a:pPr>
            <a:r>
              <a:rPr lang="zh-CN" altLang="en-US" sz="2800" dirty="0">
                <a:solidFill>
                  <a:schemeClr val="tx1"/>
                </a:solidFill>
                <a:sym typeface="+mn-ea"/>
              </a:rPr>
              <a:t>特殊事件的处理流程</a:t>
            </a:r>
            <a:endParaRPr lang="zh-CN" altLang="en-US" sz="2800" dirty="0">
              <a:solidFill>
                <a:schemeClr val="tx1"/>
              </a:solidFill>
            </a:endParaRPr>
          </a:p>
          <a:p>
            <a:pPr>
              <a:lnSpc>
                <a:spcPct val="200000"/>
              </a:lnSpc>
              <a:spcBef>
                <a:spcPct val="0"/>
              </a:spcBef>
              <a:buSzTx/>
              <a:buFont typeface="Wingdings" panose="05000000000000000000" pitchFamily="2" charset="2"/>
              <a:buChar char="Ø"/>
            </a:pPr>
            <a:r>
              <a:rPr lang="zh-CN" altLang="en-US" sz="2800" dirty="0">
                <a:solidFill>
                  <a:schemeClr val="tx1"/>
                </a:solidFill>
                <a:sym typeface="+mn-ea"/>
              </a:rPr>
              <a:t>应急事件的等级划分</a:t>
            </a:r>
            <a:endParaRPr lang="zh-CN" altLang="en-US" sz="2800" dirty="0">
              <a:solidFill>
                <a:schemeClr val="tx1"/>
              </a:solidFill>
            </a:endParaRPr>
          </a:p>
          <a:p>
            <a:pPr>
              <a:lnSpc>
                <a:spcPct val="200000"/>
              </a:lnSpc>
              <a:spcBef>
                <a:spcPct val="0"/>
              </a:spcBef>
              <a:buSzTx/>
              <a:buFont typeface="Wingdings" panose="05000000000000000000" pitchFamily="2" charset="2"/>
              <a:buChar char="Ø"/>
            </a:pPr>
            <a:r>
              <a:rPr lang="zh-CN" altLang="en-US" sz="2800" dirty="0">
                <a:solidFill>
                  <a:schemeClr val="tx1"/>
                </a:solidFill>
                <a:latin typeface="宋体" panose="02010600030101010101" pitchFamily="2" charset="-122"/>
                <a:sym typeface="+mn-ea"/>
              </a:rPr>
              <a:t>一级警告的签派应急处理</a:t>
            </a:r>
            <a:endParaRPr lang="zh-CN" altLang="en-US" sz="2800" dirty="0">
              <a:solidFill>
                <a:schemeClr val="tx1"/>
              </a:solidFill>
              <a:latin typeface="宋体" panose="02010600030101010101" pitchFamily="2" charset="-122"/>
            </a:endParaRPr>
          </a:p>
          <a:p>
            <a:pPr>
              <a:lnSpc>
                <a:spcPct val="200000"/>
              </a:lnSpc>
              <a:spcBef>
                <a:spcPct val="0"/>
              </a:spcBef>
              <a:buSzTx/>
              <a:buFont typeface="Wingdings" panose="05000000000000000000" pitchFamily="2" charset="2"/>
              <a:buChar char="Ø"/>
            </a:pPr>
            <a:r>
              <a:rPr lang="zh-CN" altLang="en-US" sz="2800" dirty="0">
                <a:solidFill>
                  <a:schemeClr val="tx1"/>
                </a:solidFill>
                <a:latin typeface="宋体" panose="02010600030101010101" pitchFamily="2" charset="-122"/>
                <a:sym typeface="+mn-ea"/>
              </a:rPr>
              <a:t>二级警告的签派应急处理</a:t>
            </a:r>
            <a:endParaRPr lang="zh-CN" altLang="en-US" sz="2800" dirty="0">
              <a:solidFill>
                <a:schemeClr val="tx1"/>
              </a:solidFill>
              <a:latin typeface="宋体" panose="02010600030101010101" pitchFamily="2" charset="-122"/>
            </a:endParaRPr>
          </a:p>
          <a:p>
            <a:pPr>
              <a:lnSpc>
                <a:spcPct val="200000"/>
              </a:lnSpc>
              <a:spcBef>
                <a:spcPct val="0"/>
              </a:spcBef>
              <a:buSzTx/>
              <a:buFont typeface="Wingdings" panose="05000000000000000000" pitchFamily="2" charset="2"/>
              <a:buChar char="Ø"/>
            </a:pPr>
            <a:r>
              <a:rPr lang="zh-CN" altLang="en-US" sz="2800" dirty="0">
                <a:solidFill>
                  <a:schemeClr val="tx1"/>
                </a:solidFill>
                <a:latin typeface="宋体" panose="02010600030101010101" pitchFamily="2" charset="-122"/>
                <a:sym typeface="+mn-ea"/>
              </a:rPr>
              <a:t>三级警告的签派应急处理</a:t>
            </a:r>
            <a:endParaRPr lang="zh-CN" altLang="en-US" sz="2800" dirty="0">
              <a:solidFill>
                <a:schemeClr val="tx1"/>
              </a:solidFill>
              <a:latin typeface="宋体" panose="02010600030101010101" pitchFamily="2" charset="-122"/>
            </a:endParaRPr>
          </a:p>
          <a:p>
            <a:pPr>
              <a:lnSpc>
                <a:spcPct val="200000"/>
              </a:lnSpc>
              <a:spcBef>
                <a:spcPct val="0"/>
              </a:spcBef>
              <a:buSzTx/>
              <a:buFont typeface="Wingdings" panose="05000000000000000000" pitchFamily="2" charset="2"/>
              <a:buChar char="Ø"/>
            </a:pPr>
            <a:endParaRPr lang="zh-CN" altLang="en-US" sz="2800" dirty="0">
              <a:solidFill>
                <a:schemeClr val="tx1"/>
              </a:solidFill>
              <a:latin typeface="宋体" panose="02010600030101010101" pitchFamily="2" charset="-122"/>
              <a:ea typeface="宋体" panose="02010600030101010101" pitchFamily="2" charset="-122"/>
            </a:endParaRPr>
          </a:p>
        </p:txBody>
      </p:sp>
      <p:sp>
        <p:nvSpPr>
          <p:cNvPr id="26625" name="Rectangle 2"/>
          <p:cNvSpPr>
            <a:spLocks noGrp="1"/>
          </p:cNvSpPr>
          <p:nvPr>
            <p:ph type="title"/>
          </p:nvPr>
        </p:nvSpPr>
        <p:spPr>
          <a:xfrm>
            <a:off x="-97790" y="55880"/>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572770" y="1130935"/>
            <a:ext cx="6375400" cy="583565"/>
          </a:xfrm>
          <a:prstGeom prst="rect">
            <a:avLst/>
          </a:prstGeom>
          <a:noFill/>
        </p:spPr>
        <p:txBody>
          <a:bodyPr wrap="square" rtlCol="0">
            <a:spAutoFit/>
          </a:bodyPr>
          <a:p>
            <a:r>
              <a:rPr lang="zh-CN" altLang="en-US" sz="3200" dirty="0">
                <a:sym typeface="+mn-ea"/>
              </a:rPr>
              <a:t>应急事件的处理</a:t>
            </a:r>
            <a:r>
              <a:rPr lang="zh-CN" altLang="en-US" sz="3200" b="1" dirty="0">
                <a:sym typeface="+mn-ea"/>
              </a:rPr>
              <a:t>：</a:t>
            </a:r>
            <a:endParaRPr lang="zh-CN" altLang="en-US" sz="3200" b="1" dirty="0">
              <a:sym typeface="+mn-ea"/>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a:xfrm>
            <a:off x="-97790" y="55880"/>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572770" y="1130935"/>
            <a:ext cx="6375400" cy="583565"/>
          </a:xfrm>
          <a:prstGeom prst="rect">
            <a:avLst/>
          </a:prstGeom>
          <a:noFill/>
        </p:spPr>
        <p:txBody>
          <a:bodyPr wrap="square" rtlCol="0">
            <a:spAutoFit/>
          </a:bodyPr>
          <a:p>
            <a:r>
              <a:rPr lang="zh-CN" altLang="en-US" sz="3200" dirty="0">
                <a:sym typeface="+mn-ea"/>
              </a:rPr>
              <a:t>应急事件的处理</a:t>
            </a:r>
            <a:r>
              <a:rPr lang="zh-CN" altLang="en-US" sz="3200" b="1" dirty="0">
                <a:sym typeface="+mn-ea"/>
              </a:rPr>
              <a:t>：</a:t>
            </a:r>
            <a:endParaRPr lang="zh-CN" altLang="en-US" sz="3200" b="1" dirty="0">
              <a:sym typeface="+mn-ea"/>
            </a:endParaRPr>
          </a:p>
        </p:txBody>
      </p:sp>
      <p:grpSp>
        <p:nvGrpSpPr>
          <p:cNvPr id="76802" name="组合 76801"/>
          <p:cNvGrpSpPr/>
          <p:nvPr/>
        </p:nvGrpSpPr>
        <p:grpSpPr>
          <a:xfrm>
            <a:off x="604203" y="1684338"/>
            <a:ext cx="8496300" cy="5029200"/>
            <a:chOff x="0" y="0"/>
            <a:chExt cx="3878" cy="1768"/>
          </a:xfrm>
        </p:grpSpPr>
        <p:grpSp>
          <p:nvGrpSpPr>
            <p:cNvPr id="76803" name="组合 76802"/>
            <p:cNvGrpSpPr/>
            <p:nvPr/>
          </p:nvGrpSpPr>
          <p:grpSpPr>
            <a:xfrm>
              <a:off x="3" y="3"/>
              <a:ext cx="3872" cy="1762"/>
              <a:chOff x="0" y="0"/>
              <a:chExt cx="3872" cy="1762"/>
            </a:xfrm>
          </p:grpSpPr>
          <p:grpSp>
            <p:nvGrpSpPr>
              <p:cNvPr id="76804" name="组合 76803"/>
              <p:cNvGrpSpPr/>
              <p:nvPr/>
            </p:nvGrpSpPr>
            <p:grpSpPr>
              <a:xfrm>
                <a:off x="0" y="0"/>
                <a:ext cx="446" cy="403"/>
                <a:chOff x="0" y="0"/>
                <a:chExt cx="446" cy="403"/>
              </a:xfrm>
            </p:grpSpPr>
            <p:sp>
              <p:nvSpPr>
                <p:cNvPr id="76805" name="矩形 76804"/>
                <p:cNvSpPr/>
                <p:nvPr/>
              </p:nvSpPr>
              <p:spPr>
                <a:xfrm>
                  <a:off x="43" y="0"/>
                  <a:ext cx="360" cy="403"/>
                </a:xfrm>
                <a:prstGeom prst="rect">
                  <a:avLst/>
                </a:prstGeom>
                <a:noFill/>
                <a:ln w="9525">
                  <a:noFill/>
                </a:ln>
              </p:spPr>
              <p:txBody>
                <a:bodyPr/>
                <a:p>
                  <a:pPr algn="ctr"/>
                  <a:r>
                    <a:rPr lang="zh-CN" altLang="en-US" sz="2000" b="1" dirty="0">
                      <a:solidFill>
                        <a:schemeClr val="tx1"/>
                      </a:solidFill>
                      <a:latin typeface="Arial" panose="020B0604020202020204" pitchFamily="34" charset="0"/>
                      <a:ea typeface="宋体" panose="02010600030101010101" pitchFamily="2" charset="-122"/>
                    </a:rPr>
                    <a:t>等级</a:t>
                  </a:r>
                  <a:endParaRPr lang="zh-CN" altLang="en-US" sz="2000" b="1" dirty="0">
                    <a:solidFill>
                      <a:schemeClr val="tx1"/>
                    </a:solidFill>
                    <a:latin typeface="Arial Narrow" pitchFamily="2" charset="0"/>
                    <a:ea typeface="宋体" panose="02010600030101010101" pitchFamily="2" charset="-122"/>
                  </a:endParaRPr>
                </a:p>
                <a:p>
                  <a:pPr algn="ctr" eaLnBrk="0" hangingPunct="0"/>
                  <a:endParaRPr lang="zh-CN" altLang="en-US" sz="2000" b="1" dirty="0">
                    <a:solidFill>
                      <a:schemeClr val="tx1"/>
                    </a:solidFill>
                    <a:latin typeface="Arial Narrow" pitchFamily="2" charset="0"/>
                    <a:ea typeface="宋体" panose="02010600030101010101" pitchFamily="2" charset="-122"/>
                  </a:endParaRPr>
                </a:p>
              </p:txBody>
            </p:sp>
            <p:sp>
              <p:nvSpPr>
                <p:cNvPr id="76806" name="矩形 76805"/>
                <p:cNvSpPr/>
                <p:nvPr/>
              </p:nvSpPr>
              <p:spPr>
                <a:xfrm>
                  <a:off x="0" y="0"/>
                  <a:ext cx="446" cy="403"/>
                </a:xfrm>
                <a:prstGeom prst="rect">
                  <a:avLst/>
                </a:prstGeom>
                <a:noFill/>
                <a:ln w="7" cap="flat" cmpd="sng">
                  <a:solidFill>
                    <a:srgbClr val="A0A0A0"/>
                  </a:solidFill>
                  <a:prstDash val="solid"/>
                  <a:miter/>
                  <a:headEnd type="none" w="med" len="med"/>
                  <a:tailEnd type="none" w="med" len="med"/>
                </a:ln>
              </p:spPr>
              <p:txBody>
                <a:bodyPr/>
                <a:p>
                  <a:endParaRPr lang="zh-CN" altLang="en-US">
                    <a:solidFill>
                      <a:schemeClr val="tx1"/>
                    </a:solidFill>
                  </a:endParaRPr>
                </a:p>
              </p:txBody>
            </p:sp>
          </p:grpSp>
          <p:grpSp>
            <p:nvGrpSpPr>
              <p:cNvPr id="76807" name="组合 76806"/>
              <p:cNvGrpSpPr/>
              <p:nvPr/>
            </p:nvGrpSpPr>
            <p:grpSpPr>
              <a:xfrm>
                <a:off x="446" y="0"/>
                <a:ext cx="1166" cy="403"/>
                <a:chOff x="0" y="0"/>
                <a:chExt cx="1166" cy="403"/>
              </a:xfrm>
            </p:grpSpPr>
            <p:sp>
              <p:nvSpPr>
                <p:cNvPr id="76808" name="矩形 76807"/>
                <p:cNvSpPr/>
                <p:nvPr/>
              </p:nvSpPr>
              <p:spPr>
                <a:xfrm>
                  <a:off x="43" y="0"/>
                  <a:ext cx="1080" cy="403"/>
                </a:xfrm>
                <a:prstGeom prst="rect">
                  <a:avLst/>
                </a:prstGeom>
                <a:noFill/>
                <a:ln w="9525">
                  <a:noFill/>
                </a:ln>
              </p:spPr>
              <p:txBody>
                <a:bodyPr/>
                <a:p>
                  <a:pPr algn="ctr"/>
                  <a:r>
                    <a:rPr lang="zh-CN" altLang="en-US" sz="2000" b="1" dirty="0">
                      <a:solidFill>
                        <a:schemeClr val="tx1"/>
                      </a:solidFill>
                      <a:latin typeface="Arial" panose="020B0604020202020204" pitchFamily="34" charset="0"/>
                      <a:ea typeface="宋体" panose="02010600030101010101" pitchFamily="2" charset="-122"/>
                    </a:rPr>
                    <a:t>一级警告</a:t>
                  </a:r>
                  <a:endParaRPr lang="zh-CN" altLang="en-US" sz="2000" b="1" dirty="0">
                    <a:solidFill>
                      <a:schemeClr val="tx1"/>
                    </a:solidFill>
                    <a:latin typeface="Arial Narrow" pitchFamily="2" charset="0"/>
                    <a:ea typeface="宋体" panose="02010600030101010101" pitchFamily="2" charset="-122"/>
                  </a:endParaRPr>
                </a:p>
                <a:p>
                  <a:pPr algn="ctr" eaLnBrk="0" hangingPunct="0"/>
                  <a:endParaRPr lang="zh-CN" altLang="en-US" sz="2000" b="1" dirty="0">
                    <a:solidFill>
                      <a:schemeClr val="tx1"/>
                    </a:solidFill>
                    <a:latin typeface="Arial Narrow" pitchFamily="2" charset="0"/>
                    <a:ea typeface="宋体" panose="02010600030101010101" pitchFamily="2" charset="-122"/>
                  </a:endParaRPr>
                </a:p>
              </p:txBody>
            </p:sp>
            <p:sp>
              <p:nvSpPr>
                <p:cNvPr id="76809" name="矩形 76808"/>
                <p:cNvSpPr/>
                <p:nvPr/>
              </p:nvSpPr>
              <p:spPr>
                <a:xfrm>
                  <a:off x="0" y="0"/>
                  <a:ext cx="1166" cy="403"/>
                </a:xfrm>
                <a:prstGeom prst="rect">
                  <a:avLst/>
                </a:prstGeom>
                <a:noFill/>
                <a:ln w="7" cap="flat" cmpd="sng">
                  <a:solidFill>
                    <a:srgbClr val="A0A0A0"/>
                  </a:solidFill>
                  <a:prstDash val="solid"/>
                  <a:miter/>
                  <a:headEnd type="none" w="med" len="med"/>
                  <a:tailEnd type="none" w="med" len="med"/>
                </a:ln>
              </p:spPr>
              <p:txBody>
                <a:bodyPr/>
                <a:p>
                  <a:endParaRPr lang="zh-CN" altLang="en-US">
                    <a:solidFill>
                      <a:schemeClr val="tx1"/>
                    </a:solidFill>
                  </a:endParaRPr>
                </a:p>
              </p:txBody>
            </p:sp>
          </p:grpSp>
          <p:grpSp>
            <p:nvGrpSpPr>
              <p:cNvPr id="76810" name="组合 76809"/>
              <p:cNvGrpSpPr/>
              <p:nvPr/>
            </p:nvGrpSpPr>
            <p:grpSpPr>
              <a:xfrm>
                <a:off x="1612" y="0"/>
                <a:ext cx="1166" cy="403"/>
                <a:chOff x="0" y="0"/>
                <a:chExt cx="1166" cy="403"/>
              </a:xfrm>
            </p:grpSpPr>
            <p:sp>
              <p:nvSpPr>
                <p:cNvPr id="76811" name="矩形 76810"/>
                <p:cNvSpPr/>
                <p:nvPr/>
              </p:nvSpPr>
              <p:spPr>
                <a:xfrm>
                  <a:off x="43" y="0"/>
                  <a:ext cx="1080" cy="403"/>
                </a:xfrm>
                <a:prstGeom prst="rect">
                  <a:avLst/>
                </a:prstGeom>
                <a:noFill/>
                <a:ln w="9525">
                  <a:noFill/>
                </a:ln>
              </p:spPr>
              <p:txBody>
                <a:bodyPr/>
                <a:p>
                  <a:pPr algn="ctr"/>
                  <a:r>
                    <a:rPr lang="zh-CN" altLang="en-US" sz="2000" b="1" dirty="0">
                      <a:solidFill>
                        <a:schemeClr val="tx1"/>
                      </a:solidFill>
                      <a:latin typeface="Arial" panose="020B0604020202020204" pitchFamily="34" charset="0"/>
                      <a:ea typeface="宋体" panose="02010600030101010101" pitchFamily="2" charset="-122"/>
                    </a:rPr>
                    <a:t>二级警告</a:t>
                  </a:r>
                  <a:endParaRPr lang="zh-CN" altLang="en-US" sz="2000" b="1" dirty="0">
                    <a:solidFill>
                      <a:schemeClr val="tx1"/>
                    </a:solidFill>
                    <a:latin typeface="Arial Narrow" pitchFamily="2" charset="0"/>
                    <a:ea typeface="宋体" panose="02010600030101010101" pitchFamily="2" charset="-122"/>
                  </a:endParaRPr>
                </a:p>
                <a:p>
                  <a:pPr algn="ctr" eaLnBrk="0" hangingPunct="0"/>
                  <a:endParaRPr lang="zh-CN" altLang="en-US" sz="2000" b="1" dirty="0">
                    <a:solidFill>
                      <a:schemeClr val="tx1"/>
                    </a:solidFill>
                    <a:latin typeface="Arial Narrow" pitchFamily="2" charset="0"/>
                    <a:ea typeface="宋体" panose="02010600030101010101" pitchFamily="2" charset="-122"/>
                  </a:endParaRPr>
                </a:p>
              </p:txBody>
            </p:sp>
            <p:sp>
              <p:nvSpPr>
                <p:cNvPr id="76812" name="矩形 76811"/>
                <p:cNvSpPr/>
                <p:nvPr/>
              </p:nvSpPr>
              <p:spPr>
                <a:xfrm>
                  <a:off x="0" y="0"/>
                  <a:ext cx="1166" cy="403"/>
                </a:xfrm>
                <a:prstGeom prst="rect">
                  <a:avLst/>
                </a:prstGeom>
                <a:noFill/>
                <a:ln w="7" cap="flat" cmpd="sng">
                  <a:solidFill>
                    <a:srgbClr val="A0A0A0"/>
                  </a:solidFill>
                  <a:prstDash val="solid"/>
                  <a:miter/>
                  <a:headEnd type="none" w="med" len="med"/>
                  <a:tailEnd type="none" w="med" len="med"/>
                </a:ln>
              </p:spPr>
              <p:txBody>
                <a:bodyPr/>
                <a:p>
                  <a:endParaRPr lang="zh-CN" altLang="en-US">
                    <a:solidFill>
                      <a:schemeClr val="tx1"/>
                    </a:solidFill>
                  </a:endParaRPr>
                </a:p>
              </p:txBody>
            </p:sp>
          </p:grpSp>
          <p:grpSp>
            <p:nvGrpSpPr>
              <p:cNvPr id="76813" name="组合 76812"/>
              <p:cNvGrpSpPr/>
              <p:nvPr/>
            </p:nvGrpSpPr>
            <p:grpSpPr>
              <a:xfrm>
                <a:off x="2778" y="0"/>
                <a:ext cx="1094" cy="403"/>
                <a:chOff x="0" y="0"/>
                <a:chExt cx="1094" cy="403"/>
              </a:xfrm>
            </p:grpSpPr>
            <p:sp>
              <p:nvSpPr>
                <p:cNvPr id="76814" name="矩形 76813"/>
                <p:cNvSpPr/>
                <p:nvPr/>
              </p:nvSpPr>
              <p:spPr>
                <a:xfrm>
                  <a:off x="43" y="0"/>
                  <a:ext cx="1008" cy="403"/>
                </a:xfrm>
                <a:prstGeom prst="rect">
                  <a:avLst/>
                </a:prstGeom>
                <a:noFill/>
                <a:ln w="9525">
                  <a:noFill/>
                </a:ln>
              </p:spPr>
              <p:txBody>
                <a:bodyPr/>
                <a:p>
                  <a:pPr algn="ctr"/>
                  <a:r>
                    <a:rPr lang="zh-CN" altLang="en-US" sz="2000" b="1" dirty="0">
                      <a:solidFill>
                        <a:schemeClr val="tx1"/>
                      </a:solidFill>
                      <a:latin typeface="Arial" panose="020B0604020202020204" pitchFamily="34" charset="0"/>
                      <a:ea typeface="宋体" panose="02010600030101010101" pitchFamily="2" charset="-122"/>
                    </a:rPr>
                    <a:t>三级警告</a:t>
                  </a:r>
                  <a:endParaRPr lang="zh-CN" altLang="en-US" sz="2000" b="1" dirty="0">
                    <a:solidFill>
                      <a:schemeClr val="tx1"/>
                    </a:solidFill>
                    <a:latin typeface="Arial Narrow" pitchFamily="2" charset="0"/>
                    <a:ea typeface="宋体" panose="02010600030101010101" pitchFamily="2" charset="-122"/>
                  </a:endParaRPr>
                </a:p>
                <a:p>
                  <a:pPr algn="ctr" eaLnBrk="0" hangingPunct="0"/>
                  <a:endParaRPr lang="zh-CN" altLang="en-US" sz="2000" b="1" dirty="0">
                    <a:solidFill>
                      <a:schemeClr val="tx1"/>
                    </a:solidFill>
                    <a:latin typeface="Arial Narrow" pitchFamily="2" charset="0"/>
                    <a:ea typeface="宋体" panose="02010600030101010101" pitchFamily="2" charset="-122"/>
                  </a:endParaRPr>
                </a:p>
              </p:txBody>
            </p:sp>
            <p:sp>
              <p:nvSpPr>
                <p:cNvPr id="76815" name="矩形 76814"/>
                <p:cNvSpPr/>
                <p:nvPr/>
              </p:nvSpPr>
              <p:spPr>
                <a:xfrm>
                  <a:off x="0" y="0"/>
                  <a:ext cx="1094" cy="403"/>
                </a:xfrm>
                <a:prstGeom prst="rect">
                  <a:avLst/>
                </a:prstGeom>
                <a:noFill/>
                <a:ln w="7" cap="flat" cmpd="sng">
                  <a:solidFill>
                    <a:srgbClr val="A0A0A0"/>
                  </a:solidFill>
                  <a:prstDash val="solid"/>
                  <a:miter/>
                  <a:headEnd type="none" w="med" len="med"/>
                  <a:tailEnd type="none" w="med" len="med"/>
                </a:ln>
              </p:spPr>
              <p:txBody>
                <a:bodyPr/>
                <a:p>
                  <a:endParaRPr lang="zh-CN" altLang="en-US">
                    <a:solidFill>
                      <a:schemeClr val="tx1"/>
                    </a:solidFill>
                  </a:endParaRPr>
                </a:p>
              </p:txBody>
            </p:sp>
          </p:grpSp>
          <p:grpSp>
            <p:nvGrpSpPr>
              <p:cNvPr id="76816" name="组合 76815"/>
              <p:cNvGrpSpPr/>
              <p:nvPr/>
            </p:nvGrpSpPr>
            <p:grpSpPr>
              <a:xfrm>
                <a:off x="0" y="403"/>
                <a:ext cx="446" cy="1359"/>
                <a:chOff x="0" y="0"/>
                <a:chExt cx="446" cy="1359"/>
              </a:xfrm>
            </p:grpSpPr>
            <p:sp>
              <p:nvSpPr>
                <p:cNvPr id="76817" name="矩形 76816"/>
                <p:cNvSpPr/>
                <p:nvPr/>
              </p:nvSpPr>
              <p:spPr>
                <a:xfrm>
                  <a:off x="43" y="0"/>
                  <a:ext cx="360" cy="1359"/>
                </a:xfrm>
                <a:prstGeom prst="rect">
                  <a:avLst/>
                </a:prstGeom>
                <a:noFill/>
                <a:ln w="9525">
                  <a:noFill/>
                </a:ln>
              </p:spPr>
              <p:txBody>
                <a:bodyPr/>
                <a:p>
                  <a:pPr indent="152400" algn="ctr"/>
                  <a:r>
                    <a:rPr lang="zh-CN" altLang="en-US" sz="2000" b="1" dirty="0">
                      <a:solidFill>
                        <a:schemeClr val="tx1"/>
                      </a:solidFill>
                      <a:latin typeface="Arial" panose="020B0604020202020204" pitchFamily="34" charset="0"/>
                      <a:ea typeface="宋体" panose="02010600030101010101" pitchFamily="2" charset="-122"/>
                    </a:rPr>
                    <a:t> </a:t>
                  </a:r>
                  <a:endParaRPr lang="zh-CN" altLang="en-US" sz="2000" b="1" dirty="0">
                    <a:solidFill>
                      <a:schemeClr val="tx1"/>
                    </a:solidFill>
                    <a:latin typeface="Arial" panose="020B0604020202020204" pitchFamily="34" charset="0"/>
                    <a:ea typeface="宋体" panose="02010600030101010101" pitchFamily="2" charset="-122"/>
                  </a:endParaRPr>
                </a:p>
                <a:p>
                  <a:pPr indent="152400" algn="ctr" eaLnBrk="0" hangingPunct="0"/>
                  <a:r>
                    <a:rPr lang="zh-CN" altLang="en-US" sz="2000" b="1" dirty="0">
                      <a:solidFill>
                        <a:schemeClr val="tx1"/>
                      </a:solidFill>
                      <a:latin typeface="Arial" panose="020B0604020202020204" pitchFamily="34" charset="0"/>
                      <a:ea typeface="宋体" panose="02010600030101010101" pitchFamily="2" charset="-122"/>
                    </a:rPr>
                    <a:t> </a:t>
                  </a:r>
                  <a:endParaRPr lang="zh-CN" altLang="en-US" sz="2000" b="1" dirty="0">
                    <a:solidFill>
                      <a:schemeClr val="tx1"/>
                    </a:solidFill>
                    <a:latin typeface="Arial" panose="020B0604020202020204" pitchFamily="34" charset="0"/>
                    <a:ea typeface="宋体" panose="02010600030101010101" pitchFamily="2" charset="-122"/>
                  </a:endParaRPr>
                </a:p>
                <a:p>
                  <a:pPr indent="152400" algn="ctr" eaLnBrk="0" hangingPunct="0"/>
                  <a:r>
                    <a:rPr lang="zh-CN" altLang="en-US" sz="2000" b="1" dirty="0">
                      <a:solidFill>
                        <a:schemeClr val="tx1"/>
                      </a:solidFill>
                      <a:latin typeface="Arial" panose="020B0604020202020204" pitchFamily="34" charset="0"/>
                      <a:ea typeface="宋体" panose="02010600030101010101" pitchFamily="2" charset="-122"/>
                    </a:rPr>
                    <a:t>特</a:t>
                  </a:r>
                  <a:endParaRPr lang="zh-CN" altLang="en-US" sz="2000" b="1" dirty="0">
                    <a:solidFill>
                      <a:schemeClr val="tx1"/>
                    </a:solidFill>
                    <a:latin typeface="Arial Narrow" pitchFamily="2" charset="0"/>
                    <a:ea typeface="宋体" panose="02010600030101010101" pitchFamily="2" charset="-122"/>
                  </a:endParaRPr>
                </a:p>
                <a:p>
                  <a:pPr indent="152400" algn="ctr" eaLnBrk="0" hangingPunct="0"/>
                  <a:r>
                    <a:rPr lang="zh-CN" altLang="en-US" sz="2000" b="1" dirty="0">
                      <a:solidFill>
                        <a:schemeClr val="tx1"/>
                      </a:solidFill>
                      <a:latin typeface="Arial" panose="020B0604020202020204" pitchFamily="34" charset="0"/>
                      <a:ea typeface="宋体" panose="02010600030101010101" pitchFamily="2" charset="-122"/>
                    </a:rPr>
                    <a:t>征</a:t>
                  </a:r>
                  <a:endParaRPr lang="zh-CN" altLang="en-US" sz="2000" b="1" dirty="0">
                    <a:solidFill>
                      <a:schemeClr val="tx1"/>
                    </a:solidFill>
                    <a:latin typeface="Arial Narrow" pitchFamily="2" charset="0"/>
                    <a:ea typeface="宋体" panose="02010600030101010101" pitchFamily="2" charset="-122"/>
                  </a:endParaRPr>
                </a:p>
                <a:p>
                  <a:pPr indent="152400" algn="ctr" eaLnBrk="0" hangingPunct="0"/>
                  <a:endParaRPr lang="zh-CN" altLang="en-US" sz="2000" b="1" dirty="0">
                    <a:solidFill>
                      <a:schemeClr val="tx1"/>
                    </a:solidFill>
                    <a:latin typeface="Arial Narrow" pitchFamily="2" charset="0"/>
                    <a:ea typeface="宋体" panose="02010600030101010101" pitchFamily="2" charset="-122"/>
                  </a:endParaRPr>
                </a:p>
              </p:txBody>
            </p:sp>
            <p:sp>
              <p:nvSpPr>
                <p:cNvPr id="76818" name="矩形 76817"/>
                <p:cNvSpPr/>
                <p:nvPr/>
              </p:nvSpPr>
              <p:spPr>
                <a:xfrm>
                  <a:off x="0" y="0"/>
                  <a:ext cx="446" cy="1359"/>
                </a:xfrm>
                <a:prstGeom prst="rect">
                  <a:avLst/>
                </a:prstGeom>
                <a:noFill/>
                <a:ln w="7" cap="flat" cmpd="sng">
                  <a:solidFill>
                    <a:srgbClr val="A0A0A0"/>
                  </a:solidFill>
                  <a:prstDash val="solid"/>
                  <a:miter/>
                  <a:headEnd type="none" w="med" len="med"/>
                  <a:tailEnd type="none" w="med" len="med"/>
                </a:ln>
              </p:spPr>
              <p:txBody>
                <a:bodyPr/>
                <a:p>
                  <a:endParaRPr lang="zh-CN" altLang="en-US">
                    <a:solidFill>
                      <a:schemeClr val="tx1"/>
                    </a:solidFill>
                  </a:endParaRPr>
                </a:p>
              </p:txBody>
            </p:sp>
          </p:grpSp>
          <p:grpSp>
            <p:nvGrpSpPr>
              <p:cNvPr id="76819" name="组合 76818"/>
              <p:cNvGrpSpPr/>
              <p:nvPr/>
            </p:nvGrpSpPr>
            <p:grpSpPr>
              <a:xfrm>
                <a:off x="446" y="403"/>
                <a:ext cx="1166" cy="1359"/>
                <a:chOff x="0" y="0"/>
                <a:chExt cx="1166" cy="1359"/>
              </a:xfrm>
            </p:grpSpPr>
            <p:sp>
              <p:nvSpPr>
                <p:cNvPr id="76820" name="矩形 76819"/>
                <p:cNvSpPr/>
                <p:nvPr/>
              </p:nvSpPr>
              <p:spPr>
                <a:xfrm>
                  <a:off x="43" y="0"/>
                  <a:ext cx="1080" cy="1359"/>
                </a:xfrm>
                <a:prstGeom prst="rect">
                  <a:avLst/>
                </a:prstGeom>
                <a:noFill/>
                <a:ln w="9525">
                  <a:noFill/>
                </a:ln>
              </p:spPr>
              <p:txBody>
                <a:bodyPr/>
                <a:p>
                  <a:pPr algn="ctr"/>
                  <a:r>
                    <a:rPr lang="zh-CN" altLang="en-US" sz="2000" b="1" dirty="0">
                      <a:solidFill>
                        <a:schemeClr val="tx1"/>
                      </a:solidFill>
                      <a:latin typeface="Arial" panose="020B0604020202020204" pitchFamily="34" charset="0"/>
                      <a:ea typeface="宋体" panose="02010600030101010101" pitchFamily="2" charset="-122"/>
                    </a:rPr>
                    <a:t>飞机发生飞行等级事故；飞机遭劫持；飞机上有炸弹或爆炸物；一个或一个以上起落架放不下，需迫降；</a:t>
                  </a:r>
                  <a:endParaRPr lang="zh-CN" altLang="en-US" sz="2000" b="1" dirty="0">
                    <a:solidFill>
                      <a:schemeClr val="tx1"/>
                    </a:solidFill>
                    <a:latin typeface="Arial Narrow" pitchFamily="2" charset="0"/>
                    <a:ea typeface="宋体" panose="02010600030101010101" pitchFamily="2" charset="-122"/>
                  </a:endParaRPr>
                </a:p>
                <a:p>
                  <a:pPr algn="ctr" eaLnBrk="0" hangingPunct="0"/>
                  <a:r>
                    <a:rPr lang="zh-CN" altLang="en-US" sz="2000" b="1" dirty="0">
                      <a:solidFill>
                        <a:schemeClr val="tx1"/>
                      </a:solidFill>
                      <a:latin typeface="Arial" panose="020B0604020202020204" pitchFamily="34" charset="0"/>
                      <a:ea typeface="宋体" panose="02010600030101010101" pitchFamily="2" charset="-122"/>
                    </a:rPr>
                    <a:t>飞机结构严重受损等需要紧急迫降。</a:t>
                  </a:r>
                  <a:endParaRPr lang="zh-CN" altLang="en-US" sz="2000" b="1" dirty="0">
                    <a:solidFill>
                      <a:schemeClr val="tx1"/>
                    </a:solidFill>
                    <a:latin typeface="Arial Narrow" pitchFamily="2" charset="0"/>
                    <a:ea typeface="宋体" panose="02010600030101010101" pitchFamily="2" charset="-122"/>
                  </a:endParaRPr>
                </a:p>
                <a:p>
                  <a:pPr algn="ctr" eaLnBrk="0" hangingPunct="0"/>
                  <a:endParaRPr lang="zh-CN" altLang="en-US" sz="2000" b="1" dirty="0">
                    <a:solidFill>
                      <a:schemeClr val="tx1"/>
                    </a:solidFill>
                    <a:latin typeface="Arial Narrow" pitchFamily="2" charset="0"/>
                    <a:ea typeface="宋体" panose="02010600030101010101" pitchFamily="2" charset="-122"/>
                  </a:endParaRPr>
                </a:p>
              </p:txBody>
            </p:sp>
            <p:sp>
              <p:nvSpPr>
                <p:cNvPr id="76821" name="矩形 76820"/>
                <p:cNvSpPr/>
                <p:nvPr/>
              </p:nvSpPr>
              <p:spPr>
                <a:xfrm>
                  <a:off x="0" y="0"/>
                  <a:ext cx="1166" cy="1359"/>
                </a:xfrm>
                <a:prstGeom prst="rect">
                  <a:avLst/>
                </a:prstGeom>
                <a:noFill/>
                <a:ln w="7" cap="flat" cmpd="sng">
                  <a:solidFill>
                    <a:srgbClr val="A0A0A0"/>
                  </a:solidFill>
                  <a:prstDash val="solid"/>
                  <a:miter/>
                  <a:headEnd type="none" w="med" len="med"/>
                  <a:tailEnd type="none" w="med" len="med"/>
                </a:ln>
              </p:spPr>
              <p:txBody>
                <a:bodyPr/>
                <a:p>
                  <a:endParaRPr lang="zh-CN" altLang="en-US">
                    <a:solidFill>
                      <a:schemeClr val="tx1"/>
                    </a:solidFill>
                  </a:endParaRPr>
                </a:p>
              </p:txBody>
            </p:sp>
          </p:grpSp>
          <p:grpSp>
            <p:nvGrpSpPr>
              <p:cNvPr id="76822" name="组合 76821"/>
              <p:cNvGrpSpPr/>
              <p:nvPr/>
            </p:nvGrpSpPr>
            <p:grpSpPr>
              <a:xfrm>
                <a:off x="1612" y="403"/>
                <a:ext cx="1166" cy="1359"/>
                <a:chOff x="0" y="0"/>
                <a:chExt cx="1166" cy="1359"/>
              </a:xfrm>
            </p:grpSpPr>
            <p:sp>
              <p:nvSpPr>
                <p:cNvPr id="76823" name="矩形 76822"/>
                <p:cNvSpPr/>
                <p:nvPr/>
              </p:nvSpPr>
              <p:spPr>
                <a:xfrm>
                  <a:off x="43" y="0"/>
                  <a:ext cx="1080" cy="1359"/>
                </a:xfrm>
                <a:prstGeom prst="rect">
                  <a:avLst/>
                </a:prstGeom>
                <a:noFill/>
                <a:ln w="9525">
                  <a:noFill/>
                </a:ln>
              </p:spPr>
              <p:txBody>
                <a:bodyPr/>
                <a:p>
                  <a:pPr algn="ctr"/>
                  <a:r>
                    <a:rPr lang="zh-CN" altLang="en-US" sz="2000" b="1" dirty="0">
                      <a:solidFill>
                        <a:schemeClr val="tx1"/>
                      </a:solidFill>
                      <a:latin typeface="Arial" panose="020B0604020202020204" pitchFamily="34" charset="0"/>
                      <a:ea typeface="宋体" panose="02010600030101010101" pitchFamily="2" charset="-122"/>
                    </a:rPr>
                    <a:t>所有发电机失效，仅电瓶供电；飞机设备冒烟或空调冒烟；飞机冲出、偏出跑道，需要关闭机场。</a:t>
                  </a:r>
                  <a:endParaRPr lang="zh-CN" altLang="en-US" sz="2000" b="1" dirty="0">
                    <a:solidFill>
                      <a:schemeClr val="tx1"/>
                    </a:solidFill>
                    <a:latin typeface="Arial Narrow" pitchFamily="2" charset="0"/>
                    <a:ea typeface="宋体" panose="02010600030101010101" pitchFamily="2" charset="-122"/>
                  </a:endParaRPr>
                </a:p>
                <a:p>
                  <a:pPr algn="ctr" eaLnBrk="0" hangingPunct="0"/>
                  <a:r>
                    <a:rPr lang="zh-CN" altLang="en-US" sz="2000" b="1" dirty="0">
                      <a:solidFill>
                        <a:schemeClr val="tx1"/>
                      </a:solidFill>
                      <a:latin typeface="Arial" panose="020B0604020202020204" pitchFamily="34" charset="0"/>
                      <a:ea typeface="宋体" panose="02010600030101010101" pitchFamily="2" charset="-122"/>
                    </a:rPr>
                    <a:t> </a:t>
                  </a:r>
                  <a:endParaRPr lang="zh-CN" altLang="en-US" sz="2000" b="1" dirty="0">
                    <a:solidFill>
                      <a:schemeClr val="tx1"/>
                    </a:solidFill>
                    <a:latin typeface="Arial" panose="020B0604020202020204" pitchFamily="34" charset="0"/>
                    <a:ea typeface="宋体" panose="02010600030101010101" pitchFamily="2" charset="-122"/>
                  </a:endParaRPr>
                </a:p>
                <a:p>
                  <a:pPr algn="ctr" eaLnBrk="0" hangingPunct="0"/>
                  <a:endParaRPr lang="zh-CN" altLang="en-US" sz="2000" b="1" dirty="0">
                    <a:solidFill>
                      <a:schemeClr val="tx1"/>
                    </a:solidFill>
                    <a:latin typeface="Arial" panose="020B0604020202020204" pitchFamily="34" charset="0"/>
                    <a:ea typeface="宋体" panose="02010600030101010101" pitchFamily="2" charset="-122"/>
                  </a:endParaRPr>
                </a:p>
              </p:txBody>
            </p:sp>
            <p:sp>
              <p:nvSpPr>
                <p:cNvPr id="76824" name="矩形 76823"/>
                <p:cNvSpPr/>
                <p:nvPr/>
              </p:nvSpPr>
              <p:spPr>
                <a:xfrm>
                  <a:off x="0" y="0"/>
                  <a:ext cx="1166" cy="1359"/>
                </a:xfrm>
                <a:prstGeom prst="rect">
                  <a:avLst/>
                </a:prstGeom>
                <a:noFill/>
                <a:ln w="7" cap="flat" cmpd="sng">
                  <a:solidFill>
                    <a:srgbClr val="A0A0A0"/>
                  </a:solidFill>
                  <a:prstDash val="solid"/>
                  <a:miter/>
                  <a:headEnd type="none" w="med" len="med"/>
                  <a:tailEnd type="none" w="med" len="med"/>
                </a:ln>
              </p:spPr>
              <p:txBody>
                <a:bodyPr/>
                <a:p>
                  <a:endParaRPr lang="zh-CN" altLang="en-US">
                    <a:solidFill>
                      <a:schemeClr val="tx1"/>
                    </a:solidFill>
                  </a:endParaRPr>
                </a:p>
              </p:txBody>
            </p:sp>
          </p:grpSp>
          <p:grpSp>
            <p:nvGrpSpPr>
              <p:cNvPr id="76825" name="组合 76824"/>
              <p:cNvGrpSpPr/>
              <p:nvPr/>
            </p:nvGrpSpPr>
            <p:grpSpPr>
              <a:xfrm>
                <a:off x="2778" y="403"/>
                <a:ext cx="1094" cy="1359"/>
                <a:chOff x="0" y="0"/>
                <a:chExt cx="1094" cy="1359"/>
              </a:xfrm>
            </p:grpSpPr>
            <p:sp>
              <p:nvSpPr>
                <p:cNvPr id="76826" name="矩形 76825"/>
                <p:cNvSpPr/>
                <p:nvPr/>
              </p:nvSpPr>
              <p:spPr>
                <a:xfrm>
                  <a:off x="43" y="0"/>
                  <a:ext cx="1008" cy="1359"/>
                </a:xfrm>
                <a:prstGeom prst="rect">
                  <a:avLst/>
                </a:prstGeom>
                <a:noFill/>
                <a:ln w="9525">
                  <a:noFill/>
                </a:ln>
              </p:spPr>
              <p:txBody>
                <a:bodyPr/>
                <a:p>
                  <a:pPr algn="ctr"/>
                  <a:r>
                    <a:rPr lang="zh-CN" altLang="en-US" sz="2000" b="1" dirty="0">
                      <a:solidFill>
                        <a:schemeClr val="tx1"/>
                      </a:solidFill>
                      <a:latin typeface="Arial" panose="020B0604020202020204" pitchFamily="34" charset="0"/>
                      <a:ea typeface="宋体" panose="02010600030101010101" pitchFamily="2" charset="-122"/>
                    </a:rPr>
                    <a:t>低于一、二级警告的不正常情况，例如：机长失去操纵能力；双发飞机一发失效；飞机遭鸟击；燃油短缺。</a:t>
                  </a:r>
                  <a:endParaRPr lang="zh-CN" altLang="en-US" sz="2000" b="1" dirty="0">
                    <a:solidFill>
                      <a:schemeClr val="tx1"/>
                    </a:solidFill>
                    <a:latin typeface="Arial Narrow" pitchFamily="2" charset="0"/>
                    <a:ea typeface="宋体" panose="02010600030101010101" pitchFamily="2" charset="-122"/>
                  </a:endParaRPr>
                </a:p>
                <a:p>
                  <a:pPr algn="ctr" eaLnBrk="0" hangingPunct="0"/>
                  <a:endParaRPr lang="zh-CN" altLang="en-US" sz="2000" b="1" dirty="0">
                    <a:solidFill>
                      <a:schemeClr val="tx1"/>
                    </a:solidFill>
                    <a:latin typeface="Arial Narrow" pitchFamily="2" charset="0"/>
                    <a:ea typeface="宋体" panose="02010600030101010101" pitchFamily="2" charset="-122"/>
                  </a:endParaRPr>
                </a:p>
              </p:txBody>
            </p:sp>
            <p:sp>
              <p:nvSpPr>
                <p:cNvPr id="76827" name="矩形 76826"/>
                <p:cNvSpPr/>
                <p:nvPr/>
              </p:nvSpPr>
              <p:spPr>
                <a:xfrm>
                  <a:off x="0" y="0"/>
                  <a:ext cx="1094" cy="1359"/>
                </a:xfrm>
                <a:prstGeom prst="rect">
                  <a:avLst/>
                </a:prstGeom>
                <a:noFill/>
                <a:ln w="7" cap="flat" cmpd="sng">
                  <a:solidFill>
                    <a:srgbClr val="A0A0A0"/>
                  </a:solidFill>
                  <a:prstDash val="solid"/>
                  <a:miter/>
                  <a:headEnd type="none" w="med" len="med"/>
                  <a:tailEnd type="none" w="med" len="med"/>
                </a:ln>
              </p:spPr>
              <p:txBody>
                <a:bodyPr/>
                <a:p>
                  <a:endParaRPr lang="zh-CN" altLang="en-US">
                    <a:solidFill>
                      <a:schemeClr val="tx1"/>
                    </a:solidFill>
                  </a:endParaRPr>
                </a:p>
              </p:txBody>
            </p:sp>
          </p:grpSp>
        </p:grpSp>
        <p:sp>
          <p:nvSpPr>
            <p:cNvPr id="5" name="矩形 4"/>
            <p:cNvSpPr/>
            <p:nvPr/>
          </p:nvSpPr>
          <p:spPr>
            <a:xfrm>
              <a:off x="0" y="0"/>
              <a:ext cx="3878" cy="1768"/>
            </a:xfrm>
            <a:prstGeom prst="rect">
              <a:avLst/>
            </a:prstGeom>
            <a:noFill/>
            <a:ln w="9525" cap="flat" cmpd="sng">
              <a:solidFill>
                <a:srgbClr val="A0A0A0"/>
              </a:solidFill>
              <a:prstDash val="solid"/>
              <a:miter/>
              <a:headEnd type="none" w="med" len="med"/>
              <a:tailEnd type="none" w="med" len="med"/>
            </a:ln>
          </p:spPr>
          <p:txBody>
            <a:bodyPr/>
            <a:p>
              <a:endParaRPr lang="zh-CN" altLang="en-US">
                <a:solidFill>
                  <a:schemeClr val="tx1"/>
                </a:solidFill>
              </a:endParaRPr>
            </a:p>
          </p:txBody>
        </p:sp>
      </p:gr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标题 76801"/>
          <p:cNvSpPr>
            <a:spLocks noGrp="1"/>
          </p:cNvSpPr>
          <p:nvPr>
            <p:ph type="title"/>
          </p:nvPr>
        </p:nvSpPr>
        <p:spPr/>
        <p:txBody>
          <a:bodyPr anchor="b"/>
          <a:p>
            <a:r>
              <a:rPr lang="zh-CN" altLang="en-US"/>
              <a:t>紧急情况通报流程图</a:t>
            </a:r>
            <a:endParaRPr lang="zh-CN" altLang="en-US"/>
          </a:p>
        </p:txBody>
      </p:sp>
      <p:sp>
        <p:nvSpPr>
          <p:cNvPr id="2" name="文本占位符 1"/>
          <p:cNvSpPr/>
          <p:nvPr>
            <p:ph type="body" idx="1"/>
          </p:nvPr>
        </p:nvSpPr>
        <p:spPr/>
        <p:txBody>
          <a:bodyPr/>
          <a:p>
            <a:endParaRPr lang="zh-CN" altLang="en-US"/>
          </a:p>
        </p:txBody>
      </p:sp>
      <p:pic>
        <p:nvPicPr>
          <p:cNvPr id="75779" name="图片 75778" descr="特殊情况签派工作图"/>
          <p:cNvPicPr>
            <a:picLocks noChangeAspect="1"/>
          </p:cNvPicPr>
          <p:nvPr/>
        </p:nvPicPr>
        <p:blipFill>
          <a:blip r:embed="rId1"/>
          <a:stretch>
            <a:fillRect/>
          </a:stretch>
        </p:blipFill>
        <p:spPr>
          <a:xfrm>
            <a:off x="-100012" y="0"/>
            <a:ext cx="9245600" cy="6858000"/>
          </a:xfrm>
          <a:prstGeom prst="rect">
            <a:avLst/>
          </a:prstGeom>
          <a:noFill/>
          <a:ln w="9525">
            <a:noFill/>
          </a:ln>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069465" y="2345690"/>
            <a:ext cx="5005070" cy="1824990"/>
          </a:xfrm>
        </p:spPr>
        <p:txBody>
          <a:bodyPr/>
          <a:p>
            <a:pPr marL="609600" indent="-609600" algn="just" latinLnBrk="0">
              <a:lnSpc>
                <a:spcPct val="150000"/>
              </a:lnSpc>
              <a:spcBef>
                <a:spcPct val="0"/>
              </a:spcBef>
            </a:pPr>
            <a:r>
              <a:rPr lang="zh-CN" altLang="en-US" sz="2800" dirty="0">
                <a:sym typeface="+mn-ea"/>
              </a:rPr>
              <a:t>专机的定义</a:t>
            </a:r>
            <a:endParaRPr lang="zh-CN" altLang="en-US" sz="2800" dirty="0"/>
          </a:p>
          <a:p>
            <a:pPr marL="609600" indent="-609600" algn="just" latinLnBrk="0">
              <a:lnSpc>
                <a:spcPct val="150000"/>
              </a:lnSpc>
              <a:spcBef>
                <a:spcPct val="0"/>
              </a:spcBef>
            </a:pPr>
            <a:r>
              <a:rPr lang="zh-CN" altLang="en-US" sz="2800" dirty="0">
                <a:sym typeface="+mn-ea"/>
              </a:rPr>
              <a:t>专机的保障工作原则</a:t>
            </a:r>
            <a:endParaRPr lang="zh-CN" altLang="en-US" sz="2800" dirty="0"/>
          </a:p>
          <a:p>
            <a:pPr marL="609600" indent="-609600" algn="just" latinLnBrk="0">
              <a:lnSpc>
                <a:spcPct val="150000"/>
              </a:lnSpc>
              <a:spcBef>
                <a:spcPct val="0"/>
              </a:spcBef>
            </a:pPr>
            <a:r>
              <a:rPr lang="zh-CN" altLang="en-US" sz="2800" dirty="0">
                <a:sym typeface="+mn-ea"/>
              </a:rPr>
              <a:t>专机的组织与实施</a:t>
            </a:r>
            <a:endParaRPr lang="zh-CN" altLang="en-US" sz="2800" dirty="0"/>
          </a:p>
          <a:p>
            <a:pPr marL="609600" indent="-609600" algn="just" latinLnBrk="0">
              <a:lnSpc>
                <a:spcPct val="150000"/>
              </a:lnSpc>
              <a:spcBef>
                <a:spcPct val="0"/>
              </a:spcBef>
            </a:pPr>
            <a:r>
              <a:rPr lang="zh-CN" altLang="en-US" sz="2800" dirty="0">
                <a:sym typeface="+mn-ea"/>
              </a:rPr>
              <a:t>专机的放行要求</a:t>
            </a:r>
            <a:endParaRPr lang="zh-CN" altLang="en-US" sz="2800" dirty="0">
              <a:solidFill>
                <a:schemeClr val="tx1"/>
              </a:solidFill>
              <a:latin typeface="宋体" panose="02010600030101010101" pitchFamily="2" charset="-122"/>
              <a:ea typeface="宋体" panose="02010600030101010101" pitchFamily="2" charset="-122"/>
            </a:endParaRPr>
          </a:p>
        </p:txBody>
      </p:sp>
      <p:sp>
        <p:nvSpPr>
          <p:cNvPr id="26625" name="Rectangle 2"/>
          <p:cNvSpPr>
            <a:spLocks noGrp="1"/>
          </p:cNvSpPr>
          <p:nvPr>
            <p:ph type="title"/>
          </p:nvPr>
        </p:nvSpPr>
        <p:spPr>
          <a:xfrm>
            <a:off x="-97790" y="55880"/>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555625" y="1343025"/>
            <a:ext cx="6375400" cy="583565"/>
          </a:xfrm>
          <a:prstGeom prst="rect">
            <a:avLst/>
          </a:prstGeom>
          <a:noFill/>
        </p:spPr>
        <p:txBody>
          <a:bodyPr wrap="square" rtlCol="0">
            <a:spAutoFit/>
          </a:bodyPr>
          <a:p>
            <a:r>
              <a:rPr lang="zh-CN" altLang="en-US" sz="3200" dirty="0">
                <a:sym typeface="+mn-ea"/>
              </a:rPr>
              <a:t>专机的保障工作</a:t>
            </a:r>
            <a:r>
              <a:rPr lang="zh-CN" altLang="en-US" sz="3200" b="1" dirty="0">
                <a:sym typeface="+mn-ea"/>
              </a:rPr>
              <a:t>：</a:t>
            </a:r>
            <a:endParaRPr lang="zh-CN" altLang="en-US" sz="3200" b="1" dirty="0">
              <a:sym typeface="+mn-ea"/>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419860" y="2336800"/>
            <a:ext cx="6623685" cy="1824990"/>
          </a:xfrm>
        </p:spPr>
        <p:txBody>
          <a:bodyPr/>
          <a:p>
            <a:pPr marL="0" indent="0" algn="just" latinLnBrk="0">
              <a:lnSpc>
                <a:spcPct val="150000"/>
              </a:lnSpc>
              <a:spcBef>
                <a:spcPct val="0"/>
              </a:spcBef>
              <a:buNone/>
            </a:pPr>
            <a:r>
              <a:rPr lang="en-US" altLang="zh-CN" sz="2800">
                <a:latin typeface="楷体_GB2312" pitchFamily="1" charset="-122"/>
                <a:sym typeface="+mn-ea"/>
              </a:rPr>
              <a:t>    </a:t>
            </a:r>
            <a:r>
              <a:rPr lang="zh-CN" altLang="en-US" sz="2800">
                <a:latin typeface="楷体_GB2312" pitchFamily="1" charset="-122"/>
                <a:sym typeface="+mn-ea"/>
              </a:rPr>
              <a:t>党和国家领导人乘坐的专用飞机成为专机</a:t>
            </a:r>
            <a:r>
              <a:rPr lang="en-US" altLang="zh-CN" sz="2800">
                <a:latin typeface="楷体_GB2312" pitchFamily="1" charset="-122"/>
                <a:sym typeface="+mn-ea"/>
              </a:rPr>
              <a:t>(</a:t>
            </a:r>
            <a:r>
              <a:rPr lang="zh-CN" altLang="en-US" sz="2800">
                <a:latin typeface="楷体_GB2312" pitchFamily="1" charset="-122"/>
                <a:sym typeface="+mn-ea"/>
              </a:rPr>
              <a:t>外国国家元首，政府首脑，执政党最高领导人乘坐的专用飞机按专机保障</a:t>
            </a:r>
            <a:r>
              <a:rPr lang="en-US" altLang="zh-CN" sz="2800">
                <a:latin typeface="楷体_GB2312" pitchFamily="1" charset="-122"/>
                <a:sym typeface="+mn-ea"/>
              </a:rPr>
              <a:t>)</a:t>
            </a:r>
            <a:endParaRPr lang="zh-CN" altLang="en-US" sz="2800" dirty="0">
              <a:solidFill>
                <a:schemeClr val="tx1"/>
              </a:solidFill>
              <a:latin typeface="宋体" panose="02010600030101010101" pitchFamily="2" charset="-122"/>
              <a:ea typeface="宋体" panose="02010600030101010101" pitchFamily="2" charset="-122"/>
            </a:endParaRPr>
          </a:p>
        </p:txBody>
      </p:sp>
      <p:sp>
        <p:nvSpPr>
          <p:cNvPr id="26625" name="Rectangle 2"/>
          <p:cNvSpPr>
            <a:spLocks noGrp="1"/>
          </p:cNvSpPr>
          <p:nvPr>
            <p:ph type="title"/>
          </p:nvPr>
        </p:nvSpPr>
        <p:spPr>
          <a:xfrm>
            <a:off x="-97790" y="55880"/>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555625" y="1343025"/>
            <a:ext cx="6375400" cy="583565"/>
          </a:xfrm>
          <a:prstGeom prst="rect">
            <a:avLst/>
          </a:prstGeom>
          <a:noFill/>
        </p:spPr>
        <p:txBody>
          <a:bodyPr wrap="square" rtlCol="0">
            <a:spAutoFit/>
          </a:bodyPr>
          <a:p>
            <a:r>
              <a:rPr lang="zh-CN" altLang="en-US" sz="3200">
                <a:sym typeface="+mn-ea"/>
              </a:rPr>
              <a:t>专机的定义</a:t>
            </a:r>
            <a:r>
              <a:rPr lang="zh-CN" altLang="en-US" sz="3200" b="1" dirty="0">
                <a:sym typeface="+mn-ea"/>
              </a:rPr>
              <a:t>：</a:t>
            </a:r>
            <a:endParaRPr lang="zh-CN" altLang="en-US" sz="3200" b="1" dirty="0">
              <a:sym typeface="+mn-ea"/>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471930" y="2406015"/>
            <a:ext cx="6865620" cy="1824990"/>
          </a:xfrm>
        </p:spPr>
        <p:txBody>
          <a:bodyPr/>
          <a:p>
            <a:pPr eaLnBrk="0" hangingPunct="0">
              <a:lnSpc>
                <a:spcPct val="200000"/>
              </a:lnSpc>
              <a:spcBef>
                <a:spcPct val="0"/>
              </a:spcBef>
              <a:buNone/>
            </a:pPr>
            <a:r>
              <a:rPr lang="en-US" altLang="zh-CN" sz="2800">
                <a:latin typeface="宋体" panose="02010600030101010101" pitchFamily="2" charset="-122"/>
                <a:sym typeface="+mn-ea"/>
              </a:rPr>
              <a:t>1</a:t>
            </a:r>
            <a:r>
              <a:rPr lang="zh-CN" altLang="en-US"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sym typeface="+mn-ea"/>
              </a:rPr>
              <a:t>专机保障实行专责制</a:t>
            </a:r>
            <a:endParaRPr lang="zh-CN" altLang="en-US" sz="2800">
              <a:latin typeface="宋体" panose="02010600030101010101" pitchFamily="2" charset="-122"/>
            </a:endParaRPr>
          </a:p>
          <a:p>
            <a:pPr eaLnBrk="0" hangingPunct="0">
              <a:lnSpc>
                <a:spcPct val="200000"/>
              </a:lnSpc>
              <a:spcBef>
                <a:spcPct val="0"/>
              </a:spcBef>
              <a:buNone/>
            </a:pPr>
            <a:r>
              <a:rPr lang="en-US" altLang="zh-CN" sz="2800">
                <a:latin typeface="宋体" panose="02010600030101010101" pitchFamily="2" charset="-122"/>
                <a:sym typeface="+mn-ea"/>
              </a:rPr>
              <a:t>2</a:t>
            </a:r>
            <a:r>
              <a:rPr lang="zh-CN" altLang="en-US"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sym typeface="+mn-ea"/>
              </a:rPr>
              <a:t>周密计划，充分准备，高标准，严要求</a:t>
            </a:r>
            <a:endParaRPr lang="zh-CN" altLang="en-US" sz="2800">
              <a:latin typeface="宋体" panose="02010600030101010101" pitchFamily="2" charset="-122"/>
            </a:endParaRPr>
          </a:p>
          <a:p>
            <a:pPr eaLnBrk="0" hangingPunct="0">
              <a:lnSpc>
                <a:spcPct val="200000"/>
              </a:lnSpc>
              <a:spcBef>
                <a:spcPct val="0"/>
              </a:spcBef>
              <a:buNone/>
            </a:pPr>
            <a:r>
              <a:rPr lang="en-US" altLang="zh-CN" sz="2800">
                <a:latin typeface="宋体" panose="02010600030101010101" pitchFamily="2" charset="-122"/>
                <a:sym typeface="+mn-ea"/>
              </a:rPr>
              <a:t>3</a:t>
            </a:r>
            <a:r>
              <a:rPr lang="zh-CN" altLang="en-US"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sym typeface="+mn-ea"/>
              </a:rPr>
              <a:t>确保专机安全</a:t>
            </a:r>
            <a:endParaRPr lang="zh-CN" altLang="en-US" sz="2800" dirty="0">
              <a:solidFill>
                <a:schemeClr val="tx1"/>
              </a:solidFill>
              <a:latin typeface="宋体" panose="02010600030101010101" pitchFamily="2" charset="-122"/>
              <a:ea typeface="宋体" panose="02010600030101010101" pitchFamily="2" charset="-122"/>
            </a:endParaRPr>
          </a:p>
        </p:txBody>
      </p:sp>
      <p:sp>
        <p:nvSpPr>
          <p:cNvPr id="26625" name="Rectangle 2"/>
          <p:cNvSpPr>
            <a:spLocks noGrp="1"/>
          </p:cNvSpPr>
          <p:nvPr>
            <p:ph type="title"/>
          </p:nvPr>
        </p:nvSpPr>
        <p:spPr>
          <a:xfrm>
            <a:off x="-97790" y="55880"/>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555625" y="1343025"/>
            <a:ext cx="6375400" cy="583565"/>
          </a:xfrm>
          <a:prstGeom prst="rect">
            <a:avLst/>
          </a:prstGeom>
          <a:noFill/>
        </p:spPr>
        <p:txBody>
          <a:bodyPr wrap="square" rtlCol="0">
            <a:spAutoFit/>
          </a:bodyPr>
          <a:p>
            <a:r>
              <a:rPr lang="zh-CN" altLang="en-US" sz="3200">
                <a:sym typeface="+mn-ea"/>
              </a:rPr>
              <a:t>专机的保障工作原则</a:t>
            </a:r>
            <a:r>
              <a:rPr lang="zh-CN" altLang="en-US" sz="3200" b="1" dirty="0">
                <a:sym typeface="+mn-ea"/>
              </a:rPr>
              <a:t>：</a:t>
            </a:r>
            <a:endParaRPr lang="zh-CN" altLang="en-US" sz="3200" b="1" dirty="0">
              <a:sym typeface="+mn-ea"/>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917575" y="2406015"/>
            <a:ext cx="7419975" cy="1824990"/>
          </a:xfrm>
        </p:spPr>
        <p:txBody>
          <a:bodyPr/>
          <a:p>
            <a:pPr eaLnBrk="0" hangingPunct="0">
              <a:lnSpc>
                <a:spcPct val="150000"/>
              </a:lnSpc>
              <a:spcBef>
                <a:spcPct val="0"/>
              </a:spcBef>
              <a:buSzTx/>
              <a:buFont typeface="Wingdings" panose="05000000000000000000" pitchFamily="2" charset="2"/>
              <a:buChar char="Ø"/>
            </a:pPr>
            <a:r>
              <a:rPr lang="zh-CN" altLang="en-US" sz="2800">
                <a:latin typeface="楷体_GB2312" pitchFamily="1" charset="-122"/>
                <a:sym typeface="+mn-ea"/>
              </a:rPr>
              <a:t>根据公司专机工作领导小组和公司领导的指示向飞行队和公司其他部门下达专机任务</a:t>
            </a:r>
            <a:endParaRPr lang="zh-CN" altLang="en-US" sz="2800">
              <a:latin typeface="楷体_GB2312" pitchFamily="1" charset="-122"/>
            </a:endParaRPr>
          </a:p>
          <a:p>
            <a:pPr eaLnBrk="0" hangingPunct="0">
              <a:lnSpc>
                <a:spcPct val="150000"/>
              </a:lnSpc>
              <a:spcBef>
                <a:spcPct val="0"/>
              </a:spcBef>
              <a:buSzTx/>
              <a:buFont typeface="Wingdings" panose="05000000000000000000" pitchFamily="2" charset="2"/>
              <a:buChar char="Ø"/>
            </a:pPr>
            <a:r>
              <a:rPr lang="zh-CN" altLang="en-US" sz="2800">
                <a:latin typeface="楷体_GB2312" pitchFamily="1" charset="-122"/>
                <a:sym typeface="+mn-ea"/>
              </a:rPr>
              <a:t>根据任务要求，选取有关航线，起降机场和备降机场，核对航行情报资料，了解航路的通讯导航设施情况，提出专机保障与实施的建议，制订具体实施计划</a:t>
            </a:r>
            <a:endParaRPr lang="zh-CN" altLang="en-US" sz="2800" dirty="0">
              <a:solidFill>
                <a:schemeClr val="tx1"/>
              </a:solidFill>
              <a:latin typeface="宋体" panose="02010600030101010101" pitchFamily="2" charset="-122"/>
              <a:ea typeface="宋体" panose="02010600030101010101" pitchFamily="2" charset="-122"/>
            </a:endParaRPr>
          </a:p>
        </p:txBody>
      </p:sp>
      <p:sp>
        <p:nvSpPr>
          <p:cNvPr id="26625" name="Rectangle 2"/>
          <p:cNvSpPr>
            <a:spLocks noGrp="1"/>
          </p:cNvSpPr>
          <p:nvPr>
            <p:ph type="title"/>
          </p:nvPr>
        </p:nvSpPr>
        <p:spPr>
          <a:xfrm>
            <a:off x="-97790" y="55880"/>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555625" y="1343025"/>
            <a:ext cx="6375400" cy="583565"/>
          </a:xfrm>
          <a:prstGeom prst="rect">
            <a:avLst/>
          </a:prstGeom>
          <a:noFill/>
        </p:spPr>
        <p:txBody>
          <a:bodyPr wrap="square" rtlCol="0">
            <a:spAutoFit/>
          </a:bodyPr>
          <a:p>
            <a:r>
              <a:rPr lang="zh-CN" altLang="en-US" sz="3200">
                <a:latin typeface="华文新魏" panose="02010800040101010101" pitchFamily="2" charset="-122"/>
                <a:sym typeface="+mn-ea"/>
              </a:rPr>
              <a:t>专机的组织与实施（</a:t>
            </a:r>
            <a:r>
              <a:rPr lang="en-US" altLang="zh-CN" sz="3200">
                <a:latin typeface="华文新魏" panose="02010800040101010101" pitchFamily="2" charset="-122"/>
                <a:sym typeface="+mn-ea"/>
              </a:rPr>
              <a:t>1</a:t>
            </a:r>
            <a:r>
              <a:rPr lang="zh-CN" altLang="en-US" sz="3200">
                <a:latin typeface="华文新魏" panose="02010800040101010101" pitchFamily="2" charset="-122"/>
                <a:sym typeface="+mn-ea"/>
              </a:rPr>
              <a:t>）</a:t>
            </a:r>
            <a:r>
              <a:rPr lang="zh-CN" altLang="en-US" sz="3200" b="1" dirty="0">
                <a:sym typeface="+mn-ea"/>
              </a:rPr>
              <a:t>：</a:t>
            </a:r>
            <a:endParaRPr lang="zh-CN" altLang="en-US" sz="3200" b="1" dirty="0">
              <a:sym typeface="+mn-ea"/>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917575" y="2516505"/>
            <a:ext cx="7419975" cy="1824990"/>
          </a:xfrm>
        </p:spPr>
        <p:txBody>
          <a:bodyPr/>
          <a:p>
            <a:pPr marL="374650" indent="-374650" algn="just" defTabSz="685800" eaLnBrk="0" hangingPunct="0">
              <a:lnSpc>
                <a:spcPct val="200000"/>
              </a:lnSpc>
              <a:spcBef>
                <a:spcPct val="0"/>
              </a:spcBef>
              <a:buSzTx/>
              <a:buChar char="Ø"/>
            </a:pPr>
            <a:r>
              <a:rPr lang="zh-CN" altLang="en-US" sz="2800" kern="1200">
                <a:latin typeface="楷体_GB2312" pitchFamily="1" charset="-122"/>
                <a:ea typeface="幼圆" pitchFamily="1" charset="-122"/>
                <a:sym typeface="+mn-ea"/>
              </a:rPr>
              <a:t>填写“专机任务准备情况”表，按照规定及时限要求办理报文，检查空勤组和其他保障部门的准备情况，于专机飞行前一日的</a:t>
            </a:r>
            <a:r>
              <a:rPr lang="en-US" altLang="zh-CN" sz="2800" kern="1200">
                <a:latin typeface="楷体_GB2312" pitchFamily="1" charset="-122"/>
                <a:ea typeface="幼圆" pitchFamily="1" charset="-122"/>
                <a:sym typeface="+mn-ea"/>
              </a:rPr>
              <a:t>15PM</a:t>
            </a:r>
            <a:r>
              <a:rPr lang="zh-CN" altLang="en-US" sz="2800" kern="1200">
                <a:latin typeface="楷体_GB2312" pitchFamily="1" charset="-122"/>
                <a:ea typeface="幼圆" pitchFamily="1" charset="-122"/>
                <a:sym typeface="+mn-ea"/>
              </a:rPr>
              <a:t>前向所在地站调提交飞行计划</a:t>
            </a:r>
            <a:endParaRPr lang="zh-CN" altLang="en-US" sz="2800" dirty="0">
              <a:solidFill>
                <a:schemeClr val="tx1"/>
              </a:solidFill>
              <a:latin typeface="宋体" panose="02010600030101010101" pitchFamily="2" charset="-122"/>
              <a:ea typeface="宋体" panose="02010600030101010101" pitchFamily="2" charset="-122"/>
            </a:endParaRPr>
          </a:p>
        </p:txBody>
      </p:sp>
      <p:sp>
        <p:nvSpPr>
          <p:cNvPr id="26625" name="Rectangle 2"/>
          <p:cNvSpPr>
            <a:spLocks noGrp="1"/>
          </p:cNvSpPr>
          <p:nvPr>
            <p:ph type="title"/>
          </p:nvPr>
        </p:nvSpPr>
        <p:spPr>
          <a:xfrm>
            <a:off x="-97790" y="55880"/>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555625" y="1343025"/>
            <a:ext cx="6375400" cy="583565"/>
          </a:xfrm>
          <a:prstGeom prst="rect">
            <a:avLst/>
          </a:prstGeom>
          <a:noFill/>
        </p:spPr>
        <p:txBody>
          <a:bodyPr wrap="square" rtlCol="0">
            <a:spAutoFit/>
          </a:bodyPr>
          <a:p>
            <a:r>
              <a:rPr lang="zh-CN" altLang="en-US" sz="3200">
                <a:latin typeface="华文新魏" panose="02010800040101010101" pitchFamily="2" charset="-122"/>
                <a:sym typeface="+mn-ea"/>
              </a:rPr>
              <a:t>专机的组织与实施（</a:t>
            </a:r>
            <a:r>
              <a:rPr lang="en-US" altLang="zh-CN" sz="3200">
                <a:latin typeface="华文新魏" panose="02010800040101010101" pitchFamily="2" charset="-122"/>
                <a:sym typeface="+mn-ea"/>
              </a:rPr>
              <a:t>2</a:t>
            </a:r>
            <a:r>
              <a:rPr lang="zh-CN" altLang="en-US" sz="3200">
                <a:latin typeface="华文新魏" panose="02010800040101010101" pitchFamily="2" charset="-122"/>
                <a:sym typeface="+mn-ea"/>
              </a:rPr>
              <a:t>）</a:t>
            </a:r>
            <a:r>
              <a:rPr lang="zh-CN" altLang="en-US" sz="3200" b="1" dirty="0">
                <a:sym typeface="+mn-ea"/>
              </a:rPr>
              <a:t>：</a:t>
            </a:r>
            <a:endParaRPr lang="zh-CN" altLang="en-US" sz="3200" b="1" dirty="0">
              <a:sym typeface="+mn-ea"/>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53110" y="2040255"/>
            <a:ext cx="7419975" cy="1824990"/>
          </a:xfrm>
        </p:spPr>
        <p:txBody>
          <a:bodyPr/>
          <a:p>
            <a:pPr eaLnBrk="0" hangingPunct="0">
              <a:lnSpc>
                <a:spcPct val="150000"/>
              </a:lnSpc>
              <a:spcBef>
                <a:spcPct val="0"/>
              </a:spcBef>
              <a:buSzTx/>
              <a:buFont typeface="Wingdings" panose="05000000000000000000" charset="0"/>
              <a:buChar char="Ø"/>
            </a:pPr>
            <a:r>
              <a:rPr lang="zh-CN" altLang="en-US" sz="2800">
                <a:latin typeface="楷体_GB2312" pitchFamily="1" charset="-122"/>
                <a:sym typeface="+mn-ea"/>
              </a:rPr>
              <a:t>参加专机的试飞检查</a:t>
            </a:r>
            <a:endParaRPr lang="zh-CN" altLang="en-US" sz="2800">
              <a:latin typeface="楷体_GB2312" pitchFamily="1" charset="-122"/>
            </a:endParaRPr>
          </a:p>
          <a:p>
            <a:pPr eaLnBrk="0" hangingPunct="0">
              <a:lnSpc>
                <a:spcPct val="150000"/>
              </a:lnSpc>
              <a:spcBef>
                <a:spcPct val="0"/>
              </a:spcBef>
              <a:buSzTx/>
              <a:buFont typeface="Wingdings" panose="05000000000000000000" charset="0"/>
              <a:buChar char="Ø"/>
            </a:pPr>
            <a:r>
              <a:rPr lang="zh-CN" altLang="en-US" sz="2800">
                <a:latin typeface="楷体_GB2312" pitchFamily="1" charset="-122"/>
                <a:sym typeface="+mn-ea"/>
              </a:rPr>
              <a:t>专机飞行前，必须按照“中国民用航空飞行签派工作细则”的规定，严格办理专机放行手续</a:t>
            </a:r>
            <a:endParaRPr lang="zh-CN" altLang="en-US" sz="2800">
              <a:latin typeface="楷体_GB2312" pitchFamily="1" charset="-122"/>
            </a:endParaRPr>
          </a:p>
          <a:p>
            <a:pPr eaLnBrk="0" hangingPunct="0">
              <a:lnSpc>
                <a:spcPct val="150000"/>
              </a:lnSpc>
              <a:spcBef>
                <a:spcPct val="0"/>
              </a:spcBef>
              <a:buSzTx/>
              <a:buFont typeface="Wingdings" panose="05000000000000000000" charset="0"/>
              <a:buChar char="Ø"/>
            </a:pPr>
            <a:r>
              <a:rPr lang="zh-CN" altLang="en-US" sz="2800">
                <a:latin typeface="楷体_GB2312" pitchFamily="1" charset="-122"/>
                <a:sym typeface="+mn-ea"/>
              </a:rPr>
              <a:t>专机飞行时，公司签派室要掌握专机的飞行动态，负责专机的联络，专机的飞行情况应及时向公司值班领导报告</a:t>
            </a:r>
            <a:endParaRPr lang="zh-CN" altLang="en-US" sz="2800" dirty="0">
              <a:solidFill>
                <a:schemeClr val="tx1"/>
              </a:solidFill>
              <a:latin typeface="宋体" panose="02010600030101010101" pitchFamily="2" charset="-122"/>
              <a:ea typeface="宋体" panose="02010600030101010101" pitchFamily="2" charset="-122"/>
            </a:endParaRPr>
          </a:p>
        </p:txBody>
      </p:sp>
      <p:sp>
        <p:nvSpPr>
          <p:cNvPr id="26625" name="Rectangle 2"/>
          <p:cNvSpPr>
            <a:spLocks noGrp="1"/>
          </p:cNvSpPr>
          <p:nvPr>
            <p:ph type="title"/>
          </p:nvPr>
        </p:nvSpPr>
        <p:spPr>
          <a:xfrm>
            <a:off x="-97790" y="55880"/>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555625" y="1343025"/>
            <a:ext cx="6375400" cy="583565"/>
          </a:xfrm>
          <a:prstGeom prst="rect">
            <a:avLst/>
          </a:prstGeom>
          <a:noFill/>
        </p:spPr>
        <p:txBody>
          <a:bodyPr wrap="square" rtlCol="0">
            <a:spAutoFit/>
          </a:bodyPr>
          <a:p>
            <a:r>
              <a:rPr lang="zh-CN" altLang="en-US" sz="3200">
                <a:latin typeface="华文新魏" panose="02010800040101010101" pitchFamily="2" charset="-122"/>
                <a:sym typeface="+mn-ea"/>
              </a:rPr>
              <a:t>专机的组织与实施（</a:t>
            </a:r>
            <a:r>
              <a:rPr lang="en-US" altLang="zh-CN" sz="3200">
                <a:latin typeface="华文新魏" panose="02010800040101010101" pitchFamily="2" charset="-122"/>
                <a:sym typeface="+mn-ea"/>
              </a:rPr>
              <a:t>3</a:t>
            </a:r>
            <a:r>
              <a:rPr lang="zh-CN" altLang="en-US" sz="3200">
                <a:latin typeface="华文新魏" panose="02010800040101010101" pitchFamily="2" charset="-122"/>
                <a:sym typeface="+mn-ea"/>
              </a:rPr>
              <a:t>）</a:t>
            </a:r>
            <a:r>
              <a:rPr lang="zh-CN" altLang="en-US" sz="3200" b="1" dirty="0">
                <a:sym typeface="+mn-ea"/>
              </a:rPr>
              <a:t>：</a:t>
            </a:r>
            <a:endParaRPr lang="zh-CN" altLang="en-US" sz="3200" b="1" dirty="0">
              <a:sym typeface="+mn-ea"/>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276475" y="2404110"/>
            <a:ext cx="4277360" cy="1824990"/>
          </a:xfrm>
        </p:spPr>
        <p:txBody>
          <a:bodyPr/>
          <a:p>
            <a:pPr eaLnBrk="0" hangingPunct="0">
              <a:lnSpc>
                <a:spcPct val="150000"/>
              </a:lnSpc>
              <a:spcBef>
                <a:spcPct val="0"/>
              </a:spcBef>
              <a:buSzTx/>
              <a:buFont typeface="Wingdings" panose="05000000000000000000" pitchFamily="2" charset="2"/>
              <a:buChar char="Ø"/>
            </a:pPr>
            <a:r>
              <a:rPr lang="zh-CN" altLang="en-US" sz="2800">
                <a:latin typeface="楷体_GB2312" pitchFamily="1" charset="-122"/>
                <a:sym typeface="+mn-ea"/>
              </a:rPr>
              <a:t>机组放行要求</a:t>
            </a:r>
            <a:endParaRPr lang="zh-CN" altLang="en-US" sz="2800">
              <a:latin typeface="楷体_GB2312" pitchFamily="1" charset="-122"/>
            </a:endParaRPr>
          </a:p>
          <a:p>
            <a:pPr eaLnBrk="0" hangingPunct="0">
              <a:lnSpc>
                <a:spcPct val="150000"/>
              </a:lnSpc>
              <a:spcBef>
                <a:spcPct val="0"/>
              </a:spcBef>
              <a:buSzTx/>
              <a:buFont typeface="Wingdings" panose="05000000000000000000" pitchFamily="2" charset="2"/>
              <a:buChar char="Ø"/>
            </a:pPr>
            <a:endParaRPr lang="zh-CN" altLang="en-US" sz="2800">
              <a:latin typeface="楷体_GB2312" pitchFamily="1" charset="-122"/>
            </a:endParaRPr>
          </a:p>
          <a:p>
            <a:pPr eaLnBrk="0" hangingPunct="0">
              <a:lnSpc>
                <a:spcPct val="150000"/>
              </a:lnSpc>
              <a:spcBef>
                <a:spcPct val="0"/>
              </a:spcBef>
              <a:buSzTx/>
              <a:buFont typeface="Wingdings" panose="05000000000000000000" pitchFamily="2" charset="2"/>
              <a:buChar char="Ø"/>
            </a:pPr>
            <a:r>
              <a:rPr lang="zh-CN" altLang="en-US" sz="2800">
                <a:latin typeface="楷体_GB2312" pitchFamily="1" charset="-122"/>
                <a:sym typeface="+mn-ea"/>
              </a:rPr>
              <a:t>专机的机务放行</a:t>
            </a:r>
            <a:endParaRPr lang="zh-CN" altLang="en-US" sz="2800">
              <a:latin typeface="楷体_GB2312" pitchFamily="1" charset="-122"/>
            </a:endParaRPr>
          </a:p>
          <a:p>
            <a:pPr eaLnBrk="0" hangingPunct="0">
              <a:lnSpc>
                <a:spcPct val="150000"/>
              </a:lnSpc>
              <a:spcBef>
                <a:spcPct val="0"/>
              </a:spcBef>
              <a:buSzTx/>
              <a:buFont typeface="Wingdings" panose="05000000000000000000" pitchFamily="2" charset="2"/>
              <a:buChar char="Ø"/>
            </a:pPr>
            <a:endParaRPr lang="zh-CN" altLang="en-US" sz="2800">
              <a:latin typeface="楷体_GB2312" pitchFamily="1" charset="-122"/>
            </a:endParaRPr>
          </a:p>
          <a:p>
            <a:pPr eaLnBrk="0" hangingPunct="0">
              <a:lnSpc>
                <a:spcPct val="150000"/>
              </a:lnSpc>
              <a:spcBef>
                <a:spcPct val="0"/>
              </a:spcBef>
              <a:buSzTx/>
              <a:buFont typeface="Wingdings" panose="05000000000000000000" pitchFamily="2" charset="2"/>
              <a:buChar char="Ø"/>
            </a:pPr>
            <a:r>
              <a:rPr lang="zh-CN" altLang="en-US" sz="2800">
                <a:latin typeface="楷体_GB2312" pitchFamily="1" charset="-122"/>
                <a:sym typeface="+mn-ea"/>
              </a:rPr>
              <a:t>专机的备份燃油规定</a:t>
            </a:r>
            <a:endParaRPr lang="zh-CN" altLang="en-US" sz="2800" dirty="0">
              <a:solidFill>
                <a:schemeClr val="tx1"/>
              </a:solidFill>
              <a:latin typeface="宋体" panose="02010600030101010101" pitchFamily="2" charset="-122"/>
              <a:ea typeface="宋体" panose="02010600030101010101" pitchFamily="2" charset="-122"/>
            </a:endParaRPr>
          </a:p>
        </p:txBody>
      </p:sp>
      <p:sp>
        <p:nvSpPr>
          <p:cNvPr id="26625" name="Rectangle 2"/>
          <p:cNvSpPr>
            <a:spLocks noGrp="1"/>
          </p:cNvSpPr>
          <p:nvPr>
            <p:ph type="title"/>
          </p:nvPr>
        </p:nvSpPr>
        <p:spPr>
          <a:xfrm>
            <a:off x="-97790" y="55880"/>
            <a:ext cx="933958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第三节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非正常情况下的飞行签派工作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2" name="文本框 1"/>
          <p:cNvSpPr txBox="1"/>
          <p:nvPr/>
        </p:nvSpPr>
        <p:spPr>
          <a:xfrm>
            <a:off x="555625" y="1343025"/>
            <a:ext cx="6375400" cy="583565"/>
          </a:xfrm>
          <a:prstGeom prst="rect">
            <a:avLst/>
          </a:prstGeom>
          <a:noFill/>
        </p:spPr>
        <p:txBody>
          <a:bodyPr wrap="square" rtlCol="0">
            <a:spAutoFit/>
          </a:bodyPr>
          <a:p>
            <a:r>
              <a:rPr lang="zh-CN" altLang="en-US" sz="3200">
                <a:sym typeface="+mn-ea"/>
              </a:rPr>
              <a:t>专机的放行要求</a:t>
            </a:r>
            <a:r>
              <a:rPr lang="zh-CN" altLang="en-US" sz="3200" b="1" dirty="0">
                <a:sym typeface="+mn-ea"/>
              </a:rPr>
              <a:t>：</a:t>
            </a:r>
            <a:endParaRPr lang="zh-CN" altLang="en-US" sz="3200" b="1" dirty="0">
              <a:sym typeface="+mn-ea"/>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1" name="文本占位符 17410"/>
          <p:cNvSpPr>
            <a:spLocks noGrp="1"/>
          </p:cNvSpPr>
          <p:nvPr>
            <p:ph type="body" idx="1"/>
          </p:nvPr>
        </p:nvSpPr>
        <p:spPr>
          <a:xfrm>
            <a:off x="2359025" y="1950085"/>
            <a:ext cx="5818505" cy="3730625"/>
          </a:xfrm>
        </p:spPr>
        <p:txBody>
          <a:bodyPr/>
          <a:p>
            <a:pPr marL="609600" indent="-609600" eaLnBrk="0" hangingPunct="0">
              <a:lnSpc>
                <a:spcPct val="200000"/>
              </a:lnSpc>
              <a:spcBef>
                <a:spcPct val="0"/>
              </a:spcBef>
              <a:buSzTx/>
              <a:buFont typeface="Wingdings" panose="05000000000000000000" pitchFamily="2" charset="2"/>
              <a:buChar char="Ø"/>
            </a:pPr>
            <a:r>
              <a:rPr lang="zh-CN" altLang="en-US" sz="2800" dirty="0">
                <a:sym typeface="+mn-ea"/>
              </a:rPr>
              <a:t>收集</a:t>
            </a:r>
            <a:r>
              <a:rPr lang="zh-CN" altLang="en-US" sz="2800">
                <a:latin typeface="楷体_GB2312" pitchFamily="1" charset="-122"/>
                <a:sym typeface="+mn-ea"/>
              </a:rPr>
              <a:t>分析航班相关信息</a:t>
            </a:r>
            <a:endParaRPr lang="zh-CN" altLang="en-US" sz="2800">
              <a:latin typeface="楷体_GB2312" pitchFamily="1" charset="-122"/>
            </a:endParaRPr>
          </a:p>
          <a:p>
            <a:pPr marL="609600" indent="-609600" eaLnBrk="0" hangingPunct="0">
              <a:lnSpc>
                <a:spcPct val="200000"/>
              </a:lnSpc>
              <a:spcBef>
                <a:spcPct val="0"/>
              </a:spcBef>
              <a:buSzTx/>
              <a:buFont typeface="Wingdings" panose="05000000000000000000" pitchFamily="2" charset="2"/>
              <a:buChar char="Ø"/>
            </a:pPr>
            <a:r>
              <a:rPr lang="zh-CN" altLang="en-US" sz="2800">
                <a:latin typeface="楷体_GB2312" pitchFamily="1" charset="-122"/>
                <a:sym typeface="+mn-ea"/>
              </a:rPr>
              <a:t>制订航班的飞行计划</a:t>
            </a:r>
            <a:endParaRPr lang="zh-CN" altLang="en-US" sz="2800">
              <a:latin typeface="楷体_GB2312" pitchFamily="1" charset="-122"/>
            </a:endParaRPr>
          </a:p>
          <a:p>
            <a:pPr marL="609600" indent="-609600" eaLnBrk="0" hangingPunct="0">
              <a:lnSpc>
                <a:spcPct val="200000"/>
              </a:lnSpc>
              <a:spcBef>
                <a:spcPct val="0"/>
              </a:spcBef>
              <a:buSzTx/>
              <a:buFont typeface="Wingdings" panose="05000000000000000000" pitchFamily="2" charset="2"/>
              <a:buChar char="Ø"/>
            </a:pPr>
            <a:r>
              <a:rPr lang="zh-CN" altLang="en-US" sz="2800">
                <a:latin typeface="楷体_GB2312" pitchFamily="1" charset="-122"/>
                <a:sym typeface="+mn-ea"/>
              </a:rPr>
              <a:t>拍发领航计划报（</a:t>
            </a:r>
            <a:r>
              <a:rPr lang="en-US" altLang="zh-CN" sz="2800">
                <a:latin typeface="楷体_GB2312" pitchFamily="1" charset="-122"/>
                <a:sym typeface="+mn-ea"/>
              </a:rPr>
              <a:t>FPL</a:t>
            </a:r>
            <a:r>
              <a:rPr lang="zh-CN" altLang="en-US" sz="2800">
                <a:latin typeface="楷体_GB2312" pitchFamily="1" charset="-122"/>
                <a:sym typeface="+mn-ea"/>
              </a:rPr>
              <a:t>）</a:t>
            </a:r>
            <a:endParaRPr lang="zh-CN" altLang="en-US" sz="2800">
              <a:latin typeface="楷体_GB2312" pitchFamily="1" charset="-122"/>
            </a:endParaRPr>
          </a:p>
          <a:p>
            <a:pPr marL="609600" indent="-609600" eaLnBrk="0" hangingPunct="0">
              <a:lnSpc>
                <a:spcPct val="200000"/>
              </a:lnSpc>
              <a:spcBef>
                <a:spcPct val="0"/>
              </a:spcBef>
              <a:buSzTx/>
              <a:buFont typeface="Wingdings" panose="05000000000000000000" pitchFamily="2" charset="2"/>
              <a:buChar char="Ø"/>
            </a:pPr>
            <a:r>
              <a:rPr lang="zh-CN" altLang="en-US" sz="2800">
                <a:latin typeface="楷体_GB2312" pitchFamily="1" charset="-122"/>
                <a:sym typeface="+mn-ea"/>
              </a:rPr>
              <a:t>航班签派放行</a:t>
            </a:r>
            <a:endParaRPr lang="zh-CN" altLang="en-US" sz="2800">
              <a:latin typeface="楷体_GB2312" pitchFamily="1" charset="-122"/>
            </a:endParaRPr>
          </a:p>
          <a:p>
            <a:pPr marL="609600" indent="-609600" eaLnBrk="0" hangingPunct="0">
              <a:lnSpc>
                <a:spcPct val="200000"/>
              </a:lnSpc>
              <a:spcBef>
                <a:spcPct val="0"/>
              </a:spcBef>
              <a:buSzTx/>
              <a:buFont typeface="Wingdings" panose="05000000000000000000" pitchFamily="2" charset="2"/>
              <a:buChar char="Ø"/>
            </a:pPr>
            <a:r>
              <a:rPr lang="zh-CN" altLang="en-US" sz="2800">
                <a:latin typeface="楷体_GB2312" pitchFamily="1" charset="-122"/>
                <a:sym typeface="+mn-ea"/>
              </a:rPr>
              <a:t>信息发布及航班协调</a:t>
            </a:r>
            <a:endParaRPr lang="zh-CN" altLang="en-US" sz="2800">
              <a:latin typeface="楷体_GB2312" pitchFamily="1" charset="-122"/>
            </a:endParaRPr>
          </a:p>
        </p:txBody>
      </p:sp>
      <p:sp>
        <p:nvSpPr>
          <p:cNvPr id="26625" name="Rectangle 2"/>
          <p:cNvSpPr>
            <a:spLocks noGrp="1"/>
          </p:cNvSpPr>
          <p:nvPr>
            <p:ph type="title"/>
          </p:nvPr>
        </p:nvSpPr>
        <p:spPr>
          <a:xfrm>
            <a:off x="91440" y="228600"/>
            <a:ext cx="895350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第一节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各飞行阶段的飞行签派工作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3" name="文本框 2"/>
          <p:cNvSpPr txBox="1"/>
          <p:nvPr/>
        </p:nvSpPr>
        <p:spPr>
          <a:xfrm>
            <a:off x="605790" y="1195070"/>
            <a:ext cx="7934960" cy="583565"/>
          </a:xfrm>
          <a:prstGeom prst="rect">
            <a:avLst/>
          </a:prstGeom>
          <a:noFill/>
        </p:spPr>
        <p:txBody>
          <a:bodyPr wrap="square" rtlCol="0">
            <a:spAutoFit/>
          </a:bodyPr>
          <a:p>
            <a:r>
              <a:rPr lang="zh-CN" altLang="en-US" sz="3200">
                <a:sym typeface="+mn-ea"/>
              </a:rPr>
              <a:t>飞行直接准备阶段的签派工作</a:t>
            </a:r>
            <a:r>
              <a:rPr lang="zh-CN" altLang="en-US" sz="3200" b="1"/>
              <a:t>：</a:t>
            </a:r>
            <a:endParaRPr lang="zh-CN" altLang="en-US" sz="3200" b="1"/>
          </a:p>
        </p:txBody>
      </p:sp>
    </p:spTree>
  </p:cSld>
  <p:clrMapOvr>
    <a:masterClrMapping/>
  </p:clrMapOvr>
  <p:transition/>
  <p:timing>
    <p:tnLst>
      <p:par>
        <p:cTn id="1" dur="indefinite" restart="never" nodeType="tmRoot"/>
      </p:par>
    </p:tnLst>
    <p:bldLst>
      <p:bldP spid="17411"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8"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ffectLst>
            <a:outerShdw dist="17961" dir="2700000" algn="ctr" rotWithShape="0">
              <a:schemeClr val="accent1">
                <a:gamma/>
                <a:shade val="60000"/>
                <a:invGamma/>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7" name="Rectangle 3"/>
          <p:cNvSpPr>
            <a:spLocks noChangeArrowheads="1"/>
          </p:cNvSpPr>
          <p:nvPr/>
        </p:nvSpPr>
        <p:spPr bwMode="auto">
          <a:xfrm>
            <a:off x="683444" y="1590328"/>
            <a:ext cx="7777163" cy="1439862"/>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algn="ctr" eaLnBrk="0" hangingPunct="0"/>
            <a:br>
              <a:rPr lang="en-US" altLang="zh-CN" sz="4200" b="1" dirty="0">
                <a:solidFill>
                  <a:srgbClr val="FFFF00"/>
                </a:solidFill>
                <a:latin typeface="黑体" panose="02010609060101010101" pitchFamily="49" charset="-122"/>
                <a:ea typeface="黑体" panose="02010609060101010101" pitchFamily="49" charset="-122"/>
              </a:rPr>
            </a:br>
            <a:r>
              <a:rPr lang="zh-CN" altLang="en-US" sz="4200" b="1" dirty="0" smtClean="0">
                <a:solidFill>
                  <a:srgbClr val="FFFF00"/>
                </a:solidFill>
                <a:latin typeface="黑体" panose="02010609060101010101" pitchFamily="49" charset="-122"/>
                <a:ea typeface="黑体" panose="02010609060101010101" pitchFamily="49" charset="-122"/>
              </a:rPr>
              <a:t>谢 谢 观 看！</a:t>
            </a:r>
            <a:endParaRPr lang="zh-CN" altLang="en-US" sz="4200" b="1" dirty="0">
              <a:solidFill>
                <a:srgbClr val="FFFF00"/>
              </a:solidFill>
              <a:latin typeface="黑体" panose="02010609060101010101" pitchFamily="49" charset="-122"/>
              <a:ea typeface="黑体" panose="02010609060101010101" pitchFamily="49" charset="-12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1" name="文本占位符 17410"/>
          <p:cNvSpPr>
            <a:spLocks noGrp="1"/>
          </p:cNvSpPr>
          <p:nvPr>
            <p:ph type="body" idx="1"/>
          </p:nvPr>
        </p:nvSpPr>
        <p:spPr>
          <a:xfrm>
            <a:off x="2359025" y="1950085"/>
            <a:ext cx="5818505" cy="3730625"/>
          </a:xfrm>
        </p:spPr>
        <p:txBody>
          <a:bodyPr/>
          <a:p>
            <a:pPr>
              <a:lnSpc>
                <a:spcPct val="200000"/>
              </a:lnSpc>
              <a:spcBef>
                <a:spcPct val="0"/>
              </a:spcBef>
              <a:buSzTx/>
              <a:buFont typeface="Wingdings" panose="05000000000000000000" charset="0"/>
              <a:buChar char="Ø"/>
            </a:pPr>
            <a:r>
              <a:rPr lang="zh-CN" altLang="en-US" sz="2800">
                <a:latin typeface="楷体_GB2312" pitchFamily="1" charset="-122"/>
                <a:sym typeface="+mn-ea"/>
              </a:rPr>
              <a:t>拍发航班起飞报</a:t>
            </a:r>
            <a:endParaRPr lang="zh-CN" altLang="en-US" sz="2800">
              <a:latin typeface="楷体_GB2312" pitchFamily="1" charset="-122"/>
            </a:endParaRPr>
          </a:p>
          <a:p>
            <a:pPr eaLnBrk="0" hangingPunct="0">
              <a:lnSpc>
                <a:spcPct val="200000"/>
              </a:lnSpc>
              <a:spcBef>
                <a:spcPct val="0"/>
              </a:spcBef>
              <a:buSzTx/>
              <a:buFont typeface="Wingdings" panose="05000000000000000000" charset="0"/>
              <a:buChar char="Ø"/>
            </a:pPr>
            <a:r>
              <a:rPr lang="zh-CN" altLang="en-US" sz="2800">
                <a:latin typeface="楷体_GB2312" pitchFamily="1" charset="-122"/>
                <a:sym typeface="+mn-ea"/>
              </a:rPr>
              <a:t>飞行跟踪</a:t>
            </a:r>
            <a:endParaRPr lang="zh-CN" altLang="en-US" sz="2800">
              <a:latin typeface="楷体_GB2312" pitchFamily="1" charset="-122"/>
            </a:endParaRPr>
          </a:p>
          <a:p>
            <a:pPr eaLnBrk="0" hangingPunct="0">
              <a:lnSpc>
                <a:spcPct val="200000"/>
              </a:lnSpc>
              <a:spcBef>
                <a:spcPct val="0"/>
              </a:spcBef>
              <a:buSzTx/>
              <a:buFont typeface="Wingdings" panose="05000000000000000000" charset="0"/>
              <a:buChar char="Ø"/>
            </a:pPr>
            <a:r>
              <a:rPr lang="zh-CN" altLang="en-US" sz="2800">
                <a:latin typeface="楷体_GB2312" pitchFamily="1" charset="-122"/>
                <a:sym typeface="+mn-ea"/>
              </a:rPr>
              <a:t>信息发布</a:t>
            </a:r>
            <a:endParaRPr lang="zh-CN" altLang="en-US" sz="2800">
              <a:latin typeface="楷体_GB2312" pitchFamily="1" charset="-122"/>
            </a:endParaRPr>
          </a:p>
          <a:p>
            <a:pPr eaLnBrk="0" hangingPunct="0">
              <a:lnSpc>
                <a:spcPct val="200000"/>
              </a:lnSpc>
              <a:spcBef>
                <a:spcPct val="0"/>
              </a:spcBef>
              <a:buSzTx/>
              <a:buFont typeface="Wingdings" panose="05000000000000000000" charset="0"/>
              <a:buChar char="Ø"/>
            </a:pPr>
            <a:r>
              <a:rPr lang="zh-CN" altLang="en-US" sz="2800">
                <a:latin typeface="楷体_GB2312" pitchFamily="1" charset="-122"/>
                <a:sym typeface="+mn-ea"/>
              </a:rPr>
              <a:t>航班动态监控与调配</a:t>
            </a:r>
            <a:endParaRPr lang="zh-CN" altLang="en-US" sz="2800">
              <a:latin typeface="楷体_GB2312" pitchFamily="1" charset="-122"/>
            </a:endParaRPr>
          </a:p>
        </p:txBody>
      </p:sp>
      <p:sp>
        <p:nvSpPr>
          <p:cNvPr id="26625" name="Rectangle 2"/>
          <p:cNvSpPr>
            <a:spLocks noGrp="1"/>
          </p:cNvSpPr>
          <p:nvPr>
            <p:ph type="title"/>
          </p:nvPr>
        </p:nvSpPr>
        <p:spPr>
          <a:xfrm>
            <a:off x="91440" y="228600"/>
            <a:ext cx="895350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第一节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各飞行阶段的飞行签派工作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3" name="文本框 2"/>
          <p:cNvSpPr txBox="1"/>
          <p:nvPr/>
        </p:nvSpPr>
        <p:spPr>
          <a:xfrm>
            <a:off x="605790" y="1195070"/>
            <a:ext cx="7934960" cy="583565"/>
          </a:xfrm>
          <a:prstGeom prst="rect">
            <a:avLst/>
          </a:prstGeom>
          <a:noFill/>
        </p:spPr>
        <p:txBody>
          <a:bodyPr wrap="square" rtlCol="0">
            <a:spAutoFit/>
          </a:bodyPr>
          <a:p>
            <a:r>
              <a:rPr lang="zh-CN" altLang="en-US" sz="3200">
                <a:sym typeface="+mn-ea"/>
              </a:rPr>
              <a:t>飞行实施阶段的签派工作</a:t>
            </a:r>
            <a:r>
              <a:rPr lang="zh-CN" altLang="en-US" sz="3200" b="1"/>
              <a:t>：</a:t>
            </a:r>
            <a:endParaRPr lang="zh-CN" altLang="en-US" sz="3200" b="1"/>
          </a:p>
        </p:txBody>
      </p:sp>
    </p:spTree>
  </p:cSld>
  <p:clrMapOvr>
    <a:masterClrMapping/>
  </p:clrMapOvr>
  <p:transition/>
  <p:timing>
    <p:tnLst>
      <p:par>
        <p:cTn id="1" dur="indefinite" restart="never" nodeType="tmRoot"/>
      </p:par>
    </p:tnLst>
    <p:bldLst>
      <p:bldP spid="1741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1" name="文本占位符 17410"/>
          <p:cNvSpPr>
            <a:spLocks noGrp="1"/>
          </p:cNvSpPr>
          <p:nvPr>
            <p:ph type="body" idx="1"/>
          </p:nvPr>
        </p:nvSpPr>
        <p:spPr>
          <a:xfrm>
            <a:off x="2359025" y="1950085"/>
            <a:ext cx="5818505" cy="3730625"/>
          </a:xfrm>
        </p:spPr>
        <p:txBody>
          <a:bodyPr/>
          <a:p>
            <a:pPr eaLnBrk="0" hangingPunct="0">
              <a:lnSpc>
                <a:spcPct val="200000"/>
              </a:lnSpc>
              <a:spcBef>
                <a:spcPct val="0"/>
              </a:spcBef>
              <a:buFont typeface="Wingdings" panose="05000000000000000000" charset="0"/>
              <a:buChar char="Ø"/>
            </a:pPr>
            <a:r>
              <a:rPr lang="zh-CN" altLang="en-US" sz="2800">
                <a:latin typeface="楷体_GB2312" pitchFamily="1" charset="-122"/>
                <a:sym typeface="+mn-ea"/>
              </a:rPr>
              <a:t>拍发航班落地报</a:t>
            </a:r>
            <a:endParaRPr lang="zh-CN" altLang="en-US" sz="2800">
              <a:latin typeface="楷体_GB2312" pitchFamily="1" charset="-122"/>
            </a:endParaRPr>
          </a:p>
          <a:p>
            <a:pPr eaLnBrk="0" hangingPunct="0">
              <a:lnSpc>
                <a:spcPct val="200000"/>
              </a:lnSpc>
              <a:spcBef>
                <a:spcPct val="0"/>
              </a:spcBef>
              <a:buFont typeface="Wingdings" panose="05000000000000000000" charset="0"/>
              <a:buChar char="Ø"/>
            </a:pPr>
            <a:r>
              <a:rPr lang="zh-CN" altLang="en-US" sz="2800">
                <a:latin typeface="楷体_GB2312" pitchFamily="1" charset="-122"/>
                <a:sym typeface="+mn-ea"/>
              </a:rPr>
              <a:t>航班不正常情况分析</a:t>
            </a:r>
            <a:endParaRPr lang="zh-CN" altLang="en-US" sz="2800">
              <a:latin typeface="楷体_GB2312" pitchFamily="1" charset="-122"/>
            </a:endParaRPr>
          </a:p>
          <a:p>
            <a:pPr eaLnBrk="0" hangingPunct="0">
              <a:lnSpc>
                <a:spcPct val="200000"/>
              </a:lnSpc>
              <a:spcBef>
                <a:spcPct val="0"/>
              </a:spcBef>
              <a:buFont typeface="Wingdings" panose="05000000000000000000" charset="0"/>
              <a:buChar char="Ø"/>
            </a:pPr>
            <a:r>
              <a:rPr lang="zh-CN" altLang="en-US" sz="2800">
                <a:latin typeface="楷体_GB2312" pitchFamily="1" charset="-122"/>
                <a:sym typeface="+mn-ea"/>
              </a:rPr>
              <a:t>航班协调与服务</a:t>
            </a:r>
            <a:endParaRPr lang="zh-CN" altLang="en-US" sz="2800">
              <a:latin typeface="楷体_GB2312" pitchFamily="1" charset="-122"/>
            </a:endParaRPr>
          </a:p>
          <a:p>
            <a:pPr eaLnBrk="0" hangingPunct="0">
              <a:lnSpc>
                <a:spcPct val="200000"/>
              </a:lnSpc>
              <a:spcBef>
                <a:spcPct val="0"/>
              </a:spcBef>
              <a:buFont typeface="Wingdings" panose="05000000000000000000" charset="0"/>
              <a:buChar char="Ø"/>
            </a:pPr>
            <a:r>
              <a:rPr lang="zh-CN" altLang="en-US" sz="2800">
                <a:latin typeface="楷体_GB2312" pitchFamily="1" charset="-122"/>
                <a:sym typeface="+mn-ea"/>
              </a:rPr>
              <a:t>航班统计</a:t>
            </a:r>
            <a:endParaRPr lang="zh-CN" altLang="en-US" sz="2800">
              <a:latin typeface="楷体_GB2312" pitchFamily="1" charset="-122"/>
            </a:endParaRPr>
          </a:p>
        </p:txBody>
      </p:sp>
      <p:sp>
        <p:nvSpPr>
          <p:cNvPr id="26625" name="Rectangle 2"/>
          <p:cNvSpPr>
            <a:spLocks noGrp="1"/>
          </p:cNvSpPr>
          <p:nvPr>
            <p:ph type="title"/>
          </p:nvPr>
        </p:nvSpPr>
        <p:spPr>
          <a:xfrm>
            <a:off x="151130" y="202565"/>
            <a:ext cx="895350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第一节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各飞行阶段的飞行签派工作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3" name="文本框 2"/>
          <p:cNvSpPr txBox="1"/>
          <p:nvPr/>
        </p:nvSpPr>
        <p:spPr>
          <a:xfrm>
            <a:off x="605790" y="1195070"/>
            <a:ext cx="7934960" cy="583565"/>
          </a:xfrm>
          <a:prstGeom prst="rect">
            <a:avLst/>
          </a:prstGeom>
          <a:noFill/>
        </p:spPr>
        <p:txBody>
          <a:bodyPr wrap="square" rtlCol="0">
            <a:spAutoFit/>
          </a:bodyPr>
          <a:p>
            <a:r>
              <a:rPr lang="zh-CN" altLang="en-US" sz="3200">
                <a:sym typeface="+mn-ea"/>
              </a:rPr>
              <a:t>飞行讲评阶段的签派工作</a:t>
            </a:r>
            <a:r>
              <a:rPr lang="zh-CN" altLang="en-US" sz="3200" b="1"/>
              <a:t>：</a:t>
            </a:r>
            <a:endParaRPr lang="zh-CN" altLang="en-US" sz="3200" b="1"/>
          </a:p>
        </p:txBody>
      </p:sp>
    </p:spTree>
  </p:cSld>
  <p:clrMapOvr>
    <a:masterClrMapping/>
  </p:clrMapOvr>
  <p:transition/>
  <p:timing>
    <p:tnLst>
      <p:par>
        <p:cTn id="1" dur="indefinite" restart="never" nodeType="tmRoot"/>
      </p:par>
    </p:tnLst>
    <p:bldLst>
      <p:bldP spid="1741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a:xfrm>
            <a:off x="95250" y="-28575"/>
            <a:ext cx="895350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第一节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各飞行阶段的飞行签派工作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graphicFrame>
        <p:nvGraphicFramePr>
          <p:cNvPr id="21505" name="对象 97281"/>
          <p:cNvGraphicFramePr/>
          <p:nvPr/>
        </p:nvGraphicFramePr>
        <p:xfrm>
          <a:off x="2526665" y="780415"/>
          <a:ext cx="5948045" cy="6005830"/>
        </p:xfrm>
        <a:graphic>
          <a:graphicData uri="http://schemas.openxmlformats.org/presentationml/2006/ole">
            <mc:AlternateContent xmlns:mc="http://schemas.openxmlformats.org/markup-compatibility/2006">
              <mc:Choice xmlns:v="urn:schemas-microsoft-com:vml" Requires="v">
                <p:oleObj spid="_x0000_s3077" name="" r:id="rId1" imgW="4829175" imgH="4848225" progId="Paint.Picture">
                  <p:embed/>
                </p:oleObj>
              </mc:Choice>
              <mc:Fallback>
                <p:oleObj name="" r:id="rId1" imgW="4829175" imgH="4848225" progId="Paint.Picture">
                  <p:embed/>
                  <p:pic>
                    <p:nvPicPr>
                      <p:cNvPr id="0" name="图片 3076"/>
                      <p:cNvPicPr/>
                      <p:nvPr/>
                    </p:nvPicPr>
                    <p:blipFill>
                      <a:blip r:embed="rId2"/>
                      <a:stretch>
                        <a:fillRect/>
                      </a:stretch>
                    </p:blipFill>
                    <p:spPr>
                      <a:xfrm>
                        <a:off x="2526665" y="780415"/>
                        <a:ext cx="5948045" cy="6005830"/>
                      </a:xfrm>
                      <a:prstGeom prst="rect">
                        <a:avLst/>
                      </a:prstGeom>
                      <a:noFill/>
                      <a:ln w="38100">
                        <a:noFill/>
                        <a:miter/>
                      </a:ln>
                    </p:spPr>
                  </p:pic>
                </p:oleObj>
              </mc:Fallback>
            </mc:AlternateContent>
          </a:graphicData>
        </a:graphic>
      </p:graphicFrame>
      <p:sp>
        <p:nvSpPr>
          <p:cNvPr id="6" name="文本框 5"/>
          <p:cNvSpPr txBox="1"/>
          <p:nvPr/>
        </p:nvSpPr>
        <p:spPr>
          <a:xfrm>
            <a:off x="790575" y="1056640"/>
            <a:ext cx="613410" cy="3884295"/>
          </a:xfrm>
          <a:prstGeom prst="rect">
            <a:avLst/>
          </a:prstGeom>
          <a:noFill/>
        </p:spPr>
        <p:txBody>
          <a:bodyPr vert="eaVert" wrap="square" rtlCol="0">
            <a:spAutoFit/>
          </a:bodyPr>
          <a:p>
            <a:r>
              <a:rPr lang="zh-CN" altLang="en-US" sz="2800" b="1"/>
              <a:t>（</a:t>
            </a:r>
            <a:r>
              <a:rPr lang="en-US" altLang="zh-CN" sz="2800" b="1"/>
              <a:t>1</a:t>
            </a:r>
            <a:r>
              <a:rPr lang="zh-CN" altLang="en-US" sz="2800" b="1"/>
              <a:t>）放行许可条件下</a:t>
            </a:r>
            <a:endParaRPr lang="zh-CN" altLang="en-US" sz="2800" b="1"/>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1" name="文本占位符 17410"/>
          <p:cNvSpPr>
            <a:spLocks noGrp="1"/>
          </p:cNvSpPr>
          <p:nvPr>
            <p:ph type="body" idx="1"/>
          </p:nvPr>
        </p:nvSpPr>
        <p:spPr>
          <a:xfrm>
            <a:off x="795655" y="1655445"/>
            <a:ext cx="7021830" cy="1900555"/>
          </a:xfrm>
        </p:spPr>
        <p:txBody>
          <a:bodyPr/>
          <a:p>
            <a:pPr marL="0" indent="0" latinLnBrk="0">
              <a:lnSpc>
                <a:spcPct val="100000"/>
              </a:lnSpc>
              <a:spcBef>
                <a:spcPct val="0"/>
              </a:spcBef>
              <a:buNone/>
            </a:pPr>
            <a:r>
              <a:rPr lang="en-US" altLang="zh-CN" sz="2800">
                <a:latin typeface="楷体_GB2312" pitchFamily="1" charset="-122"/>
                <a:sym typeface="+mn-ea"/>
              </a:rPr>
              <a:t>    </a:t>
            </a:r>
            <a:r>
              <a:rPr lang="zh-CN" altLang="en-US" sz="2800">
                <a:latin typeface="楷体_GB2312" pitchFamily="1" charset="-122"/>
                <a:sym typeface="+mn-ea"/>
              </a:rPr>
              <a:t>采取签派员、飞行员与气象员相结合的方式，既要遵守天气最低标准，有不放过可飞机会。</a:t>
            </a:r>
            <a:endParaRPr lang="zh-CN" altLang="en-US" sz="2800">
              <a:latin typeface="楷体_GB2312" pitchFamily="1" charset="-122"/>
              <a:sym typeface="+mn-ea"/>
            </a:endParaRPr>
          </a:p>
          <a:p>
            <a:pPr marL="0" indent="0" latinLnBrk="0">
              <a:lnSpc>
                <a:spcPct val="100000"/>
              </a:lnSpc>
              <a:spcBef>
                <a:spcPct val="0"/>
              </a:spcBef>
              <a:buNone/>
            </a:pPr>
            <a:r>
              <a:rPr lang="zh-CN" altLang="en-US" sz="2800">
                <a:latin typeface="楷体_GB2312" pitchFamily="1" charset="-122"/>
              </a:rPr>
              <a:t>    </a:t>
            </a:r>
            <a:r>
              <a:rPr lang="zh-CN" altLang="en-US" sz="2800">
                <a:latin typeface="楷体_GB2312" pitchFamily="1" charset="-122"/>
                <a:ea typeface="宋体" panose="02010600030101010101" pitchFamily="2" charset="-122"/>
              </a:rPr>
              <a:t>不符合起降标准的时候，除非有天气稳定可靠的备降机场和携带足够的备用油量，否则不能放行。</a:t>
            </a:r>
            <a:endParaRPr lang="zh-CN" altLang="en-US" sz="2800">
              <a:latin typeface="楷体_GB2312" pitchFamily="1" charset="-122"/>
              <a:ea typeface="宋体" panose="02010600030101010101" pitchFamily="2" charset="-122"/>
            </a:endParaRPr>
          </a:p>
          <a:p>
            <a:pPr marL="0" indent="0" latinLnBrk="0">
              <a:lnSpc>
                <a:spcPct val="100000"/>
              </a:lnSpc>
              <a:spcBef>
                <a:spcPct val="0"/>
              </a:spcBef>
              <a:buNone/>
            </a:pPr>
            <a:r>
              <a:rPr lang="zh-CN" altLang="en-US" sz="2800">
                <a:latin typeface="楷体_GB2312" pitchFamily="1" charset="-122"/>
                <a:ea typeface="宋体" panose="02010600030101010101" pitchFamily="2" charset="-122"/>
              </a:rPr>
              <a:t>    </a:t>
            </a:r>
            <a:endParaRPr lang="zh-CN" altLang="en-US" sz="2800">
              <a:latin typeface="楷体_GB2312" pitchFamily="1" charset="-122"/>
              <a:ea typeface="宋体" panose="02010600030101010101" pitchFamily="2" charset="-122"/>
            </a:endParaRPr>
          </a:p>
        </p:txBody>
      </p:sp>
      <p:sp>
        <p:nvSpPr>
          <p:cNvPr id="26625" name="Rectangle 2"/>
          <p:cNvSpPr>
            <a:spLocks noGrp="1"/>
          </p:cNvSpPr>
          <p:nvPr>
            <p:ph type="title"/>
          </p:nvPr>
        </p:nvSpPr>
        <p:spPr>
          <a:xfrm>
            <a:off x="91440" y="5080"/>
            <a:ext cx="8953500" cy="868680"/>
          </a:xfrm>
        </p:spPr>
        <p:txBody>
          <a:bodyPr vert="horz" wrap="square" lIns="92075" tIns="46038" rIns="92075" bIns="46038" anchor="b">
            <a:scene3d>
              <a:camera prst="orthographicFront"/>
              <a:lightRig rig="threePt" dir="t"/>
            </a:scene3d>
          </a:bodyPr>
          <a:p>
            <a:pPr eaLnBrk="1" hangingPunct="1"/>
            <a:r>
              <a:rPr lang="zh-CN" altLang="en-US" sz="3600" b="1" i="0" dirty="0">
                <a:solidFill>
                  <a:schemeClr val="accent1"/>
                </a:solidFill>
                <a:effectLst>
                  <a:outerShdw blurRad="38100" dist="25400" dir="5400000" algn="ctr" rotWithShape="0">
                    <a:srgbClr val="6E747A">
                      <a:alpha val="43000"/>
                    </a:srgbClr>
                  </a:outerShdw>
                </a:effectLst>
                <a:sym typeface="+mn-ea"/>
              </a:rPr>
              <a:t>第一节  </a:t>
            </a:r>
            <a:r>
              <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rPr>
              <a:t>各飞行阶段的飞行签派工作</a:t>
            </a:r>
            <a:endParaRPr lang="zh-CN" sz="3600" b="1" i="0"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sp>
        <p:nvSpPr>
          <p:cNvPr id="3" name="文本框 2"/>
          <p:cNvSpPr txBox="1"/>
          <p:nvPr/>
        </p:nvSpPr>
        <p:spPr>
          <a:xfrm>
            <a:off x="1299210" y="1071880"/>
            <a:ext cx="6619875" cy="583565"/>
          </a:xfrm>
          <a:prstGeom prst="rect">
            <a:avLst/>
          </a:prstGeom>
          <a:noFill/>
        </p:spPr>
        <p:txBody>
          <a:bodyPr wrap="square" rtlCol="0">
            <a:spAutoFit/>
          </a:bodyPr>
          <a:p>
            <a:r>
              <a:rPr lang="zh-CN" altLang="en-US" sz="3200">
                <a:sym typeface="+mn-ea"/>
              </a:rPr>
              <a:t>（</a:t>
            </a:r>
            <a:r>
              <a:rPr lang="en-US" altLang="zh-CN" sz="3200">
                <a:sym typeface="+mn-ea"/>
              </a:rPr>
              <a:t>2</a:t>
            </a:r>
            <a:r>
              <a:rPr lang="zh-CN" altLang="en-US" sz="3200">
                <a:sym typeface="+mn-ea"/>
              </a:rPr>
              <a:t>）复杂天气条件下</a:t>
            </a:r>
            <a:r>
              <a:rPr lang="zh-CN" altLang="en-US" sz="3200"/>
              <a:t>：</a:t>
            </a:r>
            <a:endParaRPr lang="zh-CN" altLang="en-US" sz="3200"/>
          </a:p>
        </p:txBody>
      </p:sp>
      <p:sp>
        <p:nvSpPr>
          <p:cNvPr id="2" name="文本框 1"/>
          <p:cNvSpPr txBox="1"/>
          <p:nvPr/>
        </p:nvSpPr>
        <p:spPr>
          <a:xfrm>
            <a:off x="975995" y="4509770"/>
            <a:ext cx="7020560" cy="1814830"/>
          </a:xfrm>
          <a:prstGeom prst="rect">
            <a:avLst/>
          </a:prstGeom>
          <a:noFill/>
        </p:spPr>
        <p:txBody>
          <a:bodyPr wrap="square" rtlCol="0">
            <a:spAutoFit/>
          </a:bodyPr>
          <a:p>
            <a:r>
              <a:rPr lang="en-US" altLang="zh-CN" sz="2800">
                <a:sym typeface="+mn-ea"/>
              </a:rPr>
              <a:t>  </a:t>
            </a:r>
            <a:r>
              <a:rPr lang="zh-CN" altLang="en-US" sz="2800">
                <a:sym typeface="+mn-ea"/>
              </a:rPr>
              <a:t>（</a:t>
            </a:r>
            <a:r>
              <a:rPr lang="en-US" altLang="zh-CN" sz="2800">
                <a:sym typeface="+mn-ea"/>
              </a:rPr>
              <a:t>3</a:t>
            </a:r>
            <a:r>
              <a:rPr lang="zh-CN" altLang="en-US" sz="2800">
                <a:sym typeface="+mn-ea"/>
              </a:rPr>
              <a:t>）每次飞行都需要指定一个备降机场，当降落机场或第一备降机场天气处于标准边缘时，必须至少再指定一个备降机场</a:t>
            </a:r>
            <a:r>
              <a:rPr lang="zh-CN" altLang="en-US" sz="2800" b="1"/>
              <a:t>。</a:t>
            </a:r>
            <a:endParaRPr lang="zh-CN" altLang="en-US" sz="2800" b="1"/>
          </a:p>
          <a:p>
            <a:endParaRPr lang="zh-CN" altLang="en-US" sz="2800" b="1"/>
          </a:p>
        </p:txBody>
      </p:sp>
    </p:spTree>
  </p:cSld>
  <p:clrMapOvr>
    <a:masterClrMapping/>
  </p:clrMapOvr>
  <p:transition/>
  <p:timing>
    <p:tnLst>
      <p:par>
        <p:cTn id="1" dur="indefinite" restart="never" nodeType="tmRoot"/>
      </p:par>
    </p:tnLst>
    <p:bldLst>
      <p:bldP spid="17411" grpId="0" uiExpand="1" build="p"/>
    </p:bldLst>
  </p:timing>
</p:sld>
</file>

<file path=ppt/theme/theme1.xml><?xml version="1.0" encoding="utf-8"?>
<a:theme xmlns:a="http://schemas.openxmlformats.org/drawingml/2006/main" name="400TGp_globalcity_light_ani">
  <a:themeElements>
    <a:clrScheme name="400TGp_globalcity_light_ani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400TGp_globalcity_light_ani">
      <a:majorFont>
        <a:latin typeface="宋体"/>
        <a:ea typeface=""/>
        <a:cs typeface=""/>
      </a:majorFont>
      <a:minorFont>
        <a:latin typeface="宋体"/>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宋体" panose="02010600030101010101" pitchFamily="2" charset="-122"/>
          </a:defRPr>
        </a:defPPr>
      </a:lstStyle>
    </a:lnDef>
  </a:objectDefaults>
  <a:extraClrSchemeLst>
    <a:extraClrScheme>
      <a:clrScheme name="400TGp_globalcity_light_ani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400TGp_globalcity_light_ani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400TGp_globalcity_light_ani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400TGp_globalcity_light_ani">
  <a:themeElements>
    <a:clrScheme name="1_400TGp_globalcity_light_ani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1_400TGp_globalcity_light_ani">
      <a:majorFont>
        <a:latin typeface="宋体"/>
        <a:ea typeface=""/>
        <a:cs typeface=""/>
      </a:majorFont>
      <a:minorFont>
        <a:latin typeface="宋体"/>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宋体" panose="02010600030101010101" pitchFamily="2" charset="-122"/>
          </a:defRPr>
        </a:defPPr>
      </a:lstStyle>
    </a:lnDef>
  </a:objectDefaults>
  <a:extraClrSchemeLst>
    <a:extraClrScheme>
      <a:clrScheme name="1_400TGp_globalcity_light_ani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1_400TGp_globalcity_light_ani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1_400TGp_globalcity_light_ani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400TGp_globalcity_light_ani</Template>
  <TotalTime>0</TotalTime>
  <Words>5095</Words>
  <Application>WPS 演示</Application>
  <PresentationFormat>全屏显示(4:3)</PresentationFormat>
  <Paragraphs>504</Paragraphs>
  <Slides>50</Slides>
  <Notes>6</Notes>
  <HiddenSlides>0</HiddenSlides>
  <MMClips>0</MMClips>
  <ScaleCrop>false</ScaleCrop>
  <HeadingPairs>
    <vt:vector size="8" baseType="variant">
      <vt:variant>
        <vt:lpstr>已用的字体</vt:lpstr>
      </vt:variant>
      <vt:variant>
        <vt:i4>15</vt:i4>
      </vt:variant>
      <vt:variant>
        <vt:lpstr>主题</vt:lpstr>
      </vt:variant>
      <vt:variant>
        <vt:i4>2</vt:i4>
      </vt:variant>
      <vt:variant>
        <vt:lpstr>嵌入 OLE 服务器</vt:lpstr>
      </vt:variant>
      <vt:variant>
        <vt:i4>1</vt:i4>
      </vt:variant>
      <vt:variant>
        <vt:lpstr>幻灯片标题</vt:lpstr>
      </vt:variant>
      <vt:variant>
        <vt:i4>50</vt:i4>
      </vt:variant>
    </vt:vector>
  </HeadingPairs>
  <TitlesOfParts>
    <vt:vector size="68" baseType="lpstr">
      <vt:lpstr>Arial</vt:lpstr>
      <vt:lpstr>宋体</vt:lpstr>
      <vt:lpstr>Wingdings</vt:lpstr>
      <vt:lpstr>Calibri</vt:lpstr>
      <vt:lpstr>华文新魏</vt:lpstr>
      <vt:lpstr>楷体_GB2312</vt:lpstr>
      <vt:lpstr>新宋体</vt:lpstr>
      <vt:lpstr>幼圆</vt:lpstr>
      <vt:lpstr>Times New Roman</vt:lpstr>
      <vt:lpstr>微软雅黑</vt:lpstr>
      <vt:lpstr>Arial Unicode MS</vt:lpstr>
      <vt:lpstr>Tahoma</vt:lpstr>
      <vt:lpstr>黑体</vt:lpstr>
      <vt:lpstr>Wingdings</vt:lpstr>
      <vt:lpstr>Arial Narrow</vt:lpstr>
      <vt:lpstr>400TGp_globalcity_light_ani</vt:lpstr>
      <vt:lpstr>1_400TGp_globalcity_light_ani</vt:lpstr>
      <vt:lpstr>Paint.Picture</vt:lpstr>
      <vt:lpstr>PowerPoint 演示文稿</vt:lpstr>
      <vt:lpstr>第八章 签派程序与方法</vt:lpstr>
      <vt:lpstr>第五节  签派工作流程</vt:lpstr>
      <vt:lpstr>第一节  各飞行阶段的飞行签派工作</vt:lpstr>
      <vt:lpstr>第一节  签派工作流程</vt:lpstr>
      <vt:lpstr>第一节  签派工作流程</vt:lpstr>
      <vt:lpstr>第一节  签派工作流程</vt:lpstr>
      <vt:lpstr>第一节  签派工作流程</vt:lpstr>
      <vt:lpstr>第一节  签派工作流程</vt:lpstr>
      <vt:lpstr>第一节  签派放行的一般规则</vt:lpstr>
      <vt:lpstr>第一节  签派放行的一般规则</vt:lpstr>
      <vt:lpstr>第三节  非正常情况下的飞行签派工作</vt:lpstr>
      <vt:lpstr>第三节  非正常情况下的飞行签派工作</vt:lpstr>
      <vt:lpstr>第三节  非正常情况下的飞行签派工作</vt:lpstr>
      <vt:lpstr>第三节  非正常情况下的飞行签派工作</vt:lpstr>
      <vt:lpstr>第三节  非正常情况下的飞行签派工作</vt:lpstr>
      <vt:lpstr>第三节  非正常情况下的飞行签派工作</vt:lpstr>
      <vt:lpstr>第三节  非正常情况下的飞行签派工作</vt:lpstr>
      <vt:lpstr>第三节  非正常情况下的飞行签派工作</vt:lpstr>
      <vt:lpstr>第三节  非正常情况下的飞行签派工作</vt:lpstr>
      <vt:lpstr>第三节  非正常情况下的飞行签派工作</vt:lpstr>
      <vt:lpstr>第三节  非正常情况下的飞行签派工作</vt:lpstr>
      <vt:lpstr>第三节  非正常情况下的飞行签派工作</vt:lpstr>
      <vt:lpstr>第三节  非正常情况下的飞行签派工作</vt:lpstr>
      <vt:lpstr>第三节  非正常情况下的飞行签派工作</vt:lpstr>
      <vt:lpstr>第三节  非正常情况下的飞行签派工作</vt:lpstr>
      <vt:lpstr>第三节  非正常情况下的飞行签派工作</vt:lpstr>
      <vt:lpstr>第三节  非正常情况下的飞行签派工作</vt:lpstr>
      <vt:lpstr>第三节  非正常情况下的飞行签派工作</vt:lpstr>
      <vt:lpstr>第三节  非正常情况下的飞行签派工作</vt:lpstr>
      <vt:lpstr>第三节  非正常情况下的飞行签派工作</vt:lpstr>
      <vt:lpstr>第三节  非正常情况下的飞行签派工作</vt:lpstr>
      <vt:lpstr>第三节  非正常情况下的飞行签派工作</vt:lpstr>
      <vt:lpstr>第三节  非正常情况下的飞行签派工作</vt:lpstr>
      <vt:lpstr>第三节  非正常情况下的飞行签派工作</vt:lpstr>
      <vt:lpstr>第三节  非正常情况下的飞行签派工作</vt:lpstr>
      <vt:lpstr>第三节  非正常情况下的飞行签派工作</vt:lpstr>
      <vt:lpstr>第三节  非正常情况下的飞行签派工作</vt:lpstr>
      <vt:lpstr>第三节  非正常情况下的飞行签派工作</vt:lpstr>
      <vt:lpstr>第三节  非正常情况下的飞行签派工作</vt:lpstr>
      <vt:lpstr>第三节  非正常情况下的飞行签派工作</vt:lpstr>
      <vt:lpstr>紧急情况通报流程图</vt:lpstr>
      <vt:lpstr>第三节  非正常情况下的飞行签派工作</vt:lpstr>
      <vt:lpstr>第三节  非正常情况下的飞行签派工作</vt:lpstr>
      <vt:lpstr>第三节  非正常情况下的飞行签派工作</vt:lpstr>
      <vt:lpstr>第三节  非正常情况下的飞行签派工作</vt:lpstr>
      <vt:lpstr>第三节  非正常情况下的飞行签派工作</vt:lpstr>
      <vt:lpstr>第三节  非正常情况下的飞行签派工作</vt:lpstr>
      <vt:lpstr>第三节  非正常情况下的飞行签派工作</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Nobody does anything about the weather</dc:title>
  <dc:creator>DAOXUE</dc:creator>
  <cp:lastModifiedBy>%E8%8F%B2%E8%8F%B2%E6%92%92~</cp:lastModifiedBy>
  <cp:revision>307</cp:revision>
  <cp:lastPrinted>2411-12-30T00:00:00Z</cp:lastPrinted>
  <dcterms:created xsi:type="dcterms:W3CDTF">2009-04-08T05:32:00Z</dcterms:created>
  <dcterms:modified xsi:type="dcterms:W3CDTF">2019-12-11T08:53:10Z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