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3"/>
  </p:sldMasterIdLst>
  <p:notesMasterIdLst>
    <p:notesMasterId r:id="rId18"/>
  </p:notesMasterIdLst>
  <p:sldIdLst>
    <p:sldId id="415" r:id="rId4"/>
    <p:sldId id="975" r:id="rId5"/>
    <p:sldId id="813" r:id="rId6"/>
    <p:sldId id="1029" r:id="rId7"/>
    <p:sldId id="776" r:id="rId8"/>
    <p:sldId id="1016" r:id="rId9"/>
    <p:sldId id="1026" r:id="rId10"/>
    <p:sldId id="1027" r:id="rId11"/>
    <p:sldId id="1028" r:id="rId12"/>
    <p:sldId id="1030" r:id="rId13"/>
    <p:sldId id="1031" r:id="rId14"/>
    <p:sldId id="1032" r:id="rId15"/>
    <p:sldId id="1033" r:id="rId16"/>
    <p:sldId id="468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宋体" panose="02010600030101010101" pitchFamily="2" charset="-122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宋体" panose="02010600030101010101" pitchFamily="2" charset="-122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宋体" panose="02010600030101010101" pitchFamily="2" charset="-122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宋体" panose="02010600030101010101" pitchFamily="2" charset="-122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宋体" panose="02010600030101010101" pitchFamily="2" charset="-122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宋体" panose="02010600030101010101" pitchFamily="2" charset="-122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宋体" panose="02010600030101010101" pitchFamily="2" charset="-122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宋体" panose="02010600030101010101" pitchFamily="2" charset="-122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宋体" panose="02010600030101010101" pitchFamily="2" charset="-122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f1d7a0-6e71-47bc-9716-968e379d1238}">
          <p14:sldIdLst>
            <p14:sldId id="415"/>
            <p14:sldId id="975"/>
            <p14:sldId id="813"/>
            <p14:sldId id="1029"/>
            <p14:sldId id="776"/>
            <p14:sldId id="1016"/>
            <p14:sldId id="1026"/>
            <p14:sldId id="1027"/>
            <p14:sldId id="1028"/>
            <p14:sldId id="1030"/>
            <p14:sldId id="1031"/>
            <p14:sldId id="1032"/>
            <p14:sldId id="1033"/>
            <p14:sldId id="4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FF"/>
    <a:srgbClr val="CC0000"/>
    <a:srgbClr val="800000"/>
    <a:srgbClr val="66FFFF"/>
    <a:srgbClr val="FFFF00"/>
    <a:srgbClr val="FF66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312" autoAdjust="0"/>
  </p:normalViewPr>
  <p:slideViewPr>
    <p:cSldViewPr>
      <p:cViewPr varScale="1">
        <p:scale>
          <a:sx n="62" d="100"/>
          <a:sy n="62" d="100"/>
        </p:scale>
        <p:origin x="-1026" y="-72"/>
      </p:cViewPr>
      <p:guideLst>
        <p:guide orient="horz" pos="2160"/>
        <p:guide pos="29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fld id="{62DFFCA5-495B-46B3-B0D3-9B92BC17E1E2}" type="datetimeFigureOut">
              <a:rPr lang="zh-CN" altLang="en-US"/>
            </a:fld>
            <a:endParaRPr lang="en-US">
              <a:ea typeface="宋体" panose="02010600030101010101" pitchFamily="2" charset="-122"/>
            </a:endParaRPr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>
                <a:ea typeface="宋体" panose="02010600030101010101" pitchFamily="2" charset="-122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F15275A3-190A-4702-961F-FCEA86D5DE1F}" type="slidenum">
              <a:rPr lang="zh-CN" altLang="en-US"/>
            </a:fld>
            <a:endParaRPr lang="en-US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87FAA-5416-40E4-AAEA-EC49CF5F7F1D}" type="slidenum">
              <a:rPr lang="zh-CN" alt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0DCDB-95F6-4003-829D-AE9D731CE37C}" type="slidenum">
              <a:rPr lang="zh-CN" alt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8925" y="228600"/>
            <a:ext cx="2058988" cy="606901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29325" cy="606901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6A78B-2C77-460E-9EAA-8FD3639A5710}" type="slidenum">
              <a:rPr lang="zh-CN" alt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68313" y="1268413"/>
            <a:ext cx="8229600" cy="2438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313" y="3859213"/>
            <a:ext cx="8229600" cy="2438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5373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D1A746A5-ED60-465D-9C1C-CE50B92681BB}" type="slidenum">
              <a:rPr lang="zh-CN" altLang="en-US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A44F525-1A9D-42BE-9232-D0E276661648}" type="datetimeFigureOut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A0B85DA-2FB8-4259-B635-769294A2864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6351"/>
            <a:ext cx="912495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7E88FD-9B25-4CB8-BD07-C689069B9972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726C0A-7B93-4CC3-B4F1-450AEBDF502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2E1C4E-EA64-4C59-AEAA-26C8C2047D5A}" type="slidenum">
              <a:rPr lang="zh-CN" alt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540EE3-83CA-41BE-A167-5FD1D1201579}" type="slidenum">
              <a:rPr lang="zh-CN" alt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2B3D2E-7614-48B9-8F09-4327FF0CBF7D}" type="slidenum">
              <a:rPr lang="zh-CN" alt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17C79B-7E5D-4987-B1B2-1B6C1467B6DF}" type="slidenum">
              <a:rPr lang="zh-CN" alt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521CE9-A9F4-430C-B865-A01C9FBC6F67}" type="slidenum">
              <a:rPr lang="zh-CN" alt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10A9E-8B92-41A0-9CAF-180CD8AB6E66}" type="slidenum">
              <a:rPr lang="zh-CN" altLang="en-US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211D09-C467-46E1-B695-94CF6B5920B5}" type="slidenum">
              <a:rPr lang="zh-CN" alt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9D83F0-5454-4CF6-B578-4A1F8CE13EF3}" type="slidenum">
              <a:rPr lang="zh-CN" altLang="en-US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0E0884-AA4E-468D-B72C-235B68BA35D2}" type="slidenum">
              <a:rPr lang="zh-CN" alt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4196ED-B6EC-4D1B-B1C3-E56369F27690}" type="slidenum">
              <a:rPr lang="zh-CN" alt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1CA327F-4D07-44FE-863B-0AF0380CCE42}" type="slidenum">
              <a:rPr lang="zh-CN" alt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097780-82A9-4AE9-B19C-D7A5F9AAB211}" type="slidenum">
              <a:rPr lang="zh-CN" alt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7357B-3E52-45A2-80AF-83F3962AFB27}" type="slidenum">
              <a:rPr lang="zh-CN" alt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E3814-F23A-4EA5-ABC5-C1E5AA2F7805}" type="slidenum">
              <a:rPr lang="zh-CN" alt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6A9F5-A182-472B-BE38-F0484E484C48}" type="slidenum">
              <a:rPr lang="zh-CN" alt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5BC99-EB15-4F2F-B7F1-3879B5CC13DE}" type="slidenum">
              <a:rPr lang="zh-CN" alt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1834E-33E0-447D-9AF4-77B15A4749FD}" type="slidenum">
              <a:rPr lang="zh-CN" altLang="en-US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0A99F-1206-418D-9A2D-377C218C92B9}" type="slidenum">
              <a:rPr lang="zh-CN" altLang="en-US"/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2CA3E-F50C-49E1-AA1E-F5182C41BFF2}" type="slidenum">
              <a:rPr lang="zh-CN" altLang="en-US"/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image" Target="../media/image11.png"/><Relationship Id="rId23" Type="http://schemas.openxmlformats.org/officeDocument/2006/relationships/image" Target="../media/image10.png"/><Relationship Id="rId22" Type="http://schemas.openxmlformats.org/officeDocument/2006/relationships/image" Target="../media/image9.png"/><Relationship Id="rId21" Type="http://schemas.openxmlformats.org/officeDocument/2006/relationships/image" Target="../media/image8.png"/><Relationship Id="rId20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6.png"/><Relationship Id="rId18" Type="http://schemas.openxmlformats.org/officeDocument/2006/relationships/image" Target="../media/image5.png"/><Relationship Id="rId17" Type="http://schemas.openxmlformats.org/officeDocument/2006/relationships/image" Target="../media/image4.png"/><Relationship Id="rId16" Type="http://schemas.openxmlformats.org/officeDocument/2006/relationships/image" Target="../media/image3.png"/><Relationship Id="rId15" Type="http://schemas.openxmlformats.org/officeDocument/2006/relationships/image" Target="../media/image2.jpe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7.xml"/><Relationship Id="rId22" Type="http://schemas.openxmlformats.org/officeDocument/2006/relationships/theme" Target="../theme/theme2.xml"/><Relationship Id="rId21" Type="http://schemas.openxmlformats.org/officeDocument/2006/relationships/image" Target="../media/image11.png"/><Relationship Id="rId20" Type="http://schemas.openxmlformats.org/officeDocument/2006/relationships/image" Target="../media/image10.png"/><Relationship Id="rId2" Type="http://schemas.openxmlformats.org/officeDocument/2006/relationships/slideLayout" Target="../slideLayouts/slideLayout16.xml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 descr="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7325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solidFill>
                  <a:schemeClr val="bg1"/>
                </a:solidFill>
                <a:ea typeface="宋体" panose="02010600030101010101" pitchFamily="2" charset="-122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7325"/>
            <a:ext cx="2895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200">
                <a:solidFill>
                  <a:schemeClr val="bg1"/>
                </a:solidFill>
                <a:ea typeface="宋体" panose="02010600030101010101" pitchFamily="2" charset="-122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37325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solidFill>
                  <a:schemeClr val="bg1"/>
                </a:solidFill>
                <a:ea typeface="宋体" panose="02010600030101010101" pitchFamily="2" charset="-122"/>
              </a:defRPr>
            </a:lvl1pPr>
          </a:lstStyle>
          <a:p>
            <a:fld id="{4FFE546D-6940-442E-AE94-60F9CD0D4E78}" type="slidenum">
              <a:rPr lang="zh-CN" altLang="en-US"/>
            </a:fld>
            <a:endParaRPr lang="en-US"/>
          </a:p>
        </p:txBody>
      </p:sp>
      <p:pic>
        <p:nvPicPr>
          <p:cNvPr id="1031" name="Picture 9" descr="artplus_nature_naturalcity42_a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3" y="5935663"/>
            <a:ext cx="12350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0" descr="artplus_nature_naturalcity42_b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5916613"/>
            <a:ext cx="828675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1" descr="artplus_nature_naturalcity42_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338" y="5608638"/>
            <a:ext cx="4302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2" descr="artplus_nature_naturalcity42_d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5849938"/>
            <a:ext cx="17303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3" descr="artplus_nature_naturalcity42_i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5969000"/>
            <a:ext cx="4619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4" descr="artplus_nature_naturalcity42_c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5" y="5943600"/>
            <a:ext cx="309563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5" descr="artplus_nature_naturalcity42_f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88" y="6334125"/>
            <a:ext cx="13700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健雄职业技术学院</a:t>
            </a:r>
            <a:endParaRPr lang="zh-CN" altLang="en-US" smtClean="0"/>
          </a:p>
        </p:txBody>
      </p:sp>
      <p:pic>
        <p:nvPicPr>
          <p:cNvPr id="1039" name="Picture 20" descr="a1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3" y="328613"/>
            <a:ext cx="94297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21" descr="b_1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425" y="1371600"/>
            <a:ext cx="8255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C -0.09045 -0.01597 -0.36945 -0.08727 -0.54306 -0.09537 C -0.71667 -0.10347 -0.93785 -0.05879 -1.04167 -0.04907 " pathEditMode="relative" rAng="0" ptsTypes="aaa">
                                      <p:cBhvr>
                                        <p:cTn id="13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0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8 0.05949 C 0.00625 0.0581 0.04097 0.0574 0.05399 0.05324 C 0.06701 0.04907 0.06632 0.04907 0.07638 0.03379 C 0.08628 0.01898 0.10538 -0.02269 0.11319 -0.03727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-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" grpId="0" autoUpdateAnimBg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i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 i="1">
          <a:solidFill>
            <a:srgbClr val="FF0000"/>
          </a:solidFill>
          <a:latin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 i="1">
          <a:solidFill>
            <a:srgbClr val="FF0000"/>
          </a:solidFill>
          <a:latin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 i="1">
          <a:solidFill>
            <a:srgbClr val="FF0000"/>
          </a:solidFill>
          <a:latin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 i="1">
          <a:solidFill>
            <a:srgbClr val="FF0000"/>
          </a:solidFill>
          <a:latin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200" i="1">
          <a:solidFill>
            <a:srgbClr val="FF0000"/>
          </a:solidFill>
          <a:latin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200" i="1">
          <a:solidFill>
            <a:srgbClr val="FF0000"/>
          </a:solidFill>
          <a:latin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200" i="1">
          <a:solidFill>
            <a:srgbClr val="FF0000"/>
          </a:solidFill>
          <a:latin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200" i="1">
          <a:solidFill>
            <a:srgbClr val="FF0000"/>
          </a:solidFill>
          <a:latin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27"/>
          <p:cNvSpPr>
            <a:spLocks noChangeArrowheads="1"/>
          </p:cNvSpPr>
          <p:nvPr/>
        </p:nvSpPr>
        <p:spPr bwMode="auto">
          <a:xfrm>
            <a:off x="0" y="0"/>
            <a:ext cx="9144000" cy="1828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grpSp>
        <p:nvGrpSpPr>
          <p:cNvPr id="2051" name="Group 3"/>
          <p:cNvGrpSpPr/>
          <p:nvPr/>
        </p:nvGrpSpPr>
        <p:grpSpPr bwMode="auto">
          <a:xfrm>
            <a:off x="152400" y="381000"/>
            <a:ext cx="6838950" cy="3365500"/>
            <a:chOff x="0" y="0"/>
            <a:chExt cx="4308" cy="2120"/>
          </a:xfrm>
        </p:grpSpPr>
        <p:sp>
          <p:nvSpPr>
            <p:cNvPr id="2052" name="Freeform 16"/>
            <p:cNvSpPr>
              <a:spLocks noChangeArrowheads="1"/>
            </p:cNvSpPr>
            <p:nvPr/>
          </p:nvSpPr>
          <p:spPr bwMode="auto">
            <a:xfrm>
              <a:off x="79" y="94"/>
              <a:ext cx="1267" cy="1938"/>
            </a:xfrm>
            <a:custGeom>
              <a:avLst/>
              <a:gdLst>
                <a:gd name="T0" fmla="*/ 116 w 1692"/>
                <a:gd name="T1" fmla="*/ 258 h 2586"/>
                <a:gd name="T2" fmla="*/ 320 w 1692"/>
                <a:gd name="T3" fmla="*/ 210 h 2586"/>
                <a:gd name="T4" fmla="*/ 434 w 1692"/>
                <a:gd name="T5" fmla="*/ 240 h 2586"/>
                <a:gd name="T6" fmla="*/ 416 w 1692"/>
                <a:gd name="T7" fmla="*/ 444 h 2586"/>
                <a:gd name="T8" fmla="*/ 272 w 1692"/>
                <a:gd name="T9" fmla="*/ 582 h 2586"/>
                <a:gd name="T10" fmla="*/ 218 w 1692"/>
                <a:gd name="T11" fmla="*/ 714 h 2586"/>
                <a:gd name="T12" fmla="*/ 284 w 1692"/>
                <a:gd name="T13" fmla="*/ 964 h 2586"/>
                <a:gd name="T14" fmla="*/ 316 w 1692"/>
                <a:gd name="T15" fmla="*/ 960 h 2586"/>
                <a:gd name="T16" fmla="*/ 328 w 1692"/>
                <a:gd name="T17" fmla="*/ 906 h 2586"/>
                <a:gd name="T18" fmla="*/ 478 w 1692"/>
                <a:gd name="T19" fmla="*/ 1154 h 2586"/>
                <a:gd name="T20" fmla="*/ 650 w 1692"/>
                <a:gd name="T21" fmla="*/ 1200 h 2586"/>
                <a:gd name="T22" fmla="*/ 794 w 1692"/>
                <a:gd name="T23" fmla="*/ 1350 h 2586"/>
                <a:gd name="T24" fmla="*/ 854 w 1692"/>
                <a:gd name="T25" fmla="*/ 1422 h 2586"/>
                <a:gd name="T26" fmla="*/ 770 w 1692"/>
                <a:gd name="T27" fmla="*/ 1608 h 2586"/>
                <a:gd name="T28" fmla="*/ 916 w 1692"/>
                <a:gd name="T29" fmla="*/ 1782 h 2586"/>
                <a:gd name="T30" fmla="*/ 1034 w 1692"/>
                <a:gd name="T31" fmla="*/ 2022 h 2586"/>
                <a:gd name="T32" fmla="*/ 1094 w 1692"/>
                <a:gd name="T33" fmla="*/ 2310 h 2586"/>
                <a:gd name="T34" fmla="*/ 1194 w 1692"/>
                <a:gd name="T35" fmla="*/ 2540 h 2586"/>
                <a:gd name="T36" fmla="*/ 1280 w 1692"/>
                <a:gd name="T37" fmla="*/ 2520 h 2586"/>
                <a:gd name="T38" fmla="*/ 1244 w 1692"/>
                <a:gd name="T39" fmla="*/ 2394 h 2586"/>
                <a:gd name="T40" fmla="*/ 1288 w 1692"/>
                <a:gd name="T41" fmla="*/ 2306 h 2586"/>
                <a:gd name="T42" fmla="*/ 1368 w 1692"/>
                <a:gd name="T43" fmla="*/ 2228 h 2586"/>
                <a:gd name="T44" fmla="*/ 1448 w 1692"/>
                <a:gd name="T45" fmla="*/ 2076 h 2586"/>
                <a:gd name="T46" fmla="*/ 1568 w 1692"/>
                <a:gd name="T47" fmla="*/ 1950 h 2586"/>
                <a:gd name="T48" fmla="*/ 1622 w 1692"/>
                <a:gd name="T49" fmla="*/ 1746 h 2586"/>
                <a:gd name="T50" fmla="*/ 1552 w 1692"/>
                <a:gd name="T51" fmla="*/ 1538 h 2586"/>
                <a:gd name="T52" fmla="*/ 1376 w 1692"/>
                <a:gd name="T53" fmla="*/ 1410 h 2586"/>
                <a:gd name="T54" fmla="*/ 1104 w 1692"/>
                <a:gd name="T55" fmla="*/ 1280 h 2586"/>
                <a:gd name="T56" fmla="*/ 974 w 1692"/>
                <a:gd name="T57" fmla="*/ 1260 h 2586"/>
                <a:gd name="T58" fmla="*/ 904 w 1692"/>
                <a:gd name="T59" fmla="*/ 1268 h 2586"/>
                <a:gd name="T60" fmla="*/ 794 w 1692"/>
                <a:gd name="T61" fmla="*/ 1308 h 2586"/>
                <a:gd name="T62" fmla="*/ 758 w 1692"/>
                <a:gd name="T63" fmla="*/ 1174 h 2586"/>
                <a:gd name="T64" fmla="*/ 736 w 1692"/>
                <a:gd name="T65" fmla="*/ 1062 h 2586"/>
                <a:gd name="T66" fmla="*/ 632 w 1692"/>
                <a:gd name="T67" fmla="*/ 1104 h 2586"/>
                <a:gd name="T68" fmla="*/ 568 w 1692"/>
                <a:gd name="T69" fmla="*/ 950 h 2586"/>
                <a:gd name="T70" fmla="*/ 740 w 1692"/>
                <a:gd name="T71" fmla="*/ 912 h 2586"/>
                <a:gd name="T72" fmla="*/ 842 w 1692"/>
                <a:gd name="T73" fmla="*/ 906 h 2586"/>
                <a:gd name="T74" fmla="*/ 896 w 1692"/>
                <a:gd name="T75" fmla="*/ 900 h 2586"/>
                <a:gd name="T76" fmla="*/ 1058 w 1692"/>
                <a:gd name="T77" fmla="*/ 750 h 2586"/>
                <a:gd name="T78" fmla="*/ 1184 w 1692"/>
                <a:gd name="T79" fmla="*/ 678 h 2586"/>
                <a:gd name="T80" fmla="*/ 1278 w 1692"/>
                <a:gd name="T81" fmla="*/ 636 h 2586"/>
                <a:gd name="T82" fmla="*/ 1340 w 1692"/>
                <a:gd name="T83" fmla="*/ 538 h 2586"/>
                <a:gd name="T84" fmla="*/ 1288 w 1692"/>
                <a:gd name="T85" fmla="*/ 512 h 2586"/>
                <a:gd name="T86" fmla="*/ 1526 w 1692"/>
                <a:gd name="T87" fmla="*/ 456 h 2586"/>
                <a:gd name="T88" fmla="*/ 1406 w 1692"/>
                <a:gd name="T89" fmla="*/ 342 h 2586"/>
                <a:gd name="T90" fmla="*/ 1328 w 1692"/>
                <a:gd name="T91" fmla="*/ 264 h 2586"/>
                <a:gd name="T92" fmla="*/ 1222 w 1692"/>
                <a:gd name="T93" fmla="*/ 364 h 2586"/>
                <a:gd name="T94" fmla="*/ 1110 w 1692"/>
                <a:gd name="T95" fmla="*/ 444 h 2586"/>
                <a:gd name="T96" fmla="*/ 1022 w 1692"/>
                <a:gd name="T97" fmla="*/ 304 h 2586"/>
                <a:gd name="T98" fmla="*/ 1212 w 1692"/>
                <a:gd name="T99" fmla="*/ 240 h 2586"/>
                <a:gd name="T100" fmla="*/ 1266 w 1692"/>
                <a:gd name="T101" fmla="*/ 198 h 2586"/>
                <a:gd name="T102" fmla="*/ 1328 w 1692"/>
                <a:gd name="T103" fmla="*/ 172 h 2586"/>
                <a:gd name="T104" fmla="*/ 1286 w 1692"/>
                <a:gd name="T105" fmla="*/ 144 h 2586"/>
                <a:gd name="T106" fmla="*/ 1262 w 1692"/>
                <a:gd name="T107" fmla="*/ 120 h 2586"/>
                <a:gd name="T108" fmla="*/ 1202 w 1692"/>
                <a:gd name="T109" fmla="*/ 102 h 2586"/>
                <a:gd name="T110" fmla="*/ 1106 w 1692"/>
                <a:gd name="T111" fmla="*/ 136 h 2586"/>
                <a:gd name="T112" fmla="*/ 950 w 1692"/>
                <a:gd name="T113" fmla="*/ 120 h 2586"/>
                <a:gd name="T114" fmla="*/ 550 w 1692"/>
                <a:gd name="T115" fmla="*/ 0 h 2586"/>
                <a:gd name="T116" fmla="*/ 344 w 1692"/>
                <a:gd name="T117" fmla="*/ 32 h 2586"/>
                <a:gd name="T118" fmla="*/ 290 w 1692"/>
                <a:gd name="T119" fmla="*/ 102 h 2586"/>
                <a:gd name="T120" fmla="*/ 128 w 1692"/>
                <a:gd name="T121" fmla="*/ 174 h 2586"/>
                <a:gd name="T122" fmla="*/ 128 w 1692"/>
                <a:gd name="T123" fmla="*/ 216 h 2586"/>
                <a:gd name="T124" fmla="*/ 2 w 1692"/>
                <a:gd name="T125" fmla="*/ 252 h 25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92"/>
                <a:gd name="T190" fmla="*/ 0 h 2586"/>
                <a:gd name="T191" fmla="*/ 1692 w 1692"/>
                <a:gd name="T192" fmla="*/ 2586 h 25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53" name="Freeform 17"/>
            <p:cNvSpPr>
              <a:spLocks noChangeArrowheads="1"/>
            </p:cNvSpPr>
            <p:nvPr/>
          </p:nvSpPr>
          <p:spPr bwMode="auto">
            <a:xfrm>
              <a:off x="39" y="279"/>
              <a:ext cx="34" cy="28"/>
            </a:xfrm>
            <a:custGeom>
              <a:avLst/>
              <a:gdLst>
                <a:gd name="T0" fmla="*/ 16 w 46"/>
                <a:gd name="T1" fmla="*/ 4 h 38"/>
                <a:gd name="T2" fmla="*/ 0 w 46"/>
                <a:gd name="T3" fmla="*/ 22 h 38"/>
                <a:gd name="T4" fmla="*/ 22 w 46"/>
                <a:gd name="T5" fmla="*/ 38 h 38"/>
                <a:gd name="T6" fmla="*/ 46 w 46"/>
                <a:gd name="T7" fmla="*/ 26 h 38"/>
                <a:gd name="T8" fmla="*/ 30 w 46"/>
                <a:gd name="T9" fmla="*/ 0 h 38"/>
                <a:gd name="T10" fmla="*/ 16 w 46"/>
                <a:gd name="T11" fmla="*/ 4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38"/>
                <a:gd name="T20" fmla="*/ 46 w 46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54" name="Freeform 18"/>
            <p:cNvSpPr>
              <a:spLocks noChangeArrowheads="1"/>
            </p:cNvSpPr>
            <p:nvPr/>
          </p:nvSpPr>
          <p:spPr bwMode="auto">
            <a:xfrm>
              <a:off x="346" y="402"/>
              <a:ext cx="39" cy="32"/>
            </a:xfrm>
            <a:custGeom>
              <a:avLst/>
              <a:gdLst>
                <a:gd name="T0" fmla="*/ 12 w 52"/>
                <a:gd name="T1" fmla="*/ 0 h 44"/>
                <a:gd name="T2" fmla="*/ 26 w 52"/>
                <a:gd name="T3" fmla="*/ 44 h 44"/>
                <a:gd name="T4" fmla="*/ 42 w 52"/>
                <a:gd name="T5" fmla="*/ 42 h 44"/>
                <a:gd name="T6" fmla="*/ 38 w 52"/>
                <a:gd name="T7" fmla="*/ 16 h 44"/>
                <a:gd name="T8" fmla="*/ 26 w 52"/>
                <a:gd name="T9" fmla="*/ 2 h 44"/>
                <a:gd name="T10" fmla="*/ 12 w 52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44"/>
                <a:gd name="T20" fmla="*/ 52 w 52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55" name="Freeform 19"/>
            <p:cNvSpPr>
              <a:spLocks noChangeArrowheads="1"/>
            </p:cNvSpPr>
            <p:nvPr/>
          </p:nvSpPr>
          <p:spPr bwMode="auto">
            <a:xfrm>
              <a:off x="1128" y="458"/>
              <a:ext cx="98" cy="74"/>
            </a:xfrm>
            <a:custGeom>
              <a:avLst/>
              <a:gdLst>
                <a:gd name="T0" fmla="*/ 97 w 131"/>
                <a:gd name="T1" fmla="*/ 0 h 98"/>
                <a:gd name="T2" fmla="*/ 79 w 131"/>
                <a:gd name="T3" fmla="*/ 8 h 98"/>
                <a:gd name="T4" fmla="*/ 53 w 131"/>
                <a:gd name="T5" fmla="*/ 24 h 98"/>
                <a:gd name="T6" fmla="*/ 39 w 131"/>
                <a:gd name="T7" fmla="*/ 40 h 98"/>
                <a:gd name="T8" fmla="*/ 21 w 131"/>
                <a:gd name="T9" fmla="*/ 52 h 98"/>
                <a:gd name="T10" fmla="*/ 63 w 131"/>
                <a:gd name="T11" fmla="*/ 82 h 98"/>
                <a:gd name="T12" fmla="*/ 79 w 131"/>
                <a:gd name="T13" fmla="*/ 94 h 98"/>
                <a:gd name="T14" fmla="*/ 85 w 131"/>
                <a:gd name="T15" fmla="*/ 92 h 98"/>
                <a:gd name="T16" fmla="*/ 89 w 131"/>
                <a:gd name="T17" fmla="*/ 86 h 98"/>
                <a:gd name="T18" fmla="*/ 97 w 131"/>
                <a:gd name="T19" fmla="*/ 98 h 98"/>
                <a:gd name="T20" fmla="*/ 123 w 131"/>
                <a:gd name="T21" fmla="*/ 86 h 98"/>
                <a:gd name="T22" fmla="*/ 129 w 131"/>
                <a:gd name="T23" fmla="*/ 74 h 98"/>
                <a:gd name="T24" fmla="*/ 101 w 131"/>
                <a:gd name="T25" fmla="*/ 40 h 98"/>
                <a:gd name="T26" fmla="*/ 115 w 131"/>
                <a:gd name="T27" fmla="*/ 24 h 98"/>
                <a:gd name="T28" fmla="*/ 111 w 131"/>
                <a:gd name="T29" fmla="*/ 4 h 98"/>
                <a:gd name="T30" fmla="*/ 97 w 131"/>
                <a:gd name="T31" fmla="*/ 0 h 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1"/>
                <a:gd name="T49" fmla="*/ 0 h 98"/>
                <a:gd name="T50" fmla="*/ 131 w 131"/>
                <a:gd name="T51" fmla="*/ 98 h 9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56" name="Freeform 20"/>
            <p:cNvSpPr>
              <a:spLocks noChangeArrowheads="1"/>
            </p:cNvSpPr>
            <p:nvPr/>
          </p:nvSpPr>
          <p:spPr bwMode="auto">
            <a:xfrm>
              <a:off x="654" y="842"/>
              <a:ext cx="158" cy="84"/>
            </a:xfrm>
            <a:custGeom>
              <a:avLst/>
              <a:gdLst>
                <a:gd name="T0" fmla="*/ 47 w 212"/>
                <a:gd name="T1" fmla="*/ 12 h 112"/>
                <a:gd name="T2" fmla="*/ 17 w 212"/>
                <a:gd name="T3" fmla="*/ 12 h 112"/>
                <a:gd name="T4" fmla="*/ 5 w 212"/>
                <a:gd name="T5" fmla="*/ 16 h 112"/>
                <a:gd name="T6" fmla="*/ 25 w 212"/>
                <a:gd name="T7" fmla="*/ 52 h 112"/>
                <a:gd name="T8" fmla="*/ 51 w 212"/>
                <a:gd name="T9" fmla="*/ 44 h 112"/>
                <a:gd name="T10" fmla="*/ 93 w 212"/>
                <a:gd name="T11" fmla="*/ 54 h 112"/>
                <a:gd name="T12" fmla="*/ 111 w 212"/>
                <a:gd name="T13" fmla="*/ 60 h 112"/>
                <a:gd name="T14" fmla="*/ 133 w 212"/>
                <a:gd name="T15" fmla="*/ 88 h 112"/>
                <a:gd name="T16" fmla="*/ 141 w 212"/>
                <a:gd name="T17" fmla="*/ 112 h 112"/>
                <a:gd name="T18" fmla="*/ 157 w 212"/>
                <a:gd name="T19" fmla="*/ 100 h 112"/>
                <a:gd name="T20" fmla="*/ 169 w 212"/>
                <a:gd name="T21" fmla="*/ 96 h 112"/>
                <a:gd name="T22" fmla="*/ 187 w 212"/>
                <a:gd name="T23" fmla="*/ 102 h 112"/>
                <a:gd name="T24" fmla="*/ 195 w 212"/>
                <a:gd name="T25" fmla="*/ 80 h 112"/>
                <a:gd name="T26" fmla="*/ 153 w 212"/>
                <a:gd name="T27" fmla="*/ 54 h 112"/>
                <a:gd name="T28" fmla="*/ 105 w 212"/>
                <a:gd name="T29" fmla="*/ 20 h 112"/>
                <a:gd name="T30" fmla="*/ 53 w 212"/>
                <a:gd name="T31" fmla="*/ 26 h 112"/>
                <a:gd name="T32" fmla="*/ 47 w 212"/>
                <a:gd name="T33" fmla="*/ 12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2"/>
                <a:gd name="T52" fmla="*/ 0 h 112"/>
                <a:gd name="T53" fmla="*/ 212 w 212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57" name="Freeform 21"/>
            <p:cNvSpPr>
              <a:spLocks noChangeArrowheads="1"/>
            </p:cNvSpPr>
            <p:nvPr/>
          </p:nvSpPr>
          <p:spPr bwMode="auto">
            <a:xfrm>
              <a:off x="784" y="906"/>
              <a:ext cx="99" cy="41"/>
            </a:xfrm>
            <a:custGeom>
              <a:avLst/>
              <a:gdLst>
                <a:gd name="T0" fmla="*/ 57 w 133"/>
                <a:gd name="T1" fmla="*/ 0 h 54"/>
                <a:gd name="T2" fmla="*/ 43 w 133"/>
                <a:gd name="T3" fmla="*/ 6 h 54"/>
                <a:gd name="T4" fmla="*/ 31 w 133"/>
                <a:gd name="T5" fmla="*/ 30 h 54"/>
                <a:gd name="T6" fmla="*/ 15 w 133"/>
                <a:gd name="T7" fmla="*/ 34 h 54"/>
                <a:gd name="T8" fmla="*/ 3 w 133"/>
                <a:gd name="T9" fmla="*/ 42 h 54"/>
                <a:gd name="T10" fmla="*/ 13 w 133"/>
                <a:gd name="T11" fmla="*/ 54 h 54"/>
                <a:gd name="T12" fmla="*/ 133 w 133"/>
                <a:gd name="T13" fmla="*/ 34 h 54"/>
                <a:gd name="T14" fmla="*/ 123 w 133"/>
                <a:gd name="T15" fmla="*/ 16 h 54"/>
                <a:gd name="T16" fmla="*/ 105 w 133"/>
                <a:gd name="T17" fmla="*/ 8 h 54"/>
                <a:gd name="T18" fmla="*/ 101 w 133"/>
                <a:gd name="T19" fmla="*/ 24 h 54"/>
                <a:gd name="T20" fmla="*/ 89 w 133"/>
                <a:gd name="T21" fmla="*/ 18 h 54"/>
                <a:gd name="T22" fmla="*/ 67 w 133"/>
                <a:gd name="T23" fmla="*/ 14 h 54"/>
                <a:gd name="T24" fmla="*/ 57 w 133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"/>
                <a:gd name="T40" fmla="*/ 0 h 54"/>
                <a:gd name="T41" fmla="*/ 133 w 133"/>
                <a:gd name="T42" fmla="*/ 54 h 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58" name="Freeform 22"/>
            <p:cNvSpPr>
              <a:spLocks noChangeArrowheads="1"/>
            </p:cNvSpPr>
            <p:nvPr/>
          </p:nvSpPr>
          <p:spPr bwMode="auto">
            <a:xfrm>
              <a:off x="889" y="932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59" name="Freeform 23"/>
            <p:cNvSpPr>
              <a:spLocks noChangeArrowheads="1"/>
            </p:cNvSpPr>
            <p:nvPr/>
          </p:nvSpPr>
          <p:spPr bwMode="auto">
            <a:xfrm>
              <a:off x="945" y="935"/>
              <a:ext cx="12" cy="25"/>
            </a:xfrm>
            <a:custGeom>
              <a:avLst/>
              <a:gdLst>
                <a:gd name="T0" fmla="*/ 14 w 16"/>
                <a:gd name="T1" fmla="*/ 0 h 34"/>
                <a:gd name="T2" fmla="*/ 0 w 16"/>
                <a:gd name="T3" fmla="*/ 14 h 34"/>
                <a:gd name="T4" fmla="*/ 16 w 16"/>
                <a:gd name="T5" fmla="*/ 34 h 34"/>
                <a:gd name="T6" fmla="*/ 12 w 16"/>
                <a:gd name="T7" fmla="*/ 18 h 34"/>
                <a:gd name="T8" fmla="*/ 16 w 16"/>
                <a:gd name="T9" fmla="*/ 6 h 34"/>
                <a:gd name="T10" fmla="*/ 14 w 16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4"/>
                <a:gd name="T20" fmla="*/ 16 w 16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60" name="Freeform 24"/>
            <p:cNvSpPr>
              <a:spLocks noChangeArrowheads="1"/>
            </p:cNvSpPr>
            <p:nvPr/>
          </p:nvSpPr>
          <p:spPr bwMode="auto">
            <a:xfrm>
              <a:off x="762" y="89"/>
              <a:ext cx="180" cy="88"/>
            </a:xfrm>
            <a:custGeom>
              <a:avLst/>
              <a:gdLst>
                <a:gd name="T0" fmla="*/ 64 w 240"/>
                <a:gd name="T1" fmla="*/ 1 h 117"/>
                <a:gd name="T2" fmla="*/ 24 w 240"/>
                <a:gd name="T3" fmla="*/ 31 h 117"/>
                <a:gd name="T4" fmla="*/ 6 w 240"/>
                <a:gd name="T5" fmla="*/ 37 h 117"/>
                <a:gd name="T6" fmla="*/ 0 w 240"/>
                <a:gd name="T7" fmla="*/ 39 h 117"/>
                <a:gd name="T8" fmla="*/ 26 w 240"/>
                <a:gd name="T9" fmla="*/ 59 h 117"/>
                <a:gd name="T10" fmla="*/ 38 w 240"/>
                <a:gd name="T11" fmla="*/ 63 h 117"/>
                <a:gd name="T12" fmla="*/ 68 w 240"/>
                <a:gd name="T13" fmla="*/ 47 h 117"/>
                <a:gd name="T14" fmla="*/ 80 w 240"/>
                <a:gd name="T15" fmla="*/ 43 h 117"/>
                <a:gd name="T16" fmla="*/ 82 w 240"/>
                <a:gd name="T17" fmla="*/ 55 h 117"/>
                <a:gd name="T18" fmla="*/ 64 w 240"/>
                <a:gd name="T19" fmla="*/ 61 h 117"/>
                <a:gd name="T20" fmla="*/ 72 w 240"/>
                <a:gd name="T21" fmla="*/ 73 h 117"/>
                <a:gd name="T22" fmla="*/ 40 w 240"/>
                <a:gd name="T23" fmla="*/ 87 h 117"/>
                <a:gd name="T24" fmla="*/ 70 w 240"/>
                <a:gd name="T25" fmla="*/ 109 h 117"/>
                <a:gd name="T26" fmla="*/ 82 w 240"/>
                <a:gd name="T27" fmla="*/ 113 h 117"/>
                <a:gd name="T28" fmla="*/ 118 w 240"/>
                <a:gd name="T29" fmla="*/ 103 h 117"/>
                <a:gd name="T30" fmla="*/ 150 w 240"/>
                <a:gd name="T31" fmla="*/ 105 h 117"/>
                <a:gd name="T32" fmla="*/ 168 w 240"/>
                <a:gd name="T33" fmla="*/ 117 h 117"/>
                <a:gd name="T34" fmla="*/ 204 w 240"/>
                <a:gd name="T35" fmla="*/ 109 h 117"/>
                <a:gd name="T36" fmla="*/ 224 w 240"/>
                <a:gd name="T37" fmla="*/ 103 h 117"/>
                <a:gd name="T38" fmla="*/ 222 w 240"/>
                <a:gd name="T39" fmla="*/ 77 h 117"/>
                <a:gd name="T40" fmla="*/ 234 w 240"/>
                <a:gd name="T41" fmla="*/ 69 h 117"/>
                <a:gd name="T42" fmla="*/ 238 w 240"/>
                <a:gd name="T43" fmla="*/ 47 h 117"/>
                <a:gd name="T44" fmla="*/ 210 w 240"/>
                <a:gd name="T45" fmla="*/ 57 h 117"/>
                <a:gd name="T46" fmla="*/ 200 w 240"/>
                <a:gd name="T47" fmla="*/ 43 h 117"/>
                <a:gd name="T48" fmla="*/ 172 w 240"/>
                <a:gd name="T49" fmla="*/ 45 h 117"/>
                <a:gd name="T50" fmla="*/ 134 w 240"/>
                <a:gd name="T51" fmla="*/ 9 h 117"/>
                <a:gd name="T52" fmla="*/ 94 w 240"/>
                <a:gd name="T53" fmla="*/ 11 h 117"/>
                <a:gd name="T54" fmla="*/ 82 w 240"/>
                <a:gd name="T55" fmla="*/ 1 h 117"/>
                <a:gd name="T56" fmla="*/ 64 w 240"/>
                <a:gd name="T57" fmla="*/ 1 h 1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0"/>
                <a:gd name="T88" fmla="*/ 0 h 117"/>
                <a:gd name="T89" fmla="*/ 240 w 240"/>
                <a:gd name="T90" fmla="*/ 117 h 1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61" name="Freeform 25"/>
            <p:cNvSpPr>
              <a:spLocks noChangeArrowheads="1"/>
            </p:cNvSpPr>
            <p:nvPr/>
          </p:nvSpPr>
          <p:spPr bwMode="auto">
            <a:xfrm>
              <a:off x="842" y="48"/>
              <a:ext cx="146" cy="60"/>
            </a:xfrm>
            <a:custGeom>
              <a:avLst/>
              <a:gdLst>
                <a:gd name="T0" fmla="*/ 97 w 194"/>
                <a:gd name="T1" fmla="*/ 10 h 80"/>
                <a:gd name="T2" fmla="*/ 13 w 194"/>
                <a:gd name="T3" fmla="*/ 24 h 80"/>
                <a:gd name="T4" fmla="*/ 9 w 194"/>
                <a:gd name="T5" fmla="*/ 34 h 80"/>
                <a:gd name="T6" fmla="*/ 57 w 194"/>
                <a:gd name="T7" fmla="*/ 52 h 80"/>
                <a:gd name="T8" fmla="*/ 135 w 194"/>
                <a:gd name="T9" fmla="*/ 74 h 80"/>
                <a:gd name="T10" fmla="*/ 175 w 194"/>
                <a:gd name="T11" fmla="*/ 68 h 80"/>
                <a:gd name="T12" fmla="*/ 187 w 194"/>
                <a:gd name="T13" fmla="*/ 64 h 80"/>
                <a:gd name="T14" fmla="*/ 175 w 194"/>
                <a:gd name="T15" fmla="*/ 44 h 80"/>
                <a:gd name="T16" fmla="*/ 163 w 194"/>
                <a:gd name="T17" fmla="*/ 36 h 80"/>
                <a:gd name="T18" fmla="*/ 129 w 194"/>
                <a:gd name="T19" fmla="*/ 26 h 80"/>
                <a:gd name="T20" fmla="*/ 97 w 194"/>
                <a:gd name="T21" fmla="*/ 10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4"/>
                <a:gd name="T34" fmla="*/ 0 h 80"/>
                <a:gd name="T35" fmla="*/ 194 w 194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62" name="Freeform 26"/>
            <p:cNvSpPr>
              <a:spLocks noChangeArrowheads="1"/>
            </p:cNvSpPr>
            <p:nvPr/>
          </p:nvSpPr>
          <p:spPr bwMode="auto">
            <a:xfrm>
              <a:off x="1047" y="118"/>
              <a:ext cx="233" cy="190"/>
            </a:xfrm>
            <a:custGeom>
              <a:avLst/>
              <a:gdLst>
                <a:gd name="T0" fmla="*/ 67 w 310"/>
                <a:gd name="T1" fmla="*/ 9 h 254"/>
                <a:gd name="T2" fmla="*/ 51 w 310"/>
                <a:gd name="T3" fmla="*/ 23 h 254"/>
                <a:gd name="T4" fmla="*/ 21 w 310"/>
                <a:gd name="T5" fmla="*/ 39 h 254"/>
                <a:gd name="T6" fmla="*/ 53 w 310"/>
                <a:gd name="T7" fmla="*/ 77 h 254"/>
                <a:gd name="T8" fmla="*/ 79 w 310"/>
                <a:gd name="T9" fmla="*/ 85 h 254"/>
                <a:gd name="T10" fmla="*/ 103 w 310"/>
                <a:gd name="T11" fmla="*/ 99 h 254"/>
                <a:gd name="T12" fmla="*/ 127 w 310"/>
                <a:gd name="T13" fmla="*/ 85 h 254"/>
                <a:gd name="T14" fmla="*/ 143 w 310"/>
                <a:gd name="T15" fmla="*/ 101 h 254"/>
                <a:gd name="T16" fmla="*/ 149 w 310"/>
                <a:gd name="T17" fmla="*/ 127 h 254"/>
                <a:gd name="T18" fmla="*/ 115 w 310"/>
                <a:gd name="T19" fmla="*/ 151 h 254"/>
                <a:gd name="T20" fmla="*/ 89 w 310"/>
                <a:gd name="T21" fmla="*/ 173 h 254"/>
                <a:gd name="T22" fmla="*/ 69 w 310"/>
                <a:gd name="T23" fmla="*/ 169 h 254"/>
                <a:gd name="T24" fmla="*/ 57 w 310"/>
                <a:gd name="T25" fmla="*/ 165 h 254"/>
                <a:gd name="T26" fmla="*/ 43 w 310"/>
                <a:gd name="T27" fmla="*/ 187 h 254"/>
                <a:gd name="T28" fmla="*/ 39 w 310"/>
                <a:gd name="T29" fmla="*/ 199 h 254"/>
                <a:gd name="T30" fmla="*/ 73 w 310"/>
                <a:gd name="T31" fmla="*/ 205 h 254"/>
                <a:gd name="T32" fmla="*/ 95 w 310"/>
                <a:gd name="T33" fmla="*/ 203 h 254"/>
                <a:gd name="T34" fmla="*/ 115 w 310"/>
                <a:gd name="T35" fmla="*/ 231 h 254"/>
                <a:gd name="T36" fmla="*/ 127 w 310"/>
                <a:gd name="T37" fmla="*/ 235 h 254"/>
                <a:gd name="T38" fmla="*/ 139 w 310"/>
                <a:gd name="T39" fmla="*/ 239 h 254"/>
                <a:gd name="T40" fmla="*/ 155 w 310"/>
                <a:gd name="T41" fmla="*/ 251 h 254"/>
                <a:gd name="T42" fmla="*/ 181 w 310"/>
                <a:gd name="T43" fmla="*/ 237 h 254"/>
                <a:gd name="T44" fmla="*/ 203 w 310"/>
                <a:gd name="T45" fmla="*/ 235 h 254"/>
                <a:gd name="T46" fmla="*/ 229 w 310"/>
                <a:gd name="T47" fmla="*/ 213 h 254"/>
                <a:gd name="T48" fmla="*/ 225 w 310"/>
                <a:gd name="T49" fmla="*/ 185 h 254"/>
                <a:gd name="T50" fmla="*/ 217 w 310"/>
                <a:gd name="T51" fmla="*/ 173 h 254"/>
                <a:gd name="T52" fmla="*/ 233 w 310"/>
                <a:gd name="T53" fmla="*/ 167 h 254"/>
                <a:gd name="T54" fmla="*/ 245 w 310"/>
                <a:gd name="T55" fmla="*/ 183 h 254"/>
                <a:gd name="T56" fmla="*/ 247 w 310"/>
                <a:gd name="T57" fmla="*/ 197 h 254"/>
                <a:gd name="T58" fmla="*/ 261 w 310"/>
                <a:gd name="T59" fmla="*/ 193 h 254"/>
                <a:gd name="T60" fmla="*/ 303 w 310"/>
                <a:gd name="T61" fmla="*/ 169 h 254"/>
                <a:gd name="T62" fmla="*/ 293 w 310"/>
                <a:gd name="T63" fmla="*/ 147 h 254"/>
                <a:gd name="T64" fmla="*/ 259 w 310"/>
                <a:gd name="T65" fmla="*/ 123 h 254"/>
                <a:gd name="T66" fmla="*/ 265 w 310"/>
                <a:gd name="T67" fmla="*/ 107 h 254"/>
                <a:gd name="T68" fmla="*/ 277 w 310"/>
                <a:gd name="T69" fmla="*/ 103 h 254"/>
                <a:gd name="T70" fmla="*/ 253 w 310"/>
                <a:gd name="T71" fmla="*/ 63 h 254"/>
                <a:gd name="T72" fmla="*/ 233 w 310"/>
                <a:gd name="T73" fmla="*/ 59 h 254"/>
                <a:gd name="T74" fmla="*/ 221 w 310"/>
                <a:gd name="T75" fmla="*/ 55 h 254"/>
                <a:gd name="T76" fmla="*/ 201 w 310"/>
                <a:gd name="T77" fmla="*/ 33 h 254"/>
                <a:gd name="T78" fmla="*/ 155 w 310"/>
                <a:gd name="T79" fmla="*/ 45 h 254"/>
                <a:gd name="T80" fmla="*/ 167 w 310"/>
                <a:gd name="T81" fmla="*/ 25 h 254"/>
                <a:gd name="T82" fmla="*/ 139 w 310"/>
                <a:gd name="T83" fmla="*/ 17 h 254"/>
                <a:gd name="T84" fmla="*/ 119 w 310"/>
                <a:gd name="T85" fmla="*/ 19 h 254"/>
                <a:gd name="T86" fmla="*/ 67 w 310"/>
                <a:gd name="T87" fmla="*/ 9 h 2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10"/>
                <a:gd name="T133" fmla="*/ 0 h 254"/>
                <a:gd name="T134" fmla="*/ 310 w 310"/>
                <a:gd name="T135" fmla="*/ 254 h 25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63" name="Freeform 27"/>
            <p:cNvSpPr>
              <a:spLocks noChangeArrowheads="1"/>
            </p:cNvSpPr>
            <p:nvPr/>
          </p:nvSpPr>
          <p:spPr bwMode="auto">
            <a:xfrm>
              <a:off x="1045" y="36"/>
              <a:ext cx="44" cy="37"/>
            </a:xfrm>
            <a:custGeom>
              <a:avLst/>
              <a:gdLst>
                <a:gd name="T0" fmla="*/ 26 w 59"/>
                <a:gd name="T1" fmla="*/ 0 h 50"/>
                <a:gd name="T2" fmla="*/ 0 w 59"/>
                <a:gd name="T3" fmla="*/ 10 h 50"/>
                <a:gd name="T4" fmla="*/ 30 w 59"/>
                <a:gd name="T5" fmla="*/ 40 h 50"/>
                <a:gd name="T6" fmla="*/ 48 w 59"/>
                <a:gd name="T7" fmla="*/ 50 h 50"/>
                <a:gd name="T8" fmla="*/ 58 w 59"/>
                <a:gd name="T9" fmla="*/ 28 h 50"/>
                <a:gd name="T10" fmla="*/ 44 w 59"/>
                <a:gd name="T11" fmla="*/ 8 h 50"/>
                <a:gd name="T12" fmla="*/ 26 w 59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50"/>
                <a:gd name="T23" fmla="*/ 59 w 59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64" name="Freeform 28"/>
            <p:cNvSpPr>
              <a:spLocks noChangeArrowheads="1"/>
            </p:cNvSpPr>
            <p:nvPr/>
          </p:nvSpPr>
          <p:spPr bwMode="auto">
            <a:xfrm>
              <a:off x="961" y="106"/>
              <a:ext cx="65" cy="42"/>
            </a:xfrm>
            <a:custGeom>
              <a:avLst/>
              <a:gdLst>
                <a:gd name="T0" fmla="*/ 44 w 86"/>
                <a:gd name="T1" fmla="*/ 7 h 57"/>
                <a:gd name="T2" fmla="*/ 24 w 86"/>
                <a:gd name="T3" fmla="*/ 25 h 57"/>
                <a:gd name="T4" fmla="*/ 4 w 86"/>
                <a:gd name="T5" fmla="*/ 27 h 57"/>
                <a:gd name="T6" fmla="*/ 16 w 86"/>
                <a:gd name="T7" fmla="*/ 57 h 57"/>
                <a:gd name="T8" fmla="*/ 74 w 86"/>
                <a:gd name="T9" fmla="*/ 35 h 57"/>
                <a:gd name="T10" fmla="*/ 86 w 86"/>
                <a:gd name="T11" fmla="*/ 17 h 57"/>
                <a:gd name="T12" fmla="*/ 56 w 86"/>
                <a:gd name="T13" fmla="*/ 7 h 57"/>
                <a:gd name="T14" fmla="*/ 44 w 86"/>
                <a:gd name="T15" fmla="*/ 7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"/>
                <a:gd name="T25" fmla="*/ 0 h 57"/>
                <a:gd name="T26" fmla="*/ 86 w 8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65" name="Freeform 29"/>
            <p:cNvSpPr>
              <a:spLocks noChangeArrowheads="1"/>
            </p:cNvSpPr>
            <p:nvPr/>
          </p:nvSpPr>
          <p:spPr bwMode="auto">
            <a:xfrm>
              <a:off x="1029" y="114"/>
              <a:ext cx="54" cy="25"/>
            </a:xfrm>
            <a:custGeom>
              <a:avLst/>
              <a:gdLst>
                <a:gd name="T0" fmla="*/ 40 w 73"/>
                <a:gd name="T1" fmla="*/ 0 h 34"/>
                <a:gd name="T2" fmla="*/ 10 w 73"/>
                <a:gd name="T3" fmla="*/ 16 h 34"/>
                <a:gd name="T4" fmla="*/ 24 w 73"/>
                <a:gd name="T5" fmla="*/ 34 h 34"/>
                <a:gd name="T6" fmla="*/ 52 w 73"/>
                <a:gd name="T7" fmla="*/ 28 h 34"/>
                <a:gd name="T8" fmla="*/ 64 w 73"/>
                <a:gd name="T9" fmla="*/ 20 h 34"/>
                <a:gd name="T10" fmla="*/ 40 w 73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34"/>
                <a:gd name="T20" fmla="*/ 73 w 73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66" name="Freeform 30"/>
            <p:cNvSpPr>
              <a:spLocks noChangeArrowheads="1"/>
            </p:cNvSpPr>
            <p:nvPr/>
          </p:nvSpPr>
          <p:spPr bwMode="auto">
            <a:xfrm>
              <a:off x="1000" y="78"/>
              <a:ext cx="64" cy="34"/>
            </a:xfrm>
            <a:custGeom>
              <a:avLst/>
              <a:gdLst>
                <a:gd name="T0" fmla="*/ 58 w 85"/>
                <a:gd name="T1" fmla="*/ 10 h 45"/>
                <a:gd name="T2" fmla="*/ 28 w 85"/>
                <a:gd name="T3" fmla="*/ 4 h 45"/>
                <a:gd name="T4" fmla="*/ 0 w 85"/>
                <a:gd name="T5" fmla="*/ 18 h 45"/>
                <a:gd name="T6" fmla="*/ 40 w 85"/>
                <a:gd name="T7" fmla="*/ 32 h 45"/>
                <a:gd name="T8" fmla="*/ 64 w 85"/>
                <a:gd name="T9" fmla="*/ 40 h 45"/>
                <a:gd name="T10" fmla="*/ 84 w 85"/>
                <a:gd name="T11" fmla="*/ 18 h 45"/>
                <a:gd name="T12" fmla="*/ 82 w 85"/>
                <a:gd name="T13" fmla="*/ 6 h 45"/>
                <a:gd name="T14" fmla="*/ 64 w 85"/>
                <a:gd name="T15" fmla="*/ 0 h 45"/>
                <a:gd name="T16" fmla="*/ 58 w 85"/>
                <a:gd name="T17" fmla="*/ 10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"/>
                <a:gd name="T28" fmla="*/ 0 h 45"/>
                <a:gd name="T29" fmla="*/ 85 w 85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67" name="Freeform 31"/>
            <p:cNvSpPr>
              <a:spLocks noChangeArrowheads="1"/>
            </p:cNvSpPr>
            <p:nvPr/>
          </p:nvSpPr>
          <p:spPr bwMode="auto">
            <a:xfrm>
              <a:off x="973" y="46"/>
              <a:ext cx="44" cy="24"/>
            </a:xfrm>
            <a:custGeom>
              <a:avLst/>
              <a:gdLst>
                <a:gd name="T0" fmla="*/ 16 w 58"/>
                <a:gd name="T1" fmla="*/ 4 h 31"/>
                <a:gd name="T2" fmla="*/ 0 w 58"/>
                <a:gd name="T3" fmla="*/ 18 h 31"/>
                <a:gd name="T4" fmla="*/ 20 w 58"/>
                <a:gd name="T5" fmla="*/ 28 h 31"/>
                <a:gd name="T6" fmla="*/ 28 w 58"/>
                <a:gd name="T7" fmla="*/ 20 h 31"/>
                <a:gd name="T8" fmla="*/ 52 w 58"/>
                <a:gd name="T9" fmla="*/ 12 h 31"/>
                <a:gd name="T10" fmla="*/ 44 w 58"/>
                <a:gd name="T11" fmla="*/ 0 h 31"/>
                <a:gd name="T12" fmla="*/ 16 w 58"/>
                <a:gd name="T13" fmla="*/ 4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31"/>
                <a:gd name="T23" fmla="*/ 58 w 58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68" name="Freeform 32"/>
            <p:cNvSpPr>
              <a:spLocks noChangeArrowheads="1"/>
            </p:cNvSpPr>
            <p:nvPr/>
          </p:nvSpPr>
          <p:spPr bwMode="auto">
            <a:xfrm>
              <a:off x="1087" y="49"/>
              <a:ext cx="114" cy="77"/>
            </a:xfrm>
            <a:custGeom>
              <a:avLst/>
              <a:gdLst>
                <a:gd name="T0" fmla="*/ 38 w 152"/>
                <a:gd name="T1" fmla="*/ 0 h 102"/>
                <a:gd name="T2" fmla="*/ 14 w 152"/>
                <a:gd name="T3" fmla="*/ 6 h 102"/>
                <a:gd name="T4" fmla="*/ 4 w 152"/>
                <a:gd name="T5" fmla="*/ 38 h 102"/>
                <a:gd name="T6" fmla="*/ 12 w 152"/>
                <a:gd name="T7" fmla="*/ 56 h 102"/>
                <a:gd name="T8" fmla="*/ 0 w 152"/>
                <a:gd name="T9" fmla="*/ 72 h 102"/>
                <a:gd name="T10" fmla="*/ 56 w 152"/>
                <a:gd name="T11" fmla="*/ 86 h 102"/>
                <a:gd name="T12" fmla="*/ 82 w 152"/>
                <a:gd name="T13" fmla="*/ 92 h 102"/>
                <a:gd name="T14" fmla="*/ 152 w 152"/>
                <a:gd name="T15" fmla="*/ 86 h 102"/>
                <a:gd name="T16" fmla="*/ 76 w 152"/>
                <a:gd name="T17" fmla="*/ 70 h 102"/>
                <a:gd name="T18" fmla="*/ 54 w 152"/>
                <a:gd name="T19" fmla="*/ 62 h 102"/>
                <a:gd name="T20" fmla="*/ 44 w 152"/>
                <a:gd name="T21" fmla="*/ 52 h 102"/>
                <a:gd name="T22" fmla="*/ 50 w 152"/>
                <a:gd name="T23" fmla="*/ 34 h 102"/>
                <a:gd name="T24" fmla="*/ 38 w 152"/>
                <a:gd name="T25" fmla="*/ 0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2"/>
                <a:gd name="T40" fmla="*/ 0 h 102"/>
                <a:gd name="T41" fmla="*/ 152 w 152"/>
                <a:gd name="T42" fmla="*/ 102 h 1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69" name="Freeform 33"/>
            <p:cNvSpPr>
              <a:spLocks noChangeArrowheads="1"/>
            </p:cNvSpPr>
            <p:nvPr/>
          </p:nvSpPr>
          <p:spPr bwMode="auto">
            <a:xfrm>
              <a:off x="0" y="294"/>
              <a:ext cx="25" cy="15"/>
            </a:xfrm>
            <a:custGeom>
              <a:avLst/>
              <a:gdLst>
                <a:gd name="T0" fmla="*/ 34 w 34"/>
                <a:gd name="T1" fmla="*/ 0 h 20"/>
                <a:gd name="T2" fmla="*/ 24 w 34"/>
                <a:gd name="T3" fmla="*/ 20 h 20"/>
                <a:gd name="T4" fmla="*/ 4 w 34"/>
                <a:gd name="T5" fmla="*/ 18 h 20"/>
                <a:gd name="T6" fmla="*/ 4 w 34"/>
                <a:gd name="T7" fmla="*/ 6 h 20"/>
                <a:gd name="T8" fmla="*/ 34 w 34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0"/>
                <a:gd name="T17" fmla="*/ 34 w 3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70" name="Freeform 34"/>
            <p:cNvSpPr>
              <a:spLocks noChangeArrowheads="1"/>
            </p:cNvSpPr>
            <p:nvPr/>
          </p:nvSpPr>
          <p:spPr bwMode="auto">
            <a:xfrm>
              <a:off x="757" y="805"/>
              <a:ext cx="16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  <a:gd name="T6" fmla="*/ 0 60000 65536"/>
                <a:gd name="T7" fmla="*/ 0 60000 65536"/>
                <a:gd name="T8" fmla="*/ 0 60000 65536"/>
                <a:gd name="T9" fmla="*/ 0 w 21"/>
                <a:gd name="T10" fmla="*/ 0 h 16"/>
                <a:gd name="T11" fmla="*/ 21 w 2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71" name="Freeform 35"/>
            <p:cNvSpPr>
              <a:spLocks noChangeArrowheads="1"/>
            </p:cNvSpPr>
            <p:nvPr/>
          </p:nvSpPr>
          <p:spPr bwMode="auto">
            <a:xfrm>
              <a:off x="760" y="830"/>
              <a:ext cx="16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  <a:gd name="T6" fmla="*/ 0 60000 65536"/>
                <a:gd name="T7" fmla="*/ 0 60000 65536"/>
                <a:gd name="T8" fmla="*/ 0 60000 65536"/>
                <a:gd name="T9" fmla="*/ 0 w 21"/>
                <a:gd name="T10" fmla="*/ 0 h 16"/>
                <a:gd name="T11" fmla="*/ 21 w 2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72" name="Freeform 36"/>
            <p:cNvSpPr>
              <a:spLocks noChangeArrowheads="1"/>
            </p:cNvSpPr>
            <p:nvPr/>
          </p:nvSpPr>
          <p:spPr bwMode="auto">
            <a:xfrm>
              <a:off x="964" y="962"/>
              <a:ext cx="15" cy="12"/>
            </a:xfrm>
            <a:custGeom>
              <a:avLst/>
              <a:gdLst>
                <a:gd name="T0" fmla="*/ 3 w 21"/>
                <a:gd name="T1" fmla="*/ 0 h 16"/>
                <a:gd name="T2" fmla="*/ 13 w 21"/>
                <a:gd name="T3" fmla="*/ 16 h 16"/>
                <a:gd name="T4" fmla="*/ 3 w 21"/>
                <a:gd name="T5" fmla="*/ 0 h 16"/>
                <a:gd name="T6" fmla="*/ 0 60000 65536"/>
                <a:gd name="T7" fmla="*/ 0 60000 65536"/>
                <a:gd name="T8" fmla="*/ 0 60000 65536"/>
                <a:gd name="T9" fmla="*/ 0 w 21"/>
                <a:gd name="T10" fmla="*/ 0 h 16"/>
                <a:gd name="T11" fmla="*/ 21 w 2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73" name="Freeform 37"/>
            <p:cNvSpPr>
              <a:spLocks noChangeArrowheads="1"/>
            </p:cNvSpPr>
            <p:nvPr/>
          </p:nvSpPr>
          <p:spPr bwMode="auto">
            <a:xfrm>
              <a:off x="1088" y="478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74" name="Freeform 38"/>
            <p:cNvSpPr>
              <a:spLocks noChangeArrowheads="1"/>
            </p:cNvSpPr>
            <p:nvPr/>
          </p:nvSpPr>
          <p:spPr bwMode="auto">
            <a:xfrm>
              <a:off x="988" y="273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75" name="Freeform 39"/>
            <p:cNvSpPr>
              <a:spLocks noChangeArrowheads="1"/>
            </p:cNvSpPr>
            <p:nvPr/>
          </p:nvSpPr>
          <p:spPr bwMode="auto">
            <a:xfrm>
              <a:off x="1053" y="94"/>
              <a:ext cx="39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76" name="Freeform 40"/>
            <p:cNvSpPr>
              <a:spLocks noChangeArrowheads="1"/>
            </p:cNvSpPr>
            <p:nvPr/>
          </p:nvSpPr>
          <p:spPr bwMode="auto">
            <a:xfrm>
              <a:off x="1116" y="202"/>
              <a:ext cx="38" cy="18"/>
            </a:xfrm>
            <a:custGeom>
              <a:avLst/>
              <a:gdLst>
                <a:gd name="T0" fmla="*/ 13 w 51"/>
                <a:gd name="T1" fmla="*/ 0 h 24"/>
                <a:gd name="T2" fmla="*/ 7 w 51"/>
                <a:gd name="T3" fmla="*/ 18 h 24"/>
                <a:gd name="T4" fmla="*/ 27 w 51"/>
                <a:gd name="T5" fmla="*/ 24 h 24"/>
                <a:gd name="T6" fmla="*/ 33 w 51"/>
                <a:gd name="T7" fmla="*/ 4 h 24"/>
                <a:gd name="T8" fmla="*/ 13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77" name="Freeform 41"/>
            <p:cNvSpPr>
              <a:spLocks noChangeArrowheads="1"/>
            </p:cNvSpPr>
            <p:nvPr/>
          </p:nvSpPr>
          <p:spPr bwMode="auto">
            <a:xfrm>
              <a:off x="1132" y="0"/>
              <a:ext cx="696" cy="346"/>
            </a:xfrm>
            <a:custGeom>
              <a:avLst/>
              <a:gdLst>
                <a:gd name="T0" fmla="*/ 28 w 929"/>
                <a:gd name="T1" fmla="*/ 56 h 462"/>
                <a:gd name="T2" fmla="*/ 6 w 929"/>
                <a:gd name="T3" fmla="*/ 92 h 462"/>
                <a:gd name="T4" fmla="*/ 36 w 929"/>
                <a:gd name="T5" fmla="*/ 100 h 462"/>
                <a:gd name="T6" fmla="*/ 16 w 929"/>
                <a:gd name="T7" fmla="*/ 116 h 462"/>
                <a:gd name="T8" fmla="*/ 104 w 929"/>
                <a:gd name="T9" fmla="*/ 136 h 462"/>
                <a:gd name="T10" fmla="*/ 142 w 929"/>
                <a:gd name="T11" fmla="*/ 130 h 462"/>
                <a:gd name="T12" fmla="*/ 250 w 929"/>
                <a:gd name="T13" fmla="*/ 78 h 462"/>
                <a:gd name="T14" fmla="*/ 300 w 929"/>
                <a:gd name="T15" fmla="*/ 66 h 462"/>
                <a:gd name="T16" fmla="*/ 324 w 929"/>
                <a:gd name="T17" fmla="*/ 80 h 462"/>
                <a:gd name="T18" fmla="*/ 272 w 929"/>
                <a:gd name="T19" fmla="*/ 88 h 462"/>
                <a:gd name="T20" fmla="*/ 242 w 929"/>
                <a:gd name="T21" fmla="*/ 112 h 462"/>
                <a:gd name="T22" fmla="*/ 254 w 929"/>
                <a:gd name="T23" fmla="*/ 120 h 462"/>
                <a:gd name="T24" fmla="*/ 260 w 929"/>
                <a:gd name="T25" fmla="*/ 158 h 462"/>
                <a:gd name="T26" fmla="*/ 350 w 929"/>
                <a:gd name="T27" fmla="*/ 192 h 462"/>
                <a:gd name="T28" fmla="*/ 336 w 929"/>
                <a:gd name="T29" fmla="*/ 210 h 462"/>
                <a:gd name="T30" fmla="*/ 368 w 929"/>
                <a:gd name="T31" fmla="*/ 246 h 462"/>
                <a:gd name="T32" fmla="*/ 348 w 929"/>
                <a:gd name="T33" fmla="*/ 266 h 462"/>
                <a:gd name="T34" fmla="*/ 324 w 929"/>
                <a:gd name="T35" fmla="*/ 294 h 462"/>
                <a:gd name="T36" fmla="*/ 294 w 929"/>
                <a:gd name="T37" fmla="*/ 324 h 462"/>
                <a:gd name="T38" fmla="*/ 292 w 929"/>
                <a:gd name="T39" fmla="*/ 420 h 462"/>
                <a:gd name="T40" fmla="*/ 332 w 929"/>
                <a:gd name="T41" fmla="*/ 446 h 462"/>
                <a:gd name="T42" fmla="*/ 388 w 929"/>
                <a:gd name="T43" fmla="*/ 448 h 462"/>
                <a:gd name="T44" fmla="*/ 412 w 929"/>
                <a:gd name="T45" fmla="*/ 422 h 462"/>
                <a:gd name="T46" fmla="*/ 506 w 929"/>
                <a:gd name="T47" fmla="*/ 356 h 462"/>
                <a:gd name="T48" fmla="*/ 572 w 929"/>
                <a:gd name="T49" fmla="*/ 334 h 462"/>
                <a:gd name="T50" fmla="*/ 646 w 929"/>
                <a:gd name="T51" fmla="*/ 308 h 462"/>
                <a:gd name="T52" fmla="*/ 720 w 929"/>
                <a:gd name="T53" fmla="*/ 290 h 462"/>
                <a:gd name="T54" fmla="*/ 762 w 929"/>
                <a:gd name="T55" fmla="*/ 260 h 462"/>
                <a:gd name="T56" fmla="*/ 800 w 929"/>
                <a:gd name="T57" fmla="*/ 200 h 462"/>
                <a:gd name="T58" fmla="*/ 802 w 929"/>
                <a:gd name="T59" fmla="*/ 154 h 462"/>
                <a:gd name="T60" fmla="*/ 802 w 929"/>
                <a:gd name="T61" fmla="*/ 124 h 462"/>
                <a:gd name="T62" fmla="*/ 832 w 929"/>
                <a:gd name="T63" fmla="*/ 90 h 462"/>
                <a:gd name="T64" fmla="*/ 876 w 929"/>
                <a:gd name="T65" fmla="*/ 94 h 462"/>
                <a:gd name="T66" fmla="*/ 922 w 929"/>
                <a:gd name="T67" fmla="*/ 52 h 462"/>
                <a:gd name="T68" fmla="*/ 888 w 929"/>
                <a:gd name="T69" fmla="*/ 56 h 462"/>
                <a:gd name="T70" fmla="*/ 848 w 929"/>
                <a:gd name="T71" fmla="*/ 46 h 462"/>
                <a:gd name="T72" fmla="*/ 794 w 929"/>
                <a:gd name="T73" fmla="*/ 22 h 462"/>
                <a:gd name="T74" fmla="*/ 642 w 929"/>
                <a:gd name="T75" fmla="*/ 26 h 462"/>
                <a:gd name="T76" fmla="*/ 584 w 929"/>
                <a:gd name="T77" fmla="*/ 38 h 462"/>
                <a:gd name="T78" fmla="*/ 556 w 929"/>
                <a:gd name="T79" fmla="*/ 38 h 462"/>
                <a:gd name="T80" fmla="*/ 516 w 929"/>
                <a:gd name="T81" fmla="*/ 54 h 462"/>
                <a:gd name="T82" fmla="*/ 478 w 929"/>
                <a:gd name="T83" fmla="*/ 30 h 462"/>
                <a:gd name="T84" fmla="*/ 432 w 929"/>
                <a:gd name="T85" fmla="*/ 40 h 462"/>
                <a:gd name="T86" fmla="*/ 366 w 929"/>
                <a:gd name="T87" fmla="*/ 52 h 462"/>
                <a:gd name="T88" fmla="*/ 410 w 929"/>
                <a:gd name="T89" fmla="*/ 38 h 462"/>
                <a:gd name="T90" fmla="*/ 352 w 929"/>
                <a:gd name="T91" fmla="*/ 8 h 462"/>
                <a:gd name="T92" fmla="*/ 334 w 929"/>
                <a:gd name="T93" fmla="*/ 2 h 462"/>
                <a:gd name="T94" fmla="*/ 314 w 929"/>
                <a:gd name="T95" fmla="*/ 8 h 462"/>
                <a:gd name="T96" fmla="*/ 240 w 929"/>
                <a:gd name="T97" fmla="*/ 16 h 462"/>
                <a:gd name="T98" fmla="*/ 160 w 929"/>
                <a:gd name="T99" fmla="*/ 28 h 462"/>
                <a:gd name="T100" fmla="*/ 108 w 929"/>
                <a:gd name="T101" fmla="*/ 26 h 462"/>
                <a:gd name="T102" fmla="*/ 114 w 929"/>
                <a:gd name="T103" fmla="*/ 68 h 462"/>
                <a:gd name="T104" fmla="*/ 104 w 929"/>
                <a:gd name="T105" fmla="*/ 52 h 462"/>
                <a:gd name="T106" fmla="*/ 60 w 929"/>
                <a:gd name="T107" fmla="*/ 42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29"/>
                <a:gd name="T163" fmla="*/ 0 h 462"/>
                <a:gd name="T164" fmla="*/ 929 w 929"/>
                <a:gd name="T165" fmla="*/ 462 h 4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78" name="Freeform 42"/>
            <p:cNvSpPr>
              <a:spLocks noChangeArrowheads="1"/>
            </p:cNvSpPr>
            <p:nvPr/>
          </p:nvSpPr>
          <p:spPr bwMode="auto">
            <a:xfrm>
              <a:off x="1345" y="184"/>
              <a:ext cx="39" cy="24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2"/>
                <a:gd name="T17" fmla="*/ 52 w 5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79" name="Freeform 43"/>
            <p:cNvSpPr>
              <a:spLocks noChangeArrowheads="1"/>
            </p:cNvSpPr>
            <p:nvPr/>
          </p:nvSpPr>
          <p:spPr bwMode="auto">
            <a:xfrm>
              <a:off x="1628" y="250"/>
              <a:ext cx="128" cy="54"/>
            </a:xfrm>
            <a:custGeom>
              <a:avLst/>
              <a:gdLst>
                <a:gd name="T0" fmla="*/ 102 w 172"/>
                <a:gd name="T1" fmla="*/ 8 h 72"/>
                <a:gd name="T2" fmla="*/ 66 w 172"/>
                <a:gd name="T3" fmla="*/ 4 h 72"/>
                <a:gd name="T4" fmla="*/ 54 w 172"/>
                <a:gd name="T5" fmla="*/ 0 h 72"/>
                <a:gd name="T6" fmla="*/ 0 w 172"/>
                <a:gd name="T7" fmla="*/ 28 h 72"/>
                <a:gd name="T8" fmla="*/ 28 w 172"/>
                <a:gd name="T9" fmla="*/ 40 h 72"/>
                <a:gd name="T10" fmla="*/ 42 w 172"/>
                <a:gd name="T11" fmla="*/ 60 h 72"/>
                <a:gd name="T12" fmla="*/ 66 w 172"/>
                <a:gd name="T13" fmla="*/ 68 h 72"/>
                <a:gd name="T14" fmla="*/ 78 w 172"/>
                <a:gd name="T15" fmla="*/ 72 h 72"/>
                <a:gd name="T16" fmla="*/ 130 w 172"/>
                <a:gd name="T17" fmla="*/ 60 h 72"/>
                <a:gd name="T18" fmla="*/ 172 w 172"/>
                <a:gd name="T19" fmla="*/ 44 h 72"/>
                <a:gd name="T20" fmla="*/ 148 w 172"/>
                <a:gd name="T21" fmla="*/ 18 h 72"/>
                <a:gd name="T22" fmla="*/ 136 w 172"/>
                <a:gd name="T23" fmla="*/ 4 h 72"/>
                <a:gd name="T24" fmla="*/ 102 w 172"/>
                <a:gd name="T25" fmla="*/ 8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72"/>
                <a:gd name="T41" fmla="*/ 172 w 172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80" name="Freeform 44"/>
            <p:cNvSpPr>
              <a:spLocks noChangeArrowheads="1"/>
            </p:cNvSpPr>
            <p:nvPr/>
          </p:nvSpPr>
          <p:spPr bwMode="auto">
            <a:xfrm>
              <a:off x="1729" y="87"/>
              <a:ext cx="39" cy="24"/>
            </a:xfrm>
            <a:custGeom>
              <a:avLst/>
              <a:gdLst>
                <a:gd name="T0" fmla="*/ 34 w 52"/>
                <a:gd name="T1" fmla="*/ 0 h 32"/>
                <a:gd name="T2" fmla="*/ 8 w 52"/>
                <a:gd name="T3" fmla="*/ 20 h 32"/>
                <a:gd name="T4" fmla="*/ 24 w 52"/>
                <a:gd name="T5" fmla="*/ 32 h 32"/>
                <a:gd name="T6" fmla="*/ 42 w 52"/>
                <a:gd name="T7" fmla="*/ 30 h 32"/>
                <a:gd name="T8" fmla="*/ 34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2"/>
                <a:gd name="T17" fmla="*/ 52 w 5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81" name="Freeform 45"/>
            <p:cNvSpPr>
              <a:spLocks noChangeArrowheads="1"/>
            </p:cNvSpPr>
            <p:nvPr/>
          </p:nvSpPr>
          <p:spPr bwMode="auto">
            <a:xfrm>
              <a:off x="1998" y="55"/>
              <a:ext cx="155" cy="63"/>
            </a:xfrm>
            <a:custGeom>
              <a:avLst/>
              <a:gdLst>
                <a:gd name="T0" fmla="*/ 191 w 206"/>
                <a:gd name="T1" fmla="*/ 7 h 85"/>
                <a:gd name="T2" fmla="*/ 103 w 206"/>
                <a:gd name="T3" fmla="*/ 9 h 85"/>
                <a:gd name="T4" fmla="*/ 109 w 206"/>
                <a:gd name="T5" fmla="*/ 25 h 85"/>
                <a:gd name="T6" fmla="*/ 107 w 206"/>
                <a:gd name="T7" fmla="*/ 33 h 85"/>
                <a:gd name="T8" fmla="*/ 89 w 206"/>
                <a:gd name="T9" fmla="*/ 27 h 85"/>
                <a:gd name="T10" fmla="*/ 77 w 206"/>
                <a:gd name="T11" fmla="*/ 19 h 85"/>
                <a:gd name="T12" fmla="*/ 23 w 206"/>
                <a:gd name="T13" fmla="*/ 27 h 85"/>
                <a:gd name="T14" fmla="*/ 31 w 206"/>
                <a:gd name="T15" fmla="*/ 49 h 85"/>
                <a:gd name="T16" fmla="*/ 55 w 206"/>
                <a:gd name="T17" fmla="*/ 53 h 85"/>
                <a:gd name="T18" fmla="*/ 75 w 206"/>
                <a:gd name="T19" fmla="*/ 73 h 85"/>
                <a:gd name="T20" fmla="*/ 89 w 206"/>
                <a:gd name="T21" fmla="*/ 85 h 85"/>
                <a:gd name="T22" fmla="*/ 109 w 206"/>
                <a:gd name="T23" fmla="*/ 67 h 85"/>
                <a:gd name="T24" fmla="*/ 121 w 206"/>
                <a:gd name="T25" fmla="*/ 59 h 85"/>
                <a:gd name="T26" fmla="*/ 127 w 206"/>
                <a:gd name="T27" fmla="*/ 47 h 85"/>
                <a:gd name="T28" fmla="*/ 167 w 206"/>
                <a:gd name="T29" fmla="*/ 35 h 85"/>
                <a:gd name="T30" fmla="*/ 187 w 206"/>
                <a:gd name="T31" fmla="*/ 31 h 85"/>
                <a:gd name="T32" fmla="*/ 199 w 206"/>
                <a:gd name="T33" fmla="*/ 27 h 85"/>
                <a:gd name="T34" fmla="*/ 191 w 206"/>
                <a:gd name="T35" fmla="*/ 7 h 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6"/>
                <a:gd name="T55" fmla="*/ 0 h 85"/>
                <a:gd name="T56" fmla="*/ 206 w 206"/>
                <a:gd name="T57" fmla="*/ 85 h 8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82" name="Freeform 46"/>
            <p:cNvSpPr>
              <a:spLocks noChangeArrowheads="1"/>
            </p:cNvSpPr>
            <p:nvPr/>
          </p:nvSpPr>
          <p:spPr bwMode="auto">
            <a:xfrm>
              <a:off x="2095" y="88"/>
              <a:ext cx="48" cy="21"/>
            </a:xfrm>
            <a:custGeom>
              <a:avLst/>
              <a:gdLst>
                <a:gd name="T0" fmla="*/ 36 w 64"/>
                <a:gd name="T1" fmla="*/ 6 h 28"/>
                <a:gd name="T2" fmla="*/ 8 w 64"/>
                <a:gd name="T3" fmla="*/ 4 h 28"/>
                <a:gd name="T4" fmla="*/ 24 w 64"/>
                <a:gd name="T5" fmla="*/ 28 h 28"/>
                <a:gd name="T6" fmla="*/ 54 w 64"/>
                <a:gd name="T7" fmla="*/ 14 h 28"/>
                <a:gd name="T8" fmla="*/ 36 w 64"/>
                <a:gd name="T9" fmla="*/ 6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"/>
                <a:gd name="T17" fmla="*/ 64 w 64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83" name="Freeform 47"/>
            <p:cNvSpPr>
              <a:spLocks noChangeArrowheads="1"/>
            </p:cNvSpPr>
            <p:nvPr/>
          </p:nvSpPr>
          <p:spPr bwMode="auto">
            <a:xfrm>
              <a:off x="1803" y="360"/>
              <a:ext cx="109" cy="132"/>
            </a:xfrm>
            <a:custGeom>
              <a:avLst/>
              <a:gdLst>
                <a:gd name="T0" fmla="*/ 24 w 146"/>
                <a:gd name="T1" fmla="*/ 19 h 176"/>
                <a:gd name="T2" fmla="*/ 0 w 146"/>
                <a:gd name="T3" fmla="*/ 25 h 176"/>
                <a:gd name="T4" fmla="*/ 14 w 146"/>
                <a:gd name="T5" fmla="*/ 43 h 176"/>
                <a:gd name="T6" fmla="*/ 34 w 146"/>
                <a:gd name="T7" fmla="*/ 87 h 176"/>
                <a:gd name="T8" fmla="*/ 52 w 146"/>
                <a:gd name="T9" fmla="*/ 91 h 176"/>
                <a:gd name="T10" fmla="*/ 50 w 146"/>
                <a:gd name="T11" fmla="*/ 107 h 176"/>
                <a:gd name="T12" fmla="*/ 28 w 146"/>
                <a:gd name="T13" fmla="*/ 113 h 176"/>
                <a:gd name="T14" fmla="*/ 16 w 146"/>
                <a:gd name="T15" fmla="*/ 131 h 176"/>
                <a:gd name="T16" fmla="*/ 18 w 146"/>
                <a:gd name="T17" fmla="*/ 137 h 176"/>
                <a:gd name="T18" fmla="*/ 30 w 146"/>
                <a:gd name="T19" fmla="*/ 141 h 176"/>
                <a:gd name="T20" fmla="*/ 18 w 146"/>
                <a:gd name="T21" fmla="*/ 169 h 176"/>
                <a:gd name="T22" fmla="*/ 20 w 146"/>
                <a:gd name="T23" fmla="*/ 175 h 176"/>
                <a:gd name="T24" fmla="*/ 34 w 146"/>
                <a:gd name="T25" fmla="*/ 171 h 176"/>
                <a:gd name="T26" fmla="*/ 58 w 146"/>
                <a:gd name="T27" fmla="*/ 169 h 176"/>
                <a:gd name="T28" fmla="*/ 92 w 146"/>
                <a:gd name="T29" fmla="*/ 171 h 176"/>
                <a:gd name="T30" fmla="*/ 110 w 146"/>
                <a:gd name="T31" fmla="*/ 169 h 176"/>
                <a:gd name="T32" fmla="*/ 122 w 146"/>
                <a:gd name="T33" fmla="*/ 165 h 176"/>
                <a:gd name="T34" fmla="*/ 128 w 146"/>
                <a:gd name="T35" fmla="*/ 141 h 176"/>
                <a:gd name="T36" fmla="*/ 146 w 146"/>
                <a:gd name="T37" fmla="*/ 133 h 176"/>
                <a:gd name="T38" fmla="*/ 110 w 146"/>
                <a:gd name="T39" fmla="*/ 109 h 176"/>
                <a:gd name="T40" fmla="*/ 88 w 146"/>
                <a:gd name="T41" fmla="*/ 83 h 176"/>
                <a:gd name="T42" fmla="*/ 82 w 146"/>
                <a:gd name="T43" fmla="*/ 69 h 176"/>
                <a:gd name="T44" fmla="*/ 64 w 146"/>
                <a:gd name="T45" fmla="*/ 61 h 176"/>
                <a:gd name="T46" fmla="*/ 86 w 146"/>
                <a:gd name="T47" fmla="*/ 45 h 176"/>
                <a:gd name="T48" fmla="*/ 64 w 146"/>
                <a:gd name="T49" fmla="*/ 31 h 176"/>
                <a:gd name="T50" fmla="*/ 70 w 146"/>
                <a:gd name="T51" fmla="*/ 13 h 176"/>
                <a:gd name="T52" fmla="*/ 46 w 146"/>
                <a:gd name="T53" fmla="*/ 1 h 176"/>
                <a:gd name="T54" fmla="*/ 30 w 146"/>
                <a:gd name="T55" fmla="*/ 9 h 176"/>
                <a:gd name="T56" fmla="*/ 24 w 146"/>
                <a:gd name="T57" fmla="*/ 19 h 1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6"/>
                <a:gd name="T88" fmla="*/ 0 h 176"/>
                <a:gd name="T89" fmla="*/ 146 w 146"/>
                <a:gd name="T90" fmla="*/ 176 h 1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84" name="Freeform 48"/>
            <p:cNvSpPr>
              <a:spLocks noChangeArrowheads="1"/>
            </p:cNvSpPr>
            <p:nvPr/>
          </p:nvSpPr>
          <p:spPr bwMode="auto">
            <a:xfrm>
              <a:off x="1749" y="408"/>
              <a:ext cx="69" cy="68"/>
            </a:xfrm>
            <a:custGeom>
              <a:avLst/>
              <a:gdLst>
                <a:gd name="T0" fmla="*/ 58 w 92"/>
                <a:gd name="T1" fmla="*/ 6 h 92"/>
                <a:gd name="T2" fmla="*/ 82 w 92"/>
                <a:gd name="T3" fmla="*/ 8 h 92"/>
                <a:gd name="T4" fmla="*/ 92 w 92"/>
                <a:gd name="T5" fmla="*/ 26 h 92"/>
                <a:gd name="T6" fmla="*/ 78 w 92"/>
                <a:gd name="T7" fmla="*/ 48 h 92"/>
                <a:gd name="T8" fmla="*/ 46 w 92"/>
                <a:gd name="T9" fmla="*/ 76 h 92"/>
                <a:gd name="T10" fmla="*/ 18 w 92"/>
                <a:gd name="T11" fmla="*/ 92 h 92"/>
                <a:gd name="T12" fmla="*/ 8 w 92"/>
                <a:gd name="T13" fmla="*/ 72 h 92"/>
                <a:gd name="T14" fmla="*/ 20 w 92"/>
                <a:gd name="T15" fmla="*/ 64 h 92"/>
                <a:gd name="T16" fmla="*/ 14 w 92"/>
                <a:gd name="T17" fmla="*/ 46 h 92"/>
                <a:gd name="T18" fmla="*/ 40 w 92"/>
                <a:gd name="T19" fmla="*/ 28 h 92"/>
                <a:gd name="T20" fmla="*/ 58 w 92"/>
                <a:gd name="T21" fmla="*/ 6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2"/>
                <a:gd name="T34" fmla="*/ 0 h 92"/>
                <a:gd name="T35" fmla="*/ 92 w 92"/>
                <a:gd name="T36" fmla="*/ 92 h 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85" name="Freeform 49"/>
            <p:cNvSpPr>
              <a:spLocks noChangeArrowheads="1"/>
            </p:cNvSpPr>
            <p:nvPr/>
          </p:nvSpPr>
          <p:spPr bwMode="auto">
            <a:xfrm>
              <a:off x="3435" y="1551"/>
              <a:ext cx="474" cy="495"/>
            </a:xfrm>
            <a:custGeom>
              <a:avLst/>
              <a:gdLst>
                <a:gd name="T0" fmla="*/ 212 w 633"/>
                <a:gd name="T1" fmla="*/ 11 h 660"/>
                <a:gd name="T2" fmla="*/ 176 w 633"/>
                <a:gd name="T3" fmla="*/ 19 h 660"/>
                <a:gd name="T4" fmla="*/ 144 w 633"/>
                <a:gd name="T5" fmla="*/ 51 h 660"/>
                <a:gd name="T6" fmla="*/ 104 w 633"/>
                <a:gd name="T7" fmla="*/ 59 h 660"/>
                <a:gd name="T8" fmla="*/ 84 w 633"/>
                <a:gd name="T9" fmla="*/ 75 h 660"/>
                <a:gd name="T10" fmla="*/ 68 w 633"/>
                <a:gd name="T11" fmla="*/ 115 h 660"/>
                <a:gd name="T12" fmla="*/ 36 w 633"/>
                <a:gd name="T13" fmla="*/ 167 h 660"/>
                <a:gd name="T14" fmla="*/ 0 w 633"/>
                <a:gd name="T15" fmla="*/ 179 h 660"/>
                <a:gd name="T16" fmla="*/ 72 w 633"/>
                <a:gd name="T17" fmla="*/ 323 h 660"/>
                <a:gd name="T18" fmla="*/ 120 w 633"/>
                <a:gd name="T19" fmla="*/ 427 h 660"/>
                <a:gd name="T20" fmla="*/ 144 w 633"/>
                <a:gd name="T21" fmla="*/ 443 h 660"/>
                <a:gd name="T22" fmla="*/ 168 w 633"/>
                <a:gd name="T23" fmla="*/ 451 h 660"/>
                <a:gd name="T24" fmla="*/ 228 w 633"/>
                <a:gd name="T25" fmla="*/ 431 h 660"/>
                <a:gd name="T26" fmla="*/ 252 w 633"/>
                <a:gd name="T27" fmla="*/ 423 h 660"/>
                <a:gd name="T28" fmla="*/ 300 w 633"/>
                <a:gd name="T29" fmla="*/ 451 h 660"/>
                <a:gd name="T30" fmla="*/ 324 w 633"/>
                <a:gd name="T31" fmla="*/ 527 h 660"/>
                <a:gd name="T32" fmla="*/ 336 w 633"/>
                <a:gd name="T33" fmla="*/ 523 h 660"/>
                <a:gd name="T34" fmla="*/ 344 w 633"/>
                <a:gd name="T35" fmla="*/ 511 h 660"/>
                <a:gd name="T36" fmla="*/ 368 w 633"/>
                <a:gd name="T37" fmla="*/ 547 h 660"/>
                <a:gd name="T38" fmla="*/ 404 w 633"/>
                <a:gd name="T39" fmla="*/ 571 h 660"/>
                <a:gd name="T40" fmla="*/ 436 w 633"/>
                <a:gd name="T41" fmla="*/ 603 h 660"/>
                <a:gd name="T42" fmla="*/ 444 w 633"/>
                <a:gd name="T43" fmla="*/ 615 h 660"/>
                <a:gd name="T44" fmla="*/ 456 w 633"/>
                <a:gd name="T45" fmla="*/ 623 h 660"/>
                <a:gd name="T46" fmla="*/ 484 w 633"/>
                <a:gd name="T47" fmla="*/ 655 h 660"/>
                <a:gd name="T48" fmla="*/ 492 w 633"/>
                <a:gd name="T49" fmla="*/ 631 h 660"/>
                <a:gd name="T50" fmla="*/ 540 w 633"/>
                <a:gd name="T51" fmla="*/ 659 h 660"/>
                <a:gd name="T52" fmla="*/ 588 w 633"/>
                <a:gd name="T53" fmla="*/ 655 h 660"/>
                <a:gd name="T54" fmla="*/ 616 w 633"/>
                <a:gd name="T55" fmla="*/ 531 h 660"/>
                <a:gd name="T56" fmla="*/ 632 w 633"/>
                <a:gd name="T57" fmla="*/ 463 h 660"/>
                <a:gd name="T58" fmla="*/ 620 w 633"/>
                <a:gd name="T59" fmla="*/ 367 h 660"/>
                <a:gd name="T60" fmla="*/ 536 w 633"/>
                <a:gd name="T61" fmla="*/ 271 h 660"/>
                <a:gd name="T62" fmla="*/ 528 w 633"/>
                <a:gd name="T63" fmla="*/ 235 h 660"/>
                <a:gd name="T64" fmla="*/ 460 w 633"/>
                <a:gd name="T65" fmla="*/ 179 h 660"/>
                <a:gd name="T66" fmla="*/ 472 w 633"/>
                <a:gd name="T67" fmla="*/ 155 h 660"/>
                <a:gd name="T68" fmla="*/ 456 w 633"/>
                <a:gd name="T69" fmla="*/ 131 h 660"/>
                <a:gd name="T70" fmla="*/ 416 w 633"/>
                <a:gd name="T71" fmla="*/ 79 h 660"/>
                <a:gd name="T72" fmla="*/ 392 w 633"/>
                <a:gd name="T73" fmla="*/ 31 h 660"/>
                <a:gd name="T74" fmla="*/ 388 w 633"/>
                <a:gd name="T75" fmla="*/ 19 h 660"/>
                <a:gd name="T76" fmla="*/ 364 w 633"/>
                <a:gd name="T77" fmla="*/ 151 h 660"/>
                <a:gd name="T78" fmla="*/ 324 w 633"/>
                <a:gd name="T79" fmla="*/ 115 h 660"/>
                <a:gd name="T80" fmla="*/ 292 w 633"/>
                <a:gd name="T81" fmla="*/ 111 h 660"/>
                <a:gd name="T82" fmla="*/ 272 w 633"/>
                <a:gd name="T83" fmla="*/ 87 h 660"/>
                <a:gd name="T84" fmla="*/ 264 w 633"/>
                <a:gd name="T85" fmla="*/ 63 h 660"/>
                <a:gd name="T86" fmla="*/ 276 w 633"/>
                <a:gd name="T87" fmla="*/ 55 h 660"/>
                <a:gd name="T88" fmla="*/ 240 w 633"/>
                <a:gd name="T89" fmla="*/ 19 h 660"/>
                <a:gd name="T90" fmla="*/ 216 w 633"/>
                <a:gd name="T91" fmla="*/ 11 h 660"/>
                <a:gd name="T92" fmla="*/ 204 w 633"/>
                <a:gd name="T93" fmla="*/ 7 h 660"/>
                <a:gd name="T94" fmla="*/ 212 w 633"/>
                <a:gd name="T95" fmla="*/ 11 h 6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3"/>
                <a:gd name="T145" fmla="*/ 0 h 660"/>
                <a:gd name="T146" fmla="*/ 633 w 633"/>
                <a:gd name="T147" fmla="*/ 660 h 6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86" name="Freeform 50"/>
            <p:cNvSpPr>
              <a:spLocks noChangeArrowheads="1"/>
            </p:cNvSpPr>
            <p:nvPr/>
          </p:nvSpPr>
          <p:spPr bwMode="auto">
            <a:xfrm>
              <a:off x="3582" y="1290"/>
              <a:ext cx="319" cy="210"/>
            </a:xfrm>
            <a:custGeom>
              <a:avLst/>
              <a:gdLst>
                <a:gd name="T0" fmla="*/ 84 w 426"/>
                <a:gd name="T1" fmla="*/ 60 h 280"/>
                <a:gd name="T2" fmla="*/ 68 w 426"/>
                <a:gd name="T3" fmla="*/ 36 h 280"/>
                <a:gd name="T4" fmla="*/ 64 w 426"/>
                <a:gd name="T5" fmla="*/ 16 h 280"/>
                <a:gd name="T6" fmla="*/ 52 w 426"/>
                <a:gd name="T7" fmla="*/ 12 h 280"/>
                <a:gd name="T8" fmla="*/ 16 w 426"/>
                <a:gd name="T9" fmla="*/ 16 h 280"/>
                <a:gd name="T10" fmla="*/ 44 w 426"/>
                <a:gd name="T11" fmla="*/ 40 h 280"/>
                <a:gd name="T12" fmla="*/ 48 w 426"/>
                <a:gd name="T13" fmla="*/ 52 h 280"/>
                <a:gd name="T14" fmla="*/ 24 w 426"/>
                <a:gd name="T15" fmla="*/ 68 h 280"/>
                <a:gd name="T16" fmla="*/ 88 w 426"/>
                <a:gd name="T17" fmla="*/ 92 h 280"/>
                <a:gd name="T18" fmla="*/ 124 w 426"/>
                <a:gd name="T19" fmla="*/ 112 h 280"/>
                <a:gd name="T20" fmla="*/ 128 w 426"/>
                <a:gd name="T21" fmla="*/ 124 h 280"/>
                <a:gd name="T22" fmla="*/ 140 w 426"/>
                <a:gd name="T23" fmla="*/ 132 h 280"/>
                <a:gd name="T24" fmla="*/ 148 w 426"/>
                <a:gd name="T25" fmla="*/ 156 h 280"/>
                <a:gd name="T26" fmla="*/ 132 w 426"/>
                <a:gd name="T27" fmla="*/ 196 h 280"/>
                <a:gd name="T28" fmla="*/ 180 w 426"/>
                <a:gd name="T29" fmla="*/ 188 h 280"/>
                <a:gd name="T30" fmla="*/ 192 w 426"/>
                <a:gd name="T31" fmla="*/ 216 h 280"/>
                <a:gd name="T32" fmla="*/ 216 w 426"/>
                <a:gd name="T33" fmla="*/ 224 h 280"/>
                <a:gd name="T34" fmla="*/ 228 w 426"/>
                <a:gd name="T35" fmla="*/ 228 h 280"/>
                <a:gd name="T36" fmla="*/ 252 w 426"/>
                <a:gd name="T37" fmla="*/ 224 h 280"/>
                <a:gd name="T38" fmla="*/ 276 w 426"/>
                <a:gd name="T39" fmla="*/ 196 h 280"/>
                <a:gd name="T40" fmla="*/ 336 w 426"/>
                <a:gd name="T41" fmla="*/ 252 h 280"/>
                <a:gd name="T42" fmla="*/ 364 w 426"/>
                <a:gd name="T43" fmla="*/ 280 h 280"/>
                <a:gd name="T44" fmla="*/ 360 w 426"/>
                <a:gd name="T45" fmla="*/ 224 h 280"/>
                <a:gd name="T46" fmla="*/ 336 w 426"/>
                <a:gd name="T47" fmla="*/ 200 h 280"/>
                <a:gd name="T48" fmla="*/ 372 w 426"/>
                <a:gd name="T49" fmla="*/ 168 h 280"/>
                <a:gd name="T50" fmla="*/ 408 w 426"/>
                <a:gd name="T51" fmla="*/ 156 h 280"/>
                <a:gd name="T52" fmla="*/ 420 w 426"/>
                <a:gd name="T53" fmla="*/ 152 h 280"/>
                <a:gd name="T54" fmla="*/ 424 w 426"/>
                <a:gd name="T55" fmla="*/ 140 h 280"/>
                <a:gd name="T56" fmla="*/ 356 w 426"/>
                <a:gd name="T57" fmla="*/ 148 h 280"/>
                <a:gd name="T58" fmla="*/ 304 w 426"/>
                <a:gd name="T59" fmla="*/ 140 h 280"/>
                <a:gd name="T60" fmla="*/ 300 w 426"/>
                <a:gd name="T61" fmla="*/ 128 h 280"/>
                <a:gd name="T62" fmla="*/ 292 w 426"/>
                <a:gd name="T63" fmla="*/ 116 h 280"/>
                <a:gd name="T64" fmla="*/ 220 w 426"/>
                <a:gd name="T65" fmla="*/ 80 h 280"/>
                <a:gd name="T66" fmla="*/ 160 w 426"/>
                <a:gd name="T67" fmla="*/ 60 h 280"/>
                <a:gd name="T68" fmla="*/ 136 w 426"/>
                <a:gd name="T69" fmla="*/ 52 h 280"/>
                <a:gd name="T70" fmla="*/ 80 w 426"/>
                <a:gd name="T71" fmla="*/ 52 h 280"/>
                <a:gd name="T72" fmla="*/ 68 w 426"/>
                <a:gd name="T73" fmla="*/ 32 h 280"/>
                <a:gd name="T74" fmla="*/ 68 w 426"/>
                <a:gd name="T75" fmla="*/ 0 h 2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6"/>
                <a:gd name="T115" fmla="*/ 0 h 280"/>
                <a:gd name="T116" fmla="*/ 426 w 426"/>
                <a:gd name="T117" fmla="*/ 280 h 2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87" name="Freeform 51"/>
            <p:cNvSpPr>
              <a:spLocks noChangeArrowheads="1"/>
            </p:cNvSpPr>
            <p:nvPr/>
          </p:nvSpPr>
          <p:spPr bwMode="auto">
            <a:xfrm>
              <a:off x="3591" y="1292"/>
              <a:ext cx="311" cy="211"/>
            </a:xfrm>
            <a:custGeom>
              <a:avLst/>
              <a:gdLst>
                <a:gd name="T0" fmla="*/ 0 w 416"/>
                <a:gd name="T1" fmla="*/ 1 h 282"/>
                <a:gd name="T2" fmla="*/ 20 w 416"/>
                <a:gd name="T3" fmla="*/ 37 h 282"/>
                <a:gd name="T4" fmla="*/ 28 w 416"/>
                <a:gd name="T5" fmla="*/ 49 h 282"/>
                <a:gd name="T6" fmla="*/ 84 w 416"/>
                <a:gd name="T7" fmla="*/ 89 h 282"/>
                <a:gd name="T8" fmla="*/ 120 w 416"/>
                <a:gd name="T9" fmla="*/ 113 h 282"/>
                <a:gd name="T10" fmla="*/ 132 w 416"/>
                <a:gd name="T11" fmla="*/ 121 h 282"/>
                <a:gd name="T12" fmla="*/ 136 w 416"/>
                <a:gd name="T13" fmla="*/ 169 h 282"/>
                <a:gd name="T14" fmla="*/ 116 w 416"/>
                <a:gd name="T15" fmla="*/ 201 h 282"/>
                <a:gd name="T16" fmla="*/ 136 w 416"/>
                <a:gd name="T17" fmla="*/ 197 h 282"/>
                <a:gd name="T18" fmla="*/ 148 w 416"/>
                <a:gd name="T19" fmla="*/ 189 h 282"/>
                <a:gd name="T20" fmla="*/ 160 w 416"/>
                <a:gd name="T21" fmla="*/ 201 h 282"/>
                <a:gd name="T22" fmla="*/ 184 w 416"/>
                <a:gd name="T23" fmla="*/ 217 h 282"/>
                <a:gd name="T24" fmla="*/ 208 w 416"/>
                <a:gd name="T25" fmla="*/ 233 h 282"/>
                <a:gd name="T26" fmla="*/ 240 w 416"/>
                <a:gd name="T27" fmla="*/ 221 h 282"/>
                <a:gd name="T28" fmla="*/ 248 w 416"/>
                <a:gd name="T29" fmla="*/ 197 h 282"/>
                <a:gd name="T30" fmla="*/ 268 w 416"/>
                <a:gd name="T31" fmla="*/ 201 h 282"/>
                <a:gd name="T32" fmla="*/ 292 w 416"/>
                <a:gd name="T33" fmla="*/ 209 h 282"/>
                <a:gd name="T34" fmla="*/ 340 w 416"/>
                <a:gd name="T35" fmla="*/ 281 h 282"/>
                <a:gd name="T36" fmla="*/ 356 w 416"/>
                <a:gd name="T37" fmla="*/ 277 h 282"/>
                <a:gd name="T38" fmla="*/ 352 w 416"/>
                <a:gd name="T39" fmla="*/ 253 h 282"/>
                <a:gd name="T40" fmla="*/ 316 w 416"/>
                <a:gd name="T41" fmla="*/ 197 h 282"/>
                <a:gd name="T42" fmla="*/ 360 w 416"/>
                <a:gd name="T43" fmla="*/ 173 h 282"/>
                <a:gd name="T44" fmla="*/ 408 w 416"/>
                <a:gd name="T45" fmla="*/ 145 h 282"/>
                <a:gd name="T46" fmla="*/ 409 w 416"/>
                <a:gd name="T47" fmla="*/ 120 h 282"/>
                <a:gd name="T48" fmla="*/ 367 w 416"/>
                <a:gd name="T49" fmla="*/ 138 h 282"/>
                <a:gd name="T50" fmla="*/ 308 w 416"/>
                <a:gd name="T51" fmla="*/ 137 h 282"/>
                <a:gd name="T52" fmla="*/ 264 w 416"/>
                <a:gd name="T53" fmla="*/ 97 h 282"/>
                <a:gd name="T54" fmla="*/ 180 w 416"/>
                <a:gd name="T55" fmla="*/ 61 h 282"/>
                <a:gd name="T56" fmla="*/ 132 w 416"/>
                <a:gd name="T57" fmla="*/ 33 h 282"/>
                <a:gd name="T58" fmla="*/ 92 w 416"/>
                <a:gd name="T59" fmla="*/ 41 h 282"/>
                <a:gd name="T60" fmla="*/ 76 w 416"/>
                <a:gd name="T61" fmla="*/ 57 h 282"/>
                <a:gd name="T62" fmla="*/ 56 w 416"/>
                <a:gd name="T63" fmla="*/ 17 h 282"/>
                <a:gd name="T64" fmla="*/ 0 w 416"/>
                <a:gd name="T65" fmla="*/ 1 h 2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6"/>
                <a:gd name="T100" fmla="*/ 0 h 282"/>
                <a:gd name="T101" fmla="*/ 416 w 416"/>
                <a:gd name="T102" fmla="*/ 282 h 2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88" name="Freeform 52"/>
            <p:cNvSpPr>
              <a:spLocks noChangeArrowheads="1"/>
            </p:cNvSpPr>
            <p:nvPr/>
          </p:nvSpPr>
          <p:spPr bwMode="auto">
            <a:xfrm>
              <a:off x="3821" y="2062"/>
              <a:ext cx="45" cy="58"/>
            </a:xfrm>
            <a:custGeom>
              <a:avLst/>
              <a:gdLst>
                <a:gd name="T0" fmla="*/ 32 w 60"/>
                <a:gd name="T1" fmla="*/ 18 h 78"/>
                <a:gd name="T2" fmla="*/ 0 w 60"/>
                <a:gd name="T3" fmla="*/ 18 h 78"/>
                <a:gd name="T4" fmla="*/ 20 w 60"/>
                <a:gd name="T5" fmla="*/ 42 h 78"/>
                <a:gd name="T6" fmla="*/ 28 w 60"/>
                <a:gd name="T7" fmla="*/ 66 h 78"/>
                <a:gd name="T8" fmla="*/ 32 w 60"/>
                <a:gd name="T9" fmla="*/ 78 h 78"/>
                <a:gd name="T10" fmla="*/ 60 w 60"/>
                <a:gd name="T11" fmla="*/ 50 h 78"/>
                <a:gd name="T12" fmla="*/ 32 w 60"/>
                <a:gd name="T13" fmla="*/ 18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78"/>
                <a:gd name="T23" fmla="*/ 60 w 60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89" name="Freeform 53"/>
            <p:cNvSpPr>
              <a:spLocks noChangeArrowheads="1"/>
            </p:cNvSpPr>
            <p:nvPr/>
          </p:nvSpPr>
          <p:spPr bwMode="auto">
            <a:xfrm>
              <a:off x="3957" y="1972"/>
              <a:ext cx="164" cy="85"/>
            </a:xfrm>
            <a:custGeom>
              <a:avLst/>
              <a:gdLst>
                <a:gd name="T0" fmla="*/ 47 w 219"/>
                <a:gd name="T1" fmla="*/ 73 h 113"/>
                <a:gd name="T2" fmla="*/ 39 w 219"/>
                <a:gd name="T3" fmla="*/ 61 h 113"/>
                <a:gd name="T4" fmla="*/ 15 w 219"/>
                <a:gd name="T5" fmla="*/ 69 h 113"/>
                <a:gd name="T6" fmla="*/ 39 w 219"/>
                <a:gd name="T7" fmla="*/ 113 h 113"/>
                <a:gd name="T8" fmla="*/ 123 w 219"/>
                <a:gd name="T9" fmla="*/ 89 h 113"/>
                <a:gd name="T10" fmla="*/ 147 w 219"/>
                <a:gd name="T11" fmla="*/ 73 h 113"/>
                <a:gd name="T12" fmla="*/ 171 w 219"/>
                <a:gd name="T13" fmla="*/ 65 h 113"/>
                <a:gd name="T14" fmla="*/ 219 w 219"/>
                <a:gd name="T15" fmla="*/ 19 h 113"/>
                <a:gd name="T16" fmla="*/ 210 w 219"/>
                <a:gd name="T17" fmla="*/ 0 h 113"/>
                <a:gd name="T18" fmla="*/ 179 w 219"/>
                <a:gd name="T19" fmla="*/ 17 h 113"/>
                <a:gd name="T20" fmla="*/ 107 w 219"/>
                <a:gd name="T21" fmla="*/ 41 h 113"/>
                <a:gd name="T22" fmla="*/ 83 w 219"/>
                <a:gd name="T23" fmla="*/ 45 h 113"/>
                <a:gd name="T24" fmla="*/ 59 w 219"/>
                <a:gd name="T25" fmla="*/ 53 h 113"/>
                <a:gd name="T26" fmla="*/ 47 w 219"/>
                <a:gd name="T27" fmla="*/ 73 h 1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9"/>
                <a:gd name="T43" fmla="*/ 0 h 113"/>
                <a:gd name="T44" fmla="*/ 219 w 219"/>
                <a:gd name="T45" fmla="*/ 113 h 1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90" name="Freeform 54"/>
            <p:cNvSpPr>
              <a:spLocks noChangeArrowheads="1"/>
            </p:cNvSpPr>
            <p:nvPr/>
          </p:nvSpPr>
          <p:spPr bwMode="auto">
            <a:xfrm>
              <a:off x="4127" y="1922"/>
              <a:ext cx="104" cy="92"/>
            </a:xfrm>
            <a:custGeom>
              <a:avLst/>
              <a:gdLst>
                <a:gd name="T0" fmla="*/ 12 w 139"/>
                <a:gd name="T1" fmla="*/ 60 h 122"/>
                <a:gd name="T2" fmla="*/ 8 w 139"/>
                <a:gd name="T3" fmla="*/ 84 h 122"/>
                <a:gd name="T4" fmla="*/ 0 w 139"/>
                <a:gd name="T5" fmla="*/ 108 h 122"/>
                <a:gd name="T6" fmla="*/ 36 w 139"/>
                <a:gd name="T7" fmla="*/ 116 h 122"/>
                <a:gd name="T8" fmla="*/ 52 w 139"/>
                <a:gd name="T9" fmla="*/ 96 h 122"/>
                <a:gd name="T10" fmla="*/ 124 w 139"/>
                <a:gd name="T11" fmla="*/ 68 h 122"/>
                <a:gd name="T12" fmla="*/ 136 w 139"/>
                <a:gd name="T13" fmla="*/ 44 h 122"/>
                <a:gd name="T14" fmla="*/ 112 w 139"/>
                <a:gd name="T15" fmla="*/ 28 h 122"/>
                <a:gd name="T16" fmla="*/ 100 w 139"/>
                <a:gd name="T17" fmla="*/ 20 h 122"/>
                <a:gd name="T18" fmla="*/ 64 w 139"/>
                <a:gd name="T19" fmla="*/ 12 h 122"/>
                <a:gd name="T20" fmla="*/ 52 w 139"/>
                <a:gd name="T21" fmla="*/ 36 h 122"/>
                <a:gd name="T22" fmla="*/ 12 w 139"/>
                <a:gd name="T23" fmla="*/ 60 h 1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9"/>
                <a:gd name="T37" fmla="*/ 0 h 122"/>
                <a:gd name="T38" fmla="*/ 139 w 139"/>
                <a:gd name="T39" fmla="*/ 122 h 1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91" name="Freeform 55"/>
            <p:cNvSpPr>
              <a:spLocks noChangeArrowheads="1"/>
            </p:cNvSpPr>
            <p:nvPr/>
          </p:nvSpPr>
          <p:spPr bwMode="auto">
            <a:xfrm>
              <a:off x="4182" y="1881"/>
              <a:ext cx="37" cy="26"/>
            </a:xfrm>
            <a:custGeom>
              <a:avLst/>
              <a:gdLst>
                <a:gd name="T0" fmla="*/ 29 w 49"/>
                <a:gd name="T1" fmla="*/ 0 h 35"/>
                <a:gd name="T2" fmla="*/ 8 w 49"/>
                <a:gd name="T3" fmla="*/ 11 h 35"/>
                <a:gd name="T4" fmla="*/ 24 w 49"/>
                <a:gd name="T5" fmla="*/ 35 h 35"/>
                <a:gd name="T6" fmla="*/ 39 w 49"/>
                <a:gd name="T7" fmla="*/ 26 h 35"/>
                <a:gd name="T8" fmla="*/ 29 w 49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5"/>
                <a:gd name="T17" fmla="*/ 49 w 49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92" name="Freeform 56"/>
            <p:cNvSpPr>
              <a:spLocks noChangeArrowheads="1"/>
            </p:cNvSpPr>
            <p:nvPr/>
          </p:nvSpPr>
          <p:spPr bwMode="auto">
            <a:xfrm>
              <a:off x="2459" y="1395"/>
              <a:ext cx="123" cy="201"/>
            </a:xfrm>
            <a:custGeom>
              <a:avLst/>
              <a:gdLst>
                <a:gd name="T0" fmla="*/ 128 w 164"/>
                <a:gd name="T1" fmla="*/ 0 h 268"/>
                <a:gd name="T2" fmla="*/ 104 w 164"/>
                <a:gd name="T3" fmla="*/ 28 h 268"/>
                <a:gd name="T4" fmla="*/ 88 w 164"/>
                <a:gd name="T5" fmla="*/ 64 h 268"/>
                <a:gd name="T6" fmla="*/ 36 w 164"/>
                <a:gd name="T7" fmla="*/ 84 h 268"/>
                <a:gd name="T8" fmla="*/ 28 w 164"/>
                <a:gd name="T9" fmla="*/ 96 h 268"/>
                <a:gd name="T10" fmla="*/ 16 w 164"/>
                <a:gd name="T11" fmla="*/ 100 h 268"/>
                <a:gd name="T12" fmla="*/ 20 w 164"/>
                <a:gd name="T13" fmla="*/ 132 h 268"/>
                <a:gd name="T14" fmla="*/ 28 w 164"/>
                <a:gd name="T15" fmla="*/ 156 h 268"/>
                <a:gd name="T16" fmla="*/ 0 w 164"/>
                <a:gd name="T17" fmla="*/ 200 h 268"/>
                <a:gd name="T18" fmla="*/ 28 w 164"/>
                <a:gd name="T19" fmla="*/ 260 h 268"/>
                <a:gd name="T20" fmla="*/ 52 w 164"/>
                <a:gd name="T21" fmla="*/ 268 h 268"/>
                <a:gd name="T22" fmla="*/ 88 w 164"/>
                <a:gd name="T23" fmla="*/ 216 h 268"/>
                <a:gd name="T24" fmla="*/ 104 w 164"/>
                <a:gd name="T25" fmla="*/ 192 h 268"/>
                <a:gd name="T26" fmla="*/ 128 w 164"/>
                <a:gd name="T27" fmla="*/ 116 h 268"/>
                <a:gd name="T28" fmla="*/ 140 w 164"/>
                <a:gd name="T29" fmla="*/ 76 h 268"/>
                <a:gd name="T30" fmla="*/ 164 w 164"/>
                <a:gd name="T31" fmla="*/ 72 h 268"/>
                <a:gd name="T32" fmla="*/ 128 w 164"/>
                <a:gd name="T33" fmla="*/ 0 h 2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4"/>
                <a:gd name="T52" fmla="*/ 0 h 268"/>
                <a:gd name="T53" fmla="*/ 164 w 164"/>
                <a:gd name="T54" fmla="*/ 268 h 2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93" name="Freeform 57"/>
            <p:cNvSpPr>
              <a:spLocks noChangeArrowheads="1"/>
            </p:cNvSpPr>
            <p:nvPr/>
          </p:nvSpPr>
          <p:spPr bwMode="auto">
            <a:xfrm>
              <a:off x="2991" y="1083"/>
              <a:ext cx="49" cy="61"/>
            </a:xfrm>
            <a:custGeom>
              <a:avLst/>
              <a:gdLst>
                <a:gd name="T0" fmla="*/ 29 w 66"/>
                <a:gd name="T1" fmla="*/ 0 h 81"/>
                <a:gd name="T2" fmla="*/ 25 w 66"/>
                <a:gd name="T3" fmla="*/ 60 h 81"/>
                <a:gd name="T4" fmla="*/ 29 w 66"/>
                <a:gd name="T5" fmla="*/ 76 h 81"/>
                <a:gd name="T6" fmla="*/ 41 w 66"/>
                <a:gd name="T7" fmla="*/ 80 h 81"/>
                <a:gd name="T8" fmla="*/ 57 w 66"/>
                <a:gd name="T9" fmla="*/ 76 h 81"/>
                <a:gd name="T10" fmla="*/ 29 w 66"/>
                <a:gd name="T11" fmla="*/ 0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81"/>
                <a:gd name="T20" fmla="*/ 66 w 66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94" name="Freeform 58"/>
            <p:cNvSpPr>
              <a:spLocks noChangeArrowheads="1"/>
            </p:cNvSpPr>
            <p:nvPr/>
          </p:nvSpPr>
          <p:spPr bwMode="auto">
            <a:xfrm>
              <a:off x="3324" y="1149"/>
              <a:ext cx="111" cy="183"/>
            </a:xfrm>
            <a:custGeom>
              <a:avLst/>
              <a:gdLst>
                <a:gd name="T0" fmla="*/ 96 w 148"/>
                <a:gd name="T1" fmla="*/ 0 h 244"/>
                <a:gd name="T2" fmla="*/ 60 w 148"/>
                <a:gd name="T3" fmla="*/ 84 h 244"/>
                <a:gd name="T4" fmla="*/ 36 w 148"/>
                <a:gd name="T5" fmla="*/ 92 h 244"/>
                <a:gd name="T6" fmla="*/ 12 w 148"/>
                <a:gd name="T7" fmla="*/ 108 h 244"/>
                <a:gd name="T8" fmla="*/ 40 w 148"/>
                <a:gd name="T9" fmla="*/ 188 h 244"/>
                <a:gd name="T10" fmla="*/ 52 w 148"/>
                <a:gd name="T11" fmla="*/ 224 h 244"/>
                <a:gd name="T12" fmla="*/ 60 w 148"/>
                <a:gd name="T13" fmla="*/ 236 h 244"/>
                <a:gd name="T14" fmla="*/ 84 w 148"/>
                <a:gd name="T15" fmla="*/ 244 h 244"/>
                <a:gd name="T16" fmla="*/ 96 w 148"/>
                <a:gd name="T17" fmla="*/ 196 h 244"/>
                <a:gd name="T18" fmla="*/ 124 w 148"/>
                <a:gd name="T19" fmla="*/ 168 h 244"/>
                <a:gd name="T20" fmla="*/ 112 w 148"/>
                <a:gd name="T21" fmla="*/ 68 h 244"/>
                <a:gd name="T22" fmla="*/ 140 w 148"/>
                <a:gd name="T23" fmla="*/ 48 h 244"/>
                <a:gd name="T24" fmla="*/ 112 w 148"/>
                <a:gd name="T25" fmla="*/ 20 h 244"/>
                <a:gd name="T26" fmla="*/ 96 w 148"/>
                <a:gd name="T27" fmla="*/ 0 h 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8"/>
                <a:gd name="T43" fmla="*/ 0 h 244"/>
                <a:gd name="T44" fmla="*/ 148 w 148"/>
                <a:gd name="T45" fmla="*/ 244 h 2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95" name="Freeform 59"/>
            <p:cNvSpPr>
              <a:spLocks noChangeArrowheads="1"/>
            </p:cNvSpPr>
            <p:nvPr/>
          </p:nvSpPr>
          <p:spPr bwMode="auto">
            <a:xfrm>
              <a:off x="3230" y="1092"/>
              <a:ext cx="72" cy="137"/>
            </a:xfrm>
            <a:custGeom>
              <a:avLst/>
              <a:gdLst>
                <a:gd name="T0" fmla="*/ 48 w 96"/>
                <a:gd name="T1" fmla="*/ 2 h 183"/>
                <a:gd name="T2" fmla="*/ 51 w 96"/>
                <a:gd name="T3" fmla="*/ 35 h 183"/>
                <a:gd name="T4" fmla="*/ 60 w 96"/>
                <a:gd name="T5" fmla="*/ 62 h 183"/>
                <a:gd name="T6" fmla="*/ 62 w 96"/>
                <a:gd name="T7" fmla="*/ 92 h 183"/>
                <a:gd name="T8" fmla="*/ 68 w 96"/>
                <a:gd name="T9" fmla="*/ 105 h 183"/>
                <a:gd name="T10" fmla="*/ 71 w 96"/>
                <a:gd name="T11" fmla="*/ 126 h 183"/>
                <a:gd name="T12" fmla="*/ 57 w 96"/>
                <a:gd name="T13" fmla="*/ 93 h 183"/>
                <a:gd name="T14" fmla="*/ 35 w 96"/>
                <a:gd name="T15" fmla="*/ 78 h 183"/>
                <a:gd name="T16" fmla="*/ 5 w 96"/>
                <a:gd name="T17" fmla="*/ 83 h 183"/>
                <a:gd name="T18" fmla="*/ 8 w 96"/>
                <a:gd name="T19" fmla="*/ 102 h 183"/>
                <a:gd name="T20" fmla="*/ 41 w 96"/>
                <a:gd name="T21" fmla="*/ 114 h 183"/>
                <a:gd name="T22" fmla="*/ 57 w 96"/>
                <a:gd name="T23" fmla="*/ 135 h 183"/>
                <a:gd name="T24" fmla="*/ 71 w 96"/>
                <a:gd name="T25" fmla="*/ 135 h 183"/>
                <a:gd name="T26" fmla="*/ 78 w 96"/>
                <a:gd name="T27" fmla="*/ 150 h 183"/>
                <a:gd name="T28" fmla="*/ 96 w 96"/>
                <a:gd name="T29" fmla="*/ 179 h 183"/>
                <a:gd name="T30" fmla="*/ 81 w 96"/>
                <a:gd name="T31" fmla="*/ 126 h 183"/>
                <a:gd name="T32" fmla="*/ 80 w 96"/>
                <a:gd name="T33" fmla="*/ 93 h 183"/>
                <a:gd name="T34" fmla="*/ 71 w 96"/>
                <a:gd name="T35" fmla="*/ 63 h 183"/>
                <a:gd name="T36" fmla="*/ 63 w 96"/>
                <a:gd name="T37" fmla="*/ 41 h 183"/>
                <a:gd name="T38" fmla="*/ 57 w 96"/>
                <a:gd name="T39" fmla="*/ 20 h 183"/>
                <a:gd name="T40" fmla="*/ 48 w 96"/>
                <a:gd name="T41" fmla="*/ 2 h 1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183"/>
                <a:gd name="T65" fmla="*/ 96 w 96"/>
                <a:gd name="T66" fmla="*/ 183 h 1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96" name="Freeform 60"/>
            <p:cNvSpPr>
              <a:spLocks noChangeArrowheads="1"/>
            </p:cNvSpPr>
            <p:nvPr/>
          </p:nvSpPr>
          <p:spPr bwMode="auto">
            <a:xfrm>
              <a:off x="3279" y="1202"/>
              <a:ext cx="40" cy="131"/>
            </a:xfrm>
            <a:custGeom>
              <a:avLst/>
              <a:gdLst>
                <a:gd name="T0" fmla="*/ 6 w 54"/>
                <a:gd name="T1" fmla="*/ 0 h 175"/>
                <a:gd name="T2" fmla="*/ 0 w 54"/>
                <a:gd name="T3" fmla="*/ 25 h 175"/>
                <a:gd name="T4" fmla="*/ 9 w 54"/>
                <a:gd name="T5" fmla="*/ 54 h 175"/>
                <a:gd name="T6" fmla="*/ 18 w 54"/>
                <a:gd name="T7" fmla="*/ 94 h 175"/>
                <a:gd name="T8" fmla="*/ 34 w 54"/>
                <a:gd name="T9" fmla="*/ 129 h 175"/>
                <a:gd name="T10" fmla="*/ 54 w 54"/>
                <a:gd name="T11" fmla="*/ 175 h 175"/>
                <a:gd name="T12" fmla="*/ 40 w 54"/>
                <a:gd name="T13" fmla="*/ 115 h 175"/>
                <a:gd name="T14" fmla="*/ 34 w 54"/>
                <a:gd name="T15" fmla="*/ 93 h 175"/>
                <a:gd name="T16" fmla="*/ 28 w 54"/>
                <a:gd name="T17" fmla="*/ 61 h 175"/>
                <a:gd name="T18" fmla="*/ 25 w 54"/>
                <a:gd name="T19" fmla="*/ 46 h 175"/>
                <a:gd name="T20" fmla="*/ 16 w 54"/>
                <a:gd name="T21" fmla="*/ 37 h 175"/>
                <a:gd name="T22" fmla="*/ 6 w 54"/>
                <a:gd name="T23" fmla="*/ 0 h 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4"/>
                <a:gd name="T37" fmla="*/ 0 h 175"/>
                <a:gd name="T38" fmla="*/ 54 w 54"/>
                <a:gd name="T39" fmla="*/ 175 h 1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97" name="Freeform 61"/>
            <p:cNvSpPr>
              <a:spLocks noChangeArrowheads="1"/>
            </p:cNvSpPr>
            <p:nvPr/>
          </p:nvSpPr>
          <p:spPr bwMode="auto">
            <a:xfrm>
              <a:off x="3324" y="1339"/>
              <a:ext cx="65" cy="54"/>
            </a:xfrm>
            <a:custGeom>
              <a:avLst/>
              <a:gdLst>
                <a:gd name="T0" fmla="*/ 2 w 86"/>
                <a:gd name="T1" fmla="*/ 0 h 73"/>
                <a:gd name="T2" fmla="*/ 8 w 86"/>
                <a:gd name="T3" fmla="*/ 34 h 73"/>
                <a:gd name="T4" fmla="*/ 23 w 86"/>
                <a:gd name="T5" fmla="*/ 43 h 73"/>
                <a:gd name="T6" fmla="*/ 48 w 86"/>
                <a:gd name="T7" fmla="*/ 49 h 73"/>
                <a:gd name="T8" fmla="*/ 62 w 86"/>
                <a:gd name="T9" fmla="*/ 57 h 73"/>
                <a:gd name="T10" fmla="*/ 74 w 86"/>
                <a:gd name="T11" fmla="*/ 66 h 73"/>
                <a:gd name="T12" fmla="*/ 86 w 86"/>
                <a:gd name="T13" fmla="*/ 69 h 73"/>
                <a:gd name="T14" fmla="*/ 72 w 86"/>
                <a:gd name="T15" fmla="*/ 39 h 73"/>
                <a:gd name="T16" fmla="*/ 63 w 86"/>
                <a:gd name="T17" fmla="*/ 22 h 73"/>
                <a:gd name="T18" fmla="*/ 36 w 86"/>
                <a:gd name="T19" fmla="*/ 24 h 73"/>
                <a:gd name="T20" fmla="*/ 24 w 86"/>
                <a:gd name="T21" fmla="*/ 19 h 73"/>
                <a:gd name="T22" fmla="*/ 6 w 86"/>
                <a:gd name="T23" fmla="*/ 0 h 73"/>
                <a:gd name="T24" fmla="*/ 2 w 86"/>
                <a:gd name="T25" fmla="*/ 0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73"/>
                <a:gd name="T41" fmla="*/ 86 w 86"/>
                <a:gd name="T42" fmla="*/ 73 h 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98" name="Freeform 62"/>
            <p:cNvSpPr>
              <a:spLocks noChangeArrowheads="1"/>
            </p:cNvSpPr>
            <p:nvPr/>
          </p:nvSpPr>
          <p:spPr bwMode="auto">
            <a:xfrm>
              <a:off x="3428" y="1244"/>
              <a:ext cx="83" cy="117"/>
            </a:xfrm>
            <a:custGeom>
              <a:avLst/>
              <a:gdLst>
                <a:gd name="T0" fmla="*/ 98 w 111"/>
                <a:gd name="T1" fmla="*/ 0 h 156"/>
                <a:gd name="T2" fmla="*/ 75 w 111"/>
                <a:gd name="T3" fmla="*/ 10 h 156"/>
                <a:gd name="T4" fmla="*/ 23 w 111"/>
                <a:gd name="T5" fmla="*/ 15 h 156"/>
                <a:gd name="T6" fmla="*/ 14 w 111"/>
                <a:gd name="T7" fmla="*/ 33 h 156"/>
                <a:gd name="T8" fmla="*/ 11 w 111"/>
                <a:gd name="T9" fmla="*/ 61 h 156"/>
                <a:gd name="T10" fmla="*/ 14 w 111"/>
                <a:gd name="T11" fmla="*/ 75 h 156"/>
                <a:gd name="T12" fmla="*/ 3 w 111"/>
                <a:gd name="T13" fmla="*/ 88 h 156"/>
                <a:gd name="T14" fmla="*/ 14 w 111"/>
                <a:gd name="T15" fmla="*/ 109 h 156"/>
                <a:gd name="T16" fmla="*/ 23 w 111"/>
                <a:gd name="T17" fmla="*/ 124 h 156"/>
                <a:gd name="T18" fmla="*/ 15 w 111"/>
                <a:gd name="T19" fmla="*/ 144 h 156"/>
                <a:gd name="T20" fmla="*/ 24 w 111"/>
                <a:gd name="T21" fmla="*/ 156 h 156"/>
                <a:gd name="T22" fmla="*/ 42 w 111"/>
                <a:gd name="T23" fmla="*/ 144 h 156"/>
                <a:gd name="T24" fmla="*/ 50 w 111"/>
                <a:gd name="T25" fmla="*/ 93 h 156"/>
                <a:gd name="T26" fmla="*/ 56 w 111"/>
                <a:gd name="T27" fmla="*/ 126 h 156"/>
                <a:gd name="T28" fmla="*/ 65 w 111"/>
                <a:gd name="T29" fmla="*/ 145 h 156"/>
                <a:gd name="T30" fmla="*/ 62 w 111"/>
                <a:gd name="T31" fmla="*/ 112 h 156"/>
                <a:gd name="T32" fmla="*/ 72 w 111"/>
                <a:gd name="T33" fmla="*/ 73 h 156"/>
                <a:gd name="T34" fmla="*/ 69 w 111"/>
                <a:gd name="T35" fmla="*/ 51 h 156"/>
                <a:gd name="T36" fmla="*/ 54 w 111"/>
                <a:gd name="T37" fmla="*/ 60 h 156"/>
                <a:gd name="T38" fmla="*/ 35 w 111"/>
                <a:gd name="T39" fmla="*/ 54 h 156"/>
                <a:gd name="T40" fmla="*/ 41 w 111"/>
                <a:gd name="T41" fmla="*/ 36 h 156"/>
                <a:gd name="T42" fmla="*/ 62 w 111"/>
                <a:gd name="T43" fmla="*/ 34 h 156"/>
                <a:gd name="T44" fmla="*/ 78 w 111"/>
                <a:gd name="T45" fmla="*/ 39 h 156"/>
                <a:gd name="T46" fmla="*/ 98 w 111"/>
                <a:gd name="T47" fmla="*/ 30 h 156"/>
                <a:gd name="T48" fmla="*/ 111 w 111"/>
                <a:gd name="T49" fmla="*/ 13 h 156"/>
                <a:gd name="T50" fmla="*/ 98 w 111"/>
                <a:gd name="T51" fmla="*/ 0 h 1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1"/>
                <a:gd name="T79" fmla="*/ 0 h 156"/>
                <a:gd name="T80" fmla="*/ 111 w 111"/>
                <a:gd name="T81" fmla="*/ 156 h 1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099" name="Freeform 63"/>
            <p:cNvSpPr>
              <a:spLocks noChangeArrowheads="1"/>
            </p:cNvSpPr>
            <p:nvPr/>
          </p:nvSpPr>
          <p:spPr bwMode="auto">
            <a:xfrm>
              <a:off x="3400" y="826"/>
              <a:ext cx="22" cy="71"/>
            </a:xfrm>
            <a:custGeom>
              <a:avLst/>
              <a:gdLst>
                <a:gd name="T0" fmla="*/ 12 w 30"/>
                <a:gd name="T1" fmla="*/ 0 h 94"/>
                <a:gd name="T2" fmla="*/ 0 w 30"/>
                <a:gd name="T3" fmla="*/ 16 h 94"/>
                <a:gd name="T4" fmla="*/ 6 w 30"/>
                <a:gd name="T5" fmla="*/ 37 h 94"/>
                <a:gd name="T6" fmla="*/ 1 w 30"/>
                <a:gd name="T7" fmla="*/ 61 h 94"/>
                <a:gd name="T8" fmla="*/ 16 w 30"/>
                <a:gd name="T9" fmla="*/ 94 h 94"/>
                <a:gd name="T10" fmla="*/ 30 w 30"/>
                <a:gd name="T11" fmla="*/ 82 h 94"/>
                <a:gd name="T12" fmla="*/ 22 w 30"/>
                <a:gd name="T13" fmla="*/ 61 h 94"/>
                <a:gd name="T14" fmla="*/ 12 w 30"/>
                <a:gd name="T15" fmla="*/ 0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94"/>
                <a:gd name="T26" fmla="*/ 30 w 30"/>
                <a:gd name="T27" fmla="*/ 94 h 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00" name="Freeform 64"/>
            <p:cNvSpPr>
              <a:spLocks noChangeArrowheads="1"/>
            </p:cNvSpPr>
            <p:nvPr/>
          </p:nvSpPr>
          <p:spPr bwMode="auto">
            <a:xfrm>
              <a:off x="3414" y="945"/>
              <a:ext cx="61" cy="118"/>
            </a:xfrm>
            <a:custGeom>
              <a:avLst/>
              <a:gdLst>
                <a:gd name="T0" fmla="*/ 12 w 81"/>
                <a:gd name="T1" fmla="*/ 2 h 158"/>
                <a:gd name="T2" fmla="*/ 0 w 81"/>
                <a:gd name="T3" fmla="*/ 20 h 158"/>
                <a:gd name="T4" fmla="*/ 8 w 81"/>
                <a:gd name="T5" fmla="*/ 49 h 158"/>
                <a:gd name="T6" fmla="*/ 6 w 81"/>
                <a:gd name="T7" fmla="*/ 107 h 158"/>
                <a:gd name="T8" fmla="*/ 17 w 81"/>
                <a:gd name="T9" fmla="*/ 103 h 158"/>
                <a:gd name="T10" fmla="*/ 20 w 81"/>
                <a:gd name="T11" fmla="*/ 115 h 158"/>
                <a:gd name="T12" fmla="*/ 29 w 81"/>
                <a:gd name="T13" fmla="*/ 122 h 158"/>
                <a:gd name="T14" fmla="*/ 38 w 81"/>
                <a:gd name="T15" fmla="*/ 140 h 158"/>
                <a:gd name="T16" fmla="*/ 48 w 81"/>
                <a:gd name="T17" fmla="*/ 128 h 158"/>
                <a:gd name="T18" fmla="*/ 65 w 81"/>
                <a:gd name="T19" fmla="*/ 134 h 158"/>
                <a:gd name="T20" fmla="*/ 63 w 81"/>
                <a:gd name="T21" fmla="*/ 109 h 158"/>
                <a:gd name="T22" fmla="*/ 48 w 81"/>
                <a:gd name="T23" fmla="*/ 104 h 158"/>
                <a:gd name="T24" fmla="*/ 39 w 81"/>
                <a:gd name="T25" fmla="*/ 91 h 158"/>
                <a:gd name="T26" fmla="*/ 33 w 81"/>
                <a:gd name="T27" fmla="*/ 73 h 158"/>
                <a:gd name="T28" fmla="*/ 41 w 81"/>
                <a:gd name="T29" fmla="*/ 53 h 158"/>
                <a:gd name="T30" fmla="*/ 35 w 81"/>
                <a:gd name="T31" fmla="*/ 35 h 158"/>
                <a:gd name="T32" fmla="*/ 42 w 81"/>
                <a:gd name="T33" fmla="*/ 20 h 158"/>
                <a:gd name="T34" fmla="*/ 29 w 81"/>
                <a:gd name="T35" fmla="*/ 4 h 158"/>
                <a:gd name="T36" fmla="*/ 18 w 81"/>
                <a:gd name="T37" fmla="*/ 7 h 158"/>
                <a:gd name="T38" fmla="*/ 12 w 81"/>
                <a:gd name="T39" fmla="*/ 2 h 1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1"/>
                <a:gd name="T61" fmla="*/ 0 h 158"/>
                <a:gd name="T62" fmla="*/ 81 w 81"/>
                <a:gd name="T63" fmla="*/ 158 h 1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01" name="Freeform 65"/>
            <p:cNvSpPr>
              <a:spLocks noChangeArrowheads="1"/>
            </p:cNvSpPr>
            <p:nvPr/>
          </p:nvSpPr>
          <p:spPr bwMode="auto">
            <a:xfrm>
              <a:off x="3457" y="1101"/>
              <a:ext cx="64" cy="79"/>
            </a:xfrm>
            <a:custGeom>
              <a:avLst/>
              <a:gdLst>
                <a:gd name="T0" fmla="*/ 52 w 85"/>
                <a:gd name="T1" fmla="*/ 0 h 105"/>
                <a:gd name="T2" fmla="*/ 44 w 85"/>
                <a:gd name="T3" fmla="*/ 18 h 105"/>
                <a:gd name="T4" fmla="*/ 32 w 85"/>
                <a:gd name="T5" fmla="*/ 30 h 105"/>
                <a:gd name="T6" fmla="*/ 16 w 85"/>
                <a:gd name="T7" fmla="*/ 35 h 105"/>
                <a:gd name="T8" fmla="*/ 8 w 85"/>
                <a:gd name="T9" fmla="*/ 48 h 105"/>
                <a:gd name="T10" fmla="*/ 4 w 85"/>
                <a:gd name="T11" fmla="*/ 74 h 105"/>
                <a:gd name="T12" fmla="*/ 13 w 85"/>
                <a:gd name="T13" fmla="*/ 71 h 105"/>
                <a:gd name="T14" fmla="*/ 25 w 85"/>
                <a:gd name="T15" fmla="*/ 62 h 105"/>
                <a:gd name="T16" fmla="*/ 34 w 85"/>
                <a:gd name="T17" fmla="*/ 69 h 105"/>
                <a:gd name="T18" fmla="*/ 58 w 85"/>
                <a:gd name="T19" fmla="*/ 99 h 105"/>
                <a:gd name="T20" fmla="*/ 71 w 85"/>
                <a:gd name="T21" fmla="*/ 72 h 105"/>
                <a:gd name="T22" fmla="*/ 85 w 85"/>
                <a:gd name="T23" fmla="*/ 68 h 105"/>
                <a:gd name="T24" fmla="*/ 74 w 85"/>
                <a:gd name="T25" fmla="*/ 39 h 105"/>
                <a:gd name="T26" fmla="*/ 52 w 85"/>
                <a:gd name="T27" fmla="*/ 0 h 1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5"/>
                <a:gd name="T43" fmla="*/ 0 h 105"/>
                <a:gd name="T44" fmla="*/ 85 w 85"/>
                <a:gd name="T45" fmla="*/ 105 h 10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02" name="Freeform 66"/>
            <p:cNvSpPr>
              <a:spLocks noChangeArrowheads="1"/>
            </p:cNvSpPr>
            <p:nvPr/>
          </p:nvSpPr>
          <p:spPr bwMode="auto">
            <a:xfrm>
              <a:off x="3533" y="1242"/>
              <a:ext cx="29" cy="49"/>
            </a:xfrm>
            <a:custGeom>
              <a:avLst/>
              <a:gdLst>
                <a:gd name="T0" fmla="*/ 6 w 38"/>
                <a:gd name="T1" fmla="*/ 27 h 66"/>
                <a:gd name="T2" fmla="*/ 26 w 38"/>
                <a:gd name="T3" fmla="*/ 66 h 66"/>
                <a:gd name="T4" fmla="*/ 30 w 38"/>
                <a:gd name="T5" fmla="*/ 52 h 66"/>
                <a:gd name="T6" fmla="*/ 38 w 38"/>
                <a:gd name="T7" fmla="*/ 40 h 66"/>
                <a:gd name="T8" fmla="*/ 30 w 38"/>
                <a:gd name="T9" fmla="*/ 25 h 66"/>
                <a:gd name="T10" fmla="*/ 20 w 38"/>
                <a:gd name="T11" fmla="*/ 13 h 66"/>
                <a:gd name="T12" fmla="*/ 11 w 38"/>
                <a:gd name="T13" fmla="*/ 1 h 66"/>
                <a:gd name="T14" fmla="*/ 2 w 38"/>
                <a:gd name="T15" fmla="*/ 12 h 66"/>
                <a:gd name="T16" fmla="*/ 6 w 38"/>
                <a:gd name="T17" fmla="*/ 27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66"/>
                <a:gd name="T29" fmla="*/ 38 w 38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03" name="Freeform 67"/>
            <p:cNvSpPr>
              <a:spLocks noChangeArrowheads="1"/>
            </p:cNvSpPr>
            <p:nvPr/>
          </p:nvSpPr>
          <p:spPr bwMode="auto">
            <a:xfrm>
              <a:off x="3517" y="1324"/>
              <a:ext cx="18" cy="17"/>
            </a:xfrm>
            <a:custGeom>
              <a:avLst/>
              <a:gdLst>
                <a:gd name="T0" fmla="*/ 0 w 24"/>
                <a:gd name="T1" fmla="*/ 0 h 23"/>
                <a:gd name="T2" fmla="*/ 6 w 24"/>
                <a:gd name="T3" fmla="*/ 23 h 23"/>
                <a:gd name="T4" fmla="*/ 24 w 24"/>
                <a:gd name="T5" fmla="*/ 11 h 23"/>
                <a:gd name="T6" fmla="*/ 0 w 24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04" name="Freeform 68"/>
            <p:cNvSpPr>
              <a:spLocks noChangeArrowheads="1"/>
            </p:cNvSpPr>
            <p:nvPr/>
          </p:nvSpPr>
          <p:spPr bwMode="auto">
            <a:xfrm>
              <a:off x="3544" y="1314"/>
              <a:ext cx="45" cy="37"/>
            </a:xfrm>
            <a:custGeom>
              <a:avLst/>
              <a:gdLst>
                <a:gd name="T0" fmla="*/ 9 w 60"/>
                <a:gd name="T1" fmla="*/ 0 h 49"/>
                <a:gd name="T2" fmla="*/ 0 w 60"/>
                <a:gd name="T3" fmla="*/ 18 h 49"/>
                <a:gd name="T4" fmla="*/ 28 w 60"/>
                <a:gd name="T5" fmla="*/ 33 h 49"/>
                <a:gd name="T6" fmla="*/ 42 w 60"/>
                <a:gd name="T7" fmla="*/ 46 h 49"/>
                <a:gd name="T8" fmla="*/ 60 w 60"/>
                <a:gd name="T9" fmla="*/ 42 h 49"/>
                <a:gd name="T10" fmla="*/ 49 w 60"/>
                <a:gd name="T11" fmla="*/ 24 h 49"/>
                <a:gd name="T12" fmla="*/ 28 w 60"/>
                <a:gd name="T13" fmla="*/ 3 h 49"/>
                <a:gd name="T14" fmla="*/ 19 w 60"/>
                <a:gd name="T15" fmla="*/ 16 h 49"/>
                <a:gd name="T16" fmla="*/ 9 w 60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49"/>
                <a:gd name="T29" fmla="*/ 60 w 60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05" name="Freeform 69"/>
            <p:cNvSpPr>
              <a:spLocks noChangeArrowheads="1"/>
            </p:cNvSpPr>
            <p:nvPr/>
          </p:nvSpPr>
          <p:spPr bwMode="auto">
            <a:xfrm>
              <a:off x="3613" y="1384"/>
              <a:ext cx="24" cy="33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4"/>
                <a:gd name="T17" fmla="*/ 32 w 32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06" name="Freeform 70"/>
            <p:cNvSpPr>
              <a:spLocks noChangeArrowheads="1"/>
            </p:cNvSpPr>
            <p:nvPr/>
          </p:nvSpPr>
          <p:spPr bwMode="auto">
            <a:xfrm>
              <a:off x="3880" y="1342"/>
              <a:ext cx="46" cy="47"/>
            </a:xfrm>
            <a:custGeom>
              <a:avLst/>
              <a:gdLst>
                <a:gd name="T0" fmla="*/ 7 w 61"/>
                <a:gd name="T1" fmla="*/ 0 h 63"/>
                <a:gd name="T2" fmla="*/ 0 w 61"/>
                <a:gd name="T3" fmla="*/ 14 h 63"/>
                <a:gd name="T4" fmla="*/ 24 w 61"/>
                <a:gd name="T5" fmla="*/ 35 h 63"/>
                <a:gd name="T6" fmla="*/ 36 w 61"/>
                <a:gd name="T7" fmla="*/ 54 h 63"/>
                <a:gd name="T8" fmla="*/ 46 w 61"/>
                <a:gd name="T9" fmla="*/ 63 h 63"/>
                <a:gd name="T10" fmla="*/ 61 w 61"/>
                <a:gd name="T11" fmla="*/ 56 h 63"/>
                <a:gd name="T12" fmla="*/ 33 w 61"/>
                <a:gd name="T13" fmla="*/ 17 h 63"/>
                <a:gd name="T14" fmla="*/ 7 w 61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63"/>
                <a:gd name="T26" fmla="*/ 61 w 61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07" name="Freeform 71"/>
            <p:cNvSpPr>
              <a:spLocks noChangeArrowheads="1"/>
            </p:cNvSpPr>
            <p:nvPr/>
          </p:nvSpPr>
          <p:spPr bwMode="auto">
            <a:xfrm>
              <a:off x="3483" y="1401"/>
              <a:ext cx="46" cy="50"/>
            </a:xfrm>
            <a:custGeom>
              <a:avLst/>
              <a:gdLst>
                <a:gd name="T0" fmla="*/ 28 w 61"/>
                <a:gd name="T1" fmla="*/ 7 h 67"/>
                <a:gd name="T2" fmla="*/ 30 w 61"/>
                <a:gd name="T3" fmla="*/ 34 h 67"/>
                <a:gd name="T4" fmla="*/ 16 w 61"/>
                <a:gd name="T5" fmla="*/ 43 h 67"/>
                <a:gd name="T6" fmla="*/ 22 w 61"/>
                <a:gd name="T7" fmla="*/ 67 h 67"/>
                <a:gd name="T8" fmla="*/ 48 w 61"/>
                <a:gd name="T9" fmla="*/ 58 h 67"/>
                <a:gd name="T10" fmla="*/ 60 w 61"/>
                <a:gd name="T11" fmla="*/ 47 h 67"/>
                <a:gd name="T12" fmla="*/ 51 w 61"/>
                <a:gd name="T13" fmla="*/ 28 h 67"/>
                <a:gd name="T14" fmla="*/ 57 w 61"/>
                <a:gd name="T15" fmla="*/ 14 h 67"/>
                <a:gd name="T16" fmla="*/ 55 w 61"/>
                <a:gd name="T17" fmla="*/ 2 h 67"/>
                <a:gd name="T18" fmla="*/ 46 w 61"/>
                <a:gd name="T19" fmla="*/ 4 h 67"/>
                <a:gd name="T20" fmla="*/ 51 w 61"/>
                <a:gd name="T21" fmla="*/ 5 h 67"/>
                <a:gd name="T22" fmla="*/ 49 w 61"/>
                <a:gd name="T23" fmla="*/ 16 h 67"/>
                <a:gd name="T24" fmla="*/ 43 w 61"/>
                <a:gd name="T25" fmla="*/ 23 h 67"/>
                <a:gd name="T26" fmla="*/ 28 w 61"/>
                <a:gd name="T27" fmla="*/ 7 h 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1"/>
                <a:gd name="T43" fmla="*/ 0 h 67"/>
                <a:gd name="T44" fmla="*/ 61 w 61"/>
                <a:gd name="T45" fmla="*/ 67 h 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08" name="Freeform 72"/>
            <p:cNvSpPr>
              <a:spLocks noChangeArrowheads="1"/>
            </p:cNvSpPr>
            <p:nvPr/>
          </p:nvSpPr>
          <p:spPr bwMode="auto">
            <a:xfrm>
              <a:off x="3434" y="1420"/>
              <a:ext cx="32" cy="27"/>
            </a:xfrm>
            <a:custGeom>
              <a:avLst/>
              <a:gdLst>
                <a:gd name="T0" fmla="*/ 21 w 43"/>
                <a:gd name="T1" fmla="*/ 3 h 36"/>
                <a:gd name="T2" fmla="*/ 6 w 43"/>
                <a:gd name="T3" fmla="*/ 6 h 36"/>
                <a:gd name="T4" fmla="*/ 33 w 43"/>
                <a:gd name="T5" fmla="*/ 36 h 36"/>
                <a:gd name="T6" fmla="*/ 42 w 43"/>
                <a:gd name="T7" fmla="*/ 30 h 36"/>
                <a:gd name="T8" fmla="*/ 21 w 43"/>
                <a:gd name="T9" fmla="*/ 3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6"/>
                <a:gd name="T17" fmla="*/ 43 w 43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09" name="Freeform 73"/>
            <p:cNvSpPr>
              <a:spLocks noChangeArrowheads="1"/>
            </p:cNvSpPr>
            <p:nvPr/>
          </p:nvSpPr>
          <p:spPr bwMode="auto">
            <a:xfrm>
              <a:off x="3413" y="1391"/>
              <a:ext cx="24" cy="31"/>
            </a:xfrm>
            <a:custGeom>
              <a:avLst/>
              <a:gdLst>
                <a:gd name="T0" fmla="*/ 21 w 32"/>
                <a:gd name="T1" fmla="*/ 0 h 41"/>
                <a:gd name="T2" fmla="*/ 0 w 32"/>
                <a:gd name="T3" fmla="*/ 26 h 41"/>
                <a:gd name="T4" fmla="*/ 16 w 32"/>
                <a:gd name="T5" fmla="*/ 24 h 41"/>
                <a:gd name="T6" fmla="*/ 19 w 32"/>
                <a:gd name="T7" fmla="*/ 29 h 41"/>
                <a:gd name="T8" fmla="*/ 16 w 32"/>
                <a:gd name="T9" fmla="*/ 35 h 41"/>
                <a:gd name="T10" fmla="*/ 30 w 32"/>
                <a:gd name="T11" fmla="*/ 21 h 41"/>
                <a:gd name="T12" fmla="*/ 24 w 32"/>
                <a:gd name="T13" fmla="*/ 9 h 41"/>
                <a:gd name="T14" fmla="*/ 21 w 32"/>
                <a:gd name="T15" fmla="*/ 0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41"/>
                <a:gd name="T26" fmla="*/ 32 w 32"/>
                <a:gd name="T27" fmla="*/ 41 h 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10" name="Freeform 74"/>
            <p:cNvSpPr>
              <a:spLocks noChangeArrowheads="1"/>
            </p:cNvSpPr>
            <p:nvPr/>
          </p:nvSpPr>
          <p:spPr bwMode="auto">
            <a:xfrm>
              <a:off x="3447" y="1402"/>
              <a:ext cx="34" cy="24"/>
            </a:xfrm>
            <a:custGeom>
              <a:avLst/>
              <a:gdLst>
                <a:gd name="T0" fmla="*/ 21 w 45"/>
                <a:gd name="T1" fmla="*/ 0 h 32"/>
                <a:gd name="T2" fmla="*/ 0 w 45"/>
                <a:gd name="T3" fmla="*/ 7 h 32"/>
                <a:gd name="T4" fmla="*/ 27 w 45"/>
                <a:gd name="T5" fmla="*/ 31 h 32"/>
                <a:gd name="T6" fmla="*/ 45 w 45"/>
                <a:gd name="T7" fmla="*/ 24 h 32"/>
                <a:gd name="T8" fmla="*/ 22 w 45"/>
                <a:gd name="T9" fmla="*/ 10 h 32"/>
                <a:gd name="T10" fmla="*/ 21 w 45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32"/>
                <a:gd name="T20" fmla="*/ 45 w 45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11" name="Freeform 75"/>
            <p:cNvSpPr>
              <a:spLocks noChangeArrowheads="1"/>
            </p:cNvSpPr>
            <p:nvPr/>
          </p:nvSpPr>
          <p:spPr bwMode="auto">
            <a:xfrm>
              <a:off x="3398" y="1070"/>
              <a:ext cx="27" cy="55"/>
            </a:xfrm>
            <a:custGeom>
              <a:avLst/>
              <a:gdLst>
                <a:gd name="T0" fmla="*/ 30 w 35"/>
                <a:gd name="T1" fmla="*/ 0 h 74"/>
                <a:gd name="T2" fmla="*/ 21 w 35"/>
                <a:gd name="T3" fmla="*/ 15 h 74"/>
                <a:gd name="T4" fmla="*/ 9 w 35"/>
                <a:gd name="T5" fmla="*/ 36 h 74"/>
                <a:gd name="T6" fmla="*/ 0 w 35"/>
                <a:gd name="T7" fmla="*/ 59 h 74"/>
                <a:gd name="T8" fmla="*/ 8 w 35"/>
                <a:gd name="T9" fmla="*/ 74 h 74"/>
                <a:gd name="T10" fmla="*/ 20 w 35"/>
                <a:gd name="T11" fmla="*/ 59 h 74"/>
                <a:gd name="T12" fmla="*/ 35 w 35"/>
                <a:gd name="T13" fmla="*/ 32 h 74"/>
                <a:gd name="T14" fmla="*/ 30 w 35"/>
                <a:gd name="T15" fmla="*/ 0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74"/>
                <a:gd name="T26" fmla="*/ 35 w 35"/>
                <a:gd name="T27" fmla="*/ 74 h 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12" name="Freeform 76"/>
            <p:cNvSpPr>
              <a:spLocks noChangeArrowheads="1"/>
            </p:cNvSpPr>
            <p:nvPr/>
          </p:nvSpPr>
          <p:spPr bwMode="auto">
            <a:xfrm>
              <a:off x="3449" y="1061"/>
              <a:ext cx="19" cy="55"/>
            </a:xfrm>
            <a:custGeom>
              <a:avLst/>
              <a:gdLst>
                <a:gd name="T0" fmla="*/ 13 w 25"/>
                <a:gd name="T1" fmla="*/ 7 h 73"/>
                <a:gd name="T2" fmla="*/ 4 w 25"/>
                <a:gd name="T3" fmla="*/ 8 h 73"/>
                <a:gd name="T4" fmla="*/ 0 w 25"/>
                <a:gd name="T5" fmla="*/ 22 h 73"/>
                <a:gd name="T6" fmla="*/ 15 w 25"/>
                <a:gd name="T7" fmla="*/ 41 h 73"/>
                <a:gd name="T8" fmla="*/ 25 w 25"/>
                <a:gd name="T9" fmla="*/ 56 h 73"/>
                <a:gd name="T10" fmla="*/ 16 w 25"/>
                <a:gd name="T11" fmla="*/ 20 h 73"/>
                <a:gd name="T12" fmla="*/ 13 w 25"/>
                <a:gd name="T13" fmla="*/ 7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73"/>
                <a:gd name="T23" fmla="*/ 25 w 25"/>
                <a:gd name="T24" fmla="*/ 73 h 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13" name="Freeform 77"/>
            <p:cNvSpPr>
              <a:spLocks noChangeArrowheads="1"/>
            </p:cNvSpPr>
            <p:nvPr/>
          </p:nvSpPr>
          <p:spPr bwMode="auto">
            <a:xfrm>
              <a:off x="3471" y="1044"/>
              <a:ext cx="10" cy="25"/>
            </a:xfrm>
            <a:custGeom>
              <a:avLst/>
              <a:gdLst>
                <a:gd name="T0" fmla="*/ 11 w 14"/>
                <a:gd name="T1" fmla="*/ 0 h 33"/>
                <a:gd name="T2" fmla="*/ 1 w 14"/>
                <a:gd name="T3" fmla="*/ 10 h 33"/>
                <a:gd name="T4" fmla="*/ 11 w 14"/>
                <a:gd name="T5" fmla="*/ 25 h 33"/>
                <a:gd name="T6" fmla="*/ 11 w 14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33"/>
                <a:gd name="T14" fmla="*/ 14 w 14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14" name="Freeform 78"/>
            <p:cNvSpPr>
              <a:spLocks noChangeArrowheads="1"/>
            </p:cNvSpPr>
            <p:nvPr/>
          </p:nvSpPr>
          <p:spPr bwMode="auto">
            <a:xfrm>
              <a:off x="3481" y="1056"/>
              <a:ext cx="21" cy="48"/>
            </a:xfrm>
            <a:custGeom>
              <a:avLst/>
              <a:gdLst>
                <a:gd name="T0" fmla="*/ 5 w 28"/>
                <a:gd name="T1" fmla="*/ 0 h 64"/>
                <a:gd name="T2" fmla="*/ 11 w 28"/>
                <a:gd name="T3" fmla="*/ 14 h 64"/>
                <a:gd name="T4" fmla="*/ 20 w 28"/>
                <a:gd name="T5" fmla="*/ 21 h 64"/>
                <a:gd name="T6" fmla="*/ 8 w 28"/>
                <a:gd name="T7" fmla="*/ 39 h 64"/>
                <a:gd name="T8" fmla="*/ 0 w 28"/>
                <a:gd name="T9" fmla="*/ 56 h 64"/>
                <a:gd name="T10" fmla="*/ 11 w 28"/>
                <a:gd name="T11" fmla="*/ 57 h 64"/>
                <a:gd name="T12" fmla="*/ 26 w 28"/>
                <a:gd name="T13" fmla="*/ 26 h 64"/>
                <a:gd name="T14" fmla="*/ 5 w 28"/>
                <a:gd name="T15" fmla="*/ 0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64"/>
                <a:gd name="T26" fmla="*/ 28 w 28"/>
                <a:gd name="T27" fmla="*/ 64 h 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15" name="Freeform 79"/>
            <p:cNvSpPr>
              <a:spLocks noChangeArrowheads="1"/>
            </p:cNvSpPr>
            <p:nvPr/>
          </p:nvSpPr>
          <p:spPr bwMode="auto">
            <a:xfrm>
              <a:off x="3212" y="1125"/>
              <a:ext cx="12" cy="27"/>
            </a:xfrm>
            <a:custGeom>
              <a:avLst/>
              <a:gdLst>
                <a:gd name="T0" fmla="*/ 14 w 16"/>
                <a:gd name="T1" fmla="*/ 3 h 36"/>
                <a:gd name="T2" fmla="*/ 0 w 16"/>
                <a:gd name="T3" fmla="*/ 7 h 36"/>
                <a:gd name="T4" fmla="*/ 8 w 16"/>
                <a:gd name="T5" fmla="*/ 22 h 36"/>
                <a:gd name="T6" fmla="*/ 14 w 16"/>
                <a:gd name="T7" fmla="*/ 3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6"/>
                <a:gd name="T14" fmla="*/ 16 w 1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16" name="Freeform 80"/>
            <p:cNvSpPr>
              <a:spLocks noChangeArrowheads="1"/>
            </p:cNvSpPr>
            <p:nvPr/>
          </p:nvSpPr>
          <p:spPr bwMode="auto">
            <a:xfrm>
              <a:off x="3202" y="1102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17" name="Freeform 81"/>
            <p:cNvSpPr>
              <a:spLocks noChangeArrowheads="1"/>
            </p:cNvSpPr>
            <p:nvPr/>
          </p:nvSpPr>
          <p:spPr bwMode="auto">
            <a:xfrm>
              <a:off x="3198" y="1084"/>
              <a:ext cx="12" cy="14"/>
            </a:xfrm>
            <a:custGeom>
              <a:avLst/>
              <a:gdLst>
                <a:gd name="T0" fmla="*/ 10 w 16"/>
                <a:gd name="T1" fmla="*/ 5 h 19"/>
                <a:gd name="T2" fmla="*/ 0 w 16"/>
                <a:gd name="T3" fmla="*/ 10 h 19"/>
                <a:gd name="T4" fmla="*/ 12 w 16"/>
                <a:gd name="T5" fmla="*/ 19 h 19"/>
                <a:gd name="T6" fmla="*/ 10 w 16"/>
                <a:gd name="T7" fmla="*/ 5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9"/>
                <a:gd name="T14" fmla="*/ 16 w 16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18" name="Freeform 82"/>
            <p:cNvSpPr>
              <a:spLocks noChangeArrowheads="1"/>
            </p:cNvSpPr>
            <p:nvPr/>
          </p:nvSpPr>
          <p:spPr bwMode="auto">
            <a:xfrm>
              <a:off x="3186" y="1044"/>
              <a:ext cx="11" cy="19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5"/>
                <a:gd name="T14" fmla="*/ 14 w 1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19" name="Freeform 83"/>
            <p:cNvSpPr>
              <a:spLocks noChangeArrowheads="1"/>
            </p:cNvSpPr>
            <p:nvPr/>
          </p:nvSpPr>
          <p:spPr bwMode="auto">
            <a:xfrm>
              <a:off x="3188" y="1069"/>
              <a:ext cx="16" cy="13"/>
            </a:xfrm>
            <a:custGeom>
              <a:avLst/>
              <a:gdLst>
                <a:gd name="T0" fmla="*/ 13 w 22"/>
                <a:gd name="T1" fmla="*/ 0 h 18"/>
                <a:gd name="T2" fmla="*/ 19 w 22"/>
                <a:gd name="T3" fmla="*/ 18 h 18"/>
                <a:gd name="T4" fmla="*/ 14 w 22"/>
                <a:gd name="T5" fmla="*/ 6 h 18"/>
                <a:gd name="T6" fmla="*/ 13 w 22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8"/>
                <a:gd name="T14" fmla="*/ 22 w 22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20" name="Freeform 84"/>
            <p:cNvSpPr>
              <a:spLocks noChangeArrowheads="1"/>
            </p:cNvSpPr>
            <p:nvPr/>
          </p:nvSpPr>
          <p:spPr bwMode="auto">
            <a:xfrm>
              <a:off x="4024" y="1692"/>
              <a:ext cx="45" cy="60"/>
            </a:xfrm>
            <a:custGeom>
              <a:avLst/>
              <a:gdLst>
                <a:gd name="T0" fmla="*/ 10 w 60"/>
                <a:gd name="T1" fmla="*/ 7 h 81"/>
                <a:gd name="T2" fmla="*/ 3 w 60"/>
                <a:gd name="T3" fmla="*/ 18 h 81"/>
                <a:gd name="T4" fmla="*/ 15 w 60"/>
                <a:gd name="T5" fmla="*/ 39 h 81"/>
                <a:gd name="T6" fmla="*/ 27 w 60"/>
                <a:gd name="T7" fmla="*/ 54 h 81"/>
                <a:gd name="T8" fmla="*/ 40 w 60"/>
                <a:gd name="T9" fmla="*/ 63 h 81"/>
                <a:gd name="T10" fmla="*/ 51 w 60"/>
                <a:gd name="T11" fmla="*/ 81 h 81"/>
                <a:gd name="T12" fmla="*/ 52 w 60"/>
                <a:gd name="T13" fmla="*/ 57 h 81"/>
                <a:gd name="T14" fmla="*/ 43 w 60"/>
                <a:gd name="T15" fmla="*/ 37 h 81"/>
                <a:gd name="T16" fmla="*/ 25 w 60"/>
                <a:gd name="T17" fmla="*/ 18 h 81"/>
                <a:gd name="T18" fmla="*/ 10 w 60"/>
                <a:gd name="T19" fmla="*/ 7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81"/>
                <a:gd name="T32" fmla="*/ 60 w 60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21" name="Freeform 85"/>
            <p:cNvSpPr>
              <a:spLocks noChangeArrowheads="1"/>
            </p:cNvSpPr>
            <p:nvPr/>
          </p:nvSpPr>
          <p:spPr bwMode="auto">
            <a:xfrm>
              <a:off x="4255" y="1643"/>
              <a:ext cx="53" cy="46"/>
            </a:xfrm>
            <a:custGeom>
              <a:avLst/>
              <a:gdLst>
                <a:gd name="T0" fmla="*/ 28 w 71"/>
                <a:gd name="T1" fmla="*/ 23 h 61"/>
                <a:gd name="T2" fmla="*/ 13 w 71"/>
                <a:gd name="T3" fmla="*/ 32 h 61"/>
                <a:gd name="T4" fmla="*/ 1 w 71"/>
                <a:gd name="T5" fmla="*/ 44 h 61"/>
                <a:gd name="T6" fmla="*/ 13 w 71"/>
                <a:gd name="T7" fmla="*/ 59 h 61"/>
                <a:gd name="T8" fmla="*/ 28 w 71"/>
                <a:gd name="T9" fmla="*/ 44 h 61"/>
                <a:gd name="T10" fmla="*/ 40 w 71"/>
                <a:gd name="T11" fmla="*/ 23 h 61"/>
                <a:gd name="T12" fmla="*/ 55 w 71"/>
                <a:gd name="T13" fmla="*/ 0 h 61"/>
                <a:gd name="T14" fmla="*/ 71 w 71"/>
                <a:gd name="T15" fmla="*/ 11 h 61"/>
                <a:gd name="T16" fmla="*/ 35 w 71"/>
                <a:gd name="T17" fmla="*/ 23 h 61"/>
                <a:gd name="T18" fmla="*/ 28 w 71"/>
                <a:gd name="T19" fmla="*/ 23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"/>
                <a:gd name="T31" fmla="*/ 0 h 61"/>
                <a:gd name="T32" fmla="*/ 71 w 71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22" name="Freeform 86"/>
            <p:cNvSpPr>
              <a:spLocks noChangeArrowheads="1"/>
            </p:cNvSpPr>
            <p:nvPr/>
          </p:nvSpPr>
          <p:spPr bwMode="auto">
            <a:xfrm>
              <a:off x="4095" y="1618"/>
              <a:ext cx="17" cy="23"/>
            </a:xfrm>
            <a:custGeom>
              <a:avLst/>
              <a:gdLst>
                <a:gd name="T0" fmla="*/ 9 w 23"/>
                <a:gd name="T1" fmla="*/ 0 h 30"/>
                <a:gd name="T2" fmla="*/ 0 w 23"/>
                <a:gd name="T3" fmla="*/ 14 h 30"/>
                <a:gd name="T4" fmla="*/ 12 w 23"/>
                <a:gd name="T5" fmla="*/ 30 h 30"/>
                <a:gd name="T6" fmla="*/ 9 w 23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0"/>
                <a:gd name="T14" fmla="*/ 23 w 2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23" name="Freeform 87"/>
            <p:cNvSpPr>
              <a:spLocks noChangeArrowheads="1"/>
            </p:cNvSpPr>
            <p:nvPr/>
          </p:nvSpPr>
          <p:spPr bwMode="auto">
            <a:xfrm>
              <a:off x="4087" y="1596"/>
              <a:ext cx="20" cy="17"/>
            </a:xfrm>
            <a:custGeom>
              <a:avLst/>
              <a:gdLst>
                <a:gd name="T0" fmla="*/ 19 w 26"/>
                <a:gd name="T1" fmla="*/ 0 h 23"/>
                <a:gd name="T2" fmla="*/ 0 w 26"/>
                <a:gd name="T3" fmla="*/ 14 h 23"/>
                <a:gd name="T4" fmla="*/ 21 w 26"/>
                <a:gd name="T5" fmla="*/ 20 h 23"/>
                <a:gd name="T6" fmla="*/ 19 w 26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3"/>
                <a:gd name="T14" fmla="*/ 26 w 26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24" name="Freeform 88"/>
            <p:cNvSpPr>
              <a:spLocks noChangeArrowheads="1"/>
            </p:cNvSpPr>
            <p:nvPr/>
          </p:nvSpPr>
          <p:spPr bwMode="auto">
            <a:xfrm>
              <a:off x="3934" y="1402"/>
              <a:ext cx="24" cy="33"/>
            </a:xfrm>
            <a:custGeom>
              <a:avLst/>
              <a:gdLst>
                <a:gd name="T0" fmla="*/ 28 w 32"/>
                <a:gd name="T1" fmla="*/ 0 h 44"/>
                <a:gd name="T2" fmla="*/ 10 w 32"/>
                <a:gd name="T3" fmla="*/ 11 h 44"/>
                <a:gd name="T4" fmla="*/ 12 w 32"/>
                <a:gd name="T5" fmla="*/ 32 h 44"/>
                <a:gd name="T6" fmla="*/ 24 w 32"/>
                <a:gd name="T7" fmla="*/ 36 h 44"/>
                <a:gd name="T8" fmla="*/ 28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4"/>
                <a:gd name="T17" fmla="*/ 32 w 32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25" name="Freeform 89"/>
            <p:cNvSpPr>
              <a:spLocks noChangeArrowheads="1"/>
            </p:cNvSpPr>
            <p:nvPr/>
          </p:nvSpPr>
          <p:spPr bwMode="auto">
            <a:xfrm>
              <a:off x="3968" y="1445"/>
              <a:ext cx="26" cy="33"/>
            </a:xfrm>
            <a:custGeom>
              <a:avLst/>
              <a:gdLst>
                <a:gd name="T0" fmla="*/ 30 w 34"/>
                <a:gd name="T1" fmla="*/ 0 h 44"/>
                <a:gd name="T2" fmla="*/ 10 w 34"/>
                <a:gd name="T3" fmla="*/ 9 h 44"/>
                <a:gd name="T4" fmla="*/ 14 w 34"/>
                <a:gd name="T5" fmla="*/ 32 h 44"/>
                <a:gd name="T6" fmla="*/ 26 w 34"/>
                <a:gd name="T7" fmla="*/ 36 h 44"/>
                <a:gd name="T8" fmla="*/ 30 w 3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4"/>
                <a:gd name="T17" fmla="*/ 34 w 3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26" name="Freeform 90"/>
            <p:cNvSpPr>
              <a:spLocks noChangeArrowheads="1"/>
            </p:cNvSpPr>
            <p:nvPr/>
          </p:nvSpPr>
          <p:spPr bwMode="auto">
            <a:xfrm>
              <a:off x="3995" y="1508"/>
              <a:ext cx="28" cy="28"/>
            </a:xfrm>
            <a:custGeom>
              <a:avLst/>
              <a:gdLst>
                <a:gd name="T0" fmla="*/ 34 w 38"/>
                <a:gd name="T1" fmla="*/ 2 h 37"/>
                <a:gd name="T2" fmla="*/ 10 w 38"/>
                <a:gd name="T3" fmla="*/ 2 h 37"/>
                <a:gd name="T4" fmla="*/ 14 w 38"/>
                <a:gd name="T5" fmla="*/ 25 h 37"/>
                <a:gd name="T6" fmla="*/ 26 w 38"/>
                <a:gd name="T7" fmla="*/ 29 h 37"/>
                <a:gd name="T8" fmla="*/ 34 w 38"/>
                <a:gd name="T9" fmla="*/ 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7"/>
                <a:gd name="T17" fmla="*/ 38 w 38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27" name="Freeform 91"/>
            <p:cNvSpPr>
              <a:spLocks noChangeArrowheads="1"/>
            </p:cNvSpPr>
            <p:nvPr/>
          </p:nvSpPr>
          <p:spPr bwMode="auto">
            <a:xfrm>
              <a:off x="4029" y="1498"/>
              <a:ext cx="28" cy="26"/>
            </a:xfrm>
            <a:custGeom>
              <a:avLst/>
              <a:gdLst>
                <a:gd name="T0" fmla="*/ 34 w 38"/>
                <a:gd name="T1" fmla="*/ 2 h 34"/>
                <a:gd name="T2" fmla="*/ 10 w 38"/>
                <a:gd name="T3" fmla="*/ 2 h 34"/>
                <a:gd name="T4" fmla="*/ 16 w 38"/>
                <a:gd name="T5" fmla="*/ 22 h 34"/>
                <a:gd name="T6" fmla="*/ 27 w 38"/>
                <a:gd name="T7" fmla="*/ 22 h 34"/>
                <a:gd name="T8" fmla="*/ 34 w 38"/>
                <a:gd name="T9" fmla="*/ 2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4"/>
                <a:gd name="T17" fmla="*/ 38 w 38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28" name="Freeform 92"/>
            <p:cNvSpPr>
              <a:spLocks noChangeArrowheads="1"/>
            </p:cNvSpPr>
            <p:nvPr/>
          </p:nvSpPr>
          <p:spPr bwMode="auto">
            <a:xfrm>
              <a:off x="4019" y="1462"/>
              <a:ext cx="26" cy="20"/>
            </a:xfrm>
            <a:custGeom>
              <a:avLst/>
              <a:gdLst>
                <a:gd name="T0" fmla="*/ 31 w 35"/>
                <a:gd name="T1" fmla="*/ 1 h 27"/>
                <a:gd name="T2" fmla="*/ 10 w 35"/>
                <a:gd name="T3" fmla="*/ 2 h 27"/>
                <a:gd name="T4" fmla="*/ 13 w 35"/>
                <a:gd name="T5" fmla="*/ 15 h 27"/>
                <a:gd name="T6" fmla="*/ 25 w 35"/>
                <a:gd name="T7" fmla="*/ 19 h 27"/>
                <a:gd name="T8" fmla="*/ 31 w 35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7"/>
                <a:gd name="T17" fmla="*/ 35 w 3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29" name="Freeform 93"/>
            <p:cNvSpPr>
              <a:spLocks noChangeArrowheads="1"/>
            </p:cNvSpPr>
            <p:nvPr/>
          </p:nvSpPr>
          <p:spPr bwMode="auto">
            <a:xfrm>
              <a:off x="3993" y="1437"/>
              <a:ext cx="26" cy="35"/>
            </a:xfrm>
            <a:custGeom>
              <a:avLst/>
              <a:gdLst>
                <a:gd name="T0" fmla="*/ 28 w 35"/>
                <a:gd name="T1" fmla="*/ 16 h 47"/>
                <a:gd name="T2" fmla="*/ 19 w 35"/>
                <a:gd name="T3" fmla="*/ 2 h 47"/>
                <a:gd name="T4" fmla="*/ 10 w 35"/>
                <a:gd name="T5" fmla="*/ 25 h 47"/>
                <a:gd name="T6" fmla="*/ 19 w 35"/>
                <a:gd name="T7" fmla="*/ 35 h 47"/>
                <a:gd name="T8" fmla="*/ 27 w 35"/>
                <a:gd name="T9" fmla="*/ 29 h 47"/>
                <a:gd name="T10" fmla="*/ 28 w 35"/>
                <a:gd name="T11" fmla="*/ 16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47"/>
                <a:gd name="T20" fmla="*/ 35 w 35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30" name="Freeform 94"/>
            <p:cNvSpPr>
              <a:spLocks noChangeArrowheads="1"/>
            </p:cNvSpPr>
            <p:nvPr/>
          </p:nvSpPr>
          <p:spPr bwMode="auto">
            <a:xfrm>
              <a:off x="3961" y="1421"/>
              <a:ext cx="24" cy="26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5"/>
                <a:gd name="T17" fmla="*/ 32 w 32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31" name="Freeform 95"/>
            <p:cNvSpPr>
              <a:spLocks noChangeArrowheads="1"/>
            </p:cNvSpPr>
            <p:nvPr/>
          </p:nvSpPr>
          <p:spPr bwMode="auto">
            <a:xfrm>
              <a:off x="4001" y="1474"/>
              <a:ext cx="24" cy="26"/>
            </a:xfrm>
            <a:custGeom>
              <a:avLst/>
              <a:gdLst>
                <a:gd name="T0" fmla="*/ 22 w 32"/>
                <a:gd name="T1" fmla="*/ 10 h 35"/>
                <a:gd name="T2" fmla="*/ 10 w 32"/>
                <a:gd name="T3" fmla="*/ 2 h 35"/>
                <a:gd name="T4" fmla="*/ 12 w 32"/>
                <a:gd name="T5" fmla="*/ 23 h 35"/>
                <a:gd name="T6" fmla="*/ 24 w 32"/>
                <a:gd name="T7" fmla="*/ 27 h 35"/>
                <a:gd name="T8" fmla="*/ 22 w 32"/>
                <a:gd name="T9" fmla="*/ 1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5"/>
                <a:gd name="T17" fmla="*/ 32 w 32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32" name="Freeform 96"/>
            <p:cNvSpPr>
              <a:spLocks noChangeArrowheads="1"/>
            </p:cNvSpPr>
            <p:nvPr/>
          </p:nvSpPr>
          <p:spPr bwMode="auto">
            <a:xfrm>
              <a:off x="2391" y="100"/>
              <a:ext cx="141" cy="108"/>
            </a:xfrm>
            <a:custGeom>
              <a:avLst/>
              <a:gdLst>
                <a:gd name="T0" fmla="*/ 171 w 189"/>
                <a:gd name="T1" fmla="*/ 4 h 144"/>
                <a:gd name="T2" fmla="*/ 185 w 189"/>
                <a:gd name="T3" fmla="*/ 4 h 144"/>
                <a:gd name="T4" fmla="*/ 189 w 189"/>
                <a:gd name="T5" fmla="*/ 16 h 144"/>
                <a:gd name="T6" fmla="*/ 187 w 189"/>
                <a:gd name="T7" fmla="*/ 24 h 144"/>
                <a:gd name="T8" fmla="*/ 131 w 189"/>
                <a:gd name="T9" fmla="*/ 44 h 144"/>
                <a:gd name="T10" fmla="*/ 109 w 189"/>
                <a:gd name="T11" fmla="*/ 58 h 144"/>
                <a:gd name="T12" fmla="*/ 97 w 189"/>
                <a:gd name="T13" fmla="*/ 62 h 144"/>
                <a:gd name="T14" fmla="*/ 71 w 189"/>
                <a:gd name="T15" fmla="*/ 82 h 144"/>
                <a:gd name="T16" fmla="*/ 75 w 189"/>
                <a:gd name="T17" fmla="*/ 92 h 144"/>
                <a:gd name="T18" fmla="*/ 83 w 189"/>
                <a:gd name="T19" fmla="*/ 116 h 144"/>
                <a:gd name="T20" fmla="*/ 107 w 189"/>
                <a:gd name="T21" fmla="*/ 126 h 144"/>
                <a:gd name="T22" fmla="*/ 93 w 189"/>
                <a:gd name="T23" fmla="*/ 140 h 144"/>
                <a:gd name="T24" fmla="*/ 83 w 189"/>
                <a:gd name="T25" fmla="*/ 130 h 144"/>
                <a:gd name="T26" fmla="*/ 71 w 189"/>
                <a:gd name="T27" fmla="*/ 134 h 144"/>
                <a:gd name="T28" fmla="*/ 21 w 189"/>
                <a:gd name="T29" fmla="*/ 122 h 144"/>
                <a:gd name="T30" fmla="*/ 19 w 189"/>
                <a:gd name="T31" fmla="*/ 106 h 144"/>
                <a:gd name="T32" fmla="*/ 47 w 189"/>
                <a:gd name="T33" fmla="*/ 90 h 144"/>
                <a:gd name="T34" fmla="*/ 51 w 189"/>
                <a:gd name="T35" fmla="*/ 76 h 144"/>
                <a:gd name="T36" fmla="*/ 47 w 189"/>
                <a:gd name="T37" fmla="*/ 64 h 144"/>
                <a:gd name="T38" fmla="*/ 73 w 189"/>
                <a:gd name="T39" fmla="*/ 46 h 144"/>
                <a:gd name="T40" fmla="*/ 97 w 189"/>
                <a:gd name="T41" fmla="*/ 36 h 144"/>
                <a:gd name="T42" fmla="*/ 113 w 189"/>
                <a:gd name="T43" fmla="*/ 24 h 144"/>
                <a:gd name="T44" fmla="*/ 171 w 189"/>
                <a:gd name="T45" fmla="*/ 4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9"/>
                <a:gd name="T70" fmla="*/ 0 h 144"/>
                <a:gd name="T71" fmla="*/ 189 w 189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33" name="Freeform 97"/>
            <p:cNvSpPr>
              <a:spLocks noChangeArrowheads="1"/>
            </p:cNvSpPr>
            <p:nvPr/>
          </p:nvSpPr>
          <p:spPr bwMode="auto">
            <a:xfrm>
              <a:off x="2475" y="204"/>
              <a:ext cx="40" cy="12"/>
            </a:xfrm>
            <a:custGeom>
              <a:avLst/>
              <a:gdLst>
                <a:gd name="T0" fmla="*/ 24 w 53"/>
                <a:gd name="T1" fmla="*/ 0 h 17"/>
                <a:gd name="T2" fmla="*/ 12 w 53"/>
                <a:gd name="T3" fmla="*/ 2 h 17"/>
                <a:gd name="T4" fmla="*/ 32 w 53"/>
                <a:gd name="T5" fmla="*/ 16 h 17"/>
                <a:gd name="T6" fmla="*/ 44 w 53"/>
                <a:gd name="T7" fmla="*/ 14 h 17"/>
                <a:gd name="T8" fmla="*/ 24 w 5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7"/>
                <a:gd name="T17" fmla="*/ 53 w 5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34" name="Freeform 98"/>
            <p:cNvSpPr>
              <a:spLocks noChangeArrowheads="1"/>
            </p:cNvSpPr>
            <p:nvPr/>
          </p:nvSpPr>
          <p:spPr bwMode="auto">
            <a:xfrm>
              <a:off x="2680" y="48"/>
              <a:ext cx="42" cy="28"/>
            </a:xfrm>
            <a:custGeom>
              <a:avLst/>
              <a:gdLst>
                <a:gd name="T0" fmla="*/ 57 w 57"/>
                <a:gd name="T1" fmla="*/ 4 h 37"/>
                <a:gd name="T2" fmla="*/ 25 w 57"/>
                <a:gd name="T3" fmla="*/ 24 h 37"/>
                <a:gd name="T4" fmla="*/ 11 w 57"/>
                <a:gd name="T5" fmla="*/ 34 h 37"/>
                <a:gd name="T6" fmla="*/ 9 w 57"/>
                <a:gd name="T7" fmla="*/ 4 h 37"/>
                <a:gd name="T8" fmla="*/ 21 w 57"/>
                <a:gd name="T9" fmla="*/ 0 h 37"/>
                <a:gd name="T10" fmla="*/ 57 w 57"/>
                <a:gd name="T11" fmla="*/ 4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37"/>
                <a:gd name="T20" fmla="*/ 57 w 57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35" name="Freeform 99"/>
            <p:cNvSpPr>
              <a:spLocks noChangeArrowheads="1"/>
            </p:cNvSpPr>
            <p:nvPr/>
          </p:nvSpPr>
          <p:spPr bwMode="auto">
            <a:xfrm>
              <a:off x="2710" y="61"/>
              <a:ext cx="50" cy="20"/>
            </a:xfrm>
            <a:custGeom>
              <a:avLst/>
              <a:gdLst>
                <a:gd name="T0" fmla="*/ 29 w 68"/>
                <a:gd name="T1" fmla="*/ 0 h 26"/>
                <a:gd name="T2" fmla="*/ 11 w 68"/>
                <a:gd name="T3" fmla="*/ 6 h 26"/>
                <a:gd name="T4" fmla="*/ 57 w 68"/>
                <a:gd name="T5" fmla="*/ 26 h 26"/>
                <a:gd name="T6" fmla="*/ 63 w 68"/>
                <a:gd name="T7" fmla="*/ 24 h 26"/>
                <a:gd name="T8" fmla="*/ 29 w 68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26"/>
                <a:gd name="T17" fmla="*/ 68 w 68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36" name="Freeform 100"/>
            <p:cNvSpPr>
              <a:spLocks noChangeArrowheads="1"/>
            </p:cNvSpPr>
            <p:nvPr/>
          </p:nvSpPr>
          <p:spPr bwMode="auto">
            <a:xfrm>
              <a:off x="2764" y="64"/>
              <a:ext cx="50" cy="32"/>
            </a:xfrm>
            <a:custGeom>
              <a:avLst/>
              <a:gdLst>
                <a:gd name="T0" fmla="*/ 50 w 66"/>
                <a:gd name="T1" fmla="*/ 9 h 43"/>
                <a:gd name="T2" fmla="*/ 26 w 66"/>
                <a:gd name="T3" fmla="*/ 9 h 43"/>
                <a:gd name="T4" fmla="*/ 10 w 66"/>
                <a:gd name="T5" fmla="*/ 9 h 43"/>
                <a:gd name="T6" fmla="*/ 8 w 66"/>
                <a:gd name="T7" fmla="*/ 35 h 43"/>
                <a:gd name="T8" fmla="*/ 32 w 66"/>
                <a:gd name="T9" fmla="*/ 43 h 43"/>
                <a:gd name="T10" fmla="*/ 62 w 66"/>
                <a:gd name="T11" fmla="*/ 27 h 43"/>
                <a:gd name="T12" fmla="*/ 50 w 66"/>
                <a:gd name="T13" fmla="*/ 9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43"/>
                <a:gd name="T23" fmla="*/ 66 w 66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37" name="Freeform 101"/>
            <p:cNvSpPr>
              <a:spLocks noChangeArrowheads="1"/>
            </p:cNvSpPr>
            <p:nvPr/>
          </p:nvSpPr>
          <p:spPr bwMode="auto">
            <a:xfrm>
              <a:off x="3113" y="91"/>
              <a:ext cx="88" cy="31"/>
            </a:xfrm>
            <a:custGeom>
              <a:avLst/>
              <a:gdLst>
                <a:gd name="T0" fmla="*/ 14 w 117"/>
                <a:gd name="T1" fmla="*/ 0 h 41"/>
                <a:gd name="T2" fmla="*/ 8 w 117"/>
                <a:gd name="T3" fmla="*/ 16 h 41"/>
                <a:gd name="T4" fmla="*/ 50 w 117"/>
                <a:gd name="T5" fmla="*/ 30 h 41"/>
                <a:gd name="T6" fmla="*/ 76 w 117"/>
                <a:gd name="T7" fmla="*/ 36 h 41"/>
                <a:gd name="T8" fmla="*/ 112 w 117"/>
                <a:gd name="T9" fmla="*/ 22 h 41"/>
                <a:gd name="T10" fmla="*/ 78 w 117"/>
                <a:gd name="T11" fmla="*/ 4 h 41"/>
                <a:gd name="T12" fmla="*/ 14 w 117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7"/>
                <a:gd name="T22" fmla="*/ 0 h 41"/>
                <a:gd name="T23" fmla="*/ 117 w 117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38" name="Freeform 102"/>
            <p:cNvSpPr>
              <a:spLocks noChangeArrowheads="1"/>
            </p:cNvSpPr>
            <p:nvPr/>
          </p:nvSpPr>
          <p:spPr bwMode="auto">
            <a:xfrm>
              <a:off x="3203" y="90"/>
              <a:ext cx="46" cy="24"/>
            </a:xfrm>
            <a:custGeom>
              <a:avLst/>
              <a:gdLst>
                <a:gd name="T0" fmla="*/ 32 w 62"/>
                <a:gd name="T1" fmla="*/ 4 h 32"/>
                <a:gd name="T2" fmla="*/ 62 w 62"/>
                <a:gd name="T3" fmla="*/ 10 h 32"/>
                <a:gd name="T4" fmla="*/ 30 w 62"/>
                <a:gd name="T5" fmla="*/ 32 h 32"/>
                <a:gd name="T6" fmla="*/ 6 w 62"/>
                <a:gd name="T7" fmla="*/ 22 h 32"/>
                <a:gd name="T8" fmla="*/ 32 w 62"/>
                <a:gd name="T9" fmla="*/ 4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32"/>
                <a:gd name="T17" fmla="*/ 62 w 6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39" name="Freeform 103"/>
            <p:cNvSpPr>
              <a:spLocks noChangeArrowheads="1"/>
            </p:cNvSpPr>
            <p:nvPr/>
          </p:nvSpPr>
          <p:spPr bwMode="auto">
            <a:xfrm>
              <a:off x="3182" y="119"/>
              <a:ext cx="37" cy="17"/>
            </a:xfrm>
            <a:custGeom>
              <a:avLst/>
              <a:gdLst>
                <a:gd name="T0" fmla="*/ 20 w 49"/>
                <a:gd name="T1" fmla="*/ 1 h 23"/>
                <a:gd name="T2" fmla="*/ 6 w 49"/>
                <a:gd name="T3" fmla="*/ 5 h 23"/>
                <a:gd name="T4" fmla="*/ 38 w 49"/>
                <a:gd name="T5" fmla="*/ 23 h 23"/>
                <a:gd name="T6" fmla="*/ 20 w 49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23"/>
                <a:gd name="T14" fmla="*/ 49 w 4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40" name="Freeform 104"/>
            <p:cNvSpPr>
              <a:spLocks noChangeArrowheads="1"/>
            </p:cNvSpPr>
            <p:nvPr/>
          </p:nvSpPr>
          <p:spPr bwMode="auto">
            <a:xfrm>
              <a:off x="3434" y="343"/>
              <a:ext cx="76" cy="114"/>
            </a:xfrm>
            <a:custGeom>
              <a:avLst/>
              <a:gdLst>
                <a:gd name="T0" fmla="*/ 6 w 102"/>
                <a:gd name="T1" fmla="*/ 0 h 152"/>
                <a:gd name="T2" fmla="*/ 0 w 102"/>
                <a:gd name="T3" fmla="*/ 18 h 152"/>
                <a:gd name="T4" fmla="*/ 14 w 102"/>
                <a:gd name="T5" fmla="*/ 42 h 152"/>
                <a:gd name="T6" fmla="*/ 32 w 102"/>
                <a:gd name="T7" fmla="*/ 72 h 152"/>
                <a:gd name="T8" fmla="*/ 36 w 102"/>
                <a:gd name="T9" fmla="*/ 104 h 152"/>
                <a:gd name="T10" fmla="*/ 80 w 102"/>
                <a:gd name="T11" fmla="*/ 152 h 152"/>
                <a:gd name="T12" fmla="*/ 86 w 102"/>
                <a:gd name="T13" fmla="*/ 124 h 152"/>
                <a:gd name="T14" fmla="*/ 74 w 102"/>
                <a:gd name="T15" fmla="*/ 102 h 152"/>
                <a:gd name="T16" fmla="*/ 62 w 102"/>
                <a:gd name="T17" fmla="*/ 92 h 152"/>
                <a:gd name="T18" fmla="*/ 52 w 102"/>
                <a:gd name="T19" fmla="*/ 74 h 152"/>
                <a:gd name="T20" fmla="*/ 42 w 102"/>
                <a:gd name="T21" fmla="*/ 44 h 152"/>
                <a:gd name="T22" fmla="*/ 4 w 102"/>
                <a:gd name="T23" fmla="*/ 12 h 152"/>
                <a:gd name="T24" fmla="*/ 6 w 102"/>
                <a:gd name="T25" fmla="*/ 0 h 1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2"/>
                <a:gd name="T40" fmla="*/ 0 h 152"/>
                <a:gd name="T41" fmla="*/ 102 w 102"/>
                <a:gd name="T42" fmla="*/ 152 h 1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41" name="Freeform 105"/>
            <p:cNvSpPr>
              <a:spLocks noChangeArrowheads="1"/>
            </p:cNvSpPr>
            <p:nvPr/>
          </p:nvSpPr>
          <p:spPr bwMode="auto">
            <a:xfrm>
              <a:off x="3495" y="461"/>
              <a:ext cx="55" cy="78"/>
            </a:xfrm>
            <a:custGeom>
              <a:avLst/>
              <a:gdLst>
                <a:gd name="T0" fmla="*/ 64 w 74"/>
                <a:gd name="T1" fmla="*/ 22 h 103"/>
                <a:gd name="T2" fmla="*/ 74 w 74"/>
                <a:gd name="T3" fmla="*/ 40 h 103"/>
                <a:gd name="T4" fmla="*/ 30 w 74"/>
                <a:gd name="T5" fmla="*/ 84 h 103"/>
                <a:gd name="T6" fmla="*/ 32 w 74"/>
                <a:gd name="T7" fmla="*/ 100 h 103"/>
                <a:gd name="T8" fmla="*/ 20 w 74"/>
                <a:gd name="T9" fmla="*/ 94 h 103"/>
                <a:gd name="T10" fmla="*/ 6 w 74"/>
                <a:gd name="T11" fmla="*/ 84 h 103"/>
                <a:gd name="T12" fmla="*/ 0 w 74"/>
                <a:gd name="T13" fmla="*/ 82 h 103"/>
                <a:gd name="T14" fmla="*/ 10 w 74"/>
                <a:gd name="T15" fmla="*/ 58 h 103"/>
                <a:gd name="T16" fmla="*/ 12 w 74"/>
                <a:gd name="T17" fmla="*/ 52 h 103"/>
                <a:gd name="T18" fmla="*/ 2 w 74"/>
                <a:gd name="T19" fmla="*/ 24 h 103"/>
                <a:gd name="T20" fmla="*/ 4 w 74"/>
                <a:gd name="T21" fmla="*/ 14 h 103"/>
                <a:gd name="T22" fmla="*/ 26 w 74"/>
                <a:gd name="T23" fmla="*/ 22 h 103"/>
                <a:gd name="T24" fmla="*/ 36 w 74"/>
                <a:gd name="T25" fmla="*/ 36 h 103"/>
                <a:gd name="T26" fmla="*/ 64 w 74"/>
                <a:gd name="T27" fmla="*/ 22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"/>
                <a:gd name="T43" fmla="*/ 0 h 103"/>
                <a:gd name="T44" fmla="*/ 74 w 74"/>
                <a:gd name="T45" fmla="*/ 103 h 10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42" name="Freeform 106"/>
            <p:cNvSpPr>
              <a:spLocks noChangeArrowheads="1"/>
            </p:cNvSpPr>
            <p:nvPr/>
          </p:nvSpPr>
          <p:spPr bwMode="auto">
            <a:xfrm>
              <a:off x="3459" y="541"/>
              <a:ext cx="109" cy="189"/>
            </a:xfrm>
            <a:custGeom>
              <a:avLst/>
              <a:gdLst>
                <a:gd name="T0" fmla="*/ 82 w 146"/>
                <a:gd name="T1" fmla="*/ 100 h 252"/>
                <a:gd name="T2" fmla="*/ 66 w 146"/>
                <a:gd name="T3" fmla="*/ 106 h 252"/>
                <a:gd name="T4" fmla="*/ 64 w 146"/>
                <a:gd name="T5" fmla="*/ 132 h 252"/>
                <a:gd name="T6" fmla="*/ 22 w 146"/>
                <a:gd name="T7" fmla="*/ 146 h 252"/>
                <a:gd name="T8" fmla="*/ 8 w 146"/>
                <a:gd name="T9" fmla="*/ 168 h 252"/>
                <a:gd name="T10" fmla="*/ 20 w 146"/>
                <a:gd name="T11" fmla="*/ 182 h 252"/>
                <a:gd name="T12" fmla="*/ 8 w 146"/>
                <a:gd name="T13" fmla="*/ 198 h 252"/>
                <a:gd name="T14" fmla="*/ 24 w 146"/>
                <a:gd name="T15" fmla="*/ 252 h 252"/>
                <a:gd name="T16" fmla="*/ 28 w 146"/>
                <a:gd name="T17" fmla="*/ 214 h 252"/>
                <a:gd name="T18" fmla="*/ 22 w 146"/>
                <a:gd name="T19" fmla="*/ 192 h 252"/>
                <a:gd name="T20" fmla="*/ 42 w 146"/>
                <a:gd name="T21" fmla="*/ 176 h 252"/>
                <a:gd name="T22" fmla="*/ 52 w 146"/>
                <a:gd name="T23" fmla="*/ 158 h 252"/>
                <a:gd name="T24" fmla="*/ 66 w 146"/>
                <a:gd name="T25" fmla="*/ 174 h 252"/>
                <a:gd name="T26" fmla="*/ 44 w 146"/>
                <a:gd name="T27" fmla="*/ 190 h 252"/>
                <a:gd name="T28" fmla="*/ 56 w 146"/>
                <a:gd name="T29" fmla="*/ 200 h 252"/>
                <a:gd name="T30" fmla="*/ 68 w 146"/>
                <a:gd name="T31" fmla="*/ 178 h 252"/>
                <a:gd name="T32" fmla="*/ 84 w 146"/>
                <a:gd name="T33" fmla="*/ 184 h 252"/>
                <a:gd name="T34" fmla="*/ 104 w 146"/>
                <a:gd name="T35" fmla="*/ 148 h 252"/>
                <a:gd name="T36" fmla="*/ 114 w 146"/>
                <a:gd name="T37" fmla="*/ 156 h 252"/>
                <a:gd name="T38" fmla="*/ 136 w 146"/>
                <a:gd name="T39" fmla="*/ 148 h 252"/>
                <a:gd name="T40" fmla="*/ 146 w 146"/>
                <a:gd name="T41" fmla="*/ 130 h 252"/>
                <a:gd name="T42" fmla="*/ 142 w 146"/>
                <a:gd name="T43" fmla="*/ 110 h 252"/>
                <a:gd name="T44" fmla="*/ 134 w 146"/>
                <a:gd name="T45" fmla="*/ 98 h 252"/>
                <a:gd name="T46" fmla="*/ 122 w 146"/>
                <a:gd name="T47" fmla="*/ 40 h 252"/>
                <a:gd name="T48" fmla="*/ 94 w 146"/>
                <a:gd name="T49" fmla="*/ 0 h 252"/>
                <a:gd name="T50" fmla="*/ 78 w 146"/>
                <a:gd name="T51" fmla="*/ 12 h 252"/>
                <a:gd name="T52" fmla="*/ 96 w 146"/>
                <a:gd name="T53" fmla="*/ 34 h 252"/>
                <a:gd name="T54" fmla="*/ 96 w 146"/>
                <a:gd name="T55" fmla="*/ 64 h 252"/>
                <a:gd name="T56" fmla="*/ 82 w 146"/>
                <a:gd name="T57" fmla="*/ 100 h 2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6"/>
                <a:gd name="T88" fmla="*/ 0 h 252"/>
                <a:gd name="T89" fmla="*/ 146 w 146"/>
                <a:gd name="T90" fmla="*/ 252 h 2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43" name="Freeform 107"/>
            <p:cNvSpPr>
              <a:spLocks noChangeArrowheads="1"/>
            </p:cNvSpPr>
            <p:nvPr/>
          </p:nvSpPr>
          <p:spPr bwMode="auto">
            <a:xfrm>
              <a:off x="2398" y="37"/>
              <a:ext cx="52" cy="30"/>
            </a:xfrm>
            <a:custGeom>
              <a:avLst/>
              <a:gdLst>
                <a:gd name="T0" fmla="*/ 59 w 70"/>
                <a:gd name="T1" fmla="*/ 0 h 40"/>
                <a:gd name="T2" fmla="*/ 65 w 70"/>
                <a:gd name="T3" fmla="*/ 20 h 40"/>
                <a:gd name="T4" fmla="*/ 41 w 70"/>
                <a:gd name="T5" fmla="*/ 24 h 40"/>
                <a:gd name="T6" fmla="*/ 31 w 70"/>
                <a:gd name="T7" fmla="*/ 40 h 40"/>
                <a:gd name="T8" fmla="*/ 7 w 70"/>
                <a:gd name="T9" fmla="*/ 38 h 40"/>
                <a:gd name="T10" fmla="*/ 1 w 70"/>
                <a:gd name="T11" fmla="*/ 36 h 40"/>
                <a:gd name="T12" fmla="*/ 33 w 70"/>
                <a:gd name="T13" fmla="*/ 20 h 40"/>
                <a:gd name="T14" fmla="*/ 59 w 70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0"/>
                <a:gd name="T25" fmla="*/ 0 h 40"/>
                <a:gd name="T26" fmla="*/ 70 w 70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44" name="Freeform 108"/>
            <p:cNvSpPr>
              <a:spLocks noChangeArrowheads="1"/>
            </p:cNvSpPr>
            <p:nvPr/>
          </p:nvSpPr>
          <p:spPr bwMode="auto">
            <a:xfrm>
              <a:off x="2291" y="46"/>
              <a:ext cx="19" cy="22"/>
            </a:xfrm>
            <a:custGeom>
              <a:avLst/>
              <a:gdLst>
                <a:gd name="T0" fmla="*/ 18 w 26"/>
                <a:gd name="T1" fmla="*/ 0 h 29"/>
                <a:gd name="T2" fmla="*/ 0 w 26"/>
                <a:gd name="T3" fmla="*/ 18 h 29"/>
                <a:gd name="T4" fmla="*/ 18 w 26"/>
                <a:gd name="T5" fmla="*/ 26 h 29"/>
                <a:gd name="T6" fmla="*/ 18 w 26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9"/>
                <a:gd name="T14" fmla="*/ 26 w 26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45" name="Freeform 109"/>
            <p:cNvSpPr>
              <a:spLocks noChangeArrowheads="1"/>
            </p:cNvSpPr>
            <p:nvPr/>
          </p:nvSpPr>
          <p:spPr bwMode="auto">
            <a:xfrm>
              <a:off x="2315" y="45"/>
              <a:ext cx="37" cy="27"/>
            </a:xfrm>
            <a:custGeom>
              <a:avLst/>
              <a:gdLst>
                <a:gd name="T0" fmla="*/ 14 w 49"/>
                <a:gd name="T1" fmla="*/ 6 h 36"/>
                <a:gd name="T2" fmla="*/ 0 w 49"/>
                <a:gd name="T3" fmla="*/ 18 h 36"/>
                <a:gd name="T4" fmla="*/ 6 w 49"/>
                <a:gd name="T5" fmla="*/ 32 h 36"/>
                <a:gd name="T6" fmla="*/ 18 w 49"/>
                <a:gd name="T7" fmla="*/ 36 h 36"/>
                <a:gd name="T8" fmla="*/ 40 w 49"/>
                <a:gd name="T9" fmla="*/ 26 h 36"/>
                <a:gd name="T10" fmla="*/ 14 w 49"/>
                <a:gd name="T11" fmla="*/ 6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36"/>
                <a:gd name="T20" fmla="*/ 49 w 49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46" name="Freeform 110"/>
            <p:cNvSpPr>
              <a:spLocks noChangeArrowheads="1"/>
            </p:cNvSpPr>
            <p:nvPr/>
          </p:nvSpPr>
          <p:spPr bwMode="auto">
            <a:xfrm>
              <a:off x="2376" y="36"/>
              <a:ext cx="20" cy="16"/>
            </a:xfrm>
            <a:custGeom>
              <a:avLst/>
              <a:gdLst>
                <a:gd name="T0" fmla="*/ 11 w 27"/>
                <a:gd name="T1" fmla="*/ 0 h 22"/>
                <a:gd name="T2" fmla="*/ 3 w 27"/>
                <a:gd name="T3" fmla="*/ 12 h 22"/>
                <a:gd name="T4" fmla="*/ 19 w 27"/>
                <a:gd name="T5" fmla="*/ 22 h 22"/>
                <a:gd name="T6" fmla="*/ 11 w 27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22"/>
                <a:gd name="T14" fmla="*/ 27 w 27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47" name="Freeform 111"/>
            <p:cNvSpPr>
              <a:spLocks noChangeArrowheads="1"/>
            </p:cNvSpPr>
            <p:nvPr/>
          </p:nvSpPr>
          <p:spPr bwMode="auto">
            <a:xfrm>
              <a:off x="2358" y="54"/>
              <a:ext cx="15" cy="13"/>
            </a:xfrm>
            <a:custGeom>
              <a:avLst/>
              <a:gdLst>
                <a:gd name="T0" fmla="*/ 11 w 20"/>
                <a:gd name="T1" fmla="*/ 0 h 18"/>
                <a:gd name="T2" fmla="*/ 9 w 20"/>
                <a:gd name="T3" fmla="*/ 18 h 18"/>
                <a:gd name="T4" fmla="*/ 11 w 20"/>
                <a:gd name="T5" fmla="*/ 0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48" name="Freeform 112"/>
            <p:cNvSpPr>
              <a:spLocks noChangeArrowheads="1"/>
            </p:cNvSpPr>
            <p:nvPr/>
          </p:nvSpPr>
          <p:spPr bwMode="auto">
            <a:xfrm>
              <a:off x="3498" y="70"/>
              <a:ext cx="18" cy="33"/>
            </a:xfrm>
            <a:custGeom>
              <a:avLst/>
              <a:gdLst>
                <a:gd name="T0" fmla="*/ 24 w 24"/>
                <a:gd name="T1" fmla="*/ 0 h 44"/>
                <a:gd name="T2" fmla="*/ 8 w 24"/>
                <a:gd name="T3" fmla="*/ 16 h 44"/>
                <a:gd name="T4" fmla="*/ 0 w 24"/>
                <a:gd name="T5" fmla="*/ 34 h 44"/>
                <a:gd name="T6" fmla="*/ 16 w 24"/>
                <a:gd name="T7" fmla="*/ 40 h 44"/>
                <a:gd name="T8" fmla="*/ 24 w 2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4"/>
                <a:gd name="T17" fmla="*/ 24 w 2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49" name="Freeform 113"/>
            <p:cNvSpPr>
              <a:spLocks noChangeArrowheads="1"/>
            </p:cNvSpPr>
            <p:nvPr/>
          </p:nvSpPr>
          <p:spPr bwMode="auto">
            <a:xfrm>
              <a:off x="2614" y="1522"/>
              <a:ext cx="31" cy="18"/>
            </a:xfrm>
            <a:custGeom>
              <a:avLst/>
              <a:gdLst>
                <a:gd name="T0" fmla="*/ 30 w 41"/>
                <a:gd name="T1" fmla="*/ 0 h 24"/>
                <a:gd name="T2" fmla="*/ 26 w 41"/>
                <a:gd name="T3" fmla="*/ 24 h 24"/>
                <a:gd name="T4" fmla="*/ 30 w 41"/>
                <a:gd name="T5" fmla="*/ 0 h 24"/>
                <a:gd name="T6" fmla="*/ 0 60000 65536"/>
                <a:gd name="T7" fmla="*/ 0 60000 65536"/>
                <a:gd name="T8" fmla="*/ 0 60000 65536"/>
                <a:gd name="T9" fmla="*/ 0 w 41"/>
                <a:gd name="T10" fmla="*/ 0 h 24"/>
                <a:gd name="T11" fmla="*/ 41 w 41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50" name="Freeform 114"/>
            <p:cNvSpPr>
              <a:spLocks noChangeArrowheads="1"/>
            </p:cNvSpPr>
            <p:nvPr/>
          </p:nvSpPr>
          <p:spPr bwMode="auto">
            <a:xfrm>
              <a:off x="2654" y="1515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51" name="Freeform 115"/>
            <p:cNvSpPr>
              <a:spLocks noChangeArrowheads="1"/>
            </p:cNvSpPr>
            <p:nvPr/>
          </p:nvSpPr>
          <p:spPr bwMode="auto">
            <a:xfrm>
              <a:off x="2587" y="1361"/>
              <a:ext cx="9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52" name="Freeform 116"/>
            <p:cNvSpPr>
              <a:spLocks noChangeArrowheads="1"/>
            </p:cNvSpPr>
            <p:nvPr/>
          </p:nvSpPr>
          <p:spPr bwMode="auto">
            <a:xfrm>
              <a:off x="2647" y="1288"/>
              <a:ext cx="11" cy="19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5"/>
                <a:gd name="T14" fmla="*/ 14 w 1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53" name="Freeform 117"/>
            <p:cNvSpPr>
              <a:spLocks noChangeArrowheads="1"/>
            </p:cNvSpPr>
            <p:nvPr/>
          </p:nvSpPr>
          <p:spPr bwMode="auto">
            <a:xfrm>
              <a:off x="2623" y="1287"/>
              <a:ext cx="11" cy="19"/>
            </a:xfrm>
            <a:custGeom>
              <a:avLst/>
              <a:gdLst>
                <a:gd name="T0" fmla="*/ 6 w 14"/>
                <a:gd name="T1" fmla="*/ 0 h 25"/>
                <a:gd name="T2" fmla="*/ 0 w 14"/>
                <a:gd name="T3" fmla="*/ 13 h 25"/>
                <a:gd name="T4" fmla="*/ 12 w 14"/>
                <a:gd name="T5" fmla="*/ 24 h 25"/>
                <a:gd name="T6" fmla="*/ 6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5"/>
                <a:gd name="T14" fmla="*/ 14 w 1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54" name="Freeform 118"/>
            <p:cNvSpPr>
              <a:spLocks noChangeArrowheads="1"/>
            </p:cNvSpPr>
            <p:nvPr/>
          </p:nvSpPr>
          <p:spPr bwMode="auto">
            <a:xfrm>
              <a:off x="2612" y="1309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55" name="Freeform 119"/>
            <p:cNvSpPr>
              <a:spLocks noChangeArrowheads="1"/>
            </p:cNvSpPr>
            <p:nvPr/>
          </p:nvSpPr>
          <p:spPr bwMode="auto">
            <a:xfrm>
              <a:off x="2587" y="1343"/>
              <a:ext cx="9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56" name="Freeform 120"/>
            <p:cNvSpPr>
              <a:spLocks noChangeArrowheads="1"/>
            </p:cNvSpPr>
            <p:nvPr/>
          </p:nvSpPr>
          <p:spPr bwMode="auto">
            <a:xfrm>
              <a:off x="2606" y="1330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57" name="Freeform 121"/>
            <p:cNvSpPr>
              <a:spLocks noChangeArrowheads="1"/>
            </p:cNvSpPr>
            <p:nvPr/>
          </p:nvSpPr>
          <p:spPr bwMode="auto">
            <a:xfrm>
              <a:off x="1873" y="342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58" name="Freeform 122"/>
            <p:cNvSpPr>
              <a:spLocks noChangeArrowheads="1"/>
            </p:cNvSpPr>
            <p:nvPr/>
          </p:nvSpPr>
          <p:spPr bwMode="auto">
            <a:xfrm>
              <a:off x="1812" y="308"/>
              <a:ext cx="10" cy="15"/>
            </a:xfrm>
            <a:custGeom>
              <a:avLst/>
              <a:gdLst>
                <a:gd name="T0" fmla="*/ 10 w 13"/>
                <a:gd name="T1" fmla="*/ 5 h 20"/>
                <a:gd name="T2" fmla="*/ 1 w 13"/>
                <a:gd name="T3" fmla="*/ 11 h 20"/>
                <a:gd name="T4" fmla="*/ 9 w 13"/>
                <a:gd name="T5" fmla="*/ 20 h 20"/>
                <a:gd name="T6" fmla="*/ 10 w 13"/>
                <a:gd name="T7" fmla="*/ 5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  <p:sp>
          <p:nvSpPr>
            <p:cNvPr id="2159" name="Freeform 123"/>
            <p:cNvSpPr>
              <a:spLocks noChangeArrowheads="1"/>
            </p:cNvSpPr>
            <p:nvPr/>
          </p:nvSpPr>
          <p:spPr bwMode="auto">
            <a:xfrm>
              <a:off x="1574" y="91"/>
              <a:ext cx="2060" cy="1644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60"/>
                <a:gd name="T175" fmla="*/ 0 h 1644"/>
                <a:gd name="T176" fmla="*/ 2060 w 2060"/>
                <a:gd name="T177" fmla="*/ 1644 h 164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ea typeface="宋体" panose="02010600030101010101" pitchFamily="2" charset="-122"/>
              </a:endParaRPr>
            </a:p>
          </p:txBody>
        </p:sp>
      </p:grpSp>
      <p:pic>
        <p:nvPicPr>
          <p:cNvPr id="2160" name="Picture 7" descr="artplus_nature_naturalcity42_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3167063"/>
            <a:ext cx="4425950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1" name="Picture 12" descr="artplus_nature_naturalcity42_i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5" y="3352800"/>
            <a:ext cx="1654175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2" name="Picture 10" descr="artplus_nature_naturalcity42_c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2895600"/>
            <a:ext cx="111283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3" name="Picture 13" descr="artplus_nature_naturalcity42_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75" y="4594225"/>
            <a:ext cx="4911725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4" name="Picture 9" descr="artplus_nature_naturalcity42_b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3097213"/>
            <a:ext cx="2971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5" name="Picture 8" descr="artplus_nature_naturalcity42_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93900"/>
            <a:ext cx="154622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6" name="Picture 11" descr="artplus_nature_naturalcity42_d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2862263"/>
            <a:ext cx="6238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7" name="Picture 128" descr="a1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900" y="95250"/>
            <a:ext cx="18034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8" name="Picture 129" descr="b_1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450" y="1968500"/>
            <a:ext cx="107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2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217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77000"/>
            <a:ext cx="2133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solidFill>
                  <a:schemeClr val="bg1"/>
                </a:solidFill>
                <a:ea typeface="宋体" panose="02010600030101010101" pitchFamily="2" charset="-122"/>
              </a:defRPr>
            </a:lvl1pPr>
          </a:lstStyle>
          <a:p>
            <a:endParaRPr lang="en-US"/>
          </a:p>
        </p:txBody>
      </p:sp>
      <p:sp>
        <p:nvSpPr>
          <p:cNvPr id="217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477000"/>
            <a:ext cx="21336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200">
                <a:solidFill>
                  <a:schemeClr val="bg1"/>
                </a:solidFill>
                <a:ea typeface="宋体" panose="02010600030101010101" pitchFamily="2" charset="-122"/>
              </a:defRPr>
            </a:lvl1pPr>
          </a:lstStyle>
          <a:p>
            <a:fld id="{39B01E5A-4D53-46F1-90C8-7BF09A15CB86}" type="slidenum">
              <a:rPr lang="zh-CN" alt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7743E-6 L -0.21076 0.0478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00" y="24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C -0.08906 0.01505 -0.38802 0.03033 -0.53472 0.09075 C -0.68142 0.15116 -0.81198 0.322 -0.88055 0.36297 C -0.94913 0.40394 -0.93229 0.34237 -0.94583 0.33704 " pathEditMode="relative" rAng="0" ptsTypes="aaaa">
                                      <p:cBhvr>
                                        <p:cTn id="42" dur="2000" fill="hold"/>
                                        <p:tgtEl>
                                          <p:spTgt spid="2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300" y="2020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.04629 C -0.07778 0.05393 -0.34948 0.0956 -0.46667 0.09166 C -0.58385 0.08773 -0.63611 -0.0007 -0.70278 0.02314 C -0.76944 0.04699 -0.83247 0.19027 -0.86667 0.23426 " pathEditMode="relative" rAng="0" ptsTypes="aaaa">
                                      <p:cBhvr>
                                        <p:cTn id="44" dur="2000" fill="hold"/>
                                        <p:tgtEl>
                                          <p:spTgt spid="2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00" y="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 autoUpdateAnimBg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i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 i="1">
          <a:solidFill>
            <a:schemeClr val="tx1"/>
          </a:solidFill>
          <a:latin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 i="1">
          <a:solidFill>
            <a:schemeClr val="tx1"/>
          </a:solidFill>
          <a:latin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 i="1">
          <a:solidFill>
            <a:schemeClr val="tx1"/>
          </a:solidFill>
          <a:latin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 i="1">
          <a:solidFill>
            <a:schemeClr val="tx1"/>
          </a:solidFill>
          <a:latin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200" i="1">
          <a:solidFill>
            <a:schemeClr val="tx1"/>
          </a:solidFill>
          <a:latin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200" i="1">
          <a:solidFill>
            <a:schemeClr val="tx1"/>
          </a:solidFill>
          <a:latin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200" i="1">
          <a:solidFill>
            <a:schemeClr val="tx1"/>
          </a:solidFill>
          <a:latin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200" i="1">
          <a:solidFill>
            <a:schemeClr val="tx1"/>
          </a:solidFill>
          <a:latin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033145" y="1571625"/>
            <a:ext cx="7077075" cy="829945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  <a:scene3d>
              <a:camera prst="orthographicFront"/>
              <a:lightRig rig="threePt" dir="t"/>
            </a:scene3d>
            <a:sp3d contourW="88900" prstMaterial="dkEdge"/>
          </a:bodyPr>
          <a:p>
            <a:pPr algn="ctr">
              <a:buClrTx/>
              <a:buSzTx/>
              <a:buFontTx/>
              <a:defRPr/>
            </a:pPr>
            <a:r>
              <a:rPr kumimoji="1" lang="zh-CN" altLang="en-US" sz="660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华文新魏" panose="02010800040101010101" pitchFamily="2" charset="-122"/>
                <a:cs typeface="+mj-cs"/>
              </a:rPr>
              <a:t>签派程序与方法</a:t>
            </a:r>
            <a:endParaRPr kumimoji="1" lang="zh-CN" altLang="en-US" sz="6600" kern="0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华文新魏" panose="02010800040101010101" pitchFamily="2" charset="-122"/>
              <a:cs typeface="+mj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54575" y="5154930"/>
            <a:ext cx="3890645" cy="11976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</a:pPr>
            <a:r>
              <a:rPr lang="zh-CN" altLang="en-US" sz="3600" b="1" kern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通用航空学院</a:t>
            </a:r>
            <a:endParaRPr lang="zh-CN" altLang="en-US" sz="3600" b="1" kern="0" smtClean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</a:pPr>
            <a:r>
              <a:rPr lang="zh-CN" altLang="en-US" sz="3600" b="1" kern="0" smtClean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耿振菲</a:t>
            </a:r>
            <a:endParaRPr lang="zh-CN" altLang="en-US" sz="3600" b="1" kern="0" smtClean="0">
              <a:solidFill>
                <a:schemeClr val="tx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91440" y="228600"/>
            <a:ext cx="8953500" cy="868680"/>
          </a:xfrm>
        </p:spPr>
        <p:txBody>
          <a:bodyPr vert="horz" wrap="square" lIns="92075" tIns="46038" rIns="92075" bIns="46038" anchor="b">
            <a:scene3d>
              <a:camera prst="orthographicFront"/>
              <a:lightRig rig="threePt" dir="t"/>
            </a:scene3d>
          </a:bodyPr>
          <a:p>
            <a:pPr eaLnBrk="1" hangingPunct="1"/>
            <a:r>
              <a:rPr lang="zh-CN" altLang="en-US" b="1" i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第三节  </a:t>
            </a:r>
            <a:r>
              <a:rPr lang="zh-CN" b="1" i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签派员分级与分工</a:t>
            </a:r>
            <a:endParaRPr lang="zh-CN" altLang="en-US" b="1" i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9585" y="1851660"/>
            <a:ext cx="8420735" cy="4569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lnSpc>
                <a:spcPct val="130000"/>
              </a:lnSpc>
              <a:buClr>
                <a:srgbClr val="00FF00"/>
              </a:buClr>
              <a:buSzPct val="100000"/>
              <a:buNone/>
            </a:pPr>
            <a:r>
              <a:rPr sz="2800" dirty="0">
                <a:ea typeface="宋体" panose="02010600030101010101" pitchFamily="2" charset="-122"/>
                <a:sym typeface="+mn-ea"/>
              </a:rPr>
              <a:t>(5)了解并掌握本签派区内天气演变情况、飞行保障设备情况以及航空器飞行情况，</a:t>
            </a:r>
            <a:r>
              <a:rPr sz="2800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在机长遇到特殊情况，不能执行原定飞行计划时，协助机长正确处置:</a:t>
            </a:r>
            <a:endParaRPr sz="2800" dirty="0">
              <a:ea typeface="宋体" panose="02010600030101010101" pitchFamily="2" charset="-122"/>
              <a:sym typeface="+mn-ea"/>
            </a:endParaRPr>
          </a:p>
          <a:p>
            <a:pPr indent="0">
              <a:lnSpc>
                <a:spcPct val="130000"/>
              </a:lnSpc>
              <a:buClr>
                <a:srgbClr val="00FF00"/>
              </a:buClr>
              <a:buSzPct val="100000"/>
              <a:buNone/>
            </a:pPr>
            <a:r>
              <a:rPr sz="2800" dirty="0">
                <a:ea typeface="宋体" panose="02010600030101010101" pitchFamily="2" charset="-122"/>
                <a:sym typeface="+mn-ea"/>
              </a:rPr>
              <a:t>(6)航空器遇到特殊情况，不能按预定时间或预定计划飞行时，应采取一切情施，</a:t>
            </a:r>
            <a:r>
              <a:rPr sz="2800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在保证安全的前提下，恢复正常飞行:</a:t>
            </a:r>
            <a:endParaRPr sz="2800" dirty="0">
              <a:solidFill>
                <a:srgbClr val="FF0000"/>
              </a:solidFill>
              <a:ea typeface="宋体" panose="02010600030101010101" pitchFamily="2" charset="-122"/>
              <a:sym typeface="+mn-ea"/>
            </a:endParaRPr>
          </a:p>
          <a:p>
            <a:pPr indent="0">
              <a:lnSpc>
                <a:spcPct val="130000"/>
              </a:lnSpc>
              <a:buClr>
                <a:srgbClr val="00FF00"/>
              </a:buClr>
              <a:buSzPct val="100000"/>
              <a:buNone/>
            </a:pPr>
            <a:r>
              <a:rPr sz="2800" dirty="0">
                <a:ea typeface="宋体" panose="02010600030101010101" pitchFamily="2" charset="-122"/>
                <a:sym typeface="+mn-ea"/>
              </a:rPr>
              <a:t>(7)</a:t>
            </a:r>
            <a:r>
              <a:rPr sz="2800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听取机长飞行后的汇报;</a:t>
            </a:r>
            <a:endParaRPr sz="2800" dirty="0">
              <a:ea typeface="宋体" panose="02010600030101010101" pitchFamily="2" charset="-122"/>
              <a:sym typeface="+mn-ea"/>
            </a:endParaRPr>
          </a:p>
          <a:p>
            <a:pPr indent="0">
              <a:lnSpc>
                <a:spcPct val="130000"/>
              </a:lnSpc>
              <a:buClr>
                <a:srgbClr val="00FF00"/>
              </a:buClr>
              <a:buSzPct val="100000"/>
              <a:buNone/>
            </a:pPr>
            <a:r>
              <a:rPr sz="2800" dirty="0">
                <a:ea typeface="宋体" panose="02010600030101010101" pitchFamily="2" charset="-122"/>
                <a:sym typeface="+mn-ea"/>
              </a:rPr>
              <a:t>(8)</a:t>
            </a:r>
            <a:r>
              <a:rPr sz="2800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综合每日飞行情况，编写飞行简报。</a:t>
            </a:r>
            <a:endParaRPr sz="2800" dirty="0">
              <a:solidFill>
                <a:srgbClr val="FF0000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Rectangle 3"/>
          <p:cNvSpPr>
            <a:spLocks noGrp="1"/>
          </p:cNvSpPr>
          <p:nvPr/>
        </p:nvSpPr>
        <p:spPr>
          <a:xfrm>
            <a:off x="488950" y="1261745"/>
            <a:ext cx="6750050" cy="589915"/>
          </a:xfrm>
          <a:prstGeom prst="rect">
            <a:avLst/>
          </a:prstGeom>
          <a:noFill/>
          <a:ln>
            <a:noFill/>
          </a:ln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buClr>
                <a:srgbClr val="00FF00"/>
              </a:buClr>
              <a:buFont typeface="Wingdings" panose="05000000000000000000" pitchFamily="2" charset="2"/>
              <a:buNone/>
            </a:pPr>
            <a:r>
              <a:rPr lang="zh-CN" altLang="en-US" b="1" dirty="0">
                <a:sym typeface="+mn-ea"/>
              </a:rPr>
              <a:t>飞行</a:t>
            </a:r>
            <a:r>
              <a:rPr lang="zh-CN" altLang="en-US" b="1" dirty="0">
                <a:sym typeface="+mn-ea"/>
              </a:rPr>
              <a:t>签派员职责</a:t>
            </a:r>
            <a:endParaRPr lang="zh-CN" altLang="en-US" sz="3200" b="1" dirty="0">
              <a:solidFill>
                <a:srgbClr val="FF0000"/>
              </a:solidFill>
              <a:latin typeface="楷体_GB2312" pitchFamily="1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91440" y="228600"/>
            <a:ext cx="8953500" cy="868680"/>
          </a:xfrm>
        </p:spPr>
        <p:txBody>
          <a:bodyPr vert="horz" wrap="square" lIns="92075" tIns="46038" rIns="92075" bIns="46038" anchor="b">
            <a:scene3d>
              <a:camera prst="orthographicFront"/>
              <a:lightRig rig="threePt" dir="t"/>
            </a:scene3d>
          </a:bodyPr>
          <a:p>
            <a:pPr eaLnBrk="1" hangingPunct="1"/>
            <a:r>
              <a:rPr lang="zh-CN" altLang="en-US" b="1" i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第三节  </a:t>
            </a:r>
            <a:r>
              <a:rPr lang="zh-CN" b="1" i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签派员分级与分工</a:t>
            </a:r>
            <a:endParaRPr lang="zh-CN" altLang="en-US" b="1" i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35965" y="2506345"/>
            <a:ext cx="7672070" cy="2889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lnSpc>
                <a:spcPct val="130000"/>
              </a:lnSpc>
              <a:buClr>
                <a:srgbClr val="00FF00"/>
              </a:buClr>
              <a:buSzPct val="100000"/>
              <a:buNone/>
            </a:pPr>
            <a:r>
              <a:rPr sz="2800" dirty="0">
                <a:ea typeface="宋体" panose="02010600030101010101" pitchFamily="2" charset="-122"/>
                <a:sym typeface="+mn-ea"/>
              </a:rPr>
              <a:t>    主任签派员除承担助理签派员和签派员的职责外，还要组织、指挥飞行签派人员实施运行管理工作，通过对飞行签派业务工作质量管理与控制，保证公司飞行运行按计划进行</a:t>
            </a:r>
            <a:r>
              <a:rPr lang="zh-CN" sz="2800" dirty="0">
                <a:ea typeface="宋体" panose="02010600030101010101" pitchFamily="2" charset="-122"/>
                <a:sym typeface="+mn-ea"/>
              </a:rPr>
              <a:t>。</a:t>
            </a:r>
            <a:r>
              <a:rPr sz="2800" dirty="0">
                <a:ea typeface="宋体" panose="02010600030101010101" pitchFamily="2" charset="-122"/>
                <a:sym typeface="+mn-ea"/>
              </a:rPr>
              <a:t>主任签派员主要职责包括:</a:t>
            </a:r>
            <a:endParaRPr sz="2800" dirty="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Rectangle 3"/>
          <p:cNvSpPr>
            <a:spLocks noGrp="1"/>
          </p:cNvSpPr>
          <p:nvPr/>
        </p:nvSpPr>
        <p:spPr>
          <a:xfrm>
            <a:off x="516255" y="1452880"/>
            <a:ext cx="6750050" cy="589915"/>
          </a:xfrm>
          <a:prstGeom prst="rect">
            <a:avLst/>
          </a:prstGeom>
          <a:noFill/>
          <a:ln>
            <a:noFill/>
          </a:ln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buClr>
                <a:srgbClr val="00FF00"/>
              </a:buClr>
              <a:buFont typeface="Wingdings" panose="05000000000000000000" pitchFamily="2" charset="2"/>
              <a:buNone/>
            </a:pPr>
            <a:r>
              <a:rPr lang="zh-CN" altLang="en-US" b="1" dirty="0">
                <a:sym typeface="+mn-ea"/>
              </a:rPr>
              <a:t>主任</a:t>
            </a:r>
            <a:r>
              <a:rPr lang="zh-CN" altLang="en-US" b="1" dirty="0">
                <a:sym typeface="+mn-ea"/>
              </a:rPr>
              <a:t>签派员职责</a:t>
            </a:r>
            <a:endParaRPr lang="zh-CN" altLang="en-US" sz="3200" b="1" dirty="0">
              <a:solidFill>
                <a:srgbClr val="FF0000"/>
              </a:solidFill>
              <a:latin typeface="楷体_GB2312" pitchFamily="1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91440" y="228600"/>
            <a:ext cx="8953500" cy="868680"/>
          </a:xfrm>
        </p:spPr>
        <p:txBody>
          <a:bodyPr vert="horz" wrap="square" lIns="92075" tIns="46038" rIns="92075" bIns="46038" anchor="b">
            <a:scene3d>
              <a:camera prst="orthographicFront"/>
              <a:lightRig rig="threePt" dir="t"/>
            </a:scene3d>
          </a:bodyPr>
          <a:p>
            <a:pPr eaLnBrk="1" hangingPunct="1"/>
            <a:r>
              <a:rPr lang="zh-CN" altLang="en-US" b="1" i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第三节  </a:t>
            </a:r>
            <a:r>
              <a:rPr lang="zh-CN" b="1" i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签派员分级与分工</a:t>
            </a:r>
            <a:endParaRPr lang="zh-CN" altLang="en-US" b="1" i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5825" y="2219960"/>
            <a:ext cx="7303770" cy="5128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lnSpc>
                <a:spcPct val="130000"/>
              </a:lnSpc>
              <a:buClr>
                <a:srgbClr val="00FF00"/>
              </a:buClr>
              <a:buSzPct val="100000"/>
              <a:buNone/>
            </a:pPr>
            <a:r>
              <a:rPr sz="2800" dirty="0">
                <a:ea typeface="宋体" panose="02010600030101010101" pitchFamily="2" charset="-122"/>
                <a:sym typeface="+mn-ea"/>
              </a:rPr>
              <a:t>(1)</a:t>
            </a:r>
            <a:r>
              <a:rPr sz="2800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组织领导</a:t>
            </a:r>
            <a:r>
              <a:rPr sz="2800" dirty="0">
                <a:ea typeface="宋体" panose="02010600030101010101" pitchFamily="2" charset="-122"/>
                <a:sym typeface="+mn-ea"/>
              </a:rPr>
              <a:t>飞行签派室当日</a:t>
            </a:r>
            <a:r>
              <a:rPr sz="2800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值班工作</a:t>
            </a:r>
            <a:r>
              <a:rPr sz="2800" dirty="0">
                <a:ea typeface="宋体" panose="02010600030101010101" pitchFamily="2" charset="-122"/>
                <a:sym typeface="+mn-ea"/>
              </a:rPr>
              <a:t>，</a:t>
            </a:r>
            <a:r>
              <a:rPr sz="2800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检查落实</a:t>
            </a:r>
            <a:r>
              <a:rPr sz="2800" dirty="0">
                <a:ea typeface="宋体" panose="02010600030101010101" pitchFamily="2" charset="-122"/>
                <a:sym typeface="+mn-ea"/>
              </a:rPr>
              <a:t>飞行签派员上岗前的</a:t>
            </a:r>
            <a:r>
              <a:rPr sz="2800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准备工作</a:t>
            </a:r>
            <a:r>
              <a:rPr sz="2800" dirty="0">
                <a:ea typeface="宋体" panose="02010600030101010101" pitchFamily="2" charset="-122"/>
                <a:sym typeface="+mn-ea"/>
              </a:rPr>
              <a:t>;</a:t>
            </a:r>
            <a:endParaRPr sz="2800" dirty="0">
              <a:ea typeface="宋体" panose="02010600030101010101" pitchFamily="2" charset="-122"/>
              <a:sym typeface="+mn-ea"/>
            </a:endParaRPr>
          </a:p>
          <a:p>
            <a:pPr indent="0">
              <a:lnSpc>
                <a:spcPct val="130000"/>
              </a:lnSpc>
              <a:buClr>
                <a:srgbClr val="00FF00"/>
              </a:buClr>
              <a:buSzPct val="100000"/>
              <a:buNone/>
            </a:pPr>
            <a:r>
              <a:rPr sz="2800" dirty="0">
                <a:ea typeface="宋体" panose="02010600030101010101" pitchFamily="2" charset="-122"/>
                <a:sym typeface="+mn-ea"/>
              </a:rPr>
              <a:t>(2)</a:t>
            </a:r>
            <a:r>
              <a:rPr sz="2800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监督、检查飞行签派各岗位业务工作进展情况;</a:t>
            </a:r>
            <a:endParaRPr sz="2800" dirty="0">
              <a:ea typeface="宋体" panose="02010600030101010101" pitchFamily="2" charset="-122"/>
              <a:sym typeface="+mn-ea"/>
            </a:endParaRPr>
          </a:p>
          <a:p>
            <a:pPr indent="0">
              <a:lnSpc>
                <a:spcPct val="130000"/>
              </a:lnSpc>
              <a:buClr>
                <a:srgbClr val="00FF00"/>
              </a:buClr>
              <a:buSzPct val="100000"/>
              <a:buNone/>
            </a:pPr>
            <a:r>
              <a:rPr sz="2800" dirty="0">
                <a:ea typeface="宋体" panose="02010600030101010101" pitchFamily="2" charset="-122"/>
                <a:sym typeface="+mn-ea"/>
              </a:rPr>
              <a:t>(3)组织当班全体飞行签派人员(包括见习人员)根据天气、通信、导航及空中交通管制等运行条件，</a:t>
            </a:r>
            <a:r>
              <a:rPr sz="2800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提出签派放行与飞行监控对策</a:t>
            </a:r>
            <a:r>
              <a:rPr sz="2800" dirty="0">
                <a:ea typeface="宋体" panose="02010600030101010101" pitchFamily="2" charset="-122"/>
                <a:sym typeface="+mn-ea"/>
              </a:rPr>
              <a:t>;</a:t>
            </a:r>
            <a:endParaRPr sz="2800" dirty="0">
              <a:ea typeface="宋体" panose="02010600030101010101" pitchFamily="2" charset="-122"/>
              <a:sym typeface="+mn-ea"/>
            </a:endParaRPr>
          </a:p>
          <a:p>
            <a:pPr indent="0">
              <a:lnSpc>
                <a:spcPct val="130000"/>
              </a:lnSpc>
              <a:buClr>
                <a:srgbClr val="00FF00"/>
              </a:buClr>
              <a:buSzPct val="100000"/>
              <a:buNone/>
            </a:pPr>
            <a:endParaRPr sz="2800" dirty="0">
              <a:ea typeface="宋体" panose="02010600030101010101" pitchFamily="2" charset="-122"/>
              <a:sym typeface="+mn-ea"/>
            </a:endParaRPr>
          </a:p>
          <a:p>
            <a:pPr indent="0">
              <a:lnSpc>
                <a:spcPct val="130000"/>
              </a:lnSpc>
              <a:buClr>
                <a:srgbClr val="00FF00"/>
              </a:buClr>
              <a:buSzPct val="100000"/>
              <a:buNone/>
            </a:pPr>
            <a:r>
              <a:rPr sz="2800" dirty="0">
                <a:ea typeface="宋体" panose="02010600030101010101" pitchFamily="2" charset="-122"/>
                <a:sym typeface="+mn-ea"/>
              </a:rPr>
              <a:t>     </a:t>
            </a:r>
            <a:endParaRPr sz="2800" dirty="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Rectangle 3"/>
          <p:cNvSpPr>
            <a:spLocks noGrp="1"/>
          </p:cNvSpPr>
          <p:nvPr/>
        </p:nvSpPr>
        <p:spPr>
          <a:xfrm>
            <a:off x="516255" y="1452880"/>
            <a:ext cx="6750050" cy="589915"/>
          </a:xfrm>
          <a:prstGeom prst="rect">
            <a:avLst/>
          </a:prstGeom>
          <a:noFill/>
          <a:ln>
            <a:noFill/>
          </a:ln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buClr>
                <a:srgbClr val="00FF00"/>
              </a:buClr>
              <a:buFont typeface="Wingdings" panose="05000000000000000000" pitchFamily="2" charset="2"/>
              <a:buNone/>
            </a:pPr>
            <a:r>
              <a:rPr lang="zh-CN" altLang="en-US" b="1" dirty="0">
                <a:sym typeface="+mn-ea"/>
              </a:rPr>
              <a:t>主任</a:t>
            </a:r>
            <a:r>
              <a:rPr lang="zh-CN" altLang="en-US" b="1" dirty="0">
                <a:sym typeface="+mn-ea"/>
              </a:rPr>
              <a:t>签派员职责</a:t>
            </a:r>
            <a:endParaRPr lang="zh-CN" altLang="en-US" sz="3200" b="1" dirty="0">
              <a:solidFill>
                <a:srgbClr val="FF0000"/>
              </a:solidFill>
              <a:latin typeface="楷体_GB2312" pitchFamily="1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91440" y="228600"/>
            <a:ext cx="8953500" cy="868680"/>
          </a:xfrm>
        </p:spPr>
        <p:txBody>
          <a:bodyPr vert="horz" wrap="square" lIns="92075" tIns="46038" rIns="92075" bIns="46038" anchor="b">
            <a:scene3d>
              <a:camera prst="orthographicFront"/>
              <a:lightRig rig="threePt" dir="t"/>
            </a:scene3d>
          </a:bodyPr>
          <a:p>
            <a:pPr eaLnBrk="1" hangingPunct="1"/>
            <a:r>
              <a:rPr lang="zh-CN" altLang="en-US" b="1" i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第三节  </a:t>
            </a:r>
            <a:r>
              <a:rPr lang="zh-CN" b="1" i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签派员分级与分工</a:t>
            </a:r>
            <a:endParaRPr lang="zh-CN" altLang="en-US" b="1" i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32155" y="2138045"/>
            <a:ext cx="7672070" cy="5128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lnSpc>
                <a:spcPct val="130000"/>
              </a:lnSpc>
              <a:buClr>
                <a:srgbClr val="00FF00"/>
              </a:buClr>
              <a:buSzPct val="100000"/>
              <a:buNone/>
            </a:pPr>
            <a:r>
              <a:rPr sz="2800" dirty="0">
                <a:ea typeface="宋体" panose="02010600030101010101" pitchFamily="2" charset="-122"/>
                <a:sym typeface="+mn-ea"/>
              </a:rPr>
              <a:t>(4)根据公司值班经理要求，组织和统一协调处理飞行运行过程中发生的重大问题，</a:t>
            </a:r>
            <a:r>
              <a:rPr sz="2800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采取妥善措施，恢复正常运行</a:t>
            </a:r>
            <a:r>
              <a:rPr sz="2800" dirty="0">
                <a:ea typeface="宋体" panose="02010600030101010101" pitchFamily="2" charset="-122"/>
                <a:sym typeface="+mn-ea"/>
              </a:rPr>
              <a:t>;</a:t>
            </a:r>
            <a:endParaRPr sz="2800" dirty="0">
              <a:ea typeface="宋体" panose="02010600030101010101" pitchFamily="2" charset="-122"/>
              <a:sym typeface="+mn-ea"/>
            </a:endParaRPr>
          </a:p>
          <a:p>
            <a:pPr indent="0">
              <a:lnSpc>
                <a:spcPct val="130000"/>
              </a:lnSpc>
              <a:buClr>
                <a:srgbClr val="00FF00"/>
              </a:buClr>
              <a:buSzPct val="100000"/>
              <a:buNone/>
            </a:pPr>
            <a:r>
              <a:rPr sz="2800" dirty="0">
                <a:ea typeface="宋体" panose="02010600030101010101" pitchFamily="2" charset="-122"/>
                <a:sym typeface="+mn-ea"/>
              </a:rPr>
              <a:t>( 5)</a:t>
            </a:r>
            <a:r>
              <a:rPr sz="2800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协调</a:t>
            </a:r>
            <a:r>
              <a:rPr sz="2800" dirty="0">
                <a:ea typeface="宋体" panose="02010600030101010101" pitchFamily="2" charset="-122"/>
                <a:sym typeface="+mn-ea"/>
              </a:rPr>
              <a:t>当班期间与航管、机场、供油单位等外部飞行保障部门的</a:t>
            </a:r>
            <a:r>
              <a:rPr sz="2800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工作配合</a:t>
            </a:r>
            <a:r>
              <a:rPr sz="2800" dirty="0">
                <a:ea typeface="宋体" panose="02010600030101010101" pitchFamily="2" charset="-122"/>
                <a:sym typeface="+mn-ea"/>
              </a:rPr>
              <a:t>;</a:t>
            </a:r>
            <a:endParaRPr sz="2800" dirty="0">
              <a:ea typeface="宋体" panose="02010600030101010101" pitchFamily="2" charset="-122"/>
              <a:sym typeface="+mn-ea"/>
            </a:endParaRPr>
          </a:p>
          <a:p>
            <a:pPr indent="0">
              <a:lnSpc>
                <a:spcPct val="130000"/>
              </a:lnSpc>
              <a:buClr>
                <a:srgbClr val="00FF00"/>
              </a:buClr>
              <a:buSzPct val="100000"/>
              <a:buNone/>
            </a:pPr>
            <a:r>
              <a:rPr sz="2800" dirty="0">
                <a:ea typeface="宋体" panose="02010600030101010101" pitchFamily="2" charset="-122"/>
                <a:sym typeface="+mn-ea"/>
              </a:rPr>
              <a:t>(6)</a:t>
            </a:r>
            <a:r>
              <a:rPr sz="2800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检查落实</a:t>
            </a:r>
            <a:r>
              <a:rPr sz="2800" dirty="0">
                <a:ea typeface="宋体" panose="02010600030101010101" pitchFamily="2" charset="-122"/>
                <a:sym typeface="+mn-ea"/>
              </a:rPr>
              <a:t>飞行签派人员工作记录的处理与归档、工作文件与设备的</a:t>
            </a:r>
            <a:r>
              <a:rPr sz="2800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管理工作</a:t>
            </a:r>
            <a:r>
              <a:rPr sz="2800" dirty="0">
                <a:ea typeface="宋体" panose="02010600030101010101" pitchFamily="2" charset="-122"/>
                <a:sym typeface="+mn-ea"/>
              </a:rPr>
              <a:t>;</a:t>
            </a:r>
            <a:endParaRPr sz="2800" dirty="0">
              <a:ea typeface="宋体" panose="02010600030101010101" pitchFamily="2" charset="-122"/>
              <a:sym typeface="+mn-ea"/>
            </a:endParaRPr>
          </a:p>
          <a:p>
            <a:pPr indent="0">
              <a:lnSpc>
                <a:spcPct val="130000"/>
              </a:lnSpc>
              <a:buClr>
                <a:srgbClr val="00FF00"/>
              </a:buClr>
              <a:buSzPct val="100000"/>
              <a:buNone/>
            </a:pPr>
            <a:r>
              <a:rPr sz="2800" dirty="0">
                <a:ea typeface="宋体" panose="02010600030101010101" pitchFamily="2" charset="-122"/>
                <a:sym typeface="+mn-ea"/>
              </a:rPr>
              <a:t>(7)</a:t>
            </a:r>
            <a:r>
              <a:rPr sz="2800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完成领导交办的其他工作</a:t>
            </a:r>
            <a:r>
              <a:rPr sz="2800" dirty="0">
                <a:ea typeface="宋体" panose="02010600030101010101" pitchFamily="2" charset="-122"/>
                <a:sym typeface="+mn-ea"/>
              </a:rPr>
              <a:t>。</a:t>
            </a:r>
            <a:endParaRPr sz="2800" dirty="0">
              <a:ea typeface="宋体" panose="02010600030101010101" pitchFamily="2" charset="-122"/>
              <a:sym typeface="+mn-ea"/>
            </a:endParaRPr>
          </a:p>
          <a:p>
            <a:pPr indent="0">
              <a:lnSpc>
                <a:spcPct val="130000"/>
              </a:lnSpc>
              <a:buClr>
                <a:srgbClr val="00FF00"/>
              </a:buClr>
              <a:buSzPct val="100000"/>
              <a:buNone/>
            </a:pPr>
            <a:r>
              <a:rPr sz="2800" dirty="0">
                <a:ea typeface="宋体" panose="02010600030101010101" pitchFamily="2" charset="-122"/>
                <a:sym typeface="+mn-ea"/>
              </a:rPr>
              <a:t>     </a:t>
            </a:r>
            <a:endParaRPr sz="2800" dirty="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Rectangle 3"/>
          <p:cNvSpPr>
            <a:spLocks noGrp="1"/>
          </p:cNvSpPr>
          <p:nvPr/>
        </p:nvSpPr>
        <p:spPr>
          <a:xfrm>
            <a:off x="516255" y="1452880"/>
            <a:ext cx="6750050" cy="589915"/>
          </a:xfrm>
          <a:prstGeom prst="rect">
            <a:avLst/>
          </a:prstGeom>
          <a:noFill/>
          <a:ln>
            <a:noFill/>
          </a:ln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buClr>
                <a:srgbClr val="00FF00"/>
              </a:buClr>
              <a:buFont typeface="Wingdings" panose="05000000000000000000" pitchFamily="2" charset="2"/>
              <a:buNone/>
            </a:pPr>
            <a:r>
              <a:rPr lang="zh-CN" altLang="en-US" b="1" dirty="0">
                <a:sym typeface="+mn-ea"/>
              </a:rPr>
              <a:t>主任</a:t>
            </a:r>
            <a:r>
              <a:rPr lang="zh-CN" altLang="en-US" b="1" dirty="0">
                <a:sym typeface="+mn-ea"/>
              </a:rPr>
              <a:t>签派员职责</a:t>
            </a:r>
            <a:endParaRPr lang="zh-CN" altLang="en-US" sz="3200" b="1" dirty="0">
              <a:solidFill>
                <a:srgbClr val="FF0000"/>
              </a:solidFill>
              <a:latin typeface="楷体_GB2312" pitchFamily="1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accent1">
                <a:gamma/>
                <a:shade val="60000"/>
                <a:invGamma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683444" y="1590328"/>
            <a:ext cx="77771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p>
            <a:pPr algn="ctr" eaLnBrk="0" hangingPunct="0"/>
            <a:br>
              <a:rPr lang="en-US" altLang="zh-CN" sz="4200" b="1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4200" b="1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 谢 观 看！</a:t>
            </a:r>
            <a:endParaRPr lang="zh-CN" altLang="en-US" sz="42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3906" name="标题 123905"/>
          <p:cNvSpPr>
            <a:spLocks noGrp="1"/>
          </p:cNvSpPr>
          <p:nvPr>
            <p:ph type="title"/>
          </p:nvPr>
        </p:nvSpPr>
        <p:spPr>
          <a:xfrm>
            <a:off x="-7620" y="228600"/>
            <a:ext cx="9171305" cy="685800"/>
          </a:xfrm>
        </p:spPr>
        <p:txBody>
          <a:bodyPr lIns="92075" tIns="46038" rIns="92075" bIns="46038" anchor="ctr">
            <a:scene3d>
              <a:camera prst="orthographicFront"/>
              <a:lightRig rig="threePt" dir="t"/>
            </a:scene3d>
          </a:bodyPr>
          <a:p>
            <a:r>
              <a:rPr lang="zh-CN" altLang="en-US" i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练习</a:t>
            </a:r>
            <a:endParaRPr lang="zh-CN" altLang="en-US" i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3907" name="文本占位符 123906"/>
          <p:cNvSpPr>
            <a:spLocks noGrp="1"/>
          </p:cNvSpPr>
          <p:nvPr>
            <p:ph type="body" idx="1"/>
          </p:nvPr>
        </p:nvSpPr>
        <p:spPr>
          <a:xfrm>
            <a:off x="381000" y="976630"/>
            <a:ext cx="7869555" cy="4114800"/>
          </a:xfrm>
        </p:spPr>
        <p:txBody>
          <a:bodyPr/>
          <a:p>
            <a:pPr marL="0" indent="0">
              <a:lnSpc>
                <a:spcPct val="120000"/>
              </a:lnSpc>
              <a:buNone/>
            </a:pPr>
            <a:r>
              <a:rPr lang="en-US" altLang="zh-CN"/>
              <a:t>   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244725" y="1266825"/>
            <a:ext cx="5222875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1" latinLnBrk="0" hangingPunct="1">
              <a:lnSpc>
                <a:spcPct val="150000"/>
              </a:lnSpc>
            </a:pPr>
            <a:r>
              <a:rPr lang="en-US" altLang="zh-CN" sz="2800"/>
              <a:t>1</a:t>
            </a:r>
            <a:r>
              <a:rPr lang="zh-CN" altLang="en-US" sz="2800">
                <a:ea typeface="宋体" panose="02010600030101010101" pitchFamily="2" charset="-122"/>
              </a:rPr>
              <a:t>、执照管理机构和职能</a:t>
            </a:r>
            <a:endParaRPr lang="zh-CN" altLang="en-US" sz="2800">
              <a:ea typeface="宋体" panose="02010600030101010101" pitchFamily="2" charset="-122"/>
            </a:endParaRPr>
          </a:p>
          <a:p>
            <a:pPr eaLnBrk="1" latinLnBrk="0" hangingPunct="1">
              <a:lnSpc>
                <a:spcPct val="150000"/>
              </a:lnSpc>
            </a:pPr>
            <a:r>
              <a:rPr lang="en-US" altLang="zh-CN" sz="2800">
                <a:ea typeface="宋体" panose="02010600030101010101" pitchFamily="2" charset="-122"/>
              </a:rPr>
              <a:t>2</a:t>
            </a:r>
            <a:r>
              <a:rPr lang="zh-CN" altLang="en-US" sz="2800">
                <a:ea typeface="宋体" panose="02010600030101010101" pitchFamily="2" charset="-122"/>
              </a:rPr>
              <a:t>、执照申请人经历和训练要求</a:t>
            </a:r>
            <a:endParaRPr lang="zh-CN" altLang="en-US" sz="2800">
              <a:ea typeface="宋体" panose="02010600030101010101" pitchFamily="2" charset="-122"/>
            </a:endParaRPr>
          </a:p>
          <a:p>
            <a:pPr eaLnBrk="1" latinLnBrk="0" hangingPunct="1">
              <a:lnSpc>
                <a:spcPct val="150000"/>
              </a:lnSpc>
            </a:pPr>
            <a:r>
              <a:rPr lang="en-US" altLang="zh-CN" sz="2800">
                <a:ea typeface="宋体" panose="02010600030101010101" pitchFamily="2" charset="-122"/>
              </a:rPr>
              <a:t>3</a:t>
            </a:r>
            <a:r>
              <a:rPr lang="zh-CN" altLang="en-US" sz="2800">
                <a:ea typeface="宋体" panose="02010600030101010101" pitchFamily="2" charset="-122"/>
              </a:rPr>
              <a:t>、执照申请过程（</a:t>
            </a:r>
            <a:r>
              <a:rPr lang="en-US" altLang="zh-CN" sz="2800">
                <a:ea typeface="宋体" panose="02010600030101010101" pitchFamily="2" charset="-122"/>
              </a:rPr>
              <a:t>6</a:t>
            </a:r>
            <a:r>
              <a:rPr lang="zh-CN" altLang="en-US" sz="2800">
                <a:ea typeface="宋体" panose="02010600030101010101" pitchFamily="2" charset="-122"/>
              </a:rPr>
              <a:t>步）</a:t>
            </a:r>
            <a:endParaRPr lang="zh-CN" altLang="en-US" sz="2800">
              <a:ea typeface="宋体" panose="02010600030101010101" pitchFamily="2" charset="-122"/>
            </a:endParaRPr>
          </a:p>
          <a:p>
            <a:pPr eaLnBrk="1" latinLnBrk="0" hangingPunct="1">
              <a:lnSpc>
                <a:spcPct val="150000"/>
              </a:lnSpc>
            </a:pPr>
            <a:r>
              <a:rPr lang="en-US" altLang="zh-CN" sz="2800">
                <a:ea typeface="宋体" panose="02010600030101010101" pitchFamily="2" charset="-122"/>
              </a:rPr>
              <a:t>4</a:t>
            </a:r>
            <a:r>
              <a:rPr lang="zh-CN" altLang="en-US" sz="2800">
                <a:ea typeface="宋体" panose="02010600030101010101" pitchFamily="2" charset="-122"/>
              </a:rPr>
              <a:t>、飞行签派员执照管理（</a:t>
            </a:r>
            <a:r>
              <a:rPr lang="en-US" altLang="zh-CN" sz="2800">
                <a:ea typeface="宋体" panose="02010600030101010101" pitchFamily="2" charset="-122"/>
              </a:rPr>
              <a:t>5</a:t>
            </a:r>
            <a:r>
              <a:rPr lang="zh-CN" altLang="en-US" sz="2800">
                <a:ea typeface="宋体" panose="02010600030101010101" pitchFamily="2" charset="-122"/>
              </a:rPr>
              <a:t>步骤）</a:t>
            </a:r>
            <a:endParaRPr lang="zh-CN" altLang="en-US" sz="2800">
              <a:ea typeface="宋体" panose="02010600030101010101" pitchFamily="2" charset="-122"/>
            </a:endParaRPr>
          </a:p>
          <a:p>
            <a:pPr eaLnBrk="1" latinLnBrk="0" hangingPunct="1">
              <a:lnSpc>
                <a:spcPct val="150000"/>
              </a:lnSpc>
            </a:pPr>
            <a:r>
              <a:rPr lang="en-US" altLang="zh-CN" sz="2800">
                <a:ea typeface="宋体" panose="02010600030101010101" pitchFamily="2" charset="-122"/>
              </a:rPr>
              <a:t>5</a:t>
            </a:r>
            <a:r>
              <a:rPr lang="zh-CN" altLang="en-US" sz="2800">
                <a:ea typeface="宋体" panose="02010600030101010101" pitchFamily="2" charset="-122"/>
              </a:rPr>
              <a:t>、执照的换发、补办和迁转</a:t>
            </a:r>
            <a:endParaRPr lang="zh-CN" altLang="en-US" sz="2800">
              <a:ea typeface="宋体" panose="02010600030101010101" pitchFamily="2" charset="-122"/>
            </a:endParaRPr>
          </a:p>
          <a:p>
            <a:pPr eaLnBrk="1" latinLnBrk="0" hangingPunct="1">
              <a:lnSpc>
                <a:spcPct val="150000"/>
              </a:lnSpc>
            </a:pPr>
            <a:r>
              <a:rPr lang="en-US" altLang="zh-CN" sz="2800">
                <a:ea typeface="宋体" panose="02010600030101010101" pitchFamily="2" charset="-122"/>
              </a:rPr>
              <a:t>6</a:t>
            </a:r>
            <a:r>
              <a:rPr lang="zh-CN" altLang="en-US" sz="2800">
                <a:ea typeface="宋体" panose="02010600030101010101" pitchFamily="2" charset="-122"/>
              </a:rPr>
              <a:t>、签派员的执勤时间规定</a:t>
            </a:r>
            <a:endParaRPr lang="zh-CN" altLang="en-US" sz="2800">
              <a:ea typeface="宋体" panose="02010600030101010101" pitchFamily="2" charset="-122"/>
            </a:endParaRPr>
          </a:p>
          <a:p>
            <a:pPr eaLnBrk="1" latinLnBrk="0" hangingPunct="1">
              <a:lnSpc>
                <a:spcPct val="150000"/>
              </a:lnSpc>
            </a:pPr>
            <a:r>
              <a:rPr lang="en-US" altLang="zh-CN" sz="2800">
                <a:ea typeface="宋体" panose="02010600030101010101" pitchFamily="2" charset="-122"/>
              </a:rPr>
              <a:t>7</a:t>
            </a:r>
            <a:r>
              <a:rPr lang="zh-CN" altLang="en-US" sz="2800">
                <a:ea typeface="宋体" panose="02010600030101010101" pitchFamily="2" charset="-122"/>
              </a:rPr>
              <a:t>、签派员训练分类</a:t>
            </a:r>
            <a:endParaRPr lang="zh-CN" altLang="en-US" sz="280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2075" tIns="46038" rIns="92075" bIns="46038" anchor="b">
            <a:scene3d>
              <a:camera prst="orthographicFront"/>
              <a:lightRig rig="threePt" dir="t"/>
            </a:scene3d>
          </a:bodyPr>
          <a:p>
            <a:pPr eaLnBrk="1" hangingPunct="1"/>
            <a:r>
              <a:rPr lang="zh-CN" altLang="en-US" b="1" i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第六章 飞行签派员管理和训练</a:t>
            </a:r>
            <a:endParaRPr lang="zh-CN" altLang="en-US" b="1" i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225675" y="1720850"/>
            <a:ext cx="481520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eaLnBrk="1" latinLnBrk="0" hangingPunct="1">
              <a:lnSpc>
                <a:spcPct val="200000"/>
              </a:lnSpc>
              <a:buNone/>
            </a:pPr>
            <a:r>
              <a:rPr lang="zh-CN" altLang="en-US" sz="2800">
                <a:solidFill>
                  <a:schemeClr val="tx1"/>
                </a:solidFill>
                <a:ea typeface="宋体" panose="02010600030101010101" pitchFamily="2" charset="-122"/>
              </a:rPr>
              <a:t>飞行签派员执照申请和管理</a:t>
            </a:r>
            <a:endParaRPr lang="zh-CN" altLang="en-US" sz="280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0" indent="0" eaLnBrk="1" latinLnBrk="0" hangingPunct="1">
              <a:lnSpc>
                <a:spcPct val="200000"/>
              </a:lnSpc>
              <a:buNone/>
            </a:pPr>
            <a:r>
              <a:rPr lang="zh-CN" altLang="en-US" sz="2800">
                <a:solidFill>
                  <a:schemeClr val="tx1"/>
                </a:solidFill>
                <a:ea typeface="宋体" panose="02010600030101010101" pitchFamily="2" charset="-122"/>
              </a:rPr>
              <a:t>签派员执勤规定和训练</a:t>
            </a:r>
            <a:endParaRPr lang="zh-CN" altLang="en-US" sz="2800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marL="0" indent="0" eaLnBrk="1" latinLnBrk="0" hangingPunct="1">
              <a:lnSpc>
                <a:spcPct val="200000"/>
              </a:lnSpc>
              <a:buNone/>
            </a:pPr>
            <a:r>
              <a:rPr lang="zh-CN" altLang="en-US" sz="2800">
                <a:solidFill>
                  <a:srgbClr val="FF0000"/>
                </a:solidFill>
                <a:ea typeface="宋体" panose="02010600030101010101" pitchFamily="2" charset="-122"/>
              </a:rPr>
              <a:t>签派员分级与分工</a:t>
            </a:r>
            <a:endParaRPr lang="zh-CN" altLang="en-US" sz="280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marL="0" indent="0" eaLnBrk="1" latinLnBrk="0" hangingPunct="1">
              <a:lnSpc>
                <a:spcPct val="200000"/>
              </a:lnSpc>
              <a:buNone/>
            </a:pPr>
            <a:r>
              <a:rPr lang="zh-CN" altLang="en-US" sz="2800">
                <a:solidFill>
                  <a:srgbClr val="FF0000"/>
                </a:solidFill>
                <a:ea typeface="宋体" panose="02010600030101010101" pitchFamily="2" charset="-122"/>
              </a:rPr>
              <a:t>我国航空公司签派员训练管理</a:t>
            </a:r>
            <a:endParaRPr lang="zh-CN" altLang="en-US" sz="280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91440" y="228600"/>
            <a:ext cx="8953500" cy="868680"/>
          </a:xfrm>
        </p:spPr>
        <p:txBody>
          <a:bodyPr vert="horz" wrap="square" lIns="92075" tIns="46038" rIns="92075" bIns="46038" anchor="b">
            <a:scene3d>
              <a:camera prst="orthographicFront"/>
              <a:lightRig rig="threePt" dir="t"/>
            </a:scene3d>
          </a:bodyPr>
          <a:p>
            <a:pPr eaLnBrk="1" hangingPunct="1"/>
            <a:r>
              <a:rPr lang="zh-CN" altLang="en-US" b="1" i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第三节  </a:t>
            </a:r>
            <a:r>
              <a:rPr lang="zh-CN" b="1" i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签派员分级与分工</a:t>
            </a:r>
            <a:endParaRPr lang="zh-CN" b="1" i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8455" y="1397635"/>
            <a:ext cx="6196965" cy="3784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715" y="1878965"/>
            <a:ext cx="6038850" cy="43719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505" y="2844800"/>
            <a:ext cx="5715000" cy="38195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91440" y="228600"/>
            <a:ext cx="8953500" cy="868680"/>
          </a:xfrm>
        </p:spPr>
        <p:txBody>
          <a:bodyPr vert="horz" wrap="square" lIns="92075" tIns="46038" rIns="92075" bIns="46038" anchor="b">
            <a:scene3d>
              <a:camera prst="orthographicFront"/>
              <a:lightRig rig="threePt" dir="t"/>
            </a:scene3d>
          </a:bodyPr>
          <a:p>
            <a:pPr eaLnBrk="1" hangingPunct="1"/>
            <a:r>
              <a:rPr lang="zh-CN" altLang="en-US" b="1" i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第三节  </a:t>
            </a:r>
            <a:r>
              <a:rPr lang="zh-CN" b="1" i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签派员分级与分工</a:t>
            </a:r>
            <a:endParaRPr lang="zh-CN" b="1" i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宋体" panose="02010600030101010101" pitchFamily="2" charset="-122"/>
              <a:sym typeface="+mn-ea"/>
            </a:endParaRPr>
          </a:p>
        </p:txBody>
      </p:sp>
      <p:sp>
        <p:nvSpPr>
          <p:cNvPr id="26626" name="Rectangle 3"/>
          <p:cNvSpPr>
            <a:spLocks noGrp="1"/>
          </p:cNvSpPr>
          <p:nvPr>
            <p:ph idx="1"/>
          </p:nvPr>
        </p:nvSpPr>
        <p:spPr>
          <a:xfrm>
            <a:off x="488950" y="1248410"/>
            <a:ext cx="6750050" cy="589915"/>
          </a:xfrm>
        </p:spPr>
        <p:txBody>
          <a:bodyPr vert="horz" wrap="square" lIns="92075" tIns="46038" rIns="92075" bIns="46038" anchor="t"/>
          <a:p>
            <a:pPr marL="0" indent="0" algn="just" eaLnBrk="1" hangingPunct="1">
              <a:buClr>
                <a:srgbClr val="00FF00"/>
              </a:buClr>
              <a:buFont typeface="Wingdings" panose="05000000000000000000" pitchFamily="2" charset="2"/>
              <a:buNone/>
            </a:pPr>
            <a:r>
              <a:rPr lang="zh-CN" altLang="en-US" b="1" dirty="0">
                <a:sym typeface="+mn-ea"/>
              </a:rPr>
              <a:t>助理</a:t>
            </a:r>
            <a:r>
              <a:rPr lang="zh-CN" altLang="en-US" b="1" dirty="0">
                <a:sym typeface="+mn-ea"/>
              </a:rPr>
              <a:t>签派员职责</a:t>
            </a:r>
            <a:endParaRPr lang="zh-CN" altLang="en-US" sz="3200" b="1" dirty="0">
              <a:solidFill>
                <a:srgbClr val="FF0000"/>
              </a:solidFill>
              <a:latin typeface="楷体_GB2312" pitchFamily="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53135" y="2092325"/>
            <a:ext cx="7237730" cy="5128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lnSpc>
                <a:spcPct val="130000"/>
              </a:lnSpc>
              <a:buClr>
                <a:srgbClr val="00FF00"/>
              </a:buClr>
              <a:buSzPct val="100000"/>
              <a:buNone/>
            </a:pPr>
            <a:r>
              <a:rPr lang="en-US" altLang="zh-CN" sz="2800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    </a:t>
            </a:r>
            <a:r>
              <a:rPr sz="2800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助理签派员协助签派员组织航空器的飞行和运行管理工作。其具体职责包括:</a:t>
            </a:r>
            <a:endParaRPr sz="2800" dirty="0">
              <a:solidFill>
                <a:schemeClr val="tx1"/>
              </a:solidFill>
              <a:ea typeface="宋体" panose="02010600030101010101" pitchFamily="2" charset="-122"/>
              <a:sym typeface="+mn-ea"/>
            </a:endParaRPr>
          </a:p>
          <a:p>
            <a:pPr indent="0">
              <a:lnSpc>
                <a:spcPct val="130000"/>
              </a:lnSpc>
              <a:buClr>
                <a:srgbClr val="00FF00"/>
              </a:buClr>
              <a:buSzPct val="100000"/>
              <a:buNone/>
            </a:pPr>
            <a:r>
              <a:rPr sz="2800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(1)根据签派员的指示，</a:t>
            </a:r>
            <a:r>
              <a:rPr sz="2800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传达飞行任务，承担飞行组织保障工作</a:t>
            </a:r>
            <a:r>
              <a:rPr lang="zh-CN" sz="2800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；</a:t>
            </a:r>
            <a:endParaRPr sz="2800" dirty="0">
              <a:solidFill>
                <a:schemeClr val="tx1"/>
              </a:solidFill>
              <a:ea typeface="宋体" panose="02010600030101010101" pitchFamily="2" charset="-122"/>
              <a:sym typeface="+mn-ea"/>
            </a:endParaRPr>
          </a:p>
          <a:p>
            <a:pPr indent="0">
              <a:lnSpc>
                <a:spcPct val="130000"/>
              </a:lnSpc>
              <a:buClr>
                <a:srgbClr val="00FF00"/>
              </a:buClr>
              <a:buSzPct val="100000"/>
              <a:buNone/>
            </a:pPr>
            <a:r>
              <a:rPr sz="2800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(2)</a:t>
            </a:r>
            <a:r>
              <a:rPr sz="2800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拟定每日飞行计划</a:t>
            </a:r>
            <a:r>
              <a:rPr sz="2800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，提交空中交通管制部门审批，并</a:t>
            </a:r>
            <a:r>
              <a:rPr sz="2800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通知</a:t>
            </a:r>
            <a:r>
              <a:rPr sz="2800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飞行、运输、机务等</a:t>
            </a:r>
            <a:r>
              <a:rPr sz="2800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有关保障部门;</a:t>
            </a:r>
            <a:endParaRPr sz="2800" dirty="0">
              <a:solidFill>
                <a:srgbClr val="FF0000"/>
              </a:solidFill>
              <a:ea typeface="宋体" panose="02010600030101010101" pitchFamily="2" charset="-122"/>
              <a:sym typeface="+mn-ea"/>
            </a:endParaRPr>
          </a:p>
          <a:p>
            <a:pPr indent="0">
              <a:lnSpc>
                <a:spcPct val="130000"/>
              </a:lnSpc>
              <a:buClr>
                <a:srgbClr val="00FF00"/>
              </a:buClr>
              <a:buSzPct val="100000"/>
              <a:buNone/>
            </a:pPr>
            <a:endParaRPr sz="2800" dirty="0">
              <a:solidFill>
                <a:schemeClr val="tx1"/>
              </a:solidFill>
              <a:ea typeface="宋体" panose="02010600030101010101" pitchFamily="2" charset="-122"/>
              <a:sym typeface="+mn-ea"/>
            </a:endParaRPr>
          </a:p>
          <a:p>
            <a:pPr indent="0">
              <a:lnSpc>
                <a:spcPct val="130000"/>
              </a:lnSpc>
              <a:buClr>
                <a:srgbClr val="00FF00"/>
              </a:buClr>
              <a:buSzPct val="100000"/>
              <a:buNone/>
            </a:pPr>
            <a:r>
              <a:rPr sz="2800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      </a:t>
            </a:r>
            <a:endParaRPr sz="2800" dirty="0">
              <a:solidFill>
                <a:schemeClr val="tx1"/>
              </a:solidFill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91440" y="228600"/>
            <a:ext cx="8953500" cy="868680"/>
          </a:xfrm>
        </p:spPr>
        <p:txBody>
          <a:bodyPr vert="horz" wrap="square" lIns="92075" tIns="46038" rIns="92075" bIns="46038" anchor="b">
            <a:scene3d>
              <a:camera prst="orthographicFront"/>
              <a:lightRig rig="threePt" dir="t"/>
            </a:scene3d>
          </a:bodyPr>
          <a:p>
            <a:pPr eaLnBrk="1" hangingPunct="1"/>
            <a:r>
              <a:rPr lang="zh-CN" altLang="en-US" b="1" i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第三节  </a:t>
            </a:r>
            <a:r>
              <a:rPr lang="zh-CN" b="1" i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签派员分级与分工</a:t>
            </a:r>
            <a:endParaRPr lang="zh-CN" altLang="en-US" b="1" i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48360" y="1988185"/>
            <a:ext cx="7237730" cy="4569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lnSpc>
                <a:spcPct val="130000"/>
              </a:lnSpc>
              <a:buClr>
                <a:srgbClr val="00FF00"/>
              </a:buClr>
              <a:buSzPct val="100000"/>
              <a:buNone/>
            </a:pPr>
            <a:r>
              <a:rPr lang="en-US" altLang="zh-CN" sz="2800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(3)</a:t>
            </a:r>
            <a:r>
              <a:rPr lang="en-US" altLang="zh-CN" sz="2800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计算航空器起飞重量、油量和载量</a:t>
            </a:r>
            <a:r>
              <a:rPr lang="en-US" altLang="zh-CN" sz="2800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，提请机长和签派员审定:</a:t>
            </a:r>
            <a:endParaRPr lang="en-US" altLang="zh-CN" sz="2800" dirty="0">
              <a:solidFill>
                <a:schemeClr val="tx1"/>
              </a:solidFill>
              <a:ea typeface="宋体" panose="02010600030101010101" pitchFamily="2" charset="-122"/>
              <a:sym typeface="+mn-ea"/>
            </a:endParaRPr>
          </a:p>
          <a:p>
            <a:pPr indent="0">
              <a:lnSpc>
                <a:spcPct val="130000"/>
              </a:lnSpc>
              <a:buClr>
                <a:srgbClr val="00FF00"/>
              </a:buClr>
              <a:buSzPct val="100000"/>
              <a:buNone/>
            </a:pPr>
            <a:r>
              <a:rPr lang="en-US" altLang="zh-CN" sz="2800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(4)根据航空器起飞时间，计算</a:t>
            </a:r>
            <a:r>
              <a:rPr lang="en-US" altLang="zh-CN" sz="2800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预计到达时间</a:t>
            </a:r>
            <a:r>
              <a:rPr lang="en-US" altLang="zh-CN" sz="2800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。并通报有关部门;</a:t>
            </a:r>
            <a:endParaRPr lang="en-US" altLang="zh-CN" sz="2800" dirty="0">
              <a:solidFill>
                <a:schemeClr val="tx1"/>
              </a:solidFill>
              <a:ea typeface="宋体" panose="02010600030101010101" pitchFamily="2" charset="-122"/>
              <a:sym typeface="+mn-ea"/>
            </a:endParaRPr>
          </a:p>
          <a:p>
            <a:pPr indent="0">
              <a:lnSpc>
                <a:spcPct val="130000"/>
              </a:lnSpc>
              <a:buClr>
                <a:srgbClr val="00FF00"/>
              </a:buClr>
              <a:buSzPct val="100000"/>
              <a:buNone/>
            </a:pPr>
            <a:r>
              <a:rPr lang="en-US" altLang="zh-CN" sz="2800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(5)及时</a:t>
            </a:r>
            <a:r>
              <a:rPr lang="en-US" altLang="zh-CN" sz="2800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收集和掌握气象情报、航行情报和机场、航路设备工作情况</a:t>
            </a:r>
            <a:r>
              <a:rPr lang="en-US" altLang="zh-CN" sz="2800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，并提供给机长;</a:t>
            </a:r>
            <a:endParaRPr lang="en-US" altLang="zh-CN" sz="2800" dirty="0">
              <a:solidFill>
                <a:schemeClr val="tx1"/>
              </a:solidFill>
              <a:ea typeface="宋体" panose="02010600030101010101" pitchFamily="2" charset="-122"/>
              <a:sym typeface="+mn-ea"/>
            </a:endParaRPr>
          </a:p>
          <a:p>
            <a:pPr indent="0">
              <a:lnSpc>
                <a:spcPct val="130000"/>
              </a:lnSpc>
              <a:buClr>
                <a:srgbClr val="00FF00"/>
              </a:buClr>
              <a:buSzPct val="100000"/>
              <a:buNone/>
            </a:pPr>
            <a:r>
              <a:rPr lang="en-US" altLang="zh-CN" sz="2800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(6)</a:t>
            </a:r>
            <a:r>
              <a:rPr lang="en-US" altLang="zh-CN" sz="2800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向机长递交</a:t>
            </a:r>
            <a:r>
              <a:rPr lang="en-US" altLang="zh-CN" sz="2800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经签派员签字的</a:t>
            </a:r>
            <a:r>
              <a:rPr lang="en-US" altLang="zh-CN" sz="2800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飞行放行单</a:t>
            </a:r>
            <a:r>
              <a:rPr lang="en-US" altLang="zh-CN" sz="2800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;</a:t>
            </a:r>
            <a:endParaRPr lang="en-US" altLang="zh-CN" sz="2800" dirty="0">
              <a:solidFill>
                <a:schemeClr val="tx1"/>
              </a:solidFill>
              <a:ea typeface="宋体" panose="02010600030101010101" pitchFamily="2" charset="-122"/>
              <a:sym typeface="+mn-ea"/>
            </a:endParaRPr>
          </a:p>
          <a:p>
            <a:pPr indent="0">
              <a:lnSpc>
                <a:spcPct val="130000"/>
              </a:lnSpc>
              <a:buClr>
                <a:srgbClr val="00FF00"/>
              </a:buClr>
              <a:buSzPct val="100000"/>
              <a:buNone/>
            </a:pPr>
            <a:r>
              <a:rPr lang="en-US" altLang="zh-CN" sz="2800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(7)向空中交通管制部门</a:t>
            </a:r>
            <a:r>
              <a:rPr lang="en-US" altLang="zh-CN" sz="2800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申报飞行计划</a:t>
            </a:r>
            <a:r>
              <a:rPr lang="en-US" altLang="zh-CN" sz="2800" dirty="0">
                <a:solidFill>
                  <a:schemeClr val="tx1"/>
                </a:solidFill>
                <a:ea typeface="宋体" panose="02010600030101010101" pitchFamily="2" charset="-122"/>
                <a:sym typeface="+mn-ea"/>
              </a:rPr>
              <a:t>(FPL)。</a:t>
            </a:r>
            <a:endParaRPr lang="en-US" altLang="zh-CN" sz="2800" dirty="0">
              <a:solidFill>
                <a:schemeClr val="tx1"/>
              </a:solidFill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Rectangle 3"/>
          <p:cNvSpPr>
            <a:spLocks noGrp="1"/>
          </p:cNvSpPr>
          <p:nvPr/>
        </p:nvSpPr>
        <p:spPr>
          <a:xfrm>
            <a:off x="488950" y="1248410"/>
            <a:ext cx="6750050" cy="589915"/>
          </a:xfrm>
          <a:prstGeom prst="rect">
            <a:avLst/>
          </a:prstGeom>
          <a:noFill/>
          <a:ln>
            <a:noFill/>
          </a:ln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buClr>
                <a:srgbClr val="00FF00"/>
              </a:buClr>
              <a:buFont typeface="Wingdings" panose="05000000000000000000" pitchFamily="2" charset="2"/>
              <a:buNone/>
            </a:pPr>
            <a:r>
              <a:rPr lang="zh-CN" altLang="en-US" b="1" dirty="0">
                <a:sym typeface="+mn-ea"/>
              </a:rPr>
              <a:t>助理</a:t>
            </a:r>
            <a:r>
              <a:rPr lang="zh-CN" altLang="en-US" b="1" dirty="0">
                <a:sym typeface="+mn-ea"/>
              </a:rPr>
              <a:t>签派员职责</a:t>
            </a:r>
            <a:endParaRPr lang="zh-CN" altLang="en-US" sz="3200" b="1" dirty="0">
              <a:solidFill>
                <a:srgbClr val="FF0000"/>
              </a:solidFill>
              <a:latin typeface="楷体_GB2312" pitchFamily="1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91440" y="228600"/>
            <a:ext cx="8953500" cy="868680"/>
          </a:xfrm>
        </p:spPr>
        <p:txBody>
          <a:bodyPr vert="horz" wrap="square" lIns="92075" tIns="46038" rIns="92075" bIns="46038" anchor="b">
            <a:scene3d>
              <a:camera prst="orthographicFront"/>
              <a:lightRig rig="threePt" dir="t"/>
            </a:scene3d>
          </a:bodyPr>
          <a:p>
            <a:pPr eaLnBrk="1" hangingPunct="1"/>
            <a:r>
              <a:rPr lang="zh-CN" altLang="en-US" b="1" i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第三节  </a:t>
            </a:r>
            <a:r>
              <a:rPr lang="zh-CN" b="1" i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签派员分级与分工</a:t>
            </a:r>
            <a:endParaRPr lang="zh-CN" altLang="en-US" b="1" i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49325" y="2412365"/>
            <a:ext cx="7237730" cy="2889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lnSpc>
                <a:spcPct val="130000"/>
              </a:lnSpc>
              <a:buClr>
                <a:srgbClr val="00FF00"/>
              </a:buClr>
              <a:buSzPct val="100000"/>
              <a:buNone/>
            </a:pPr>
            <a:r>
              <a:rPr lang="en-US" altLang="zh-CN" sz="2800" dirty="0">
                <a:ea typeface="宋体" panose="02010600030101010101" pitchFamily="2" charset="-122"/>
                <a:sym typeface="+mn-ea"/>
              </a:rPr>
              <a:t>    </a:t>
            </a:r>
            <a:r>
              <a:rPr lang="zh-CN" altLang="en-US" sz="2800" dirty="0">
                <a:ea typeface="宋体" panose="02010600030101010101" pitchFamily="2" charset="-122"/>
                <a:sym typeface="+mn-ea"/>
              </a:rPr>
              <a:t>飞行</a:t>
            </a:r>
            <a:r>
              <a:rPr lang="en-US" altLang="zh-CN" sz="2800" dirty="0">
                <a:ea typeface="宋体" panose="02010600030101010101" pitchFamily="2" charset="-122"/>
                <a:sym typeface="+mn-ea"/>
              </a:rPr>
              <a:t>签派员是一个航空公司不可或缺的人员。他们的主要工作是搜集飞行信息、制订并申请飞行计划，与机长共同放行每个航班。签派属于非常重要的工种，可以根据情况推迟、调配甚至取消航班。</a:t>
            </a:r>
            <a:endParaRPr lang="en-US" altLang="zh-CN" sz="2800" dirty="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Rectangle 3"/>
          <p:cNvSpPr>
            <a:spLocks noGrp="1"/>
          </p:cNvSpPr>
          <p:nvPr/>
        </p:nvSpPr>
        <p:spPr>
          <a:xfrm>
            <a:off x="488950" y="1261745"/>
            <a:ext cx="6750050" cy="589915"/>
          </a:xfrm>
          <a:prstGeom prst="rect">
            <a:avLst/>
          </a:prstGeom>
          <a:noFill/>
          <a:ln>
            <a:noFill/>
          </a:ln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buClr>
                <a:srgbClr val="00FF00"/>
              </a:buClr>
              <a:buFont typeface="Wingdings" panose="05000000000000000000" pitchFamily="2" charset="2"/>
              <a:buNone/>
            </a:pPr>
            <a:r>
              <a:rPr lang="zh-CN" altLang="en-US" b="1" dirty="0">
                <a:sym typeface="+mn-ea"/>
              </a:rPr>
              <a:t>飞行</a:t>
            </a:r>
            <a:r>
              <a:rPr lang="zh-CN" altLang="en-US" b="1" dirty="0">
                <a:sym typeface="+mn-ea"/>
              </a:rPr>
              <a:t>签派员职责</a:t>
            </a:r>
            <a:endParaRPr lang="zh-CN" altLang="en-US" sz="3200" b="1" dirty="0">
              <a:solidFill>
                <a:srgbClr val="FF0000"/>
              </a:solidFill>
              <a:latin typeface="楷体_GB2312" pitchFamily="1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91440" y="228600"/>
            <a:ext cx="8953500" cy="868680"/>
          </a:xfrm>
        </p:spPr>
        <p:txBody>
          <a:bodyPr vert="horz" wrap="square" lIns="92075" tIns="46038" rIns="92075" bIns="46038" anchor="b">
            <a:scene3d>
              <a:camera prst="orthographicFront"/>
              <a:lightRig rig="threePt" dir="t"/>
            </a:scene3d>
          </a:bodyPr>
          <a:p>
            <a:pPr eaLnBrk="1" hangingPunct="1"/>
            <a:r>
              <a:rPr lang="zh-CN" altLang="en-US" b="1" i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第三节  </a:t>
            </a:r>
            <a:r>
              <a:rPr lang="zh-CN" b="1" i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签派员分级与分工</a:t>
            </a:r>
            <a:endParaRPr lang="zh-CN" altLang="en-US" b="1" i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49325" y="2412365"/>
            <a:ext cx="7237730" cy="3449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lnSpc>
                <a:spcPct val="130000"/>
              </a:lnSpc>
              <a:buClr>
                <a:srgbClr val="00FF00"/>
              </a:buClr>
              <a:buSzPct val="100000"/>
              <a:buNone/>
            </a:pPr>
            <a:r>
              <a:rPr lang="en-US" altLang="zh-CN" sz="2800" dirty="0">
                <a:ea typeface="宋体" panose="02010600030101010101" pitchFamily="2" charset="-122"/>
                <a:sym typeface="+mn-ea"/>
              </a:rPr>
              <a:t>    </a:t>
            </a:r>
            <a:r>
              <a:rPr sz="2800" dirty="0">
                <a:ea typeface="宋体" panose="02010600030101010101" pitchFamily="2" charset="-122"/>
                <a:sym typeface="+mn-ea"/>
              </a:rPr>
              <a:t>每一个航班都需要签派员签字放行，还要提供给飞行机组相应的飞行计划( FPL)、天气实况( METAR)和预报(TAF )、航行通报(NOTAM)并对其正确性负责，对放行的航班负责，实施飞行保障组织指挥和运行管理工作，保证公司各类飞行任务按计划完成。</a:t>
            </a:r>
            <a:endParaRPr sz="2800" dirty="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Rectangle 3"/>
          <p:cNvSpPr>
            <a:spLocks noGrp="1"/>
          </p:cNvSpPr>
          <p:nvPr/>
        </p:nvSpPr>
        <p:spPr>
          <a:xfrm>
            <a:off x="488950" y="1261745"/>
            <a:ext cx="6750050" cy="589915"/>
          </a:xfrm>
          <a:prstGeom prst="rect">
            <a:avLst/>
          </a:prstGeom>
          <a:noFill/>
          <a:ln>
            <a:noFill/>
          </a:ln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buClr>
                <a:srgbClr val="00FF00"/>
              </a:buClr>
              <a:buFont typeface="Wingdings" panose="05000000000000000000" pitchFamily="2" charset="2"/>
              <a:buNone/>
            </a:pPr>
            <a:r>
              <a:rPr lang="zh-CN" altLang="en-US" b="1" dirty="0">
                <a:sym typeface="+mn-ea"/>
              </a:rPr>
              <a:t>飞行</a:t>
            </a:r>
            <a:r>
              <a:rPr lang="zh-CN" altLang="en-US" b="1" dirty="0">
                <a:sym typeface="+mn-ea"/>
              </a:rPr>
              <a:t>签派员职责</a:t>
            </a:r>
            <a:endParaRPr lang="zh-CN" altLang="en-US" sz="3200" b="1" dirty="0">
              <a:solidFill>
                <a:srgbClr val="FF0000"/>
              </a:solidFill>
              <a:latin typeface="楷体_GB2312" pitchFamily="1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91440" y="228600"/>
            <a:ext cx="8953500" cy="868680"/>
          </a:xfrm>
        </p:spPr>
        <p:txBody>
          <a:bodyPr vert="horz" wrap="square" lIns="92075" tIns="46038" rIns="92075" bIns="46038" anchor="b">
            <a:scene3d>
              <a:camera prst="orthographicFront"/>
              <a:lightRig rig="threePt" dir="t"/>
            </a:scene3d>
          </a:bodyPr>
          <a:p>
            <a:pPr eaLnBrk="1" hangingPunct="1"/>
            <a:r>
              <a:rPr lang="zh-CN" altLang="en-US" b="1" i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第三节  </a:t>
            </a:r>
            <a:r>
              <a:rPr lang="zh-CN" b="1" i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宋体" panose="02010600030101010101" pitchFamily="2" charset="-122"/>
                <a:sym typeface="+mn-ea"/>
              </a:rPr>
              <a:t>签派员分级与分工</a:t>
            </a:r>
            <a:endParaRPr lang="zh-CN" altLang="en-US" b="1" i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69950" y="1851660"/>
            <a:ext cx="7767955" cy="4569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lnSpc>
                <a:spcPct val="130000"/>
              </a:lnSpc>
              <a:buClr>
                <a:srgbClr val="00FF00"/>
              </a:buClr>
              <a:buSzPct val="100000"/>
              <a:buNone/>
            </a:pPr>
            <a:r>
              <a:rPr lang="en-US" sz="2800" dirty="0">
                <a:ea typeface="宋体" panose="02010600030101010101" pitchFamily="2" charset="-122"/>
                <a:sym typeface="+mn-ea"/>
              </a:rPr>
              <a:t>(</a:t>
            </a:r>
            <a:r>
              <a:rPr sz="2800" dirty="0">
                <a:ea typeface="宋体" panose="02010600030101010101" pitchFamily="2" charset="-122"/>
                <a:sym typeface="+mn-ea"/>
              </a:rPr>
              <a:t>1)</a:t>
            </a:r>
            <a:r>
              <a:rPr sz="2800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监督、检查和指导</a:t>
            </a:r>
            <a:r>
              <a:rPr sz="2800" dirty="0">
                <a:ea typeface="宋体" panose="02010600030101010101" pitchFamily="2" charset="-122"/>
                <a:sym typeface="+mn-ea"/>
              </a:rPr>
              <a:t>助理签派员的各项工作;</a:t>
            </a:r>
            <a:endParaRPr sz="2800" dirty="0">
              <a:ea typeface="宋体" panose="02010600030101010101" pitchFamily="2" charset="-122"/>
              <a:sym typeface="+mn-ea"/>
            </a:endParaRPr>
          </a:p>
          <a:p>
            <a:pPr indent="0">
              <a:lnSpc>
                <a:spcPct val="130000"/>
              </a:lnSpc>
              <a:buClr>
                <a:srgbClr val="00FF00"/>
              </a:buClr>
              <a:buSzPct val="100000"/>
              <a:buNone/>
            </a:pPr>
            <a:r>
              <a:rPr sz="2800" dirty="0">
                <a:ea typeface="宋体" panose="02010600030101010101" pitchFamily="2" charset="-122"/>
                <a:sym typeface="+mn-ea"/>
              </a:rPr>
              <a:t>(2)</a:t>
            </a:r>
            <a:r>
              <a:rPr sz="2800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检查、了解</a:t>
            </a:r>
            <a:r>
              <a:rPr sz="2800" dirty="0">
                <a:ea typeface="宋体" panose="02010600030101010101" pitchFamily="2" charset="-122"/>
                <a:sym typeface="+mn-ea"/>
              </a:rPr>
              <a:t>机组和各项保障部门</a:t>
            </a:r>
            <a:r>
              <a:rPr sz="2800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飞行前的准备情况</a:t>
            </a:r>
            <a:r>
              <a:rPr sz="2800" dirty="0">
                <a:ea typeface="宋体" panose="02010600030101010101" pitchFamily="2" charset="-122"/>
                <a:sym typeface="+mn-ea"/>
              </a:rPr>
              <a:t>;</a:t>
            </a:r>
            <a:endParaRPr sz="2800" dirty="0">
              <a:ea typeface="宋体" panose="02010600030101010101" pitchFamily="2" charset="-122"/>
              <a:sym typeface="+mn-ea"/>
            </a:endParaRPr>
          </a:p>
          <a:p>
            <a:pPr indent="0">
              <a:lnSpc>
                <a:spcPct val="130000"/>
              </a:lnSpc>
              <a:buClr>
                <a:srgbClr val="00FF00"/>
              </a:buClr>
              <a:buSzPct val="100000"/>
              <a:buNone/>
            </a:pPr>
            <a:r>
              <a:rPr sz="2800" dirty="0">
                <a:ea typeface="宋体" panose="02010600030101010101" pitchFamily="2" charset="-122"/>
                <a:sym typeface="+mn-ea"/>
              </a:rPr>
              <a:t>(3)</a:t>
            </a:r>
            <a:r>
              <a:rPr sz="2800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审核</a:t>
            </a:r>
            <a:r>
              <a:rPr sz="2800" dirty="0">
                <a:ea typeface="宋体" panose="02010600030101010101" pitchFamily="2" charset="-122"/>
                <a:sym typeface="+mn-ea"/>
              </a:rPr>
              <a:t>助理签派员计算的</a:t>
            </a:r>
            <a:r>
              <a:rPr sz="2800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航空器起飞重量、油量和载量;</a:t>
            </a:r>
            <a:endParaRPr sz="2800" dirty="0">
              <a:ea typeface="宋体" panose="02010600030101010101" pitchFamily="2" charset="-122"/>
              <a:sym typeface="+mn-ea"/>
            </a:endParaRPr>
          </a:p>
          <a:p>
            <a:pPr indent="0">
              <a:lnSpc>
                <a:spcPct val="130000"/>
              </a:lnSpc>
              <a:buClr>
                <a:srgbClr val="00FF00"/>
              </a:buClr>
              <a:buSzPct val="100000"/>
              <a:buNone/>
            </a:pPr>
            <a:r>
              <a:rPr sz="2800" dirty="0">
                <a:ea typeface="宋体" panose="02010600030101010101" pitchFamily="2" charset="-122"/>
                <a:sym typeface="+mn-ea"/>
              </a:rPr>
              <a:t>(4)研究起飞、降落、备降机场以及航线天气和保障设备的情况，正确做出放行航空器的决定，</a:t>
            </a:r>
            <a:r>
              <a:rPr sz="2800" dirty="0">
                <a:solidFill>
                  <a:srgbClr val="FF0000"/>
                </a:solidFill>
                <a:ea typeface="宋体" panose="02010600030101010101" pitchFamily="2" charset="-122"/>
                <a:sym typeface="+mn-ea"/>
              </a:rPr>
              <a:t>签发飞行放行单或电报以及飞行任务书</a:t>
            </a:r>
            <a:r>
              <a:rPr sz="2800" dirty="0">
                <a:ea typeface="宋体" panose="02010600030101010101" pitchFamily="2" charset="-122"/>
                <a:sym typeface="+mn-ea"/>
              </a:rPr>
              <a:t>;</a:t>
            </a:r>
            <a:endParaRPr sz="2800" dirty="0">
              <a:ea typeface="宋体" panose="02010600030101010101" pitchFamily="2" charset="-122"/>
              <a:sym typeface="+mn-ea"/>
            </a:endParaRPr>
          </a:p>
        </p:txBody>
      </p:sp>
      <p:sp>
        <p:nvSpPr>
          <p:cNvPr id="2" name="Rectangle 3"/>
          <p:cNvSpPr>
            <a:spLocks noGrp="1"/>
          </p:cNvSpPr>
          <p:nvPr/>
        </p:nvSpPr>
        <p:spPr>
          <a:xfrm>
            <a:off x="488950" y="1261745"/>
            <a:ext cx="6750050" cy="589915"/>
          </a:xfrm>
          <a:prstGeom prst="rect">
            <a:avLst/>
          </a:prstGeom>
          <a:noFill/>
          <a:ln>
            <a:noFill/>
          </a:ln>
        </p:spPr>
        <p:txBody>
          <a:bodyPr vert="horz" wrap="square" lIns="92075" tIns="46038" rIns="92075" bIns="46038" numCol="1" anchor="t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eaLnBrk="1" hangingPunct="1">
              <a:buClr>
                <a:srgbClr val="00FF00"/>
              </a:buClr>
              <a:buFont typeface="Wingdings" panose="05000000000000000000" pitchFamily="2" charset="2"/>
              <a:buNone/>
            </a:pPr>
            <a:r>
              <a:rPr lang="zh-CN" altLang="en-US" b="1" dirty="0">
                <a:sym typeface="+mn-ea"/>
              </a:rPr>
              <a:t>飞行</a:t>
            </a:r>
            <a:r>
              <a:rPr lang="zh-CN" altLang="en-US" b="1" dirty="0">
                <a:sym typeface="+mn-ea"/>
              </a:rPr>
              <a:t>签派员职责</a:t>
            </a:r>
            <a:endParaRPr lang="zh-CN" altLang="en-US" sz="3200" b="1" dirty="0">
              <a:solidFill>
                <a:srgbClr val="FF0000"/>
              </a:solidFill>
              <a:latin typeface="楷体_GB2312" pitchFamily="1" charset="-122"/>
              <a:sym typeface="+mn-ea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400TGp_globalcity_light_ani">
  <a:themeElements>
    <a:clrScheme name="400TGp_globalcity_light_ani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400TGp_globalcity_light_ani">
      <a:majorFont>
        <a:latin typeface="宋体"/>
        <a:ea typeface=""/>
        <a:cs typeface=""/>
      </a:majorFont>
      <a:minorFont>
        <a:latin typeface="宋体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宋体" panose="02010600030101010101" pitchFamily="2" charset="-122"/>
          </a:defRPr>
        </a:defPPr>
      </a:lstStyle>
    </a:lnDef>
  </a:objectDefaults>
  <a:extraClrSchemeLst>
    <a:extraClrScheme>
      <a:clrScheme name="400TGp_globalcity_light_ani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00TGp_globalcity_light_ani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00TGp_globalcity_light_ani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400TGp_globalcity_light_ani">
  <a:themeElements>
    <a:clrScheme name="1_400TGp_globalcity_light_ani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1_400TGp_globalcity_light_ani">
      <a:majorFont>
        <a:latin typeface="宋体"/>
        <a:ea typeface=""/>
        <a:cs typeface=""/>
      </a:majorFont>
      <a:minorFont>
        <a:latin typeface="宋体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宋体" panose="02010600030101010101" pitchFamily="2" charset="-122"/>
          </a:defRPr>
        </a:defPPr>
      </a:lstStyle>
    </a:lnDef>
  </a:objectDefaults>
  <a:extraClrSchemeLst>
    <a:extraClrScheme>
      <a:clrScheme name="1_400TGp_globalcity_light_ani 1">
        <a:dk1>
          <a:srgbClr val="5F5F5F"/>
        </a:dk1>
        <a:lt1>
          <a:srgbClr val="FFFFFF"/>
        </a:lt1>
        <a:dk2>
          <a:srgbClr val="C36609"/>
        </a:dk2>
        <a:lt2>
          <a:srgbClr val="DDDDDD"/>
        </a:lt2>
        <a:accent1>
          <a:srgbClr val="D2B94E"/>
        </a:accent1>
        <a:accent2>
          <a:srgbClr val="2395B9"/>
        </a:accent2>
        <a:accent3>
          <a:srgbClr val="FFFFFF"/>
        </a:accent3>
        <a:accent4>
          <a:srgbClr val="505050"/>
        </a:accent4>
        <a:accent5>
          <a:srgbClr val="E5D9B2"/>
        </a:accent5>
        <a:accent6>
          <a:srgbClr val="1F87A7"/>
        </a:accent6>
        <a:hlink>
          <a:srgbClr val="5C984E"/>
        </a:hlink>
        <a:folHlink>
          <a:srgbClr val="B5C7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400TGp_globalcity_light_ani 2">
        <a:dk1>
          <a:srgbClr val="5F5F5F"/>
        </a:dk1>
        <a:lt1>
          <a:srgbClr val="FFFFFF"/>
        </a:lt1>
        <a:dk2>
          <a:srgbClr val="9FC591"/>
        </a:dk2>
        <a:lt2>
          <a:srgbClr val="DDDDDD"/>
        </a:lt2>
        <a:accent1>
          <a:srgbClr val="7B82B7"/>
        </a:accent1>
        <a:accent2>
          <a:srgbClr val="8D337C"/>
        </a:accent2>
        <a:accent3>
          <a:srgbClr val="FFFFFF"/>
        </a:accent3>
        <a:accent4>
          <a:srgbClr val="505050"/>
        </a:accent4>
        <a:accent5>
          <a:srgbClr val="BFC1D8"/>
        </a:accent5>
        <a:accent6>
          <a:srgbClr val="7F2D70"/>
        </a:accent6>
        <a:hlink>
          <a:srgbClr val="CC87E1"/>
        </a:hlink>
        <a:folHlink>
          <a:srgbClr val="76C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400TGp_globalcity_light_ani 3">
        <a:dk1>
          <a:srgbClr val="080808"/>
        </a:dk1>
        <a:lt1>
          <a:srgbClr val="FFFFFF"/>
        </a:lt1>
        <a:dk2>
          <a:srgbClr val="A59A55"/>
        </a:dk2>
        <a:lt2>
          <a:srgbClr val="DDDDDD"/>
        </a:lt2>
        <a:accent1>
          <a:srgbClr val="4AB1E4"/>
        </a:accent1>
        <a:accent2>
          <a:srgbClr val="8F038F"/>
        </a:accent2>
        <a:accent3>
          <a:srgbClr val="FFFFFF"/>
        </a:accent3>
        <a:accent4>
          <a:srgbClr val="060606"/>
        </a:accent4>
        <a:accent5>
          <a:srgbClr val="B1D5EF"/>
        </a:accent5>
        <a:accent6>
          <a:srgbClr val="810281"/>
        </a:accent6>
        <a:hlink>
          <a:srgbClr val="F77A1D"/>
        </a:hlink>
        <a:folHlink>
          <a:srgbClr val="5BBE4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400TGp_globalcity_light_ani</Template>
  <TotalTime>0</TotalTime>
  <Words>1504</Words>
  <Application>WPS 演示</Application>
  <PresentationFormat>全屏显示(4:3)</PresentationFormat>
  <Paragraphs>104</Paragraphs>
  <Slides>14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宋体</vt:lpstr>
      <vt:lpstr>Wingdings</vt:lpstr>
      <vt:lpstr>Calibri</vt:lpstr>
      <vt:lpstr>华文新魏</vt:lpstr>
      <vt:lpstr>楷体_GB2312</vt:lpstr>
      <vt:lpstr>新宋体</vt:lpstr>
      <vt:lpstr>黑体</vt:lpstr>
      <vt:lpstr>微软雅黑</vt:lpstr>
      <vt:lpstr>Arial Unicode MS</vt:lpstr>
      <vt:lpstr>400TGp_globalcity_light_ani</vt:lpstr>
      <vt:lpstr>1_400TGp_globalcity_light_ani</vt:lpstr>
      <vt:lpstr>PowerPoint 演示文稿</vt:lpstr>
      <vt:lpstr>练习</vt:lpstr>
      <vt:lpstr>第六章 飞行签派员管理和训练</vt:lpstr>
      <vt:lpstr>第三节  签派员分级与分工</vt:lpstr>
      <vt:lpstr>第三节  签派员分级与分工</vt:lpstr>
      <vt:lpstr>第一节  飞行签派员执照申请和管理</vt:lpstr>
      <vt:lpstr>第三节  签派员分级与分工</vt:lpstr>
      <vt:lpstr>第三节  签派员分级与分工</vt:lpstr>
      <vt:lpstr>第三节  签派员分级与分工</vt:lpstr>
      <vt:lpstr>第三节  签派员分级与分工</vt:lpstr>
      <vt:lpstr>第三节  签派员分级与分工</vt:lpstr>
      <vt:lpstr>第三节  签派员分级与分工</vt:lpstr>
      <vt:lpstr>第三节  签派员分级与分工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Nobody does anything about the weather</dc:title>
  <dc:creator>DAOXUE</dc:creator>
  <cp:lastModifiedBy>%E8%8F%B2%E8%8F%B2%E6%92%92~</cp:lastModifiedBy>
  <cp:revision>287</cp:revision>
  <cp:lastPrinted>2411-12-30T00:00:00Z</cp:lastPrinted>
  <dcterms:created xsi:type="dcterms:W3CDTF">2009-04-08T05:32:00Z</dcterms:created>
  <dcterms:modified xsi:type="dcterms:W3CDTF">2019-10-31T13:11:41Z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2052-11.1.0.9145</vt:lpwstr>
  </property>
</Properties>
</file>