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44"/>
  </p:notesMasterIdLst>
  <p:sldIdLst>
    <p:sldId id="415" r:id="rId4"/>
    <p:sldId id="793" r:id="rId5"/>
    <p:sldId id="776" r:id="rId6"/>
    <p:sldId id="795" r:id="rId7"/>
    <p:sldId id="796" r:id="rId8"/>
    <p:sldId id="798" r:id="rId9"/>
    <p:sldId id="797" r:id="rId10"/>
    <p:sldId id="799" r:id="rId11"/>
    <p:sldId id="800" r:id="rId12"/>
    <p:sldId id="801" r:id="rId13"/>
    <p:sldId id="802" r:id="rId14"/>
    <p:sldId id="803" r:id="rId15"/>
    <p:sldId id="804" r:id="rId16"/>
    <p:sldId id="805" r:id="rId17"/>
    <p:sldId id="806" r:id="rId18"/>
    <p:sldId id="807" r:id="rId19"/>
    <p:sldId id="808" r:id="rId20"/>
    <p:sldId id="809" r:id="rId21"/>
    <p:sldId id="812" r:id="rId22"/>
    <p:sldId id="816" r:id="rId23"/>
    <p:sldId id="813" r:id="rId24"/>
    <p:sldId id="814" r:id="rId25"/>
    <p:sldId id="815" r:id="rId26"/>
    <p:sldId id="817" r:id="rId27"/>
    <p:sldId id="820" r:id="rId28"/>
    <p:sldId id="821" r:id="rId29"/>
    <p:sldId id="818" r:id="rId30"/>
    <p:sldId id="819" r:id="rId31"/>
    <p:sldId id="823" r:id="rId32"/>
    <p:sldId id="824" r:id="rId33"/>
    <p:sldId id="826" r:id="rId34"/>
    <p:sldId id="827" r:id="rId35"/>
    <p:sldId id="828" r:id="rId36"/>
    <p:sldId id="829" r:id="rId37"/>
    <p:sldId id="830" r:id="rId38"/>
    <p:sldId id="831" r:id="rId39"/>
    <p:sldId id="832" r:id="rId40"/>
    <p:sldId id="833" r:id="rId41"/>
    <p:sldId id="834" r:id="rId42"/>
    <p:sldId id="46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793"/>
            <p14:sldId id="776"/>
            <p14:sldId id="795"/>
            <p14:sldId id="796"/>
            <p14:sldId id="798"/>
            <p14:sldId id="797"/>
            <p14:sldId id="799"/>
            <p14:sldId id="800"/>
            <p14:sldId id="801"/>
            <p14:sldId id="802"/>
            <p14:sldId id="803"/>
            <p14:sldId id="804"/>
            <p14:sldId id="805"/>
            <p14:sldId id="806"/>
            <p14:sldId id="807"/>
            <p14:sldId id="808"/>
            <p14:sldId id="809"/>
            <p14:sldId id="812"/>
            <p14:sldId id="816"/>
            <p14:sldId id="813"/>
            <p14:sldId id="815"/>
            <p14:sldId id="817"/>
            <p14:sldId id="820"/>
            <p14:sldId id="821"/>
            <p14:sldId id="818"/>
            <p14:sldId id="819"/>
            <p14:sldId id="823"/>
            <p14:sldId id="824"/>
            <p14:sldId id="826"/>
            <p14:sldId id="827"/>
            <p14:sldId id="828"/>
            <p14:sldId id="829"/>
            <p14:sldId id="830"/>
            <p14:sldId id="831"/>
            <p14:sldId id="832"/>
            <p14:sldId id="468"/>
            <p14:sldId id="814"/>
            <p14:sldId id="833"/>
            <p14:sldId id="834"/>
          </p14:sldIdLst>
        </p14:section>
      </p14:sectionLst>
    </p:ext>
  </p:extLst>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8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1.png"/><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6.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GIF"/><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GIF"/><Relationship Id="rId1"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GIF"/><Relationship Id="rId1"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GIF"/><Relationship Id="rId1" Type="http://schemas.openxmlformats.org/officeDocument/2006/relationships/slide" Target="slide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GI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1621790" y="1623060"/>
            <a:ext cx="6150610" cy="5029200"/>
          </a:xfrm>
        </p:spPr>
        <p:txBody>
          <a:bodyPr/>
          <a:p>
            <a:r>
              <a:rPr lang="zh-CN" altLang="en-US"/>
              <a:t>定检</a:t>
            </a:r>
            <a:endParaRPr lang="zh-CN" altLang="en-US"/>
          </a:p>
          <a:p>
            <a:pPr marL="0" indent="0">
              <a:buNone/>
            </a:pPr>
            <a:r>
              <a:rPr lang="zh-CN" altLang="en-US"/>
              <a:t>    </a:t>
            </a:r>
            <a:r>
              <a:rPr>
                <a:latin typeface="楷体_GB2312" pitchFamily="1" charset="-122"/>
                <a:sym typeface="+mn-ea"/>
              </a:rPr>
              <a:t>定检是指根据</a:t>
            </a:r>
            <a:r>
              <a:rPr>
                <a:solidFill>
                  <a:srgbClr val="FF0000"/>
                </a:solidFill>
                <a:latin typeface="楷体_GB2312" pitchFamily="1" charset="-122"/>
                <a:sym typeface="+mn-ea"/>
              </a:rPr>
              <a:t>中国民运航空总局适航性资料，在航空器或者航空器部件使用达到一定时限时进行的检查和修理。</a:t>
            </a:r>
            <a:r>
              <a:rPr>
                <a:latin typeface="楷体_GB2312" pitchFamily="1" charset="-122"/>
                <a:sym typeface="+mn-ea"/>
              </a:rPr>
              <a:t>定期检修适用于机体和动力装置项目，不包括翻修。</a:t>
            </a:r>
            <a:r>
              <a:rPr lang="zh-CN" altLang="en-US"/>
              <a:t> </a:t>
            </a:r>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1398270" y="1906905"/>
            <a:ext cx="6727825" cy="5029200"/>
          </a:xfrm>
        </p:spPr>
        <p:txBody>
          <a:bodyPr/>
          <a:p>
            <a:r>
              <a:rPr lang="zh-CN" altLang="en-US"/>
              <a:t>定检</a:t>
            </a:r>
            <a:endParaRPr lang="zh-CN" altLang="en-US"/>
          </a:p>
          <a:p>
            <a:pPr marL="0" indent="0">
              <a:buNone/>
            </a:pPr>
            <a:r>
              <a:rPr lang="zh-CN" altLang="en-US"/>
              <a:t>    </a:t>
            </a:r>
            <a:r>
              <a:t>定期检修一般是按飞行小时或起落架次分为A、B、C、D检等级别。一般来说4A=B，4B=C，8C=D。各类检查的飞行间隔时间主要因机型而定。</a:t>
            </a:r>
          </a:p>
          <a:p>
            <a:pPr marL="0" indent="0">
              <a:buNone/>
            </a:pPr>
            <a:r>
              <a:t>   </a:t>
            </a:r>
            <a:endParaRPr lang="zh-CN">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992505" y="1623060"/>
            <a:ext cx="7158990" cy="5029200"/>
          </a:xfrm>
        </p:spPr>
        <p:txBody>
          <a:bodyPr/>
          <a:p>
            <a:r>
              <a:rPr lang="zh-CN" altLang="en-US"/>
              <a:t>定检</a:t>
            </a:r>
            <a:endParaRPr lang="zh-CN" altLang="en-US"/>
          </a:p>
          <a:p>
            <a:pPr marL="0" indent="0">
              <a:buNone/>
            </a:pPr>
            <a:r>
              <a:rPr lang="zh-CN" altLang="en-US"/>
              <a:t>    </a:t>
            </a:r>
            <a:r>
              <a:rPr>
                <a:sym typeface="+mn-ea"/>
              </a:rPr>
              <a:t>A检</a:t>
            </a:r>
            <a:r>
              <a:rPr lang="en-US">
                <a:sym typeface="+mn-ea"/>
              </a:rPr>
              <a:t>——</a:t>
            </a:r>
            <a:r>
              <a:rPr>
                <a:solidFill>
                  <a:srgbClr val="FF0000"/>
                </a:solidFill>
                <a:sym typeface="+mn-ea"/>
              </a:rPr>
              <a:t>最简单的定期检查</a:t>
            </a:r>
            <a:r>
              <a:rPr lang="zh-CN">
                <a:solidFill>
                  <a:srgbClr val="FF0000"/>
                </a:solidFill>
                <a:ea typeface="宋体" panose="02010600030101010101" pitchFamily="2" charset="-122"/>
                <a:sym typeface="+mn-ea"/>
              </a:rPr>
              <a:t>，</a:t>
            </a:r>
            <a:r>
              <a:rPr lang="zh-CN" altLang="en-US">
                <a:solidFill>
                  <a:srgbClr val="FF0000"/>
                </a:solidFill>
                <a:latin typeface="楷体_GB2312" pitchFamily="1" charset="-122"/>
                <a:sym typeface="+mn-ea"/>
              </a:rPr>
              <a:t>主要工作有油滤更换，加注滑油，液压油，电气系统测试等，一般结合航后进行，飞机不需要停场。</a:t>
            </a:r>
            <a:r>
              <a:rPr lang="zh-CN" altLang="en-US">
                <a:latin typeface="楷体_GB2312" pitchFamily="1" charset="-122"/>
                <a:sym typeface="+mn-ea"/>
              </a:rPr>
              <a:t>当然航空器运营公司可以根据飞行器的实际运行状况、维修经验的积累等进行相应调整，适当延长以减少不必要的维修费用。</a:t>
            </a:r>
            <a:endParaRPr lang="zh-CN" altLang="en-US">
              <a:latin typeface="楷体_GB2312" pitchFamily="1" charset="-122"/>
              <a:sym typeface="+mn-ea"/>
            </a:endParaRPr>
          </a:p>
          <a:p>
            <a:pPr marL="0" indent="0">
              <a:buNone/>
            </a:pPr>
            <a:endParaRPr lang="zh-CN">
              <a:ea typeface="宋体" panose="02010600030101010101" pitchFamily="2" charset="-122"/>
            </a:endParaRPr>
          </a:p>
          <a:p>
            <a:pPr marL="0" indent="0">
              <a:buNone/>
            </a:pPr>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1198880" y="1476375"/>
            <a:ext cx="7366000" cy="5029200"/>
          </a:xfrm>
        </p:spPr>
        <p:txBody>
          <a:bodyPr/>
          <a:p>
            <a:r>
              <a:rPr lang="zh-CN" altLang="en-US" sz="2800"/>
              <a:t>定检</a:t>
            </a:r>
            <a:endParaRPr lang="zh-CN" altLang="en-US" sz="2800"/>
          </a:p>
          <a:p>
            <a:pPr marL="0" indent="0">
              <a:buNone/>
            </a:pPr>
            <a:r>
              <a:rPr lang="zh-CN" altLang="en-US" sz="2800"/>
              <a:t>    </a:t>
            </a:r>
            <a:r>
              <a:rPr sz="2800">
                <a:sym typeface="+mn-ea"/>
              </a:rPr>
              <a:t>B检</a:t>
            </a:r>
            <a:r>
              <a:rPr lang="en-US" sz="2800">
                <a:sym typeface="+mn-ea"/>
              </a:rPr>
              <a:t>——</a:t>
            </a:r>
            <a:r>
              <a:rPr sz="2800">
                <a:sym typeface="+mn-ea"/>
              </a:rPr>
              <a:t>中间检查，包括对选定项目进行工作情况的检查。</a:t>
            </a:r>
            <a:r>
              <a:rPr lang="zh-CN" altLang="en-US" sz="2800">
                <a:solidFill>
                  <a:srgbClr val="FF0000"/>
                </a:solidFill>
                <a:latin typeface="楷体_GB2312" pitchFamily="1" charset="-122"/>
                <a:sym typeface="+mn-ea"/>
              </a:rPr>
              <a:t>注滑油，液压油的更换，所有备用</a:t>
            </a:r>
            <a:r>
              <a:rPr lang="en-US" altLang="zh-CN" sz="2800">
                <a:solidFill>
                  <a:srgbClr val="FF0000"/>
                </a:solidFill>
                <a:latin typeface="楷体_GB2312" pitchFamily="1" charset="-122"/>
                <a:sym typeface="+mn-ea"/>
              </a:rPr>
              <a:t>/</a:t>
            </a:r>
            <a:r>
              <a:rPr lang="zh-CN" altLang="en-US" sz="2800">
                <a:solidFill>
                  <a:srgbClr val="FF0000"/>
                </a:solidFill>
                <a:latin typeface="楷体_GB2312" pitchFamily="1" charset="-122"/>
                <a:sym typeface="+mn-ea"/>
              </a:rPr>
              <a:t>应急系统的测试，电子，电气线路，传动钢索，引气管路等的检查，飞机需要停场</a:t>
            </a:r>
            <a:r>
              <a:rPr lang="en-US" altLang="zh-CN" sz="2800">
                <a:solidFill>
                  <a:srgbClr val="FF0000"/>
                </a:solidFill>
                <a:latin typeface="楷体_GB2312" pitchFamily="1" charset="-122"/>
                <a:sym typeface="+mn-ea"/>
              </a:rPr>
              <a:t>1-2</a:t>
            </a:r>
            <a:r>
              <a:rPr lang="zh-CN" altLang="en-US" sz="2800">
                <a:solidFill>
                  <a:srgbClr val="FF0000"/>
                </a:solidFill>
                <a:latin typeface="楷体_GB2312" pitchFamily="1" charset="-122"/>
                <a:sym typeface="+mn-ea"/>
              </a:rPr>
              <a:t>天。</a:t>
            </a:r>
            <a:r>
              <a:rPr lang="zh-CN" altLang="en-US" sz="2800">
                <a:solidFill>
                  <a:schemeClr val="tx1"/>
                </a:solidFill>
                <a:latin typeface="楷体_GB2312" pitchFamily="1" charset="-122"/>
                <a:sym typeface="+mn-ea"/>
              </a:rPr>
              <a:t>但在实际运作中，飞机运营者、航空公司维修部门往往取消B检，把B检的项目调整到A检或C检工作中，以减少不必要的停场维修时间。</a:t>
            </a:r>
            <a:endParaRPr lang="zh-CN" altLang="en-US" sz="2800">
              <a:solidFill>
                <a:schemeClr val="tx1"/>
              </a:solidFill>
              <a:latin typeface="楷体_GB2312" pitchFamily="1" charset="-122"/>
              <a:sym typeface="+mn-ea"/>
            </a:endParaRPr>
          </a:p>
          <a:p>
            <a:pPr marL="0" indent="0">
              <a:buNone/>
            </a:pPr>
            <a:endParaRPr sz="2800">
              <a:solidFill>
                <a:schemeClr val="tx1"/>
              </a:solidFill>
              <a:sym typeface="+mn-ea"/>
            </a:endParaRPr>
          </a:p>
          <a:p>
            <a:pPr marL="0" indent="0">
              <a:buNone/>
            </a:pPr>
            <a:endParaRPr lang="zh-CN" sz="2800">
              <a:ea typeface="宋体" panose="02010600030101010101" pitchFamily="2" charset="-122"/>
            </a:endParaRPr>
          </a:p>
          <a:p>
            <a:pPr marL="0" indent="0">
              <a:buNone/>
            </a:pPr>
            <a:endParaRPr lang="zh-CN" altLang="en-US" sz="2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906145" y="1442085"/>
            <a:ext cx="7580630" cy="5029200"/>
          </a:xfrm>
        </p:spPr>
        <p:txBody>
          <a:bodyPr/>
          <a:p>
            <a:r>
              <a:rPr lang="zh-CN" altLang="en-US"/>
              <a:t>定检</a:t>
            </a:r>
            <a:endParaRPr lang="zh-CN" altLang="en-US"/>
          </a:p>
          <a:p>
            <a:pPr marL="0" indent="0">
              <a:buNone/>
            </a:pPr>
            <a:r>
              <a:rPr lang="zh-CN" altLang="en-US"/>
              <a:t>    </a:t>
            </a:r>
            <a:r>
              <a:rPr>
                <a:sym typeface="+mn-ea"/>
              </a:rPr>
              <a:t>C检</a:t>
            </a:r>
            <a:r>
              <a:rPr lang="en-US">
                <a:sym typeface="+mn-ea"/>
              </a:rPr>
              <a:t>——</a:t>
            </a:r>
            <a:r>
              <a:rPr>
                <a:sym typeface="+mn-ea"/>
              </a:rPr>
              <a:t>当飞行器使用一段时期时，运营公司会集中完成一次航空器常规的检查，该检查需打开各部位盖板，进行涉及面较深的检验和功能检查。</a:t>
            </a:r>
            <a:r>
              <a:rPr lang="zh-CN" altLang="en-US">
                <a:solidFill>
                  <a:srgbClr val="FF0000"/>
                </a:solidFill>
                <a:latin typeface="楷体_GB2312" pitchFamily="1" charset="-122"/>
                <a:sym typeface="+mn-ea"/>
              </a:rPr>
              <a:t>主要受力构件的探伤，金属材料的腐蚀性检查，飞机需要停场</a:t>
            </a:r>
            <a:r>
              <a:rPr lang="en-US">
                <a:solidFill>
                  <a:srgbClr val="FF0000"/>
                </a:solidFill>
                <a:latin typeface="楷体_GB2312" pitchFamily="1" charset="-122"/>
                <a:sym typeface="+mn-ea"/>
              </a:rPr>
              <a:t>10</a:t>
            </a:r>
            <a:r>
              <a:rPr lang="zh-CN" altLang="en-US">
                <a:solidFill>
                  <a:srgbClr val="FF0000"/>
                </a:solidFill>
                <a:latin typeface="楷体_GB2312" pitchFamily="1" charset="-122"/>
                <a:sym typeface="+mn-ea"/>
              </a:rPr>
              <a:t>天。</a:t>
            </a:r>
            <a:endParaRPr lang="zh-CN" altLang="en-US">
              <a:solidFill>
                <a:srgbClr val="FF0000"/>
              </a:solidFill>
              <a:latin typeface="楷体_GB2312" pitchFamily="1" charset="-122"/>
            </a:endParaRPr>
          </a:p>
          <a:p>
            <a:pPr marL="0" indent="0">
              <a:buNone/>
            </a:pPr>
            <a:endParaRPr>
              <a:sym typeface="+mn-ea"/>
            </a:endParaRPr>
          </a:p>
          <a:p>
            <a:pPr marL="0" indent="0">
              <a:buNone/>
            </a:pPr>
            <a:endParaRPr>
              <a:solidFill>
                <a:schemeClr val="tx1"/>
              </a:solidFill>
              <a:sym typeface="+mn-ea"/>
            </a:endParaRPr>
          </a:p>
          <a:p>
            <a:pPr marL="0" indent="0">
              <a:buNone/>
            </a:pPr>
            <a:endParaRPr lang="zh-CN">
              <a:ea typeface="宋体" panose="02010600030101010101" pitchFamily="2" charset="-122"/>
            </a:endParaRPr>
          </a:p>
          <a:p>
            <a:pPr marL="0" indent="0">
              <a:buNone/>
            </a:pPr>
            <a:endParaRPr lang="zh-CN"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906145" y="1442085"/>
            <a:ext cx="7580630" cy="5029200"/>
          </a:xfrm>
        </p:spPr>
        <p:txBody>
          <a:bodyPr/>
          <a:p>
            <a:r>
              <a:rPr lang="zh-CN" altLang="en-US"/>
              <a:t>定检</a:t>
            </a:r>
            <a:endParaRPr lang="zh-CN" altLang="en-US"/>
          </a:p>
          <a:p>
            <a:pPr marL="0" indent="0">
              <a:buNone/>
            </a:pPr>
            <a:r>
              <a:rPr lang="zh-CN" altLang="en-US"/>
              <a:t>    </a:t>
            </a:r>
            <a:r>
              <a:rPr>
                <a:sym typeface="+mn-ea"/>
              </a:rPr>
              <a:t>D检</a:t>
            </a:r>
            <a:r>
              <a:rPr lang="en-US">
                <a:sym typeface="+mn-ea"/>
              </a:rPr>
              <a:t>——</a:t>
            </a:r>
            <a:r>
              <a:rPr>
                <a:sym typeface="+mn-ea"/>
              </a:rPr>
              <a:t>又叫大修、翻修；</a:t>
            </a:r>
            <a:r>
              <a:rPr>
                <a:solidFill>
                  <a:srgbClr val="FF0000"/>
                </a:solidFill>
                <a:sym typeface="+mn-ea"/>
              </a:rPr>
              <a:t>是飞机检修中时间间隔最长、检查范围最为全面的一种。它将整个飞机完全拆开，由此来检测每个零件是否依然符合标准、没有问题，然后才能将之重新组建成整机。</a:t>
            </a:r>
            <a:r>
              <a:rPr>
                <a:sym typeface="+mn-ea"/>
              </a:rPr>
              <a:t>D检是最高级别的检修。理论上，经过D检的飞机将会完全恢复到飞机原有的可靠性</a:t>
            </a:r>
            <a:r>
              <a:rPr lang="zh-CN">
                <a:ea typeface="宋体" panose="02010600030101010101" pitchFamily="2" charset="-122"/>
                <a:sym typeface="+mn-ea"/>
              </a:rPr>
              <a:t>，飞机需停场</a:t>
            </a:r>
            <a:r>
              <a:rPr lang="en-US" altLang="zh-CN">
                <a:ea typeface="宋体" panose="02010600030101010101" pitchFamily="2" charset="-122"/>
                <a:sym typeface="+mn-ea"/>
              </a:rPr>
              <a:t>30</a:t>
            </a:r>
            <a:r>
              <a:rPr lang="zh-CN" altLang="en-US">
                <a:ea typeface="宋体" panose="02010600030101010101" pitchFamily="2" charset="-122"/>
                <a:sym typeface="+mn-ea"/>
              </a:rPr>
              <a:t>天以上。</a:t>
            </a:r>
            <a:endParaRPr>
              <a:sym typeface="+mn-ea"/>
            </a:endParaRPr>
          </a:p>
          <a:p>
            <a:pPr marL="0" indent="0">
              <a:buNone/>
            </a:pPr>
            <a:endParaRPr lang="zh-CN">
              <a:ea typeface="宋体" panose="02010600030101010101" pitchFamily="2" charset="-122"/>
            </a:endParaRPr>
          </a:p>
          <a:p>
            <a:pPr marL="0" indent="0">
              <a:buNone/>
            </a:pP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906145" y="1442085"/>
            <a:ext cx="7580630" cy="5029200"/>
          </a:xfrm>
        </p:spPr>
        <p:txBody>
          <a:bodyPr/>
          <a:p>
            <a:r>
              <a:rPr lang="zh-CN" altLang="en-US"/>
              <a:t>定检</a:t>
            </a:r>
            <a:endParaRPr lang="zh-CN" altLang="en-US"/>
          </a:p>
          <a:p>
            <a:pPr marL="0" indent="0">
              <a:buNone/>
            </a:pPr>
            <a:r>
              <a:rPr lang="zh-CN" altLang="en-US"/>
              <a:t>   飞机的维护手册一般包括：</a:t>
            </a:r>
            <a:r>
              <a:rPr lang="zh-CN" altLang="en-US">
                <a:solidFill>
                  <a:srgbClr val="FF0000"/>
                </a:solidFill>
              </a:rPr>
              <a:t>勤务及维护工作程序；各种检修、翻修或检验的周期；各级维护人员的职责；飞机所属公司事先批准的各种勤务及维护方法；填写维护放行单的程序</a:t>
            </a:r>
            <a:r>
              <a:rPr lang="zh-CN" altLang="en-US"/>
              <a:t>（要求签发此维护放行单的情况和签证人资格）。</a:t>
            </a:r>
            <a:endParaRPr lang="zh-CN">
              <a:ea typeface="宋体" panose="02010600030101010101" pitchFamily="2" charset="-122"/>
            </a:endParaRPr>
          </a:p>
          <a:p>
            <a:pPr marL="0" indent="0">
              <a:buNone/>
            </a:pPr>
            <a:endParaRPr lang="zh-CN"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708660" y="2054225"/>
            <a:ext cx="8044180" cy="5029200"/>
          </a:xfrm>
        </p:spPr>
        <p:txBody>
          <a:bodyPr/>
          <a:p>
            <a:r>
              <a:rPr lang="zh-CN" altLang="en-US"/>
              <a:t>过站检查</a:t>
            </a:r>
            <a:endParaRPr lang="zh-CN" altLang="en-US"/>
          </a:p>
          <a:p>
            <a:pPr marL="0" indent="0">
              <a:buNone/>
            </a:pPr>
            <a:r>
              <a:rPr lang="zh-CN" altLang="en-US"/>
              <a:t>   过站检查是指对</a:t>
            </a:r>
            <a:r>
              <a:rPr lang="zh-CN" altLang="en-US">
                <a:solidFill>
                  <a:srgbClr val="FF0000"/>
                </a:solidFill>
              </a:rPr>
              <a:t>短停的飞机</a:t>
            </a:r>
            <a:r>
              <a:rPr lang="zh-CN" altLang="en-US"/>
              <a:t>进行基本的围绕飞机检查，以确保飞机的</a:t>
            </a:r>
            <a:r>
              <a:rPr lang="zh-CN" altLang="en-US">
                <a:solidFill>
                  <a:srgbClr val="FF0000"/>
                </a:solidFill>
              </a:rPr>
              <a:t>连续可用性。</a:t>
            </a:r>
            <a:endParaRPr lang="zh-CN" altLang="en-US">
              <a:solidFill>
                <a:srgbClr val="FF0000"/>
              </a:solidFill>
            </a:endParaRPr>
          </a:p>
          <a:p>
            <a:pPr marL="0" indent="0">
              <a:buNone/>
            </a:pPr>
            <a:r>
              <a:rPr lang="zh-CN" altLang="en-US">
                <a:solidFill>
                  <a:srgbClr val="FF0000"/>
                </a:solidFill>
              </a:rPr>
              <a:t>   </a:t>
            </a:r>
            <a:r>
              <a:rPr lang="zh-CN" altLang="en-US">
                <a:solidFill>
                  <a:schemeClr val="tx1"/>
                </a:solidFill>
              </a:rPr>
              <a:t>地点：停机坪</a:t>
            </a:r>
            <a:endParaRPr lang="zh-CN" altLang="en-US">
              <a:solidFill>
                <a:srgbClr val="FF0000"/>
              </a:solidFill>
            </a:endParaRPr>
          </a:p>
          <a:p>
            <a:pPr marL="0" indent="0">
              <a:buNone/>
            </a:pPr>
            <a:r>
              <a:rPr lang="zh-CN" altLang="en-US">
                <a:solidFill>
                  <a:srgbClr val="FF0000"/>
                </a:solidFill>
              </a:rPr>
              <a:t>   </a:t>
            </a:r>
            <a:r>
              <a:rPr lang="zh-CN" altLang="en-US">
                <a:solidFill>
                  <a:schemeClr val="tx1"/>
                </a:solidFill>
              </a:rPr>
              <a:t>工作：在</a:t>
            </a:r>
            <a:r>
              <a:rPr lang="zh-CN" altLang="en-US">
                <a:solidFill>
                  <a:srgbClr val="FF0000"/>
                </a:solidFill>
              </a:rPr>
              <a:t>中途短停</a:t>
            </a:r>
            <a:r>
              <a:rPr lang="zh-CN" altLang="en-US">
                <a:solidFill>
                  <a:schemeClr val="tx1"/>
                </a:solidFill>
              </a:rPr>
              <a:t>时检查飞机</a:t>
            </a:r>
            <a:r>
              <a:rPr lang="zh-CN" altLang="en-US">
                <a:solidFill>
                  <a:srgbClr val="FF0000"/>
                </a:solidFill>
              </a:rPr>
              <a:t>内部和外部是否有明显的损坏或故障</a:t>
            </a:r>
            <a:r>
              <a:rPr lang="zh-CN" altLang="en-US">
                <a:solidFill>
                  <a:schemeClr val="tx1"/>
                </a:solidFill>
              </a:rPr>
              <a:t>，并按需进行</a:t>
            </a:r>
            <a:r>
              <a:rPr lang="zh-CN" altLang="en-US">
                <a:solidFill>
                  <a:srgbClr val="FF0000"/>
                </a:solidFill>
              </a:rPr>
              <a:t>勤务和清洁</a:t>
            </a:r>
            <a:r>
              <a:rPr lang="zh-CN" altLang="en-US">
                <a:solidFill>
                  <a:schemeClr val="tx1"/>
                </a:solidFill>
              </a:rPr>
              <a:t>，排除影响飞机放行的故障。</a:t>
            </a:r>
            <a:endParaRPr lang="zh-CN" altLang="en-US">
              <a:solidFill>
                <a:srgbClr val="FF0000"/>
              </a:solidFill>
            </a:endParaRPr>
          </a:p>
          <a:p>
            <a:pPr marL="0" indent="0">
              <a:buNone/>
            </a:pPr>
            <a:endParaRPr lang="zh-CN" altLang="en-US">
              <a:solidFill>
                <a:srgbClr val="FF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549910" y="1322070"/>
            <a:ext cx="8044180" cy="5029200"/>
          </a:xfrm>
        </p:spPr>
        <p:txBody>
          <a:bodyPr/>
          <a:p>
            <a:pPr marL="0" indent="0">
              <a:buNone/>
            </a:pPr>
            <a:r>
              <a:rPr lang="en-US" altLang="zh-CN" sz="2800" b="1"/>
              <a:t>1</a:t>
            </a:r>
            <a:r>
              <a:rPr lang="zh-CN" altLang="en-US" sz="2800" b="1">
                <a:ea typeface="宋体" panose="02010600030101010101" pitchFamily="2" charset="-122"/>
              </a:rPr>
              <a:t>、</a:t>
            </a:r>
            <a:r>
              <a:rPr lang="zh-CN" altLang="en-US" sz="2800" b="1"/>
              <a:t>维修工作的重要性及作用</a:t>
            </a:r>
            <a:endParaRPr lang="zh-CN" altLang="en-US" sz="2800"/>
          </a:p>
          <a:p>
            <a:pPr marL="0" indent="0">
              <a:buNone/>
            </a:pPr>
            <a:r>
              <a:rPr lang="zh-CN" altLang="en-US" sz="2800"/>
              <a:t>1) 保障飞行安全;2)保障航班的正点率;</a:t>
            </a:r>
            <a:endParaRPr lang="zh-CN" altLang="en-US" sz="2800"/>
          </a:p>
          <a:p>
            <a:pPr marL="0" indent="0">
              <a:buNone/>
            </a:pPr>
            <a:r>
              <a:rPr lang="zh-CN" altLang="en-US" sz="2800"/>
              <a:t>3)影响经营成本。</a:t>
            </a:r>
            <a:endParaRPr lang="zh-CN" altLang="en-US" sz="2800"/>
          </a:p>
          <a:p>
            <a:pPr marL="0" indent="0">
              <a:buNone/>
            </a:pPr>
            <a:r>
              <a:rPr lang="zh-CN" altLang="en-US" sz="2800" b="1">
                <a:solidFill>
                  <a:schemeClr val="tx1"/>
                </a:solidFill>
              </a:rPr>
              <a:t>2、维修单位与外部的联系:</a:t>
            </a:r>
            <a:endParaRPr lang="zh-CN" altLang="en-US" sz="2800" b="1">
              <a:solidFill>
                <a:schemeClr val="tx1"/>
              </a:solidFill>
            </a:endParaRPr>
          </a:p>
          <a:p>
            <a:pPr marL="0" indent="0">
              <a:buNone/>
            </a:pPr>
            <a:r>
              <a:rPr lang="zh-CN" altLang="en-US" sz="2800">
                <a:solidFill>
                  <a:schemeClr val="tx1"/>
                </a:solidFill>
              </a:rPr>
              <a:t>1) </a:t>
            </a:r>
            <a:r>
              <a:rPr lang="zh-CN" altLang="en-US" sz="2800">
                <a:solidFill>
                  <a:srgbClr val="FF0000"/>
                </a:solidFill>
              </a:rPr>
              <a:t>适航部门</a:t>
            </a:r>
            <a:r>
              <a:rPr lang="zh-CN" altLang="en-US" sz="2800">
                <a:solidFill>
                  <a:schemeClr val="tx1"/>
                </a:solidFill>
              </a:rPr>
              <a:t>:直接领导。批准人员持证上岗、飞机维护大纲、维修计划及工作文件;</a:t>
            </a:r>
            <a:endParaRPr lang="zh-CN" altLang="en-US" sz="2800">
              <a:solidFill>
                <a:schemeClr val="tx1"/>
              </a:solidFill>
            </a:endParaRPr>
          </a:p>
          <a:p>
            <a:pPr marL="0" indent="0">
              <a:buNone/>
            </a:pPr>
            <a:r>
              <a:rPr lang="zh-CN" altLang="en-US" sz="2800">
                <a:solidFill>
                  <a:schemeClr val="tx1"/>
                </a:solidFill>
              </a:rPr>
              <a:t>2) </a:t>
            </a:r>
            <a:r>
              <a:rPr lang="zh-CN" altLang="en-US" sz="2800">
                <a:solidFill>
                  <a:srgbClr val="FF0000"/>
                </a:solidFill>
              </a:rPr>
              <a:t>制造厂商</a:t>
            </a:r>
            <a:r>
              <a:rPr lang="zh-CN" altLang="en-US" sz="2800">
                <a:solidFill>
                  <a:schemeClr val="tx1"/>
                </a:solidFill>
              </a:rPr>
              <a:t>:技术支援。维修只能达到或保持原设计功能;</a:t>
            </a:r>
            <a:endParaRPr lang="zh-CN" altLang="en-US" sz="2800">
              <a:solidFill>
                <a:schemeClr val="tx1"/>
              </a:solidFill>
            </a:endParaRPr>
          </a:p>
          <a:p>
            <a:pPr marL="0" indent="0">
              <a:buNone/>
            </a:pPr>
            <a:r>
              <a:rPr lang="zh-CN" altLang="en-US" sz="2800">
                <a:solidFill>
                  <a:schemeClr val="tx1"/>
                </a:solidFill>
              </a:rPr>
              <a:t>3) </a:t>
            </a:r>
            <a:r>
              <a:rPr lang="zh-CN" altLang="en-US" sz="2800">
                <a:solidFill>
                  <a:srgbClr val="FF0000"/>
                </a:solidFill>
              </a:rPr>
              <a:t>航材供应商</a:t>
            </a:r>
            <a:r>
              <a:rPr lang="zh-CN" altLang="en-US" sz="2800">
                <a:solidFill>
                  <a:schemeClr val="tx1"/>
                </a:solidFill>
              </a:rPr>
              <a:t>:及时提供所需航材并保证质量,严格检验、存放和管理程序。</a:t>
            </a:r>
            <a:endParaRPr lang="zh-CN" altLang="en-US" sz="2800">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最低设备放行清单</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549910" y="1322070"/>
            <a:ext cx="8044180" cy="5029200"/>
          </a:xfrm>
        </p:spPr>
        <p:txBody>
          <a:bodyPr/>
          <a:p>
            <a:pPr marL="0" indent="0">
              <a:lnSpc>
                <a:spcPct val="150000"/>
              </a:lnSpc>
              <a:spcBef>
                <a:spcPct val="50000"/>
              </a:spcBef>
              <a:buClrTx/>
              <a:buNone/>
            </a:pPr>
            <a:r>
              <a:rPr lang="en-US" altLang="zh-CN" sz="2800">
                <a:latin typeface="楷体_GB2312" pitchFamily="1" charset="-122"/>
                <a:sym typeface="+mn-ea"/>
              </a:rPr>
              <a:t>MEL--Minimum Equipment List</a:t>
            </a:r>
            <a:r>
              <a:rPr lang="zh-CN" altLang="en-US" sz="2800">
                <a:latin typeface="楷体_GB2312" pitchFamily="1" charset="-122"/>
                <a:sym typeface="+mn-ea"/>
              </a:rPr>
              <a:t>的缩写，中文称最低设备</a:t>
            </a:r>
            <a:r>
              <a:rPr lang="zh-CN" altLang="en-US" sz="2800">
                <a:latin typeface="楷体_GB2312" pitchFamily="1" charset="-122"/>
                <a:sym typeface="+mn-ea"/>
              </a:rPr>
              <a:t>放行</a:t>
            </a:r>
            <a:r>
              <a:rPr lang="zh-CN" altLang="en-US" sz="2800">
                <a:latin typeface="楷体_GB2312" pitchFamily="1" charset="-122"/>
                <a:sym typeface="+mn-ea"/>
              </a:rPr>
              <a:t>清单。</a:t>
            </a:r>
            <a:endParaRPr lang="zh-CN" altLang="en-US" sz="2800">
              <a:latin typeface="楷体_GB2312" pitchFamily="1" charset="-122"/>
              <a:sym typeface="+mn-ea"/>
            </a:endParaRPr>
          </a:p>
          <a:p>
            <a:pPr marL="0" indent="0">
              <a:lnSpc>
                <a:spcPct val="150000"/>
              </a:lnSpc>
              <a:spcBef>
                <a:spcPct val="50000"/>
              </a:spcBef>
              <a:buClrTx/>
              <a:buNone/>
            </a:pPr>
            <a:r>
              <a:rPr lang="zh-CN" altLang="en-US" sz="2800">
                <a:latin typeface="楷体_GB2312" pitchFamily="1" charset="-122"/>
                <a:sym typeface="+mn-ea"/>
              </a:rPr>
              <a:t>定义</a:t>
            </a:r>
            <a:r>
              <a:rPr lang="en-US" altLang="zh-CN" sz="2800">
                <a:latin typeface="楷体_GB2312" pitchFamily="1" charset="-122"/>
                <a:sym typeface="+mn-ea"/>
              </a:rPr>
              <a:t>--</a:t>
            </a:r>
            <a:r>
              <a:rPr lang="zh-CN" altLang="en-US" sz="2800">
                <a:latin typeface="楷体_GB2312" pitchFamily="1" charset="-122"/>
                <a:sym typeface="+mn-ea"/>
              </a:rPr>
              <a:t>是当局对</a:t>
            </a:r>
            <a:r>
              <a:rPr lang="zh-CN" altLang="en-US" sz="2800">
                <a:latin typeface="楷体_GB2312" pitchFamily="1" charset="-122"/>
                <a:sym typeface="+mn-ea"/>
                <a:hlinkClick r:id="rId1" tooltip="" action="ppaction://hlinksldjump"/>
              </a:rPr>
              <a:t>飞机型号设计更改的批准文件</a:t>
            </a:r>
            <a:r>
              <a:rPr lang="zh-CN" altLang="en-US" sz="2800">
                <a:latin typeface="楷体_GB2312" pitchFamily="1" charset="-122"/>
                <a:sym typeface="+mn-ea"/>
              </a:rPr>
              <a:t>，它规定：</a:t>
            </a:r>
            <a:r>
              <a:rPr lang="zh-CN" altLang="en-US" sz="2800">
                <a:latin typeface="楷体_GB2312" pitchFamily="1" charset="-122"/>
                <a:sym typeface="+mn-ea"/>
                <a:hlinkClick r:id="rId2" tooltip="" action="ppaction://hlinksldjump"/>
              </a:rPr>
              <a:t>带有</a:t>
            </a:r>
            <a:r>
              <a:rPr lang="en-US" altLang="zh-CN" sz="2800">
                <a:latin typeface="楷体_GB2312" pitchFamily="1" charset="-122"/>
                <a:sym typeface="+mn-ea"/>
                <a:hlinkClick r:id="rId2" tooltip="" action="ppaction://hlinksldjump"/>
              </a:rPr>
              <a:t>MEL</a:t>
            </a:r>
            <a:r>
              <a:rPr lang="zh-CN" altLang="en-US" sz="2800">
                <a:latin typeface="楷体_GB2312" pitchFamily="1" charset="-122"/>
                <a:sym typeface="+mn-ea"/>
                <a:hlinkClick r:id="rId2" tooltip="" action="ppaction://hlinksldjump"/>
              </a:rPr>
              <a:t>规定范围内故障设备</a:t>
            </a:r>
            <a:r>
              <a:rPr lang="zh-CN" altLang="en-US" sz="2800">
                <a:latin typeface="楷体_GB2312" pitchFamily="1" charset="-122"/>
                <a:sym typeface="+mn-ea"/>
              </a:rPr>
              <a:t>的飞机，只要经合格维修人员实施了必要的</a:t>
            </a:r>
            <a:r>
              <a:rPr lang="zh-CN" altLang="en-US" sz="2800">
                <a:latin typeface="楷体_GB2312" pitchFamily="1" charset="-122"/>
                <a:sym typeface="+mn-ea"/>
                <a:hlinkClick r:id="rId3" tooltip="" action="ppaction://hlinksldjump"/>
              </a:rPr>
              <a:t>维修，预防性维修和检查工作</a:t>
            </a:r>
            <a:r>
              <a:rPr lang="zh-CN" altLang="en-US" sz="2800">
                <a:latin typeface="楷体_GB2312" pitchFamily="1" charset="-122"/>
                <a:sym typeface="+mn-ea"/>
              </a:rPr>
              <a:t>，则仍然是适航的，允许其</a:t>
            </a:r>
            <a:r>
              <a:rPr lang="zh-CN" altLang="en-US" sz="2800">
                <a:latin typeface="楷体_GB2312" pitchFamily="1" charset="-122"/>
                <a:sym typeface="+mn-ea"/>
                <a:hlinkClick r:id="rId4" tooltip="" action="ppaction://hlinksldjump"/>
              </a:rPr>
              <a:t>按一定限制和工作程序进行有限的飞行</a:t>
            </a:r>
            <a:endParaRPr lang="zh-CN" altLang="en-US" sz="2800">
              <a:latin typeface="楷体_GB2312" pitchFamily="1" charset="-122"/>
            </a:endParaRPr>
          </a:p>
          <a:p>
            <a:pPr marL="0" indent="0">
              <a:lnSpc>
                <a:spcPct val="150000"/>
              </a:lnSpc>
              <a:spcBef>
                <a:spcPct val="50000"/>
              </a:spcBef>
              <a:buClrTx/>
              <a:buNone/>
            </a:pPr>
            <a:endParaRPr lang="zh-CN" altLang="en-US" sz="2800">
              <a:solidFill>
                <a:schemeClr val="tx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33985"/>
            <a:ext cx="8229600" cy="868363"/>
          </a:xfrm>
        </p:spPr>
        <p:txBody>
          <a:bodyPr/>
          <a:p>
            <a:r>
              <a:rPr lang="zh-CN" altLang="en-US" i="0"/>
              <a:t>复习</a:t>
            </a:r>
            <a:endParaRPr lang="zh-CN" altLang="en-US" i="0"/>
          </a:p>
        </p:txBody>
      </p:sp>
      <p:sp>
        <p:nvSpPr>
          <p:cNvPr id="3" name="内容占位符 2"/>
          <p:cNvSpPr>
            <a:spLocks noGrp="1"/>
          </p:cNvSpPr>
          <p:nvPr>
            <p:ph idx="1"/>
          </p:nvPr>
        </p:nvSpPr>
        <p:spPr>
          <a:xfrm>
            <a:off x="838835" y="1097280"/>
            <a:ext cx="8182610" cy="5029200"/>
          </a:xfrm>
        </p:spPr>
        <p:txBody>
          <a:bodyPr/>
          <a:p>
            <a:pPr algn="just" eaLnBrk="1" hangingPunct="1">
              <a:buClr>
                <a:srgbClr val="FFFF00"/>
              </a:buClr>
              <a:buFont typeface="Wingdings" panose="05000000000000000000" pitchFamily="2" charset="2"/>
              <a:buChar char="Ø"/>
            </a:pPr>
            <a:r>
              <a:rPr lang="en-US" altLang="zh-CN" sz="2800" dirty="0">
                <a:gradFill>
                  <a:gsLst>
                    <a:gs pos="0">
                      <a:srgbClr val="FE4444"/>
                    </a:gs>
                    <a:gs pos="100000">
                      <a:srgbClr val="832B2B"/>
                    </a:gs>
                  </a:gsLst>
                  <a:lin scaled="0"/>
                </a:gradFill>
                <a:latin typeface="楷体_GB2312" pitchFamily="1" charset="-122"/>
                <a:sym typeface="+mn-ea"/>
              </a:rPr>
              <a:t>   </a:t>
            </a:r>
            <a:r>
              <a:rPr lang="zh-CN" altLang="en-US" sz="2800" dirty="0">
                <a:gradFill>
                  <a:gsLst>
                    <a:gs pos="0">
                      <a:srgbClr val="FE4444"/>
                    </a:gs>
                    <a:gs pos="100000">
                      <a:srgbClr val="832B2B"/>
                    </a:gs>
                  </a:gsLst>
                  <a:lin scaled="0"/>
                </a:gradFill>
                <a:latin typeface="楷体_GB2312" pitchFamily="1" charset="-122"/>
                <a:sym typeface="+mn-ea"/>
              </a:rPr>
              <a:t>航空器申请国籍登记需提交的文件</a:t>
            </a:r>
            <a:endParaRPr lang="zh-CN" altLang="en-US" sz="28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sym typeface="+mn-ea"/>
              </a:rPr>
              <a:t>   航空器国籍登记的标志</a:t>
            </a:r>
            <a:endParaRPr lang="zh-CN" altLang="en-US" sz="28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sym typeface="+mn-ea"/>
              </a:rPr>
              <a:t>   航空器标志喷涂规定</a:t>
            </a:r>
            <a:endParaRPr lang="zh-CN" altLang="en-US" sz="2800" dirty="0">
              <a:gradFill>
                <a:gsLst>
                  <a:gs pos="0">
                    <a:srgbClr val="FE4444"/>
                  </a:gs>
                  <a:gs pos="100000">
                    <a:srgbClr val="832B2B"/>
                  </a:gs>
                </a:gsLst>
                <a:lin scaled="0"/>
              </a:gradFill>
              <a:latin typeface="楷体_GB2312" pitchFamily="1" charset="-122"/>
              <a:sym typeface="+mn-ea"/>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民用航空器的适航性</a:t>
            </a:r>
            <a:endParaRPr lang="zh-CN" altLang="en-US" sz="2800" dirty="0">
              <a:latin typeface="楷体_GB2312" pitchFamily="1" charset="-122"/>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民用航空器适航的宗旨</a:t>
            </a:r>
            <a:endParaRPr lang="zh-CN" altLang="en-US" sz="2800" dirty="0">
              <a:latin typeface="楷体_GB2312" pitchFamily="1" charset="-122"/>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适航管理的分类</a:t>
            </a:r>
            <a:endParaRPr lang="zh-CN" altLang="en-US" sz="2800" dirty="0">
              <a:gradFill>
                <a:gsLst>
                  <a:gs pos="0">
                    <a:srgbClr val="FE4444"/>
                  </a:gs>
                  <a:gs pos="100000">
                    <a:srgbClr val="832B2B"/>
                  </a:gs>
                </a:gsLst>
                <a:lin scaled="0"/>
              </a:gradFill>
              <a:latin typeface="楷体_GB2312" pitchFamily="1" charset="-122"/>
              <a:ea typeface="+mn-ea"/>
              <a:cs typeface="+mn-cs"/>
              <a:sym typeface="+mn-ea"/>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飞机的基本要求（自购飞机和租用飞机）</a:t>
            </a:r>
            <a:endParaRPr lang="zh-CN" altLang="en-US" sz="2800" dirty="0">
              <a:gradFill>
                <a:gsLst>
                  <a:gs pos="0">
                    <a:srgbClr val="FE4444"/>
                  </a:gs>
                  <a:gs pos="100000">
                    <a:srgbClr val="832B2B"/>
                  </a:gs>
                </a:gsLst>
                <a:lin scaled="0"/>
              </a:gradFill>
              <a:latin typeface="楷体_GB2312" pitchFamily="1" charset="-122"/>
              <a:ea typeface="+mn-ea"/>
              <a:cs typeface="+mn-cs"/>
              <a:sym typeface="+mn-ea"/>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飞机运行验证试飞的条件</a:t>
            </a:r>
            <a:endParaRPr lang="zh-CN" altLang="en-US" sz="2800" dirty="0">
              <a:gradFill>
                <a:gsLst>
                  <a:gs pos="0">
                    <a:srgbClr val="FE4444"/>
                  </a:gs>
                  <a:gs pos="100000">
                    <a:srgbClr val="832B2B"/>
                  </a:gs>
                </a:gsLst>
                <a:lin scaled="0"/>
              </a:gradFill>
              <a:latin typeface="楷体_GB2312" pitchFamily="1" charset="-122"/>
              <a:ea typeface="+mn-ea"/>
              <a:cs typeface="+mn-cs"/>
              <a:sym typeface="+mn-ea"/>
            </a:endParaRPr>
          </a:p>
          <a:p>
            <a:pPr marL="342900" lvl="1" indent="-342900" algn="just" eaLnBrk="1" hangingPunct="1">
              <a:buClr>
                <a:srgbClr val="FFFF00"/>
              </a:buClr>
              <a:buSzTx/>
              <a:buFont typeface="Wingdings" panose="05000000000000000000" pitchFamily="2" charset="2"/>
              <a:buChar char="Ø"/>
            </a:pPr>
            <a:r>
              <a:rPr lang="zh-CN" altLang="en-US" sz="2800" dirty="0">
                <a:gradFill>
                  <a:gsLst>
                    <a:gs pos="0">
                      <a:srgbClr val="FE4444"/>
                    </a:gs>
                    <a:gs pos="100000">
                      <a:srgbClr val="832B2B"/>
                    </a:gs>
                  </a:gsLst>
                  <a:lin scaled="0"/>
                </a:gradFill>
                <a:latin typeface="楷体_GB2312" pitchFamily="1" charset="-122"/>
                <a:ea typeface="+mn-ea"/>
                <a:cs typeface="+mn-cs"/>
                <a:sym typeface="+mn-ea"/>
              </a:rPr>
              <a:t>   航空器必须携带的文件</a:t>
            </a:r>
            <a:endParaRPr lang="zh-CN" altLang="en-US" sz="2800" dirty="0">
              <a:gradFill>
                <a:gsLst>
                  <a:gs pos="0">
                    <a:srgbClr val="FE4444"/>
                  </a:gs>
                  <a:gs pos="100000">
                    <a:srgbClr val="832B2B"/>
                  </a:gs>
                </a:gsLst>
                <a:lin scaled="0"/>
              </a:gradFill>
              <a:latin typeface="楷体_GB2312" pitchFamily="1" charset="-122"/>
              <a:ea typeface="+mn-ea"/>
              <a:cs typeface="+mn-cs"/>
            </a:endParaRPr>
          </a:p>
          <a:p>
            <a:pPr algn="just" eaLnBrk="1" hangingPunct="1">
              <a:buClr>
                <a:srgbClr val="FFFF00"/>
              </a:buClr>
              <a:buFont typeface="Wingdings" panose="05000000000000000000" pitchFamily="2" charset="2"/>
              <a:buChar char="Ø"/>
            </a:pPr>
            <a:endParaRPr lang="zh-CN" altLang="en-US" sz="2800" dirty="0">
              <a:gradFill>
                <a:gsLst>
                  <a:gs pos="0">
                    <a:srgbClr val="FE4444"/>
                  </a:gs>
                  <a:gs pos="100000">
                    <a:srgbClr val="832B2B"/>
                  </a:gs>
                </a:gsLst>
                <a:lin scaled="0"/>
              </a:gradFill>
              <a:latin typeface="楷体_GB2312" pitchFamily="1" charset="-122"/>
              <a:sym typeface="+mn-ea"/>
            </a:endParaRPr>
          </a:p>
          <a:p>
            <a:pPr algn="just" eaLnBrk="1" hangingPunct="1">
              <a:buClr>
                <a:srgbClr val="FFFF00"/>
              </a:buClr>
              <a:buFont typeface="Wingdings" panose="05000000000000000000" pitchFamily="2" charset="2"/>
              <a:buChar char="Ø"/>
            </a:pPr>
            <a:endParaRPr lang="zh-CN" altLang="en-US" sz="2800" dirty="0">
              <a:gradFill>
                <a:gsLst>
                  <a:gs pos="0">
                    <a:srgbClr val="FE4444"/>
                  </a:gs>
                  <a:gs pos="100000">
                    <a:srgbClr val="832B2B"/>
                  </a:gs>
                </a:gsLst>
                <a:lin scaled="0"/>
              </a:gradFill>
              <a:latin typeface="楷体_GB2312" pitchFamily="1" charset="-122"/>
            </a:endParaRPr>
          </a:p>
          <a:p>
            <a:pPr marL="0" indent="0">
              <a:buNone/>
            </a:pPr>
            <a:endParaRPr lang="zh-CN" altLang="en-US" sz="28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48129"/>
          <p:cNvSpPr/>
          <p:nvPr/>
        </p:nvSpPr>
        <p:spPr>
          <a:xfrm>
            <a:off x="0" y="0"/>
            <a:ext cx="9144000" cy="1004888"/>
          </a:xfrm>
          <a:prstGeom prst="rect">
            <a:avLst/>
          </a:prstGeom>
          <a:noFill/>
          <a:ln w="9525">
            <a:noFill/>
          </a:ln>
        </p:spPr>
        <p:txBody>
          <a:bodyPr>
            <a:spAutoFit/>
          </a:bodyPr>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p:txBody>
      </p:sp>
      <p:sp>
        <p:nvSpPr>
          <p:cNvPr id="48131" name="标题 48130"/>
          <p:cNvSpPr>
            <a:spLocks noGrp="1"/>
          </p:cNvSpPr>
          <p:nvPr>
            <p:ph type="title"/>
          </p:nvPr>
        </p:nvSpPr>
        <p:spPr/>
        <p:txBody>
          <a:bodyPr lIns="92075" tIns="46038" rIns="92075" bIns="46038" anchor="b"/>
          <a:p>
            <a:r>
              <a:rPr lang="en-US" altLang="zh-CN" i="0"/>
              <a:t>MEL</a:t>
            </a:r>
            <a:r>
              <a:rPr lang="zh-CN" altLang="en-US" i="0"/>
              <a:t>的定义</a:t>
            </a:r>
            <a:endParaRPr lang="zh-CN" altLang="en-US" i="0"/>
          </a:p>
        </p:txBody>
      </p:sp>
      <p:sp>
        <p:nvSpPr>
          <p:cNvPr id="48132" name="文本占位符 48131"/>
          <p:cNvSpPr>
            <a:spLocks noGrp="1"/>
          </p:cNvSpPr>
          <p:nvPr>
            <p:ph type="body" idx="1"/>
          </p:nvPr>
        </p:nvSpPr>
        <p:spPr>
          <a:xfrm>
            <a:off x="457200" y="1028700"/>
            <a:ext cx="8382000" cy="4800600"/>
          </a:xfrm>
        </p:spPr>
        <p:txBody>
          <a:bodyPr lIns="92075" tIns="46038" rIns="92075" bIns="46038"/>
          <a:p>
            <a:pPr marL="0" indent="0">
              <a:lnSpc>
                <a:spcPct val="150000"/>
              </a:lnSpc>
              <a:spcBef>
                <a:spcPct val="50000"/>
              </a:spcBef>
              <a:buClrTx/>
              <a:buNone/>
            </a:pPr>
            <a:r>
              <a:rPr lang="zh-CN" altLang="en-US" b="1" dirty="0">
                <a:latin typeface="楷体_GB2312" pitchFamily="1" charset="-122"/>
              </a:rPr>
              <a:t>作用</a:t>
            </a:r>
            <a:r>
              <a:rPr lang="zh-CN" altLang="en-US" dirty="0">
                <a:latin typeface="楷体_GB2312" pitchFamily="1" charset="-122"/>
              </a:rPr>
              <a:t>--提高航空公司的飞机利用率，</a:t>
            </a:r>
            <a:r>
              <a:rPr lang="zh-CN" altLang="en-US" dirty="0">
                <a:latin typeface="楷体_GB2312" pitchFamily="1" charset="-122"/>
              </a:rPr>
              <a:t>增进效益，同时避免航空公司</a:t>
            </a:r>
            <a:r>
              <a:rPr lang="zh-CN" altLang="en-US" dirty="0">
                <a:solidFill>
                  <a:srgbClr val="FF0000"/>
                </a:solidFill>
              </a:rPr>
              <a:t>随意</a:t>
            </a:r>
            <a:r>
              <a:rPr lang="zh-CN" altLang="en-US" dirty="0">
                <a:latin typeface="楷体_GB2312" pitchFamily="1" charset="-122"/>
              </a:rPr>
              <a:t>放行有故障的飞机。</a:t>
            </a:r>
            <a:endParaRPr lang="zh-CN" altLang="en-US" dirty="0">
              <a:latin typeface="楷体_GB2312" pitchFamily="1" charset="-122"/>
            </a:endParaRPr>
          </a:p>
          <a:p>
            <a:pPr marL="0" indent="0">
              <a:spcBef>
                <a:spcPct val="50000"/>
              </a:spcBef>
            </a:pPr>
            <a:r>
              <a:rPr lang="zh-CN" altLang="en-US" dirty="0">
                <a:latin typeface="楷体_GB2312" pitchFamily="1" charset="-122"/>
              </a:rPr>
              <a:t>根据航空器的性能和设计余度，只要符合MEL的具体条款和限制，并按照其规定的要求进行操作，飞行安全可以得到保证；</a:t>
            </a:r>
            <a:r>
              <a:rPr lang="zh-CN" altLang="en-US" dirty="0">
                <a:solidFill>
                  <a:schemeClr val="tx1"/>
                </a:solidFill>
              </a:rPr>
              <a:t>但是，MEL不是各型航空器的维护标准，更不是可以长期带故障飞行的依据</a:t>
            </a:r>
            <a:endParaRPr lang="zh-CN" altLang="en-US" dirty="0">
              <a:solidFill>
                <a:schemeClr val="tx1"/>
              </a:solidFill>
            </a:endParaRPr>
          </a:p>
        </p:txBody>
      </p:sp>
      <p:sp>
        <p:nvSpPr>
          <p:cNvPr id="2" name="双波形 1">
            <a:hlinkClick r:id="rId1" tooltip="" action="ppaction://hlinksldjump"/>
          </p:cNvPr>
          <p:cNvSpPr/>
          <p:nvPr/>
        </p:nvSpPr>
        <p:spPr>
          <a:xfrm>
            <a:off x="6228715" y="5372735"/>
            <a:ext cx="1583690" cy="648335"/>
          </a:xfrm>
          <a:prstGeom prst="doubleWav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xfrm>
            <a:off x="457200" y="228600"/>
            <a:ext cx="8229600" cy="868363"/>
          </a:xfrm>
        </p:spPr>
        <p:txBody>
          <a:bodyPr lIns="92075" tIns="46038" rIns="92075" bIns="46038" anchor="b"/>
          <a:p>
            <a:r>
              <a:rPr lang="en-US" altLang="zh-CN" i="0"/>
              <a:t>MEL</a:t>
            </a:r>
            <a:r>
              <a:rPr lang="zh-CN" altLang="en-US" i="0"/>
              <a:t>说明（</a:t>
            </a:r>
            <a:r>
              <a:rPr lang="en-US" altLang="zh-CN" i="0"/>
              <a:t>1</a:t>
            </a:r>
            <a:r>
              <a:rPr lang="zh-CN" altLang="en-US" i="0"/>
              <a:t>）</a:t>
            </a:r>
            <a:endParaRPr lang="zh-CN" altLang="en-US" i="0"/>
          </a:p>
        </p:txBody>
      </p:sp>
      <p:sp>
        <p:nvSpPr>
          <p:cNvPr id="51203" name="文本占位符 51202"/>
          <p:cNvSpPr>
            <a:spLocks noGrp="1"/>
          </p:cNvSpPr>
          <p:nvPr>
            <p:ph type="body" idx="1"/>
          </p:nvPr>
        </p:nvSpPr>
        <p:spPr>
          <a:xfrm>
            <a:off x="457200" y="1751330"/>
            <a:ext cx="8305800" cy="3886200"/>
          </a:xfrm>
        </p:spPr>
        <p:txBody>
          <a:bodyPr lIns="92075" tIns="46038" rIns="92075" bIns="46038"/>
          <a:p>
            <a:pPr>
              <a:lnSpc>
                <a:spcPct val="150000"/>
              </a:lnSpc>
              <a:spcBef>
                <a:spcPct val="50000"/>
              </a:spcBef>
              <a:buClrTx/>
              <a:buNone/>
            </a:pPr>
            <a:r>
              <a:rPr lang="en-US" altLang="zh-CN">
                <a:latin typeface="楷体_GB2312" pitchFamily="1" charset="-122"/>
              </a:rPr>
              <a:t>      </a:t>
            </a:r>
            <a:r>
              <a:rPr lang="zh-CN" altLang="en-US">
                <a:latin typeface="楷体_GB2312" pitchFamily="1" charset="-122"/>
              </a:rPr>
              <a:t>飞机型号设计更改的批准文件</a:t>
            </a:r>
            <a:r>
              <a:rPr lang="en-US" altLang="zh-CN">
                <a:latin typeface="楷体_GB2312" pitchFamily="1" charset="-122"/>
              </a:rPr>
              <a:t>--</a:t>
            </a:r>
            <a:r>
              <a:rPr lang="zh-CN" altLang="en-US">
                <a:latin typeface="楷体_GB2312" pitchFamily="1" charset="-122"/>
              </a:rPr>
              <a:t>根据飞行器适航性的定义可知，</a:t>
            </a:r>
            <a:r>
              <a:rPr lang="zh-CN" altLang="en-US">
                <a:solidFill>
                  <a:srgbClr val="FF0000"/>
                </a:solidFill>
                <a:latin typeface="楷体_GB2312" pitchFamily="1" charset="-122"/>
              </a:rPr>
              <a:t>飞机上的任何设备出现故障都意味着该架飞机偏离了原来的型号设计状态，</a:t>
            </a:r>
            <a:r>
              <a:rPr lang="zh-CN" altLang="en-US">
                <a:latin typeface="楷体_GB2312" pitchFamily="1" charset="-122"/>
              </a:rPr>
              <a:t>或者说构成了</a:t>
            </a:r>
            <a:r>
              <a:rPr lang="zh-CN" altLang="en-US">
                <a:solidFill>
                  <a:srgbClr val="FF0000"/>
                </a:solidFill>
                <a:latin typeface="楷体_GB2312" pitchFamily="1" charset="-122"/>
              </a:rPr>
              <a:t>对原型号设计的更改</a:t>
            </a:r>
            <a:r>
              <a:rPr lang="zh-CN" altLang="en-US">
                <a:latin typeface="楷体_GB2312" pitchFamily="1" charset="-122"/>
              </a:rPr>
              <a:t>，为了维持飞机的适航性就需要这些更改给予批准。</a:t>
            </a:r>
            <a:endParaRPr lang="zh-CN" altLang="en-US">
              <a:latin typeface="楷体_GB2312" pitchFamily="1" charset="-122"/>
            </a:endParaRPr>
          </a:p>
          <a:p>
            <a:pPr>
              <a:lnSpc>
                <a:spcPct val="150000"/>
              </a:lnSpc>
              <a:spcBef>
                <a:spcPct val="50000"/>
              </a:spcBef>
              <a:buClrTx/>
              <a:buNone/>
            </a:pPr>
            <a:endParaRPr lang="zh-CN" altLang="en-US">
              <a:latin typeface="楷体_GB2312" pitchFamily="1" charset="-122"/>
            </a:endParaRPr>
          </a:p>
          <a:p>
            <a:pPr>
              <a:lnSpc>
                <a:spcPct val="150000"/>
              </a:lnSpc>
            </a:pPr>
            <a:endParaRPr lang="zh-CN" altLang="en-US">
              <a:latin typeface="楷体_GB2312" pitchFamily="1" charset="-122"/>
            </a:endParaRPr>
          </a:p>
        </p:txBody>
      </p:sp>
      <p:pic>
        <p:nvPicPr>
          <p:cNvPr id="58371" name="Picture 4" descr="back41">
            <a:hlinkClick r:id="rId1" tooltip="" action="ppaction://hlinksldjump"/>
          </p:cNvPr>
          <p:cNvPicPr>
            <a:picLocks noChangeAspect="1"/>
          </p:cNvPicPr>
          <p:nvPr/>
        </p:nvPicPr>
        <p:blipFill>
          <a:blip r:embed="rId2"/>
          <a:stretch>
            <a:fillRect/>
          </a:stretch>
        </p:blipFill>
        <p:spPr>
          <a:xfrm>
            <a:off x="7239000" y="5791200"/>
            <a:ext cx="990600" cy="396875"/>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p:txBody>
          <a:bodyPr lIns="92075" tIns="46038" rIns="92075" bIns="46038" anchor="b"/>
          <a:p>
            <a:r>
              <a:rPr lang="en-US" altLang="zh-CN"/>
              <a:t>MEL</a:t>
            </a:r>
            <a:r>
              <a:rPr lang="zh-CN" altLang="en-US"/>
              <a:t>说明（</a:t>
            </a:r>
            <a:r>
              <a:rPr lang="en-US" altLang="zh-CN"/>
              <a:t>2</a:t>
            </a:r>
            <a:r>
              <a:rPr lang="zh-CN" altLang="en-US"/>
              <a:t>）</a:t>
            </a:r>
            <a:endParaRPr lang="zh-CN" altLang="en-US"/>
          </a:p>
        </p:txBody>
      </p:sp>
      <p:sp>
        <p:nvSpPr>
          <p:cNvPr id="52227" name="文本占位符 52226"/>
          <p:cNvSpPr>
            <a:spLocks noGrp="1"/>
          </p:cNvSpPr>
          <p:nvPr>
            <p:ph type="body" idx="1"/>
          </p:nvPr>
        </p:nvSpPr>
        <p:spPr>
          <a:xfrm>
            <a:off x="609600" y="1828800"/>
            <a:ext cx="7772400" cy="4114800"/>
          </a:xfrm>
        </p:spPr>
        <p:txBody>
          <a:bodyPr lIns="92075" tIns="46038" rIns="92075" bIns="46038"/>
          <a:p>
            <a:pPr>
              <a:lnSpc>
                <a:spcPct val="150000"/>
              </a:lnSpc>
              <a:spcBef>
                <a:spcPct val="50000"/>
              </a:spcBef>
              <a:buClrTx/>
              <a:buNone/>
            </a:pPr>
            <a:r>
              <a:rPr lang="en-US" altLang="zh-CN"/>
              <a:t>      MEL</a:t>
            </a:r>
            <a:r>
              <a:rPr lang="zh-CN" altLang="en-US"/>
              <a:t>规定范围内故障设备</a:t>
            </a:r>
            <a:r>
              <a:rPr lang="en-US" altLang="zh-CN"/>
              <a:t>--</a:t>
            </a:r>
            <a:r>
              <a:rPr lang="zh-CN" altLang="en-US"/>
              <a:t>保留故障放行仅限于在</a:t>
            </a:r>
            <a:r>
              <a:rPr lang="en-US" altLang="zh-CN"/>
              <a:t>MEL</a:t>
            </a:r>
            <a:r>
              <a:rPr lang="zh-CN" altLang="en-US"/>
              <a:t>手册中明确列出的设备类型，凡是在</a:t>
            </a:r>
            <a:r>
              <a:rPr lang="en-US" altLang="zh-CN"/>
              <a:t>MEL</a:t>
            </a:r>
            <a:r>
              <a:rPr lang="zh-CN" altLang="en-US"/>
              <a:t>手册中没有列出的设备类型，都是保证飞机适航所必须的</a:t>
            </a:r>
            <a:endParaRPr lang="zh-CN" altLang="en-US"/>
          </a:p>
          <a:p>
            <a:pPr>
              <a:lnSpc>
                <a:spcPct val="150000"/>
              </a:lnSpc>
              <a:spcBef>
                <a:spcPct val="50000"/>
              </a:spcBef>
              <a:buClrTx/>
              <a:buNone/>
            </a:pPr>
            <a:r>
              <a:rPr lang="zh-CN" altLang="en-US"/>
              <a:t>         </a:t>
            </a:r>
            <a:endParaRPr lang="zh-CN" altLang="en-US"/>
          </a:p>
          <a:p>
            <a:pPr>
              <a:lnSpc>
                <a:spcPct val="150000"/>
              </a:lnSpc>
              <a:spcBef>
                <a:spcPct val="50000"/>
              </a:spcBef>
              <a:buClrTx/>
              <a:buNone/>
            </a:pPr>
            <a:r>
              <a:rPr lang="zh-CN" altLang="en-US"/>
              <a:t>          </a:t>
            </a:r>
            <a:endParaRPr lang="zh-CN" altLang="en-US"/>
          </a:p>
        </p:txBody>
      </p:sp>
      <p:pic>
        <p:nvPicPr>
          <p:cNvPr id="58371" name="Picture 4" descr="back41">
            <a:hlinkClick r:id="rId1" action="ppaction://hlinksldjump"/>
          </p:cNvPr>
          <p:cNvPicPr>
            <a:picLocks noChangeAspect="1"/>
          </p:cNvPicPr>
          <p:nvPr/>
        </p:nvPicPr>
        <p:blipFill>
          <a:blip r:embed="rId2"/>
          <a:stretch>
            <a:fillRect/>
          </a:stretch>
        </p:blipFill>
        <p:spPr>
          <a:xfrm>
            <a:off x="7239000" y="5791200"/>
            <a:ext cx="990600" cy="396875"/>
          </a:xfrm>
          <a:prstGeom prst="rect">
            <a:avLst/>
          </a:prstGeom>
          <a:noFill/>
          <a:ln w="9525">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p:txBody>
          <a:bodyPr lIns="92075" tIns="46038" rIns="92075" bIns="46038" anchor="b"/>
          <a:p>
            <a:r>
              <a:rPr lang="en-US" altLang="zh-CN" i="0"/>
              <a:t>MEL</a:t>
            </a:r>
            <a:r>
              <a:rPr lang="zh-CN" altLang="en-US" i="0"/>
              <a:t>说明（</a:t>
            </a:r>
            <a:r>
              <a:rPr lang="en-US" altLang="zh-CN" i="0"/>
              <a:t>3</a:t>
            </a:r>
            <a:r>
              <a:rPr lang="zh-CN" altLang="en-US" i="0"/>
              <a:t>）</a:t>
            </a:r>
            <a:endParaRPr lang="zh-CN" altLang="en-US" i="0"/>
          </a:p>
        </p:txBody>
      </p:sp>
      <p:sp>
        <p:nvSpPr>
          <p:cNvPr id="53251" name="文本占位符 53250"/>
          <p:cNvSpPr>
            <a:spLocks noGrp="1"/>
          </p:cNvSpPr>
          <p:nvPr>
            <p:ph type="body" idx="1"/>
          </p:nvPr>
        </p:nvSpPr>
        <p:spPr>
          <a:xfrm>
            <a:off x="831850" y="1819275"/>
            <a:ext cx="7315200" cy="3429000"/>
          </a:xfrm>
        </p:spPr>
        <p:txBody>
          <a:bodyPr lIns="92075" tIns="46038" rIns="92075" bIns="46038"/>
          <a:p>
            <a:pPr marL="609600" indent="-609600">
              <a:lnSpc>
                <a:spcPct val="200000"/>
              </a:lnSpc>
              <a:spcBef>
                <a:spcPct val="50000"/>
              </a:spcBef>
              <a:buClr>
                <a:srgbClr val="FFFF00"/>
              </a:buClr>
              <a:buFont typeface="Wingdings" panose="05000000000000000000" pitchFamily="2" charset="2"/>
              <a:buChar char="Ø"/>
            </a:pPr>
            <a:r>
              <a:rPr lang="zh-CN" altLang="en-US"/>
              <a:t>维修、预防性维修和检查工作</a:t>
            </a:r>
            <a:r>
              <a:rPr lang="en-US" altLang="zh-CN"/>
              <a:t>--</a:t>
            </a:r>
            <a:r>
              <a:rPr lang="zh-CN" altLang="en-US"/>
              <a:t>在保留故障放行飞机前，必须对故障设备和相关设备执行必要的预防性维修或检查程序</a:t>
            </a:r>
            <a:endParaRPr lang="zh-CN" altLang="en-US"/>
          </a:p>
        </p:txBody>
      </p:sp>
      <p:pic>
        <p:nvPicPr>
          <p:cNvPr id="58371" name="Picture 4" descr="back41">
            <a:hlinkClick r:id="rId1" action="ppaction://hlinksldjump"/>
          </p:cNvPr>
          <p:cNvPicPr>
            <a:picLocks noChangeAspect="1"/>
          </p:cNvPicPr>
          <p:nvPr/>
        </p:nvPicPr>
        <p:blipFill>
          <a:blip r:embed="rId2"/>
          <a:stretch>
            <a:fillRect/>
          </a:stretch>
        </p:blipFill>
        <p:spPr>
          <a:xfrm>
            <a:off x="7239000" y="5791200"/>
            <a:ext cx="990600" cy="396875"/>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p:txBody>
          <a:bodyPr lIns="92075" tIns="46038" rIns="92075" bIns="46038" anchor="b"/>
          <a:p>
            <a:r>
              <a:rPr lang="en-US" altLang="zh-CN" i="0"/>
              <a:t>MEL</a:t>
            </a:r>
            <a:r>
              <a:rPr lang="zh-CN" altLang="en-US" i="0"/>
              <a:t>说明（</a:t>
            </a:r>
            <a:r>
              <a:rPr lang="en-US" altLang="zh-CN" i="0"/>
              <a:t>4</a:t>
            </a:r>
            <a:r>
              <a:rPr lang="zh-CN" altLang="en-US" i="0"/>
              <a:t>）</a:t>
            </a:r>
            <a:endParaRPr lang="zh-CN" altLang="en-US" i="0"/>
          </a:p>
        </p:txBody>
      </p:sp>
      <p:sp>
        <p:nvSpPr>
          <p:cNvPr id="55299" name="文本占位符 55298"/>
          <p:cNvSpPr>
            <a:spLocks noGrp="1"/>
          </p:cNvSpPr>
          <p:nvPr>
            <p:ph type="body" idx="1"/>
          </p:nvPr>
        </p:nvSpPr>
        <p:spPr>
          <a:xfrm>
            <a:off x="304800" y="1278890"/>
            <a:ext cx="8534400" cy="4114800"/>
          </a:xfrm>
        </p:spPr>
        <p:txBody>
          <a:bodyPr lIns="92075" tIns="46038" rIns="92075" bIns="46038"/>
          <a:p>
            <a:pPr>
              <a:lnSpc>
                <a:spcPct val="120000"/>
              </a:lnSpc>
              <a:spcBef>
                <a:spcPct val="50000"/>
              </a:spcBef>
              <a:buClrTx/>
              <a:buNone/>
            </a:pPr>
            <a:r>
              <a:rPr lang="en-US" altLang="zh-CN"/>
              <a:t>      </a:t>
            </a:r>
            <a:r>
              <a:rPr lang="zh-CN" altLang="en-US"/>
              <a:t>按一定限制和工作程序进行有限的飞行</a:t>
            </a:r>
            <a:r>
              <a:rPr lang="en-US" altLang="zh-CN"/>
              <a:t>--</a:t>
            </a:r>
            <a:r>
              <a:rPr lang="zh-CN" altLang="en-US"/>
              <a:t>保留故障飞行是有限制的，表现在：</a:t>
            </a:r>
            <a:endParaRPr lang="zh-CN" altLang="en-US"/>
          </a:p>
          <a:p>
            <a:pPr>
              <a:lnSpc>
                <a:spcPct val="120000"/>
              </a:lnSpc>
              <a:spcBef>
                <a:spcPct val="50000"/>
              </a:spcBef>
              <a:buClrTx/>
              <a:buNone/>
            </a:pPr>
            <a:r>
              <a:rPr lang="zh-CN" altLang="en-US"/>
              <a:t>      故障保留期限的限制，根据故障设备的重要性，故障的保留期限分为四类：</a:t>
            </a:r>
            <a:endParaRPr lang="zh-CN" altLang="en-US"/>
          </a:p>
          <a:p>
            <a:pPr>
              <a:lnSpc>
                <a:spcPct val="120000"/>
              </a:lnSpc>
              <a:spcBef>
                <a:spcPct val="50000"/>
              </a:spcBef>
              <a:buClrTx/>
              <a:buNone/>
            </a:pPr>
            <a:r>
              <a:rPr lang="zh-CN" altLang="en-US"/>
              <a:t> </a:t>
            </a:r>
            <a:r>
              <a:rPr lang="en-US" altLang="zh-CN"/>
              <a:t>A</a:t>
            </a:r>
            <a:r>
              <a:rPr lang="zh-CN" altLang="en-US"/>
              <a:t>类</a:t>
            </a:r>
            <a:r>
              <a:rPr lang="en-US" altLang="zh-CN"/>
              <a:t>--24</a:t>
            </a:r>
            <a:r>
              <a:rPr lang="zh-CN" altLang="en-US"/>
              <a:t>小时              </a:t>
            </a:r>
            <a:r>
              <a:rPr lang="en-US" altLang="zh-CN"/>
              <a:t>B</a:t>
            </a:r>
            <a:r>
              <a:rPr lang="zh-CN" altLang="en-US"/>
              <a:t>类</a:t>
            </a:r>
            <a:r>
              <a:rPr lang="en-US" altLang="zh-CN"/>
              <a:t>--72</a:t>
            </a:r>
            <a:r>
              <a:rPr lang="zh-CN" altLang="en-US"/>
              <a:t>小时</a:t>
            </a:r>
            <a:endParaRPr lang="zh-CN" altLang="en-US"/>
          </a:p>
          <a:p>
            <a:pPr>
              <a:lnSpc>
                <a:spcPct val="120000"/>
              </a:lnSpc>
              <a:spcBef>
                <a:spcPct val="50000"/>
              </a:spcBef>
              <a:buClrTx/>
              <a:buNone/>
            </a:pPr>
            <a:r>
              <a:rPr lang="en-US" altLang="zh-CN"/>
              <a:t> C</a:t>
            </a:r>
            <a:r>
              <a:rPr lang="zh-CN" altLang="en-US"/>
              <a:t>类</a:t>
            </a:r>
            <a:r>
              <a:rPr lang="en-US" altLang="zh-CN"/>
              <a:t>--240</a:t>
            </a:r>
            <a:r>
              <a:rPr lang="zh-CN" altLang="en-US"/>
              <a:t>小时             </a:t>
            </a:r>
            <a:r>
              <a:rPr lang="en-US" altLang="zh-CN"/>
              <a:t>D</a:t>
            </a:r>
            <a:r>
              <a:rPr lang="zh-CN" altLang="en-US"/>
              <a:t>类</a:t>
            </a:r>
            <a:r>
              <a:rPr lang="en-US" altLang="zh-CN"/>
              <a:t>--2880</a:t>
            </a:r>
            <a:r>
              <a:rPr lang="zh-CN" altLang="en-US"/>
              <a:t>小时</a:t>
            </a:r>
            <a:endParaRPr lang="zh-CN" altLang="en-US"/>
          </a:p>
          <a:p>
            <a:pPr>
              <a:lnSpc>
                <a:spcPct val="120000"/>
              </a:lnSpc>
            </a:pPr>
            <a:endParaRPr lang="zh-CN" altLang="en-US"/>
          </a:p>
        </p:txBody>
      </p:sp>
      <p:pic>
        <p:nvPicPr>
          <p:cNvPr id="58371" name="Picture 4" descr="back41">
            <a:hlinkClick r:id="rId1" action="ppaction://hlinksldjump"/>
          </p:cNvPr>
          <p:cNvPicPr>
            <a:picLocks noChangeAspect="1"/>
          </p:cNvPicPr>
          <p:nvPr/>
        </p:nvPicPr>
        <p:blipFill>
          <a:blip r:embed="rId2"/>
          <a:stretch>
            <a:fillRect/>
          </a:stretch>
        </p:blipFill>
        <p:spPr>
          <a:xfrm>
            <a:off x="7239000" y="5791200"/>
            <a:ext cx="990600" cy="396875"/>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p:txBody>
          <a:bodyPr vert="horz" wrap="square" lIns="92075" tIns="46038" rIns="92075" bIns="46038" anchor="b"/>
          <a:p>
            <a:r>
              <a:rPr lang="en-US" altLang="zh-CN" b="1" i="0" dirty="0">
                <a:ln/>
                <a:solidFill>
                  <a:schemeClr val="accent1"/>
                </a:solidFill>
                <a:effectLst>
                  <a:outerShdw blurRad="38100" dist="25400" dir="5400000" algn="ctr" rotWithShape="0">
                    <a:srgbClr val="6E747A">
                      <a:alpha val="43000"/>
                    </a:srgbClr>
                  </a:outerShdw>
                </a:effectLst>
              </a:rPr>
              <a:t>MEL</a:t>
            </a:r>
            <a:endParaRPr lang="en-US" altLang="zh-CN" b="1" i="0" dirty="0">
              <a:ln/>
              <a:solidFill>
                <a:schemeClr val="accent1"/>
              </a:solidFill>
              <a:effectLst>
                <a:outerShdw blurRad="38100" dist="25400" dir="5400000" algn="ctr" rotWithShape="0">
                  <a:srgbClr val="6E747A">
                    <a:alpha val="43000"/>
                  </a:srgbClr>
                </a:outerShdw>
              </a:effectLst>
            </a:endParaRPr>
          </a:p>
        </p:txBody>
      </p:sp>
      <p:pic>
        <p:nvPicPr>
          <p:cNvPr id="50178" name="内容占位符 4" descr="微信图片_20181026154406"/>
          <p:cNvPicPr>
            <a:picLocks noGrp="1" noChangeAspect="1"/>
          </p:cNvPicPr>
          <p:nvPr>
            <p:ph idx="1"/>
          </p:nvPr>
        </p:nvPicPr>
        <p:blipFill>
          <a:blip r:embed="rId1"/>
          <a:stretch>
            <a:fillRect/>
          </a:stretch>
        </p:blipFill>
        <p:spPr>
          <a:xfrm>
            <a:off x="456883" y="1827213"/>
            <a:ext cx="8391525" cy="4062412"/>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内容占位符 2"/>
          <p:cNvSpPr>
            <a:spLocks noGrp="1"/>
          </p:cNvSpPr>
          <p:nvPr>
            <p:ph idx="1"/>
          </p:nvPr>
        </p:nvSpPr>
        <p:spPr>
          <a:xfrm>
            <a:off x="344170" y="463550"/>
            <a:ext cx="8455025" cy="5029200"/>
          </a:xfrm>
        </p:spPr>
        <p:txBody>
          <a:bodyPr vert="horz" wrap="square" lIns="92075" tIns="46038" rIns="92075" bIns="46038" anchor="t"/>
          <a:p>
            <a:pPr marL="0" indent="0">
              <a:buNone/>
            </a:pPr>
            <a:r>
              <a:rPr lang="zh-CN" altLang="en-US" sz="3200" dirty="0">
                <a:solidFill>
                  <a:schemeClr val="tx1"/>
                </a:solidFill>
              </a:rPr>
              <a:t>1、左侧为条目：</a:t>
            </a:r>
            <a:r>
              <a:rPr lang="zh-CN" altLang="en-US" sz="3200" dirty="0">
                <a:solidFill>
                  <a:srgbClr val="FF0000"/>
                </a:solidFill>
              </a:rPr>
              <a:t>记载了各种子系统、分系统、组件、部件、功能等</a:t>
            </a:r>
            <a:r>
              <a:rPr lang="zh-CN" altLang="en-US" sz="3200" dirty="0">
                <a:solidFill>
                  <a:schemeClr val="tx1"/>
                </a:solidFill>
              </a:rPr>
              <a:t>，</a:t>
            </a:r>
            <a:endParaRPr lang="zh-CN" altLang="en-US" sz="3200" dirty="0">
              <a:solidFill>
                <a:schemeClr val="tx1"/>
              </a:solidFill>
            </a:endParaRPr>
          </a:p>
          <a:p>
            <a:pPr marL="0" indent="0">
              <a:buNone/>
            </a:pPr>
            <a:r>
              <a:rPr lang="zh-CN" altLang="en-US" sz="3200" dirty="0">
                <a:solidFill>
                  <a:schemeClr val="tx1"/>
                </a:solidFill>
              </a:rPr>
              <a:t>2、维修间隔：按照要求需要维修的时间分为</a:t>
            </a:r>
            <a:r>
              <a:rPr lang="zh-CN" altLang="en-US" sz="3200" dirty="0">
                <a:solidFill>
                  <a:srgbClr val="FF0000"/>
                </a:solidFill>
              </a:rPr>
              <a:t>A、B、C、D</a:t>
            </a:r>
            <a:r>
              <a:rPr lang="zh-CN" altLang="en-US" sz="3200" dirty="0">
                <a:solidFill>
                  <a:schemeClr val="tx1"/>
                </a:solidFill>
              </a:rPr>
              <a:t>四个类别。</a:t>
            </a:r>
            <a:endParaRPr lang="zh-CN" altLang="en-US" sz="3200" dirty="0">
              <a:solidFill>
                <a:schemeClr val="tx1"/>
              </a:solidFill>
            </a:endParaRPr>
          </a:p>
          <a:p>
            <a:pPr marL="0" indent="0">
              <a:buNone/>
            </a:pPr>
            <a:r>
              <a:rPr lang="zh-CN" altLang="en-US" sz="3200" dirty="0">
                <a:solidFill>
                  <a:schemeClr val="tx1"/>
                </a:solidFill>
              </a:rPr>
              <a:t>3、安装数量：飞机在正常情况下，</a:t>
            </a:r>
            <a:r>
              <a:rPr lang="zh-CN" altLang="en-US" sz="3200" dirty="0">
                <a:solidFill>
                  <a:srgbClr val="FF0000"/>
                </a:solidFill>
              </a:rPr>
              <a:t>已安装并正常工作的组件的数量</a:t>
            </a:r>
            <a:r>
              <a:rPr lang="zh-CN" altLang="en-US" sz="3200" dirty="0">
                <a:solidFill>
                  <a:schemeClr val="tx1"/>
                </a:solidFill>
              </a:rPr>
              <a:t>。</a:t>
            </a:r>
            <a:endParaRPr lang="zh-CN" altLang="en-US" sz="3200" dirty="0">
              <a:solidFill>
                <a:schemeClr val="tx1"/>
              </a:solidFill>
            </a:endParaRPr>
          </a:p>
          <a:p>
            <a:pPr marL="0" indent="0">
              <a:buNone/>
            </a:pPr>
            <a:r>
              <a:rPr lang="zh-CN" altLang="en-US" dirty="0">
                <a:solidFill>
                  <a:schemeClr val="tx1"/>
                </a:solidFill>
                <a:sym typeface="+mn-ea"/>
              </a:rPr>
              <a:t>4、放行时需要的最小数量：</a:t>
            </a:r>
            <a:r>
              <a:rPr lang="zh-CN" altLang="en-US" dirty="0">
                <a:solidFill>
                  <a:srgbClr val="FF0000"/>
                </a:solidFill>
                <a:sym typeface="+mn-ea"/>
              </a:rPr>
              <a:t>放行时飞机上至少需要该组件的数量</a:t>
            </a:r>
            <a:r>
              <a:rPr lang="zh-CN" altLang="en-US" dirty="0">
                <a:solidFill>
                  <a:schemeClr val="tx1"/>
                </a:solidFill>
                <a:sym typeface="+mn-ea"/>
              </a:rPr>
              <a:t>。3、4两项中“一”代表数量不确定。</a:t>
            </a:r>
            <a:endParaRPr lang="zh-CN" altLang="en-US" dirty="0">
              <a:solidFill>
                <a:schemeClr val="tx1"/>
              </a:solidFill>
            </a:endParaRPr>
          </a:p>
          <a:p>
            <a:pPr marL="0" indent="0">
              <a:buNone/>
            </a:pPr>
            <a:r>
              <a:rPr lang="zh-CN" altLang="en-US" dirty="0">
                <a:solidFill>
                  <a:schemeClr val="tx1"/>
                </a:solidFill>
                <a:sym typeface="+mn-ea"/>
              </a:rPr>
              <a:t>5、注释及其他：在特定数量的组件不工作条件下放行所需要的飞机状态和其他附带条件。</a:t>
            </a:r>
            <a:endParaRPr lang="zh-CN" altLang="en-US" dirty="0">
              <a:solidFill>
                <a:schemeClr val="tx1"/>
              </a:solidFill>
            </a:endParaRPr>
          </a:p>
          <a:p>
            <a:pPr marL="0" indent="0">
              <a:buNone/>
            </a:pPr>
            <a:endParaRPr lang="zh-CN" altLang="en-US" sz="3200" dirty="0">
              <a:solidFill>
                <a:schemeClr val="tx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49153"/>
          <p:cNvSpPr/>
          <p:nvPr/>
        </p:nvSpPr>
        <p:spPr>
          <a:xfrm>
            <a:off x="0" y="0"/>
            <a:ext cx="9144000" cy="1004888"/>
          </a:xfrm>
          <a:prstGeom prst="rect">
            <a:avLst/>
          </a:prstGeom>
          <a:noFill/>
          <a:ln w="9525">
            <a:noFill/>
          </a:ln>
        </p:spPr>
        <p:txBody>
          <a:bodyPr>
            <a:spAutoFit/>
          </a:bodyPr>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p:txBody>
      </p:sp>
      <p:sp>
        <p:nvSpPr>
          <p:cNvPr id="49155" name="标题 49154"/>
          <p:cNvSpPr>
            <a:spLocks noGrp="1"/>
          </p:cNvSpPr>
          <p:nvPr>
            <p:ph type="title"/>
          </p:nvPr>
        </p:nvSpPr>
        <p:spPr>
          <a:xfrm>
            <a:off x="457200" y="241935"/>
            <a:ext cx="8229600" cy="868363"/>
          </a:xfrm>
        </p:spPr>
        <p:txBody>
          <a:bodyPr lIns="92075" tIns="46038" rIns="92075" bIns="46038" anchor="b">
            <a:scene3d>
              <a:camera prst="orthographicFront"/>
              <a:lightRig rig="threePt" dir="t"/>
            </a:scene3d>
          </a:bodyPr>
          <a:p>
            <a:r>
              <a:rPr lang="zh-CN" altLang="en-US" i="0">
                <a:ln/>
                <a:solidFill>
                  <a:schemeClr val="accent1"/>
                </a:solidFill>
                <a:effectLst>
                  <a:outerShdw blurRad="38100" dist="25400" dir="5400000" algn="ctr" rotWithShape="0">
                    <a:srgbClr val="6E747A">
                      <a:alpha val="43000"/>
                    </a:srgbClr>
                  </a:outerShdw>
                </a:effectLst>
              </a:rPr>
              <a:t>最低设备清单制定依据</a:t>
            </a:r>
            <a:endParaRPr lang="zh-CN" altLang="en-US" i="0">
              <a:ln/>
              <a:solidFill>
                <a:schemeClr val="accent1"/>
              </a:solidFill>
              <a:effectLst>
                <a:outerShdw blurRad="38100" dist="25400" dir="5400000" algn="ctr" rotWithShape="0">
                  <a:srgbClr val="6E747A">
                    <a:alpha val="43000"/>
                  </a:srgbClr>
                </a:outerShdw>
              </a:effectLst>
            </a:endParaRPr>
          </a:p>
        </p:txBody>
      </p:sp>
      <p:sp>
        <p:nvSpPr>
          <p:cNvPr id="49156" name="文本占位符 49155"/>
          <p:cNvSpPr>
            <a:spLocks noGrp="1"/>
          </p:cNvSpPr>
          <p:nvPr>
            <p:ph type="body" idx="1"/>
          </p:nvPr>
        </p:nvSpPr>
        <p:spPr>
          <a:xfrm>
            <a:off x="586740" y="1373823"/>
            <a:ext cx="8382000" cy="4800600"/>
          </a:xfrm>
        </p:spPr>
        <p:txBody>
          <a:bodyPr lIns="92075" tIns="46038" rIns="92075" bIns="46038"/>
          <a:p>
            <a:pPr marL="0" indent="0">
              <a:lnSpc>
                <a:spcPct val="150000"/>
              </a:lnSpc>
              <a:spcBef>
                <a:spcPct val="50000"/>
              </a:spcBef>
              <a:buClrTx/>
              <a:buNone/>
            </a:pPr>
            <a:r>
              <a:rPr lang="en-US" altLang="zh-CN"/>
              <a:t>MMEL</a:t>
            </a:r>
            <a:r>
              <a:rPr lang="zh-CN" altLang="en-US"/>
              <a:t>和</a:t>
            </a:r>
            <a:r>
              <a:rPr lang="en-US" altLang="zh-CN"/>
              <a:t>MEL</a:t>
            </a:r>
            <a:r>
              <a:rPr lang="zh-CN" altLang="en-US"/>
              <a:t>的关系</a:t>
            </a:r>
            <a:endParaRPr lang="zh-CN" altLang="en-US">
              <a:solidFill>
                <a:srgbClr val="FFFF00"/>
              </a:solidFill>
            </a:endParaRPr>
          </a:p>
        </p:txBody>
      </p:sp>
      <p:sp>
        <p:nvSpPr>
          <p:cNvPr id="49157" name="文本框 49156"/>
          <p:cNvSpPr txBox="1"/>
          <p:nvPr/>
        </p:nvSpPr>
        <p:spPr>
          <a:xfrm>
            <a:off x="684213" y="2636838"/>
            <a:ext cx="7467600" cy="3753485"/>
          </a:xfrm>
          <a:prstGeom prst="rect">
            <a:avLst/>
          </a:prstGeom>
          <a:noFill/>
          <a:ln w="9525">
            <a:noFill/>
          </a:ln>
        </p:spPr>
        <p:txBody>
          <a:bodyPr vert="horz" wrap="square" anchor="t">
            <a:spAutoFit/>
          </a:bodyPr>
          <a:p>
            <a:pPr>
              <a:spcBef>
                <a:spcPct val="50000"/>
              </a:spcBef>
            </a:pPr>
            <a:r>
              <a:rPr lang="en-US" altLang="zh-CN" sz="2800" i="0">
                <a:solidFill>
                  <a:schemeClr val="tx1"/>
                </a:solidFill>
                <a:latin typeface="Times New Roman" panose="02020603050405020304" charset="0"/>
                <a:ea typeface="宋体" panose="02010600030101010101" pitchFamily="2" charset="-122"/>
                <a:cs typeface="Arial" panose="020B0604020202020204" pitchFamily="34" charset="0"/>
              </a:rPr>
              <a:t>MMEL</a:t>
            </a:r>
            <a:r>
              <a:rPr lang="zh-CN" altLang="en-US" sz="2800" i="0">
                <a:solidFill>
                  <a:schemeClr val="tx1"/>
                </a:solidFill>
                <a:latin typeface="Times New Roman" panose="02020603050405020304" charset="0"/>
                <a:ea typeface="宋体" panose="02010600030101010101" pitchFamily="2" charset="-122"/>
              </a:rPr>
              <a:t>由飞机制造厂制定，报所在地区的适航部门批准；</a:t>
            </a:r>
            <a:r>
              <a:rPr lang="en-US" altLang="zh-CN" sz="2800" i="0">
                <a:solidFill>
                  <a:schemeClr val="tx1"/>
                </a:solidFill>
                <a:latin typeface="Times New Roman" panose="02020603050405020304" charset="0"/>
                <a:ea typeface="宋体" panose="02010600030101010101" pitchFamily="2" charset="-122"/>
              </a:rPr>
              <a:t>MEL</a:t>
            </a:r>
            <a:r>
              <a:rPr lang="zh-CN" altLang="en-US" sz="2800" i="0">
                <a:solidFill>
                  <a:schemeClr val="tx1"/>
                </a:solidFill>
                <a:latin typeface="Times New Roman" panose="02020603050405020304" charset="0"/>
                <a:ea typeface="宋体" panose="02010600030101010101" pitchFamily="2" charset="-122"/>
              </a:rPr>
              <a:t>由航空公司制定，报所在地区的适航部门批准。</a:t>
            </a:r>
            <a:endParaRPr lang="zh-CN" altLang="en-US" sz="2800" i="0">
              <a:solidFill>
                <a:schemeClr val="tx1"/>
              </a:solidFill>
              <a:latin typeface="Times New Roman" panose="02020603050405020304" charset="0"/>
              <a:ea typeface="宋体" panose="02010600030101010101" pitchFamily="2" charset="-122"/>
            </a:endParaRPr>
          </a:p>
          <a:p>
            <a:pPr>
              <a:spcBef>
                <a:spcPct val="50000"/>
              </a:spcBef>
            </a:pPr>
            <a:r>
              <a:rPr sz="2800" i="0">
                <a:solidFill>
                  <a:schemeClr val="tx1"/>
                </a:solidFill>
                <a:latin typeface="Times New Roman" panose="02020603050405020304" charset="0"/>
                <a:ea typeface="宋体" panose="02010600030101010101" pitchFamily="2" charset="-122"/>
              </a:rPr>
              <a:t>局方确定在特定运行条件下可以不工作井且仍能保持可接受的安全水平的设备清单。主最低设备清单包含这些设备不工作时航空器运行的条件、限制和程序，是营运人制订最低设备清单的依据。</a:t>
            </a:r>
            <a:endParaRPr sz="2800" i="0">
              <a:solidFill>
                <a:schemeClr val="tx1"/>
              </a:solidFill>
              <a:latin typeface="Times New Roman" panose="02020603050405020304" charset="0"/>
              <a:ea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49153"/>
          <p:cNvSpPr/>
          <p:nvPr/>
        </p:nvSpPr>
        <p:spPr>
          <a:xfrm>
            <a:off x="0" y="0"/>
            <a:ext cx="9144000" cy="1004888"/>
          </a:xfrm>
          <a:prstGeom prst="rect">
            <a:avLst/>
          </a:prstGeom>
          <a:noFill/>
          <a:ln w="9525">
            <a:noFill/>
          </a:ln>
        </p:spPr>
        <p:txBody>
          <a:bodyPr>
            <a:spAutoFit/>
          </a:bodyPr>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a:p>
            <a:pPr>
              <a:spcBef>
                <a:spcPct val="50000"/>
              </a:spcBef>
            </a:pPr>
            <a:endParaRPr lang="en-US" altLang="zh-CN" sz="2400" i="0">
              <a:solidFill>
                <a:schemeClr val="tx1"/>
              </a:solidFill>
              <a:latin typeface="Times New Roman" panose="02020603050405020304" charset="0"/>
              <a:ea typeface="宋体" panose="02010600030101010101" pitchFamily="2" charset="-122"/>
            </a:endParaRPr>
          </a:p>
        </p:txBody>
      </p:sp>
      <p:sp>
        <p:nvSpPr>
          <p:cNvPr id="49157" name="文本框 49156"/>
          <p:cNvSpPr txBox="1"/>
          <p:nvPr/>
        </p:nvSpPr>
        <p:spPr>
          <a:xfrm>
            <a:off x="591503" y="1589088"/>
            <a:ext cx="7467600" cy="1383665"/>
          </a:xfrm>
          <a:prstGeom prst="rect">
            <a:avLst/>
          </a:prstGeom>
          <a:noFill/>
          <a:ln w="9525">
            <a:noFill/>
          </a:ln>
        </p:spPr>
        <p:txBody>
          <a:bodyPr vert="horz" wrap="square" anchor="t">
            <a:spAutoFit/>
          </a:bodyPr>
          <a:p>
            <a:pPr>
              <a:spcBef>
                <a:spcPct val="50000"/>
              </a:spcBef>
            </a:pPr>
            <a:r>
              <a:rPr lang="en-US" sz="2800" i="0">
                <a:solidFill>
                  <a:schemeClr val="tx1"/>
                </a:solidFill>
                <a:latin typeface="Times New Roman" panose="02020603050405020304" charset="0"/>
                <a:ea typeface="宋体" panose="02010600030101010101" pitchFamily="2" charset="-122"/>
              </a:rPr>
              <a:t>        </a:t>
            </a:r>
            <a:r>
              <a:rPr sz="2800" i="0">
                <a:solidFill>
                  <a:schemeClr val="tx1"/>
                </a:solidFill>
                <a:latin typeface="Times New Roman" panose="02020603050405020304" charset="0"/>
                <a:ea typeface="宋体" panose="02010600030101010101" pitchFamily="2" charset="-122"/>
              </a:rPr>
              <a:t>建议主最低设备清单( PMMEL):“建议主最低设备清单”是由制造商制订的，提交给中国民用航空局，作为制订“主最低设备清单”的基础。</a:t>
            </a:r>
            <a:endParaRPr sz="2800" i="0">
              <a:solidFill>
                <a:schemeClr val="tx1"/>
              </a:solidFill>
              <a:latin typeface="Times New Roman" panose="02020603050405020304" charset="0"/>
              <a:ea typeface="宋体" panose="02010600030101010101" pitchFamily="2" charset="-122"/>
            </a:endParaRPr>
          </a:p>
        </p:txBody>
      </p:sp>
      <p:sp>
        <p:nvSpPr>
          <p:cNvPr id="2" name="标题 49154"/>
          <p:cNvSpPr>
            <a:spLocks noGrp="1"/>
          </p:cNvSpPr>
          <p:nvPr/>
        </p:nvSpPr>
        <p:spPr>
          <a:xfrm>
            <a:off x="457200" y="421640"/>
            <a:ext cx="8229600" cy="868363"/>
          </a:xfrm>
          <a:prstGeom prst="rect">
            <a:avLst/>
          </a:prstGeom>
          <a:noFill/>
          <a:ln>
            <a:noFill/>
          </a:ln>
        </p:spPr>
        <p:txBody>
          <a:bodyPr vert="horz" wrap="square" lIns="92075" tIns="46038" rIns="92075" bIns="46038" numCol="1" anchor="b" anchorCtr="0" compatLnSpc="1">
            <a:scene3d>
              <a:camera prst="orthographicFront"/>
              <a:lightRig rig="threePt" dir="t"/>
            </a:scene3d>
          </a:bodyPr>
          <a:lst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a:lstStyle>
          <a:p>
            <a:r>
              <a:rPr lang="zh-CN" altLang="en-US" i="0">
                <a:solidFill>
                  <a:schemeClr val="accent1"/>
                </a:solidFill>
                <a:effectLst>
                  <a:outerShdw blurRad="38100" dist="25400" dir="5400000" algn="ctr" rotWithShape="0">
                    <a:srgbClr val="6E747A">
                      <a:alpha val="43000"/>
                    </a:srgbClr>
                  </a:outerShdw>
                </a:effectLst>
              </a:rPr>
              <a:t>最低设备清单制定依据</a:t>
            </a:r>
            <a:endParaRPr lang="zh-CN" altLang="en-US" i="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694690" y="3174365"/>
            <a:ext cx="7261860" cy="2676525"/>
          </a:xfrm>
          <a:prstGeom prst="rect">
            <a:avLst/>
          </a:prstGeom>
          <a:noFill/>
        </p:spPr>
        <p:txBody>
          <a:bodyPr wrap="square" rtlCol="0" anchor="t">
            <a:spAutoFit/>
          </a:bodyPr>
          <a:p>
            <a:r>
              <a:rPr lang="en-US" altLang="zh-CN" sz="2800"/>
              <a:t>    </a:t>
            </a:r>
            <a:r>
              <a:rPr lang="zh-CN" altLang="en-US" sz="2800"/>
              <a:t>外型缺件清单(CDL):拟在CCAR-121-FS部下使用的经过合格审定的航空器，可以在机体结构和发动机次要部件缺少的情况下运行。</a:t>
            </a:r>
            <a:r>
              <a:rPr lang="zh-CN" altLang="en-US" sz="2800">
                <a:solidFill>
                  <a:srgbClr val="FF0000"/>
                </a:solidFill>
              </a:rPr>
              <a:t>这种航空器运行的原始文件是构型偏离清单。</a:t>
            </a:r>
            <a:r>
              <a:rPr lang="zh-CN" altLang="en-US" sz="2800"/>
              <a:t>构型偏离清单的批准是根据对型号合格证修正得到的。</a:t>
            </a:r>
            <a:endParaRPr lang="zh-CN" altLang="en-US" sz="28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2"/>
          <p:cNvSpPr/>
          <p:nvPr/>
        </p:nvSpPr>
        <p:spPr>
          <a:xfrm>
            <a:off x="0" y="0"/>
            <a:ext cx="9144000" cy="1004888"/>
          </a:xfrm>
          <a:prstGeom prst="rect">
            <a:avLst/>
          </a:prstGeom>
          <a:noFill/>
          <a:ln w="9525">
            <a:noFill/>
          </a:ln>
        </p:spPr>
        <p:txBody>
          <a:bodyPr anchor="t">
            <a:spAutoFit/>
          </a:bodyPr>
          <a:p>
            <a:pPr>
              <a:spcBef>
                <a:spcPct val="50000"/>
              </a:spcBef>
            </a:pPr>
            <a:endParaRPr lang="zh-CN" altLang="zh-CN" sz="2400" i="0" dirty="0">
              <a:solidFill>
                <a:schemeClr val="tx1"/>
              </a:solidFill>
              <a:latin typeface="Times New Roman" panose="02020603050405020304" charset="0"/>
              <a:ea typeface="宋体" panose="02010600030101010101" pitchFamily="2" charset="-122"/>
            </a:endParaRPr>
          </a:p>
          <a:p>
            <a:pPr>
              <a:spcBef>
                <a:spcPct val="50000"/>
              </a:spcBef>
            </a:pPr>
            <a:endParaRPr lang="zh-CN" altLang="zh-CN" sz="2400" i="0" dirty="0">
              <a:solidFill>
                <a:schemeClr val="tx1"/>
              </a:solidFill>
              <a:latin typeface="Times New Roman" panose="02020603050405020304" charset="0"/>
              <a:ea typeface="宋体" panose="02010600030101010101" pitchFamily="2" charset="-122"/>
            </a:endParaRPr>
          </a:p>
        </p:txBody>
      </p:sp>
      <p:sp>
        <p:nvSpPr>
          <p:cNvPr id="63490" name="Rectangle 3"/>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zh-CN" b="1" i="0" dirty="0">
                <a:ln/>
                <a:solidFill>
                  <a:schemeClr val="accent1"/>
                </a:solidFill>
                <a:effectLst>
                  <a:outerShdw blurRad="38100" dist="25400" dir="5400000" algn="ctr" rotWithShape="0">
                    <a:srgbClr val="6E747A">
                      <a:alpha val="43000"/>
                    </a:srgbClr>
                  </a:outerShdw>
                </a:effectLst>
              </a:rPr>
              <a:t>MEL</a:t>
            </a:r>
            <a:r>
              <a:rPr lang="zh-CN" altLang="en-US" b="1" i="0" dirty="0">
                <a:ln/>
                <a:solidFill>
                  <a:schemeClr val="accent1"/>
                </a:solidFill>
                <a:effectLst>
                  <a:outerShdw blurRad="38100" dist="25400" dir="5400000" algn="ctr" rotWithShape="0">
                    <a:srgbClr val="6E747A">
                      <a:alpha val="43000"/>
                    </a:srgbClr>
                  </a:outerShdw>
                </a:effectLst>
              </a:rPr>
              <a:t>的结构</a:t>
            </a:r>
            <a:endParaRPr lang="zh-CN" altLang="en-US" b="1" i="0" dirty="0">
              <a:ln/>
              <a:solidFill>
                <a:schemeClr val="accent1"/>
              </a:solidFill>
              <a:effectLst>
                <a:outerShdw blurRad="38100" dist="25400" dir="5400000" algn="ctr" rotWithShape="0">
                  <a:srgbClr val="6E747A">
                    <a:alpha val="43000"/>
                  </a:srgbClr>
                </a:outerShdw>
              </a:effectLst>
            </a:endParaRPr>
          </a:p>
        </p:txBody>
      </p:sp>
      <p:sp>
        <p:nvSpPr>
          <p:cNvPr id="63491" name="Rectangle 4"/>
          <p:cNvSpPr>
            <a:spLocks noGrp="1"/>
          </p:cNvSpPr>
          <p:nvPr>
            <p:ph idx="1"/>
          </p:nvPr>
        </p:nvSpPr>
        <p:spPr>
          <a:xfrm>
            <a:off x="1232218" y="1268095"/>
            <a:ext cx="6678612" cy="4800600"/>
          </a:xfrm>
        </p:spPr>
        <p:txBody>
          <a:bodyPr vert="horz" wrap="square" lIns="92075" tIns="46038" rIns="92075" bIns="46038" anchor="t"/>
          <a:p>
            <a:pPr eaLnBrk="1" hangingPunct="1">
              <a:lnSpc>
                <a:spcPct val="120000"/>
              </a:lnSpc>
              <a:spcBef>
                <a:spcPct val="50000"/>
              </a:spcBef>
              <a:buClr>
                <a:srgbClr val="FFFF00"/>
              </a:buClr>
              <a:buFont typeface="Wingdings" panose="05000000000000000000" pitchFamily="2" charset="2"/>
              <a:buChar char="Ø"/>
            </a:pPr>
            <a:r>
              <a:rPr lang="zh-CN" altLang="zh-CN" sz="3200" dirty="0">
                <a:solidFill>
                  <a:schemeClr val="tx2"/>
                </a:solidFill>
              </a:rPr>
              <a:t>MEL</a:t>
            </a:r>
            <a:r>
              <a:rPr lang="zh-CN" altLang="en-US" sz="3200" dirty="0">
                <a:solidFill>
                  <a:schemeClr val="tx2"/>
                </a:solidFill>
              </a:rPr>
              <a:t>中包括以下内容：</a:t>
            </a:r>
            <a:endParaRPr lang="zh-CN" altLang="en-US" sz="3200" dirty="0">
              <a:solidFill>
                <a:schemeClr val="tx2"/>
              </a:solidFill>
            </a:endParaRPr>
          </a:p>
          <a:p>
            <a:pPr eaLnBrk="1" hangingPunct="1">
              <a:lnSpc>
                <a:spcPct val="120000"/>
              </a:lnSpc>
              <a:spcBef>
                <a:spcPct val="50000"/>
              </a:spcBef>
              <a:buClr>
                <a:srgbClr val="FFFF00"/>
              </a:buClr>
              <a:buFont typeface="Wingdings" panose="05000000000000000000" pitchFamily="2" charset="2"/>
              <a:buChar char="Ø"/>
            </a:pPr>
            <a:r>
              <a:rPr lang="zh-CN" altLang="en-US" sz="3200" dirty="0">
                <a:solidFill>
                  <a:srgbClr val="FF0000"/>
                </a:solidFill>
              </a:rPr>
              <a:t>允许保留的故障设备名称</a:t>
            </a:r>
            <a:endParaRPr lang="zh-CN" altLang="en-US" sz="3200" dirty="0">
              <a:solidFill>
                <a:srgbClr val="FF0000"/>
              </a:solidFill>
            </a:endParaRPr>
          </a:p>
          <a:p>
            <a:pPr eaLnBrk="1" hangingPunct="1">
              <a:lnSpc>
                <a:spcPct val="120000"/>
              </a:lnSpc>
              <a:spcBef>
                <a:spcPct val="50000"/>
              </a:spcBef>
              <a:buClr>
                <a:srgbClr val="FFFF00"/>
              </a:buClr>
              <a:buFont typeface="Wingdings" panose="05000000000000000000" pitchFamily="2" charset="2"/>
              <a:buChar char="Ø"/>
            </a:pPr>
            <a:r>
              <a:rPr lang="zh-CN" altLang="en-US" sz="3200" dirty="0">
                <a:solidFill>
                  <a:srgbClr val="FF0000"/>
                </a:solidFill>
              </a:rPr>
              <a:t>该设备在飞机上的正常安装数量</a:t>
            </a:r>
            <a:endParaRPr lang="zh-CN" altLang="en-US" sz="3200" dirty="0">
              <a:solidFill>
                <a:srgbClr val="FF0000"/>
              </a:solidFill>
            </a:endParaRPr>
          </a:p>
          <a:p>
            <a:pPr eaLnBrk="1" hangingPunct="1">
              <a:lnSpc>
                <a:spcPct val="120000"/>
              </a:lnSpc>
              <a:spcBef>
                <a:spcPct val="50000"/>
              </a:spcBef>
              <a:buClr>
                <a:srgbClr val="FFFF00"/>
              </a:buClr>
              <a:buFont typeface="Wingdings" panose="05000000000000000000" pitchFamily="2" charset="2"/>
              <a:buChar char="Ø"/>
            </a:pPr>
            <a:r>
              <a:rPr lang="zh-CN" altLang="en-US" sz="3200" dirty="0">
                <a:solidFill>
                  <a:srgbClr val="FF0000"/>
                </a:solidFill>
              </a:rPr>
              <a:t>该设备的最低放行数量要求</a:t>
            </a:r>
            <a:endParaRPr lang="zh-CN" altLang="en-US" sz="3200" dirty="0">
              <a:solidFill>
                <a:srgbClr val="FF0000"/>
              </a:solidFill>
            </a:endParaRPr>
          </a:p>
          <a:p>
            <a:pPr eaLnBrk="1" hangingPunct="1">
              <a:lnSpc>
                <a:spcPct val="120000"/>
              </a:lnSpc>
              <a:spcBef>
                <a:spcPct val="50000"/>
              </a:spcBef>
              <a:buClr>
                <a:srgbClr val="FFFF00"/>
              </a:buClr>
              <a:buFont typeface="Wingdings" panose="05000000000000000000" pitchFamily="2" charset="2"/>
              <a:buChar char="Ø"/>
            </a:pPr>
            <a:r>
              <a:rPr lang="zh-CN" altLang="en-US" sz="3200" dirty="0">
                <a:solidFill>
                  <a:srgbClr val="FF0000"/>
                </a:solidFill>
              </a:rPr>
              <a:t>故障保留期限</a:t>
            </a:r>
            <a:endParaRPr lang="zh-CN" altLang="en-US" sz="3200" dirty="0">
              <a:solidFill>
                <a:srgbClr val="FF0000"/>
              </a:solidFill>
            </a:endParaRPr>
          </a:p>
          <a:p>
            <a:pPr eaLnBrk="1" hangingPunct="1">
              <a:lnSpc>
                <a:spcPct val="120000"/>
              </a:lnSpc>
              <a:spcBef>
                <a:spcPct val="50000"/>
              </a:spcBef>
              <a:buClr>
                <a:srgbClr val="FFFF00"/>
              </a:buClr>
              <a:buFont typeface="Wingdings" panose="05000000000000000000" pitchFamily="2" charset="2"/>
              <a:buChar char="Ø"/>
            </a:pPr>
            <a:r>
              <a:rPr lang="zh-CN" altLang="en-US" sz="3200" dirty="0">
                <a:solidFill>
                  <a:srgbClr val="FF0000"/>
                </a:solidFill>
              </a:rPr>
              <a:t>保留故障放行条件</a:t>
            </a:r>
            <a:endParaRPr lang="zh-CN" altLang="en-US" sz="3200" dirty="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6626" name="Rectangle 3"/>
          <p:cNvSpPr>
            <a:spLocks noGrp="1"/>
          </p:cNvSpPr>
          <p:nvPr>
            <p:ph idx="1"/>
          </p:nvPr>
        </p:nvSpPr>
        <p:spPr>
          <a:xfrm>
            <a:off x="1885950" y="1676400"/>
            <a:ext cx="5372100" cy="4114800"/>
          </a:xfrm>
        </p:spPr>
        <p:txBody>
          <a:bodyPr vert="horz" wrap="square" lIns="92075" tIns="46038" rIns="92075" bIns="46038" anchor="t"/>
          <a:p>
            <a:pPr algn="just" eaLnBrk="1" hangingPunct="1">
              <a:buClr>
                <a:srgbClr val="00FF00"/>
              </a:buClr>
              <a:buFont typeface="Wingdings" panose="05000000000000000000" pitchFamily="2" charset="2"/>
              <a:buChar char="Ø"/>
            </a:pPr>
            <a:r>
              <a:rPr lang="zh-CN" altLang="zh-CN" sz="3200" dirty="0">
                <a:latin typeface="楷体_GB2312" pitchFamily="1" charset="-122"/>
              </a:rPr>
              <a:t>  </a:t>
            </a:r>
            <a:r>
              <a:rPr lang="zh-CN" altLang="en-US" sz="3200" dirty="0">
                <a:latin typeface="楷体_GB2312" pitchFamily="1" charset="-122"/>
              </a:rPr>
              <a:t>飞机的使用寿命</a:t>
            </a:r>
            <a:endParaRPr lang="zh-CN" altLang="en-US" sz="3200" dirty="0">
              <a:latin typeface="楷体_GB2312" pitchFamily="1" charset="-122"/>
            </a:endParaRPr>
          </a:p>
          <a:p>
            <a:pPr algn="just" eaLnBrk="1" hangingPunct="1">
              <a:buClr>
                <a:srgbClr val="00FF00"/>
              </a:buClr>
              <a:buFont typeface="Wingdings" panose="05000000000000000000" pitchFamily="2" charset="2"/>
              <a:buChar char="Ø"/>
            </a:pPr>
            <a:endParaRPr lang="zh-CN" altLang="en-US" sz="3200" dirty="0">
              <a:latin typeface="楷体_GB2312" pitchFamily="1" charset="-122"/>
            </a:endParaRPr>
          </a:p>
          <a:p>
            <a:pPr algn="just" eaLnBrk="1" hangingPunct="1">
              <a:buClr>
                <a:srgbClr val="00FF00"/>
              </a:buClr>
              <a:buFont typeface="Wingdings" panose="05000000000000000000" pitchFamily="2" charset="2"/>
              <a:buChar char="Ø"/>
            </a:pPr>
            <a:r>
              <a:rPr lang="zh-CN" altLang="en-US" sz="3200" dirty="0">
                <a:latin typeface="楷体_GB2312" pitchFamily="1" charset="-122"/>
              </a:rPr>
              <a:t>  飞机航程日志</a:t>
            </a:r>
            <a:endParaRPr lang="zh-CN" altLang="en-US" sz="3200" dirty="0">
              <a:latin typeface="楷体_GB2312" pitchFamily="1" charset="-122"/>
            </a:endParaRPr>
          </a:p>
          <a:p>
            <a:pPr algn="just" eaLnBrk="1" hangingPunct="1">
              <a:buClr>
                <a:srgbClr val="00FF00"/>
              </a:buClr>
              <a:buFont typeface="Wingdings" panose="05000000000000000000" pitchFamily="2" charset="2"/>
              <a:buChar char="Ø"/>
            </a:pPr>
            <a:endParaRPr lang="zh-CN" altLang="en-US" sz="3200" dirty="0">
              <a:latin typeface="楷体_GB2312" pitchFamily="1" charset="-122"/>
            </a:endParaRPr>
          </a:p>
          <a:p>
            <a:pPr algn="just" eaLnBrk="1" hangingPunct="1">
              <a:buClr>
                <a:srgbClr val="00FF00"/>
              </a:buClr>
              <a:buFont typeface="Wingdings" panose="05000000000000000000" pitchFamily="2" charset="2"/>
              <a:buChar char="Ø"/>
            </a:pPr>
            <a:r>
              <a:rPr lang="zh-CN" altLang="en-US" sz="3200" dirty="0">
                <a:latin typeface="楷体_GB2312" pitchFamily="1" charset="-122"/>
              </a:rPr>
              <a:t>  飞机维护的类型</a:t>
            </a:r>
            <a:endParaRPr lang="zh-CN" altLang="en-US" sz="3200" dirty="0">
              <a:latin typeface="楷体_GB2312" pitchFamily="1" charset="-122"/>
            </a:endParaRPr>
          </a:p>
        </p:txBody>
      </p:sp>
      <p:pic>
        <p:nvPicPr>
          <p:cNvPr id="2" name="图片 1"/>
          <p:cNvPicPr>
            <a:picLocks noChangeAspect="1"/>
          </p:cNvPicPr>
          <p:nvPr/>
        </p:nvPicPr>
        <p:blipFill>
          <a:blip r:embed="rId1"/>
          <a:stretch>
            <a:fillRect/>
          </a:stretch>
        </p:blipFill>
        <p:spPr>
          <a:xfrm>
            <a:off x="5745480" y="4178935"/>
            <a:ext cx="3380105" cy="2535555"/>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 Box 6"/>
          <p:cNvSpPr txBox="1"/>
          <p:nvPr/>
        </p:nvSpPr>
        <p:spPr>
          <a:xfrm>
            <a:off x="754380" y="363855"/>
            <a:ext cx="7535545" cy="2651125"/>
          </a:xfrm>
          <a:prstGeom prst="rect">
            <a:avLst/>
          </a:prstGeom>
          <a:noFill/>
          <a:ln w="9525">
            <a:noFill/>
          </a:ln>
        </p:spPr>
        <p:txBody>
          <a:bodyPr wrap="square" anchor="t">
            <a:spAutoFit/>
          </a:bodyPr>
          <a:p>
            <a:pPr>
              <a:lnSpc>
                <a:spcPct val="130000"/>
              </a:lnSpc>
              <a:spcBef>
                <a:spcPct val="50000"/>
              </a:spcBef>
            </a:pPr>
            <a:r>
              <a:rPr lang="en-US" altLang="zh-CN" sz="3200" i="0" dirty="0">
                <a:solidFill>
                  <a:srgbClr val="002060"/>
                </a:solidFill>
                <a:latin typeface="Times New Roman" panose="02020603050405020304" charset="0"/>
                <a:ea typeface="宋体" panose="02010600030101010101" pitchFamily="2" charset="-122"/>
              </a:rPr>
              <a:t>1</a:t>
            </a:r>
            <a:r>
              <a:rPr lang="zh-CN" altLang="zh-CN" sz="3200" i="0" dirty="0">
                <a:solidFill>
                  <a:srgbClr val="002060"/>
                </a:solidFill>
                <a:latin typeface="Times New Roman" panose="02020603050405020304" charset="0"/>
                <a:ea typeface="宋体" panose="02010600030101010101" pitchFamily="2" charset="-122"/>
              </a:rPr>
              <a:t>、“</a:t>
            </a:r>
            <a:r>
              <a:rPr lang="zh-CN" altLang="en-US" sz="3200" i="0" dirty="0">
                <a:solidFill>
                  <a:srgbClr val="002060"/>
                </a:solidFill>
                <a:latin typeface="Times New Roman" panose="02020603050405020304" charset="0"/>
                <a:ea typeface="宋体" panose="02010600030101010101" pitchFamily="2" charset="-122"/>
              </a:rPr>
              <a:t>保留故障”：航空器在</a:t>
            </a:r>
            <a:r>
              <a:rPr lang="zh-CN" altLang="en-US" sz="3200" i="0" dirty="0">
                <a:solidFill>
                  <a:srgbClr val="FF0000"/>
                </a:solidFill>
                <a:latin typeface="Times New Roman" panose="02020603050405020304" charset="0"/>
                <a:ea typeface="宋体" panose="02010600030101010101" pitchFamily="2" charset="-122"/>
              </a:rPr>
              <a:t>飞行后</a:t>
            </a:r>
            <a:r>
              <a:rPr lang="zh-CN" altLang="zh-CN" sz="3200" i="0" dirty="0">
                <a:solidFill>
                  <a:srgbClr val="FF0000"/>
                </a:solidFill>
                <a:latin typeface="Times New Roman" panose="02020603050405020304" charset="0"/>
                <a:ea typeface="宋体" panose="02010600030101010101" pitchFamily="2" charset="-122"/>
              </a:rPr>
              <a:t>/</a:t>
            </a:r>
            <a:r>
              <a:rPr lang="zh-CN" altLang="en-US" sz="3200" i="0" dirty="0">
                <a:solidFill>
                  <a:srgbClr val="FF0000"/>
                </a:solidFill>
                <a:latin typeface="Times New Roman" panose="02020603050405020304" charset="0"/>
                <a:ea typeface="宋体" panose="02010600030101010101" pitchFamily="2" charset="-122"/>
              </a:rPr>
              <a:t>或维修检查中</a:t>
            </a:r>
            <a:r>
              <a:rPr lang="zh-CN" altLang="en-US" sz="3200" i="0" dirty="0">
                <a:solidFill>
                  <a:srgbClr val="002060"/>
                </a:solidFill>
                <a:latin typeface="Times New Roman" panose="02020603050405020304" charset="0"/>
                <a:ea typeface="宋体" panose="02010600030101010101" pitchFamily="2" charset="-122"/>
              </a:rPr>
              <a:t>发现的</a:t>
            </a:r>
            <a:r>
              <a:rPr lang="zh-CN" altLang="en-US" sz="3200" i="0" dirty="0">
                <a:solidFill>
                  <a:srgbClr val="FF0000"/>
                </a:solidFill>
                <a:latin typeface="Times New Roman" panose="02020603050405020304" charset="0"/>
                <a:ea typeface="宋体" panose="02010600030101010101" pitchFamily="2" charset="-122"/>
              </a:rPr>
              <a:t>故障、缺陷</a:t>
            </a:r>
            <a:r>
              <a:rPr lang="zh-CN" altLang="en-US" sz="3200" i="0" dirty="0">
                <a:solidFill>
                  <a:srgbClr val="002060"/>
                </a:solidFill>
                <a:latin typeface="Times New Roman" panose="02020603050405020304" charset="0"/>
                <a:ea typeface="宋体" panose="02010600030101010101" pitchFamily="2" charset="-122"/>
              </a:rPr>
              <a:t>，因工具设备、器材短缺或停场时间不足等原因，</a:t>
            </a:r>
            <a:r>
              <a:rPr lang="zh-CN" altLang="en-US" sz="3200" i="0" dirty="0">
                <a:solidFill>
                  <a:srgbClr val="FF0000"/>
                </a:solidFill>
                <a:latin typeface="Times New Roman" panose="02020603050405020304" charset="0"/>
                <a:ea typeface="宋体" panose="02010600030101010101" pitchFamily="2" charset="-122"/>
              </a:rPr>
              <a:t>不能在飞机起飞前排除的故障项目</a:t>
            </a:r>
            <a:r>
              <a:rPr lang="zh-CN" altLang="en-US" sz="3200" i="0" dirty="0">
                <a:solidFill>
                  <a:srgbClr val="002060"/>
                </a:solidFill>
                <a:latin typeface="Times New Roman" panose="02020603050405020304" charset="0"/>
                <a:ea typeface="宋体" panose="02010600030101010101" pitchFamily="2" charset="-122"/>
              </a:rPr>
              <a:t>。</a:t>
            </a:r>
            <a:endParaRPr lang="zh-CN" altLang="en-US" sz="3200" i="0" dirty="0">
              <a:solidFill>
                <a:srgbClr val="002060"/>
              </a:solidFill>
              <a:latin typeface="Times New Roman" panose="02020603050405020304" charset="0"/>
              <a:ea typeface="宋体" panose="02010600030101010101" pitchFamily="2" charset="-122"/>
            </a:endParaRPr>
          </a:p>
        </p:txBody>
      </p:sp>
      <p:sp>
        <p:nvSpPr>
          <p:cNvPr id="65537" name="文本框 1"/>
          <p:cNvSpPr txBox="1"/>
          <p:nvPr/>
        </p:nvSpPr>
        <p:spPr>
          <a:xfrm>
            <a:off x="633730" y="3402965"/>
            <a:ext cx="7777480" cy="2553335"/>
          </a:xfrm>
          <a:prstGeom prst="rect">
            <a:avLst/>
          </a:prstGeom>
          <a:noFill/>
          <a:ln w="9525">
            <a:noFill/>
          </a:ln>
        </p:spPr>
        <p:txBody>
          <a:bodyPr wrap="square" anchor="t">
            <a:spAutoFit/>
          </a:bodyPr>
          <a:p>
            <a:r>
              <a:rPr lang="en-US" altLang="zh-CN" sz="3200" i="0" dirty="0">
                <a:solidFill>
                  <a:srgbClr val="002060"/>
                </a:solidFill>
                <a:latin typeface="Times New Roman" panose="02020603050405020304" charset="0"/>
                <a:ea typeface="宋体" panose="02010600030101010101" pitchFamily="2" charset="-122"/>
              </a:rPr>
              <a:t>2</a:t>
            </a:r>
            <a:r>
              <a:rPr lang="zh-CN" altLang="en-US" sz="3200" i="0" dirty="0">
                <a:solidFill>
                  <a:srgbClr val="002060"/>
                </a:solidFill>
                <a:latin typeface="Times New Roman" panose="02020603050405020304" charset="0"/>
                <a:ea typeface="宋体" panose="02010600030101010101" pitchFamily="2" charset="-122"/>
              </a:rPr>
              <a:t>、</a:t>
            </a:r>
            <a:r>
              <a:rPr lang="zh-CN" altLang="zh-CN" sz="3200" i="0" dirty="0">
                <a:solidFill>
                  <a:srgbClr val="002060"/>
                </a:solidFill>
                <a:latin typeface="Times New Roman" panose="02020603050405020304" charset="0"/>
                <a:ea typeface="宋体" panose="02010600030101010101" pitchFamily="2" charset="-122"/>
              </a:rPr>
              <a:t>“</a:t>
            </a:r>
            <a:r>
              <a:rPr lang="zh-CN" altLang="en-US" sz="3200" i="0" dirty="0">
                <a:solidFill>
                  <a:srgbClr val="002060"/>
                </a:solidFill>
                <a:latin typeface="Times New Roman" panose="02020603050405020304" charset="0"/>
                <a:ea typeface="宋体" panose="02010600030101010101" pitchFamily="2" charset="-122"/>
              </a:rPr>
              <a:t>按一定的限制”是指当设备项目</a:t>
            </a:r>
            <a:r>
              <a:rPr lang="zh-CN" altLang="en-US" sz="3200" i="0" dirty="0">
                <a:solidFill>
                  <a:srgbClr val="FF0000"/>
                </a:solidFill>
                <a:latin typeface="Times New Roman" panose="02020603050405020304" charset="0"/>
                <a:ea typeface="宋体" panose="02010600030101010101" pitchFamily="2" charset="-122"/>
              </a:rPr>
              <a:t>失效</a:t>
            </a:r>
            <a:r>
              <a:rPr lang="zh-CN" altLang="en-US" sz="3200" i="0" dirty="0">
                <a:solidFill>
                  <a:srgbClr val="002060"/>
                </a:solidFill>
                <a:latin typeface="Times New Roman" panose="02020603050405020304" charset="0"/>
                <a:ea typeface="宋体" panose="02010600030101010101" pitchFamily="2" charset="-122"/>
              </a:rPr>
              <a:t>时，</a:t>
            </a:r>
            <a:r>
              <a:rPr lang="zh-CN" altLang="en-US" sz="3200" i="0" dirty="0">
                <a:solidFill>
                  <a:srgbClr val="FF0000"/>
                </a:solidFill>
                <a:latin typeface="Times New Roman" panose="02020603050405020304" charset="0"/>
                <a:ea typeface="宋体" panose="02010600030101010101" pitchFamily="2" charset="-122"/>
              </a:rPr>
              <a:t>做出</a:t>
            </a:r>
            <a:r>
              <a:rPr lang="zh-CN" altLang="en-US" sz="3200" i="0" dirty="0">
                <a:solidFill>
                  <a:srgbClr val="002060"/>
                </a:solidFill>
                <a:latin typeface="Times New Roman" panose="02020603050405020304" charset="0"/>
                <a:ea typeface="宋体" panose="02010600030101010101" pitchFamily="2" charset="-122"/>
              </a:rPr>
              <a:t>禁止使用或允许使用有关设备或系统的</a:t>
            </a:r>
            <a:r>
              <a:rPr lang="zh-CN" altLang="en-US" sz="3200" i="0" dirty="0">
                <a:solidFill>
                  <a:srgbClr val="FF0000"/>
                </a:solidFill>
                <a:latin typeface="Times New Roman" panose="02020603050405020304" charset="0"/>
                <a:ea typeface="宋体" panose="02010600030101010101" pitchFamily="2" charset="-122"/>
              </a:rPr>
              <a:t>限制</a:t>
            </a:r>
            <a:r>
              <a:rPr lang="zh-CN" altLang="en-US" sz="3200" i="0" dirty="0">
                <a:solidFill>
                  <a:srgbClr val="002060"/>
                </a:solidFill>
                <a:latin typeface="Times New Roman" panose="02020603050405020304" charset="0"/>
                <a:ea typeface="宋体" panose="02010600030101010101" pitchFamily="2" charset="-122"/>
              </a:rPr>
              <a:t>，对</a:t>
            </a:r>
            <a:r>
              <a:rPr lang="zh-CN" altLang="en-US" sz="3200" i="0" dirty="0">
                <a:solidFill>
                  <a:srgbClr val="FF0000"/>
                </a:solidFill>
                <a:latin typeface="Times New Roman" panose="02020603050405020304" charset="0"/>
                <a:ea typeface="宋体" panose="02010600030101010101" pitchFamily="2" charset="-122"/>
              </a:rPr>
              <a:t>继续飞行的附加条件和限制</a:t>
            </a:r>
            <a:r>
              <a:rPr lang="zh-CN" altLang="en-US" sz="3200" i="0" dirty="0">
                <a:solidFill>
                  <a:srgbClr val="002060"/>
                </a:solidFill>
                <a:latin typeface="Times New Roman" panose="02020603050405020304" charset="0"/>
                <a:ea typeface="宋体" panose="02010600030101010101" pitchFamily="2" charset="-122"/>
              </a:rPr>
              <a:t>，以及</a:t>
            </a:r>
            <a:r>
              <a:rPr lang="zh-CN" altLang="en-US" sz="3200" i="0" dirty="0">
                <a:solidFill>
                  <a:srgbClr val="FF0000"/>
                </a:solidFill>
                <a:latin typeface="Times New Roman" panose="02020603050405020304" charset="0"/>
                <a:ea typeface="宋体" panose="02010600030101010101" pitchFamily="2" charset="-122"/>
              </a:rPr>
              <a:t>挂说明牌以提醒机组和维修人员注意仪表</a:t>
            </a:r>
            <a:r>
              <a:rPr lang="zh-CN" altLang="zh-CN" sz="3200" i="0" dirty="0">
                <a:solidFill>
                  <a:srgbClr val="FF0000"/>
                </a:solidFill>
                <a:latin typeface="Times New Roman" panose="02020603050405020304" charset="0"/>
                <a:ea typeface="宋体" panose="02010600030101010101" pitchFamily="2" charset="-122"/>
              </a:rPr>
              <a:t>/</a:t>
            </a:r>
            <a:r>
              <a:rPr lang="zh-CN" altLang="en-US" sz="3200" i="0" dirty="0">
                <a:solidFill>
                  <a:srgbClr val="FF0000"/>
                </a:solidFill>
                <a:latin typeface="Times New Roman" panose="02020603050405020304" charset="0"/>
                <a:ea typeface="宋体" panose="02010600030101010101" pitchFamily="2" charset="-122"/>
              </a:rPr>
              <a:t>设备所处的不合格技术情况</a:t>
            </a:r>
            <a:r>
              <a:rPr lang="zh-CN" altLang="en-US" sz="3200" i="0" dirty="0">
                <a:solidFill>
                  <a:srgbClr val="002060"/>
                </a:solidFill>
                <a:latin typeface="Times New Roman" panose="02020603050405020304" charset="0"/>
                <a:ea typeface="宋体" panose="02010600030101010101" pitchFamily="2" charset="-122"/>
              </a:rPr>
              <a:t>。</a:t>
            </a:r>
            <a:endParaRPr lang="zh-CN" altLang="en-US" sz="3200" i="0" dirty="0">
              <a:solidFill>
                <a:srgbClr val="002060"/>
              </a:solidFill>
              <a:latin typeface="Times New Roman" panose="02020603050405020304" charset="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ext Box 5"/>
          <p:cNvSpPr txBox="1"/>
          <p:nvPr/>
        </p:nvSpPr>
        <p:spPr>
          <a:xfrm>
            <a:off x="870268" y="1193800"/>
            <a:ext cx="7402512" cy="4470400"/>
          </a:xfrm>
          <a:prstGeom prst="rect">
            <a:avLst/>
          </a:prstGeom>
          <a:noFill/>
          <a:ln w="9525">
            <a:noFill/>
          </a:ln>
        </p:spPr>
        <p:txBody>
          <a:bodyPr anchor="t">
            <a:spAutoFit/>
          </a:bodyPr>
          <a:p>
            <a:pPr>
              <a:lnSpc>
                <a:spcPct val="120000"/>
              </a:lnSpc>
              <a:spcBef>
                <a:spcPct val="50000"/>
              </a:spcBef>
            </a:pPr>
            <a:r>
              <a:rPr lang="en-US" altLang="zh-CN" sz="3200" i="0" dirty="0">
                <a:solidFill>
                  <a:srgbClr val="002060"/>
                </a:solidFill>
                <a:latin typeface="Times New Roman" panose="02020603050405020304" charset="0"/>
                <a:ea typeface="宋体" panose="02010600030101010101" pitchFamily="2" charset="-122"/>
              </a:rPr>
              <a:t>3</a:t>
            </a:r>
            <a:r>
              <a:rPr lang="zh-CN" altLang="en-US" sz="3200" i="0" dirty="0">
                <a:solidFill>
                  <a:srgbClr val="002060"/>
                </a:solidFill>
                <a:latin typeface="Times New Roman" panose="02020603050405020304" charset="0"/>
                <a:ea typeface="宋体" panose="02010600030101010101" pitchFamily="2" charset="-122"/>
              </a:rPr>
              <a:t>、</a:t>
            </a:r>
            <a:r>
              <a:rPr lang="zh-CN" altLang="zh-CN" sz="3200" i="0" dirty="0">
                <a:solidFill>
                  <a:srgbClr val="002060"/>
                </a:solidFill>
                <a:latin typeface="Times New Roman" panose="02020603050405020304" charset="0"/>
                <a:ea typeface="宋体" panose="02010600030101010101" pitchFamily="2" charset="-122"/>
              </a:rPr>
              <a:t>“</a:t>
            </a:r>
            <a:r>
              <a:rPr lang="zh-CN" altLang="en-US" sz="3200" i="0" dirty="0">
                <a:solidFill>
                  <a:srgbClr val="002060"/>
                </a:solidFill>
                <a:latin typeface="Times New Roman" panose="02020603050405020304" charset="0"/>
                <a:ea typeface="宋体" panose="02010600030101010101" pitchFamily="2" charset="-122"/>
              </a:rPr>
              <a:t>按一定的工作程序”是指当设备项目失效时，需要</a:t>
            </a:r>
            <a:r>
              <a:rPr lang="zh-CN" altLang="en-US" sz="3200" i="0" dirty="0">
                <a:solidFill>
                  <a:srgbClr val="FF0000"/>
                </a:solidFill>
                <a:latin typeface="Times New Roman" panose="02020603050405020304" charset="0"/>
                <a:ea typeface="宋体" panose="02010600030101010101" pitchFamily="2" charset="-122"/>
              </a:rPr>
              <a:t>在飞行前</a:t>
            </a:r>
            <a:r>
              <a:rPr lang="zh-CN" altLang="en-US" sz="3200" b="1" i="0" dirty="0">
                <a:solidFill>
                  <a:srgbClr val="FF0000"/>
                </a:solidFill>
                <a:latin typeface="Times New Roman" panose="02020603050405020304" charset="0"/>
                <a:ea typeface="宋体" panose="02010600030101010101" pitchFamily="2" charset="-122"/>
              </a:rPr>
              <a:t>必须</a:t>
            </a:r>
            <a:r>
              <a:rPr lang="zh-CN" altLang="en-US" sz="3200" i="0" dirty="0">
                <a:solidFill>
                  <a:srgbClr val="FF0000"/>
                </a:solidFill>
                <a:latin typeface="Times New Roman" panose="02020603050405020304" charset="0"/>
                <a:ea typeface="宋体" panose="02010600030101010101" pitchFamily="2" charset="-122"/>
              </a:rPr>
              <a:t>完成的某些特定的维护程序</a:t>
            </a:r>
            <a:r>
              <a:rPr lang="zh-CN" altLang="en-US" sz="3200" i="0" dirty="0">
                <a:solidFill>
                  <a:srgbClr val="002060"/>
                </a:solidFill>
                <a:latin typeface="Times New Roman" panose="02020603050405020304" charset="0"/>
                <a:ea typeface="宋体" panose="02010600030101010101" pitchFamily="2" charset="-122"/>
              </a:rPr>
              <a:t>（用</a:t>
            </a:r>
            <a:r>
              <a:rPr lang="zh-CN" altLang="en-US" sz="3200" i="0" dirty="0">
                <a:solidFill>
                  <a:srgbClr val="FF0000"/>
                </a:solidFill>
                <a:latin typeface="Times New Roman" panose="02020603050405020304" charset="0"/>
                <a:ea typeface="宋体" panose="02010600030101010101" pitchFamily="2" charset="-122"/>
              </a:rPr>
              <a:t>字母</a:t>
            </a:r>
            <a:r>
              <a:rPr lang="zh-CN" altLang="zh-CN" sz="3200" i="0" dirty="0">
                <a:solidFill>
                  <a:srgbClr val="FF0000"/>
                </a:solidFill>
                <a:latin typeface="Times New Roman" panose="02020603050405020304" charset="0"/>
                <a:ea typeface="宋体" panose="02010600030101010101" pitchFamily="2" charset="-122"/>
              </a:rPr>
              <a:t>M</a:t>
            </a:r>
            <a:r>
              <a:rPr lang="zh-CN" altLang="en-US" sz="3200" i="0" dirty="0">
                <a:solidFill>
                  <a:srgbClr val="002060"/>
                </a:solidFill>
                <a:latin typeface="Times New Roman" panose="02020603050405020304" charset="0"/>
                <a:ea typeface="宋体" panose="02010600030101010101" pitchFamily="2" charset="-122"/>
              </a:rPr>
              <a:t>表示）；或</a:t>
            </a:r>
            <a:r>
              <a:rPr lang="zh-CN" altLang="en-US" sz="3200" i="0" dirty="0">
                <a:solidFill>
                  <a:srgbClr val="FF0000"/>
                </a:solidFill>
                <a:latin typeface="Times New Roman" panose="02020603050405020304" charset="0"/>
                <a:ea typeface="宋体" panose="02010600030101010101" pitchFamily="2" charset="-122"/>
              </a:rPr>
              <a:t>需要在机上必须完成的某些特定的操作程序</a:t>
            </a:r>
            <a:r>
              <a:rPr lang="zh-CN" altLang="en-US" sz="3200" i="0" dirty="0">
                <a:solidFill>
                  <a:srgbClr val="002060"/>
                </a:solidFill>
                <a:latin typeface="Times New Roman" panose="02020603050405020304" charset="0"/>
                <a:ea typeface="宋体" panose="02010600030101010101" pitchFamily="2" charset="-122"/>
              </a:rPr>
              <a:t>（用</a:t>
            </a:r>
            <a:r>
              <a:rPr lang="zh-CN" altLang="en-US" sz="3200" i="0" dirty="0">
                <a:solidFill>
                  <a:srgbClr val="FF0000"/>
                </a:solidFill>
                <a:latin typeface="Times New Roman" panose="02020603050405020304" charset="0"/>
                <a:ea typeface="宋体" panose="02010600030101010101" pitchFamily="2" charset="-122"/>
              </a:rPr>
              <a:t>字母</a:t>
            </a:r>
            <a:r>
              <a:rPr lang="zh-CN" altLang="zh-CN" sz="3200" i="0" dirty="0">
                <a:solidFill>
                  <a:srgbClr val="FF0000"/>
                </a:solidFill>
                <a:latin typeface="Times New Roman" panose="02020603050405020304" charset="0"/>
                <a:ea typeface="宋体" panose="02010600030101010101" pitchFamily="2" charset="-122"/>
              </a:rPr>
              <a:t>O</a:t>
            </a:r>
            <a:r>
              <a:rPr lang="zh-CN" altLang="en-US" sz="3200" i="0" dirty="0">
                <a:solidFill>
                  <a:srgbClr val="002060"/>
                </a:solidFill>
                <a:latin typeface="Times New Roman" panose="02020603050405020304" charset="0"/>
                <a:ea typeface="宋体" panose="02010600030101010101" pitchFamily="2" charset="-122"/>
              </a:rPr>
              <a:t>表示）。</a:t>
            </a:r>
            <a:endParaRPr lang="zh-CN" altLang="en-US" sz="3200" i="0" dirty="0">
              <a:solidFill>
                <a:srgbClr val="002060"/>
              </a:solidFill>
              <a:latin typeface="Times New Roman" panose="02020603050405020304" charset="0"/>
              <a:ea typeface="宋体" panose="02010600030101010101" pitchFamily="2" charset="-122"/>
            </a:endParaRPr>
          </a:p>
          <a:p>
            <a:pPr>
              <a:lnSpc>
                <a:spcPct val="120000"/>
              </a:lnSpc>
              <a:spcBef>
                <a:spcPct val="50000"/>
              </a:spcBef>
            </a:pPr>
            <a:r>
              <a:rPr lang="zh-CN" altLang="en-US" sz="3200" i="0" dirty="0">
                <a:solidFill>
                  <a:srgbClr val="002060"/>
                </a:solidFill>
                <a:latin typeface="Times New Roman" panose="02020603050405020304" charset="0"/>
                <a:ea typeface="宋体" panose="02010600030101010101" pitchFamily="2" charset="-122"/>
              </a:rPr>
              <a:t>按要求执行这些程序是按照</a:t>
            </a:r>
            <a:r>
              <a:rPr lang="zh-CN" altLang="zh-CN" sz="3200" i="0" dirty="0">
                <a:solidFill>
                  <a:srgbClr val="002060"/>
                </a:solidFill>
                <a:latin typeface="Times New Roman" panose="02020603050405020304" charset="0"/>
                <a:ea typeface="宋体" panose="02010600030101010101" pitchFamily="2" charset="-122"/>
              </a:rPr>
              <a:t>MEL</a:t>
            </a:r>
            <a:r>
              <a:rPr lang="zh-CN" altLang="en-US" sz="3200" i="0" dirty="0">
                <a:solidFill>
                  <a:srgbClr val="002060"/>
                </a:solidFill>
                <a:latin typeface="Times New Roman" panose="02020603050405020304" charset="0"/>
                <a:ea typeface="宋体" panose="02010600030101010101" pitchFamily="2" charset="-122"/>
              </a:rPr>
              <a:t>放行的前提条件</a:t>
            </a:r>
            <a:endParaRPr lang="zh-CN" altLang="en-US" sz="3200" i="0" dirty="0">
              <a:solidFill>
                <a:srgbClr val="002060"/>
              </a:solidFill>
              <a:latin typeface="Times New Roman" panose="02020603050405020304" charset="0"/>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 Box 3"/>
          <p:cNvSpPr txBox="1"/>
          <p:nvPr/>
        </p:nvSpPr>
        <p:spPr>
          <a:xfrm>
            <a:off x="919480" y="1489075"/>
            <a:ext cx="7305040" cy="3879215"/>
          </a:xfrm>
          <a:prstGeom prst="rect">
            <a:avLst/>
          </a:prstGeom>
          <a:noFill/>
          <a:ln w="9525">
            <a:noFill/>
          </a:ln>
        </p:spPr>
        <p:txBody>
          <a:bodyPr wrap="square" anchor="t">
            <a:spAutoFit/>
          </a:bodyPr>
          <a:p>
            <a:pPr eaLnBrk="0" hangingPunct="0">
              <a:lnSpc>
                <a:spcPct val="110000"/>
              </a:lnSpc>
            </a:pPr>
            <a:r>
              <a:rPr lang="en-US" altLang="zh-CN" sz="3200" i="0" dirty="0">
                <a:solidFill>
                  <a:srgbClr val="002060"/>
                </a:solidFill>
                <a:latin typeface="Times New Roman" panose="02020603050405020304" charset="0"/>
                <a:ea typeface="宋体" panose="02010600030101010101" pitchFamily="2" charset="-122"/>
              </a:rPr>
              <a:t>4</a:t>
            </a:r>
            <a:r>
              <a:rPr lang="zh-CN" altLang="en-US" sz="3200" i="0" dirty="0">
                <a:solidFill>
                  <a:srgbClr val="002060"/>
                </a:solidFill>
                <a:latin typeface="Times New Roman" panose="02020603050405020304" charset="0"/>
                <a:ea typeface="宋体" panose="02010600030101010101" pitchFamily="2" charset="-122"/>
              </a:rPr>
              <a:t>、</a:t>
            </a:r>
            <a:r>
              <a:rPr lang="zh-CN" altLang="zh-CN" sz="3200" i="0" dirty="0">
                <a:solidFill>
                  <a:srgbClr val="002060"/>
                </a:solidFill>
                <a:latin typeface="Times New Roman" panose="02020603050405020304" charset="0"/>
                <a:ea typeface="宋体" panose="02010600030101010101" pitchFamily="2" charset="-122"/>
              </a:rPr>
              <a:t>“</a:t>
            </a:r>
            <a:r>
              <a:rPr lang="zh-CN" altLang="en-US" sz="3200" i="0" dirty="0">
                <a:solidFill>
                  <a:srgbClr val="002060"/>
                </a:solidFill>
                <a:latin typeface="Times New Roman" panose="02020603050405020304" charset="0"/>
                <a:ea typeface="宋体" panose="02010600030101010101" pitchFamily="2" charset="-122"/>
              </a:rPr>
              <a:t>有限的飞行”：</a:t>
            </a:r>
            <a:r>
              <a:rPr lang="zh-CN" altLang="en-US" sz="3200" i="0" dirty="0">
                <a:solidFill>
                  <a:srgbClr val="FF0000"/>
                </a:solidFill>
                <a:latin typeface="Times New Roman" panose="02020603050405020304" charset="0"/>
                <a:ea typeface="宋体" panose="02010600030101010101" pitchFamily="2" charset="-122"/>
              </a:rPr>
              <a:t>考虑</a:t>
            </a:r>
            <a:r>
              <a:rPr lang="zh-CN" altLang="en-US" sz="3200" i="0" dirty="0">
                <a:solidFill>
                  <a:srgbClr val="002060"/>
                </a:solidFill>
                <a:latin typeface="Times New Roman" panose="02020603050405020304" charset="0"/>
                <a:ea typeface="宋体" panose="02010600030101010101" pitchFamily="2" charset="-122"/>
              </a:rPr>
              <a:t>到带有不工作的仪表或设备继续飞行是</a:t>
            </a:r>
            <a:r>
              <a:rPr lang="zh-CN" altLang="en-US" sz="3200" i="0" dirty="0">
                <a:solidFill>
                  <a:srgbClr val="FF0000"/>
                </a:solidFill>
                <a:latin typeface="Times New Roman" panose="02020603050405020304" charset="0"/>
                <a:ea typeface="宋体" panose="02010600030101010101" pitchFamily="2" charset="-122"/>
              </a:rPr>
              <a:t>否会遇到其他的故障</a:t>
            </a:r>
            <a:r>
              <a:rPr lang="zh-CN" altLang="zh-CN" sz="3200" i="0" dirty="0">
                <a:solidFill>
                  <a:srgbClr val="FF0000"/>
                </a:solidFill>
                <a:latin typeface="Times New Roman" panose="02020603050405020304" charset="0"/>
                <a:ea typeface="宋体" panose="02010600030101010101" pitchFamily="2" charset="-122"/>
              </a:rPr>
              <a:t>/</a:t>
            </a:r>
            <a:r>
              <a:rPr lang="zh-CN" altLang="en-US" sz="3200" i="0" dirty="0">
                <a:solidFill>
                  <a:srgbClr val="FF0000"/>
                </a:solidFill>
                <a:latin typeface="Times New Roman" panose="02020603050405020304" charset="0"/>
                <a:ea typeface="宋体" panose="02010600030101010101" pitchFamily="2" charset="-122"/>
              </a:rPr>
              <a:t>失效情况</a:t>
            </a:r>
            <a:r>
              <a:rPr lang="zh-CN" altLang="en-US" sz="3200" i="0" dirty="0">
                <a:solidFill>
                  <a:srgbClr val="002060"/>
                </a:solidFill>
                <a:latin typeface="Times New Roman" panose="02020603050405020304" charset="0"/>
                <a:ea typeface="宋体" panose="02010600030101010101" pitchFamily="2" charset="-122"/>
              </a:rPr>
              <a:t>，进而飞机是否仍然能保持应有的安全水平，或增加机组不应有的工作负荷，因此</a:t>
            </a:r>
            <a:r>
              <a:rPr lang="zh-CN" altLang="en-US" sz="3200" i="0" dirty="0">
                <a:solidFill>
                  <a:srgbClr val="FF0000"/>
                </a:solidFill>
                <a:latin typeface="Times New Roman" panose="02020603050405020304" charset="0"/>
                <a:ea typeface="宋体" panose="02010600030101010101" pitchFamily="2" charset="-122"/>
              </a:rPr>
              <a:t>尽早或在飞到第一个有修理能力或换件能力的航站进行修理或换件</a:t>
            </a:r>
            <a:r>
              <a:rPr lang="zh-CN" altLang="en-US" sz="3200" i="0" dirty="0">
                <a:solidFill>
                  <a:srgbClr val="002060"/>
                </a:solidFill>
                <a:latin typeface="Times New Roman" panose="02020603050405020304" charset="0"/>
                <a:ea typeface="宋体" panose="02010600030101010101" pitchFamily="2" charset="-122"/>
              </a:rPr>
              <a:t>。</a:t>
            </a:r>
            <a:endParaRPr lang="zh-CN" altLang="en-US" sz="3200" i="0" dirty="0">
              <a:solidFill>
                <a:srgbClr val="002060"/>
              </a:solidFill>
              <a:latin typeface="Times New Roman" panose="02020603050405020304" charset="0"/>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页脚占位符 2"/>
          <p:cNvSpPr>
            <a:spLocks noGrp="1"/>
          </p:cNvSpPr>
          <p:nvPr>
            <p:ph type="ftr" sz="quarter" idx="11"/>
          </p:nvPr>
        </p:nvSpPr>
        <p:spPr/>
        <p:txBody>
          <a:bodyPr wrap="squar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5pPr>
          </a:lstStyle>
          <a:p>
            <a:pPr lvl="0" indent="0" algn="ctr"/>
            <a:r>
              <a:rPr lang="zh-CN" altLang="zh-CN" sz="1400" i="0" dirty="0">
                <a:solidFill>
                  <a:schemeClr val="tx1"/>
                </a:solidFill>
                <a:latin typeface="Arial" panose="020B0604020202020204" pitchFamily="34" charset="0"/>
              </a:rPr>
              <a:t>12</a:t>
            </a:r>
            <a:endParaRPr lang="zh-CN" altLang="zh-CN" sz="1400" i="0" dirty="0">
              <a:solidFill>
                <a:schemeClr val="tx1"/>
              </a:solidFill>
              <a:latin typeface="Arial" panose="020B0604020202020204" pitchFamily="34" charset="0"/>
            </a:endParaRPr>
          </a:p>
        </p:txBody>
      </p:sp>
      <p:sp>
        <p:nvSpPr>
          <p:cNvPr id="68610" name="灯片编号占位符 3"/>
          <p:cNvSpPr>
            <a:spLocks noGrp="1"/>
          </p:cNvSpPr>
          <p:nvPr>
            <p:ph type="sldNum" sz="quarter" idx="12"/>
          </p:nvPr>
        </p:nvSpPr>
        <p:spPr/>
        <p:txBody>
          <a:bodyPr wrap="squar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4000" b="0" i="1" u="none" kern="1200" baseline="0">
                <a:solidFill>
                  <a:schemeClr val="tx2"/>
                </a:solidFill>
                <a:latin typeface="Times New Roman" panose="02020603050405020304" charset="0"/>
                <a:ea typeface="宋体" panose="02010600030101010101" pitchFamily="2" charset="-122"/>
                <a:cs typeface="+mn-cs"/>
              </a:defRPr>
            </a:lvl5pPr>
          </a:lstStyle>
          <a:p>
            <a:pPr lvl="0" indent="0" algn="r"/>
            <a:fld id="{9A0DB2DC-4C9A-4742-B13C-FB6460FD3503}" type="slidenum">
              <a:rPr lang="zh-CN" altLang="zh-CN" sz="1400" i="0" dirty="0">
                <a:solidFill>
                  <a:schemeClr val="tx1"/>
                </a:solidFill>
                <a:latin typeface="Arial" panose="020B0604020202020204" pitchFamily="34" charset="0"/>
              </a:rPr>
            </a:fld>
            <a:endParaRPr lang="zh-CN" altLang="zh-CN" sz="1400" i="0" dirty="0">
              <a:solidFill>
                <a:schemeClr val="tx1"/>
              </a:solidFill>
              <a:latin typeface="Arial" panose="020B0604020202020204" pitchFamily="34" charset="0"/>
            </a:endParaRPr>
          </a:p>
        </p:txBody>
      </p:sp>
      <p:sp>
        <p:nvSpPr>
          <p:cNvPr id="2" name="Text Box 3"/>
          <p:cNvSpPr txBox="1"/>
          <p:nvPr/>
        </p:nvSpPr>
        <p:spPr>
          <a:xfrm>
            <a:off x="914400" y="650875"/>
            <a:ext cx="4114800" cy="584200"/>
          </a:xfrm>
          <a:prstGeom prst="rect">
            <a:avLst/>
          </a:prstGeom>
          <a:noFill/>
          <a:ln w="9525">
            <a:noFill/>
          </a:ln>
        </p:spPr>
        <p:txBody>
          <a:bodyPr anchor="t">
            <a:spAutoFit/>
          </a:bodyPr>
          <a:p>
            <a:pPr>
              <a:spcBef>
                <a:spcPct val="50000"/>
              </a:spcBef>
            </a:pPr>
            <a:r>
              <a:rPr lang="en-US" altLang="zh-CN" sz="3200" i="0" dirty="0">
                <a:solidFill>
                  <a:schemeClr val="tx1"/>
                </a:solidFill>
                <a:latin typeface="Times New Roman" panose="02020603050405020304" charset="0"/>
                <a:ea typeface="宋体" panose="02010600030101010101" pitchFamily="2" charset="-122"/>
              </a:rPr>
              <a:t>5</a:t>
            </a:r>
            <a:r>
              <a:rPr lang="zh-CN" altLang="en-US" sz="3200" i="0" dirty="0">
                <a:solidFill>
                  <a:schemeClr val="tx1"/>
                </a:solidFill>
                <a:latin typeface="Times New Roman" panose="02020603050405020304" charset="0"/>
                <a:ea typeface="宋体" panose="02010600030101010101" pitchFamily="2" charset="-122"/>
              </a:rPr>
              <a:t>、修复期限。</a:t>
            </a:r>
            <a:endParaRPr lang="zh-CN" altLang="en-US" sz="3200" i="0" dirty="0">
              <a:solidFill>
                <a:schemeClr val="tx1"/>
              </a:solidFill>
              <a:latin typeface="Times New Roman" panose="02020603050405020304" charset="0"/>
              <a:ea typeface="宋体" panose="02010600030101010101" pitchFamily="2" charset="-122"/>
            </a:endParaRPr>
          </a:p>
        </p:txBody>
      </p:sp>
      <p:sp>
        <p:nvSpPr>
          <p:cNvPr id="66564" name="Text Box 4"/>
          <p:cNvSpPr txBox="1"/>
          <p:nvPr/>
        </p:nvSpPr>
        <p:spPr>
          <a:xfrm>
            <a:off x="914083" y="1466850"/>
            <a:ext cx="7772400" cy="5508625"/>
          </a:xfrm>
          <a:prstGeom prst="rect">
            <a:avLst/>
          </a:prstGeom>
          <a:noFill/>
          <a:ln w="9525">
            <a:noFill/>
          </a:ln>
        </p:spPr>
        <p:txBody>
          <a:bodyPr anchor="t">
            <a:spAutoFit/>
          </a:bodyPr>
          <a:p>
            <a:pPr algn="just">
              <a:spcBef>
                <a:spcPct val="50000"/>
              </a:spcBef>
            </a:pPr>
            <a:r>
              <a:rPr lang="zh-CN" altLang="zh-CN" sz="3200" i="0" dirty="0">
                <a:solidFill>
                  <a:schemeClr val="tx1"/>
                </a:solidFill>
                <a:latin typeface="Times New Roman" panose="02020603050405020304" charset="0"/>
                <a:ea typeface="宋体" panose="02010600030101010101" pitchFamily="2" charset="-122"/>
              </a:rPr>
              <a:t>A</a:t>
            </a:r>
            <a:r>
              <a:rPr lang="zh-CN" altLang="en-US" sz="3200" i="0" dirty="0">
                <a:solidFill>
                  <a:schemeClr val="tx1"/>
                </a:solidFill>
                <a:latin typeface="Times New Roman" panose="02020603050405020304" charset="0"/>
                <a:ea typeface="宋体" panose="02010600030101010101" pitchFamily="2" charset="-122"/>
              </a:rPr>
              <a:t>类：在</a:t>
            </a:r>
            <a:r>
              <a:rPr lang="zh-CN" altLang="zh-CN" sz="3200" i="0" dirty="0">
                <a:solidFill>
                  <a:schemeClr val="tx1"/>
                </a:solidFill>
                <a:latin typeface="Times New Roman" panose="02020603050405020304" charset="0"/>
                <a:ea typeface="宋体" panose="02010600030101010101" pitchFamily="2" charset="-122"/>
              </a:rPr>
              <a:t>MEL</a:t>
            </a:r>
            <a:r>
              <a:rPr lang="zh-CN" altLang="en-US" sz="3200" i="0" dirty="0">
                <a:solidFill>
                  <a:schemeClr val="tx1"/>
                </a:solidFill>
                <a:latin typeface="Times New Roman" panose="02020603050405020304" charset="0"/>
                <a:ea typeface="宋体" panose="02010600030101010101" pitchFamily="2" charset="-122"/>
              </a:rPr>
              <a:t>规定的修复期限内完成修复；</a:t>
            </a:r>
            <a:endParaRPr lang="zh-CN" altLang="en-US" sz="3200" i="0" dirty="0">
              <a:solidFill>
                <a:schemeClr val="tx1"/>
              </a:solidFill>
              <a:latin typeface="Times New Roman" panose="02020603050405020304" charset="0"/>
              <a:ea typeface="宋体" panose="02010600030101010101" pitchFamily="2" charset="-122"/>
            </a:endParaRPr>
          </a:p>
          <a:p>
            <a:pPr algn="just">
              <a:spcBef>
                <a:spcPct val="50000"/>
              </a:spcBef>
            </a:pPr>
            <a:r>
              <a:rPr lang="zh-CN" altLang="zh-CN" sz="3200" i="0" dirty="0">
                <a:solidFill>
                  <a:schemeClr val="tx1"/>
                </a:solidFill>
                <a:latin typeface="Times New Roman" panose="02020603050405020304" charset="0"/>
                <a:ea typeface="宋体" panose="02010600030101010101" pitchFamily="2" charset="-122"/>
              </a:rPr>
              <a:t>B</a:t>
            </a:r>
            <a:r>
              <a:rPr lang="zh-CN" altLang="en-US" sz="3200" i="0" dirty="0">
                <a:solidFill>
                  <a:schemeClr val="tx1"/>
                </a:solidFill>
                <a:latin typeface="Times New Roman" panose="02020603050405020304" charset="0"/>
                <a:ea typeface="宋体" panose="02010600030101010101" pitchFamily="2" charset="-122"/>
              </a:rPr>
              <a:t>类：该项目要求在</a:t>
            </a:r>
            <a:r>
              <a:rPr lang="zh-CN" altLang="zh-CN" sz="3200" i="0" dirty="0">
                <a:solidFill>
                  <a:schemeClr val="tx1"/>
                </a:solidFill>
                <a:latin typeface="Times New Roman" panose="02020603050405020304" charset="0"/>
                <a:ea typeface="宋体" panose="02010600030101010101" pitchFamily="2" charset="-122"/>
              </a:rPr>
              <a:t>3</a:t>
            </a:r>
            <a:r>
              <a:rPr lang="zh-CN" altLang="en-US" sz="3200" i="0" dirty="0">
                <a:solidFill>
                  <a:schemeClr val="tx1"/>
                </a:solidFill>
                <a:latin typeface="Times New Roman" panose="02020603050405020304" charset="0"/>
                <a:ea typeface="宋体" panose="02010600030101010101" pitchFamily="2" charset="-122"/>
              </a:rPr>
              <a:t>日历天（</a:t>
            </a:r>
            <a:r>
              <a:rPr lang="zh-CN" altLang="zh-CN" sz="3200" i="0" dirty="0">
                <a:solidFill>
                  <a:schemeClr val="tx1"/>
                </a:solidFill>
                <a:latin typeface="Times New Roman" panose="02020603050405020304" charset="0"/>
                <a:ea typeface="宋体" panose="02010600030101010101" pitchFamily="2" charset="-122"/>
              </a:rPr>
              <a:t>72</a:t>
            </a:r>
            <a:r>
              <a:rPr lang="zh-CN" altLang="en-US" sz="3200" i="0" dirty="0">
                <a:solidFill>
                  <a:schemeClr val="tx1"/>
                </a:solidFill>
                <a:latin typeface="Times New Roman" panose="02020603050405020304" charset="0"/>
                <a:ea typeface="宋体" panose="02010600030101010101" pitchFamily="2" charset="-122"/>
              </a:rPr>
              <a:t>小时）之内修复；例如：26日早上10点发生故障，则从26日子夜至29日子夜为修理的最大时间间隔</a:t>
            </a:r>
            <a:r>
              <a:rPr lang="en-US" altLang="zh-CN" sz="3200" i="0" dirty="0">
                <a:solidFill>
                  <a:schemeClr val="tx1"/>
                </a:solidFill>
                <a:latin typeface="Times New Roman" panose="02020603050405020304" charset="0"/>
                <a:ea typeface="宋体" panose="02010600030101010101" pitchFamily="2" charset="-122"/>
              </a:rPr>
              <a:t>;</a:t>
            </a:r>
            <a:endParaRPr lang="en-US" altLang="zh-CN" sz="3200" i="0" dirty="0">
              <a:solidFill>
                <a:schemeClr val="tx1"/>
              </a:solidFill>
              <a:latin typeface="Times New Roman" panose="02020603050405020304" charset="0"/>
              <a:ea typeface="宋体" panose="02010600030101010101" pitchFamily="2" charset="-122"/>
            </a:endParaRPr>
          </a:p>
          <a:p>
            <a:pPr algn="just">
              <a:spcBef>
                <a:spcPct val="50000"/>
              </a:spcBef>
            </a:pPr>
            <a:r>
              <a:rPr lang="zh-CN" altLang="en-US" sz="3200" dirty="0">
                <a:solidFill>
                  <a:schemeClr val="tx1"/>
                </a:solidFill>
                <a:latin typeface="Times New Roman" panose="02020603050405020304" charset="0"/>
                <a:ea typeface="宋体" panose="02010600030101010101" pitchFamily="2" charset="-122"/>
                <a:sym typeface="楷体_GB2312" pitchFamily="1" charset="-122"/>
              </a:rPr>
              <a:t>时间计算不包括记录故障的当天，是从发生故障那天后的子夜零时开始</a:t>
            </a:r>
            <a:endParaRPr lang="zh-CN" altLang="en-US" sz="3200" i="0" dirty="0">
              <a:solidFill>
                <a:schemeClr val="tx1"/>
              </a:solidFill>
              <a:latin typeface="Times New Roman" panose="02020603050405020304" charset="0"/>
              <a:ea typeface="宋体" panose="02010600030101010101" pitchFamily="2" charset="-122"/>
            </a:endParaRPr>
          </a:p>
          <a:p>
            <a:pPr algn="just">
              <a:spcBef>
                <a:spcPct val="50000"/>
              </a:spcBef>
            </a:pPr>
            <a:endParaRPr lang="zh-CN" altLang="en-US" sz="3200" i="0" dirty="0">
              <a:solidFill>
                <a:schemeClr val="tx1"/>
              </a:solidFill>
              <a:latin typeface="Times New Roman" panose="02020603050405020304" charset="0"/>
              <a:ea typeface="宋体" panose="02010600030101010101" pitchFamily="2" charset="-122"/>
            </a:endParaRPr>
          </a:p>
          <a:p>
            <a:pPr>
              <a:spcBef>
                <a:spcPct val="50000"/>
              </a:spcBef>
            </a:pPr>
            <a:endParaRPr lang="zh-CN" altLang="en-US" sz="3200" i="0" dirty="0">
              <a:solidFill>
                <a:schemeClr val="tx1"/>
              </a:solidFill>
              <a:latin typeface="Times New Roman" panose="02020603050405020304" charset="0"/>
              <a:ea typeface="宋体" panose="02010600030101010101" pitchFamily="2" charset="-122"/>
            </a:endParaRPr>
          </a:p>
        </p:txBody>
      </p:sp>
      <p:sp>
        <p:nvSpPr>
          <p:cNvPr id="68613" name="Text Box 5"/>
          <p:cNvSpPr txBox="1"/>
          <p:nvPr/>
        </p:nvSpPr>
        <p:spPr>
          <a:xfrm>
            <a:off x="684213" y="4221163"/>
            <a:ext cx="8382000" cy="460375"/>
          </a:xfrm>
          <a:prstGeom prst="rect">
            <a:avLst/>
          </a:prstGeom>
          <a:noFill/>
          <a:ln w="9525">
            <a:noFill/>
          </a:ln>
        </p:spPr>
        <p:txBody>
          <a:bodyPr anchor="t">
            <a:spAutoFit/>
          </a:bodyPr>
          <a:p>
            <a:pPr>
              <a:spcBef>
                <a:spcPct val="50000"/>
              </a:spcBef>
            </a:pPr>
            <a:endParaRPr lang="zh-CN" altLang="zh-CN" sz="2400" dirty="0">
              <a:solidFill>
                <a:schemeClr val="accent2"/>
              </a:solidFill>
              <a:latin typeface="Times New Roman" panose="02020603050405020304" charset="0"/>
              <a:ea typeface="宋体" panose="0201060003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6564">
                                            <p:txEl>
                                              <p:charRg st="0" end="21"/>
                                            </p:txEl>
                                          </p:spTgt>
                                        </p:tgtEl>
                                        <p:attrNameLst>
                                          <p:attrName>style.visibility</p:attrName>
                                        </p:attrNameLst>
                                      </p:cBhvr>
                                      <p:to>
                                        <p:strVal val="visible"/>
                                      </p:to>
                                    </p:set>
                                    <p:animEffect transition="in" filter="wheel(1)">
                                      <p:cBhvr>
                                        <p:cTn id="13" dur="2000"/>
                                        <p:tgtEl>
                                          <p:spTgt spid="66564">
                                            <p:txEl>
                                              <p:charRg st="0" end="2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6564">
                                            <p:txEl>
                                              <p:charRg st="21" end="86"/>
                                            </p:txEl>
                                          </p:spTgt>
                                        </p:tgtEl>
                                        <p:attrNameLst>
                                          <p:attrName>style.visibility</p:attrName>
                                        </p:attrNameLst>
                                      </p:cBhvr>
                                      <p:to>
                                        <p:strVal val="visible"/>
                                      </p:to>
                                    </p:set>
                                    <p:anim calcmode="lin" valueType="num">
                                      <p:cBhvr additive="base">
                                        <p:cTn id="18" dur="500" fill="hold"/>
                                        <p:tgtEl>
                                          <p:spTgt spid="66564">
                                            <p:txEl>
                                              <p:charRg st="21" end="8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6564">
                                            <p:txEl>
                                              <p:charRg st="21" end="8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6564">
                                            <p:txEl>
                                              <p:charRg st="86" end="118"/>
                                            </p:txEl>
                                          </p:spTgt>
                                        </p:tgtEl>
                                        <p:attrNameLst>
                                          <p:attrName>style.visibility</p:attrName>
                                        </p:attrNameLst>
                                      </p:cBhvr>
                                      <p:to>
                                        <p:strVal val="visible"/>
                                      </p:to>
                                    </p:set>
                                    <p:anim calcmode="lin" valueType="num">
                                      <p:cBhvr additive="base">
                                        <p:cTn id="24" dur="500" fill="hold"/>
                                        <p:tgtEl>
                                          <p:spTgt spid="66564">
                                            <p:txEl>
                                              <p:charRg st="86" end="11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6564">
                                            <p:txEl>
                                              <p:charRg st="86" end="1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4043" y="1369695"/>
            <a:ext cx="7954962" cy="4522788"/>
          </a:xfrm>
          <a:prstGeom prst="rect">
            <a:avLst/>
          </a:prstGeom>
          <a:noFill/>
          <a:ln w="9525">
            <a:noFill/>
          </a:ln>
        </p:spPr>
        <p:txBody>
          <a:bodyPr anchor="t">
            <a:spAutoFit/>
          </a:bodyPr>
          <a:p>
            <a:pPr algn="just">
              <a:spcBef>
                <a:spcPct val="50000"/>
              </a:spcBef>
            </a:pPr>
            <a:r>
              <a:rPr lang="zh-CN" altLang="zh-CN" sz="3200" i="0" dirty="0">
                <a:solidFill>
                  <a:schemeClr val="tx1"/>
                </a:solidFill>
                <a:latin typeface="Times New Roman" panose="02020603050405020304" charset="0"/>
                <a:ea typeface="宋体" panose="02010600030101010101" pitchFamily="2" charset="-122"/>
              </a:rPr>
              <a:t>C</a:t>
            </a:r>
            <a:r>
              <a:rPr lang="zh-CN" altLang="en-US" sz="3200" i="0" dirty="0">
                <a:solidFill>
                  <a:schemeClr val="tx1"/>
                </a:solidFill>
                <a:latin typeface="Times New Roman" panose="02020603050405020304" charset="0"/>
                <a:ea typeface="宋体" panose="02010600030101010101" pitchFamily="2" charset="-122"/>
              </a:rPr>
              <a:t>类：该项目要求在</a:t>
            </a:r>
            <a:r>
              <a:rPr lang="zh-CN" altLang="zh-CN" sz="3200" i="0" dirty="0">
                <a:solidFill>
                  <a:schemeClr val="tx1"/>
                </a:solidFill>
                <a:latin typeface="Times New Roman" panose="02020603050405020304" charset="0"/>
                <a:ea typeface="宋体" panose="02010600030101010101" pitchFamily="2" charset="-122"/>
              </a:rPr>
              <a:t>10</a:t>
            </a:r>
            <a:r>
              <a:rPr lang="zh-CN" altLang="en-US" sz="3200" i="0" dirty="0">
                <a:solidFill>
                  <a:schemeClr val="tx1"/>
                </a:solidFill>
                <a:latin typeface="Times New Roman" panose="02020603050405020304" charset="0"/>
                <a:ea typeface="宋体" panose="02010600030101010101" pitchFamily="2" charset="-122"/>
              </a:rPr>
              <a:t>日历天（</a:t>
            </a:r>
            <a:r>
              <a:rPr lang="zh-CN" altLang="zh-CN" sz="3200" i="0" dirty="0">
                <a:solidFill>
                  <a:schemeClr val="tx1"/>
                </a:solidFill>
                <a:latin typeface="Times New Roman" panose="02020603050405020304" charset="0"/>
                <a:ea typeface="宋体" panose="02010600030101010101" pitchFamily="2" charset="-122"/>
              </a:rPr>
              <a:t>240</a:t>
            </a:r>
            <a:r>
              <a:rPr lang="zh-CN" altLang="en-US" sz="3200" i="0" dirty="0">
                <a:solidFill>
                  <a:schemeClr val="tx1"/>
                </a:solidFill>
                <a:latin typeface="Times New Roman" panose="02020603050405020304" charset="0"/>
                <a:ea typeface="宋体" panose="02010600030101010101" pitchFamily="2" charset="-122"/>
              </a:rPr>
              <a:t>小时）之内修复；</a:t>
            </a:r>
            <a:endParaRPr lang="zh-CN" altLang="en-US" sz="3200" i="0" dirty="0">
              <a:solidFill>
                <a:schemeClr val="tx1"/>
              </a:solidFill>
              <a:latin typeface="Times New Roman" panose="02020603050405020304" charset="0"/>
              <a:ea typeface="宋体" panose="02010600030101010101" pitchFamily="2" charset="-122"/>
            </a:endParaRPr>
          </a:p>
          <a:p>
            <a:pPr algn="just">
              <a:spcBef>
                <a:spcPct val="50000"/>
              </a:spcBef>
            </a:pPr>
            <a:r>
              <a:rPr lang="zh-CN" altLang="en-US" sz="3200" i="0" dirty="0">
                <a:solidFill>
                  <a:schemeClr val="tx1"/>
                </a:solidFill>
                <a:latin typeface="Times New Roman" panose="02020603050405020304" charset="0"/>
                <a:ea typeface="宋体" panose="02010600030101010101" pitchFamily="2" charset="-122"/>
              </a:rPr>
              <a:t>例如</a:t>
            </a:r>
            <a:r>
              <a:rPr lang="en-US" altLang="zh-CN" sz="3200" i="0" dirty="0">
                <a:solidFill>
                  <a:schemeClr val="tx1"/>
                </a:solidFill>
                <a:latin typeface="Times New Roman" panose="02020603050405020304" charset="0"/>
                <a:ea typeface="宋体" panose="02010600030101010101" pitchFamily="2" charset="-122"/>
              </a:rPr>
              <a:t>:</a:t>
            </a:r>
            <a:r>
              <a:rPr lang="zh-CN" altLang="en-US" sz="3200" i="0" dirty="0">
                <a:solidFill>
                  <a:schemeClr val="tx1"/>
                </a:solidFill>
                <a:latin typeface="Times New Roman" panose="02020603050405020304" charset="0"/>
                <a:ea typeface="宋体" panose="02010600030101010101" pitchFamily="2" charset="-122"/>
              </a:rPr>
              <a:t>4月26日早上10点发生故障，则从4月26日子夜至5月6日子夜为修理的最大时间间隔；</a:t>
            </a:r>
            <a:endParaRPr lang="zh-CN" altLang="en-US" sz="3200" i="0" dirty="0">
              <a:solidFill>
                <a:schemeClr val="tx1"/>
              </a:solidFill>
              <a:latin typeface="Times New Roman" panose="02020603050405020304" charset="0"/>
              <a:ea typeface="宋体" panose="02010600030101010101" pitchFamily="2" charset="-122"/>
            </a:endParaRPr>
          </a:p>
          <a:p>
            <a:pPr algn="just">
              <a:spcBef>
                <a:spcPct val="50000"/>
              </a:spcBef>
            </a:pPr>
            <a:r>
              <a:rPr lang="zh-CN" altLang="zh-CN" sz="3200" i="0" dirty="0">
                <a:solidFill>
                  <a:schemeClr val="tx1"/>
                </a:solidFill>
                <a:latin typeface="Times New Roman" panose="02020603050405020304" charset="0"/>
                <a:ea typeface="宋体" panose="02010600030101010101" pitchFamily="2" charset="-122"/>
              </a:rPr>
              <a:t>D</a:t>
            </a:r>
            <a:r>
              <a:rPr lang="zh-CN" altLang="en-US" sz="3200" i="0" dirty="0">
                <a:solidFill>
                  <a:schemeClr val="tx1"/>
                </a:solidFill>
                <a:latin typeface="Times New Roman" panose="02020603050405020304" charset="0"/>
                <a:ea typeface="宋体" panose="02010600030101010101" pitchFamily="2" charset="-122"/>
              </a:rPr>
              <a:t>类：该项目要求在</a:t>
            </a:r>
            <a:r>
              <a:rPr lang="zh-CN" altLang="zh-CN" sz="3200" i="0" dirty="0">
                <a:solidFill>
                  <a:schemeClr val="tx1"/>
                </a:solidFill>
                <a:latin typeface="Times New Roman" panose="02020603050405020304" charset="0"/>
                <a:ea typeface="宋体" panose="02010600030101010101" pitchFamily="2" charset="-122"/>
              </a:rPr>
              <a:t>120</a:t>
            </a:r>
            <a:r>
              <a:rPr lang="zh-CN" altLang="en-US" sz="3200" i="0" dirty="0">
                <a:solidFill>
                  <a:schemeClr val="tx1"/>
                </a:solidFill>
                <a:latin typeface="Times New Roman" panose="02020603050405020304" charset="0"/>
                <a:ea typeface="宋体" panose="02010600030101010101" pitchFamily="2" charset="-122"/>
              </a:rPr>
              <a:t>日历天（</a:t>
            </a:r>
            <a:r>
              <a:rPr lang="zh-CN" altLang="zh-CN" sz="3200" i="0" dirty="0">
                <a:solidFill>
                  <a:schemeClr val="tx1"/>
                </a:solidFill>
                <a:latin typeface="Times New Roman" panose="02020603050405020304" charset="0"/>
                <a:ea typeface="宋体" panose="02010600030101010101" pitchFamily="2" charset="-122"/>
              </a:rPr>
              <a:t>2880</a:t>
            </a:r>
            <a:r>
              <a:rPr lang="zh-CN" altLang="en-US" sz="3200" i="0" dirty="0">
                <a:solidFill>
                  <a:schemeClr val="tx1"/>
                </a:solidFill>
                <a:latin typeface="Times New Roman" panose="02020603050405020304" charset="0"/>
                <a:ea typeface="宋体" panose="02010600030101010101" pitchFamily="2" charset="-122"/>
              </a:rPr>
              <a:t>小时）之内修复；如果超过了上述时间限制要记录在飞</a:t>
            </a:r>
            <a:r>
              <a:rPr lang="zh-CN" altLang="en-US" sz="3200" dirty="0">
                <a:solidFill>
                  <a:schemeClr val="tx1"/>
                </a:solidFill>
                <a:latin typeface="Times New Roman" panose="02020603050405020304" charset="0"/>
                <a:ea typeface="宋体" panose="02010600030101010101" pitchFamily="2" charset="-122"/>
              </a:rPr>
              <a:t>机维修标记和或维修记录中。</a:t>
            </a:r>
            <a:endParaRPr lang="zh-CN" altLang="en-US" sz="3200" dirty="0">
              <a:solidFill>
                <a:schemeClr val="tx1"/>
              </a:solidFill>
              <a:latin typeface="Times New Roman" panose="020206030504050203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charRg st="0" end="27"/>
                                            </p:txEl>
                                          </p:spTgt>
                                        </p:tgtEl>
                                        <p:attrNameLst>
                                          <p:attrName>style.visibility</p:attrName>
                                        </p:attrNameLst>
                                      </p:cBhvr>
                                      <p:to>
                                        <p:strVal val="visible"/>
                                      </p:to>
                                    </p:set>
                                    <p:anim calcmode="lin" valueType="num">
                                      <p:cBhvr additive="base">
                                        <p:cTn id="7" dur="500" fill="hold"/>
                                        <p:tgtEl>
                                          <p:spTgt spid="2">
                                            <p:txEl>
                                              <p:charRg st="0" end="2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charRg st="0" end="2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charRg st="27" end="73"/>
                                            </p:txEl>
                                          </p:spTgt>
                                        </p:tgtEl>
                                        <p:attrNameLst>
                                          <p:attrName>style.visibility</p:attrName>
                                        </p:attrNameLst>
                                      </p:cBhvr>
                                      <p:to>
                                        <p:strVal val="visible"/>
                                      </p:to>
                                    </p:set>
                                    <p:animEffect transition="in" filter="box(in)">
                                      <p:cBhvr>
                                        <p:cTn id="13" dur="2000"/>
                                        <p:tgtEl>
                                          <p:spTgt spid="2">
                                            <p:txEl>
                                              <p:charRg st="27" end="7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charRg st="73" end="1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extBox 1"/>
          <p:cNvSpPr txBox="1"/>
          <p:nvPr/>
        </p:nvSpPr>
        <p:spPr>
          <a:xfrm>
            <a:off x="1084263" y="1009015"/>
            <a:ext cx="7559675" cy="4276725"/>
          </a:xfrm>
          <a:prstGeom prst="rect">
            <a:avLst/>
          </a:prstGeom>
          <a:noFill/>
          <a:ln w="9525">
            <a:noFill/>
          </a:ln>
        </p:spPr>
        <p:txBody>
          <a:bodyPr anchor="t">
            <a:spAutoFit/>
          </a:bodyPr>
          <a:p>
            <a:pPr>
              <a:spcBef>
                <a:spcPct val="50000"/>
              </a:spcBef>
            </a:pPr>
            <a:endParaRPr lang="zh-CN" altLang="en-US" sz="3200" dirty="0">
              <a:solidFill>
                <a:schemeClr val="tx1"/>
              </a:solidFill>
              <a:latin typeface="Times New Roman" panose="02020603050405020304" charset="0"/>
              <a:ea typeface="宋体" panose="02010600030101010101" pitchFamily="2" charset="-122"/>
            </a:endParaRPr>
          </a:p>
          <a:p>
            <a:pPr>
              <a:spcBef>
                <a:spcPct val="50000"/>
              </a:spcBef>
            </a:pPr>
            <a:r>
              <a:rPr lang="zh-CN" altLang="en-US" sz="3200" dirty="0">
                <a:solidFill>
                  <a:schemeClr val="tx1"/>
                </a:solidFill>
                <a:latin typeface="Times New Roman" panose="02020603050405020304" charset="0"/>
                <a:ea typeface="宋体" panose="02010600030101010101" pitchFamily="2" charset="-122"/>
              </a:rPr>
              <a:t>      </a:t>
            </a:r>
            <a:r>
              <a:rPr lang="zh-CN" altLang="en-US" sz="3200" dirty="0">
                <a:solidFill>
                  <a:srgbClr val="FF0000"/>
                </a:solidFill>
                <a:latin typeface="Times New Roman" panose="02020603050405020304" charset="0"/>
                <a:ea typeface="宋体" panose="02010600030101010101" pitchFamily="2" charset="-122"/>
              </a:rPr>
              <a:t>A、D类故障不得延期，</a:t>
            </a:r>
            <a:r>
              <a:rPr lang="zh-CN" altLang="zh-CN" sz="3200" dirty="0">
                <a:solidFill>
                  <a:srgbClr val="FF0000"/>
                </a:solidFill>
                <a:latin typeface="Times New Roman" panose="02020603050405020304" charset="0"/>
                <a:ea typeface="宋体" panose="02010600030101010101" pitchFamily="2" charset="-122"/>
              </a:rPr>
              <a:t>B</a:t>
            </a:r>
            <a:r>
              <a:rPr lang="zh-CN" altLang="en-US" sz="3200" dirty="0">
                <a:solidFill>
                  <a:srgbClr val="FF0000"/>
                </a:solidFill>
                <a:latin typeface="Times New Roman" panose="02020603050405020304" charset="0"/>
                <a:ea typeface="宋体" panose="02010600030101010101" pitchFamily="2" charset="-122"/>
              </a:rPr>
              <a:t>、</a:t>
            </a:r>
            <a:r>
              <a:rPr lang="zh-CN" altLang="zh-CN" sz="3200" dirty="0">
                <a:solidFill>
                  <a:srgbClr val="FF0000"/>
                </a:solidFill>
                <a:latin typeface="Times New Roman" panose="02020603050405020304" charset="0"/>
                <a:ea typeface="宋体" panose="02010600030101010101" pitchFamily="2" charset="-122"/>
              </a:rPr>
              <a:t>C</a:t>
            </a:r>
            <a:r>
              <a:rPr lang="zh-CN" altLang="en-US" sz="3200" dirty="0">
                <a:solidFill>
                  <a:srgbClr val="FF0000"/>
                </a:solidFill>
                <a:latin typeface="Times New Roman" panose="02020603050405020304" charset="0"/>
                <a:ea typeface="宋体" panose="02010600030101010101" pitchFamily="2" charset="-122"/>
              </a:rPr>
              <a:t>两类项目确因</a:t>
            </a:r>
            <a:r>
              <a:rPr lang="zh-CN" altLang="en-US" sz="3200" dirty="0">
                <a:solidFill>
                  <a:srgbClr val="FF0000"/>
                </a:solidFill>
                <a:latin typeface="Fang Song" charset="-122"/>
                <a:ea typeface="Fang Song" charset="-122"/>
              </a:rPr>
              <a:t>工具设备、器材原因</a:t>
            </a:r>
            <a:r>
              <a:rPr lang="zh-CN" altLang="en-US" sz="3200" dirty="0">
                <a:solidFill>
                  <a:srgbClr val="FF0000"/>
                </a:solidFill>
                <a:latin typeface="Times New Roman" panose="02020603050405020304" charset="0"/>
                <a:ea typeface="宋体" panose="02010600030101010101" pitchFamily="2" charset="-122"/>
              </a:rPr>
              <a:t>，无法在规定的期限内修复的，才能提前向适航部门申请延期一个周期，</a:t>
            </a:r>
            <a:r>
              <a:rPr lang="zh-CN" altLang="en-US" sz="3200" dirty="0">
                <a:solidFill>
                  <a:schemeClr val="tx1"/>
                </a:solidFill>
                <a:latin typeface="Fang Song" charset="-122"/>
                <a:ea typeface="Fang Song" charset="-122"/>
              </a:rPr>
              <a:t>但也应当满足保留故障的基本原则，并且是因非航空运营人可控制的原因无法在首次保留的修复期限内具备该工具设备、器材。</a:t>
            </a:r>
            <a:r>
              <a:rPr lang="zh-CN" altLang="en-US" sz="3200" i="0" dirty="0">
                <a:solidFill>
                  <a:schemeClr val="tx1"/>
                </a:solidFill>
                <a:latin typeface="Fang Song" charset="-122"/>
                <a:ea typeface="Fang Song" charset="-122"/>
              </a:rPr>
              <a:t> </a:t>
            </a:r>
            <a:endParaRPr lang="zh-CN" altLang="en-US" sz="3200" i="0" dirty="0">
              <a:solidFill>
                <a:schemeClr val="tx1"/>
              </a:solidFill>
              <a:latin typeface="Fang Song" charset="-122"/>
              <a:ea typeface="Fang Song"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p:cNvSpPr>
          <p:nvPr>
            <p:ph type="title"/>
          </p:nvPr>
        </p:nvSpPr>
        <p:spPr>
          <a:xfrm>
            <a:off x="609600" y="685800"/>
            <a:ext cx="7772400" cy="533400"/>
          </a:xfrm>
        </p:spPr>
        <p:txBody>
          <a:bodyPr vert="horz" wrap="square" lIns="92075" tIns="46038" rIns="92075" bIns="46038" anchor="b">
            <a:scene3d>
              <a:camera prst="orthographicFront"/>
              <a:lightRig rig="threePt" dir="t"/>
            </a:scene3d>
          </a:bodyPr>
          <a:p>
            <a:pPr eaLnBrk="1" hangingPunct="1"/>
            <a:r>
              <a:rPr lang="zh-CN" altLang="en-US" i="0" dirty="0">
                <a:ln/>
                <a:solidFill>
                  <a:schemeClr val="accent1"/>
                </a:solidFill>
                <a:effectLst>
                  <a:outerShdw blurRad="38100" dist="25400" dir="5400000" algn="ctr" rotWithShape="0">
                    <a:srgbClr val="6E747A">
                      <a:alpha val="43000"/>
                    </a:srgbClr>
                  </a:outerShdw>
                </a:effectLst>
              </a:rPr>
              <a:t>保留故障放行条件</a:t>
            </a:r>
            <a:endParaRPr lang="zh-CN" altLang="en-US" i="0" dirty="0">
              <a:ln/>
              <a:solidFill>
                <a:schemeClr val="accent1"/>
              </a:solidFill>
              <a:effectLst>
                <a:outerShdw blurRad="38100" dist="25400" dir="5400000" algn="ctr" rotWithShape="0">
                  <a:srgbClr val="6E747A">
                    <a:alpha val="43000"/>
                  </a:srgbClr>
                </a:outerShdw>
              </a:effectLst>
            </a:endParaRPr>
          </a:p>
        </p:txBody>
      </p:sp>
      <p:sp>
        <p:nvSpPr>
          <p:cNvPr id="74754" name="Rectangle 3"/>
          <p:cNvSpPr>
            <a:spLocks noGrp="1"/>
          </p:cNvSpPr>
          <p:nvPr>
            <p:ph idx="1"/>
          </p:nvPr>
        </p:nvSpPr>
        <p:spPr>
          <a:xfrm>
            <a:off x="609600" y="1987550"/>
            <a:ext cx="7772400" cy="3962400"/>
          </a:xfrm>
        </p:spPr>
        <p:txBody>
          <a:bodyPr vert="horz" wrap="square" lIns="92075" tIns="46038" rIns="92075" bIns="46038" anchor="t"/>
          <a:p>
            <a:pPr marL="0" indent="0" eaLnBrk="1" hangingPunct="1">
              <a:lnSpc>
                <a:spcPct val="200000"/>
              </a:lnSpc>
              <a:spcBef>
                <a:spcPct val="50000"/>
              </a:spcBef>
              <a:buClrTx/>
              <a:buNone/>
            </a:pPr>
            <a:r>
              <a:rPr lang="zh-CN" altLang="zh-CN" sz="3200" dirty="0">
                <a:solidFill>
                  <a:schemeClr val="tx1"/>
                </a:solidFill>
                <a:latin typeface="楷体_GB2312" pitchFamily="1" charset="-122"/>
              </a:rPr>
              <a:t>    M</a:t>
            </a:r>
            <a:r>
              <a:rPr lang="zh-CN" altLang="en-US" sz="3200" dirty="0">
                <a:solidFill>
                  <a:schemeClr val="tx1"/>
                </a:solidFill>
                <a:latin typeface="楷体_GB2312" pitchFamily="1" charset="-122"/>
              </a:rPr>
              <a:t>项</a:t>
            </a:r>
            <a:r>
              <a:rPr lang="zh-CN" altLang="zh-CN" sz="3200" dirty="0">
                <a:solidFill>
                  <a:schemeClr val="tx1"/>
                </a:solidFill>
                <a:latin typeface="楷体_GB2312" pitchFamily="1" charset="-122"/>
              </a:rPr>
              <a:t>--</a:t>
            </a:r>
            <a:r>
              <a:rPr lang="zh-CN" altLang="en-US" sz="3200" dirty="0">
                <a:solidFill>
                  <a:schemeClr val="tx1"/>
                </a:solidFill>
                <a:latin typeface="楷体_GB2312" pitchFamily="1" charset="-122"/>
              </a:rPr>
              <a:t>保留故障放行所需的需要由机务人员完成的检查，预防性维修工作</a:t>
            </a:r>
            <a:endParaRPr lang="zh-CN" altLang="en-US" sz="3200" dirty="0">
              <a:solidFill>
                <a:schemeClr val="tx1"/>
              </a:solidFill>
              <a:latin typeface="楷体_GB2312" pitchFamily="1" charset="-122"/>
            </a:endParaRPr>
          </a:p>
          <a:p>
            <a:pPr marL="0" indent="0" eaLnBrk="1" hangingPunct="1">
              <a:lnSpc>
                <a:spcPct val="200000"/>
              </a:lnSpc>
              <a:spcBef>
                <a:spcPct val="50000"/>
              </a:spcBef>
              <a:buClrTx/>
              <a:buNone/>
            </a:pPr>
            <a:r>
              <a:rPr lang="zh-CN" altLang="zh-CN" sz="3200" dirty="0">
                <a:solidFill>
                  <a:schemeClr val="tx1"/>
                </a:solidFill>
                <a:latin typeface="楷体_GB2312" pitchFamily="1" charset="-122"/>
              </a:rPr>
              <a:t>    O</a:t>
            </a:r>
            <a:r>
              <a:rPr lang="zh-CN" altLang="en-US" sz="3200" dirty="0">
                <a:solidFill>
                  <a:schemeClr val="tx1"/>
                </a:solidFill>
                <a:latin typeface="楷体_GB2312" pitchFamily="1" charset="-122"/>
              </a:rPr>
              <a:t>项</a:t>
            </a:r>
            <a:r>
              <a:rPr lang="zh-CN" altLang="zh-CN" sz="3200" dirty="0">
                <a:solidFill>
                  <a:schemeClr val="tx1"/>
                </a:solidFill>
                <a:latin typeface="楷体_GB2312" pitchFamily="1" charset="-122"/>
              </a:rPr>
              <a:t>--</a:t>
            </a:r>
            <a:r>
              <a:rPr lang="zh-CN" altLang="en-US" sz="3200" dirty="0">
                <a:solidFill>
                  <a:schemeClr val="tx1"/>
                </a:solidFill>
                <a:latin typeface="楷体_GB2312" pitchFamily="1" charset="-122"/>
              </a:rPr>
              <a:t>需要由签派检查的运行限制，或需要由飞行机组执行的特殊程序</a:t>
            </a:r>
            <a:endParaRPr lang="zh-CN" altLang="en-US" sz="3200" dirty="0">
              <a:solidFill>
                <a:schemeClr val="tx1"/>
              </a:solidFill>
              <a:latin typeface="楷体_GB2312" pitchFamily="1" charset="-122"/>
            </a:endParaRPr>
          </a:p>
          <a:p>
            <a:pPr marL="0" indent="0" eaLnBrk="1" hangingPunct="1">
              <a:lnSpc>
                <a:spcPct val="200000"/>
              </a:lnSpc>
              <a:buNone/>
            </a:pPr>
            <a:endParaRPr lang="zh-CN" altLang="en-US" sz="3200" dirty="0">
              <a:solidFill>
                <a:schemeClr val="tx1"/>
              </a:solidFill>
              <a:latin typeface="楷体_GB2312" pitchFamily="1"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i="0" dirty="0">
                <a:ln/>
                <a:solidFill>
                  <a:schemeClr val="accent1"/>
                </a:solidFill>
                <a:effectLst>
                  <a:outerShdw blurRad="38100" dist="25400" dir="5400000" algn="ctr" rotWithShape="0">
                    <a:srgbClr val="6E747A">
                      <a:alpha val="43000"/>
                    </a:srgbClr>
                  </a:outerShdw>
                </a:effectLst>
              </a:rPr>
              <a:t>保留故障放行飞机的原则</a:t>
            </a:r>
            <a:endParaRPr lang="zh-CN" altLang="en-US" i="0" dirty="0">
              <a:ln/>
              <a:solidFill>
                <a:schemeClr val="accent1"/>
              </a:solidFill>
              <a:effectLst>
                <a:outerShdw blurRad="38100" dist="25400" dir="5400000" algn="ctr" rotWithShape="0">
                  <a:srgbClr val="6E747A">
                    <a:alpha val="43000"/>
                  </a:srgbClr>
                </a:outerShdw>
              </a:effectLst>
            </a:endParaRPr>
          </a:p>
        </p:txBody>
      </p:sp>
      <p:sp>
        <p:nvSpPr>
          <p:cNvPr id="75778" name="Rectangle 3"/>
          <p:cNvSpPr>
            <a:spLocks noGrp="1"/>
          </p:cNvSpPr>
          <p:nvPr>
            <p:ph idx="1"/>
          </p:nvPr>
        </p:nvSpPr>
        <p:spPr/>
        <p:txBody>
          <a:bodyPr vert="horz" wrap="square" lIns="92075" tIns="46038" rIns="92075" bIns="46038" anchor="t"/>
          <a:p>
            <a:pPr eaLnBrk="1" hangingPunct="1">
              <a:spcBef>
                <a:spcPct val="50000"/>
              </a:spcBef>
              <a:buClr>
                <a:srgbClr val="FFFF00"/>
              </a:buClr>
              <a:buFont typeface="Wingdings" panose="05000000000000000000" pitchFamily="2" charset="2"/>
              <a:buChar char="Ø"/>
            </a:pPr>
            <a:r>
              <a:rPr lang="zh-CN" altLang="en-US" sz="3200" dirty="0">
                <a:solidFill>
                  <a:schemeClr val="tx1"/>
                </a:solidFill>
              </a:rPr>
              <a:t>需要由机务，签派，机长共同做出决定</a:t>
            </a:r>
            <a:endParaRPr lang="zh-CN" altLang="en-US" sz="3200" dirty="0">
              <a:solidFill>
                <a:schemeClr val="tx1"/>
              </a:solidFill>
            </a:endParaRPr>
          </a:p>
          <a:p>
            <a:pPr eaLnBrk="1" hangingPunct="1">
              <a:spcBef>
                <a:spcPct val="50000"/>
              </a:spcBef>
              <a:buClr>
                <a:srgbClr val="FFFF00"/>
              </a:buClr>
              <a:buFont typeface="Wingdings" panose="05000000000000000000" pitchFamily="2" charset="2"/>
              <a:buChar char="Ø"/>
            </a:pPr>
            <a:endParaRPr lang="zh-CN" altLang="zh-CN" sz="3200" dirty="0">
              <a:solidFill>
                <a:schemeClr val="tx1"/>
              </a:solidFill>
            </a:endParaRPr>
          </a:p>
          <a:p>
            <a:pPr eaLnBrk="1" hangingPunct="1">
              <a:spcBef>
                <a:spcPct val="50000"/>
              </a:spcBef>
              <a:buClr>
                <a:srgbClr val="FFFF00"/>
              </a:buClr>
              <a:buFont typeface="Wingdings" panose="05000000000000000000" pitchFamily="2" charset="2"/>
              <a:buChar char="Ø"/>
            </a:pPr>
            <a:r>
              <a:rPr lang="zh-CN" altLang="en-US" sz="3200" dirty="0">
                <a:solidFill>
                  <a:schemeClr val="tx1"/>
                </a:solidFill>
              </a:rPr>
              <a:t>不得超过故障保留期限</a:t>
            </a:r>
            <a:endParaRPr lang="zh-CN" altLang="en-US" sz="3200" dirty="0">
              <a:solidFill>
                <a:schemeClr val="tx1"/>
              </a:solidFill>
            </a:endParaRPr>
          </a:p>
          <a:p>
            <a:pPr eaLnBrk="1" hangingPunct="1">
              <a:spcBef>
                <a:spcPct val="50000"/>
              </a:spcBef>
              <a:buClr>
                <a:srgbClr val="FFFF00"/>
              </a:buClr>
              <a:buFont typeface="Wingdings" panose="05000000000000000000" pitchFamily="2" charset="2"/>
              <a:buChar char="Ø"/>
            </a:pPr>
            <a:endParaRPr lang="zh-CN" altLang="zh-CN" sz="3200" dirty="0">
              <a:solidFill>
                <a:schemeClr val="tx1"/>
              </a:solidFill>
            </a:endParaRPr>
          </a:p>
          <a:p>
            <a:pPr eaLnBrk="1" hangingPunct="1">
              <a:spcBef>
                <a:spcPct val="50000"/>
              </a:spcBef>
              <a:buClr>
                <a:srgbClr val="FFFF00"/>
              </a:buClr>
              <a:buFont typeface="Wingdings" panose="05000000000000000000" pitchFamily="2" charset="2"/>
              <a:buChar char="Ø"/>
            </a:pPr>
            <a:r>
              <a:rPr lang="zh-CN" altLang="en-US" sz="3200" dirty="0">
                <a:solidFill>
                  <a:schemeClr val="tx1"/>
                </a:solidFill>
              </a:rPr>
              <a:t>保留故障放行飞机必须遵守规定的程序</a:t>
            </a:r>
            <a:endParaRPr lang="zh-CN" altLang="en-US" sz="3200" dirty="0">
              <a:solidFill>
                <a:schemeClr val="tx1"/>
              </a:solidFill>
            </a:endParaRPr>
          </a:p>
          <a:p>
            <a:pPr eaLnBrk="1" hangingPunct="1">
              <a:spcBef>
                <a:spcPct val="50000"/>
              </a:spcBef>
              <a:buClr>
                <a:srgbClr val="FFFF00"/>
              </a:buClr>
              <a:buFont typeface="Wingdings" panose="05000000000000000000" pitchFamily="2" charset="2"/>
              <a:buChar char="Ø"/>
            </a:pPr>
            <a:endParaRPr lang="zh-CN" altLang="zh-CN" sz="3200" dirty="0">
              <a:solidFill>
                <a:schemeClr val="tx1"/>
              </a:solidFill>
            </a:endParaRPr>
          </a:p>
          <a:p>
            <a:pPr eaLnBrk="1" hangingPunct="1">
              <a:buClr>
                <a:srgbClr val="FFFF00"/>
              </a:buClr>
              <a:buFont typeface="Wingdings" panose="05000000000000000000" pitchFamily="2" charset="2"/>
              <a:buChar char="Ø"/>
            </a:pPr>
            <a:endParaRPr lang="zh-CN" altLang="zh-CN" sz="3200" dirty="0">
              <a:solidFill>
                <a:schemeClr val="tx1"/>
              </a:solidFill>
            </a:endParaRPr>
          </a:p>
        </p:txBody>
      </p:sp>
      <p:pic>
        <p:nvPicPr>
          <p:cNvPr id="75779" name="Picture 4" descr="back25">
            <a:hlinkClick r:id="" action="ppaction://noaction"/>
          </p:cNvPr>
          <p:cNvPicPr>
            <a:picLocks noChangeAspect="1"/>
          </p:cNvPicPr>
          <p:nvPr/>
        </p:nvPicPr>
        <p:blipFill>
          <a:blip r:embed="rId1"/>
          <a:stretch>
            <a:fillRect/>
          </a:stretch>
        </p:blipFill>
        <p:spPr>
          <a:xfrm>
            <a:off x="7772400" y="5867400"/>
            <a:ext cx="914400" cy="685800"/>
          </a:xfrm>
          <a:prstGeom prst="rect">
            <a:avLst/>
          </a:prstGeom>
          <a:noFill/>
          <a:ln w="9525">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a:spLocks noGrp="1"/>
          </p:cNvSpPr>
          <p:nvPr>
            <p:ph type="title"/>
          </p:nvPr>
        </p:nvSpPr>
        <p:spPr>
          <a:xfrm>
            <a:off x="457200" y="268605"/>
            <a:ext cx="8229600" cy="868363"/>
          </a:xfrm>
        </p:spPr>
        <p:txBody>
          <a:bodyPr vert="horz" wrap="square" lIns="92075" tIns="46038" rIns="92075" bIns="46038" anchor="b">
            <a:scene3d>
              <a:camera prst="orthographicFront"/>
              <a:lightRig rig="threePt" dir="t"/>
            </a:scene3d>
          </a:bodyPr>
          <a:p>
            <a:pPr eaLnBrk="1" hangingPunct="1"/>
            <a:r>
              <a:rPr lang="zh-CN" altLang="en-US" i="0" dirty="0">
                <a:ln/>
                <a:solidFill>
                  <a:schemeClr val="accent1"/>
                </a:solidFill>
                <a:effectLst>
                  <a:outerShdw blurRad="38100" dist="25400" dir="5400000" algn="ctr" rotWithShape="0">
                    <a:srgbClr val="6E747A">
                      <a:alpha val="43000"/>
                    </a:srgbClr>
                  </a:outerShdw>
                </a:effectLst>
                <a:sym typeface="+mn-ea"/>
              </a:rPr>
              <a:t>飞机故障保留放行的基本程序</a:t>
            </a:r>
            <a:endParaRPr lang="zh-CN" altLang="en-US" i="0" dirty="0">
              <a:ln/>
              <a:solidFill>
                <a:schemeClr val="accent1"/>
              </a:solidFill>
              <a:effectLst>
                <a:outerShdw blurRad="38100" dist="25400" dir="5400000" algn="ctr" rotWithShape="0">
                  <a:srgbClr val="6E747A">
                    <a:alpha val="43000"/>
                  </a:srgbClr>
                </a:outerShdw>
              </a:effectLst>
              <a:sym typeface="+mn-ea"/>
            </a:endParaRPr>
          </a:p>
        </p:txBody>
      </p:sp>
      <p:sp>
        <p:nvSpPr>
          <p:cNvPr id="75778" name="Rectangle 3"/>
          <p:cNvSpPr>
            <a:spLocks noGrp="1"/>
          </p:cNvSpPr>
          <p:nvPr>
            <p:ph idx="1"/>
          </p:nvPr>
        </p:nvSpPr>
        <p:spPr>
          <a:xfrm>
            <a:off x="734060" y="2634615"/>
            <a:ext cx="7847330" cy="2562225"/>
          </a:xfrm>
        </p:spPr>
        <p:txBody>
          <a:bodyPr vert="horz" wrap="square" lIns="92075" tIns="46038" rIns="92075" bIns="46038" anchor="t"/>
          <a:p>
            <a:pPr marL="0" indent="0" eaLnBrk="1" hangingPunct="1">
              <a:spcBef>
                <a:spcPct val="50000"/>
              </a:spcBef>
              <a:buClr>
                <a:srgbClr val="FFFF00"/>
              </a:buClr>
              <a:buFont typeface="Wingdings" panose="05000000000000000000" pitchFamily="2" charset="2"/>
              <a:buNone/>
            </a:pPr>
            <a:r>
              <a:rPr lang="zh-CN" altLang="en-US" sz="3200" dirty="0">
                <a:solidFill>
                  <a:schemeClr val="tx1"/>
                </a:solidFill>
              </a:rPr>
              <a:t>◆机务完成故障保留项目，签发MEL项目单:</a:t>
            </a:r>
            <a:endParaRPr lang="zh-CN" altLang="en-US" sz="3200" dirty="0">
              <a:solidFill>
                <a:schemeClr val="tx1"/>
              </a:solidFill>
            </a:endParaRPr>
          </a:p>
          <a:p>
            <a:pPr marL="0" indent="0" eaLnBrk="1" hangingPunct="1">
              <a:spcBef>
                <a:spcPct val="50000"/>
              </a:spcBef>
              <a:buClr>
                <a:srgbClr val="FFFF00"/>
              </a:buClr>
              <a:buFont typeface="Wingdings" panose="05000000000000000000" pitchFamily="2" charset="2"/>
              <a:buNone/>
            </a:pPr>
            <a:r>
              <a:rPr lang="zh-CN" altLang="en-US" sz="3200" dirty="0">
                <a:solidFill>
                  <a:schemeClr val="tx1"/>
                </a:solidFill>
              </a:rPr>
              <a:t>◆签派检查运行限制，调整飞行计划;</a:t>
            </a:r>
            <a:endParaRPr lang="zh-CN" altLang="en-US" sz="3200" dirty="0">
              <a:solidFill>
                <a:schemeClr val="tx1"/>
              </a:solidFill>
            </a:endParaRPr>
          </a:p>
          <a:p>
            <a:pPr marL="0" indent="0" eaLnBrk="1" hangingPunct="1">
              <a:spcBef>
                <a:spcPct val="50000"/>
              </a:spcBef>
              <a:buClr>
                <a:srgbClr val="FFFF00"/>
              </a:buClr>
              <a:buFont typeface="Wingdings" panose="05000000000000000000" pitchFamily="2" charset="2"/>
              <a:buNone/>
            </a:pPr>
            <a:r>
              <a:rPr lang="zh-CN" altLang="en-US" sz="3200" dirty="0">
                <a:solidFill>
                  <a:schemeClr val="tx1"/>
                </a:solidFill>
              </a:rPr>
              <a:t>◆征求机组对放行的意见。</a:t>
            </a:r>
            <a:endParaRPr lang="zh-CN" altLang="en-US" sz="3200" dirty="0">
              <a:solidFill>
                <a:schemeClr val="tx1"/>
              </a:solidFill>
            </a:endParaRPr>
          </a:p>
        </p:txBody>
      </p:sp>
      <p:pic>
        <p:nvPicPr>
          <p:cNvPr id="75779" name="Picture 4" descr="back25">
            <a:hlinkClick r:id="" action="ppaction://noaction"/>
          </p:cNvPr>
          <p:cNvPicPr>
            <a:picLocks noChangeAspect="1"/>
          </p:cNvPicPr>
          <p:nvPr/>
        </p:nvPicPr>
        <p:blipFill>
          <a:blip r:embed="rId1"/>
          <a:stretch>
            <a:fillRect/>
          </a:stretch>
        </p:blipFill>
        <p:spPr>
          <a:xfrm>
            <a:off x="7772400" y="5867400"/>
            <a:ext cx="914400" cy="68580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a:spLocks noGrp="1"/>
          </p:cNvSpPr>
          <p:nvPr>
            <p:ph type="title"/>
          </p:nvPr>
        </p:nvSpPr>
        <p:spPr>
          <a:xfrm>
            <a:off x="457200" y="268605"/>
            <a:ext cx="8229600" cy="868363"/>
          </a:xfrm>
        </p:spPr>
        <p:txBody>
          <a:bodyPr vert="horz" wrap="square" lIns="92075" tIns="46038" rIns="92075" bIns="46038" anchor="b">
            <a:scene3d>
              <a:camera prst="orthographicFront"/>
              <a:lightRig rig="threePt" dir="t"/>
            </a:scene3d>
          </a:bodyPr>
          <a:p>
            <a:pPr eaLnBrk="1" hangingPunct="1"/>
            <a:r>
              <a:rPr lang="zh-CN" altLang="en-US" i="0" dirty="0">
                <a:solidFill>
                  <a:schemeClr val="accent1"/>
                </a:solidFill>
                <a:effectLst>
                  <a:outerShdw blurRad="38100" dist="25400" dir="5400000" algn="ctr" rotWithShape="0">
                    <a:srgbClr val="6E747A">
                      <a:alpha val="43000"/>
                    </a:srgbClr>
                  </a:outerShdw>
                </a:effectLst>
                <a:sym typeface="+mn-ea"/>
              </a:rPr>
              <a:t>MEL适用范围</a:t>
            </a:r>
            <a:endParaRPr lang="zh-CN" altLang="en-US" i="0" dirty="0">
              <a:solidFill>
                <a:schemeClr val="accent1"/>
              </a:solidFill>
              <a:effectLst>
                <a:outerShdw blurRad="38100" dist="25400" dir="5400000" algn="ctr" rotWithShape="0">
                  <a:srgbClr val="6E747A">
                    <a:alpha val="43000"/>
                  </a:srgbClr>
                </a:outerShdw>
              </a:effectLst>
              <a:sym typeface="+mn-ea"/>
            </a:endParaRPr>
          </a:p>
        </p:txBody>
      </p:sp>
      <p:sp>
        <p:nvSpPr>
          <p:cNvPr id="75778" name="Rectangle 3"/>
          <p:cNvSpPr>
            <a:spLocks noGrp="1"/>
          </p:cNvSpPr>
          <p:nvPr>
            <p:ph idx="1"/>
          </p:nvPr>
        </p:nvSpPr>
        <p:spPr>
          <a:xfrm>
            <a:off x="839470" y="1706245"/>
            <a:ext cx="7847330" cy="2562225"/>
          </a:xfrm>
        </p:spPr>
        <p:txBody>
          <a:bodyPr vert="horz" wrap="square" lIns="92075" tIns="46038" rIns="92075" bIns="46038" anchor="t"/>
          <a:p>
            <a:pPr marL="0" indent="0" eaLnBrk="1" hangingPunct="1">
              <a:spcBef>
                <a:spcPct val="50000"/>
              </a:spcBef>
              <a:buClr>
                <a:srgbClr val="FFFF00"/>
              </a:buClr>
              <a:buFont typeface="Wingdings" panose="05000000000000000000" pitchFamily="2" charset="2"/>
              <a:buNone/>
            </a:pPr>
            <a:r>
              <a:rPr lang="en-US" altLang="zh-CN" sz="3200" dirty="0">
                <a:solidFill>
                  <a:schemeClr val="tx1"/>
                </a:solidFill>
              </a:rPr>
              <a:t>    </a:t>
            </a:r>
            <a:r>
              <a:rPr lang="zh-CN" altLang="en-US" sz="3200" dirty="0">
                <a:solidFill>
                  <a:schemeClr val="tx1"/>
                </a:solidFill>
              </a:rPr>
              <a:t>MEL适用于飞机地面带故障放行。在飞行中发现或出现的飞机缺陷或故障，不适用“最低设备放行清单”。</a:t>
            </a:r>
            <a:endParaRPr lang="zh-CN" altLang="en-US" sz="3200" dirty="0">
              <a:solidFill>
                <a:schemeClr val="tx1"/>
              </a:solidFill>
            </a:endParaRPr>
          </a:p>
          <a:p>
            <a:pPr marL="0" indent="0" eaLnBrk="1" hangingPunct="1">
              <a:spcBef>
                <a:spcPct val="50000"/>
              </a:spcBef>
              <a:buClr>
                <a:srgbClr val="FFFF00"/>
              </a:buClr>
              <a:buFont typeface="Wingdings" panose="05000000000000000000" pitchFamily="2" charset="2"/>
              <a:buNone/>
            </a:pPr>
            <a:r>
              <a:rPr lang="zh-CN" altLang="en-US" sz="3200" dirty="0">
                <a:solidFill>
                  <a:schemeClr val="tx1"/>
                </a:solidFill>
              </a:rPr>
              <a:t>    一旦飞机靠自身动力运动时，飞行机组必须按照批准的</a:t>
            </a:r>
            <a:r>
              <a:rPr lang="zh-CN" altLang="en-US" sz="3200" dirty="0">
                <a:solidFill>
                  <a:srgbClr val="FF0000"/>
                </a:solidFill>
              </a:rPr>
              <a:t>《飞机操作手册》(AFM)和《快速检查单》(QRH)</a:t>
            </a:r>
            <a:r>
              <a:rPr lang="zh-CN" altLang="en-US" sz="3200" dirty="0">
                <a:solidFill>
                  <a:schemeClr val="tx1"/>
                </a:solidFill>
              </a:rPr>
              <a:t>处置任何设备故障。</a:t>
            </a:r>
            <a:endParaRPr lang="zh-CN" altLang="en-US" sz="3200" dirty="0">
              <a:solidFill>
                <a:schemeClr val="tx1"/>
              </a:solidFill>
            </a:endParaRPr>
          </a:p>
        </p:txBody>
      </p:sp>
      <p:pic>
        <p:nvPicPr>
          <p:cNvPr id="75779" name="Picture 4" descr="back25">
            <a:hlinkClick r:id="" action="ppaction://noaction"/>
          </p:cNvPr>
          <p:cNvPicPr>
            <a:picLocks noChangeAspect="1"/>
          </p:cNvPicPr>
          <p:nvPr/>
        </p:nvPicPr>
        <p:blipFill>
          <a:blip r:embed="rId1"/>
          <a:stretch>
            <a:fillRect/>
          </a:stretch>
        </p:blipFill>
        <p:spPr>
          <a:xfrm>
            <a:off x="7772400" y="5867400"/>
            <a:ext cx="914400" cy="6858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699770" y="1398905"/>
            <a:ext cx="7744460" cy="5029200"/>
          </a:xfrm>
        </p:spPr>
        <p:txBody>
          <a:bodyPr/>
          <a:p>
            <a:r>
              <a:rPr lang="zh-CN" altLang="en-US"/>
              <a:t>飞机的使用寿命</a:t>
            </a:r>
            <a:endParaRPr lang="zh-CN" altLang="en-US"/>
          </a:p>
          <a:p>
            <a:pPr marL="0" indent="0">
              <a:buNone/>
            </a:pPr>
            <a:r>
              <a:rPr lang="zh-CN" altLang="en-US"/>
              <a:t>    一、飞行小时寿命：按照飞机的实际飞行时间来计算寿命，大部分</a:t>
            </a:r>
            <a:r>
              <a:rPr lang="en-US" altLang="zh-CN"/>
              <a:t>6</a:t>
            </a:r>
            <a:r>
              <a:rPr lang="zh-CN" altLang="en-US">
                <a:ea typeface="宋体" panose="02010600030101010101" pitchFamily="2" charset="-122"/>
              </a:rPr>
              <a:t>万小时，有些</a:t>
            </a:r>
            <a:r>
              <a:rPr lang="en-US" altLang="zh-CN">
                <a:ea typeface="宋体" panose="02010600030101010101" pitchFamily="2" charset="-122"/>
              </a:rPr>
              <a:t>8</a:t>
            </a:r>
            <a:r>
              <a:rPr lang="zh-CN" altLang="en-US">
                <a:ea typeface="宋体" panose="02010600030101010101" pitchFamily="2" charset="-122"/>
              </a:rPr>
              <a:t>万小时</a:t>
            </a:r>
            <a:endParaRPr lang="zh-CN" altLang="en-US">
              <a:ea typeface="宋体" panose="02010600030101010101" pitchFamily="2" charset="-122"/>
            </a:endParaRPr>
          </a:p>
          <a:p>
            <a:pPr marL="0" indent="0">
              <a:buNone/>
            </a:pPr>
            <a:r>
              <a:rPr lang="zh-CN" altLang="en-US">
                <a:ea typeface="宋体" panose="02010600030101010101" pitchFamily="2" charset="-122"/>
              </a:rPr>
              <a:t>    二、飞机起落寿命：一起一落为一单位，干线机</a:t>
            </a:r>
            <a:r>
              <a:rPr lang="en-US" altLang="zh-CN">
                <a:ea typeface="宋体" panose="02010600030101010101" pitchFamily="2" charset="-122"/>
              </a:rPr>
              <a:t>4</a:t>
            </a:r>
            <a:r>
              <a:rPr lang="zh-CN" altLang="en-US">
                <a:ea typeface="宋体" panose="02010600030101010101" pitchFamily="2" charset="-122"/>
              </a:rPr>
              <a:t>万个，支线机</a:t>
            </a:r>
            <a:r>
              <a:rPr lang="en-US" altLang="zh-CN">
                <a:ea typeface="宋体" panose="02010600030101010101" pitchFamily="2" charset="-122"/>
              </a:rPr>
              <a:t>6</a:t>
            </a:r>
            <a:r>
              <a:rPr lang="zh-CN" altLang="en-US">
                <a:ea typeface="宋体" panose="02010600030101010101" pitchFamily="2" charset="-122"/>
              </a:rPr>
              <a:t>万个</a:t>
            </a:r>
            <a:endParaRPr lang="zh-CN" altLang="en-US">
              <a:ea typeface="宋体" panose="02010600030101010101" pitchFamily="2" charset="-122"/>
            </a:endParaRPr>
          </a:p>
          <a:p>
            <a:pPr marL="0" indent="0">
              <a:buNone/>
            </a:pPr>
            <a:r>
              <a:rPr lang="zh-CN" altLang="en-US">
                <a:ea typeface="宋体" panose="02010600030101010101" pitchFamily="2" charset="-122"/>
              </a:rPr>
              <a:t>    三、飞行年限寿命：目前各种机型的使用年限一般为</a:t>
            </a:r>
            <a:r>
              <a:rPr lang="en-US" altLang="zh-CN">
                <a:ea typeface="宋体" panose="02010600030101010101" pitchFamily="2" charset="-122"/>
              </a:rPr>
              <a:t>25-30</a:t>
            </a:r>
            <a:r>
              <a:rPr lang="zh-CN" altLang="en-US">
                <a:ea typeface="宋体" panose="02010600030101010101" pitchFamily="2" charset="-122"/>
              </a:rPr>
              <a:t>年</a:t>
            </a:r>
            <a:endParaRPr lang="zh-CN" altLang="en-US"/>
          </a:p>
          <a:p>
            <a:pPr marL="0" indent="0">
              <a:buNone/>
            </a:pPr>
            <a:r>
              <a:rPr lang="zh-CN" altLang="en-US"/>
              <a:t>    </a:t>
            </a:r>
            <a:endParaRPr lang="zh-CN"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1035685" y="1468120"/>
            <a:ext cx="7392035" cy="5029200"/>
          </a:xfrm>
        </p:spPr>
        <p:txBody>
          <a:bodyPr/>
          <a:p>
            <a:r>
              <a:rPr lang="zh-CN" altLang="en-US" sz="2800"/>
              <a:t>飞机航程日志</a:t>
            </a:r>
            <a:endParaRPr lang="zh-CN" altLang="en-US" sz="2800"/>
          </a:p>
          <a:p>
            <a:pPr marL="0" indent="0">
              <a:buNone/>
            </a:pPr>
            <a:r>
              <a:rPr lang="zh-CN" altLang="en-US" sz="2800"/>
              <a:t>    </a:t>
            </a:r>
            <a:r>
              <a:rPr sz="2800"/>
              <a:t>飞机航程日志是</a:t>
            </a:r>
            <a:r>
              <a:rPr sz="2800">
                <a:solidFill>
                  <a:srgbClr val="FF0000"/>
                </a:solidFill>
              </a:rPr>
              <a:t>每一次飞行</a:t>
            </a:r>
            <a:r>
              <a:rPr sz="2800"/>
              <a:t>的简报，一般飞机</a:t>
            </a:r>
            <a:r>
              <a:rPr sz="2800">
                <a:solidFill>
                  <a:srgbClr val="FF0000"/>
                </a:solidFill>
              </a:rPr>
              <a:t>自出厂或投人使用时</a:t>
            </a:r>
            <a:r>
              <a:rPr sz="2800"/>
              <a:t>起应建立飞机的航程日志。</a:t>
            </a:r>
            <a:endParaRPr sz="2800"/>
          </a:p>
          <a:p>
            <a:pPr marL="0" indent="0">
              <a:buNone/>
            </a:pPr>
            <a:r>
              <a:rPr lang="zh-CN" altLang="en-US" sz="2800">
                <a:ea typeface="宋体" panose="02010600030101010101" pitchFamily="2" charset="-122"/>
              </a:rPr>
              <a:t>    </a:t>
            </a:r>
            <a:r>
              <a:rPr sz="2800">
                <a:ea typeface="宋体" panose="02010600030101010101" pitchFamily="2" charset="-122"/>
              </a:rPr>
              <a:t>飞机航程日志一般包括</a:t>
            </a:r>
            <a:r>
              <a:rPr sz="2800">
                <a:solidFill>
                  <a:srgbClr val="FF0000"/>
                </a:solidFill>
                <a:ea typeface="宋体" panose="02010600030101010101" pitchFamily="2" charset="-122"/>
              </a:rPr>
              <a:t>飞机国籍和登记、日期、空勤组成员名单</a:t>
            </a:r>
            <a:r>
              <a:rPr lang="zh-CN" sz="2800">
                <a:solidFill>
                  <a:srgbClr val="FF0000"/>
                </a:solidFill>
                <a:ea typeface="宋体" panose="02010600030101010101" pitchFamily="2" charset="-122"/>
              </a:rPr>
              <a:t>、</a:t>
            </a:r>
            <a:r>
              <a:rPr sz="2800">
                <a:solidFill>
                  <a:srgbClr val="FF0000"/>
                </a:solidFill>
                <a:ea typeface="宋体" panose="02010600030101010101" pitchFamily="2" charset="-122"/>
              </a:rPr>
              <a:t>空勤组各成员担任的职务、起飞地点</a:t>
            </a:r>
            <a:r>
              <a:rPr lang="zh-CN" sz="2800">
                <a:solidFill>
                  <a:srgbClr val="FF0000"/>
                </a:solidFill>
                <a:ea typeface="宋体" panose="02010600030101010101" pitchFamily="2" charset="-122"/>
              </a:rPr>
              <a:t>、</a:t>
            </a:r>
            <a:r>
              <a:rPr sz="2800">
                <a:solidFill>
                  <a:srgbClr val="FF0000"/>
                </a:solidFill>
                <a:ea typeface="宋体" panose="02010600030101010101" pitchFamily="2" charset="-122"/>
              </a:rPr>
              <a:t>到达地点、起飞时间、到达时间、飞行时间、飞行性质意外事件观察情况、负责人签名。</a:t>
            </a:r>
            <a:r>
              <a:rPr lang="zh-CN" altLang="en-US" sz="2800"/>
              <a:t>    </a:t>
            </a:r>
            <a:endParaRPr lang="zh-CN" altLang="en-US" sz="2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p:nvPr>
        </p:nvSpPr>
        <p:spPr/>
        <p:txBody>
          <a:bodyPr lIns="92075" tIns="46038" rIns="92075" bIns="46038" anchor="b"/>
          <a:p>
            <a:pPr algn="ctr" eaLnBrk="1" hangingPunct="1">
              <a:buClrTx/>
              <a:buSzTx/>
              <a:buFontTx/>
            </a:pPr>
            <a:r>
              <a:rPr lang="en-US" altLang="zh-CN"/>
              <a:t>  </a:t>
            </a:r>
            <a:r>
              <a:rPr lang="zh-CN" altLang="en-US" b="1" i="0" dirty="0">
                <a:solidFill>
                  <a:schemeClr val="accent1"/>
                </a:solidFill>
                <a:effectLst>
                  <a:outerShdw blurRad="38100" dist="25400" dir="5400000" algn="ctr" rotWithShape="0">
                    <a:srgbClr val="6E747A">
                      <a:alpha val="43000"/>
                    </a:srgbClr>
                  </a:outerShdw>
                </a:effectLst>
                <a:sym typeface="+mn-ea"/>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38915" name="文本占位符 38914"/>
          <p:cNvSpPr>
            <a:spLocks noGrp="1"/>
          </p:cNvSpPr>
          <p:nvPr>
            <p:ph type="body" idx="1"/>
          </p:nvPr>
        </p:nvSpPr>
        <p:spPr>
          <a:xfrm>
            <a:off x="1219200" y="1600200"/>
            <a:ext cx="4419600" cy="4800600"/>
          </a:xfrm>
        </p:spPr>
        <p:txBody>
          <a:bodyPr lIns="92075" tIns="46038" rIns="92075" bIns="46038"/>
          <a:p>
            <a:pPr marL="0" indent="0">
              <a:lnSpc>
                <a:spcPct val="150000"/>
              </a:lnSpc>
              <a:spcBef>
                <a:spcPct val="50000"/>
              </a:spcBef>
              <a:buClr>
                <a:srgbClr val="FFFF00"/>
              </a:buClr>
              <a:buFont typeface="Wingdings" panose="05000000000000000000" pitchFamily="2" charset="2"/>
              <a:buNone/>
            </a:pPr>
            <a:r>
              <a:rPr lang="zh-CN" altLang="en-US"/>
              <a:t>飞机维护的类型：</a:t>
            </a:r>
            <a:endParaRPr lang="zh-CN" altLang="en-US"/>
          </a:p>
          <a:p>
            <a:pPr>
              <a:lnSpc>
                <a:spcPct val="150000"/>
              </a:lnSpc>
              <a:spcBef>
                <a:spcPct val="50000"/>
              </a:spcBef>
              <a:buClr>
                <a:srgbClr val="FFFF00"/>
              </a:buClr>
              <a:buFont typeface="Wingdings" panose="05000000000000000000" pitchFamily="2" charset="2"/>
              <a:buChar char="Ø"/>
            </a:pPr>
            <a:r>
              <a:rPr lang="zh-CN" altLang="en-US"/>
              <a:t>航前检查</a:t>
            </a:r>
            <a:endParaRPr lang="zh-CN" altLang="en-US"/>
          </a:p>
          <a:p>
            <a:pPr>
              <a:lnSpc>
                <a:spcPct val="150000"/>
              </a:lnSpc>
              <a:spcBef>
                <a:spcPct val="50000"/>
              </a:spcBef>
              <a:buClr>
                <a:srgbClr val="FFFF00"/>
              </a:buClr>
              <a:buFont typeface="Wingdings" panose="05000000000000000000" pitchFamily="2" charset="2"/>
              <a:buChar char="Ø"/>
            </a:pPr>
            <a:r>
              <a:rPr lang="zh-CN" altLang="en-US"/>
              <a:t>航后维护</a:t>
            </a:r>
            <a:endParaRPr lang="zh-CN" altLang="en-US"/>
          </a:p>
          <a:p>
            <a:pPr>
              <a:lnSpc>
                <a:spcPct val="150000"/>
              </a:lnSpc>
              <a:spcBef>
                <a:spcPct val="50000"/>
              </a:spcBef>
              <a:buClr>
                <a:srgbClr val="FFFF00"/>
              </a:buClr>
              <a:buFont typeface="Wingdings" panose="05000000000000000000" pitchFamily="2" charset="2"/>
              <a:buChar char="Ø"/>
            </a:pPr>
            <a:r>
              <a:rPr lang="zh-CN" altLang="en-US"/>
              <a:t>定检</a:t>
            </a:r>
            <a:endParaRPr lang="zh-CN" altLang="en-US"/>
          </a:p>
          <a:p>
            <a:pPr>
              <a:lnSpc>
                <a:spcPct val="150000"/>
              </a:lnSpc>
              <a:spcBef>
                <a:spcPct val="50000"/>
              </a:spcBef>
              <a:buClr>
                <a:srgbClr val="FFFF00"/>
              </a:buClr>
              <a:buFont typeface="Wingdings" panose="05000000000000000000" pitchFamily="2" charset="2"/>
              <a:buChar char="Ø"/>
            </a:pPr>
            <a:r>
              <a:rPr lang="zh-CN" altLang="en-US"/>
              <a:t>过站检查</a:t>
            </a:r>
            <a:endParaRPr lang="zh-CN" altLang="en-US"/>
          </a:p>
        </p:txBody>
      </p:sp>
      <p:graphicFrame>
        <p:nvGraphicFramePr>
          <p:cNvPr id="38916" name="对象 38915"/>
          <p:cNvGraphicFramePr>
            <a:graphicFrameLocks noChangeAspect="1"/>
          </p:cNvGraphicFramePr>
          <p:nvPr/>
        </p:nvGraphicFramePr>
        <p:xfrm>
          <a:off x="5791200" y="3886200"/>
          <a:ext cx="2819400" cy="2306638"/>
        </p:xfrm>
        <a:graphic>
          <a:graphicData uri="http://schemas.openxmlformats.org/presentationml/2006/ole">
            <mc:AlternateContent xmlns:mc="http://schemas.openxmlformats.org/markup-compatibility/2006">
              <mc:Choice xmlns:v="urn:schemas-microsoft-com:vml" Requires="v">
                <p:oleObj spid="_x0000_s3076" name="" r:id="rId1" imgW="3352800" imgH="2743200" progId="PBrush">
                  <p:embed/>
                </p:oleObj>
              </mc:Choice>
              <mc:Fallback>
                <p:oleObj name="" r:id="rId1" imgW="3352800" imgH="2743200" progId="PBrush">
                  <p:embed/>
                  <p:pic>
                    <p:nvPicPr>
                      <p:cNvPr id="0" name="图片 3075"/>
                      <p:cNvPicPr/>
                      <p:nvPr/>
                    </p:nvPicPr>
                    <p:blipFill>
                      <a:blip r:embed="rId2"/>
                      <a:stretch>
                        <a:fillRect/>
                      </a:stretch>
                    </p:blipFill>
                    <p:spPr>
                      <a:xfrm>
                        <a:off x="5791200" y="3886200"/>
                        <a:ext cx="2819400" cy="2306638"/>
                      </a:xfrm>
                      <a:prstGeom prst="rect">
                        <a:avLst/>
                      </a:prstGeom>
                      <a:noFill/>
                      <a:ln w="38100">
                        <a:noFill/>
                        <a:miter/>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699770" y="1398905"/>
            <a:ext cx="7744460" cy="5029200"/>
          </a:xfrm>
        </p:spPr>
        <p:txBody>
          <a:bodyPr/>
          <a:p>
            <a:r>
              <a:rPr lang="zh-CN" altLang="en-US"/>
              <a:t>航前维修</a:t>
            </a:r>
            <a:endParaRPr lang="zh-CN" altLang="en-US"/>
          </a:p>
          <a:p>
            <a:pPr marL="0" indent="0">
              <a:buNone/>
            </a:pPr>
            <a:r>
              <a:rPr lang="zh-CN" altLang="en-US"/>
              <a:t>    </a:t>
            </a:r>
            <a:r>
              <a:t>航前检查通常是指</a:t>
            </a:r>
            <a:r>
              <a:rPr>
                <a:solidFill>
                  <a:srgbClr val="FF0000"/>
                </a:solidFill>
              </a:rPr>
              <a:t>营运的飞机</a:t>
            </a:r>
            <a:r>
              <a:t>在</a:t>
            </a:r>
            <a:r>
              <a:rPr>
                <a:solidFill>
                  <a:srgbClr val="FF0000"/>
                </a:solidFill>
              </a:rPr>
              <a:t>完成航后检查工作</a:t>
            </a:r>
            <a:r>
              <a:t>后的</a:t>
            </a:r>
            <a:r>
              <a:rPr>
                <a:solidFill>
                  <a:srgbClr val="FF0000"/>
                </a:solidFill>
              </a:rPr>
              <a:t>第一个航班飞行前需要完成的检查</a:t>
            </a:r>
            <a:r>
              <a:t>工作。</a:t>
            </a:r>
          </a:p>
          <a:p>
            <a:pPr marL="0" indent="0">
              <a:buNone/>
            </a:pPr>
            <a:r>
              <a:rPr lang="zh-CN" altLang="en-US">
                <a:ea typeface="宋体" panose="02010600030101010101" pitchFamily="2" charset="-122"/>
              </a:rPr>
              <a:t>    地点：</a:t>
            </a:r>
            <a:r>
              <a:rPr>
                <a:ea typeface="宋体" panose="02010600030101010101" pitchFamily="2" charset="-122"/>
              </a:rPr>
              <a:t>始发站的停机坪</a:t>
            </a:r>
            <a:r>
              <a:rPr lang="zh-CN" altLang="en-US"/>
              <a:t>  </a:t>
            </a:r>
            <a:endParaRPr lang="zh-CN" altLang="en-US"/>
          </a:p>
          <a:p>
            <a:pPr marL="0" indent="0">
              <a:buNone/>
            </a:pPr>
            <a:r>
              <a:rPr lang="zh-CN" altLang="en-US"/>
              <a:t>    工作：按</a:t>
            </a:r>
            <a:r>
              <a:rPr lang="zh-CN" altLang="en-US">
                <a:solidFill>
                  <a:srgbClr val="FF0000"/>
                </a:solidFill>
              </a:rPr>
              <a:t>航前维护工作单绕机一周</a:t>
            </a:r>
            <a:r>
              <a:rPr lang="zh-CN" altLang="en-US"/>
              <a:t>，对飞机进行</a:t>
            </a:r>
            <a:r>
              <a:rPr lang="zh-CN" altLang="en-US">
                <a:solidFill>
                  <a:srgbClr val="FF0000"/>
                </a:solidFill>
              </a:rPr>
              <a:t>目视检查</a:t>
            </a:r>
            <a:r>
              <a:rPr lang="zh-CN" altLang="en-US"/>
              <a:t>，检查</a:t>
            </a:r>
            <a:r>
              <a:rPr lang="zh-CN" altLang="en-US">
                <a:solidFill>
                  <a:srgbClr val="FF0000"/>
                </a:solidFill>
              </a:rPr>
              <a:t>内部和外部是否有明显的缺陷</a:t>
            </a:r>
            <a:r>
              <a:rPr lang="zh-CN" altLang="en-US"/>
              <a:t>，按需做勤务工作。  </a:t>
            </a: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699770" y="1398905"/>
            <a:ext cx="7744460" cy="5029200"/>
          </a:xfrm>
        </p:spPr>
        <p:txBody>
          <a:bodyPr/>
          <a:p>
            <a:r>
              <a:rPr lang="zh-CN" altLang="en-US"/>
              <a:t>航后维护</a:t>
            </a:r>
            <a:endParaRPr lang="zh-CN" altLang="en-US"/>
          </a:p>
          <a:p>
            <a:pPr marL="0" indent="0">
              <a:buNone/>
            </a:pPr>
            <a:r>
              <a:rPr lang="zh-CN" altLang="en-US"/>
              <a:t>    </a:t>
            </a:r>
            <a:r>
              <a:t>航后维护通常是飞机</a:t>
            </a:r>
            <a:r>
              <a:rPr>
                <a:solidFill>
                  <a:srgbClr val="FF0000"/>
                </a:solidFill>
              </a:rPr>
              <a:t>完成了全部计划</a:t>
            </a:r>
            <a:r>
              <a:t>航班任务后</a:t>
            </a:r>
            <a:r>
              <a:rPr>
                <a:solidFill>
                  <a:srgbClr val="FF0000"/>
                </a:solidFill>
              </a:rPr>
              <a:t>停留在停机坪</a:t>
            </a:r>
            <a:r>
              <a:t>上,立即进行的维修项目。</a:t>
            </a:r>
          </a:p>
          <a:p>
            <a:pPr marL="0" indent="0">
              <a:buNone/>
            </a:pPr>
            <a:r>
              <a:rPr lang="zh-CN" altLang="en-US">
                <a:ea typeface="宋体" panose="02010600030101010101" pitchFamily="2" charset="-122"/>
              </a:rPr>
              <a:t>    地点：</a:t>
            </a:r>
            <a:r>
              <a:rPr>
                <a:ea typeface="宋体" panose="02010600030101010101" pitchFamily="2" charset="-122"/>
              </a:rPr>
              <a:t>停机坪</a:t>
            </a:r>
            <a:r>
              <a:rPr lang="zh-CN" altLang="en-US"/>
              <a:t>  </a:t>
            </a:r>
            <a:endParaRPr lang="zh-CN" altLang="en-US"/>
          </a:p>
          <a:p>
            <a:pPr marL="0" indent="0">
              <a:buNone/>
            </a:pPr>
            <a:r>
              <a:rPr lang="zh-CN" altLang="en-US"/>
              <a:t>    工作：按</a:t>
            </a:r>
            <a:r>
              <a:rPr lang="zh-CN" altLang="en-US">
                <a:solidFill>
                  <a:srgbClr val="FF0000"/>
                </a:solidFill>
              </a:rPr>
              <a:t>航后维护工作单</a:t>
            </a:r>
            <a:r>
              <a:rPr lang="zh-CN" altLang="en-US"/>
              <a:t>进行，完成比航前、过站更全面的检查工作，并进行</a:t>
            </a:r>
            <a:r>
              <a:rPr lang="zh-CN" altLang="en-US">
                <a:solidFill>
                  <a:srgbClr val="FF0000"/>
                </a:solidFill>
              </a:rPr>
              <a:t>飞机内外清洁</a:t>
            </a:r>
            <a:r>
              <a:rPr lang="zh-CN" altLang="en-US"/>
              <a:t>，</a:t>
            </a:r>
            <a:r>
              <a:rPr lang="zh-CN" altLang="en-US">
                <a:solidFill>
                  <a:srgbClr val="FF0000"/>
                </a:solidFill>
              </a:rPr>
              <a:t>排除</a:t>
            </a:r>
            <a:r>
              <a:rPr lang="zh-CN" altLang="en-US"/>
              <a:t>空地勤人员提出或发现的</a:t>
            </a:r>
            <a:r>
              <a:rPr lang="zh-CN" altLang="en-US">
                <a:solidFill>
                  <a:srgbClr val="FF0000"/>
                </a:solidFill>
              </a:rPr>
              <a:t>故障，</a:t>
            </a:r>
            <a:r>
              <a:rPr lang="zh-CN" altLang="en-US"/>
              <a:t>完成</a:t>
            </a:r>
            <a:r>
              <a:rPr lang="zh-CN" altLang="en-US">
                <a:solidFill>
                  <a:srgbClr val="FF0000"/>
                </a:solidFill>
              </a:rPr>
              <a:t>规定的勤务工作</a:t>
            </a:r>
            <a:r>
              <a:rPr lang="zh-CN" altLang="en-US"/>
              <a:t>。  </a:t>
            </a: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第三节  航空器的使用与维护</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2" name="内容占位符 1"/>
          <p:cNvSpPr/>
          <p:nvPr>
            <p:ph idx="1"/>
          </p:nvPr>
        </p:nvSpPr>
        <p:spPr>
          <a:xfrm>
            <a:off x="1001395" y="1450975"/>
            <a:ext cx="7572375" cy="5029200"/>
          </a:xfrm>
        </p:spPr>
        <p:txBody>
          <a:bodyPr/>
          <a:p>
            <a:r>
              <a:rPr lang="zh-CN" altLang="en-US" sz="2800"/>
              <a:t>航后维护</a:t>
            </a:r>
            <a:endParaRPr lang="zh-CN" altLang="en-US" sz="2800"/>
          </a:p>
          <a:p>
            <a:pPr marL="0" indent="0">
              <a:buNone/>
            </a:pPr>
            <a:r>
              <a:rPr lang="zh-CN" altLang="en-US" sz="2800"/>
              <a:t>    </a:t>
            </a:r>
            <a:r>
              <a:rPr sz="2800"/>
              <a:t>航后维护通常是飞机</a:t>
            </a:r>
            <a:r>
              <a:rPr sz="2800">
                <a:solidFill>
                  <a:srgbClr val="FF0000"/>
                </a:solidFill>
              </a:rPr>
              <a:t>完成了全部计划</a:t>
            </a:r>
            <a:r>
              <a:rPr sz="2800"/>
              <a:t>航班任务后</a:t>
            </a:r>
            <a:r>
              <a:rPr sz="2800">
                <a:solidFill>
                  <a:srgbClr val="FF0000"/>
                </a:solidFill>
              </a:rPr>
              <a:t>停留在停机坪</a:t>
            </a:r>
            <a:r>
              <a:rPr sz="2800"/>
              <a:t>上,立即进行的维修项目。</a:t>
            </a:r>
            <a:endParaRPr sz="2800"/>
          </a:p>
          <a:p>
            <a:pPr marL="0" indent="0">
              <a:buNone/>
            </a:pPr>
            <a:r>
              <a:rPr lang="zh-CN" altLang="en-US" sz="2800">
                <a:ea typeface="宋体" panose="02010600030101010101" pitchFamily="2" charset="-122"/>
              </a:rPr>
              <a:t>    地点：</a:t>
            </a:r>
            <a:r>
              <a:rPr sz="2800">
                <a:ea typeface="宋体" panose="02010600030101010101" pitchFamily="2" charset="-122"/>
              </a:rPr>
              <a:t>停机坪</a:t>
            </a:r>
            <a:r>
              <a:rPr lang="zh-CN" sz="2800">
                <a:ea typeface="宋体" panose="02010600030101010101" pitchFamily="2" charset="-122"/>
              </a:rPr>
              <a:t>、其他符合要求的维修场所</a:t>
            </a:r>
            <a:endParaRPr lang="zh-CN" altLang="en-US" sz="2800"/>
          </a:p>
          <a:p>
            <a:pPr marL="0" indent="0">
              <a:buNone/>
            </a:pPr>
            <a:r>
              <a:rPr lang="zh-CN" altLang="en-US" sz="2800"/>
              <a:t>    工作：按</a:t>
            </a:r>
            <a:r>
              <a:rPr lang="zh-CN" altLang="en-US" sz="2800">
                <a:solidFill>
                  <a:srgbClr val="FF0000"/>
                </a:solidFill>
              </a:rPr>
              <a:t>航后维护工作单</a:t>
            </a:r>
            <a:r>
              <a:rPr lang="zh-CN" altLang="en-US" sz="2800"/>
              <a:t>进行，完成比航前、过站更全面的检查工作，并进行</a:t>
            </a:r>
            <a:r>
              <a:rPr lang="zh-CN" altLang="en-US" sz="2800">
                <a:solidFill>
                  <a:srgbClr val="FF0000"/>
                </a:solidFill>
              </a:rPr>
              <a:t>飞机内外清洁</a:t>
            </a:r>
            <a:r>
              <a:rPr lang="zh-CN" altLang="en-US" sz="2800"/>
              <a:t>，</a:t>
            </a:r>
            <a:r>
              <a:rPr lang="zh-CN" altLang="en-US" sz="2800">
                <a:solidFill>
                  <a:srgbClr val="FF0000"/>
                </a:solidFill>
              </a:rPr>
              <a:t>排除</a:t>
            </a:r>
            <a:r>
              <a:rPr lang="zh-CN" altLang="en-US" sz="2800"/>
              <a:t>空地勤人员提出或发现的</a:t>
            </a:r>
            <a:r>
              <a:rPr lang="zh-CN" altLang="en-US" sz="2800">
                <a:solidFill>
                  <a:srgbClr val="FF0000"/>
                </a:solidFill>
              </a:rPr>
              <a:t>故障，</a:t>
            </a:r>
            <a:r>
              <a:rPr lang="zh-CN" altLang="en-US" sz="2800"/>
              <a:t>完成</a:t>
            </a:r>
            <a:r>
              <a:rPr lang="zh-CN" altLang="en-US" sz="2800">
                <a:solidFill>
                  <a:srgbClr val="FF0000"/>
                </a:solidFill>
              </a:rPr>
              <a:t>规定的勤务工作</a:t>
            </a:r>
            <a:r>
              <a:rPr lang="zh-CN" altLang="en-US" sz="2800"/>
              <a:t>。  </a:t>
            </a:r>
            <a:endParaRPr lang="zh-CN" altLang="en-US" sz="2800"/>
          </a:p>
        </p:txBody>
      </p:sp>
    </p:spTree>
  </p:cSld>
  <p:clrMapOvr>
    <a:masterClrMapping/>
  </p:clrMapOvr>
  <p:transition/>
</p:sld>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4531</Words>
  <Application>WPS 演示</Application>
  <PresentationFormat>全屏显示(4:3)</PresentationFormat>
  <Paragraphs>267</Paragraphs>
  <Slides>40</Slides>
  <Notes>6</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40</vt:i4>
      </vt:variant>
    </vt:vector>
  </HeadingPairs>
  <TitlesOfParts>
    <vt:vector size="56" baseType="lpstr">
      <vt:lpstr>Arial</vt:lpstr>
      <vt:lpstr>宋体</vt:lpstr>
      <vt:lpstr>Wingdings</vt:lpstr>
      <vt:lpstr>Calibri</vt:lpstr>
      <vt:lpstr>华文新魏</vt:lpstr>
      <vt:lpstr>楷体_GB2312</vt:lpstr>
      <vt:lpstr>新宋体</vt:lpstr>
      <vt:lpstr>黑体</vt:lpstr>
      <vt:lpstr>微软雅黑</vt:lpstr>
      <vt:lpstr>Arial Unicode MS</vt:lpstr>
      <vt:lpstr>楷体_GB2312</vt:lpstr>
      <vt:lpstr>Times New Roman</vt:lpstr>
      <vt:lpstr>Fang Song</vt:lpstr>
      <vt:lpstr>400TGp_globalcity_light_ani</vt:lpstr>
      <vt:lpstr>1_400TGp_globalcity_light_ani</vt:lpstr>
      <vt:lpstr>PBrush</vt:lpstr>
      <vt:lpstr>PowerPoint 演示文稿</vt:lpstr>
      <vt:lpstr>复习</vt:lpstr>
      <vt:lpstr>第三节  航空器的使用与维护</vt:lpstr>
      <vt:lpstr>第三节  航空器的使用与维护</vt:lpstr>
      <vt:lpstr>第三节  航空器的使用与维护</vt:lpstr>
      <vt:lpstr>  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第三节  航空器的使用与维护</vt:lpstr>
      <vt:lpstr>MEL的定义</vt:lpstr>
      <vt:lpstr>MEL说明（1）</vt:lpstr>
      <vt:lpstr>MEL说明（2）</vt:lpstr>
      <vt:lpstr>MEL说明（3）</vt:lpstr>
      <vt:lpstr>MEL说明（4）</vt:lpstr>
      <vt:lpstr>MEL</vt:lpstr>
      <vt:lpstr>PowerPoint 演示文稿</vt:lpstr>
      <vt:lpstr>MEL的定义</vt:lpstr>
      <vt:lpstr>最低设备清单制定依据</vt:lpstr>
      <vt:lpstr>MEL的结构</vt:lpstr>
      <vt:lpstr>PowerPoint 演示文稿</vt:lpstr>
      <vt:lpstr>PowerPoint 演示文稿</vt:lpstr>
      <vt:lpstr>PowerPoint 演示文稿</vt:lpstr>
      <vt:lpstr>PowerPoint 演示文稿</vt:lpstr>
      <vt:lpstr>PowerPoint 演示文稿</vt:lpstr>
      <vt:lpstr>PowerPoint 演示文稿</vt:lpstr>
      <vt:lpstr>保留故障放行条件</vt:lpstr>
      <vt:lpstr>保留故障放行飞机的原则</vt:lpstr>
      <vt:lpstr>保留故障放行飞机的原则</vt:lpstr>
      <vt:lpstr>飞机故障保留放行的基本程序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%E8%8F%B2%E8%8F%B2%E6%92%92~</cp:lastModifiedBy>
  <cp:revision>274</cp:revision>
  <cp:lastPrinted>2411-12-30T00:00:00Z</cp:lastPrinted>
  <dcterms:created xsi:type="dcterms:W3CDTF">2009-04-08T05:32:00Z</dcterms:created>
  <dcterms:modified xsi:type="dcterms:W3CDTF">2019-10-16T11:57:30Z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