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30"/>
  </p:notesMasterIdLst>
  <p:sldIdLst>
    <p:sldId id="415" r:id="rId4"/>
    <p:sldId id="517" r:id="rId5"/>
    <p:sldId id="547" r:id="rId6"/>
    <p:sldId id="606" r:id="rId7"/>
    <p:sldId id="548" r:id="rId8"/>
    <p:sldId id="518" r:id="rId9"/>
    <p:sldId id="607" r:id="rId10"/>
    <p:sldId id="519" r:id="rId11"/>
    <p:sldId id="550" r:id="rId12"/>
    <p:sldId id="549" r:id="rId13"/>
    <p:sldId id="486" r:id="rId14"/>
    <p:sldId id="551" r:id="rId15"/>
    <p:sldId id="608" r:id="rId16"/>
    <p:sldId id="552" r:id="rId17"/>
    <p:sldId id="523" r:id="rId18"/>
    <p:sldId id="553" r:id="rId19"/>
    <p:sldId id="467" r:id="rId20"/>
    <p:sldId id="611" r:id="rId21"/>
    <p:sldId id="524" r:id="rId22"/>
    <p:sldId id="554" r:id="rId23"/>
    <p:sldId id="555" r:id="rId24"/>
    <p:sldId id="526" r:id="rId25"/>
    <p:sldId id="612" r:id="rId26"/>
    <p:sldId id="613" r:id="rId27"/>
    <p:sldId id="614" r:id="rId28"/>
    <p:sldId id="46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宋体" panose="02010600030101010101" pitchFamily="2" charset="-122"/>
        <a:ea typeface="+mn-ea"/>
        <a:cs typeface="+mn-cs"/>
      </a:defRPr>
    </a:lvl1pPr>
    <a:lvl2pPr marL="457200" algn="l" rtl="0" fontAlgn="base">
      <a:spcBef>
        <a:spcPct val="0"/>
      </a:spcBef>
      <a:spcAft>
        <a:spcPct val="0"/>
      </a:spcAft>
      <a:defRPr kern="1200">
        <a:solidFill>
          <a:schemeClr val="tx1"/>
        </a:solidFill>
        <a:latin typeface="宋体" panose="02010600030101010101" pitchFamily="2" charset="-122"/>
        <a:ea typeface="+mn-ea"/>
        <a:cs typeface="+mn-cs"/>
      </a:defRPr>
    </a:lvl2pPr>
    <a:lvl3pPr marL="914400" algn="l" rtl="0" fontAlgn="base">
      <a:spcBef>
        <a:spcPct val="0"/>
      </a:spcBef>
      <a:spcAft>
        <a:spcPct val="0"/>
      </a:spcAft>
      <a:defRPr kern="1200">
        <a:solidFill>
          <a:schemeClr val="tx1"/>
        </a:solidFill>
        <a:latin typeface="宋体" panose="02010600030101010101" pitchFamily="2" charset="-122"/>
        <a:ea typeface="+mn-ea"/>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mn-ea"/>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mn-ea"/>
        <a:cs typeface="+mn-cs"/>
      </a:defRPr>
    </a:lvl5pPr>
    <a:lvl6pPr marL="2286000" algn="l" defTabSz="914400" rtl="0" eaLnBrk="1" latinLnBrk="0" hangingPunct="1">
      <a:defRPr kern="1200">
        <a:solidFill>
          <a:schemeClr val="tx1"/>
        </a:solidFill>
        <a:latin typeface="宋体" panose="02010600030101010101" pitchFamily="2" charset="-122"/>
        <a:ea typeface="+mn-ea"/>
        <a:cs typeface="+mn-cs"/>
      </a:defRPr>
    </a:lvl6pPr>
    <a:lvl7pPr marL="2743200" algn="l" defTabSz="914400" rtl="0" eaLnBrk="1" latinLnBrk="0" hangingPunct="1">
      <a:defRPr kern="1200">
        <a:solidFill>
          <a:schemeClr val="tx1"/>
        </a:solidFill>
        <a:latin typeface="宋体" panose="02010600030101010101" pitchFamily="2" charset="-122"/>
        <a:ea typeface="+mn-ea"/>
        <a:cs typeface="+mn-cs"/>
      </a:defRPr>
    </a:lvl7pPr>
    <a:lvl8pPr marL="3200400" algn="l" defTabSz="914400" rtl="0" eaLnBrk="1" latinLnBrk="0" hangingPunct="1">
      <a:defRPr kern="1200">
        <a:solidFill>
          <a:schemeClr val="tx1"/>
        </a:solidFill>
        <a:latin typeface="宋体" panose="02010600030101010101" pitchFamily="2" charset="-122"/>
        <a:ea typeface="+mn-ea"/>
        <a:cs typeface="+mn-cs"/>
      </a:defRPr>
    </a:lvl8pPr>
    <a:lvl9pPr marL="3657600" algn="l" defTabSz="914400" rtl="0" eaLnBrk="1" latinLnBrk="0" hangingPunct="1">
      <a:defRPr kern="1200">
        <a:solidFill>
          <a:schemeClr val="tx1"/>
        </a:solidFill>
        <a:latin typeface="宋体" panose="02010600030101010101" pitchFamily="2" charset="-122"/>
        <a:ea typeface="+mn-ea"/>
        <a:cs typeface="+mn-cs"/>
      </a:defRPr>
    </a:lvl9pPr>
  </p:defaultTextStyle>
  <p:extLst>
    <p:ext uri="{521415D9-36F7-43E2-AB2F-B90AF26B5E84}">
      <p14:sectionLst xmlns:p14="http://schemas.microsoft.com/office/powerpoint/2010/main">
        <p14:section name="默认节" id="{74f1d7a0-6e71-47bc-9716-968e379d1238}">
          <p14:sldIdLst>
            <p14:sldId id="415"/>
            <p14:sldId id="517"/>
            <p14:sldId id="547"/>
            <p14:sldId id="606"/>
            <p14:sldId id="518"/>
            <p14:sldId id="607"/>
            <p14:sldId id="519"/>
            <p14:sldId id="550"/>
            <p14:sldId id="549"/>
            <p14:sldId id="486"/>
            <p14:sldId id="608"/>
            <p14:sldId id="552"/>
            <p14:sldId id="553"/>
            <p14:sldId id="467"/>
            <p14:sldId id="611"/>
            <p14:sldId id="524"/>
            <p14:sldId id="554"/>
            <p14:sldId id="555"/>
            <p14:sldId id="468"/>
            <p14:sldId id="548"/>
            <p14:sldId id="551"/>
            <p14:sldId id="523"/>
            <p14:sldId id="526"/>
            <p14:sldId id="612"/>
            <p14:sldId id="613"/>
            <p14:sldId id="6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0000"/>
    <a:srgbClr val="800000"/>
    <a:srgbClr val="66FFFF"/>
    <a:srgbClr val="FFFF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p:cViewPr varScale="1">
        <p:scale>
          <a:sx n="62" d="100"/>
          <a:sy n="62"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62DFFCA5-495B-46B3-B0D3-9B92BC17E1E2}" type="datetimeFigureOut">
              <a:rPr lang="zh-CN" altLang="en-US"/>
            </a:fld>
            <a:endParaRPr lang="en-US">
              <a:ea typeface="宋体" panose="02010600030101010101" pitchFamily="2" charset="-122"/>
            </a:endParaRPr>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F15275A3-190A-4702-961F-FCEA86D5DE1F}" type="slidenum">
              <a:rPr lang="zh-CN" altLang="en-US"/>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87FAA-5416-40E4-AAEA-EC49CF5F7F1D}" type="slidenum">
              <a:rPr lang="zh-CN" altLang="en-US"/>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190DCDB-95F6-4003-829D-AE9D731CE37C}" type="slidenum">
              <a:rPr lang="zh-CN" alt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28600"/>
            <a:ext cx="2058988" cy="6069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29325" cy="60690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B36A78B-2C77-460E-9EAA-8FD3639A5710}" type="slidenum">
              <a:rPr lang="zh-CN" alt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2684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313" y="38592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D1A746A5-ED60-465D-9C1C-CE50B92681BB}"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fld id="{AA44F525-1A9D-42BE-9232-D0E276661648}" type="datetimeFigureOut">
              <a:rPr lang="zh-CN" altLang="en-US"/>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EA0B85DA-2FB8-4259-B635-769294A2864E}" type="slidenum">
              <a:rPr lang="en-US" altLang="zh-CN"/>
            </a:fld>
            <a:endParaRPr lang="en-US" altLang="zh-CN"/>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srcRect/>
          <a:stretch>
            <a:fillRect/>
          </a:stretch>
        </p:blipFill>
        <p:spPr bwMode="auto">
          <a:xfrm>
            <a:off x="9525" y="6351"/>
            <a:ext cx="9124950" cy="68453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507E88FD-9B25-4CB8-BD07-C689069B9972}"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03726C0A-7B93-4CC3-B4F1-450AEBDF502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62E1C4E-EA64-4C59-AEAA-26C8C2047D5A}" type="slidenum">
              <a:rPr lang="zh-CN" alt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7540EE3-83CA-41BE-A167-5FD1D1201579}" type="slidenum">
              <a:rPr lang="zh-CN" alt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92B3D2E-7614-48B9-8F09-4327FF0CBF7D}" type="slidenum">
              <a:rPr lang="zh-CN" alt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A17C79B-7E5D-4987-B1B2-1B6C1467B6DF}" type="slidenum">
              <a:rPr lang="zh-CN" alt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C6521CE9-A9F4-430C-B865-A01C9FBC6F67}" type="slidenum">
              <a:rPr lang="zh-CN" altLang="en-US"/>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5C10A9E-8B92-41A0-9CAF-180CD8AB6E66}"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F211D09-C467-46E1-B695-94CF6B5920B5}" type="slidenum">
              <a:rPr lang="zh-CN" altLang="en-US"/>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029D83F0-5454-4CF6-B578-4A1F8CE13EF3}"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B0E0884-AA4E-468D-B72C-235B68BA35D2}" type="slidenum">
              <a:rPr lang="zh-CN" altLang="en-US"/>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C4196ED-B6EC-4D1B-B1C3-E56369F27690}" type="slidenum">
              <a:rPr lang="zh-CN" altLang="en-US"/>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1CA327F-4D07-44FE-863B-0AF0380CCE42}" type="slidenum">
              <a:rPr lang="zh-CN" altLang="en-US"/>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9097780-82A9-4AE9-B19C-D7A5F9AAB211}" type="slidenum">
              <a:rPr lang="zh-CN" alt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E57357B-3E52-45A2-80AF-83F3962AFB27}" type="slidenum">
              <a:rPr lang="zh-CN" alt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64E3814-F23A-4EA5-ABC5-C1E5AA2F7805}" type="slidenum">
              <a:rPr lang="zh-CN" alt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F266A9F5-A182-472B-BE38-F0484E484C48}" type="slidenum">
              <a:rPr lang="zh-CN" alt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E55BC99-EB15-4F2F-B7F1-3879B5CC13DE}" type="slidenum">
              <a:rPr lang="zh-CN" alt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901834E-33E0-447D-9AF4-77B15A4749FD}"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7390A99F-1206-418D-9A2D-377C218C92B9}" type="slidenum">
              <a:rPr lang="zh-CN" alt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82CA3E-F50C-49E1-AA1E-F5182C41BFF2}" type="slidenum">
              <a:rPr lang="zh-CN" alt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1.png"/><Relationship Id="rId23" Type="http://schemas.openxmlformats.org/officeDocument/2006/relationships/image" Target="../media/image10.png"/><Relationship Id="rId22" Type="http://schemas.openxmlformats.org/officeDocument/2006/relationships/image" Target="../media/image9.png"/><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2" Type="http://schemas.openxmlformats.org/officeDocument/2006/relationships/theme" Target="../theme/theme2.xml"/><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16.xml"/><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6841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solidFill>
                  <a:schemeClr val="bg1"/>
                </a:solidFill>
                <a:ea typeface="宋体" panose="02010600030101010101" pitchFamily="2" charset="-122"/>
              </a:defRPr>
            </a:lvl1pPr>
          </a:lstStyle>
          <a:p>
            <a:fld id="{4FFE546D-6940-442E-AE94-60F9CD0D4E78}" type="slidenum">
              <a:rPr lang="zh-CN" altLang="en-US"/>
            </a:fld>
            <a:endParaRPr lang="en-US"/>
          </a:p>
        </p:txBody>
      </p:sp>
      <p:pic>
        <p:nvPicPr>
          <p:cNvPr id="1031" name="Picture 9" descr="artplus_nature_naturalcity42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rtplus_nature_naturalcity42_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artplus_nature_naturalcity42_c"/>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artplus_nature_naturalcity42_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健雄职业技术学院</a:t>
            </a:r>
            <a:endParaRPr lang="zh-CN" altLang="en-US" smtClean="0"/>
          </a:p>
        </p:txBody>
      </p:sp>
      <p:pic>
        <p:nvPicPr>
          <p:cNvPr id="1039" name="Picture 20" descr="a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1" descr="b_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87425"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left)">
                                      <p:cBhvr>
                                        <p:cTn id="7" dur="1000"/>
                                        <p:tgtEl>
                                          <p:spTgt spid="1038"/>
                                        </p:tgtEl>
                                      </p:cBhvr>
                                    </p:animEffect>
                                  </p:childTnLst>
                                </p:cTn>
                              </p:par>
                              <p:par>
                                <p:cTn id="8" presetID="22" presetClass="entr" presetSubtype="4"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wipe(down)">
                                      <p:cBhvr>
                                        <p:cTn id="10" dur="1000"/>
                                        <p:tgtEl>
                                          <p:spTgt spid="1037"/>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3" dur="2000" fill="hold"/>
                                        <p:tgtEl>
                                          <p:spTgt spid="1039"/>
                                        </p:tgtEl>
                                        <p:attrNameLst>
                                          <p:attrName>ppt_x</p:attrName>
                                          <p:attrName>ppt_y</p:attrName>
                                        </p:attrNameLst>
                                      </p:cBhvr>
                                      <p:rCtr x="-51900" y="-5000"/>
                                    </p:animMotion>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6" dur="2000" fill="hold"/>
                                        <p:tgtEl>
                                          <p:spTgt spid="1040"/>
                                        </p:tgtEl>
                                        <p:attrNameLst>
                                          <p:attrName>ppt_x</p:attrName>
                                          <p:attrName>ppt_y</p:attrName>
                                        </p:attrNameLst>
                                      </p:cBhvr>
                                      <p:rCtr x="5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utoUpdateAnimBg="0"/>
    </p:bldLst>
  </p:timing>
  <p:txStyles>
    <p:title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Rectangle 127"/>
          <p:cNvSpPr>
            <a:spLocks noChangeArrowheads="1"/>
          </p:cNvSpPr>
          <p:nvPr/>
        </p:nvSpPr>
        <p:spPr bwMode="auto">
          <a:xfrm>
            <a:off x="0" y="0"/>
            <a:ext cx="9144000" cy="1828800"/>
          </a:xfrm>
          <a:prstGeom prst="rect">
            <a:avLst/>
          </a:prstGeom>
          <a:gradFill rotWithShape="1">
            <a:gsLst>
              <a:gs pos="0">
                <a:schemeClr val="accent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宋体" panose="02010600030101010101" pitchFamily="2" charset="-122"/>
            </a:endParaRPr>
          </a:p>
        </p:txBody>
      </p:sp>
      <p:grpSp>
        <p:nvGrpSpPr>
          <p:cNvPr id="2051" name="Group 3"/>
          <p:cNvGrpSpPr/>
          <p:nvPr/>
        </p:nvGrpSpPr>
        <p:grpSpPr bwMode="auto">
          <a:xfrm>
            <a:off x="152400" y="381000"/>
            <a:ext cx="6838950" cy="3365500"/>
            <a:chOff x="0" y="0"/>
            <a:chExt cx="4308" cy="2120"/>
          </a:xfrm>
        </p:grpSpPr>
        <p:sp>
          <p:nvSpPr>
            <p:cNvPr id="2052" name="Freeform 16"/>
            <p:cNvSpPr>
              <a:spLocks noChangeArrowheads="1"/>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3" name="Freeform 17"/>
            <p:cNvSpPr>
              <a:spLocks noChangeArrowheads="1"/>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4" name="Freeform 18"/>
            <p:cNvSpPr>
              <a:spLocks noChangeArrowheads="1"/>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5" name="Freeform 19"/>
            <p:cNvSpPr>
              <a:spLocks noChangeArrowheads="1"/>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6" name="Freeform 20"/>
            <p:cNvSpPr>
              <a:spLocks noChangeArrowheads="1"/>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7" name="Freeform 21"/>
            <p:cNvSpPr>
              <a:spLocks noChangeArrowheads="1"/>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8" name="Freeform 22"/>
            <p:cNvSpPr>
              <a:spLocks noChangeArrowheads="1"/>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9" name="Freeform 23"/>
            <p:cNvSpPr>
              <a:spLocks noChangeArrowheads="1"/>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0" name="Freeform 24"/>
            <p:cNvSpPr>
              <a:spLocks noChangeArrowheads="1"/>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1" name="Freeform 25"/>
            <p:cNvSpPr>
              <a:spLocks noChangeArrowheads="1"/>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2" name="Freeform 26"/>
            <p:cNvSpPr>
              <a:spLocks noChangeArrowheads="1"/>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3" name="Freeform 27"/>
            <p:cNvSpPr>
              <a:spLocks noChangeArrowheads="1"/>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4" name="Freeform 28"/>
            <p:cNvSpPr>
              <a:spLocks noChangeArrowheads="1"/>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5" name="Freeform 29"/>
            <p:cNvSpPr>
              <a:spLocks noChangeArrowheads="1"/>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6" name="Freeform 30"/>
            <p:cNvSpPr>
              <a:spLocks noChangeArrowheads="1"/>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7" name="Freeform 31"/>
            <p:cNvSpPr>
              <a:spLocks noChangeArrowheads="1"/>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8" name="Freeform 32"/>
            <p:cNvSpPr>
              <a:spLocks noChangeArrowheads="1"/>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9" name="Freeform 33"/>
            <p:cNvSpPr>
              <a:spLocks noChangeArrowheads="1"/>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0" name="Freeform 34"/>
            <p:cNvSpPr>
              <a:spLocks noChangeArrowheads="1"/>
            </p:cNvSpPr>
            <p:nvPr/>
          </p:nvSpPr>
          <p:spPr bwMode="auto">
            <a:xfrm>
              <a:off x="757" y="805"/>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1" name="Freeform 35"/>
            <p:cNvSpPr>
              <a:spLocks noChangeArrowheads="1"/>
            </p:cNvSpPr>
            <p:nvPr/>
          </p:nvSpPr>
          <p:spPr bwMode="auto">
            <a:xfrm>
              <a:off x="760" y="830"/>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2" name="Freeform 36"/>
            <p:cNvSpPr>
              <a:spLocks noChangeArrowheads="1"/>
            </p:cNvSpPr>
            <p:nvPr/>
          </p:nvSpPr>
          <p:spPr bwMode="auto">
            <a:xfrm>
              <a:off x="964" y="962"/>
              <a:ext cx="15"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3" name="Freeform 37"/>
            <p:cNvSpPr>
              <a:spLocks noChangeArrowheads="1"/>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4" name="Freeform 38"/>
            <p:cNvSpPr>
              <a:spLocks noChangeArrowheads="1"/>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5" name="Freeform 39"/>
            <p:cNvSpPr>
              <a:spLocks noChangeArrowheads="1"/>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6" name="Freeform 40"/>
            <p:cNvSpPr>
              <a:spLocks noChangeArrowheads="1"/>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7" name="Freeform 41"/>
            <p:cNvSpPr>
              <a:spLocks noChangeArrowheads="1"/>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8" name="Freeform 42"/>
            <p:cNvSpPr>
              <a:spLocks noChangeArrowheads="1"/>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9" name="Freeform 43"/>
            <p:cNvSpPr>
              <a:spLocks noChangeArrowheads="1"/>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0" name="Freeform 44"/>
            <p:cNvSpPr>
              <a:spLocks noChangeArrowheads="1"/>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1" name="Freeform 45"/>
            <p:cNvSpPr>
              <a:spLocks noChangeArrowheads="1"/>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2" name="Freeform 46"/>
            <p:cNvSpPr>
              <a:spLocks noChangeArrowheads="1"/>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3" name="Freeform 47"/>
            <p:cNvSpPr>
              <a:spLocks noChangeArrowheads="1"/>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4" name="Freeform 48"/>
            <p:cNvSpPr>
              <a:spLocks noChangeArrowheads="1"/>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5" name="Freeform 49"/>
            <p:cNvSpPr>
              <a:spLocks noChangeArrowheads="1"/>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6" name="Freeform 50"/>
            <p:cNvSpPr>
              <a:spLocks noChangeArrowheads="1"/>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7" name="Freeform 51"/>
            <p:cNvSpPr>
              <a:spLocks noChangeArrowheads="1"/>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8" name="Freeform 52"/>
            <p:cNvSpPr>
              <a:spLocks noChangeArrowheads="1"/>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9" name="Freeform 53"/>
            <p:cNvSpPr>
              <a:spLocks noChangeArrowheads="1"/>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0" name="Freeform 54"/>
            <p:cNvSpPr>
              <a:spLocks noChangeArrowheads="1"/>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1" name="Freeform 55"/>
            <p:cNvSpPr>
              <a:spLocks noChangeArrowheads="1"/>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2" name="Freeform 56"/>
            <p:cNvSpPr>
              <a:spLocks noChangeArrowheads="1"/>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3" name="Freeform 57"/>
            <p:cNvSpPr>
              <a:spLocks noChangeArrowheads="1"/>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4" name="Freeform 58"/>
            <p:cNvSpPr>
              <a:spLocks noChangeArrowheads="1"/>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5" name="Freeform 59"/>
            <p:cNvSpPr>
              <a:spLocks noChangeArrowheads="1"/>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6" name="Freeform 60"/>
            <p:cNvSpPr>
              <a:spLocks noChangeArrowheads="1"/>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7" name="Freeform 61"/>
            <p:cNvSpPr>
              <a:spLocks noChangeArrowheads="1"/>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8" name="Freeform 62"/>
            <p:cNvSpPr>
              <a:spLocks noChangeArrowheads="1"/>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9" name="Freeform 63"/>
            <p:cNvSpPr>
              <a:spLocks noChangeArrowheads="1"/>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0" name="Freeform 64"/>
            <p:cNvSpPr>
              <a:spLocks noChangeArrowheads="1"/>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1" name="Freeform 65"/>
            <p:cNvSpPr>
              <a:spLocks noChangeArrowheads="1"/>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2" name="Freeform 66"/>
            <p:cNvSpPr>
              <a:spLocks noChangeArrowheads="1"/>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3" name="Freeform 67"/>
            <p:cNvSpPr>
              <a:spLocks noChangeArrowheads="1"/>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4" name="Freeform 68"/>
            <p:cNvSpPr>
              <a:spLocks noChangeArrowheads="1"/>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5" name="Freeform 69"/>
            <p:cNvSpPr>
              <a:spLocks noChangeArrowheads="1"/>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6" name="Freeform 70"/>
            <p:cNvSpPr>
              <a:spLocks noChangeArrowheads="1"/>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7" name="Freeform 71"/>
            <p:cNvSpPr>
              <a:spLocks noChangeArrowheads="1"/>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8" name="Freeform 72"/>
            <p:cNvSpPr>
              <a:spLocks noChangeArrowheads="1"/>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9" name="Freeform 73"/>
            <p:cNvSpPr>
              <a:spLocks noChangeArrowheads="1"/>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0" name="Freeform 74"/>
            <p:cNvSpPr>
              <a:spLocks noChangeArrowheads="1"/>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1" name="Freeform 75"/>
            <p:cNvSpPr>
              <a:spLocks noChangeArrowheads="1"/>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2" name="Freeform 76"/>
            <p:cNvSpPr>
              <a:spLocks noChangeArrowheads="1"/>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3" name="Freeform 77"/>
            <p:cNvSpPr>
              <a:spLocks noChangeArrowheads="1"/>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4" name="Freeform 78"/>
            <p:cNvSpPr>
              <a:spLocks noChangeArrowheads="1"/>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5" name="Freeform 79"/>
            <p:cNvSpPr>
              <a:spLocks noChangeArrowheads="1"/>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6" name="Freeform 80"/>
            <p:cNvSpPr>
              <a:spLocks noChangeArrowheads="1"/>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7" name="Freeform 81"/>
            <p:cNvSpPr>
              <a:spLocks noChangeArrowheads="1"/>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8" name="Freeform 82"/>
            <p:cNvSpPr>
              <a:spLocks noChangeArrowheads="1"/>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9" name="Freeform 83"/>
            <p:cNvSpPr>
              <a:spLocks noChangeArrowheads="1"/>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0" name="Freeform 84"/>
            <p:cNvSpPr>
              <a:spLocks noChangeArrowheads="1"/>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1" name="Freeform 85"/>
            <p:cNvSpPr>
              <a:spLocks noChangeArrowheads="1"/>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2" name="Freeform 86"/>
            <p:cNvSpPr>
              <a:spLocks noChangeArrowheads="1"/>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3" name="Freeform 87"/>
            <p:cNvSpPr>
              <a:spLocks noChangeArrowheads="1"/>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4" name="Freeform 88"/>
            <p:cNvSpPr>
              <a:spLocks noChangeArrowheads="1"/>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5" name="Freeform 89"/>
            <p:cNvSpPr>
              <a:spLocks noChangeArrowheads="1"/>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6" name="Freeform 90"/>
            <p:cNvSpPr>
              <a:spLocks noChangeArrowheads="1"/>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7" name="Freeform 91"/>
            <p:cNvSpPr>
              <a:spLocks noChangeArrowheads="1"/>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8" name="Freeform 92"/>
            <p:cNvSpPr>
              <a:spLocks noChangeArrowheads="1"/>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9" name="Freeform 93"/>
            <p:cNvSpPr>
              <a:spLocks noChangeArrowheads="1"/>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0" name="Freeform 94"/>
            <p:cNvSpPr>
              <a:spLocks noChangeArrowheads="1"/>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1" name="Freeform 95"/>
            <p:cNvSpPr>
              <a:spLocks noChangeArrowheads="1"/>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2" name="Freeform 96"/>
            <p:cNvSpPr>
              <a:spLocks noChangeArrowheads="1"/>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3" name="Freeform 97"/>
            <p:cNvSpPr>
              <a:spLocks noChangeArrowheads="1"/>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4" name="Freeform 98"/>
            <p:cNvSpPr>
              <a:spLocks noChangeArrowheads="1"/>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5" name="Freeform 99"/>
            <p:cNvSpPr>
              <a:spLocks noChangeArrowheads="1"/>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6" name="Freeform 100"/>
            <p:cNvSpPr>
              <a:spLocks noChangeArrowheads="1"/>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7" name="Freeform 101"/>
            <p:cNvSpPr>
              <a:spLocks noChangeArrowheads="1"/>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8" name="Freeform 102"/>
            <p:cNvSpPr>
              <a:spLocks noChangeArrowheads="1"/>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9" name="Freeform 103"/>
            <p:cNvSpPr>
              <a:spLocks noChangeArrowheads="1"/>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0" name="Freeform 104"/>
            <p:cNvSpPr>
              <a:spLocks noChangeArrowheads="1"/>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1" name="Freeform 105"/>
            <p:cNvSpPr>
              <a:spLocks noChangeArrowheads="1"/>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2" name="Freeform 106"/>
            <p:cNvSpPr>
              <a:spLocks noChangeArrowheads="1"/>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3" name="Freeform 107"/>
            <p:cNvSpPr>
              <a:spLocks noChangeArrowheads="1"/>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4" name="Freeform 108"/>
            <p:cNvSpPr>
              <a:spLocks noChangeArrowheads="1"/>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5" name="Freeform 109"/>
            <p:cNvSpPr>
              <a:spLocks noChangeArrowheads="1"/>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6" name="Freeform 110"/>
            <p:cNvSpPr>
              <a:spLocks noChangeArrowheads="1"/>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7" name="Freeform 111"/>
            <p:cNvSpPr>
              <a:spLocks noChangeArrowheads="1"/>
            </p:cNvSpPr>
            <p:nvPr/>
          </p:nvSpPr>
          <p:spPr bwMode="auto">
            <a:xfrm>
              <a:off x="2358" y="54"/>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8" name="Freeform 112"/>
            <p:cNvSpPr>
              <a:spLocks noChangeArrowheads="1"/>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9" name="Freeform 113"/>
            <p:cNvSpPr>
              <a:spLocks noChangeArrowheads="1"/>
            </p:cNvSpPr>
            <p:nvPr/>
          </p:nvSpPr>
          <p:spPr bwMode="auto">
            <a:xfrm>
              <a:off x="2614" y="1522"/>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0" name="Freeform 114"/>
            <p:cNvSpPr>
              <a:spLocks noChangeArrowheads="1"/>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1" name="Freeform 115"/>
            <p:cNvSpPr>
              <a:spLocks noChangeArrowheads="1"/>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2" name="Freeform 116"/>
            <p:cNvSpPr>
              <a:spLocks noChangeArrowheads="1"/>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3" name="Freeform 117"/>
            <p:cNvSpPr>
              <a:spLocks noChangeArrowheads="1"/>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4" name="Freeform 118"/>
            <p:cNvSpPr>
              <a:spLocks noChangeArrowheads="1"/>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5" name="Freeform 119"/>
            <p:cNvSpPr>
              <a:spLocks noChangeArrowheads="1"/>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6" name="Freeform 120"/>
            <p:cNvSpPr>
              <a:spLocks noChangeArrowheads="1"/>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7" name="Freeform 121"/>
            <p:cNvSpPr>
              <a:spLocks noChangeArrowheads="1"/>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8" name="Freeform 122"/>
            <p:cNvSpPr>
              <a:spLocks noChangeArrowheads="1"/>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9" name="Freeform 123"/>
            <p:cNvSpPr>
              <a:spLocks noChangeArrowheads="1"/>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grpSp>
      <p:pic>
        <p:nvPicPr>
          <p:cNvPr id="2160" name="Picture 7" descr="artplus_nature_naturalcity42_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 name="Picture 12" descr="artplus_nature_naturalcity42_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Picture 10" descr="artplus_nature_naturalcity42_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Picture 13" descr="artplus_nature_naturalcity42_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Picture 9"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8"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28" descr="a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29" descr="b_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17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171" name="Rectangle 4"/>
          <p:cNvSpPr>
            <a:spLocks noGrp="1" noChangeArrowheads="1"/>
          </p:cNvSpPr>
          <p:nvPr>
            <p:ph type="dt" sz="half" idx="2"/>
          </p:nvPr>
        </p:nvSpPr>
        <p:spPr bwMode="auto">
          <a:xfrm>
            <a:off x="3048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2172" name="Rectangle 6"/>
          <p:cNvSpPr>
            <a:spLocks noGrp="1" noChangeArrowheads="1"/>
          </p:cNvSpPr>
          <p:nvPr>
            <p:ph type="sldNum" sz="quarter" idx="4"/>
          </p:nvPr>
        </p:nvSpPr>
        <p:spPr bwMode="auto">
          <a:xfrm>
            <a:off x="36576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fld id="{39B01E5A-4D53-46F1-90C8-7BF09A15CB86}"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Effect transition="in" filter="fade">
                                      <p:cBhvr>
                                        <p:cTn id="10" dur="2000"/>
                                        <p:tgtEl>
                                          <p:spTgt spid="216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164"/>
                                        </p:tgtEl>
                                        <p:attrNameLst>
                                          <p:attrName>style.visibility</p:attrName>
                                        </p:attrNameLst>
                                      </p:cBhvr>
                                      <p:to>
                                        <p:strVal val="visible"/>
                                      </p:to>
                                    </p:set>
                                    <p:animEffect transition="in" filter="fade">
                                      <p:cBhvr>
                                        <p:cTn id="14" dur="1000"/>
                                        <p:tgtEl>
                                          <p:spTgt spid="216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2166"/>
                                        </p:tgtEl>
                                        <p:attrNameLst>
                                          <p:attrName>style.visibility</p:attrName>
                                        </p:attrNameLst>
                                      </p:cBhvr>
                                      <p:to>
                                        <p:strVal val="visible"/>
                                      </p:to>
                                    </p:set>
                                    <p:animEffect transition="in" filter="wipe(down)">
                                      <p:cBhvr>
                                        <p:cTn id="18" dur="500"/>
                                        <p:tgtEl>
                                          <p:spTgt spid="216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65"/>
                                        </p:tgtEl>
                                        <p:attrNameLst>
                                          <p:attrName>style.visibility</p:attrName>
                                        </p:attrNameLst>
                                      </p:cBhvr>
                                      <p:to>
                                        <p:strVal val="visible"/>
                                      </p:to>
                                    </p:set>
                                    <p:animEffect transition="in" filter="wipe(down)">
                                      <p:cBhvr>
                                        <p:cTn id="22" dur="500"/>
                                        <p:tgtEl>
                                          <p:spTgt spid="2165"/>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2162"/>
                                        </p:tgtEl>
                                        <p:attrNameLst>
                                          <p:attrName>ppt_x</p:attrName>
                                          <p:attrName>ppt_y</p:attrName>
                                        </p:attrNameLst>
                                      </p:cBhvr>
                                      <p:rCtr x="-10300" y="2400"/>
                                    </p:animMotion>
                                  </p:childTnLst>
                                </p:cTn>
                              </p:par>
                              <p:par>
                                <p:cTn id="26" presetID="10" presetClass="entr" presetSubtype="0" fill="hold" nodeType="withEffect">
                                  <p:stCondLst>
                                    <p:cond delay="0"/>
                                  </p:stCondLst>
                                  <p:childTnLst>
                                    <p:set>
                                      <p:cBhvr>
                                        <p:cTn id="27" dur="1" fill="hold">
                                          <p:stCondLst>
                                            <p:cond delay="0"/>
                                          </p:stCondLst>
                                        </p:cTn>
                                        <p:tgtEl>
                                          <p:spTgt spid="2162"/>
                                        </p:tgtEl>
                                        <p:attrNameLst>
                                          <p:attrName>style.visibility</p:attrName>
                                        </p:attrNameLst>
                                      </p:cBhvr>
                                      <p:to>
                                        <p:strVal val="visible"/>
                                      </p:to>
                                    </p:set>
                                    <p:animEffect transition="in" filter="fade">
                                      <p:cBhvr>
                                        <p:cTn id="28" dur="1000"/>
                                        <p:tgtEl>
                                          <p:spTgt spid="2162"/>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down)">
                                      <p:cBhvr>
                                        <p:cTn id="32" dur="500"/>
                                        <p:tgtEl>
                                          <p:spTgt spid="216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2163"/>
                                        </p:tgtEl>
                                        <p:attrNameLst>
                                          <p:attrName>style.visibility</p:attrName>
                                        </p:attrNameLst>
                                      </p:cBhvr>
                                      <p:to>
                                        <p:strVal val="visible"/>
                                      </p:to>
                                    </p:set>
                                    <p:animEffect transition="in" filter="wipe(down)">
                                      <p:cBhvr>
                                        <p:cTn id="36" dur="1000"/>
                                        <p:tgtEl>
                                          <p:spTgt spid="2163"/>
                                        </p:tgtEl>
                                      </p:cBhvr>
                                    </p:animEffect>
                                  </p:childTnLst>
                                </p:cTn>
                              </p:par>
                              <p:par>
                                <p:cTn id="37" presetID="10" presetClass="entr" presetSubtype="0" fill="hold" nodeType="withEffect">
                                  <p:stCondLst>
                                    <p:cond delay="80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2000"/>
                                        <p:tgtEl>
                                          <p:spTgt spid="205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2167"/>
                                        </p:tgtEl>
                                        <p:attrNameLst>
                                          <p:attrName>ppt_x</p:attrName>
                                          <p:attrName>ppt_y</p:attrName>
                                        </p:attrNameLst>
                                      </p:cBhvr>
                                      <p:rCtr x="-473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2168"/>
                                        </p:tgtEl>
                                        <p:attrNameLst>
                                          <p:attrName>ppt_x</p:attrName>
                                          <p:attrName>ppt_y</p:attrName>
                                        </p:attrNameLst>
                                      </p:cBhvr>
                                      <p:rCtr x="-431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txStyles>
    <p:titleStyle>
      <a:lvl1pPr algn="ctr" rtl="0" eaLnBrk="0" fontAlgn="base" hangingPunct="0">
        <a:spcBef>
          <a:spcPct val="0"/>
        </a:spcBef>
        <a:spcAft>
          <a:spcPct val="0"/>
        </a:spcAft>
        <a:defRPr sz="4200" i="1">
          <a:solidFill>
            <a:schemeClr val="tx1"/>
          </a:solidFill>
          <a:latin typeface="+mj-lt"/>
          <a:ea typeface="+mj-ea"/>
          <a:cs typeface="+mj-cs"/>
        </a:defRPr>
      </a:lvl1pPr>
      <a:lvl2pPr algn="ctr" rtl="0" eaLnBrk="0" fontAlgn="base" hangingPunct="0">
        <a:spcBef>
          <a:spcPct val="0"/>
        </a:spcBef>
        <a:spcAft>
          <a:spcPct val="0"/>
        </a:spcAft>
        <a:defRPr sz="4200" i="1">
          <a:solidFill>
            <a:schemeClr val="tx1"/>
          </a:solidFill>
          <a:latin typeface="宋体" panose="02010600030101010101" pitchFamily="2" charset="-122"/>
        </a:defRPr>
      </a:lvl2pPr>
      <a:lvl3pPr algn="ctr" rtl="0" eaLnBrk="0" fontAlgn="base" hangingPunct="0">
        <a:spcBef>
          <a:spcPct val="0"/>
        </a:spcBef>
        <a:spcAft>
          <a:spcPct val="0"/>
        </a:spcAft>
        <a:defRPr sz="4200" i="1">
          <a:solidFill>
            <a:schemeClr val="tx1"/>
          </a:solidFill>
          <a:latin typeface="宋体" panose="02010600030101010101" pitchFamily="2" charset="-122"/>
        </a:defRPr>
      </a:lvl3pPr>
      <a:lvl4pPr algn="ctr" rtl="0" eaLnBrk="0" fontAlgn="base" hangingPunct="0">
        <a:spcBef>
          <a:spcPct val="0"/>
        </a:spcBef>
        <a:spcAft>
          <a:spcPct val="0"/>
        </a:spcAft>
        <a:defRPr sz="4200" i="1">
          <a:solidFill>
            <a:schemeClr val="tx1"/>
          </a:solidFill>
          <a:latin typeface="宋体" panose="02010600030101010101" pitchFamily="2" charset="-122"/>
        </a:defRPr>
      </a:lvl4pPr>
      <a:lvl5pPr algn="ctr" rtl="0" eaLnBrk="0" fontAlgn="base" hangingPunct="0">
        <a:spcBef>
          <a:spcPct val="0"/>
        </a:spcBef>
        <a:spcAft>
          <a:spcPct val="0"/>
        </a:spcAft>
        <a:defRPr sz="4200" i="1">
          <a:solidFill>
            <a:schemeClr val="tx1"/>
          </a:solidFill>
          <a:latin typeface="宋体" panose="02010600030101010101" pitchFamily="2" charset="-122"/>
        </a:defRPr>
      </a:lvl5pPr>
      <a:lvl6pPr marL="457200" algn="ctr" rtl="0" eaLnBrk="0" fontAlgn="base" hangingPunct="0">
        <a:spcBef>
          <a:spcPct val="0"/>
        </a:spcBef>
        <a:spcAft>
          <a:spcPct val="0"/>
        </a:spcAft>
        <a:defRPr sz="4200" i="1">
          <a:solidFill>
            <a:schemeClr val="tx1"/>
          </a:solidFill>
          <a:latin typeface="宋体" panose="02010600030101010101" pitchFamily="2" charset="-122"/>
        </a:defRPr>
      </a:lvl6pPr>
      <a:lvl7pPr marL="914400" algn="ctr" rtl="0" eaLnBrk="0" fontAlgn="base" hangingPunct="0">
        <a:spcBef>
          <a:spcPct val="0"/>
        </a:spcBef>
        <a:spcAft>
          <a:spcPct val="0"/>
        </a:spcAft>
        <a:defRPr sz="4200" i="1">
          <a:solidFill>
            <a:schemeClr val="tx1"/>
          </a:solidFill>
          <a:latin typeface="宋体" panose="02010600030101010101" pitchFamily="2" charset="-122"/>
        </a:defRPr>
      </a:lvl7pPr>
      <a:lvl8pPr marL="1371600" algn="ctr" rtl="0" eaLnBrk="0" fontAlgn="base" hangingPunct="0">
        <a:spcBef>
          <a:spcPct val="0"/>
        </a:spcBef>
        <a:spcAft>
          <a:spcPct val="0"/>
        </a:spcAft>
        <a:defRPr sz="4200" i="1">
          <a:solidFill>
            <a:schemeClr val="tx1"/>
          </a:solidFill>
          <a:latin typeface="宋体" panose="02010600030101010101" pitchFamily="2" charset="-122"/>
        </a:defRPr>
      </a:lvl8pPr>
      <a:lvl9pPr marL="1828800" algn="ctr" rtl="0" eaLnBrk="0" fontAlgn="base" hangingPunct="0">
        <a:spcBef>
          <a:spcPct val="0"/>
        </a:spcBef>
        <a:spcAft>
          <a:spcPct val="0"/>
        </a:spcAft>
        <a:defRPr sz="4200" i="1">
          <a:solidFill>
            <a:schemeClr val="tx1"/>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2.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1033145" y="1571625"/>
            <a:ext cx="7077075" cy="829945"/>
          </a:xfrm>
          <a:prstGeom prst="rect">
            <a:avLst/>
          </a:prstGeom>
          <a:noFill/>
        </p:spPr>
        <p:txBody>
          <a:bodyPr wrap="square" rtlCol="0">
            <a:prstTxWarp prst="textCanDown">
              <a:avLst/>
            </a:prstTxWarp>
            <a:spAutoFit/>
            <a:scene3d>
              <a:camera prst="orthographicFront"/>
              <a:lightRig rig="threePt" dir="t"/>
            </a:scene3d>
            <a:sp3d contourW="88900" prstMaterial="dkEdge"/>
          </a:bodyPr>
          <a:p>
            <a:pPr algn="ctr">
              <a:buClrTx/>
              <a:buSzTx/>
              <a:buFontTx/>
              <a:defRPr/>
            </a:pPr>
            <a:r>
              <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rPr>
              <a:t>签派程序与方法</a:t>
            </a:r>
            <a:endPar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endParaRPr>
          </a:p>
        </p:txBody>
      </p:sp>
      <p:sp>
        <p:nvSpPr>
          <p:cNvPr id="3" name="文本框 2"/>
          <p:cNvSpPr txBox="1"/>
          <p:nvPr/>
        </p:nvSpPr>
        <p:spPr>
          <a:xfrm>
            <a:off x="4854575" y="5154930"/>
            <a:ext cx="3890645" cy="1197610"/>
          </a:xfrm>
          <a:prstGeom prst="rect">
            <a:avLst/>
          </a:prstGeom>
          <a:noFill/>
        </p:spPr>
        <p:txBody>
          <a:bodyPr wrap="square" rtlCol="0">
            <a:spAutoFit/>
          </a:bodyPr>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通用航空学院</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耿振菲</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190918193241"/>
          <p:cNvPicPr>
            <a:picLocks noChangeAspect="1"/>
          </p:cNvPicPr>
          <p:nvPr/>
        </p:nvPicPr>
        <p:blipFill>
          <a:blip r:embed="rId1"/>
          <a:stretch>
            <a:fillRect/>
          </a:stretch>
        </p:blipFill>
        <p:spPr>
          <a:xfrm>
            <a:off x="3406775" y="265430"/>
            <a:ext cx="5434965" cy="3317240"/>
          </a:xfrm>
          <a:prstGeom prst="rect">
            <a:avLst/>
          </a:prstGeom>
        </p:spPr>
      </p:pic>
      <p:sp>
        <p:nvSpPr>
          <p:cNvPr id="5" name="文本框 4"/>
          <p:cNvSpPr txBox="1"/>
          <p:nvPr/>
        </p:nvSpPr>
        <p:spPr>
          <a:xfrm>
            <a:off x="712470" y="444500"/>
            <a:ext cx="2347595" cy="583565"/>
          </a:xfrm>
          <a:prstGeom prst="rect">
            <a:avLst/>
          </a:prstGeom>
          <a:noFill/>
        </p:spPr>
        <p:txBody>
          <a:bodyPr wrap="square" rtlCol="0">
            <a:spAutoFit/>
            <a:scene3d>
              <a:camera prst="orthographicFront"/>
              <a:lightRig rig="threePt" dir="t"/>
            </a:scene3d>
          </a:bodyPr>
          <a:p>
            <a:r>
              <a:rPr lang="zh-CN" altLang="en-US" sz="3200" b="1">
                <a:ln w="22225">
                  <a:solidFill>
                    <a:schemeClr val="accent2"/>
                  </a:solidFill>
                  <a:prstDash val="solid"/>
                </a:ln>
                <a:solidFill>
                  <a:schemeClr val="accent2">
                    <a:lumMod val="40000"/>
                    <a:lumOff val="60000"/>
                  </a:schemeClr>
                </a:solidFill>
                <a:effectLst/>
              </a:rPr>
              <a:t>南方航空</a:t>
            </a:r>
            <a:endParaRPr lang="zh-CN" altLang="en-US" sz="3200" b="1">
              <a:ln w="22225">
                <a:solidFill>
                  <a:schemeClr val="accent2"/>
                </a:solidFill>
                <a:prstDash val="solid"/>
              </a:ln>
              <a:solidFill>
                <a:schemeClr val="accent2">
                  <a:lumMod val="40000"/>
                  <a:lumOff val="60000"/>
                </a:schemeClr>
              </a:solidFill>
              <a:effectLst/>
            </a:endParaRPr>
          </a:p>
        </p:txBody>
      </p:sp>
      <p:sp>
        <p:nvSpPr>
          <p:cNvPr id="6" name="文本框 5"/>
          <p:cNvSpPr txBox="1"/>
          <p:nvPr/>
        </p:nvSpPr>
        <p:spPr>
          <a:xfrm>
            <a:off x="408305" y="2046605"/>
            <a:ext cx="2840990" cy="953135"/>
          </a:xfrm>
          <a:prstGeom prst="rect">
            <a:avLst/>
          </a:prstGeom>
          <a:noFill/>
        </p:spPr>
        <p:txBody>
          <a:bodyPr wrap="square" rtlCol="0" anchor="t">
            <a:spAutoFit/>
          </a:bodyPr>
          <a:p>
            <a:r>
              <a:rPr lang="zh-CN" altLang="en-US" sz="2800"/>
              <a:t>口号：安全第一，客户至上</a:t>
            </a:r>
            <a:endParaRPr lang="zh-CN" altLang="en-US" sz="2800"/>
          </a:p>
        </p:txBody>
      </p:sp>
      <p:sp>
        <p:nvSpPr>
          <p:cNvPr id="7" name="文本框 6"/>
          <p:cNvSpPr txBox="1"/>
          <p:nvPr/>
        </p:nvSpPr>
        <p:spPr>
          <a:xfrm>
            <a:off x="408305" y="3582670"/>
            <a:ext cx="7355840" cy="3107690"/>
          </a:xfrm>
          <a:prstGeom prst="rect">
            <a:avLst/>
          </a:prstGeom>
          <a:noFill/>
        </p:spPr>
        <p:txBody>
          <a:bodyPr wrap="square" rtlCol="0" anchor="t">
            <a:spAutoFit/>
          </a:bodyPr>
          <a:p>
            <a:r>
              <a:rPr lang="zh-CN" altLang="en-US" sz="2800"/>
              <a:t>主运营基地：广州白云国际机场、北京首都国际机场。</a:t>
            </a:r>
            <a:endParaRPr lang="zh-CN" altLang="en-US" sz="2800"/>
          </a:p>
          <a:p>
            <a:r>
              <a:rPr lang="zh-CN" altLang="en-US" sz="2800"/>
              <a:t>其他基地：深圳宝安国际机场、揭阳潮汕国际机场、粤西国际机场、厦门高崎国际机场、沈阳桃仙国际机场、乌鲁木齐地窝堡国际机场、武汉天河国际机场、郑州新郑国际机场、大连周水子国际机场。</a:t>
            </a:r>
            <a:endParaRPr lang="zh-CN" altLang="en-US" sz="28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19505" y="1417955"/>
            <a:ext cx="6355080" cy="2791460"/>
          </a:xfrm>
        </p:spPr>
        <p:txBody>
          <a:bodyPr/>
          <a:p>
            <a:pPr marL="0" indent="0">
              <a:buNone/>
            </a:pPr>
            <a:r>
              <a:rPr lang="en-US" altLang="zh-CN" sz="2800" dirty="0">
                <a:solidFill>
                  <a:schemeClr val="tx1"/>
                </a:solidFill>
                <a:sym typeface="+mn-ea"/>
              </a:rPr>
              <a:t>    </a:t>
            </a:r>
            <a:r>
              <a:rPr sz="2800" dirty="0">
                <a:sym typeface="+mn-ea"/>
              </a:rPr>
              <a:t>中国南方航空股份有限公司坚持“安全第一”的核心价值观。</a:t>
            </a:r>
            <a:endParaRPr sz="2800" dirty="0">
              <a:sym typeface="+mn-ea"/>
            </a:endParaRPr>
          </a:p>
          <a:p>
            <a:pPr marL="0" indent="0">
              <a:buNone/>
            </a:pPr>
            <a:r>
              <a:rPr sz="2800" dirty="0">
                <a:sym typeface="+mn-ea"/>
              </a:rPr>
              <a:t>    中国南方航空股份有限公司禀承“客户至上”的理念，通过提供“可靠、准点、便捷”以及“规范化与个性化有机融合”的优质服务，致力满足并超越客户的期望。</a:t>
            </a:r>
            <a:endParaRPr sz="2800" dirty="0">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190918194225"/>
          <p:cNvPicPr>
            <a:picLocks noChangeAspect="1"/>
          </p:cNvPicPr>
          <p:nvPr/>
        </p:nvPicPr>
        <p:blipFill>
          <a:blip r:embed="rId1"/>
          <a:stretch>
            <a:fillRect/>
          </a:stretch>
        </p:blipFill>
        <p:spPr>
          <a:xfrm>
            <a:off x="3147060" y="223520"/>
            <a:ext cx="5728970" cy="2864485"/>
          </a:xfrm>
          <a:prstGeom prst="rect">
            <a:avLst/>
          </a:prstGeom>
        </p:spPr>
      </p:pic>
      <p:sp>
        <p:nvSpPr>
          <p:cNvPr id="6" name="文本框 5"/>
          <p:cNvSpPr txBox="1"/>
          <p:nvPr/>
        </p:nvSpPr>
        <p:spPr>
          <a:xfrm>
            <a:off x="358775" y="405130"/>
            <a:ext cx="2157095" cy="583565"/>
          </a:xfrm>
          <a:prstGeom prst="rect">
            <a:avLst/>
          </a:prstGeom>
          <a:noFill/>
        </p:spPr>
        <p:txBody>
          <a:bodyPr wrap="square" rtlCol="0">
            <a:spAutoFit/>
            <a:scene3d>
              <a:camera prst="orthographicFront"/>
              <a:lightRig rig="threePt" dir="t"/>
            </a:scene3d>
          </a:bodyPr>
          <a:p>
            <a:r>
              <a:rPr lang="zh-CN" altLang="en-US" sz="3200" b="1">
                <a:ln w="22225">
                  <a:solidFill>
                    <a:schemeClr val="accent2"/>
                  </a:solidFill>
                  <a:prstDash val="solid"/>
                </a:ln>
                <a:solidFill>
                  <a:schemeClr val="accent2">
                    <a:lumMod val="40000"/>
                    <a:lumOff val="60000"/>
                  </a:schemeClr>
                </a:solidFill>
                <a:effectLst/>
              </a:rPr>
              <a:t>海南航空</a:t>
            </a:r>
            <a:endParaRPr lang="zh-CN" altLang="en-US" sz="3200" b="1">
              <a:ln w="22225">
                <a:solidFill>
                  <a:schemeClr val="accent2"/>
                </a:solidFill>
                <a:prstDash val="solid"/>
              </a:ln>
              <a:solidFill>
                <a:schemeClr val="accent2">
                  <a:lumMod val="40000"/>
                  <a:lumOff val="60000"/>
                </a:schemeClr>
              </a:solidFill>
              <a:effectLst/>
            </a:endParaRPr>
          </a:p>
        </p:txBody>
      </p:sp>
      <p:sp>
        <p:nvSpPr>
          <p:cNvPr id="7" name="文本框 6"/>
          <p:cNvSpPr txBox="1"/>
          <p:nvPr/>
        </p:nvSpPr>
        <p:spPr>
          <a:xfrm>
            <a:off x="358775" y="2134870"/>
            <a:ext cx="3010535" cy="953135"/>
          </a:xfrm>
          <a:prstGeom prst="rect">
            <a:avLst/>
          </a:prstGeom>
          <a:noFill/>
        </p:spPr>
        <p:txBody>
          <a:bodyPr wrap="square" rtlCol="0" anchor="t">
            <a:spAutoFit/>
          </a:bodyPr>
          <a:p>
            <a:r>
              <a:rPr lang="zh-CN" altLang="en-US" sz="2800"/>
              <a:t>口号：相伴相惜 梦享飞行</a:t>
            </a:r>
            <a:endParaRPr lang="zh-CN" altLang="en-US" sz="2800"/>
          </a:p>
        </p:txBody>
      </p:sp>
      <p:sp>
        <p:nvSpPr>
          <p:cNvPr id="8" name="文本框 7"/>
          <p:cNvSpPr txBox="1"/>
          <p:nvPr/>
        </p:nvSpPr>
        <p:spPr>
          <a:xfrm>
            <a:off x="173990" y="4111625"/>
            <a:ext cx="4030980" cy="1814830"/>
          </a:xfrm>
          <a:prstGeom prst="rect">
            <a:avLst/>
          </a:prstGeom>
          <a:noFill/>
        </p:spPr>
        <p:txBody>
          <a:bodyPr wrap="square" rtlCol="0" anchor="t">
            <a:spAutoFit/>
          </a:bodyPr>
          <a:p>
            <a:r>
              <a:rPr lang="zh-CN" altLang="en-US" sz="2800"/>
              <a:t>主基地</a:t>
            </a:r>
            <a:endParaRPr lang="zh-CN" altLang="en-US" sz="2800"/>
          </a:p>
          <a:p>
            <a:r>
              <a:rPr lang="zh-CN" altLang="en-US" sz="2800"/>
              <a:t>海口美兰国际机场</a:t>
            </a:r>
            <a:endParaRPr lang="zh-CN" altLang="en-US" sz="2800"/>
          </a:p>
          <a:p>
            <a:r>
              <a:rPr lang="zh-CN" altLang="en-US" sz="2800"/>
              <a:t>第二主基地</a:t>
            </a:r>
            <a:endParaRPr lang="zh-CN" altLang="en-US" sz="2800"/>
          </a:p>
          <a:p>
            <a:r>
              <a:rPr lang="zh-CN" altLang="en-US" sz="2800"/>
              <a:t>北京首都国际机场</a:t>
            </a:r>
            <a:endParaRPr lang="zh-CN" altLang="en-US" sz="2800"/>
          </a:p>
        </p:txBody>
      </p:sp>
      <p:sp>
        <p:nvSpPr>
          <p:cNvPr id="9" name="文本框 8"/>
          <p:cNvSpPr txBox="1"/>
          <p:nvPr/>
        </p:nvSpPr>
        <p:spPr>
          <a:xfrm>
            <a:off x="3982085" y="3513455"/>
            <a:ext cx="4803775" cy="2676525"/>
          </a:xfrm>
          <a:prstGeom prst="rect">
            <a:avLst/>
          </a:prstGeom>
          <a:noFill/>
        </p:spPr>
        <p:txBody>
          <a:bodyPr wrap="square" rtlCol="0" anchor="t">
            <a:spAutoFit/>
          </a:bodyPr>
          <a:p>
            <a:r>
              <a:rPr lang="zh-CN" altLang="en-US" sz="2800"/>
              <a:t>海南航空追求“诚信、业绩、创新”的企业管理理念， 凭借“内修中华传统文化精粹，外融西方先进科学技术”的中西合璧企业文化创造了一个新锐的航空公司。</a:t>
            </a:r>
            <a:endParaRPr lang="zh-CN" altLang="en-US" sz="28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8630" y="228600"/>
            <a:ext cx="8229600" cy="868363"/>
          </a:xfrm>
        </p:spPr>
        <p:txBody>
          <a:bodyPr/>
          <a:p>
            <a:r>
              <a:rPr lang="zh-CN" altLang="en-US" i="0"/>
              <a:t>航空公司的组织结构</a:t>
            </a:r>
            <a:endParaRPr lang="zh-CN" altLang="en-US" i="0"/>
          </a:p>
        </p:txBody>
      </p:sp>
      <p:grpSp>
        <p:nvGrpSpPr>
          <p:cNvPr id="5" name="组合 4"/>
          <p:cNvGrpSpPr/>
          <p:nvPr>
            <p:custDataLst>
              <p:tags r:id="rId1"/>
            </p:custDataLst>
          </p:nvPr>
        </p:nvGrpSpPr>
        <p:grpSpPr>
          <a:xfrm rot="0">
            <a:off x="925195" y="2303145"/>
            <a:ext cx="7192010" cy="1039495"/>
            <a:chOff x="1327309" y="2488586"/>
            <a:chExt cx="9552331" cy="1205872"/>
          </a:xfrm>
        </p:grpSpPr>
        <p:grpSp>
          <p:nvGrpSpPr>
            <p:cNvPr id="36" name="组合 35"/>
            <p:cNvGrpSpPr/>
            <p:nvPr/>
          </p:nvGrpSpPr>
          <p:grpSpPr>
            <a:xfrm rot="10800000">
              <a:off x="1327309" y="2488586"/>
              <a:ext cx="9552331" cy="1205872"/>
              <a:chOff x="3467099" y="3350313"/>
              <a:chExt cx="5257804" cy="1205872"/>
            </a:xfrm>
          </p:grpSpPr>
          <p:cxnSp>
            <p:nvCxnSpPr>
              <p:cNvPr id="6" name="肘形连接符 5"/>
              <p:cNvCxnSpPr/>
              <p:nvPr>
                <p:custDataLst>
                  <p:tags r:id="rId2"/>
                </p:custDataLst>
              </p:nvPr>
            </p:nvCxnSpPr>
            <p:spPr>
              <a:xfrm rot="16200000" flipV="1">
                <a:off x="4178614" y="2638798"/>
                <a:ext cx="1205871" cy="2628902"/>
              </a:xfrm>
              <a:prstGeom prst="bentConnector3">
                <a:avLst/>
              </a:prstGeom>
              <a:noFill/>
              <a:ln w="38100" cap="flat" cmpd="sng" algn="ctr">
                <a:solidFill>
                  <a:sysClr val="window" lastClr="FFFFFF">
                    <a:lumMod val="75000"/>
                  </a:sysClr>
                </a:solidFill>
                <a:prstDash val="solid"/>
                <a:miter lim="800000"/>
                <a:tailEnd type="triangle"/>
              </a:ln>
              <a:effectLst/>
            </p:spPr>
          </p:cxnSp>
          <p:cxnSp>
            <p:nvCxnSpPr>
              <p:cNvPr id="7" name="肘形连接符 6"/>
              <p:cNvCxnSpPr/>
              <p:nvPr>
                <p:custDataLst>
                  <p:tags r:id="rId3"/>
                </p:custDataLst>
              </p:nvPr>
            </p:nvCxnSpPr>
            <p:spPr>
              <a:xfrm rot="5400000" flipH="1" flipV="1">
                <a:off x="6807516" y="2638798"/>
                <a:ext cx="1205871" cy="2628903"/>
              </a:xfrm>
              <a:prstGeom prst="bentConnector3">
                <a:avLst/>
              </a:prstGeom>
              <a:noFill/>
              <a:ln w="38100" cap="flat" cmpd="sng" algn="ctr">
                <a:solidFill>
                  <a:sysClr val="window" lastClr="FFFFFF">
                    <a:lumMod val="75000"/>
                  </a:sysClr>
                </a:solidFill>
                <a:prstDash val="solid"/>
                <a:miter lim="800000"/>
                <a:tailEnd type="triangle"/>
              </a:ln>
              <a:effectLst/>
            </p:spPr>
          </p:cxnSp>
        </p:grpSp>
        <p:cxnSp>
          <p:nvCxnSpPr>
            <p:cNvPr id="37" name="肘形连接符 36"/>
            <p:cNvCxnSpPr/>
            <p:nvPr>
              <p:custDataLst>
                <p:tags r:id="rId4"/>
              </p:custDataLst>
            </p:nvPr>
          </p:nvCxnSpPr>
          <p:spPr>
            <a:xfrm rot="5400000" flipV="1">
              <a:off x="2964228" y="3384068"/>
              <a:ext cx="612083" cy="2515"/>
            </a:xfrm>
            <a:prstGeom prst="bentConnector3">
              <a:avLst/>
            </a:prstGeom>
            <a:noFill/>
            <a:ln w="38100" cap="flat" cmpd="sng" algn="ctr">
              <a:solidFill>
                <a:sysClr val="window" lastClr="FFFFFF">
                  <a:lumMod val="75000"/>
                </a:sysClr>
              </a:solidFill>
              <a:prstDash val="solid"/>
              <a:miter lim="800000"/>
              <a:tailEnd type="triangle"/>
            </a:ln>
            <a:effectLst/>
          </p:spPr>
        </p:cxnSp>
        <p:cxnSp>
          <p:nvCxnSpPr>
            <p:cNvPr id="38" name="肘形连接符 37"/>
            <p:cNvCxnSpPr/>
            <p:nvPr>
              <p:custDataLst>
                <p:tags r:id="rId5"/>
              </p:custDataLst>
            </p:nvPr>
          </p:nvCxnSpPr>
          <p:spPr>
            <a:xfrm rot="5400000" flipV="1">
              <a:off x="6727473" y="3374129"/>
              <a:ext cx="612083" cy="2515"/>
            </a:xfrm>
            <a:prstGeom prst="bentConnector3">
              <a:avLst/>
            </a:prstGeom>
            <a:noFill/>
            <a:ln w="38100" cap="flat" cmpd="sng" algn="ctr">
              <a:solidFill>
                <a:sysClr val="window" lastClr="FFFFFF">
                  <a:lumMod val="75000"/>
                </a:sysClr>
              </a:solidFill>
              <a:prstDash val="solid"/>
              <a:miter lim="800000"/>
              <a:tailEnd type="triangle"/>
            </a:ln>
            <a:effectLst/>
          </p:spPr>
        </p:cxnSp>
        <p:cxnSp>
          <p:nvCxnSpPr>
            <p:cNvPr id="8" name="肘形连接符 7"/>
            <p:cNvCxnSpPr/>
            <p:nvPr>
              <p:custDataLst>
                <p:tags r:id="rId6"/>
              </p:custDataLst>
            </p:nvPr>
          </p:nvCxnSpPr>
          <p:spPr>
            <a:xfrm rot="5400000" flipV="1">
              <a:off x="4856509" y="3387158"/>
              <a:ext cx="612083" cy="2515"/>
            </a:xfrm>
            <a:prstGeom prst="bentConnector3">
              <a:avLst>
                <a:gd name="adj1" fmla="val 25643"/>
              </a:avLst>
            </a:prstGeom>
            <a:noFill/>
            <a:ln w="38100" cap="flat" cmpd="sng" algn="ctr">
              <a:solidFill>
                <a:sysClr val="window" lastClr="FFFFFF">
                  <a:lumMod val="75000"/>
                </a:sysClr>
              </a:solidFill>
              <a:prstDash val="solid"/>
              <a:miter lim="800000"/>
              <a:tailEnd type="triangle"/>
            </a:ln>
            <a:effectLst/>
          </p:spPr>
        </p:cxnSp>
        <p:cxnSp>
          <p:nvCxnSpPr>
            <p:cNvPr id="9" name="肘形连接符 8"/>
            <p:cNvCxnSpPr/>
            <p:nvPr>
              <p:custDataLst>
                <p:tags r:id="rId7"/>
              </p:custDataLst>
            </p:nvPr>
          </p:nvCxnSpPr>
          <p:spPr>
            <a:xfrm rot="5400000" flipV="1">
              <a:off x="8609789" y="3384068"/>
              <a:ext cx="612083" cy="2515"/>
            </a:xfrm>
            <a:prstGeom prst="bentConnector3">
              <a:avLst>
                <a:gd name="adj1" fmla="val 50001"/>
              </a:avLst>
            </a:prstGeom>
            <a:noFill/>
            <a:ln w="38100" cap="flat" cmpd="sng" algn="ctr">
              <a:solidFill>
                <a:sysClr val="window" lastClr="FFFFFF">
                  <a:lumMod val="75000"/>
                </a:sysClr>
              </a:solidFill>
              <a:prstDash val="solid"/>
              <a:miter lim="800000"/>
              <a:tailEnd type="triangle"/>
            </a:ln>
            <a:effectLst/>
          </p:spPr>
        </p:cxnSp>
      </p:grpSp>
      <p:cxnSp>
        <p:nvCxnSpPr>
          <p:cNvPr id="24" name="直接连接符 23"/>
          <p:cNvCxnSpPr/>
          <p:nvPr>
            <p:custDataLst>
              <p:tags r:id="rId8"/>
            </p:custDataLst>
          </p:nvPr>
        </p:nvCxnSpPr>
        <p:spPr>
          <a:xfrm>
            <a:off x="233680" y="5012690"/>
            <a:ext cx="8583930" cy="17780"/>
          </a:xfrm>
          <a:prstGeom prst="line">
            <a:avLst/>
          </a:prstGeom>
          <a:noFill/>
          <a:ln w="6350" cap="flat" cmpd="sng" algn="ctr">
            <a:solidFill>
              <a:sysClr val="windowText" lastClr="000000">
                <a:lumMod val="50000"/>
                <a:lumOff val="50000"/>
              </a:sysClr>
            </a:solidFill>
            <a:prstDash val="solid"/>
            <a:miter lim="800000"/>
          </a:ln>
          <a:effectLst/>
        </p:spPr>
      </p:cxnSp>
      <p:sp>
        <p:nvSpPr>
          <p:cNvPr id="28" name="平行四边形 27"/>
          <p:cNvSpPr/>
          <p:nvPr>
            <p:custDataLst>
              <p:tags r:id="rId9"/>
            </p:custDataLst>
          </p:nvPr>
        </p:nvSpPr>
        <p:spPr>
          <a:xfrm>
            <a:off x="3711575" y="1755140"/>
            <a:ext cx="1628775" cy="824865"/>
          </a:xfrm>
          <a:prstGeom prst="parallelogram">
            <a:avLst/>
          </a:prstGeom>
          <a:solidFill>
            <a:sysClr val="windowText" lastClr="000000"/>
          </a:solidFill>
          <a:ln w="12700" cap="flat" cmpd="sng" algn="ctr">
            <a:solidFill>
              <a:sysClr val="windowText" lastClr="000000"/>
            </a:solidFill>
            <a:prstDash val="solid"/>
            <a:miter lim="800000"/>
          </a:ln>
          <a:effectLst/>
        </p:spPr>
        <p:txBody>
          <a:bodyPr rtlCol="0" anchor="ctr" anchorCtr="1">
            <a:normAutofit/>
          </a:bodyPr>
          <a:p>
            <a:pPr marL="0" lvl="0" indent="0" algn="ctr">
              <a:lnSpc>
                <a:spcPct val="100000"/>
              </a:lnSpc>
              <a:spcBef>
                <a:spcPts val="0"/>
              </a:spcBef>
              <a:spcAft>
                <a:spcPts val="0"/>
              </a:spcAft>
              <a:buSzPct val="100000"/>
            </a:pPr>
            <a:r>
              <a:rPr lang="zh-CN" altLang="da-DK" sz="1400" dirty="0">
                <a:solidFill>
                  <a:sysClr val="window" lastClr="FFFFFF"/>
                </a:solidFill>
              </a:rPr>
              <a:t>公司总裁</a:t>
            </a:r>
            <a:endParaRPr lang="zh-CN" altLang="da-DK" sz="1400" dirty="0">
              <a:solidFill>
                <a:sysClr val="window" lastClr="FFFFFF"/>
              </a:solidFill>
            </a:endParaRPr>
          </a:p>
        </p:txBody>
      </p:sp>
      <p:sp>
        <p:nvSpPr>
          <p:cNvPr id="10" name="平行四边形 9"/>
          <p:cNvSpPr/>
          <p:nvPr>
            <p:custDataLst>
              <p:tags r:id="rId10"/>
            </p:custDataLst>
          </p:nvPr>
        </p:nvSpPr>
        <p:spPr>
          <a:xfrm>
            <a:off x="179705" y="3473450"/>
            <a:ext cx="1445895" cy="828675"/>
          </a:xfrm>
          <a:prstGeom prst="parallelogram">
            <a:avLst/>
          </a:prstGeom>
          <a:solidFill>
            <a:srgbClr val="0F6FC6"/>
          </a:solidFill>
          <a:ln w="12700" cap="flat" cmpd="sng" algn="ctr">
            <a:noFill/>
            <a:prstDash val="solid"/>
            <a:miter lim="800000"/>
          </a:ln>
          <a:effectLst/>
        </p:spPr>
        <p:txBody>
          <a:bodyPr rtlCol="0" anchor="ctr" anchorCtr="1">
            <a:normAutofit/>
          </a:bodyPr>
          <a:p>
            <a:pPr marL="0" lvl="0" indent="0" algn="ctr">
              <a:lnSpc>
                <a:spcPct val="100000"/>
              </a:lnSpc>
              <a:spcBef>
                <a:spcPts val="0"/>
              </a:spcBef>
              <a:spcAft>
                <a:spcPts val="0"/>
              </a:spcAft>
              <a:buSzPct val="100000"/>
            </a:pPr>
            <a:r>
              <a:rPr lang="zh-CN" altLang="en-US" sz="1400">
                <a:solidFill>
                  <a:sysClr val="window" lastClr="FFFFFF"/>
                </a:solidFill>
              </a:rPr>
              <a:t>飞行部</a:t>
            </a:r>
            <a:endParaRPr lang="zh-CN" altLang="en-US" sz="1400">
              <a:solidFill>
                <a:sysClr val="window" lastClr="FFFFFF"/>
              </a:solidFill>
            </a:endParaRPr>
          </a:p>
        </p:txBody>
      </p:sp>
      <p:sp>
        <p:nvSpPr>
          <p:cNvPr id="11" name="平行四边形 10"/>
          <p:cNvSpPr/>
          <p:nvPr>
            <p:custDataLst>
              <p:tags r:id="rId11"/>
            </p:custDataLst>
          </p:nvPr>
        </p:nvSpPr>
        <p:spPr>
          <a:xfrm>
            <a:off x="1628775" y="3473450"/>
            <a:ext cx="1445895" cy="828675"/>
          </a:xfrm>
          <a:prstGeom prst="parallelogram">
            <a:avLst/>
          </a:prstGeom>
          <a:solidFill>
            <a:srgbClr val="009DD9"/>
          </a:solidFill>
          <a:ln w="12700" cap="flat" cmpd="sng" algn="ctr">
            <a:noFill/>
            <a:prstDash val="solid"/>
            <a:miter lim="800000"/>
          </a:ln>
          <a:effectLst/>
        </p:spPr>
        <p:txBody>
          <a:bodyPr rtlCol="0" anchor="ctr" anchorCtr="1">
            <a:normAutofit/>
          </a:bodyPr>
          <a:p>
            <a:pPr marL="0" lvl="0" indent="0" algn="ctr">
              <a:lnSpc>
                <a:spcPct val="100000"/>
              </a:lnSpc>
              <a:spcBef>
                <a:spcPts val="0"/>
              </a:spcBef>
              <a:spcAft>
                <a:spcPts val="0"/>
              </a:spcAft>
              <a:buSzPct val="100000"/>
            </a:pPr>
            <a:r>
              <a:rPr lang="zh-CN" altLang="en-US" sz="1400">
                <a:solidFill>
                  <a:sysClr val="window" lastClr="FFFFFF"/>
                </a:solidFill>
              </a:rPr>
              <a:t>机务工程部</a:t>
            </a:r>
            <a:endParaRPr lang="zh-CN" altLang="en-US" sz="1400">
              <a:solidFill>
                <a:sysClr val="window" lastClr="FFFFFF"/>
              </a:solidFill>
            </a:endParaRPr>
          </a:p>
        </p:txBody>
      </p:sp>
      <p:sp>
        <p:nvSpPr>
          <p:cNvPr id="12" name="平行四边形 11"/>
          <p:cNvSpPr/>
          <p:nvPr>
            <p:custDataLst>
              <p:tags r:id="rId12"/>
            </p:custDataLst>
          </p:nvPr>
        </p:nvSpPr>
        <p:spPr>
          <a:xfrm>
            <a:off x="3078480" y="3473450"/>
            <a:ext cx="1445895" cy="828675"/>
          </a:xfrm>
          <a:prstGeom prst="parallelogram">
            <a:avLst/>
          </a:prstGeom>
          <a:solidFill>
            <a:srgbClr val="0BD0D9"/>
          </a:solidFill>
          <a:ln w="12700" cap="flat" cmpd="sng" algn="ctr">
            <a:noFill/>
            <a:prstDash val="solid"/>
            <a:miter lim="800000"/>
          </a:ln>
          <a:effectLst/>
        </p:spPr>
        <p:txBody>
          <a:bodyPr rtlCol="0" anchor="ctr" anchorCtr="1">
            <a:normAutofit/>
          </a:bodyPr>
          <a:p>
            <a:pPr marL="0" lvl="0" indent="0" algn="ctr">
              <a:lnSpc>
                <a:spcPct val="100000"/>
              </a:lnSpc>
              <a:spcBef>
                <a:spcPts val="0"/>
              </a:spcBef>
              <a:spcAft>
                <a:spcPts val="0"/>
              </a:spcAft>
              <a:buSzPct val="100000"/>
            </a:pPr>
            <a:r>
              <a:rPr lang="zh-CN" altLang="en-US" sz="1400">
                <a:solidFill>
                  <a:sysClr val="window" lastClr="FFFFFF"/>
                </a:solidFill>
              </a:rPr>
              <a:t>市场部</a:t>
            </a:r>
            <a:endParaRPr lang="zh-CN" altLang="en-US" sz="1400">
              <a:solidFill>
                <a:sysClr val="window" lastClr="FFFFFF"/>
              </a:solidFill>
            </a:endParaRPr>
          </a:p>
        </p:txBody>
      </p:sp>
      <p:sp>
        <p:nvSpPr>
          <p:cNvPr id="13" name="平行四边形 12"/>
          <p:cNvSpPr/>
          <p:nvPr>
            <p:custDataLst>
              <p:tags r:id="rId13"/>
            </p:custDataLst>
          </p:nvPr>
        </p:nvSpPr>
        <p:spPr>
          <a:xfrm>
            <a:off x="4527550" y="3473450"/>
            <a:ext cx="1445895" cy="828675"/>
          </a:xfrm>
          <a:prstGeom prst="parallelogram">
            <a:avLst/>
          </a:prstGeom>
          <a:solidFill>
            <a:srgbClr val="10CF9B"/>
          </a:solidFill>
          <a:ln w="12700" cap="flat" cmpd="sng" algn="ctr">
            <a:noFill/>
            <a:prstDash val="solid"/>
            <a:miter lim="800000"/>
          </a:ln>
          <a:effectLst/>
        </p:spPr>
        <p:txBody>
          <a:bodyPr rtlCol="0" anchor="ctr" anchorCtr="1"/>
          <a:p>
            <a:pPr algn="ctr"/>
            <a:r>
              <a:rPr lang="zh-CN" altLang="en-US" sz="1400">
                <a:solidFill>
                  <a:sysClr val="window" lastClr="FFFFFF"/>
                </a:solidFill>
              </a:rPr>
              <a:t>运行控制中心</a:t>
            </a:r>
            <a:endParaRPr lang="zh-CN" altLang="en-US" sz="1400">
              <a:solidFill>
                <a:sysClr val="window" lastClr="FFFFFF"/>
              </a:solidFill>
            </a:endParaRPr>
          </a:p>
        </p:txBody>
      </p:sp>
      <p:sp>
        <p:nvSpPr>
          <p:cNvPr id="14" name="平行四边形 13"/>
          <p:cNvSpPr/>
          <p:nvPr>
            <p:custDataLst>
              <p:tags r:id="rId14"/>
            </p:custDataLst>
          </p:nvPr>
        </p:nvSpPr>
        <p:spPr>
          <a:xfrm>
            <a:off x="5976620" y="3473450"/>
            <a:ext cx="1445895" cy="828675"/>
          </a:xfrm>
          <a:prstGeom prst="parallelogram">
            <a:avLst/>
          </a:prstGeom>
          <a:solidFill>
            <a:srgbClr val="7CCA62"/>
          </a:solidFill>
          <a:ln w="12700" cap="flat" cmpd="sng" algn="ctr">
            <a:noFill/>
            <a:prstDash val="solid"/>
            <a:miter lim="800000"/>
          </a:ln>
          <a:effectLst/>
        </p:spPr>
        <p:txBody>
          <a:bodyPr rtlCol="0" anchor="ctr" anchorCtr="1">
            <a:normAutofit/>
          </a:bodyPr>
          <a:p>
            <a:pPr algn="ctr"/>
            <a:r>
              <a:rPr lang="zh-CN" altLang="en-US" sz="1400">
                <a:solidFill>
                  <a:sysClr val="window" lastClr="FFFFFF"/>
                </a:solidFill>
              </a:rPr>
              <a:t>客舱服务部</a:t>
            </a:r>
            <a:endParaRPr lang="zh-CN" altLang="en-US" sz="1400">
              <a:solidFill>
                <a:sysClr val="window" lastClr="FFFFFF"/>
              </a:solidFill>
            </a:endParaRPr>
          </a:p>
        </p:txBody>
      </p:sp>
      <p:sp>
        <p:nvSpPr>
          <p:cNvPr id="15" name="平行四边形 14"/>
          <p:cNvSpPr/>
          <p:nvPr>
            <p:custDataLst>
              <p:tags r:id="rId15"/>
            </p:custDataLst>
          </p:nvPr>
        </p:nvSpPr>
        <p:spPr>
          <a:xfrm>
            <a:off x="7426325" y="3473450"/>
            <a:ext cx="1445895" cy="828675"/>
          </a:xfrm>
          <a:prstGeom prst="parallelogram">
            <a:avLst/>
          </a:prstGeom>
          <a:solidFill>
            <a:srgbClr val="A5C249"/>
          </a:solidFill>
          <a:ln w="12700" cap="flat" cmpd="sng" algn="ctr">
            <a:noFill/>
            <a:prstDash val="solid"/>
            <a:miter lim="800000"/>
          </a:ln>
          <a:effectLst/>
        </p:spPr>
        <p:txBody>
          <a:bodyPr rtlCol="0" anchor="ctr" anchorCtr="1">
            <a:normAutofit/>
          </a:bodyPr>
          <a:p>
            <a:pPr algn="ctr"/>
            <a:r>
              <a:rPr lang="zh-CN" altLang="en-US" sz="1400">
                <a:solidFill>
                  <a:sysClr val="window" lastClr="FFFFFF"/>
                </a:solidFill>
              </a:rPr>
              <a:t>运输部</a:t>
            </a:r>
            <a:endParaRPr lang="zh-CN" altLang="en-US" sz="1400">
              <a:solidFill>
                <a:sysClr val="window" lastClr="FFFFFF"/>
              </a:solidFill>
            </a:endParaRPr>
          </a:p>
        </p:txBody>
      </p:sp>
    </p:spTree>
    <p:custDataLst>
      <p:tags r:id="rId16"/>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7" name="Rectangle 4"/>
          <p:cNvSpPr>
            <a:spLocks noGrp="1"/>
          </p:cNvSpPr>
          <p:nvPr/>
        </p:nvSpPr>
        <p:spPr>
          <a:xfrm>
            <a:off x="1905000" y="1229360"/>
            <a:ext cx="5334000" cy="39624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marL="533400" indent="-533400" eaLnBrk="1" hangingPunct="1">
              <a:spcBef>
                <a:spcPct val="50000"/>
              </a:spcBef>
              <a:buClr>
                <a:srgbClr val="00FF00"/>
              </a:buClr>
              <a:buChar char="Ø"/>
            </a:pPr>
            <a:r>
              <a:rPr lang="zh-CN" altLang="zh-CN" b="1" dirty="0">
                <a:latin typeface="楷体_GB2312" pitchFamily="1" charset="-122"/>
              </a:rPr>
              <a:t>市场部的职责</a:t>
            </a:r>
            <a:endParaRPr lang="zh-CN" altLang="zh-CN" b="1" dirty="0">
              <a:latin typeface="楷体_GB2312" pitchFamily="1" charset="-122"/>
            </a:endParaRPr>
          </a:p>
          <a:p>
            <a:pPr marL="533400" indent="-533400" eaLnBrk="1" hangingPunct="1">
              <a:spcBef>
                <a:spcPct val="50000"/>
              </a:spcBef>
              <a:buClr>
                <a:srgbClr val="00FF00"/>
              </a:buClr>
              <a:buChar char="Ø"/>
            </a:pPr>
            <a:r>
              <a:rPr lang="zh-CN" altLang="zh-CN" b="1" dirty="0">
                <a:latin typeface="楷体_GB2312" pitchFamily="1" charset="-122"/>
              </a:rPr>
              <a:t>飞行部的职责</a:t>
            </a:r>
            <a:endParaRPr lang="zh-CN" altLang="zh-CN" b="1" dirty="0">
              <a:latin typeface="楷体_GB2312" pitchFamily="1" charset="-122"/>
            </a:endParaRPr>
          </a:p>
          <a:p>
            <a:pPr marL="533400" indent="-533400" eaLnBrk="1" hangingPunct="1">
              <a:spcBef>
                <a:spcPct val="50000"/>
              </a:spcBef>
              <a:buClr>
                <a:srgbClr val="00FF00"/>
              </a:buClr>
              <a:buChar char="Ø"/>
            </a:pPr>
            <a:r>
              <a:rPr lang="zh-CN" altLang="zh-CN" b="1" dirty="0">
                <a:latin typeface="楷体_GB2312" pitchFamily="1" charset="-122"/>
              </a:rPr>
              <a:t>机务部的职责</a:t>
            </a:r>
            <a:endParaRPr lang="zh-CN" altLang="zh-CN" b="1" dirty="0">
              <a:latin typeface="楷体_GB2312" pitchFamily="1" charset="-122"/>
            </a:endParaRPr>
          </a:p>
          <a:p>
            <a:pPr marL="533400" indent="-533400" eaLnBrk="1" hangingPunct="1">
              <a:spcBef>
                <a:spcPct val="50000"/>
              </a:spcBef>
              <a:buClr>
                <a:srgbClr val="00FF00"/>
              </a:buClr>
              <a:buChar char="Ø"/>
            </a:pPr>
            <a:r>
              <a:rPr lang="zh-CN" altLang="zh-CN" b="1" dirty="0">
                <a:latin typeface="楷体_GB2312" pitchFamily="1" charset="-122"/>
              </a:rPr>
              <a:t>客舱服务部的职责</a:t>
            </a:r>
            <a:endParaRPr lang="zh-CN" altLang="zh-CN" b="1" dirty="0">
              <a:latin typeface="楷体_GB2312" pitchFamily="1" charset="-122"/>
            </a:endParaRPr>
          </a:p>
          <a:p>
            <a:pPr marL="533400" indent="-533400" eaLnBrk="1" hangingPunct="1">
              <a:spcBef>
                <a:spcPct val="50000"/>
              </a:spcBef>
              <a:buClr>
                <a:srgbClr val="00FF00"/>
              </a:buClr>
              <a:buChar char="Ø"/>
            </a:pPr>
            <a:r>
              <a:rPr lang="zh-CN" altLang="zh-CN" b="1" dirty="0">
                <a:latin typeface="楷体_GB2312" pitchFamily="1" charset="-122"/>
              </a:rPr>
              <a:t>运输部的职责</a:t>
            </a:r>
            <a:endParaRPr lang="zh-CN" altLang="zh-CN" b="1" dirty="0">
              <a:latin typeface="楷体_GB2312" pitchFamily="1" charset="-122"/>
            </a:endParaRPr>
          </a:p>
          <a:p>
            <a:pPr marL="533400" indent="-533400" eaLnBrk="1" hangingPunct="1">
              <a:spcBef>
                <a:spcPct val="50000"/>
              </a:spcBef>
              <a:buClr>
                <a:srgbClr val="00FF00"/>
              </a:buClr>
              <a:buChar char="Ø"/>
            </a:pPr>
            <a:r>
              <a:rPr lang="zh-CN" altLang="zh-CN" b="1" dirty="0">
                <a:latin typeface="楷体_GB2312" pitchFamily="1" charset="-122"/>
              </a:rPr>
              <a:t>运行控制中心的职责</a:t>
            </a:r>
            <a:endParaRPr lang="zh-CN" altLang="zh-CN"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1" name="Rectangle 4"/>
          <p:cNvSpPr>
            <a:spLocks noGrp="1"/>
          </p:cNvSpPr>
          <p:nvPr>
            <p:ph idx="1"/>
          </p:nvPr>
        </p:nvSpPr>
        <p:spPr>
          <a:xfrm>
            <a:off x="778510" y="1061720"/>
            <a:ext cx="7768590" cy="2470785"/>
          </a:xfrm>
        </p:spPr>
        <p:txBody>
          <a:bodyPr vert="horz" wrap="square" lIns="91440" tIns="45720" rIns="91440" bIns="45720" anchor="t"/>
          <a:p>
            <a:pPr marL="609600" indent="-609600" eaLnBrk="1" hangingPunct="1">
              <a:spcBef>
                <a:spcPct val="50000"/>
              </a:spcBef>
              <a:buClr>
                <a:srgbClr val="00FF00"/>
              </a:buClr>
              <a:buChar char="Ø"/>
            </a:pPr>
            <a:r>
              <a:rPr lang="zh-CN" altLang="zh-CN" b="1" dirty="0">
                <a:latin typeface="楷体_GB2312" pitchFamily="1" charset="-122"/>
              </a:rPr>
              <a:t>本公司的是市场销售，了解市场规范</a:t>
            </a:r>
            <a:endParaRPr lang="zh-CN" altLang="zh-CN" b="1" dirty="0">
              <a:latin typeface="楷体_GB2312" pitchFamily="1" charset="-122"/>
            </a:endParaRPr>
          </a:p>
          <a:p>
            <a:pPr marL="609600" indent="-609600" eaLnBrk="1" hangingPunct="1">
              <a:spcBef>
                <a:spcPct val="50000"/>
              </a:spcBef>
              <a:buClr>
                <a:srgbClr val="00FF00"/>
              </a:buClr>
              <a:buChar char="Ø"/>
            </a:pPr>
            <a:r>
              <a:rPr lang="zh-CN" altLang="zh-CN" b="1" dirty="0">
                <a:latin typeface="楷体_GB2312" pitchFamily="1" charset="-122"/>
              </a:rPr>
              <a:t>参与市场竞争，制订适应市场的计划</a:t>
            </a:r>
            <a:endParaRPr lang="zh-CN" altLang="zh-CN" b="1" dirty="0">
              <a:latin typeface="楷体_GB2312" pitchFamily="1" charset="-122"/>
            </a:endParaRPr>
          </a:p>
          <a:p>
            <a:pPr marL="609600" indent="-609600" eaLnBrk="1" hangingPunct="1">
              <a:spcBef>
                <a:spcPct val="50000"/>
              </a:spcBef>
              <a:buClr>
                <a:srgbClr val="00FF00"/>
              </a:buClr>
              <a:buChar char="Ø"/>
            </a:pPr>
            <a:r>
              <a:rPr lang="zh-CN" altLang="zh-CN" b="1" dirty="0">
                <a:latin typeface="楷体_GB2312" pitchFamily="1" charset="-122"/>
              </a:rPr>
              <a:t>对成本、利润进行预测</a:t>
            </a:r>
            <a:endParaRPr lang="zh-CN" altLang="zh-CN" b="1" dirty="0">
              <a:latin typeface="楷体_GB2312" pitchFamily="1" charset="-122"/>
            </a:endParaRPr>
          </a:p>
          <a:p>
            <a:pPr marL="609600" indent="-609600" eaLnBrk="1" hangingPunct="1">
              <a:spcBef>
                <a:spcPct val="50000"/>
              </a:spcBef>
              <a:buClr>
                <a:srgbClr val="00FF00"/>
              </a:buClr>
              <a:buChar char="Ø"/>
            </a:pPr>
            <a:endParaRPr lang="zh-CN" altLang="zh-CN" b="1" dirty="0">
              <a:latin typeface="楷体_GB2312" pitchFamily="1" charset="-122"/>
            </a:endParaRPr>
          </a:p>
        </p:txBody>
      </p:sp>
      <p:sp>
        <p:nvSpPr>
          <p:cNvPr id="5123" name="Rectangle 3"/>
          <p:cNvSpPr>
            <a:spLocks noGrp="1" noChangeArrowheads="1"/>
          </p:cNvSpPr>
          <p:nvPr>
            <p:ph type="title"/>
          </p:nvPr>
        </p:nvSpPr>
        <p:spPr>
          <a:xfrm>
            <a:off x="774700" y="223520"/>
            <a:ext cx="7772400" cy="838200"/>
          </a:xfrm>
        </p:spPr>
        <p:txBody>
          <a:bodyPr vert="horz" wrap="square" lIns="92075" tIns="46038" rIns="92075" bIns="46038" numCol="1" anchor="ctr" anchorCtr="0" compatLnSpc="1"/>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市场部的职责</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170" name="Rectangle 2"/>
          <p:cNvSpPr>
            <a:spLocks noGrp="1" noChangeArrowheads="1"/>
          </p:cNvSpPr>
          <p:nvPr/>
        </p:nvSpPr>
        <p:spPr>
          <a:xfrm>
            <a:off x="685800" y="3410585"/>
            <a:ext cx="7772400" cy="5334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飞行签派工作与市场部的联系</a:t>
            </a:r>
            <a:endParaRPr kumimoji="0" lang="zh-CN" altLang="zh-CN"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0658" name="Rectangle 3"/>
          <p:cNvSpPr>
            <a:spLocks noGrp="1"/>
          </p:cNvSpPr>
          <p:nvPr/>
        </p:nvSpPr>
        <p:spPr>
          <a:xfrm>
            <a:off x="1705610" y="4454525"/>
            <a:ext cx="5181600" cy="157543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marL="609600" indent="-609600" eaLnBrk="1" hangingPunct="1">
              <a:spcBef>
                <a:spcPct val="50000"/>
              </a:spcBef>
              <a:buClr>
                <a:srgbClr val="00FF00"/>
              </a:buClr>
              <a:buChar char="Ø"/>
            </a:pPr>
            <a:r>
              <a:rPr lang="zh-CN" altLang="zh-CN" b="1" dirty="0">
                <a:latin typeface="楷体_GB2312" pitchFamily="1" charset="-122"/>
              </a:rPr>
              <a:t>接受次日航班计划</a:t>
            </a:r>
            <a:endParaRPr lang="zh-CN" altLang="zh-CN" b="1" dirty="0">
              <a:latin typeface="楷体_GB2312" pitchFamily="1" charset="-122"/>
            </a:endParaRPr>
          </a:p>
          <a:p>
            <a:pPr marL="609600" indent="-609600" eaLnBrk="1" hangingPunct="1">
              <a:spcBef>
                <a:spcPct val="50000"/>
              </a:spcBef>
              <a:buClr>
                <a:srgbClr val="00FF00"/>
              </a:buClr>
              <a:buChar char="Ø"/>
            </a:pPr>
            <a:r>
              <a:rPr lang="zh-CN" altLang="zh-CN" b="1" dirty="0">
                <a:latin typeface="楷体_GB2312" pitchFamily="1" charset="-122"/>
              </a:rPr>
              <a:t>航班的取消合并</a:t>
            </a:r>
            <a:endParaRPr lang="zh-CN" altLang="zh-CN" b="1" dirty="0">
              <a:latin typeface="楷体_GB2312" pitchFamily="1" charset="-122"/>
            </a:endParaRPr>
          </a:p>
          <a:p>
            <a:pPr marL="609600" indent="-609600" eaLnBrk="1" hangingPunct="1">
              <a:buClr>
                <a:srgbClr val="00FF00"/>
              </a:buClr>
              <a:buChar char="Ø"/>
            </a:pPr>
            <a:endParaRPr lang="zh-CN" altLang="zh-CN" b="1" dirty="0">
              <a:latin typeface="楷体_GB2312" pitchFamily="1" charset="-122"/>
            </a:endParaRPr>
          </a:p>
          <a:p>
            <a:pPr marL="609600" indent="-609600" eaLnBrk="1" hangingPunct="1">
              <a:buClr>
                <a:srgbClr val="00FF00"/>
              </a:buClr>
              <a:buChar char="Ø"/>
            </a:pPr>
            <a:endParaRPr lang="zh-CN" altLang="zh-CN"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Rectangle 3"/>
          <p:cNvSpPr>
            <a:spLocks noGrp="1" noChangeArrowheads="1"/>
          </p:cNvSpPr>
          <p:nvPr>
            <p:ph type="title"/>
          </p:nvPr>
        </p:nvSpPr>
        <p:spPr>
          <a:xfrm>
            <a:off x="457200" y="457200"/>
            <a:ext cx="7772400" cy="838200"/>
          </a:xfrm>
        </p:spPr>
        <p:txBody>
          <a:bodyPr vert="horz" wrap="square" lIns="92075" tIns="46038" rIns="92075" bIns="46038" numCol="1" anchor="ctr" anchorCtr="0" compatLnSpc="1"/>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飞行部的职责</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1683" name="Rectangle 4"/>
          <p:cNvSpPr>
            <a:spLocks noGrp="1"/>
          </p:cNvSpPr>
          <p:nvPr/>
        </p:nvSpPr>
        <p:spPr>
          <a:xfrm>
            <a:off x="1028700" y="801370"/>
            <a:ext cx="7086600" cy="3429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marL="0" indent="0" eaLnBrk="1" hangingPunct="1">
              <a:spcBef>
                <a:spcPct val="50000"/>
              </a:spcBef>
              <a:buClr>
                <a:srgbClr val="00FF00"/>
              </a:buClr>
              <a:buNone/>
            </a:pP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主要负责公司飞行和运行的全面管理</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各单位的协调</a:t>
            </a:r>
            <a:endParaRPr lang="zh-CN" altLang="zh-CN" b="1" dirty="0">
              <a:latin typeface="楷体_GB2312" pitchFamily="1" charset="-122"/>
            </a:endParaRPr>
          </a:p>
        </p:txBody>
      </p:sp>
      <p:sp>
        <p:nvSpPr>
          <p:cNvPr id="9218" name="Rectangle 2"/>
          <p:cNvSpPr>
            <a:spLocks noGrp="1" noChangeArrowheads="1"/>
          </p:cNvSpPr>
          <p:nvPr/>
        </p:nvSpPr>
        <p:spPr>
          <a:xfrm>
            <a:off x="1028700" y="2705735"/>
            <a:ext cx="7772400" cy="7620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签派工作与飞行部的联系</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2706" name="Rectangle 3"/>
          <p:cNvSpPr>
            <a:spLocks noGrp="1"/>
          </p:cNvSpPr>
          <p:nvPr>
            <p:ph idx="1"/>
          </p:nvPr>
        </p:nvSpPr>
        <p:spPr>
          <a:xfrm>
            <a:off x="1761490" y="3094990"/>
            <a:ext cx="5791200" cy="3886200"/>
          </a:xfrm>
        </p:spPr>
        <p:txBody>
          <a:bodyPr vert="horz" wrap="square" lIns="91440" tIns="45720" rIns="91440" bIns="45720" anchor="t"/>
          <a:p>
            <a:pPr eaLnBrk="1" hangingPunct="1">
              <a:spcBef>
                <a:spcPct val="50000"/>
              </a:spcBef>
              <a:buClr>
                <a:srgbClr val="00FF00"/>
              </a:buClr>
              <a:buNone/>
            </a:pPr>
            <a:endParaRPr lang="zh-CN" altLang="zh-CN" dirty="0"/>
          </a:p>
          <a:p>
            <a:pPr eaLnBrk="1" hangingPunct="1">
              <a:spcBef>
                <a:spcPct val="50000"/>
              </a:spcBef>
              <a:buClr>
                <a:srgbClr val="00FF00"/>
              </a:buClr>
              <a:buChar char="Ø"/>
            </a:pPr>
            <a:r>
              <a:rPr lang="zh-CN" altLang="zh-CN" b="1" dirty="0">
                <a:latin typeface="楷体_GB2312" pitchFamily="1" charset="-122"/>
              </a:rPr>
              <a:t>机组排班的确认</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航班延误时通知机组待命</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调配航班时安排机组</a:t>
            </a:r>
            <a:endParaRPr lang="zh-CN" altLang="zh-CN" b="1" dirty="0">
              <a:latin typeface="楷体_GB2312" pitchFamily="1" charset="-122"/>
            </a:endParaRPr>
          </a:p>
          <a:p>
            <a:pPr eaLnBrk="1" hangingPunct="1">
              <a:buClr>
                <a:srgbClr val="00FF00"/>
              </a:buClr>
              <a:buChar char="Ø"/>
            </a:pPr>
            <a:endParaRPr lang="zh-CN" altLang="zh-CN" b="1" dirty="0">
              <a:latin typeface="楷体_GB2312" pitchFamily="1"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Rectangle 3"/>
          <p:cNvSpPr>
            <a:spLocks noGrp="1" noChangeArrowheads="1"/>
          </p:cNvSpPr>
          <p:nvPr/>
        </p:nvSpPr>
        <p:spPr>
          <a:xfrm>
            <a:off x="762000" y="457200"/>
            <a:ext cx="7772400" cy="7620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机务部的职责</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3731" name="Rectangle 4"/>
          <p:cNvSpPr>
            <a:spLocks noGrp="1"/>
          </p:cNvSpPr>
          <p:nvPr/>
        </p:nvSpPr>
        <p:spPr>
          <a:xfrm>
            <a:off x="1622425" y="1219200"/>
            <a:ext cx="625348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eaLnBrk="1" hangingPunct="1">
              <a:spcBef>
                <a:spcPct val="50000"/>
              </a:spcBef>
              <a:buClr>
                <a:srgbClr val="00FF00"/>
              </a:buClr>
              <a:buChar char="Ø"/>
            </a:pP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负责公司维修与工程系统</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确保公司飞机处于适航</a:t>
            </a:r>
            <a:r>
              <a:rPr lang="zh-CN" altLang="zh-CN" b="1" dirty="0">
                <a:latin typeface="楷体_GB2312" pitchFamily="1" charset="-122"/>
              </a:rPr>
              <a:t>状态</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保证飞机的运行安全</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处理公司维修与工程系统</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机务维修的日常行政业务工作</a:t>
            </a: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a:t>
            </a:r>
            <a:r>
              <a:rPr lang="en-US" altLang="zh-CN" b="1" dirty="0">
                <a:latin typeface="楷体_GB2312" pitchFamily="1" charset="-122"/>
              </a:rPr>
              <a:t>sh</a:t>
            </a:r>
            <a:r>
              <a:rPr lang="zh-CN" altLang="zh-CN" b="1" dirty="0">
                <a:latin typeface="楷体_GB2312" pitchFamily="1" charset="-122"/>
              </a:rPr>
              <a:t>解决维修与工程系统的重大问题</a:t>
            </a:r>
            <a:endParaRPr lang="zh-CN" altLang="zh-CN" b="1" dirty="0">
              <a:latin typeface="楷体_GB2312" pitchFamily="1" charset="-122"/>
            </a:endParaRPr>
          </a:p>
          <a:p>
            <a:pPr eaLnBrk="1" hangingPunct="1">
              <a:spcBef>
                <a:spcPct val="50000"/>
              </a:spcBef>
              <a:buClr>
                <a:srgbClr val="00FF00"/>
              </a:buClr>
              <a:buChar char="Ø"/>
            </a:pPr>
            <a:endParaRPr lang="zh-CN" altLang="zh-CN" b="1" dirty="0">
              <a:latin typeface="楷体_GB2312" pitchFamily="1" charset="-122"/>
            </a:endParaRPr>
          </a:p>
          <a:p>
            <a:pPr eaLnBrk="1" hangingPunct="1">
              <a:spcBef>
                <a:spcPct val="50000"/>
              </a:spcBef>
              <a:buClr>
                <a:srgbClr val="00FF00"/>
              </a:buClr>
              <a:buChar char="Ø"/>
            </a:pPr>
            <a:endParaRPr lang="zh-CN" altLang="zh-CN"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nvSpPr>
        <p:spPr>
          <a:xfrm>
            <a:off x="1066800" y="457200"/>
            <a:ext cx="7772400" cy="7620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签派工作与机务部的联系</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5778" name="Rectangle 3"/>
          <p:cNvSpPr>
            <a:spLocks noGrp="1"/>
          </p:cNvSpPr>
          <p:nvPr/>
        </p:nvSpPr>
        <p:spPr>
          <a:xfrm>
            <a:off x="1951990" y="1796415"/>
            <a:ext cx="5486400" cy="37338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eaLnBrk="1" hangingPunct="1">
              <a:spcBef>
                <a:spcPct val="50000"/>
              </a:spcBef>
              <a:buClr>
                <a:srgbClr val="00FF00"/>
              </a:buClr>
              <a:buChar char="Ø"/>
            </a:pP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确认飞机排班计划</a:t>
            </a:r>
            <a:endParaRPr lang="zh-CN" altLang="zh-CN" b="1" dirty="0">
              <a:latin typeface="楷体_GB2312" pitchFamily="1" charset="-122"/>
            </a:endParaRPr>
          </a:p>
          <a:p>
            <a:pPr eaLnBrk="1" hangingPunct="1">
              <a:spcBef>
                <a:spcPct val="50000"/>
              </a:spcBef>
              <a:buClr>
                <a:srgbClr val="00FF00"/>
              </a:buClr>
              <a:buChar char="Ø"/>
            </a:pP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有故障保留项目的航班放行</a:t>
            </a:r>
            <a:endParaRPr lang="zh-CN" altLang="zh-CN" b="1" dirty="0">
              <a:latin typeface="楷体_GB2312" pitchFamily="1" charset="-122"/>
            </a:endParaRPr>
          </a:p>
          <a:p>
            <a:pPr eaLnBrk="1" hangingPunct="1">
              <a:spcBef>
                <a:spcPct val="50000"/>
              </a:spcBef>
              <a:buClr>
                <a:srgbClr val="00FF00"/>
              </a:buClr>
              <a:buChar char="Ø"/>
            </a:pP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 调配航班时的飞机计划</a:t>
            </a:r>
            <a:endParaRPr lang="zh-CN" altLang="zh-CN" b="1" dirty="0">
              <a:latin typeface="楷体_GB2312" pitchFamily="1" charset="-122"/>
            </a:endParaRPr>
          </a:p>
          <a:p>
            <a:pPr eaLnBrk="1" hangingPunct="1">
              <a:buClr>
                <a:srgbClr val="00FF00"/>
              </a:buClr>
              <a:buChar char="Ø"/>
            </a:pPr>
            <a:endParaRPr lang="zh-CN" altLang="zh-CN" b="1" dirty="0">
              <a:latin typeface="楷体_GB2312" pitchFamily="1"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Rectangle 3"/>
          <p:cNvSpPr>
            <a:spLocks noGrp="1" noChangeArrowheads="1"/>
          </p:cNvSpPr>
          <p:nvPr/>
        </p:nvSpPr>
        <p:spPr>
          <a:xfrm>
            <a:off x="775335" y="144780"/>
            <a:ext cx="7772400" cy="7620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客舱服务部的职责</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6803" name="Rectangle 4"/>
          <p:cNvSpPr>
            <a:spLocks noGrp="1"/>
          </p:cNvSpPr>
          <p:nvPr/>
        </p:nvSpPr>
        <p:spPr>
          <a:xfrm>
            <a:off x="951230" y="566420"/>
            <a:ext cx="6477000" cy="3505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marL="0" indent="0" eaLnBrk="1" hangingPunct="1">
              <a:lnSpc>
                <a:spcPct val="90000"/>
              </a:lnSpc>
              <a:spcBef>
                <a:spcPct val="50000"/>
              </a:spcBef>
              <a:buClr>
                <a:srgbClr val="00FF00"/>
              </a:buClr>
              <a:buNone/>
            </a:pPr>
            <a:endParaRPr lang="zh-CN" altLang="zh-CN" dirty="0"/>
          </a:p>
          <a:p>
            <a:pPr eaLnBrk="1" hangingPunct="1">
              <a:lnSpc>
                <a:spcPct val="90000"/>
              </a:lnSpc>
              <a:spcBef>
                <a:spcPct val="50000"/>
              </a:spcBef>
              <a:buClr>
                <a:srgbClr val="00FF00"/>
              </a:buClr>
              <a:buChar char="Ø"/>
            </a:pPr>
            <a:r>
              <a:rPr lang="zh-CN" altLang="zh-CN" b="1" dirty="0">
                <a:latin typeface="楷体_GB2312" pitchFamily="1" charset="-122"/>
              </a:rPr>
              <a:t> 负责空乘人员的日常管理</a:t>
            </a:r>
            <a:endParaRPr lang="zh-CN" altLang="zh-CN" b="1" dirty="0">
              <a:latin typeface="楷体_GB2312" pitchFamily="1" charset="-122"/>
            </a:endParaRPr>
          </a:p>
          <a:p>
            <a:pPr eaLnBrk="1" hangingPunct="1">
              <a:lnSpc>
                <a:spcPct val="90000"/>
              </a:lnSpc>
              <a:spcBef>
                <a:spcPct val="50000"/>
              </a:spcBef>
              <a:buClr>
                <a:srgbClr val="00FF00"/>
              </a:buClr>
              <a:buChar char="Ø"/>
            </a:pPr>
            <a:r>
              <a:rPr lang="zh-CN" altLang="zh-CN" b="1" dirty="0">
                <a:latin typeface="楷体_GB2312" pitchFamily="1" charset="-122"/>
              </a:rPr>
              <a:t> 负责空乘人员的排班</a:t>
            </a:r>
            <a:endParaRPr lang="zh-CN" altLang="zh-CN" b="1" dirty="0">
              <a:latin typeface="楷体_GB2312" pitchFamily="1" charset="-122"/>
            </a:endParaRPr>
          </a:p>
          <a:p>
            <a:pPr eaLnBrk="1" hangingPunct="1">
              <a:lnSpc>
                <a:spcPct val="90000"/>
              </a:lnSpc>
              <a:spcBef>
                <a:spcPct val="50000"/>
              </a:spcBef>
              <a:buClr>
                <a:srgbClr val="00FF00"/>
              </a:buClr>
              <a:buChar char="Ø"/>
            </a:pPr>
            <a:r>
              <a:rPr lang="zh-CN" altLang="zh-CN" b="1" dirty="0">
                <a:latin typeface="楷体_GB2312" pitchFamily="1" charset="-122"/>
              </a:rPr>
              <a:t> 负责飞机在基地的客舱清洁服务</a:t>
            </a:r>
            <a:endParaRPr lang="zh-CN" altLang="zh-CN" b="1" dirty="0">
              <a:latin typeface="楷体_GB2312" pitchFamily="1" charset="-122"/>
            </a:endParaRPr>
          </a:p>
          <a:p>
            <a:pPr eaLnBrk="1" hangingPunct="1">
              <a:lnSpc>
                <a:spcPct val="90000"/>
              </a:lnSpc>
              <a:spcBef>
                <a:spcPct val="50000"/>
              </a:spcBef>
              <a:buClr>
                <a:srgbClr val="00FF00"/>
              </a:buClr>
              <a:buChar char="Ø"/>
            </a:pPr>
            <a:endParaRPr lang="zh-CN" altLang="zh-CN" b="1" dirty="0">
              <a:latin typeface="楷体_GB2312" pitchFamily="1" charset="-122"/>
            </a:endParaRPr>
          </a:p>
          <a:p>
            <a:pPr eaLnBrk="1" hangingPunct="1">
              <a:lnSpc>
                <a:spcPct val="90000"/>
              </a:lnSpc>
              <a:spcBef>
                <a:spcPct val="50000"/>
              </a:spcBef>
              <a:buClr>
                <a:srgbClr val="00FF00"/>
              </a:buClr>
              <a:buNone/>
            </a:pPr>
            <a:endParaRPr lang="zh-CN" altLang="zh-CN" dirty="0"/>
          </a:p>
        </p:txBody>
      </p:sp>
      <p:sp>
        <p:nvSpPr>
          <p:cNvPr id="14338" name="Rectangle 2"/>
          <p:cNvSpPr>
            <a:spLocks noGrp="1" noChangeArrowheads="1"/>
          </p:cNvSpPr>
          <p:nvPr/>
        </p:nvSpPr>
        <p:spPr>
          <a:xfrm>
            <a:off x="685800" y="2813685"/>
            <a:ext cx="7772400" cy="8382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签派工作中与客舱服务部的联系</a:t>
            </a:r>
            <a:endParaRPr kumimoji="0" lang="zh-CN" altLang="zh-CN"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7826" name="Rectangle 3"/>
          <p:cNvSpPr>
            <a:spLocks noGrp="1"/>
          </p:cNvSpPr>
          <p:nvPr/>
        </p:nvSpPr>
        <p:spPr>
          <a:xfrm>
            <a:off x="1499235" y="3830320"/>
            <a:ext cx="6324600" cy="22098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marL="609600" indent="-609600" eaLnBrk="1" hangingPunct="1">
              <a:lnSpc>
                <a:spcPct val="90000"/>
              </a:lnSpc>
              <a:spcBef>
                <a:spcPct val="50000"/>
              </a:spcBef>
              <a:buClr>
                <a:srgbClr val="00FF00"/>
              </a:buClr>
              <a:buChar char="Ø"/>
            </a:pPr>
            <a:r>
              <a:rPr lang="zh-CN" altLang="zh-CN" b="1" dirty="0">
                <a:latin typeface="楷体_GB2312" pitchFamily="1" charset="-122"/>
              </a:rPr>
              <a:t>确认空乘人员排班</a:t>
            </a: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r>
              <a:rPr lang="zh-CN" altLang="zh-CN" b="1" dirty="0">
                <a:latin typeface="楷体_GB2312" pitchFamily="1" charset="-122"/>
              </a:rPr>
              <a:t>调配航班时的乘务组安排</a:t>
            </a: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r>
              <a:rPr lang="zh-CN" altLang="zh-CN" b="1" dirty="0">
                <a:latin typeface="楷体_GB2312" pitchFamily="1" charset="-122"/>
              </a:rPr>
              <a:t>飞机过站时的客舱作业协调</a:t>
            </a:r>
            <a:endParaRPr lang="zh-CN" altLang="zh-CN" b="1" dirty="0">
              <a:latin typeface="楷体_GB2312" pitchFamily="1" charset="-122"/>
            </a:endParaRPr>
          </a:p>
          <a:p>
            <a:pPr marL="609600" indent="-609600" eaLnBrk="1" hangingPunct="1">
              <a:lnSpc>
                <a:spcPct val="90000"/>
              </a:lnSpc>
              <a:buClr>
                <a:srgbClr val="00FF00"/>
              </a:buClr>
              <a:buChar char="Ø"/>
            </a:pPr>
            <a:endParaRPr lang="zh-CN" altLang="zh-CN" b="1" dirty="0">
              <a:latin typeface="楷体_GB2312" pitchFamily="1"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8470" y="1375410"/>
            <a:ext cx="7600315" cy="5262245"/>
          </a:xfrm>
          <a:prstGeom prst="rect">
            <a:avLst/>
          </a:prstGeom>
          <a:noFill/>
        </p:spPr>
        <p:txBody>
          <a:bodyPr wrap="square" rtlCol="0" anchor="t">
            <a:spAutoFit/>
          </a:bodyPr>
          <a:p>
            <a:r>
              <a:rPr lang="en-US" altLang="zh-CN" sz="2800"/>
              <a:t>    1</a:t>
            </a:r>
            <a:r>
              <a:rPr lang="zh-CN" altLang="en-US" sz="2800">
                <a:ea typeface="宋体" panose="02010600030101010101" pitchFamily="2" charset="-122"/>
              </a:rPr>
              <a:t>、运行合格证、运行规范的</a:t>
            </a:r>
            <a:r>
              <a:rPr lang="zh-CN" altLang="en-US" sz="2800">
                <a:ea typeface="宋体" panose="02010600030101010101" pitchFamily="2" charset="-122"/>
              </a:rPr>
              <a:t>定义</a:t>
            </a:r>
            <a:endParaRPr lang="zh-CN" altLang="en-US" sz="2800">
              <a:ea typeface="宋体" panose="02010600030101010101" pitchFamily="2" charset="-122"/>
            </a:endParaRPr>
          </a:p>
          <a:p>
            <a:r>
              <a:rPr lang="zh-CN" altLang="en-US" sz="2800">
                <a:ea typeface="宋体" panose="02010600030101010101" pitchFamily="2" charset="-122"/>
              </a:rPr>
              <a:t>    </a:t>
            </a:r>
            <a:endParaRPr lang="zh-CN" altLang="en-US" sz="2800">
              <a:ea typeface="宋体" panose="02010600030101010101" pitchFamily="2" charset="-122"/>
            </a:endParaRPr>
          </a:p>
          <a:p>
            <a:r>
              <a:rPr lang="zh-CN" altLang="en-US" sz="2800">
                <a:ea typeface="宋体" panose="02010600030101010101" pitchFamily="2" charset="-122"/>
              </a:rPr>
              <a:t>    </a:t>
            </a:r>
            <a:r>
              <a:rPr lang="en-US" altLang="zh-CN" sz="2800">
                <a:ea typeface="宋体" panose="02010600030101010101" pitchFamily="2" charset="-122"/>
              </a:rPr>
              <a:t>2</a:t>
            </a:r>
            <a:r>
              <a:rPr lang="zh-CN" altLang="en-US" sz="2800">
                <a:ea typeface="宋体" panose="02010600030101010101" pitchFamily="2" charset="-122"/>
              </a:rPr>
              <a:t>、民航地区管理局审查步骤</a:t>
            </a:r>
            <a:endParaRPr lang="zh-CN" altLang="en-US" sz="2800">
              <a:ea typeface="宋体" panose="02010600030101010101" pitchFamily="2" charset="-122"/>
            </a:endParaRPr>
          </a:p>
          <a:p>
            <a:r>
              <a:rPr lang="zh-CN" altLang="en-US" sz="2800">
                <a:ea typeface="宋体" panose="02010600030101010101" pitchFamily="2" charset="-122"/>
              </a:rPr>
              <a:t>    </a:t>
            </a:r>
            <a:endParaRPr lang="zh-CN" altLang="en-US" sz="2800">
              <a:ea typeface="宋体" panose="02010600030101010101" pitchFamily="2" charset="-122"/>
            </a:endParaRPr>
          </a:p>
          <a:p>
            <a:r>
              <a:rPr lang="zh-CN" altLang="en-US" sz="2800">
                <a:ea typeface="宋体" panose="02010600030101010101" pitchFamily="2" charset="-122"/>
              </a:rPr>
              <a:t>    </a:t>
            </a:r>
            <a:r>
              <a:rPr lang="en-US" altLang="zh-CN" sz="2800">
                <a:ea typeface="宋体" panose="02010600030101010101" pitchFamily="2" charset="-122"/>
              </a:rPr>
              <a:t>3</a:t>
            </a:r>
            <a:r>
              <a:rPr lang="zh-CN" altLang="en-US" sz="2800">
                <a:ea typeface="宋体" panose="02010600030101010101" pitchFamily="2" charset="-122"/>
              </a:rPr>
              <a:t>、预</a:t>
            </a:r>
            <a:r>
              <a:rPr lang="zh-CN" altLang="en-US" sz="2800">
                <a:ea typeface="宋体" panose="02010600030101010101" pitchFamily="2" charset="-122"/>
              </a:rPr>
              <a:t>申请阶段工作流程</a:t>
            </a:r>
            <a:endParaRPr lang="zh-CN" altLang="en-US" sz="2800">
              <a:ea typeface="宋体" panose="02010600030101010101" pitchFamily="2" charset="-122"/>
            </a:endParaRPr>
          </a:p>
          <a:p>
            <a:r>
              <a:rPr lang="zh-CN" altLang="en-US" sz="2800">
                <a:ea typeface="宋体" panose="02010600030101010101" pitchFamily="2" charset="-122"/>
              </a:rPr>
              <a:t>    </a:t>
            </a:r>
            <a:endParaRPr lang="zh-CN" altLang="en-US" sz="2800">
              <a:ea typeface="宋体" panose="02010600030101010101" pitchFamily="2" charset="-122"/>
            </a:endParaRPr>
          </a:p>
          <a:p>
            <a:r>
              <a:rPr lang="zh-CN" altLang="en-US" sz="2800">
                <a:ea typeface="宋体" panose="02010600030101010101" pitchFamily="2" charset="-122"/>
              </a:rPr>
              <a:t>    </a:t>
            </a:r>
            <a:r>
              <a:rPr lang="en-US" altLang="zh-CN" sz="2800">
                <a:ea typeface="宋体" panose="02010600030101010101" pitchFamily="2" charset="-122"/>
              </a:rPr>
              <a:t>4</a:t>
            </a:r>
            <a:r>
              <a:rPr lang="zh-CN" altLang="en-US" sz="2800">
                <a:ea typeface="宋体" panose="02010600030101010101" pitchFamily="2" charset="-122"/>
              </a:rPr>
              <a:t>、正式申请阶段工作流程</a:t>
            </a:r>
            <a:endParaRPr lang="zh-CN" altLang="en-US" sz="2800">
              <a:ea typeface="宋体" panose="02010600030101010101" pitchFamily="2" charset="-122"/>
            </a:endParaRPr>
          </a:p>
          <a:p>
            <a:endParaRPr lang="zh-CN" altLang="en-US" sz="2800">
              <a:ea typeface="宋体" panose="02010600030101010101" pitchFamily="2" charset="-122"/>
            </a:endParaRPr>
          </a:p>
          <a:p>
            <a:r>
              <a:rPr lang="zh-CN" altLang="en-US" sz="2800">
                <a:ea typeface="宋体" panose="02010600030101010101" pitchFamily="2" charset="-122"/>
              </a:rPr>
              <a:t>    </a:t>
            </a:r>
            <a:r>
              <a:rPr lang="en-US" altLang="zh-CN" sz="2800">
                <a:ea typeface="宋体" panose="02010600030101010101" pitchFamily="2" charset="-122"/>
              </a:rPr>
              <a:t>5</a:t>
            </a:r>
            <a:r>
              <a:rPr lang="zh-CN" altLang="en-US" sz="2800">
                <a:ea typeface="宋体" panose="02010600030101010101" pitchFamily="2" charset="-122"/>
              </a:rPr>
              <a:t>、文件符合性阶段工作流程</a:t>
            </a:r>
            <a:endParaRPr lang="zh-CN" altLang="en-US" sz="2800">
              <a:ea typeface="宋体" panose="02010600030101010101" pitchFamily="2" charset="-122"/>
            </a:endParaRPr>
          </a:p>
          <a:p>
            <a:endParaRPr lang="zh-CN" altLang="en-US" sz="2800">
              <a:ea typeface="宋体" panose="02010600030101010101" pitchFamily="2" charset="-122"/>
            </a:endParaRPr>
          </a:p>
          <a:p>
            <a:r>
              <a:rPr lang="zh-CN" altLang="en-US" sz="2800">
                <a:ea typeface="宋体" panose="02010600030101010101" pitchFamily="2" charset="-122"/>
              </a:rPr>
              <a:t>    </a:t>
            </a:r>
            <a:r>
              <a:rPr lang="en-US" altLang="zh-CN" sz="2800">
                <a:ea typeface="宋体" panose="02010600030101010101" pitchFamily="2" charset="-122"/>
              </a:rPr>
              <a:t>6</a:t>
            </a:r>
            <a:r>
              <a:rPr lang="zh-CN" altLang="en-US" sz="2800">
                <a:ea typeface="宋体" panose="02010600030101010101" pitchFamily="2" charset="-122"/>
              </a:rPr>
              <a:t>、验证和检</a:t>
            </a:r>
            <a:r>
              <a:rPr lang="zh-CN" altLang="en-US" sz="2800">
                <a:ea typeface="宋体" panose="02010600030101010101" pitchFamily="2" charset="-122"/>
              </a:rPr>
              <a:t>查阶段工作流程</a:t>
            </a:r>
            <a:endParaRPr lang="zh-CN" altLang="en-US" sz="2800"/>
          </a:p>
          <a:p>
            <a:r>
              <a:rPr lang="zh-CN" altLang="en-US" sz="2800"/>
              <a:t>   </a:t>
            </a:r>
            <a:endParaRPr lang="zh-CN" altLang="en-US" sz="2800"/>
          </a:p>
        </p:txBody>
      </p:sp>
      <p:sp>
        <p:nvSpPr>
          <p:cNvPr id="4" name="文本框 3"/>
          <p:cNvSpPr txBox="1"/>
          <p:nvPr/>
        </p:nvSpPr>
        <p:spPr>
          <a:xfrm>
            <a:off x="4822190" y="414655"/>
            <a:ext cx="2616835" cy="645160"/>
          </a:xfrm>
          <a:prstGeom prst="rect">
            <a:avLst/>
          </a:prstGeom>
          <a:noFill/>
        </p:spPr>
        <p:txBody>
          <a:bodyPr wrap="square" rtlCol="0">
            <a:spAutoFit/>
          </a:bodyPr>
          <a:p>
            <a:r>
              <a:rPr lang="zh-CN" altLang="en-US" sz="3600" b="1"/>
              <a:t>复习回顾</a:t>
            </a:r>
            <a:endParaRPr lang="zh-CN" altLang="en-US" sz="3600" b="1"/>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Rectangle 3"/>
          <p:cNvSpPr>
            <a:spLocks noGrp="1" noChangeArrowheads="1"/>
          </p:cNvSpPr>
          <p:nvPr/>
        </p:nvSpPr>
        <p:spPr>
          <a:xfrm>
            <a:off x="533400" y="457200"/>
            <a:ext cx="7772400" cy="7620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运输部的职责</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8851" name="Rectangle 4"/>
          <p:cNvSpPr>
            <a:spLocks noGrp="1"/>
          </p:cNvSpPr>
          <p:nvPr/>
        </p:nvSpPr>
        <p:spPr>
          <a:xfrm>
            <a:off x="1638300" y="1339215"/>
            <a:ext cx="5562600" cy="24384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eaLnBrk="1" hangingPunct="1">
              <a:spcBef>
                <a:spcPct val="50000"/>
              </a:spcBef>
              <a:buClr>
                <a:srgbClr val="00FF00"/>
              </a:buClr>
              <a:buChar char="Ø"/>
            </a:pPr>
            <a:r>
              <a:rPr lang="zh-CN" altLang="zh-CN" b="1" dirty="0"/>
              <a:t>负责旅客侯机楼服务</a:t>
            </a:r>
            <a:endParaRPr lang="zh-CN" altLang="zh-CN" b="1" dirty="0"/>
          </a:p>
          <a:p>
            <a:pPr eaLnBrk="1" hangingPunct="1">
              <a:spcBef>
                <a:spcPct val="50000"/>
              </a:spcBef>
              <a:buClr>
                <a:srgbClr val="00FF00"/>
              </a:buClr>
              <a:buChar char="Ø"/>
            </a:pPr>
            <a:r>
              <a:rPr lang="zh-CN" altLang="zh-CN" b="1" dirty="0"/>
              <a:t>办理值机手续</a:t>
            </a:r>
            <a:endParaRPr lang="zh-CN" altLang="zh-CN" b="1" dirty="0"/>
          </a:p>
          <a:p>
            <a:pPr eaLnBrk="1" hangingPunct="1">
              <a:spcBef>
                <a:spcPct val="50000"/>
              </a:spcBef>
              <a:buClr>
                <a:srgbClr val="00FF00"/>
              </a:buClr>
              <a:buChar char="Ø"/>
            </a:pPr>
            <a:endParaRPr lang="zh-CN" altLang="zh-CN" dirty="0"/>
          </a:p>
        </p:txBody>
      </p:sp>
      <p:sp>
        <p:nvSpPr>
          <p:cNvPr id="17410" name="Rectangle 2"/>
          <p:cNvSpPr>
            <a:spLocks noGrp="1" noChangeArrowheads="1"/>
          </p:cNvSpPr>
          <p:nvPr/>
        </p:nvSpPr>
        <p:spPr>
          <a:xfrm>
            <a:off x="685800" y="2503805"/>
            <a:ext cx="7772400" cy="11430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签派工作与运输部的联系</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80898" name="Rectangle 3"/>
          <p:cNvSpPr>
            <a:spLocks noGrp="1"/>
          </p:cNvSpPr>
          <p:nvPr/>
        </p:nvSpPr>
        <p:spPr>
          <a:xfrm>
            <a:off x="1638300" y="3777615"/>
            <a:ext cx="6324600" cy="17526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eaLnBrk="1" hangingPunct="1">
              <a:lnSpc>
                <a:spcPct val="90000"/>
              </a:lnSpc>
              <a:spcBef>
                <a:spcPct val="50000"/>
              </a:spcBef>
              <a:buClr>
                <a:srgbClr val="00FF00"/>
              </a:buClr>
              <a:buChar char="Ø"/>
            </a:pPr>
            <a:r>
              <a:rPr lang="zh-CN" altLang="zh-CN" b="1" dirty="0"/>
              <a:t>发布下达旅客上客通知</a:t>
            </a:r>
            <a:endParaRPr lang="zh-CN" altLang="zh-CN" b="1" dirty="0"/>
          </a:p>
          <a:p>
            <a:pPr eaLnBrk="1" hangingPunct="1">
              <a:lnSpc>
                <a:spcPct val="90000"/>
              </a:lnSpc>
              <a:spcBef>
                <a:spcPct val="50000"/>
              </a:spcBef>
              <a:buClr>
                <a:srgbClr val="00FF00"/>
              </a:buClr>
              <a:buChar char="Ø"/>
            </a:pPr>
            <a:r>
              <a:rPr lang="zh-CN" altLang="zh-CN" b="1" dirty="0"/>
              <a:t>航班不正常情况下的信息发布</a:t>
            </a:r>
            <a:endParaRPr lang="zh-CN" altLang="zh-CN" b="1" dirty="0"/>
          </a:p>
          <a:p>
            <a:pPr eaLnBrk="1" hangingPunct="1">
              <a:lnSpc>
                <a:spcPct val="90000"/>
              </a:lnSpc>
              <a:spcBef>
                <a:spcPct val="50000"/>
              </a:spcBef>
              <a:buClr>
                <a:srgbClr val="00FF00"/>
              </a:buClr>
              <a:buChar char="Ø"/>
            </a:pPr>
            <a:endParaRPr lang="zh-CN" altLang="zh-CN" b="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ChangeArrowheads="1"/>
          </p:cNvSpPr>
          <p:nvPr/>
        </p:nvSpPr>
        <p:spPr>
          <a:xfrm>
            <a:off x="762000" y="304800"/>
            <a:ext cx="7772400" cy="9906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运行控制中心职责</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82946" name="Rectangle 3"/>
          <p:cNvSpPr>
            <a:spLocks noGrp="1"/>
          </p:cNvSpPr>
          <p:nvPr/>
        </p:nvSpPr>
        <p:spPr>
          <a:xfrm>
            <a:off x="1451610" y="1529080"/>
            <a:ext cx="6858000" cy="3505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eaLnBrk="1" hangingPunct="1">
              <a:spcBef>
                <a:spcPct val="50000"/>
              </a:spcBef>
              <a:buClr>
                <a:srgbClr val="00FF00"/>
              </a:buClr>
              <a:buChar char="Ø"/>
            </a:pPr>
            <a:r>
              <a:rPr lang="zh-CN" altLang="zh-CN" b="1" dirty="0">
                <a:latin typeface="楷体_GB2312" pitchFamily="1" charset="-122"/>
              </a:rPr>
              <a:t>负责当日航班运输生产的组织管理 </a:t>
            </a:r>
            <a:endParaRPr lang="zh-CN" altLang="zh-CN" b="1" dirty="0">
              <a:latin typeface="楷体_GB2312" pitchFamily="1" charset="-122"/>
            </a:endParaRPr>
          </a:p>
          <a:p>
            <a:pPr eaLnBrk="1" hangingPunct="1">
              <a:spcBef>
                <a:spcPct val="50000"/>
              </a:spcBef>
              <a:buClr>
                <a:srgbClr val="00FF00"/>
              </a:buClr>
              <a:buChar char="Ø"/>
            </a:pP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负责航班信息的发布</a:t>
            </a:r>
            <a:endParaRPr lang="zh-CN" altLang="zh-CN" b="1" dirty="0">
              <a:latin typeface="楷体_GB2312" pitchFamily="1" charset="-122"/>
            </a:endParaRPr>
          </a:p>
          <a:p>
            <a:pPr eaLnBrk="1" hangingPunct="1">
              <a:spcBef>
                <a:spcPct val="50000"/>
              </a:spcBef>
              <a:buClr>
                <a:srgbClr val="00FF00"/>
              </a:buClr>
              <a:buChar char="Ø"/>
            </a:pPr>
            <a:endParaRPr lang="zh-CN" altLang="zh-CN" b="1" dirty="0">
              <a:latin typeface="楷体_GB2312" pitchFamily="1" charset="-122"/>
            </a:endParaRPr>
          </a:p>
          <a:p>
            <a:pPr eaLnBrk="1" hangingPunct="1">
              <a:spcBef>
                <a:spcPct val="50000"/>
              </a:spcBef>
              <a:buClr>
                <a:srgbClr val="00FF00"/>
              </a:buClr>
              <a:buChar char="Ø"/>
            </a:pPr>
            <a:r>
              <a:rPr lang="zh-CN" altLang="zh-CN" b="1" dirty="0">
                <a:latin typeface="楷体_GB2312" pitchFamily="1" charset="-122"/>
              </a:rPr>
              <a:t>负责当日航班运输生产中的协调</a:t>
            </a:r>
            <a:endParaRPr lang="zh-CN" altLang="zh-CN" b="1" dirty="0">
              <a:latin typeface="楷体_GB2312" pitchFamily="1" charset="-122"/>
            </a:endParaRPr>
          </a:p>
          <a:p>
            <a:pPr eaLnBrk="1" hangingPunct="1">
              <a:spcBef>
                <a:spcPct val="50000"/>
              </a:spcBef>
              <a:buClr>
                <a:srgbClr val="00FF00"/>
              </a:buClr>
              <a:buChar char="Ø"/>
            </a:pPr>
            <a:endParaRPr lang="zh-CN" altLang="zh-CN" b="1" dirty="0">
              <a:latin typeface="楷体_GB2312" pitchFamily="1" charset="-122"/>
            </a:endParaRPr>
          </a:p>
          <a:p>
            <a:pPr eaLnBrk="1" hangingPunct="1">
              <a:buClr>
                <a:srgbClr val="00FF00"/>
              </a:buClr>
              <a:buChar char="Ø"/>
            </a:pPr>
            <a:endParaRPr lang="zh-CN" altLang="zh-CN"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nvSpPr>
        <p:spPr>
          <a:xfrm>
            <a:off x="762000" y="304800"/>
            <a:ext cx="8077200" cy="762000"/>
          </a:xfrm>
          <a:prstGeom prst="rect">
            <a:avLst/>
          </a:prstGeom>
          <a:noFill/>
          <a:ln>
            <a:noFill/>
          </a:ln>
          <a:effectLst/>
        </p:spPr>
        <p:txBody>
          <a:bodyPr vert="horz" wrap="square" lIns="92075" tIns="46038" rIns="92075" bIns="46038" numCol="1" anchor="ctr" anchorCtr="0" compatLnSpc="1"/>
          <a:lst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anose="020B0604020202020204" pitchFamily="34" charset="0"/>
                <a:ea typeface="华文新魏" panose="020108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运行中心是航空公司航班运输生产</a:t>
            </a:r>
            <a:b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br>
            <a:r>
              <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的控制中心</a:t>
            </a:r>
            <a:endParaRPr kumimoji="0" lang="zh-CN" altLang="zh-CN" sz="40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83970" name="Rectangle 3"/>
          <p:cNvSpPr>
            <a:spLocks noGrp="1"/>
          </p:cNvSpPr>
          <p:nvPr/>
        </p:nvSpPr>
        <p:spPr>
          <a:xfrm>
            <a:off x="2133600" y="1905000"/>
            <a:ext cx="6096000" cy="3810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ea typeface="+mn-ea"/>
              </a:defRPr>
            </a:lvl9pPr>
          </a:lstStyle>
          <a:p>
            <a:pPr marL="609600" indent="-609600" eaLnBrk="1" hangingPunct="1">
              <a:lnSpc>
                <a:spcPct val="90000"/>
              </a:lnSpc>
              <a:spcBef>
                <a:spcPct val="50000"/>
              </a:spcBef>
              <a:buClr>
                <a:srgbClr val="00FF00"/>
              </a:buClr>
              <a:buChar char="Ø"/>
            </a:pPr>
            <a:r>
              <a:rPr lang="zh-CN" altLang="zh-CN" b="1" dirty="0">
                <a:latin typeface="楷体_GB2312" pitchFamily="1" charset="-122"/>
              </a:rPr>
              <a:t>航班飞行前的准备</a:t>
            </a: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r>
              <a:rPr lang="zh-CN" altLang="zh-CN" b="1" dirty="0">
                <a:latin typeface="楷体_GB2312" pitchFamily="1" charset="-122"/>
              </a:rPr>
              <a:t>航班签派放行</a:t>
            </a: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r>
              <a:rPr lang="zh-CN" altLang="zh-CN" b="1" dirty="0">
                <a:latin typeface="楷体_GB2312" pitchFamily="1" charset="-122"/>
              </a:rPr>
              <a:t>飞行跟踪与动态监控</a:t>
            </a: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endParaRPr lang="zh-CN" altLang="zh-CN" b="1" dirty="0">
              <a:latin typeface="楷体_GB2312" pitchFamily="1" charset="-122"/>
            </a:endParaRPr>
          </a:p>
          <a:p>
            <a:pPr marL="609600" indent="-609600" eaLnBrk="1" hangingPunct="1">
              <a:lnSpc>
                <a:spcPct val="90000"/>
              </a:lnSpc>
              <a:spcBef>
                <a:spcPct val="50000"/>
              </a:spcBef>
              <a:buClr>
                <a:srgbClr val="00FF00"/>
              </a:buClr>
              <a:buChar char="Ø"/>
            </a:pPr>
            <a:r>
              <a:rPr lang="zh-CN" altLang="zh-CN" b="1" dirty="0">
                <a:latin typeface="楷体_GB2312" pitchFamily="1" charset="-122"/>
              </a:rPr>
              <a:t>非正常情况下航班的调配</a:t>
            </a:r>
            <a:endParaRPr lang="zh-CN" altLang="zh-CN" b="1" dirty="0">
              <a:latin typeface="楷体_GB2312" pitchFamily="1" charset="-122"/>
            </a:endParaRPr>
          </a:p>
          <a:p>
            <a:pPr marL="609600" indent="-609600" eaLnBrk="1" hangingPunct="1">
              <a:lnSpc>
                <a:spcPct val="90000"/>
              </a:lnSpc>
              <a:buClr>
                <a:srgbClr val="00FF00"/>
              </a:buClr>
              <a:buChar char="Ø"/>
            </a:pPr>
            <a:endParaRPr lang="zh-CN" altLang="zh-CN" b="1" dirty="0">
              <a:latin typeface="楷体_GB2312" pitchFamily="1"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67155" y="339725"/>
            <a:ext cx="3728720" cy="583565"/>
          </a:xfrm>
          <a:prstGeom prst="rect">
            <a:avLst/>
          </a:prstGeom>
          <a:noFill/>
        </p:spPr>
        <p:txBody>
          <a:bodyPr wrap="square" rtlCol="0">
            <a:spAutoFit/>
          </a:bodyPr>
          <a:p>
            <a:r>
              <a:rPr lang="en-US" altLang="zh-CN" sz="3200" b="1"/>
              <a:t>AOC</a:t>
            </a:r>
            <a:r>
              <a:rPr lang="zh-CN" altLang="en-US" sz="3200" b="1"/>
              <a:t>的运行结构</a:t>
            </a:r>
            <a:endParaRPr lang="zh-CN" altLang="en-US" sz="3200" b="1"/>
          </a:p>
        </p:txBody>
      </p:sp>
      <p:sp>
        <p:nvSpPr>
          <p:cNvPr id="3" name="文本框 2"/>
          <p:cNvSpPr txBox="1"/>
          <p:nvPr/>
        </p:nvSpPr>
        <p:spPr>
          <a:xfrm>
            <a:off x="1216025" y="1343660"/>
            <a:ext cx="6711315" cy="1814830"/>
          </a:xfrm>
          <a:prstGeom prst="rect">
            <a:avLst/>
          </a:prstGeom>
          <a:noFill/>
        </p:spPr>
        <p:txBody>
          <a:bodyPr wrap="square" rtlCol="0">
            <a:spAutoFit/>
          </a:bodyPr>
          <a:p>
            <a:r>
              <a:rPr lang="zh-CN" altLang="en-US" sz="2800"/>
              <a:t>运行控制开展的背景和要求：</a:t>
            </a:r>
            <a:endParaRPr lang="zh-CN" altLang="en-US" sz="2800"/>
          </a:p>
          <a:p>
            <a:r>
              <a:rPr lang="zh-CN" altLang="en-US" sz="2800"/>
              <a:t>    航班飞行前的准备；航班签派放行；飞行跟踪与动态监控；非正常情况下航班的调配。</a:t>
            </a:r>
            <a:endParaRPr lang="zh-CN" altLang="en-US" sz="2800"/>
          </a:p>
        </p:txBody>
      </p:sp>
      <p:sp>
        <p:nvSpPr>
          <p:cNvPr id="4" name="文本框 3"/>
          <p:cNvSpPr txBox="1"/>
          <p:nvPr/>
        </p:nvSpPr>
        <p:spPr>
          <a:xfrm>
            <a:off x="1223645" y="3578860"/>
            <a:ext cx="6609080" cy="2245360"/>
          </a:xfrm>
          <a:prstGeom prst="rect">
            <a:avLst/>
          </a:prstGeom>
          <a:noFill/>
        </p:spPr>
        <p:txBody>
          <a:bodyPr wrap="square" rtlCol="0" anchor="t">
            <a:spAutoFit/>
          </a:bodyPr>
          <a:p>
            <a:r>
              <a:rPr lang="zh-CN" altLang="en-US" sz="2800"/>
              <a:t>运行控制的功能：</a:t>
            </a:r>
            <a:endParaRPr lang="zh-CN" altLang="en-US" sz="2800"/>
          </a:p>
          <a:p>
            <a:r>
              <a:rPr lang="zh-CN" altLang="en-US" sz="2800"/>
              <a:t>    负责当日航班运输生产的组织管理 ;负责航班信息的发布;负责当日航班运输生产中的协调。可提高航空公司运营的安全，正点率和效益。</a:t>
            </a:r>
            <a:endParaRPr lang="zh-CN" altLang="en-US" sz="28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2005" y="817245"/>
            <a:ext cx="7303135" cy="1814830"/>
          </a:xfrm>
          <a:prstGeom prst="rect">
            <a:avLst/>
          </a:prstGeom>
          <a:noFill/>
        </p:spPr>
        <p:txBody>
          <a:bodyPr wrap="square" rtlCol="0" anchor="t">
            <a:spAutoFit/>
          </a:bodyPr>
          <a:p>
            <a:r>
              <a:rPr lang="zh-CN" altLang="en-US" sz="2800"/>
              <a:t>AOC结构和功能： </a:t>
            </a:r>
            <a:endParaRPr lang="zh-CN" altLang="en-US" sz="2800"/>
          </a:p>
          <a:p>
            <a:r>
              <a:rPr lang="zh-CN" altLang="en-US" sz="2800"/>
              <a:t>结构：综合协调指挥席位, 信息管控席位, </a:t>
            </a:r>
            <a:endParaRPr lang="zh-CN" altLang="en-US" sz="2800"/>
          </a:p>
          <a:p>
            <a:r>
              <a:rPr lang="zh-CN" altLang="en-US" sz="2800"/>
              <a:t>资源管理席位,航班进程管理席位，计划席位。功能：对机场整体运行工作进行统一管理</a:t>
            </a:r>
            <a:endParaRPr lang="zh-CN" altLang="en-US" sz="2800"/>
          </a:p>
        </p:txBody>
      </p:sp>
      <p:sp>
        <p:nvSpPr>
          <p:cNvPr id="3" name="文本框 2"/>
          <p:cNvSpPr txBox="1"/>
          <p:nvPr/>
        </p:nvSpPr>
        <p:spPr>
          <a:xfrm>
            <a:off x="802005" y="3025775"/>
            <a:ext cx="6950075" cy="2245360"/>
          </a:xfrm>
          <a:prstGeom prst="rect">
            <a:avLst/>
          </a:prstGeom>
          <a:noFill/>
        </p:spPr>
        <p:txBody>
          <a:bodyPr wrap="square" rtlCol="0" anchor="t">
            <a:spAutoFit/>
          </a:bodyPr>
          <a:p>
            <a:r>
              <a:rPr lang="zh-CN" altLang="en-US" sz="2800"/>
              <a:t>各系统的功能和工作流程: </a:t>
            </a:r>
            <a:endParaRPr lang="zh-CN" altLang="en-US" sz="2800"/>
          </a:p>
          <a:p>
            <a:r>
              <a:rPr lang="zh-CN" altLang="en-US" sz="2800"/>
              <a:t>1、综合协调指挥席位负责协调AOC与机场有关保障单位和驻场有关单位进行综合业务的对接，同时掌控指挥室当日的航班保障动态，经授权发布机场各类指挥调度信息。</a:t>
            </a:r>
            <a:endParaRPr lang="zh-CN" altLang="en-US" sz="2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47420" y="290830"/>
            <a:ext cx="7001510" cy="2676525"/>
          </a:xfrm>
          <a:prstGeom prst="rect">
            <a:avLst/>
          </a:prstGeom>
          <a:noFill/>
        </p:spPr>
        <p:txBody>
          <a:bodyPr wrap="square" rtlCol="0" anchor="t">
            <a:spAutoFit/>
          </a:bodyPr>
          <a:p>
            <a:r>
              <a:rPr lang="zh-CN" altLang="en-US" sz="2800"/>
              <a:t>2、信息管控席位负责航务信息的传递及对航班延误信息的及时掌控，并对准确性负责。 </a:t>
            </a:r>
            <a:endParaRPr lang="zh-CN" altLang="en-US" sz="2800"/>
          </a:p>
          <a:p>
            <a:r>
              <a:rPr lang="zh-CN" altLang="en-US" sz="2800"/>
              <a:t>3、资源管理席位负责对机坪机位的全面管理。保证最大限度的使用廊桥，合理调配远机位，保障机坪运行安全有序。</a:t>
            </a:r>
            <a:endParaRPr lang="zh-CN" altLang="en-US" sz="2800"/>
          </a:p>
        </p:txBody>
      </p:sp>
      <p:sp>
        <p:nvSpPr>
          <p:cNvPr id="3" name="文本框 2"/>
          <p:cNvSpPr txBox="1"/>
          <p:nvPr/>
        </p:nvSpPr>
        <p:spPr>
          <a:xfrm>
            <a:off x="947420" y="3048000"/>
            <a:ext cx="7081520" cy="2676525"/>
          </a:xfrm>
          <a:prstGeom prst="rect">
            <a:avLst/>
          </a:prstGeom>
          <a:noFill/>
        </p:spPr>
        <p:txBody>
          <a:bodyPr wrap="square" rtlCol="0" anchor="t">
            <a:spAutoFit/>
          </a:bodyPr>
          <a:p>
            <a:r>
              <a:rPr lang="zh-CN" altLang="en-US" sz="2800"/>
              <a:t>4、航班进程管理席位负责对航班保障进度进行监控，负责机场代理航班航班放行正常及发生航班放行不正常原因跟踪调查和统计。 </a:t>
            </a:r>
            <a:endParaRPr lang="zh-CN" altLang="en-US" sz="2800"/>
          </a:p>
          <a:p>
            <a:r>
              <a:rPr lang="zh-CN" altLang="en-US" sz="2800"/>
              <a:t>5、计划席位负责机场次日航班计划的编制及发布，并对计划的准确性负责。</a:t>
            </a:r>
            <a:endParaRPr lang="zh-CN" altLang="en-US" sz="28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3"/>
          <p:cNvSpPr>
            <a:spLocks noChangeArrowheads="1"/>
          </p:cNvSpPr>
          <p:nvPr/>
        </p:nvSpPr>
        <p:spPr bwMode="auto">
          <a:xfrm>
            <a:off x="683444" y="1590328"/>
            <a:ext cx="7777163" cy="14398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ctr" eaLnBrk="0" hangingPunct="0"/>
            <a:br>
              <a:rPr lang="en-US" altLang="zh-CN" sz="4200" b="1" dirty="0">
                <a:solidFill>
                  <a:srgbClr val="FFFF00"/>
                </a:solidFill>
                <a:latin typeface="黑体" panose="02010609060101010101" pitchFamily="49" charset="-122"/>
                <a:ea typeface="黑体" panose="02010609060101010101" pitchFamily="49" charset="-122"/>
              </a:rPr>
            </a:br>
            <a:r>
              <a:rPr lang="zh-CN" altLang="en-US" sz="4200" b="1" dirty="0" smtClean="0">
                <a:solidFill>
                  <a:srgbClr val="FFFF00"/>
                </a:solidFill>
                <a:latin typeface="黑体" panose="02010609060101010101" pitchFamily="49" charset="-122"/>
                <a:ea typeface="黑体" panose="02010609060101010101" pitchFamily="49" charset="-122"/>
              </a:rPr>
              <a:t>谢 谢 观 看！</a:t>
            </a:r>
            <a:endParaRPr lang="zh-CN" altLang="en-US" sz="42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15975" y="521970"/>
            <a:ext cx="7511415" cy="583565"/>
          </a:xfrm>
          <a:prstGeom prst="rect">
            <a:avLst/>
          </a:prstGeom>
          <a:noFill/>
        </p:spPr>
        <p:txBody>
          <a:bodyPr wrap="square" rtlCol="0">
            <a:spAutoFit/>
            <a:scene3d>
              <a:camera prst="orthographicFront"/>
              <a:lightRig rig="threePt" dir="t"/>
            </a:scene3d>
          </a:bodyPr>
          <a:p>
            <a:r>
              <a:rPr lang="zh-CN" altLang="en-US" sz="3200" b="1">
                <a:ln/>
                <a:solidFill>
                  <a:schemeClr val="accent1"/>
                </a:solidFill>
                <a:effectLst>
                  <a:outerShdw blurRad="38100" dist="25400" dir="5400000" algn="ctr" rotWithShape="0">
                    <a:srgbClr val="6E747A">
                      <a:alpha val="43000"/>
                    </a:srgbClr>
                  </a:outerShdw>
                </a:effectLst>
              </a:rPr>
              <a:t>第三节 航空公司的运营政策及组织结构</a:t>
            </a:r>
            <a:endParaRPr lang="zh-CN" altLang="en-US" sz="3200" b="1">
              <a:ln/>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1332230" y="1779905"/>
            <a:ext cx="6285230" cy="953135"/>
          </a:xfrm>
          <a:prstGeom prst="rect">
            <a:avLst/>
          </a:prstGeom>
          <a:noFill/>
        </p:spPr>
        <p:txBody>
          <a:bodyPr wrap="square" rtlCol="0">
            <a:spAutoFit/>
          </a:bodyPr>
          <a:p>
            <a:r>
              <a:rPr lang="en-US" altLang="zh-CN" sz="2800"/>
              <a:t>    </a:t>
            </a:r>
            <a:r>
              <a:rPr lang="zh-CN" altLang="en-US" sz="2800"/>
              <a:t>航空公司的政策及目标是航空公司的指导思想，直接影响其生存和发展。</a:t>
            </a:r>
            <a:endParaRPr lang="en-US" altLang="zh-CN" sz="2800"/>
          </a:p>
        </p:txBody>
      </p:sp>
      <p:sp>
        <p:nvSpPr>
          <p:cNvPr id="5" name="文本框 4"/>
          <p:cNvSpPr txBox="1"/>
          <p:nvPr/>
        </p:nvSpPr>
        <p:spPr>
          <a:xfrm>
            <a:off x="889635" y="3703320"/>
            <a:ext cx="7365365" cy="953135"/>
          </a:xfrm>
          <a:prstGeom prst="rect">
            <a:avLst/>
          </a:prstGeom>
          <a:noFill/>
        </p:spPr>
        <p:txBody>
          <a:bodyPr wrap="square" rtlCol="0">
            <a:spAutoFit/>
          </a:bodyPr>
          <a:p>
            <a:r>
              <a:rPr lang="zh-CN" altLang="en-US" sz="2800"/>
              <a:t>总的指导方针：</a:t>
            </a:r>
            <a:endParaRPr lang="zh-CN" altLang="en-US" sz="2800"/>
          </a:p>
          <a:p>
            <a:r>
              <a:rPr lang="zh-CN" altLang="en-US" sz="2800"/>
              <a:t>保证安全第一，改善服务工作，争取飞行正常</a:t>
            </a:r>
            <a:endParaRPr lang="zh-CN" altLang="en-US" sz="2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4845" y="408940"/>
            <a:ext cx="2033270" cy="583565"/>
          </a:xfrm>
          <a:prstGeom prst="rect">
            <a:avLst/>
          </a:prstGeom>
          <a:noFill/>
        </p:spPr>
        <p:txBody>
          <a:bodyPr wrap="square" rtlCol="0">
            <a:spAutoFit/>
            <a:scene3d>
              <a:camera prst="orthographicFront"/>
              <a:lightRig rig="threePt" dir="t"/>
            </a:scene3d>
          </a:bodyPr>
          <a:p>
            <a:r>
              <a:rPr lang="zh-CN" altLang="en-US" sz="3200" b="1">
                <a:ln w="22225">
                  <a:solidFill>
                    <a:schemeClr val="accent2"/>
                  </a:solidFill>
                  <a:prstDash val="solid"/>
                </a:ln>
                <a:solidFill>
                  <a:schemeClr val="accent2">
                    <a:lumMod val="40000"/>
                    <a:lumOff val="60000"/>
                  </a:schemeClr>
                </a:solidFill>
                <a:effectLst/>
              </a:rPr>
              <a:t>山东航空</a:t>
            </a:r>
            <a:endParaRPr lang="zh-CN" altLang="en-US" sz="3200" b="1">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316230" y="2016125"/>
            <a:ext cx="2696845" cy="1383665"/>
          </a:xfrm>
          <a:prstGeom prst="rect">
            <a:avLst/>
          </a:prstGeom>
          <a:noFill/>
        </p:spPr>
        <p:txBody>
          <a:bodyPr wrap="square" rtlCol="0" anchor="t">
            <a:spAutoFit/>
          </a:bodyPr>
          <a:p>
            <a:r>
              <a:rPr lang="zh-CN" altLang="en-US" sz="2800"/>
              <a:t>口号：确保安全 狠抓效益 力求正点 优质服务</a:t>
            </a:r>
            <a:endParaRPr lang="zh-CN" altLang="en-US" sz="2800"/>
          </a:p>
        </p:txBody>
      </p:sp>
      <p:pic>
        <p:nvPicPr>
          <p:cNvPr id="4" name="图片 3" descr="微信图片_20190918190205"/>
          <p:cNvPicPr>
            <a:picLocks noChangeAspect="1"/>
          </p:cNvPicPr>
          <p:nvPr/>
        </p:nvPicPr>
        <p:blipFill>
          <a:blip r:embed="rId1"/>
          <a:stretch>
            <a:fillRect/>
          </a:stretch>
        </p:blipFill>
        <p:spPr>
          <a:xfrm>
            <a:off x="3013075" y="523240"/>
            <a:ext cx="5918835" cy="4032250"/>
          </a:xfrm>
          <a:prstGeom prst="rect">
            <a:avLst/>
          </a:prstGeom>
        </p:spPr>
      </p:pic>
      <p:sp>
        <p:nvSpPr>
          <p:cNvPr id="5" name="文本框 4"/>
          <p:cNvSpPr txBox="1"/>
          <p:nvPr/>
        </p:nvSpPr>
        <p:spPr>
          <a:xfrm>
            <a:off x="185420" y="4423410"/>
            <a:ext cx="4921250" cy="1814830"/>
          </a:xfrm>
          <a:prstGeom prst="rect">
            <a:avLst/>
          </a:prstGeom>
          <a:noFill/>
        </p:spPr>
        <p:txBody>
          <a:bodyPr wrap="square" rtlCol="0" anchor="t">
            <a:spAutoFit/>
          </a:bodyPr>
          <a:p>
            <a:r>
              <a:rPr lang="zh-CN" altLang="en-US" sz="2800"/>
              <a:t>主要运营基地</a:t>
            </a:r>
            <a:endParaRPr lang="zh-CN" altLang="en-US" sz="2800"/>
          </a:p>
          <a:p>
            <a:r>
              <a:rPr lang="zh-CN" altLang="en-US" sz="2800"/>
              <a:t>济南遥墙机场、青岛流亭机场</a:t>
            </a:r>
            <a:endParaRPr lang="zh-CN" altLang="en-US" sz="2800"/>
          </a:p>
          <a:p>
            <a:r>
              <a:rPr lang="zh-CN" altLang="en-US" sz="2800"/>
              <a:t>第二运营基地</a:t>
            </a:r>
            <a:endParaRPr lang="zh-CN" altLang="en-US" sz="2800"/>
          </a:p>
          <a:p>
            <a:r>
              <a:rPr lang="zh-CN" altLang="en-US" sz="2800"/>
              <a:t>烟台、厦门、重庆、北京</a:t>
            </a:r>
            <a:endParaRPr lang="zh-CN" altLang="en-US" sz="2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0075" y="797560"/>
            <a:ext cx="7682230" cy="5262245"/>
          </a:xfrm>
          <a:prstGeom prst="rect">
            <a:avLst/>
          </a:prstGeom>
          <a:noFill/>
        </p:spPr>
        <p:txBody>
          <a:bodyPr wrap="square" rtlCol="0" anchor="t">
            <a:spAutoFit/>
          </a:bodyPr>
          <a:p>
            <a:r>
              <a:rPr lang="zh-CN" altLang="en-US" sz="2800"/>
              <a:t>架起空中桥梁，提升顾客价值，</a:t>
            </a:r>
            <a:r>
              <a:rPr lang="zh-CN" altLang="en-US" sz="2800">
                <a:solidFill>
                  <a:schemeClr val="tx1"/>
                </a:solidFill>
              </a:rPr>
              <a:t>服务</a:t>
            </a:r>
            <a:r>
              <a:rPr lang="zh-CN" altLang="en-US" sz="2800"/>
              <a:t>社会发展</a:t>
            </a:r>
            <a:endParaRPr lang="zh-CN" altLang="en-US" sz="2800"/>
          </a:p>
          <a:p>
            <a:r>
              <a:rPr lang="zh-CN" altLang="en-US" sz="2800"/>
              <a:t>核心价值观</a:t>
            </a:r>
            <a:endParaRPr lang="zh-CN" altLang="en-US" sz="2800"/>
          </a:p>
          <a:p>
            <a:r>
              <a:rPr lang="zh-CN" altLang="en-US" sz="2800"/>
              <a:t>和谐、平安、创新、厚道</a:t>
            </a:r>
            <a:endParaRPr lang="zh-CN" altLang="en-US" sz="2800"/>
          </a:p>
          <a:p>
            <a:endParaRPr lang="zh-CN" altLang="en-US" sz="2800"/>
          </a:p>
          <a:p>
            <a:r>
              <a:rPr lang="zh-CN" altLang="en-US" sz="2800">
                <a:solidFill>
                  <a:schemeClr val="tx1"/>
                </a:solidFill>
              </a:rPr>
              <a:t>安全理念</a:t>
            </a:r>
            <a:endParaRPr lang="zh-CN" altLang="en-US" sz="2800">
              <a:solidFill>
                <a:schemeClr val="tx1"/>
              </a:solidFill>
            </a:endParaRPr>
          </a:p>
          <a:p>
            <a:r>
              <a:rPr lang="zh-CN" altLang="en-US" sz="2800">
                <a:solidFill>
                  <a:schemeClr val="tx1"/>
                </a:solidFill>
              </a:rPr>
              <a:t>安全</a:t>
            </a:r>
            <a:r>
              <a:rPr lang="zh-CN" altLang="en-US" sz="2800"/>
              <a:t>第一，预防为主</a:t>
            </a:r>
            <a:endParaRPr lang="zh-CN" altLang="en-US" sz="2800"/>
          </a:p>
          <a:p>
            <a:endParaRPr lang="zh-CN" altLang="en-US" sz="2800"/>
          </a:p>
          <a:p>
            <a:r>
              <a:rPr lang="zh-CN" altLang="en-US" sz="2800"/>
              <a:t>服务理念</a:t>
            </a:r>
            <a:endParaRPr lang="zh-CN" altLang="en-US" sz="2800"/>
          </a:p>
          <a:p>
            <a:r>
              <a:rPr lang="zh-CN" altLang="en-US" sz="2800"/>
              <a:t>真诚、真情、真挚</a:t>
            </a:r>
            <a:endParaRPr lang="zh-CN" altLang="en-US" sz="2800"/>
          </a:p>
          <a:p>
            <a:endParaRPr lang="zh-CN" altLang="en-US" sz="2800"/>
          </a:p>
          <a:p>
            <a:r>
              <a:rPr lang="zh-CN" altLang="en-US" sz="2800"/>
              <a:t>人才理念</a:t>
            </a:r>
            <a:endParaRPr lang="zh-CN" altLang="en-US" sz="2800"/>
          </a:p>
          <a:p>
            <a:r>
              <a:rPr lang="zh-CN" altLang="en-US" sz="2800"/>
              <a:t>德才兼备、引养结合； 公平公正、人尽其才。</a:t>
            </a:r>
            <a:endParaRPr lang="zh-CN" altLang="en-US" sz="2800"/>
          </a:p>
        </p:txBody>
      </p:sp>
      <p:sp>
        <p:nvSpPr>
          <p:cNvPr id="3" name="文本框 2"/>
          <p:cNvSpPr txBox="1"/>
          <p:nvPr/>
        </p:nvSpPr>
        <p:spPr>
          <a:xfrm>
            <a:off x="3330575" y="127000"/>
            <a:ext cx="3041015" cy="583565"/>
          </a:xfrm>
          <a:prstGeom prst="rect">
            <a:avLst/>
          </a:prstGeom>
          <a:noFill/>
        </p:spPr>
        <p:txBody>
          <a:bodyPr wrap="square" rtlCol="0">
            <a:spAutoFit/>
          </a:bodyPr>
          <a:p>
            <a:r>
              <a:rPr lang="zh-CN" altLang="en-US" sz="3200" b="1"/>
              <a:t>企业文化</a:t>
            </a:r>
            <a:endParaRPr lang="zh-CN" altLang="en-US" sz="3200" b="1"/>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190918191529"/>
          <p:cNvPicPr>
            <a:picLocks noChangeAspect="1"/>
          </p:cNvPicPr>
          <p:nvPr/>
        </p:nvPicPr>
        <p:blipFill>
          <a:blip r:embed="rId1"/>
          <a:stretch>
            <a:fillRect/>
          </a:stretch>
        </p:blipFill>
        <p:spPr>
          <a:xfrm>
            <a:off x="3561715" y="151765"/>
            <a:ext cx="5461635" cy="3636010"/>
          </a:xfrm>
          <a:prstGeom prst="rect">
            <a:avLst/>
          </a:prstGeom>
        </p:spPr>
      </p:pic>
      <p:sp>
        <p:nvSpPr>
          <p:cNvPr id="6" name="文本框 5"/>
          <p:cNvSpPr txBox="1"/>
          <p:nvPr/>
        </p:nvSpPr>
        <p:spPr>
          <a:xfrm>
            <a:off x="542290" y="362585"/>
            <a:ext cx="1999615" cy="583565"/>
          </a:xfrm>
          <a:prstGeom prst="rect">
            <a:avLst/>
          </a:prstGeom>
          <a:noFill/>
        </p:spPr>
        <p:txBody>
          <a:bodyPr wrap="square" rtlCol="0">
            <a:spAutoFit/>
            <a:scene3d>
              <a:camera prst="orthographicFront"/>
              <a:lightRig rig="threePt" dir="t"/>
            </a:scene3d>
          </a:bodyPr>
          <a:p>
            <a:r>
              <a:rPr lang="zh-CN" altLang="en-US" sz="3200" b="1">
                <a:ln w="22225">
                  <a:solidFill>
                    <a:schemeClr val="accent2"/>
                  </a:solidFill>
                  <a:prstDash val="solid"/>
                </a:ln>
                <a:solidFill>
                  <a:schemeClr val="accent2">
                    <a:lumMod val="40000"/>
                    <a:lumOff val="60000"/>
                  </a:schemeClr>
                </a:solidFill>
                <a:effectLst/>
              </a:rPr>
              <a:t>东方航空</a:t>
            </a:r>
            <a:endParaRPr lang="zh-CN" altLang="en-US" sz="3200" b="1">
              <a:ln w="22225">
                <a:solidFill>
                  <a:schemeClr val="accent2"/>
                </a:solidFill>
                <a:prstDash val="solid"/>
              </a:ln>
              <a:solidFill>
                <a:schemeClr val="accent2">
                  <a:lumMod val="40000"/>
                  <a:lumOff val="60000"/>
                </a:schemeClr>
              </a:solidFill>
              <a:effectLst/>
            </a:endParaRPr>
          </a:p>
        </p:txBody>
      </p:sp>
      <p:sp>
        <p:nvSpPr>
          <p:cNvPr id="7" name="文本框 6"/>
          <p:cNvSpPr txBox="1"/>
          <p:nvPr/>
        </p:nvSpPr>
        <p:spPr>
          <a:xfrm>
            <a:off x="462280" y="1941830"/>
            <a:ext cx="2761615" cy="953135"/>
          </a:xfrm>
          <a:prstGeom prst="rect">
            <a:avLst/>
          </a:prstGeom>
          <a:noFill/>
        </p:spPr>
        <p:txBody>
          <a:bodyPr wrap="square" rtlCol="0" anchor="t">
            <a:spAutoFit/>
          </a:bodyPr>
          <a:p>
            <a:r>
              <a:rPr lang="zh-CN" altLang="en-US" sz="2800"/>
              <a:t>口号：世界品位 东方魅力</a:t>
            </a:r>
            <a:endParaRPr lang="zh-CN" altLang="en-US" sz="2800"/>
          </a:p>
        </p:txBody>
      </p:sp>
      <p:sp>
        <p:nvSpPr>
          <p:cNvPr id="8" name="文本框 7"/>
          <p:cNvSpPr txBox="1"/>
          <p:nvPr/>
        </p:nvSpPr>
        <p:spPr>
          <a:xfrm>
            <a:off x="696595" y="4323715"/>
            <a:ext cx="3521710" cy="953135"/>
          </a:xfrm>
          <a:prstGeom prst="rect">
            <a:avLst/>
          </a:prstGeom>
          <a:noFill/>
        </p:spPr>
        <p:txBody>
          <a:bodyPr wrap="square" rtlCol="0" anchor="t">
            <a:spAutoFit/>
          </a:bodyPr>
          <a:p>
            <a:r>
              <a:rPr lang="zh-CN" altLang="en-US" sz="2800"/>
              <a:t>主运营基地</a:t>
            </a:r>
            <a:endParaRPr lang="zh-CN" altLang="en-US" sz="2800"/>
          </a:p>
          <a:p>
            <a:r>
              <a:rPr lang="zh-CN" altLang="en-US" sz="2800"/>
              <a:t>上海浦东国际机场</a:t>
            </a:r>
            <a:endParaRPr lang="zh-CN" altLang="en-US" sz="28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43990" y="1789430"/>
            <a:ext cx="6019165" cy="3107690"/>
          </a:xfrm>
          <a:prstGeom prst="rect">
            <a:avLst/>
          </a:prstGeom>
          <a:noFill/>
        </p:spPr>
        <p:txBody>
          <a:bodyPr wrap="square" rtlCol="0" anchor="t">
            <a:spAutoFit/>
          </a:bodyPr>
          <a:p>
            <a:r>
              <a:rPr lang="zh-CN" altLang="en-US" sz="2800"/>
              <a:t>成为“员工热爱、顾客首选、股东满意、社会信任”的世界一流航空公司；</a:t>
            </a:r>
            <a:endParaRPr lang="zh-CN" altLang="en-US" sz="2800"/>
          </a:p>
          <a:p>
            <a:endParaRPr lang="zh-CN" altLang="en-US" sz="2800"/>
          </a:p>
          <a:p>
            <a:r>
              <a:rPr lang="zh-CN" altLang="en-US" sz="2800"/>
              <a:t>企业核心价值观，即客户至尊，精细致远；</a:t>
            </a:r>
            <a:endParaRPr lang="zh-CN" altLang="en-US" sz="2800"/>
          </a:p>
          <a:p>
            <a:endParaRPr lang="zh-CN" altLang="en-US" sz="2800"/>
          </a:p>
          <a:p>
            <a:r>
              <a:rPr lang="zh-CN" altLang="en-US" sz="2800"/>
              <a:t>企业精神，即严谨高效，激情超越</a:t>
            </a:r>
            <a:endParaRPr lang="zh-CN" altLang="en-US" sz="2800"/>
          </a:p>
        </p:txBody>
      </p:sp>
      <p:sp>
        <p:nvSpPr>
          <p:cNvPr id="4" name="文本框 3"/>
          <p:cNvSpPr txBox="1"/>
          <p:nvPr/>
        </p:nvSpPr>
        <p:spPr>
          <a:xfrm>
            <a:off x="3199130" y="417830"/>
            <a:ext cx="2085975" cy="583565"/>
          </a:xfrm>
          <a:prstGeom prst="rect">
            <a:avLst/>
          </a:prstGeom>
          <a:noFill/>
        </p:spPr>
        <p:txBody>
          <a:bodyPr wrap="square" rtlCol="0">
            <a:spAutoFit/>
          </a:bodyPr>
          <a:p>
            <a:r>
              <a:rPr lang="zh-CN" altLang="en-US" sz="3200" b="1">
                <a:sym typeface="+mn-ea"/>
              </a:rPr>
              <a:t>企业愿景</a:t>
            </a:r>
            <a:endParaRPr lang="zh-CN" altLang="en-US" sz="3200" b="1">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190918192657"/>
          <p:cNvPicPr>
            <a:picLocks noChangeAspect="1"/>
          </p:cNvPicPr>
          <p:nvPr/>
        </p:nvPicPr>
        <p:blipFill>
          <a:blip r:embed="rId1"/>
          <a:stretch>
            <a:fillRect/>
          </a:stretch>
        </p:blipFill>
        <p:spPr>
          <a:xfrm>
            <a:off x="3724910" y="335915"/>
            <a:ext cx="4891405" cy="3260725"/>
          </a:xfrm>
          <a:prstGeom prst="rect">
            <a:avLst/>
          </a:prstGeom>
        </p:spPr>
      </p:pic>
      <p:sp>
        <p:nvSpPr>
          <p:cNvPr id="5" name="文本框 4"/>
          <p:cNvSpPr txBox="1"/>
          <p:nvPr/>
        </p:nvSpPr>
        <p:spPr>
          <a:xfrm>
            <a:off x="699135" y="523240"/>
            <a:ext cx="2301240" cy="583565"/>
          </a:xfrm>
          <a:prstGeom prst="rect">
            <a:avLst/>
          </a:prstGeom>
          <a:noFill/>
        </p:spPr>
        <p:txBody>
          <a:bodyPr wrap="square" rtlCol="0">
            <a:spAutoFit/>
            <a:scene3d>
              <a:camera prst="orthographicFront"/>
              <a:lightRig rig="threePt" dir="t"/>
            </a:scene3d>
          </a:bodyPr>
          <a:p>
            <a:r>
              <a:rPr lang="zh-CN" altLang="en-US" sz="3200" b="1">
                <a:ln w="22225">
                  <a:solidFill>
                    <a:schemeClr val="accent2"/>
                  </a:solidFill>
                  <a:prstDash val="solid"/>
                </a:ln>
                <a:solidFill>
                  <a:schemeClr val="accent2">
                    <a:lumMod val="40000"/>
                    <a:lumOff val="60000"/>
                  </a:schemeClr>
                </a:solidFill>
                <a:effectLst/>
              </a:rPr>
              <a:t>国际航空</a:t>
            </a:r>
            <a:endParaRPr lang="zh-CN" altLang="en-US" sz="3200" b="1">
              <a:ln w="22225">
                <a:solidFill>
                  <a:schemeClr val="accent2"/>
                </a:solidFill>
                <a:prstDash val="solid"/>
              </a:ln>
              <a:solidFill>
                <a:schemeClr val="accent2">
                  <a:lumMod val="40000"/>
                  <a:lumOff val="60000"/>
                </a:schemeClr>
              </a:solidFill>
              <a:effectLst/>
            </a:endParaRPr>
          </a:p>
        </p:txBody>
      </p:sp>
      <p:sp>
        <p:nvSpPr>
          <p:cNvPr id="6" name="文本框 5"/>
          <p:cNvSpPr txBox="1"/>
          <p:nvPr/>
        </p:nvSpPr>
        <p:spPr>
          <a:xfrm>
            <a:off x="422910" y="1910715"/>
            <a:ext cx="3063240" cy="2676525"/>
          </a:xfrm>
          <a:prstGeom prst="rect">
            <a:avLst/>
          </a:prstGeom>
          <a:noFill/>
        </p:spPr>
        <p:txBody>
          <a:bodyPr wrap="square" rtlCol="0" anchor="t">
            <a:spAutoFit/>
          </a:bodyPr>
          <a:p>
            <a:r>
              <a:rPr lang="zh-CN" altLang="en-US" sz="2800"/>
              <a:t>国航的企业标识由一只艺术化的凤凰和邓小平先生书写的“中国国际航空公司”以及英文“AIR CHINA”构成。</a:t>
            </a:r>
            <a:endParaRPr lang="zh-CN" altLang="en-US" sz="2800"/>
          </a:p>
        </p:txBody>
      </p:sp>
      <p:sp>
        <p:nvSpPr>
          <p:cNvPr id="7" name="文本框 6"/>
          <p:cNvSpPr txBox="1"/>
          <p:nvPr/>
        </p:nvSpPr>
        <p:spPr>
          <a:xfrm>
            <a:off x="3996055" y="4587240"/>
            <a:ext cx="4070985" cy="953135"/>
          </a:xfrm>
          <a:prstGeom prst="rect">
            <a:avLst/>
          </a:prstGeom>
          <a:noFill/>
        </p:spPr>
        <p:txBody>
          <a:bodyPr wrap="square" rtlCol="0" anchor="t">
            <a:spAutoFit/>
          </a:bodyPr>
          <a:p>
            <a:r>
              <a:rPr lang="zh-CN" altLang="en-US" sz="2800"/>
              <a:t>国航远景和定位是“具有国际知名度的航空公司”</a:t>
            </a:r>
            <a:endParaRPr lang="zh-CN" altLang="en-US" sz="28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40385" y="638175"/>
            <a:ext cx="7788275" cy="5262245"/>
          </a:xfrm>
          <a:prstGeom prst="rect">
            <a:avLst/>
          </a:prstGeom>
          <a:noFill/>
        </p:spPr>
        <p:txBody>
          <a:bodyPr wrap="square" rtlCol="0" anchor="t">
            <a:spAutoFit/>
          </a:bodyPr>
          <a:p>
            <a:r>
              <a:rPr lang="en-US" altLang="zh-CN" sz="2800"/>
              <a:t>   </a:t>
            </a:r>
            <a:r>
              <a:rPr sz="2800"/>
              <a:t>内涵是实现“主流旅客认可、中国最具价值、中国盈利能力最强、具世界竞争力”的四大战略目标；</a:t>
            </a:r>
            <a:endParaRPr sz="2800"/>
          </a:p>
          <a:p>
            <a:r>
              <a:rPr sz="2800"/>
              <a:t>   企业精神强调“爱心服务世界、创新导航未来”，</a:t>
            </a:r>
            <a:endParaRPr sz="2800"/>
          </a:p>
          <a:p>
            <a:r>
              <a:rPr sz="2800"/>
              <a:t>   企业使命是“满足顾客需求，创造共有价值”；</a:t>
            </a:r>
            <a:endParaRPr sz="2800"/>
          </a:p>
          <a:p>
            <a:r>
              <a:rPr sz="2800"/>
              <a:t>   企业价值观是“服务至高境界、公众普遍认同”；</a:t>
            </a:r>
            <a:endParaRPr sz="2800"/>
          </a:p>
          <a:p>
            <a:r>
              <a:rPr sz="2800"/>
              <a:t>    服务理念是“放心、顺心、舒心、动心”。      </a:t>
            </a:r>
            <a:endParaRPr sz="2800"/>
          </a:p>
          <a:p>
            <a:r>
              <a:rPr sz="2800"/>
              <a:t>    国航的企业文化表达了向世界传播爱心、追求卓越服务品质的理念。</a:t>
            </a:r>
            <a:endParaRPr sz="2800"/>
          </a:p>
        </p:txBody>
      </p:sp>
    </p:spTree>
  </p:cSld>
  <p:clrMapOvr>
    <a:masterClrMapping/>
  </p:clrMapOvr>
  <p:transition/>
</p:sld>
</file>

<file path=ppt/tags/tag1.xml><?xml version="1.0" encoding="utf-8"?>
<p:tagLst xmlns:p="http://schemas.openxmlformats.org/presentationml/2006/main">
  <p:tag name="KSO_WM_TAG_VERSION" val="1.0"/>
  <p:tag name="KSO_WM_BEAUTIFY_FLAG" val="#wm#"/>
  <p:tag name="KSO_WM_UNIT_TYPE" val="i"/>
  <p:tag name="KSO_WM_UNIT_ID" val="diagram819_6*i*0"/>
  <p:tag name="KSO_WM_TEMPLATE_CATEGORY" val="diagram"/>
  <p:tag name="KSO_WM_TEMPLATE_INDEX" val="819"/>
  <p:tag name="KSO_WM_UNIT_INDEX" val="0"/>
</p:tagLst>
</file>

<file path=ppt/tags/tag10.xml><?xml version="1.0" encoding="utf-8"?>
<p:tagLst xmlns:p="http://schemas.openxmlformats.org/presentationml/2006/main">
  <p:tag name="KSO_WM_TEMPLATE_CATEGORY" val="diagram"/>
  <p:tag name="KSO_WM_TEMPLATE_INDEX" val="819"/>
  <p:tag name="KSO_WM_UNIT_TYPE" val="p_h_h_f"/>
  <p:tag name="KSO_WM_UNIT_INDEX" val="1_1_1_1"/>
  <p:tag name="KSO_WM_UNIT_ID" val="diagram819_6*p_h_h_f*1_1_1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TEMPLATE_CATEGORY" val="diagram"/>
  <p:tag name="KSO_WM_TEMPLATE_INDEX" val="819"/>
  <p:tag name="KSO_WM_UNIT_TYPE" val="p_h_h_f"/>
  <p:tag name="KSO_WM_UNIT_INDEX" val="1_1_2_1"/>
  <p:tag name="KSO_WM_UNIT_ID" val="diagram819_6*p_h_h_f*1_1_2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6"/>
  <p:tag name="KSO_WM_UNIT_FILL_TYPE" val="1"/>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TEMPLATE_CATEGORY" val="diagram"/>
  <p:tag name="KSO_WM_TEMPLATE_INDEX" val="819"/>
  <p:tag name="KSO_WM_UNIT_TYPE" val="p_h_h_f"/>
  <p:tag name="KSO_WM_UNIT_INDEX" val="1_1_3_1"/>
  <p:tag name="KSO_WM_UNIT_ID" val="diagram819_6*p_h_h_f*1_1_3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7"/>
  <p:tag name="KSO_WM_UNIT_FILL_TYPE" val="1"/>
  <p:tag name="KSO_WM_UNIT_TEXT_FILL_FORE_SCHEMECOLOR_INDEX" val="14"/>
  <p:tag name="KSO_WM_UNIT_TEXT_FILL_TYPE" val="1"/>
  <p:tag name="KSO_WM_UNIT_USESOURCEFORMAT_APPLY" val="1"/>
</p:tagLst>
</file>

<file path=ppt/tags/tag13.xml><?xml version="1.0" encoding="utf-8"?>
<p:tagLst xmlns:p="http://schemas.openxmlformats.org/presentationml/2006/main">
  <p:tag name="KSO_WM_TEMPLATE_CATEGORY" val="diagram"/>
  <p:tag name="KSO_WM_TEMPLATE_INDEX" val="819"/>
  <p:tag name="KSO_WM_UNIT_TYPE" val="p_h_h_f"/>
  <p:tag name="KSO_WM_UNIT_INDEX" val="1_1_4_1"/>
  <p:tag name="KSO_WM_UNIT_ID" val="diagram819_6*p_h_h_f*1_1_4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8"/>
  <p:tag name="KSO_WM_UNIT_FILL_TYPE" val="1"/>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TEMPLATE_CATEGORY" val="diagram"/>
  <p:tag name="KSO_WM_TEMPLATE_INDEX" val="819"/>
  <p:tag name="KSO_WM_UNIT_TYPE" val="p_h_h_f"/>
  <p:tag name="KSO_WM_UNIT_INDEX" val="1_1_5_1"/>
  <p:tag name="KSO_WM_UNIT_ID" val="diagram819_6*p_h_h_f*1_1_5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9"/>
  <p:tag name="KSO_WM_UNIT_FILL_TYPE" val="1"/>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TEMPLATE_CATEGORY" val="diagram"/>
  <p:tag name="KSO_WM_TEMPLATE_INDEX" val="819"/>
  <p:tag name="KSO_WM_UNIT_TYPE" val="p_h_h_f"/>
  <p:tag name="KSO_WM_UNIT_INDEX" val="1_1_6_1"/>
  <p:tag name="KSO_WM_UNIT_ID" val="diagram819_6*p_h_h_f*1_1_6_1"/>
  <p:tag name="KSO_WM_UNIT_LAYERLEVEL" val="1_1_1_1"/>
  <p:tag name="KSO_WM_UNIT_VALUE" val="21"/>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10"/>
  <p:tag name="KSO_WM_UNIT_FILL_TYPE" val="1"/>
  <p:tag name="KSO_WM_UNIT_TEXT_FILL_FORE_SCHEMECOLOR_INDEX" val="14"/>
  <p:tag name="KSO_WM_UNIT_TEXT_FILL_TYPE" val="1"/>
  <p:tag name="KSO_WM_UNIT_USESOURCEFORMAT_APPLY" val="1"/>
</p:tagLst>
</file>

<file path=ppt/tags/tag16.xml><?xml version="1.0" encoding="utf-8"?>
<p:tagLst xmlns:p="http://schemas.openxmlformats.org/presentationml/2006/main">
  <p:tag name="KSO_WM_SLIDE_ITEM_CNT" val="7"/>
</p:tagLst>
</file>

<file path=ppt/tags/tag2.xml><?xml version="1.0" encoding="utf-8"?>
<p:tagLst xmlns:p="http://schemas.openxmlformats.org/presentationml/2006/main">
  <p:tag name="KSO_WM_TEMPLATE_CATEGORY" val="diagram"/>
  <p:tag name="KSO_WM_TEMPLATE_INDEX" val="819"/>
  <p:tag name="KSO_WM_UNIT_TYPE" val="p_h_h_i"/>
  <p:tag name="KSO_WM_UNIT_INDEX" val="1_1_6_1"/>
  <p:tag name="KSO_WM_UNIT_ID" val="diagram819_6*p_h_h_i*1_1_6_1"/>
  <p:tag name="KSO_WM_UNIT_LAYERLEVEL" val="1_1_1_1"/>
  <p:tag name="KSO_WM_BEAUTIFY_FLAG" val="#wm#"/>
  <p:tag name="KSO_WM_TAG_VERSION" val="1.0"/>
  <p:tag name="KSO_WM_DIAGRAM_GROUP_CODE" val="p1-1"/>
  <p:tag name="KSO_WM_UNIT_LINE_FORE_SCHEMECOLOR_INDEX" val="14"/>
  <p:tag name="KSO_WM_UNIT_LINE_FILL_TYPE" val="2"/>
  <p:tag name="KSO_WM_UNIT_USESOURCEFORMAT_APPLY" val="1"/>
</p:tagLst>
</file>

<file path=ppt/tags/tag3.xml><?xml version="1.0" encoding="utf-8"?>
<p:tagLst xmlns:p="http://schemas.openxmlformats.org/presentationml/2006/main">
  <p:tag name="KSO_WM_TEMPLATE_CATEGORY" val="diagram"/>
  <p:tag name="KSO_WM_TEMPLATE_INDEX" val="819"/>
  <p:tag name="KSO_WM_UNIT_TYPE" val="p_h_h_i"/>
  <p:tag name="KSO_WM_UNIT_INDEX" val="1_1_1_1"/>
  <p:tag name="KSO_WM_UNIT_ID" val="diagram819_6*p_h_h_i*1_1_1_1"/>
  <p:tag name="KSO_WM_UNIT_LAYERLEVEL" val="1_1_1_1"/>
  <p:tag name="KSO_WM_BEAUTIFY_FLAG" val="#wm#"/>
  <p:tag name="KSO_WM_TAG_VERSION" val="1.0"/>
  <p:tag name="KSO_WM_DIAGRAM_GROUP_CODE" val="p1-1"/>
  <p:tag name="KSO_WM_UNIT_LINE_FORE_SCHEMECOLOR_INDEX" val="14"/>
  <p:tag name="KSO_WM_UNIT_LINE_FILL_TYPE" val="2"/>
  <p:tag name="KSO_WM_UNIT_USESOURCEFORMAT_APPLY" val="1"/>
</p:tagLst>
</file>

<file path=ppt/tags/tag4.xml><?xml version="1.0" encoding="utf-8"?>
<p:tagLst xmlns:p="http://schemas.openxmlformats.org/presentationml/2006/main">
  <p:tag name="KSO_WM_TEMPLATE_CATEGORY" val="diagram"/>
  <p:tag name="KSO_WM_TEMPLATE_INDEX" val="819"/>
  <p:tag name="KSO_WM_UNIT_TYPE" val="p_h_h_i"/>
  <p:tag name="KSO_WM_UNIT_INDEX" val="1_1_2_1"/>
  <p:tag name="KSO_WM_UNIT_ID" val="diagram819_6*p_h_h_i*1_1_2_1"/>
  <p:tag name="KSO_WM_UNIT_LAYERLEVEL" val="1_1_1_1"/>
  <p:tag name="KSO_WM_BEAUTIFY_FLAG" val="#wm#"/>
  <p:tag name="KSO_WM_TAG_VERSION" val="1.0"/>
  <p:tag name="KSO_WM_DIAGRAM_GROUP_CODE" val="p1-1"/>
  <p:tag name="KSO_WM_UNIT_LINE_FORE_SCHEMECOLOR_INDEX" val="14"/>
  <p:tag name="KSO_WM_UNIT_LINE_FILL_TYPE" val="2"/>
  <p:tag name="KSO_WM_UNIT_USESOURCEFORMAT_APPLY" val="1"/>
</p:tagLst>
</file>

<file path=ppt/tags/tag5.xml><?xml version="1.0" encoding="utf-8"?>
<p:tagLst xmlns:p="http://schemas.openxmlformats.org/presentationml/2006/main">
  <p:tag name="KSO_WM_TEMPLATE_CATEGORY" val="diagram"/>
  <p:tag name="KSO_WM_TEMPLATE_INDEX" val="819"/>
  <p:tag name="KSO_WM_UNIT_TYPE" val="p_h_h_i"/>
  <p:tag name="KSO_WM_UNIT_INDEX" val="1_1_4_1"/>
  <p:tag name="KSO_WM_UNIT_ID" val="diagram819_6*p_h_h_i*1_1_4_1"/>
  <p:tag name="KSO_WM_UNIT_LAYERLEVEL" val="1_1_1_1"/>
  <p:tag name="KSO_WM_BEAUTIFY_FLAG" val="#wm#"/>
  <p:tag name="KSO_WM_TAG_VERSION" val="1.0"/>
  <p:tag name="KSO_WM_DIAGRAM_GROUP_CODE" val="p1-1"/>
  <p:tag name="KSO_WM_UNIT_LINE_FORE_SCHEMECOLOR_INDEX" val="14"/>
  <p:tag name="KSO_WM_UNIT_LINE_FILL_TYPE" val="2"/>
  <p:tag name="KSO_WM_UNIT_USESOURCEFORMAT_APPLY" val="1"/>
</p:tagLst>
</file>

<file path=ppt/tags/tag6.xml><?xml version="1.0" encoding="utf-8"?>
<p:tagLst xmlns:p="http://schemas.openxmlformats.org/presentationml/2006/main">
  <p:tag name="KSO_WM_TEMPLATE_CATEGORY" val="diagram"/>
  <p:tag name="KSO_WM_TEMPLATE_INDEX" val="819"/>
  <p:tag name="KSO_WM_UNIT_TYPE" val="p_h_h_i"/>
  <p:tag name="KSO_WM_UNIT_INDEX" val="1_1_3_1"/>
  <p:tag name="KSO_WM_UNIT_ID" val="diagram819_6*p_h_h_i*1_1_3_1"/>
  <p:tag name="KSO_WM_UNIT_LAYERLEVEL" val="1_1_1_1"/>
  <p:tag name="KSO_WM_BEAUTIFY_FLAG" val="#wm#"/>
  <p:tag name="KSO_WM_TAG_VERSION" val="1.0"/>
  <p:tag name="KSO_WM_DIAGRAM_GROUP_CODE" val="p1-1"/>
  <p:tag name="KSO_WM_UNIT_LINE_FORE_SCHEMECOLOR_INDEX" val="14"/>
  <p:tag name="KSO_WM_UNIT_LINE_FILL_TYPE" val="2"/>
  <p:tag name="KSO_WM_UNIT_USESOURCEFORMAT_APPLY" val="1"/>
</p:tagLst>
</file>

<file path=ppt/tags/tag7.xml><?xml version="1.0" encoding="utf-8"?>
<p:tagLst xmlns:p="http://schemas.openxmlformats.org/presentationml/2006/main">
  <p:tag name="KSO_WM_TEMPLATE_CATEGORY" val="diagram"/>
  <p:tag name="KSO_WM_TEMPLATE_INDEX" val="819"/>
  <p:tag name="KSO_WM_UNIT_TYPE" val="p_h_h_i"/>
  <p:tag name="KSO_WM_UNIT_INDEX" val="1_1_5_1"/>
  <p:tag name="KSO_WM_UNIT_ID" val="diagram819_6*p_h_h_i*1_1_5_1"/>
  <p:tag name="KSO_WM_UNIT_LAYERLEVEL" val="1_1_1_1"/>
  <p:tag name="KSO_WM_BEAUTIFY_FLAG" val="#wm#"/>
  <p:tag name="KSO_WM_TAG_VERSION" val="1.0"/>
  <p:tag name="KSO_WM_DIAGRAM_GROUP_CODE" val="p1-1"/>
  <p:tag name="KSO_WM_UNIT_LINE_FORE_SCHEMECOLOR_INDEX" val="14"/>
  <p:tag name="KSO_WM_UNIT_LINE_FILL_TYPE" val="2"/>
  <p:tag name="KSO_WM_UNIT_USESOURCEFORMAT_APPLY" val="1"/>
</p:tagLst>
</file>

<file path=ppt/tags/tag8.xml><?xml version="1.0" encoding="utf-8"?>
<p:tagLst xmlns:p="http://schemas.openxmlformats.org/presentationml/2006/main">
  <p:tag name="KSO_WM_TEMPLATE_CATEGORY" val="diagram"/>
  <p:tag name="KSO_WM_TEMPLATE_INDEX" val="819"/>
  <p:tag name="KSO_WM_UNIT_TYPE" val="p_i"/>
  <p:tag name="KSO_WM_UNIT_INDEX" val="1_7"/>
  <p:tag name="KSO_WM_UNIT_ID" val="diagram819_6*p_i*1_7"/>
  <p:tag name="KSO_WM_UNIT_LAYERLEVEL" val="1_1"/>
  <p:tag name="KSO_WM_BEAUTIFY_FLAG" val="#wm#"/>
  <p:tag name="KSO_WM_TAG_VERSION" val="1.0"/>
  <p:tag name="KSO_WM_DIAGRAM_GROUP_CODE" val="p1-1"/>
  <p:tag name="KSO_WM_UNIT_LINE_FORE_SCHEMECOLOR_INDEX" val="13"/>
  <p:tag name="KSO_WM_UNIT_LINE_FILL_TYPE" val="2"/>
  <p:tag name="KSO_WM_UNIT_USESOURCEFORMAT_APPLY" val="1"/>
</p:tagLst>
</file>

<file path=ppt/tags/tag9.xml><?xml version="1.0" encoding="utf-8"?>
<p:tagLst xmlns:p="http://schemas.openxmlformats.org/presentationml/2006/main">
  <p:tag name="KSO_WM_TEMPLATE_CATEGORY" val="diagram"/>
  <p:tag name="KSO_WM_TEMPLATE_INDEX" val="819"/>
  <p:tag name="KSO_WM_UNIT_TYPE" val="p_h_f"/>
  <p:tag name="KSO_WM_UNIT_INDEX" val="1_1_1"/>
  <p:tag name="KSO_WM_UNIT_ID" val="diagram819_6*p_h_f*1_1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p1-1"/>
  <p:tag name="KSO_WM_UNIT_PRESET_TEXT" val="LOREM IPSUM"/>
  <p:tag name="KSO_WM_UNIT_FILL_FORE_SCHEMECOLOR_INDEX" val="13"/>
  <p:tag name="KSO_WM_UNIT_FILL_TYPE" val="1"/>
  <p:tag name="KSO_WM_UNIT_LINE_FORE_SCHEMECOLOR_INDEX" val="13"/>
  <p:tag name="KSO_WM_UNIT_LINE_FILL_TYPE" val="2"/>
  <p:tag name="KSO_WM_UNIT_TEXT_FILL_FORE_SCHEMECOLOR_INDEX" val="14"/>
  <p:tag name="KSO_WM_UNIT_TEXT_FILL_TYPE" val="1"/>
  <p:tag name="KSO_WM_UNIT_USESOURCEFORMAT_APPLY" val="1"/>
</p:tagLst>
</file>

<file path=ppt/theme/theme1.xml><?xml version="1.0" encoding="utf-8"?>
<a:theme xmlns:a="http://schemas.openxmlformats.org/drawingml/2006/main" name="400TGp_globalcity_light_ani">
  <a:themeElements>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400TGp_globalcity_light_ani</Template>
  <TotalTime>0</TotalTime>
  <Words>2170</Words>
  <Application>WPS 演示</Application>
  <PresentationFormat>全屏显示(4:3)</PresentationFormat>
  <Paragraphs>240</Paragraphs>
  <Slides>26</Slides>
  <Notes>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Calibri</vt:lpstr>
      <vt:lpstr>华文新魏</vt:lpstr>
      <vt:lpstr>微软雅黑</vt:lpstr>
      <vt:lpstr>Wingdings</vt:lpstr>
      <vt:lpstr>Arial Unicode MS</vt:lpstr>
      <vt:lpstr>华文楷体</vt:lpstr>
      <vt:lpstr>Times New Roman</vt:lpstr>
      <vt:lpstr>黑体</vt:lpstr>
      <vt:lpstr>楷体_GB2312</vt:lpstr>
      <vt:lpstr>新宋体</vt:lpstr>
      <vt:lpstr>400TGp_globalcity_light_ani</vt:lpstr>
      <vt:lpstr>1_400TGp_globalcity_light_ani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飞行签派工作与市场部的联系</vt:lpstr>
      <vt:lpstr>签派工作与飞行部的联系</vt:lpstr>
      <vt:lpstr>机务部的职责</vt:lpstr>
      <vt:lpstr>签派工作与机务部的联系</vt:lpstr>
      <vt:lpstr>签派工作中与客舱服务部的联系</vt:lpstr>
      <vt:lpstr>签派工作与运输部的联系</vt:lpstr>
      <vt:lpstr>运行控制中心职责</vt:lpstr>
      <vt:lpstr>运行中心是航空公司航班运输生产 的控制中心</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Nobody does anything about the weather</dc:title>
  <dc:creator>DAOXUE</dc:creator>
  <cp:lastModifiedBy>gzf17</cp:lastModifiedBy>
  <cp:revision>255</cp:revision>
  <cp:lastPrinted>2411-12-30T00:00:00Z</cp:lastPrinted>
  <dcterms:created xsi:type="dcterms:W3CDTF">2009-04-08T05:32:00Z</dcterms:created>
  <dcterms:modified xsi:type="dcterms:W3CDTF">2019-09-18T13:36:26Z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2052-11.1.0.8986</vt:lpwstr>
  </property>
</Properties>
</file>