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71" r:id="rId5"/>
    <p:sldId id="259" r:id="rId6"/>
    <p:sldId id="260" r:id="rId7"/>
    <p:sldId id="261" r:id="rId8"/>
    <p:sldId id="272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C1C"/>
    <a:srgbClr val="EB2953"/>
    <a:srgbClr val="00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标题 8193"/>
          <p:cNvSpPr>
            <a:spLocks noGrp="1" noRot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8195" name="副标题 8194"/>
          <p:cNvSpPr>
            <a:spLocks noGrp="1" noRot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8196" name="日期占位符 8195"/>
          <p:cNvSpPr>
            <a:spLocks noGrp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/>
            <a:endParaRPr lang="zh-CN" altLang="en-US" strike="noStrike" noProof="1" dirty="0"/>
          </a:p>
        </p:txBody>
      </p:sp>
      <p:sp>
        <p:nvSpPr>
          <p:cNvPr id="8197" name="页脚占位符 8196"/>
          <p:cNvSpPr>
            <a:spLocks noGrp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/>
            <a:endParaRPr lang="zh-CN" strike="noStrike" noProof="1" dirty="0"/>
          </a:p>
        </p:txBody>
      </p:sp>
      <p:sp>
        <p:nvSpPr>
          <p:cNvPr id="8198" name="灯片编号占位符 8197"/>
          <p:cNvSpPr>
            <a:spLocks noGrp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9569" y="685800"/>
            <a:ext cx="2135981" cy="51816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84119" cy="51816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0583" y="1981200"/>
            <a:ext cx="4184968" cy="38862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7169"/>
          <p:cNvSpPr>
            <a:spLocks noGrp="1" noRot="1"/>
          </p:cNvSpPr>
          <p:nvPr>
            <p:ph type="title"/>
          </p:nvPr>
        </p:nvSpPr>
        <p:spPr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7170"/>
          <p:cNvSpPr>
            <a:spLocks noGrp="1" noRot="1"/>
          </p:cNvSpPr>
          <p:nvPr>
            <p:ph type="body"/>
          </p:nvPr>
        </p:nvSpPr>
        <p:spPr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172" name="日期占位符 7171"/>
          <p:cNvSpPr>
            <a:spLocks noGrp="1"/>
          </p:cNvSpPr>
          <p:nvPr>
            <p:ph type="dt" sz="half" idx="2"/>
          </p:nvPr>
        </p:nvSpPr>
        <p:spPr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7173" name="页脚占位符 7172"/>
          <p:cNvSpPr>
            <a:spLocks noGrp="1"/>
          </p:cNvSpPr>
          <p:nvPr>
            <p:ph type="ftr" sz="quarter" idx="3"/>
          </p:nvPr>
        </p:nvSpPr>
        <p:spPr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strike="noStrike" noProof="1" dirty="0"/>
          </a:p>
        </p:txBody>
      </p:sp>
      <p:sp>
        <p:nvSpPr>
          <p:cNvPr id="7174" name="灯片编号占位符 7173"/>
          <p:cNvSpPr>
            <a:spLocks noGrp="1"/>
          </p:cNvSpPr>
          <p:nvPr>
            <p:ph type="sldNum" sz="quarter" idx="4"/>
          </p:nvPr>
        </p:nvSpPr>
        <p:spPr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v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anose="05000000000000000000" pitchFamily="2" charset="2"/>
        <a:buChar char="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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jpeg"/><Relationship Id="rId3" Type="http://schemas.openxmlformats.org/officeDocument/2006/relationships/hyperlink" Target="http://image.baidu.com/i?ct=503316480&amp;z=0&amp;tn=baiduimagedetail&amp;word=%D1%DD%BD%B2%B1%C8%C8%FC&amp;in=14365&amp;cl=2&amp;cm=1&amp;sc=0&amp;lm=-1&amp;pn=382&amp;rn=1&amp;di=1512956124&amp;ln=2000" TargetMode="External"/><Relationship Id="rId2" Type="http://schemas.openxmlformats.org/officeDocument/2006/relationships/image" Target="../media/image8.jpeg"/><Relationship Id="rId1" Type="http://schemas.openxmlformats.org/officeDocument/2006/relationships/hyperlink" Target="http://image.baidu.com/i?ct=503316480&amp;z=0&amp;tn=baiduimagedetail&amp;word=%D1%DD%BD%B2%B1%C8%C8%FC&amp;in=9803&amp;cl=2&amp;cm=1&amp;sc=0&amp;lm=-1&amp;pn=398&amp;rn=1&amp;di=2609482804&amp;ln=2000" TargetMode="External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hyperlink" Target="http://image.baidu.com/i?ct=503316480&amp;z=0&amp;tn=baiduimagedetail&amp;word=%D1%DD%BD%B2%D3%EB%BF%DA%B2%C5&amp;in=13043&amp;cl=2&amp;cm=1&amp;sc=0&amp;lm=-1&amp;pn=4&amp;rn=1&amp;di=135428460&amp;ln=1255" TargetMode="External"/><Relationship Id="rId4" Type="http://schemas.openxmlformats.org/officeDocument/2006/relationships/image" Target="../media/image11.jpeg"/><Relationship Id="rId3" Type="http://schemas.openxmlformats.org/officeDocument/2006/relationships/hyperlink" Target="http://image.baidu.com/i?ct=503316480&amp;z=0&amp;tn=baiduimagedetail&amp;word=%D1%DD%BD%B2%D3%EB%BF%DA%B2%C5&amp;in=7274&amp;cl=2&amp;cm=1&amp;sc=0&amp;lm=-1&amp;pn=1&amp;rn=1&amp;di=2486278500&amp;ln=1255" TargetMode="External"/><Relationship Id="rId2" Type="http://schemas.openxmlformats.org/officeDocument/2006/relationships/image" Target="../media/image10.jpeg"/><Relationship Id="rId1" Type="http://schemas.openxmlformats.org/officeDocument/2006/relationships/hyperlink" Target="http://image.baidu.com/i?ct=503316480&amp;z=0&amp;tn=baiduimagedetail&amp;word=%D1%DD%BD%B2%D3%EB%BF%DA%B2%C5&amp;in=22116&amp;cl=2&amp;cm=1&amp;sc=0&amp;lm=-1&amp;pn=2&amp;rn=1&amp;di=2418316840&amp;ln=125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hyperlink" Target="http://image.baidu.com/i?ct=503316480&amp;z=0&amp;tn=baiduimagedetail&amp;word=%D1%DD%BD%B2%B1%C8%C8%FC&amp;in=1880&amp;cl=2&amp;cm=1&amp;sc=0&amp;lm=-1&amp;pn=0&amp;rn=1&amp;di=170507852&amp;ln=200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文本框 5123"/>
          <p:cNvSpPr txBox="1"/>
          <p:nvPr/>
        </p:nvSpPr>
        <p:spPr>
          <a:xfrm>
            <a:off x="1543685" y="1219200"/>
            <a:ext cx="7010400" cy="22148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en-US" sz="4800" b="1" dirty="0">
              <a:solidFill>
                <a:srgbClr val="000808"/>
              </a:solidFill>
              <a:latin typeface="Arial" panose="020B0604020202020204" pitchFamily="34" charset="0"/>
              <a:ea typeface="华文隶书" pitchFamily="2" charset="-122"/>
            </a:endParaRPr>
          </a:p>
          <a:p>
            <a:endParaRPr lang="zh-CN" altLang="en-US" sz="2400" dirty="0">
              <a:solidFill>
                <a:srgbClr val="000808"/>
              </a:solidFill>
              <a:latin typeface="Arial" panose="020B0604020202020204" pitchFamily="34" charset="0"/>
              <a:ea typeface="华文隶书" pitchFamily="2" charset="-122"/>
            </a:endParaRPr>
          </a:p>
          <a:p>
            <a:pPr algn="ctr"/>
            <a:r>
              <a:rPr lang="zh-CN" altLang="en-US" sz="6600" b="1" dirty="0">
                <a:solidFill>
                  <a:srgbClr val="000808"/>
                </a:solidFill>
                <a:latin typeface="Arial" panose="020B0604020202020204" pitchFamily="34" charset="0"/>
                <a:ea typeface="华文隶书" pitchFamily="2" charset="-122"/>
              </a:rPr>
              <a:t> 演讲稿</a:t>
            </a:r>
            <a:endParaRPr lang="zh-CN" altLang="en-US" sz="6600" b="1" dirty="0">
              <a:solidFill>
                <a:srgbClr val="000808"/>
              </a:solidFill>
              <a:latin typeface="Arial" panose="020B0604020202020204" pitchFamily="34" charset="0"/>
              <a:ea typeface="华文隶书" pitchFamily="2" charset="-122"/>
            </a:endParaRPr>
          </a:p>
        </p:txBody>
      </p:sp>
      <p:grpSp>
        <p:nvGrpSpPr>
          <p:cNvPr id="3074" name="组合 5136"/>
          <p:cNvGrpSpPr/>
          <p:nvPr/>
        </p:nvGrpSpPr>
        <p:grpSpPr>
          <a:xfrm>
            <a:off x="0" y="4652963"/>
            <a:ext cx="9144000" cy="1600200"/>
            <a:chOff x="0" y="2931"/>
            <a:chExt cx="5760" cy="1008"/>
          </a:xfrm>
        </p:grpSpPr>
        <p:pic>
          <p:nvPicPr>
            <p:cNvPr id="3075" name="图片 5137" descr="xinsrc_342010411174321819180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943"/>
              <a:ext cx="1680" cy="99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6" name="图片 5138" descr="xinsrc_362010411174360915946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71" y="2931"/>
              <a:ext cx="1451" cy="100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7" name="图片 5139" descr="fc6e9ad602ef1f3c06088bed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22" y="2931"/>
              <a:ext cx="1338" cy="99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078" name="图片 5140" descr="xinsrc_35201041117432965809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55" y="2931"/>
              <a:ext cx="1361" cy="1008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矩形 16385"/>
          <p:cNvSpPr/>
          <p:nvPr/>
        </p:nvSpPr>
        <p:spPr>
          <a:xfrm>
            <a:off x="533400" y="609600"/>
            <a:ext cx="7848600" cy="554831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720725"/>
            <a:r>
              <a:rPr lang="en-US" altLang="zh-CN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5</a:t>
            </a:r>
            <a:r>
              <a:rPr lang="zh-CN" altLang="en-US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、高潮</a:t>
            </a:r>
            <a:endParaRPr lang="zh-CN" altLang="en-US" sz="3600" b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720725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( 1 )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哲理深刻的名言警句。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720725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( 2 )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感情浓烈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慷慨激昂</a:t>
            </a: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,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气势夺人。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720725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( 3 )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回味无穷、含蓄有力、言有尽而意无穷。</a:t>
            </a: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600" b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720725"/>
            <a:endParaRPr lang="zh-CN" altLang="en-US" sz="1400" b="1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720725"/>
            <a:r>
              <a:rPr lang="en-US" altLang="zh-CN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、结尾</a:t>
            </a:r>
            <a:endParaRPr lang="zh-CN" altLang="en-US" sz="3600" b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720725"/>
            <a:endParaRPr lang="zh-CN" altLang="en-US" sz="1400" b="1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720725"/>
            <a:r>
              <a:rPr lang="en-US" altLang="zh-CN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7</a:t>
            </a:r>
            <a:r>
              <a:rPr lang="zh-CN" altLang="en-US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、演讲稿的语言技巧</a:t>
            </a:r>
            <a:endParaRPr lang="zh-CN" altLang="en-US" sz="3600" b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720725"/>
            <a:endParaRPr lang="zh-CN" altLang="en-US" sz="1000" b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720725"/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要口语化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720725"/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要生动感人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720725"/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要准确朴素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720725"/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要控制篇幅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0" name="左大括号 16386"/>
          <p:cNvSpPr/>
          <p:nvPr/>
        </p:nvSpPr>
        <p:spPr>
          <a:xfrm>
            <a:off x="838200" y="4419600"/>
            <a:ext cx="381000" cy="1752600"/>
          </a:xfrm>
          <a:prstGeom prst="leftBrace">
            <a:avLst>
              <a:gd name="adj1" fmla="val 38312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2291" name="图片 16390" descr="u=2736733562,434354636&amp;fm=0&amp;gp=-42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657600"/>
            <a:ext cx="2400300" cy="1646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92" name="图片 16388" descr="u=2737500353,3679940316&amp;fm=0&amp;gp=24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4724400"/>
            <a:ext cx="2362200" cy="1670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矩形 15361"/>
          <p:cNvSpPr/>
          <p:nvPr/>
        </p:nvSpPr>
        <p:spPr>
          <a:xfrm>
            <a:off x="838200" y="838200"/>
            <a:ext cx="7391400" cy="33528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endParaRPr lang="en-US" altLang="zh-CN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40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练习</a:t>
            </a:r>
            <a:endParaRPr lang="zh-CN" altLang="en-US" sz="4000" b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sz="1400" b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    以 “ 我的职业观 ” 为话题，自拟题目，写一篇不少于 </a:t>
            </a:r>
            <a:r>
              <a:rPr lang="en-US" altLang="zh-CN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800</a:t>
            </a:r>
            <a:r>
              <a:rPr lang="zh-CN" altLang="en-US" sz="4000" b="1" dirty="0">
                <a:latin typeface="黑体" panose="02010609060101010101" pitchFamily="2" charset="-122"/>
                <a:ea typeface="黑体" panose="02010609060101010101" pitchFamily="2" charset="-122"/>
              </a:rPr>
              <a:t>字的议论型演讲稿。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4338" name="图片 15363" descr="u=4230249614,1960814905&amp;fm=0&amp;gp=-6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3810000"/>
            <a:ext cx="1116013" cy="156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39" name="图片 15365" descr="u=3367482813,976867463&amp;fm=0&amp;gp=-46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4267200"/>
            <a:ext cx="1138238" cy="156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0" name="图片 15367" descr="u=2329914269,1470710411&amp;fm=0&amp;gp=10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3200" y="4876800"/>
            <a:ext cx="1169988" cy="1562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矩形 23553"/>
          <p:cNvSpPr/>
          <p:nvPr/>
        </p:nvSpPr>
        <p:spPr>
          <a:xfrm>
            <a:off x="990600" y="1470025"/>
            <a:ext cx="7651750" cy="353536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lvl="0" indent="306705" defTabSz="0" fontAlgn="base">
              <a:tabLst>
                <a:tab pos="457200" algn="l"/>
              </a:tabLst>
            </a:pPr>
            <a:r>
              <a:rPr lang="zh-CN" altLang="en-US" sz="4000" b="1" strike="noStrike" noProof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教学要求</a:t>
            </a:r>
            <a:endParaRPr lang="zh-CN" altLang="en-US" sz="4000" b="1" strike="noStrike" noProof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indent="306705" defTabSz="0" fontAlgn="base">
              <a:tabLst>
                <a:tab pos="457200" algn="l"/>
              </a:tabLst>
            </a:pPr>
            <a:endParaRPr lang="zh-CN" altLang="en-US" sz="1200" b="1" strike="noStrike" noProof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defTabSz="0" fontAlgn="base">
              <a:tabLst>
                <a:tab pos="457200" algn="l"/>
              </a:tabLst>
            </a:pPr>
            <a:r>
              <a:rPr lang="zh-CN" altLang="en-US" sz="4000" b="1" strike="noStrike" noProof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（</a:t>
            </a:r>
            <a:r>
              <a:rPr lang="en-US" altLang="zh-CN" sz="4000" b="1" strike="noStrike" noProof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1</a:t>
            </a:r>
            <a:r>
              <a:rPr lang="zh-CN" altLang="en-US" sz="4000" b="1" strike="noStrike" noProof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）具体了解演讲稿的概念、特点及其写作要求与方法</a:t>
            </a:r>
            <a:endParaRPr lang="zh-CN" altLang="en-US" sz="4000" b="1" strike="noStrike" noProof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indent="306705" defTabSz="0" fontAlgn="base">
              <a:buNone/>
              <a:tabLst>
                <a:tab pos="457200" algn="l"/>
              </a:tabLst>
            </a:pPr>
            <a:endParaRPr lang="zh-CN" altLang="en-US" sz="1400" b="1" strike="noStrike" noProof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indent="306705" defTabSz="0" fontAlgn="base">
              <a:tabLst>
                <a:tab pos="457200" algn="l"/>
              </a:tabLst>
            </a:pPr>
            <a:r>
              <a:rPr lang="en-US" altLang="zh-CN" sz="4000" b="1" strike="noStrike" noProof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(2) </a:t>
            </a:r>
            <a:r>
              <a:rPr lang="zh-CN" altLang="en-US" sz="4000" b="1" strike="noStrike" noProof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能够撰写演讲稿</a:t>
            </a:r>
            <a:endParaRPr lang="zh-CN" altLang="en-US" sz="4000" b="1" strike="noStrike" noProof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indent="306705" defTabSz="0" fontAlgn="base">
              <a:tabLst>
                <a:tab pos="457200" algn="l"/>
              </a:tabLst>
            </a:pPr>
            <a:endParaRPr lang="zh-CN" altLang="en-US" sz="4000" b="1" strike="noStrike" noProof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24577"/>
          <p:cNvSpPr/>
          <p:nvPr/>
        </p:nvSpPr>
        <p:spPr>
          <a:xfrm>
            <a:off x="762000" y="1235075"/>
            <a:ext cx="7439025" cy="34131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306705" defTabSz="914400">
              <a:tabLst>
                <a:tab pos="457200" algn="l"/>
              </a:tabLst>
            </a:pP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306705" defTabSz="914400">
              <a:tabLst>
                <a:tab pos="457200" algn="l"/>
              </a:tabLst>
            </a:pPr>
            <a:r>
              <a:rPr lang="zh-CN" altLang="en-US" sz="4000" b="1" dirty="0">
                <a:solidFill>
                  <a:srgbClr val="000404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一、演讲稿的文体基础知识</a:t>
            </a:r>
            <a:endParaRPr lang="zh-CN" altLang="en-US" sz="4000" dirty="0">
              <a:solidFill>
                <a:srgbClr val="000404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indent="306705" defTabSz="914400">
              <a:tabLst>
                <a:tab pos="457200" algn="l"/>
              </a:tabLst>
            </a:pPr>
            <a:endParaRPr lang="zh-CN" altLang="en-US" sz="1400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306705" defTabSz="914400">
              <a:tabLst>
                <a:tab pos="457200" algn="l"/>
              </a:tabLst>
            </a:pPr>
            <a:r>
              <a:rPr lang="en-US" altLang="zh-CN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、演讲稿的概念</a:t>
            </a:r>
            <a:endParaRPr lang="zh-CN" altLang="en-US" sz="3600" b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306705" defTabSz="914400">
              <a:tabLst>
                <a:tab pos="457200" algn="l"/>
              </a:tabLst>
            </a:pPr>
            <a:endParaRPr lang="zh-CN" altLang="en-US" sz="14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306705" defTabSz="914400">
              <a:tabLst>
                <a:tab pos="457200" algn="l"/>
              </a:tabLst>
            </a:pPr>
            <a:r>
              <a:rPr lang="zh-CN" altLang="en-US" sz="3200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演讲稿又称演说词，它是演讲者在演讲前事先准备的供演讲使用的文稿。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306705" defTabSz="914400">
              <a:tabLst>
                <a:tab pos="457200" algn="l"/>
              </a:tabLst>
            </a:pPr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矩形 21505"/>
          <p:cNvSpPr/>
          <p:nvPr/>
        </p:nvSpPr>
        <p:spPr>
          <a:xfrm>
            <a:off x="914400" y="628650"/>
            <a:ext cx="7239000" cy="481488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ctr"/>
            <a:endParaRPr lang="en-US" altLang="zh-CN" sz="36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、演讲稿的分类</a:t>
            </a:r>
            <a:endParaRPr lang="zh-CN" altLang="en-US" sz="3600" b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zh-CN" altLang="en-US" sz="14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演讲稿根据其表达方式的不同，一般可分为三种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</a:t>
            </a:r>
            <a:r>
              <a:rPr lang="zh-CN" altLang="en-US" sz="3200" b="1" dirty="0">
                <a:solidFill>
                  <a:srgbClr val="FC2C1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议论型</a:t>
            </a:r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演讲稿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</a:t>
            </a:r>
            <a:r>
              <a:rPr lang="zh-CN" altLang="en-US" sz="3200" b="1" dirty="0">
                <a:solidFill>
                  <a:srgbClr val="FC2C1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叙事型</a:t>
            </a:r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演讲稿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</a:t>
            </a:r>
            <a:r>
              <a:rPr lang="zh-CN" altLang="en-US" sz="3200" b="1" dirty="0">
                <a:solidFill>
                  <a:srgbClr val="FC2C1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抒情型</a:t>
            </a:r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演讲稿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46" name="左大括号 21506"/>
          <p:cNvSpPr/>
          <p:nvPr/>
        </p:nvSpPr>
        <p:spPr>
          <a:xfrm>
            <a:off x="1905000" y="36576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6147" name="图片 21508" descr="u=2569871545,665661526&amp;fm=0&amp;gp=2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4221163"/>
            <a:ext cx="2895600" cy="23161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矩形 20481"/>
          <p:cNvSpPr/>
          <p:nvPr/>
        </p:nvSpPr>
        <p:spPr>
          <a:xfrm>
            <a:off x="1752600" y="1890713"/>
            <a:ext cx="5715000" cy="308133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304800"/>
            <a:r>
              <a:rPr lang="en-US" altLang="zh-CN" sz="3600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3600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、演讲稿的特点</a:t>
            </a:r>
            <a:endParaRPr lang="zh-CN" altLang="en-US" sz="3600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304800"/>
            <a:endParaRPr lang="zh-CN" altLang="en-US" sz="1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304800"/>
            <a:r>
              <a:rPr lang="zh-CN" altLang="en-US" sz="3600" dirty="0">
                <a:latin typeface="黑体" panose="02010609060101010101" pitchFamily="2" charset="-122"/>
                <a:ea typeface="黑体" panose="02010609060101010101" pitchFamily="2" charset="-122"/>
              </a:rPr>
              <a:t>     </a:t>
            </a:r>
            <a:r>
              <a:rPr lang="zh-CN" altLang="en-US" sz="3600" dirty="0">
                <a:solidFill>
                  <a:srgbClr val="FC2C1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结构的简明性</a:t>
            </a:r>
            <a:endParaRPr lang="zh-CN" altLang="en-US" sz="3600" dirty="0">
              <a:solidFill>
                <a:srgbClr val="FC2C1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304800"/>
            <a:endParaRPr lang="zh-CN" altLang="en-US" sz="1000" dirty="0">
              <a:solidFill>
                <a:srgbClr val="FC2C1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304800"/>
            <a:r>
              <a:rPr lang="zh-CN" altLang="en-US" sz="3600" dirty="0">
                <a:solidFill>
                  <a:srgbClr val="FC2C1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内容的鼓动性</a:t>
            </a:r>
            <a:endParaRPr lang="zh-CN" altLang="en-US" sz="3600" dirty="0">
              <a:solidFill>
                <a:srgbClr val="FC2C1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304800"/>
            <a:endParaRPr lang="zh-CN" altLang="en-US" sz="1000" dirty="0">
              <a:solidFill>
                <a:srgbClr val="FC2C1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304800"/>
            <a:r>
              <a:rPr lang="zh-CN" altLang="en-US" sz="3600" dirty="0">
                <a:solidFill>
                  <a:srgbClr val="FC2C1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说理的逻辑性</a:t>
            </a:r>
            <a:endParaRPr lang="zh-CN" altLang="en-US" sz="3600" dirty="0">
              <a:solidFill>
                <a:srgbClr val="FC2C1C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indent="304800"/>
            <a:r>
              <a:rPr lang="zh-CN" altLang="en-US" dirty="0">
                <a:solidFill>
                  <a:srgbClr val="FC2C1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dirty="0">
              <a:solidFill>
                <a:srgbClr val="FC2C1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0" name="左大括号 20482"/>
          <p:cNvSpPr/>
          <p:nvPr/>
        </p:nvSpPr>
        <p:spPr>
          <a:xfrm>
            <a:off x="2286000" y="2971800"/>
            <a:ext cx="609600" cy="1447800"/>
          </a:xfrm>
          <a:prstGeom prst="leftBrace">
            <a:avLst>
              <a:gd name="adj1" fmla="val 19780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矩形 19457"/>
          <p:cNvSpPr/>
          <p:nvPr/>
        </p:nvSpPr>
        <p:spPr>
          <a:xfrm>
            <a:off x="533400" y="2569210"/>
            <a:ext cx="8042275" cy="141478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r>
              <a:rPr lang="en-US" altLang="zh-CN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、例文导读</a:t>
            </a:r>
            <a:r>
              <a:rPr lang="en-US" altLang="zh-CN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《</a:t>
            </a:r>
            <a:r>
              <a:rPr lang="zh-CN" altLang="en-US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最后一次演讲</a:t>
            </a:r>
            <a:r>
              <a:rPr lang="en-US" altLang="zh-CN" sz="3600" b="1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》</a:t>
            </a:r>
            <a:endParaRPr lang="en-US" altLang="zh-CN" sz="3600" b="1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endParaRPr lang="en-US" altLang="zh-CN" b="1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 b="1">
              <a:solidFill>
                <a:srgbClr val="000404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矩形 25601"/>
          <p:cNvSpPr/>
          <p:nvPr/>
        </p:nvSpPr>
        <p:spPr>
          <a:xfrm>
            <a:off x="838200" y="1204913"/>
            <a:ext cx="7467600" cy="2986087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304800"/>
            <a:endParaRPr lang="en-US" altLang="zh-CN" sz="4000" dirty="0"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indent="304800"/>
            <a:r>
              <a:rPr lang="zh-CN" altLang="en-US" sz="4000" dirty="0">
                <a:solidFill>
                  <a:srgbClr val="000404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二、演讲稿的写作方法</a:t>
            </a:r>
            <a:endParaRPr lang="zh-CN" altLang="en-US" sz="4000" dirty="0">
              <a:solidFill>
                <a:srgbClr val="000404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indent="304800"/>
            <a:endParaRPr lang="zh-CN" altLang="en-US" sz="1400" dirty="0">
              <a:solidFill>
                <a:srgbClr val="000404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  <a:p>
            <a:pPr indent="304800"/>
            <a:r>
              <a:rPr lang="zh-CN" altLang="en-US" sz="3200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演讲稿一般包括标题、称谓、开场白、主体、高潮、结尾六个部分。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indent="304800"/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矩形 18433"/>
          <p:cNvSpPr/>
          <p:nvPr/>
        </p:nvSpPr>
        <p:spPr>
          <a:xfrm>
            <a:off x="685800" y="609600"/>
            <a:ext cx="8001000" cy="557688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marL="1438275"/>
            <a:endParaRPr lang="en-US" altLang="zh-CN" sz="3200" b="1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1438275"/>
            <a:r>
              <a:rPr lang="en-US" altLang="zh-CN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1</a:t>
            </a:r>
            <a:r>
              <a:rPr lang="zh-CN" altLang="en-US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、标题</a:t>
            </a:r>
            <a:endParaRPr lang="zh-CN" altLang="en-US" sz="3600" b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1438275"/>
            <a:endParaRPr lang="zh-CN" altLang="en-US" sz="1400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1438275"/>
            <a:r>
              <a:rPr lang="zh-CN" altLang="en-US" sz="3200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</a:t>
            </a:r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演讲稿标题的类型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1438275"/>
            <a:endParaRPr lang="zh-CN" altLang="en-US" sz="14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1438275"/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提要型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1438275"/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象征、比喻型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1438275"/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警句型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1438275"/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设问型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1438275"/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抒情型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1438275"/>
            <a:r>
              <a:rPr lang="zh-CN" altLang="en-US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en-US" altLang="zh-CN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、称谓</a:t>
            </a:r>
            <a:endParaRPr lang="zh-CN" altLang="en-US" sz="3600" b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marL="1438275"/>
            <a:endParaRPr lang="zh-CN" altLang="en-US" sz="3600" b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242" name="左大括号 18434"/>
          <p:cNvSpPr/>
          <p:nvPr/>
        </p:nvSpPr>
        <p:spPr>
          <a:xfrm>
            <a:off x="2133600" y="2743200"/>
            <a:ext cx="381000" cy="2057400"/>
          </a:xfrm>
          <a:prstGeom prst="leftBrace">
            <a:avLst>
              <a:gd name="adj1" fmla="val 45000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矩形 17409"/>
          <p:cNvSpPr/>
          <p:nvPr/>
        </p:nvSpPr>
        <p:spPr>
          <a:xfrm>
            <a:off x="990600" y="1006475"/>
            <a:ext cx="7315200" cy="472598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endParaRPr lang="en-US" altLang="zh-CN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、开场白</a:t>
            </a:r>
            <a:endParaRPr lang="zh-CN" altLang="en-US" sz="3600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1400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</a:t>
            </a:r>
            <a:endParaRPr lang="zh-CN" altLang="en-US" sz="1400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800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28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主要作用：点明演讲的主旨，自然引领下文：引起听众的关注，营造和谐的交流气氛，为整个演讲定下基调。</a:t>
            </a:r>
            <a:endParaRPr lang="zh-CN" altLang="en-US" sz="28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1000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2800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几种方式：</a:t>
            </a:r>
            <a:r>
              <a:rPr lang="zh-CN" altLang="en-US" sz="3200" b="1" dirty="0">
                <a:solidFill>
                  <a:srgbClr val="FC2C1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提问式、悬念式、揭示主题式、警句式、故事式</a:t>
            </a:r>
            <a:r>
              <a:rPr lang="zh-CN" altLang="en-US" sz="3200" b="1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等。</a:t>
            </a:r>
            <a:endParaRPr lang="zh-CN" altLang="en-US" sz="32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1400" b="1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600" b="1" dirty="0">
                <a:solidFill>
                  <a:srgbClr val="00040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、主体</a:t>
            </a:r>
            <a:endParaRPr lang="zh-CN" altLang="en-US" sz="3600" b="1" dirty="0">
              <a:solidFill>
                <a:srgbClr val="000404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r>
              <a:rPr lang="zh-CN" altLang="en-US" sz="2800" dirty="0">
                <a:solidFill>
                  <a:srgbClr val="000404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2800" dirty="0">
              <a:solidFill>
                <a:srgbClr val="000404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古瓶荷花">
  <a:themeElements>
    <a:clrScheme name="">
      <a:dk1>
        <a:srgbClr val="007A77"/>
      </a:dk1>
      <a:lt1>
        <a:srgbClr val="EFF6EE"/>
      </a:lt1>
      <a:dk2>
        <a:srgbClr val="0066CC"/>
      </a:dk2>
      <a:lt2>
        <a:srgbClr val="C0C0C0"/>
      </a:lt2>
      <a:accent1>
        <a:srgbClr val="E7EEE6"/>
      </a:accent1>
      <a:accent2>
        <a:srgbClr val="FF9933"/>
      </a:accent2>
      <a:accent3>
        <a:srgbClr val="F5FAF5"/>
      </a:accent3>
      <a:accent4>
        <a:srgbClr val="006866"/>
      </a:accent4>
      <a:accent5>
        <a:srgbClr val="F1F5F0"/>
      </a:accent5>
      <a:accent6>
        <a:srgbClr val="E5892D"/>
      </a:accent6>
      <a:hlink>
        <a:srgbClr val="636395"/>
      </a:hlink>
      <a:folHlink>
        <a:srgbClr val="CC33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F"/>
        </a:accent4>
        <a:accent5>
          <a:srgbClr val="E2F4FF"/>
        </a:accent5>
        <a:accent6>
          <a:srgbClr val="2D89E5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5FAF5"/>
        </a:accent3>
        <a:accent4>
          <a:srgbClr val="006866"/>
        </a:accent4>
        <a:accent5>
          <a:srgbClr val="F1F5F0"/>
        </a:accent5>
        <a:accent6>
          <a:srgbClr val="E589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B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9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E"/>
        </a:accent3>
        <a:accent4>
          <a:srgbClr val="545480"/>
        </a:accent4>
        <a:accent5>
          <a:srgbClr val="FFEDED"/>
        </a:accent5>
        <a:accent6>
          <a:srgbClr val="E589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D"/>
        </a:accent4>
        <a:accent5>
          <a:srgbClr val="E9F7FF"/>
        </a:accent5>
        <a:accent6>
          <a:srgbClr val="E589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DED"/>
        </a:accent3>
        <a:accent4>
          <a:srgbClr val="0057AF"/>
        </a:accent4>
        <a:accent5>
          <a:srgbClr val="FFFFE2"/>
        </a:accent5>
        <a:accent6>
          <a:srgbClr val="008989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22222"/>
        </a:accent4>
        <a:accent5>
          <a:srgbClr val="E1E1EA"/>
        </a:accent5>
        <a:accent6>
          <a:srgbClr val="E5B7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0</TotalTime>
  <Words>679</Words>
  <Application>WPS 演示</Application>
  <PresentationFormat>在屏幕上显示</PresentationFormat>
  <Paragraphs>83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宋体</vt:lpstr>
      <vt:lpstr>Wingdings</vt:lpstr>
      <vt:lpstr>华文隶书</vt:lpstr>
      <vt:lpstr>微软雅黑</vt:lpstr>
      <vt:lpstr>黑体</vt:lpstr>
      <vt:lpstr>Arial Unicode MS</vt:lpstr>
      <vt:lpstr>Calibri</vt:lpstr>
      <vt:lpstr>古瓶荷花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Mr.zhang</cp:lastModifiedBy>
  <cp:revision>20</cp:revision>
  <dcterms:created xsi:type="dcterms:W3CDTF">2017-03-24T15:48:00Z</dcterms:created>
  <dcterms:modified xsi:type="dcterms:W3CDTF">2019-11-03T03:58:04Z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2052-11.1.0.9175</vt:lpwstr>
  </property>
</Properties>
</file>