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82" r:id="rId4"/>
    <p:sldId id="299" r:id="rId5"/>
    <p:sldId id="300" r:id="rId6"/>
    <p:sldId id="298" r:id="rId7"/>
    <p:sldId id="296" r:id="rId8"/>
    <p:sldId id="303" r:id="rId9"/>
    <p:sldId id="365" r:id="rId10"/>
    <p:sldId id="364" r:id="rId11"/>
    <p:sldId id="363" r:id="rId12"/>
    <p:sldId id="304" r:id="rId13"/>
    <p:sldId id="309" r:id="rId14"/>
    <p:sldId id="297" r:id="rId15"/>
    <p:sldId id="306" r:id="rId16"/>
    <p:sldId id="305" r:id="rId17"/>
    <p:sldId id="308" r:id="rId18"/>
    <p:sldId id="307" r:id="rId19"/>
    <p:sldId id="302" r:id="rId20"/>
    <p:sldId id="315" r:id="rId21"/>
    <p:sldId id="314" r:id="rId22"/>
    <p:sldId id="313" r:id="rId23"/>
    <p:sldId id="312" r:id="rId24"/>
    <p:sldId id="311" r:id="rId25"/>
    <p:sldId id="310" r:id="rId26"/>
    <p:sldId id="331" r:id="rId27"/>
    <p:sldId id="330" r:id="rId28"/>
    <p:sldId id="366" r:id="rId29"/>
    <p:sldId id="332" r:id="rId30"/>
    <p:sldId id="333" r:id="rId31"/>
    <p:sldId id="329" r:id="rId32"/>
    <p:sldId id="334" r:id="rId33"/>
    <p:sldId id="335" r:id="rId34"/>
    <p:sldId id="344" r:id="rId35"/>
    <p:sldId id="346" r:id="rId36"/>
    <p:sldId id="347" r:id="rId37"/>
    <p:sldId id="348" r:id="rId38"/>
    <p:sldId id="349" r:id="rId39"/>
    <p:sldId id="350" r:id="rId40"/>
    <p:sldId id="351" r:id="rId41"/>
    <p:sldId id="352" r:id="rId42"/>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6" d="100"/>
          <a:sy n="66" d="100"/>
        </p:scale>
        <p:origin x="-948" y="-114"/>
      </p:cViewPr>
      <p:guideLst>
        <p:guide orient="horz" pos="2177"/>
        <p:guide pos="28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3075" name="文本占位符 1026"/>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buFont typeface="Arial" panose="020B0604020202020204" pitchFamily="34" charset="0"/>
              <a:buNone/>
              <a:defRPr sz="14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buFont typeface="Arial" panose="020B0604020202020204" pitchFamily="34" charset="0"/>
              <a:buNone/>
              <a:defRPr sz="1400" noProof="1">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4099" name="文本占位符 1026"/>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buFont typeface="Arial" panose="020B0604020202020204" pitchFamily="34" charset="0"/>
              <a:buNone/>
              <a:defRPr sz="14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buFont typeface="Arial" panose="020B0604020202020204" pitchFamily="34" charset="0"/>
              <a:buNone/>
              <a:defRPr sz="1400" noProof="1">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hyperlink" Target="https://baike.baidu.com/item/%E7%88%B1%E5%BC%A5%E5%84%BF" TargetMode="External"/><Relationship Id="rId3" Type="http://schemas.openxmlformats.org/officeDocument/2006/relationships/hyperlink" Target="https://baike.baidu.com/item/%E5%8D%A2%E6%A2%AD" TargetMode="External"/><Relationship Id="rId2" Type="http://schemas.openxmlformats.org/officeDocument/2006/relationships/image" Target="../media/image2.emf"/><Relationship Id="rId1"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emf"/></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emf"/><Relationship Id="rId2" Type="http://schemas.openxmlformats.org/officeDocument/2006/relationships/hyperlink" Target="https://baike.baidu.com/item/%E5%A4%A9%E8%B5%8B%E4%BA%BA%E6%9D%83%E8%AF%B4" TargetMode="External"/><Relationship Id="rId1" Type="http://schemas.openxmlformats.org/officeDocument/2006/relationships/hyperlink" Target="https://baike.baidu.com/item/%E8%87%AA%E7%84%B6%E7%A5%9E%E8%AE%BA"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36.xml.rels><?xml version="1.0" encoding="UTF-8" standalone="yes"?>
<Relationships xmlns="http://schemas.openxmlformats.org/package/2006/relationships"><Relationship Id="rId6"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hyperlink" Target="https://baike.baidu.com/item/%E8%AE%A9-%E9%9B%85%E5%85%8B%C2%B7%E5%8D%A2%E6%A2%AD" TargetMode="External"/><Relationship Id="rId2" Type="http://schemas.openxmlformats.org/officeDocument/2006/relationships/image" Target="../media/image2.emf"/><Relationship Id="rId1"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788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37890"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7891" name="标题 3073"/>
          <p:cNvSpPr>
            <a:spLocks noGrp="1"/>
          </p:cNvSpPr>
          <p:nvPr>
            <p:ph type="ctrTitle"/>
          </p:nvPr>
        </p:nvSpPr>
        <p:spPr>
          <a:xfrm>
            <a:off x="469900" y="1381125"/>
            <a:ext cx="8475663" cy="2219325"/>
          </a:xfrm>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第十三章  近代学前教育理论</a:t>
            </a:r>
            <a:endParaRPr lang="en-US" altLang="zh-CN"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继夸美纽斯之后，近代教育家们进一步发展了世俗的、理性的新教育。</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自然教育、自由教育、生活教育和教育心理化成为学前教育思想的基调。</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近代教育思想家们日益认识到学前儿童教育的相对独立性，重视探讨学前儿童身心发展的规律，把学前教育与一般学校教育区别开来又联系起来。</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卢梭的近代儿童观为学前儿童的教育找到了出发点，裴斯泰洛齐开启了“教育心理化运动” 。他们的主张成为福禄倍尔学前教育理论的重要思想渊源。</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18"/>
                                            </p:txEl>
                                          </p:spTgt>
                                        </p:tgtEl>
                                        <p:attrNameLst>
                                          <p:attrName>style.visibility</p:attrName>
                                        </p:attrNameLst>
                                      </p:cBhvr>
                                      <p:to>
                                        <p:strVal val="visible"/>
                                      </p:to>
                                    </p:set>
                                    <p:anim calcmode="lin" valueType="num">
                                      <p:cBhvr>
                                        <p:cTn id="7" dur="500" fill="hold"/>
                                        <p:tgtEl>
                                          <p:spTgt spid="3075">
                                            <p:txEl>
                                              <p:charRg st="0" end="18"/>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18" end="50"/>
                                            </p:txEl>
                                          </p:spTgt>
                                        </p:tgtEl>
                                        <p:attrNameLst>
                                          <p:attrName>style.visibility</p:attrName>
                                        </p:attrNameLst>
                                      </p:cBhvr>
                                      <p:to>
                                        <p:strVal val="visible"/>
                                      </p:to>
                                    </p:set>
                                    <p:anim calcmode="lin" valueType="num">
                                      <p:cBhvr>
                                        <p:cTn id="13" dur="500" fill="hold"/>
                                        <p:tgtEl>
                                          <p:spTgt spid="3075">
                                            <p:txEl>
                                              <p:charRg st="18" end="50"/>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8" end="5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endCondLst>
                                    <p:cond delay="0"/>
                                  </p:endCondLst>
                                  <p:childTnLst>
                                    <p:set>
                                      <p:cBhvr>
                                        <p:cTn id="18" dur="1" fill="hold">
                                          <p:stCondLst>
                                            <p:cond delay="0"/>
                                          </p:stCondLst>
                                        </p:cTn>
                                        <p:tgtEl>
                                          <p:spTgt spid="3075">
                                            <p:txEl>
                                              <p:charRg st="50" end="83"/>
                                            </p:txEl>
                                          </p:spTgt>
                                        </p:tgtEl>
                                        <p:attrNameLst>
                                          <p:attrName>style.visibility</p:attrName>
                                        </p:attrNameLst>
                                      </p:cBhvr>
                                      <p:to>
                                        <p:strVal val="visible"/>
                                      </p:to>
                                    </p:set>
                                    <p:anim calcmode="lin" valueType="num">
                                      <p:cBhvr>
                                        <p:cTn id="19" dur="500" fill="hold"/>
                                        <p:tgtEl>
                                          <p:spTgt spid="3075">
                                            <p:txEl>
                                              <p:charRg st="50" end="83"/>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50" end="8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endCondLst>
                                    <p:cond delay="0"/>
                                  </p:endCondLst>
                                  <p:childTnLst>
                                    <p:set>
                                      <p:cBhvr>
                                        <p:cTn id="24" dur="1" fill="hold">
                                          <p:stCondLst>
                                            <p:cond delay="0"/>
                                          </p:stCondLst>
                                        </p:cTn>
                                        <p:tgtEl>
                                          <p:spTgt spid="3075">
                                            <p:txEl>
                                              <p:charRg st="83" end="148"/>
                                            </p:txEl>
                                          </p:spTgt>
                                        </p:tgtEl>
                                        <p:attrNameLst>
                                          <p:attrName>style.visibility</p:attrName>
                                        </p:attrNameLst>
                                      </p:cBhvr>
                                      <p:to>
                                        <p:strVal val="visible"/>
                                      </p:to>
                                    </p:set>
                                    <p:anim calcmode="lin" valueType="num">
                                      <p:cBhvr>
                                        <p:cTn id="25" dur="500" fill="hold"/>
                                        <p:tgtEl>
                                          <p:spTgt spid="3075">
                                            <p:txEl>
                                              <p:charRg st="83" end="148"/>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83" end="14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endCondLst>
                                    <p:cond delay="0"/>
                                  </p:endCondLst>
                                  <p:childTnLst>
                                    <p:set>
                                      <p:cBhvr>
                                        <p:cTn id="30" dur="1" fill="hold">
                                          <p:stCondLst>
                                            <p:cond delay="0"/>
                                          </p:stCondLst>
                                        </p:cTn>
                                        <p:tgtEl>
                                          <p:spTgt spid="3075">
                                            <p:txEl>
                                              <p:charRg st="148" end="216"/>
                                            </p:txEl>
                                          </p:spTgt>
                                        </p:tgtEl>
                                        <p:attrNameLst>
                                          <p:attrName>style.visibility</p:attrName>
                                        </p:attrNameLst>
                                      </p:cBhvr>
                                      <p:to>
                                        <p:strVal val="visible"/>
                                      </p:to>
                                    </p:set>
                                    <p:anim calcmode="lin" valueType="num">
                                      <p:cBhvr>
                                        <p:cTn id="31" dur="500" fill="hold"/>
                                        <p:tgtEl>
                                          <p:spTgt spid="3075">
                                            <p:txEl>
                                              <p:charRg st="148" end="216"/>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148" end="2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5057"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45058"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45059" name="标题 3073"/>
          <p:cNvSpPr>
            <a:spLocks noGrp="1"/>
          </p:cNvSpPr>
          <p:nvPr>
            <p:ph type="ctrTitle"/>
          </p:nvPr>
        </p:nvSpPr>
        <p:spPr>
          <a:xfrm>
            <a:off x="469900" y="1381125"/>
            <a:ext cx="8475663" cy="2219325"/>
          </a:xfrm>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（一）自然主义教育观</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rPr>
              <a:t>“自然教育”是针对专制制度下的社会及其危害人性的教育所发出的挑战，“归于自然”、遵从天性，就是开创新教育的目标和根本原则。要求教育遵循自然天性，也就是要求儿童在自身的教育和成长中取得主动地位，无须成人的灌输、压制、强迫，教师只须创造学习的环境、防范不良的影响。他的作用不是积极的，而是消极的。所以卢梭也常提及“消极教育”。“大自然希望儿童在成人以前就像儿童的样子。如果我们打乱了这个次序，他们就成了一些早熟的果实，既长不丰满也不甜美，而且很快就会腐烂，我们就会造成一些年轻的博士和老态龙钟的儿童”。</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11"/>
                                            </p:txEl>
                                          </p:spTgt>
                                        </p:tgtEl>
                                        <p:attrNameLst>
                                          <p:attrName>style.visibility</p:attrName>
                                        </p:attrNameLst>
                                      </p:cBhvr>
                                      <p:to>
                                        <p:strVal val="visible"/>
                                      </p:to>
                                    </p:set>
                                    <p:anim calcmode="lin" valueType="num">
                                      <p:cBhvr>
                                        <p:cTn id="7" dur="500" fill="hold"/>
                                        <p:tgtEl>
                                          <p:spTgt spid="3075">
                                            <p:txEl>
                                              <p:charRg st="0" end="11"/>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11" end="261"/>
                                            </p:txEl>
                                          </p:spTgt>
                                        </p:tgtEl>
                                        <p:attrNameLst>
                                          <p:attrName>style.visibility</p:attrName>
                                        </p:attrNameLst>
                                      </p:cBhvr>
                                      <p:to>
                                        <p:strVal val="visible"/>
                                      </p:to>
                                    </p:set>
                                    <p:anim calcmode="lin" valueType="num">
                                      <p:cBhvr>
                                        <p:cTn id="13" dur="500" fill="hold"/>
                                        <p:tgtEl>
                                          <p:spTgt spid="3075">
                                            <p:txEl>
                                              <p:charRg st="11" end="26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1" end="26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标题 1"/>
          <p:cNvSpPr>
            <a:spLocks noGrp="1"/>
          </p:cNvSpPr>
          <p:nvPr>
            <p:ph type="title"/>
          </p:nvPr>
        </p:nvSpPr>
        <p:spPr/>
        <p:txBody>
          <a:bodyPr vert="horz" wrap="square" lIns="91440" tIns="45720" rIns="91440" bIns="45720" anchor="ctr"/>
          <a:p>
            <a:endParaRPr lang="zh-CN" altLang="en-US" dirty="0"/>
          </a:p>
        </p:txBody>
      </p:sp>
      <p:sp>
        <p:nvSpPr>
          <p:cNvPr id="46082" name="内容占位符 2"/>
          <p:cNvSpPr>
            <a:spLocks noGrp="1"/>
          </p:cNvSpPr>
          <p:nvPr>
            <p:ph idx="1"/>
          </p:nvPr>
        </p:nvSpPr>
        <p:spPr>
          <a:xfrm>
            <a:off x="357505" y="364490"/>
            <a:ext cx="8329295" cy="5761990"/>
          </a:xfrm>
        </p:spPr>
        <p:txBody>
          <a:bodyPr vert="horz" wrap="square" lIns="91440" tIns="45720" rIns="91440" bIns="45720" anchor="t"/>
          <a:p>
            <a:pPr eaLnBrk="1" hangingPunct="1"/>
            <a:r>
              <a:rPr lang="zh-CN" altLang="en-US" sz="2800" dirty="0">
                <a:latin typeface="黑体" panose="02010609060101010101" pitchFamily="49" charset="-122"/>
                <a:ea typeface="黑体" panose="02010609060101010101" pitchFamily="49" charset="-122"/>
              </a:rPr>
              <a:t>卢梭适应自然的教育理论，从本质上说是对于人性的教育，人性的完善。卢梭认为顺应自然的教育必然也是自由的教育，因为人最重要的自然权利就是自由。卢梭声称：“真正自由的人只想他能够得到的东西，只做他喜欢做的事情，这就是我的第一基本原理。只要把这个原理应用于儿童，就可源源得出各种教育原理。”因此，他要求要尊重儿童的自由，让儿童享有充分自由活动的可能和条件，并在教学过程中采取自然的、自由的教学方法以适应儿童的身心发育水平和个别差异。</a:t>
            </a:r>
            <a:endParaRPr lang="en-US" altLang="zh-CN" sz="2800" dirty="0"/>
          </a:p>
          <a:p>
            <a:pPr eaLnBrk="1" hangingPunct="1"/>
            <a:r>
              <a:rPr lang="zh-CN" altLang="en-US" sz="2800" b="1" dirty="0">
                <a:latin typeface="黑体" panose="02010609060101010101" pitchFamily="49" charset="-122"/>
                <a:ea typeface="黑体" panose="02010609060101010101" pitchFamily="49" charset="-122"/>
                <a:sym typeface="宋体" panose="02010600030101010101" pitchFamily="2" charset="-122"/>
              </a:rPr>
              <a:t>基本内容：</a:t>
            </a:r>
            <a:endParaRPr lang="en-US" altLang="zh-CN" sz="2800" b="1" dirty="0">
              <a:latin typeface="黑体" panose="02010609060101010101" pitchFamily="49" charset="-122"/>
              <a:ea typeface="黑体" panose="02010609060101010101" pitchFamily="49" charset="-122"/>
              <a:sym typeface="宋体" panose="02010600030101010101" pitchFamily="2" charset="-122"/>
            </a:endParaRPr>
          </a:p>
          <a:p>
            <a:pPr eaLnBrk="1" hangingPunct="1"/>
            <a:r>
              <a:rPr lang="zh-CN" altLang="en-US" sz="2800" b="1" dirty="0">
                <a:latin typeface="黑体" panose="02010609060101010101" pitchFamily="49" charset="-122"/>
                <a:ea typeface="黑体" panose="02010609060101010101" pitchFamily="49" charset="-122"/>
                <a:sym typeface="宋体" panose="02010600030101010101" pitchFamily="2" charset="-122"/>
              </a:rPr>
              <a:t>评价：</a:t>
            </a:r>
            <a:endParaRPr lang="zh-CN" altLang="en-US" sz="2800" dirty="0"/>
          </a:p>
        </p:txBody>
      </p:sp>
      <p:pic>
        <p:nvPicPr>
          <p:cNvPr id="44034" name="图片 7"/>
          <p:cNvPicPr>
            <a:picLocks noChangeAspect="1"/>
          </p:cNvPicPr>
          <p:nvPr/>
        </p:nvPicPr>
        <p:blipFill>
          <a:blip r:embed="rId1"/>
          <a:stretch>
            <a:fillRect/>
          </a:stretch>
        </p:blipFill>
        <p:spPr>
          <a:xfrm>
            <a:off x="6512878" y="4652963"/>
            <a:ext cx="2640012" cy="2205037"/>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7105"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47106"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0" y="0"/>
            <a:ext cx="9144000" cy="6597650"/>
          </a:xfrm>
        </p:spPr>
        <p:txBody>
          <a:bodyPr vert="horz" wrap="square" lIns="91440" tIns="45720" rIns="91440" bIns="45720" anchor="t"/>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（二）论儿童教育</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buClrTx/>
              <a:buSzTx/>
              <a:buFontTx/>
            </a:pPr>
            <a:r>
              <a:rPr lang="en-US" altLang="zh-CN" sz="2800" b="1" kern="1200" dirty="0">
                <a:latin typeface="黑体" panose="02010609060101010101" pitchFamily="49" charset="-122"/>
                <a:ea typeface="黑体" panose="02010609060101010101" pitchFamily="49" charset="-122"/>
                <a:cs typeface="+mn-cs"/>
              </a:rPr>
              <a:t>2</a:t>
            </a:r>
            <a:r>
              <a:rPr lang="zh-CN" altLang="en-US" sz="2800" b="1" kern="1200" dirty="0">
                <a:latin typeface="黑体" panose="02010609060101010101" pitchFamily="49" charset="-122"/>
                <a:ea typeface="黑体" panose="02010609060101010101" pitchFamily="49" charset="-122"/>
                <a:cs typeface="+mn-cs"/>
              </a:rPr>
              <a:t>－</a:t>
            </a:r>
            <a:r>
              <a:rPr lang="en-US" altLang="zh-CN" sz="2800" b="1" kern="1200" dirty="0">
                <a:latin typeface="黑体" panose="02010609060101010101" pitchFamily="49" charset="-122"/>
                <a:ea typeface="黑体" panose="02010609060101010101" pitchFamily="49" charset="-122"/>
                <a:cs typeface="+mn-cs"/>
              </a:rPr>
              <a:t>12</a:t>
            </a:r>
            <a:r>
              <a:rPr lang="zh-CN" altLang="en-US" sz="2800" b="1" kern="1200" dirty="0">
                <a:latin typeface="黑体" panose="02010609060101010101" pitchFamily="49" charset="-122"/>
                <a:ea typeface="黑体" panose="02010609060101010101" pitchFamily="49" charset="-122"/>
                <a:cs typeface="+mn-cs"/>
              </a:rPr>
              <a:t>岁儿童期的教育</a:t>
            </a:r>
            <a:endParaRPr lang="zh-CN" altLang="en-US" sz="2800" b="1" kern="1200" dirty="0">
              <a:latin typeface="黑体" panose="02010609060101010101" pitchFamily="49" charset="-122"/>
              <a:ea typeface="黑体" panose="02010609060101010101" pitchFamily="49" charset="-122"/>
              <a:cs typeface="+mn-cs"/>
            </a:endParaRPr>
          </a:p>
          <a:p>
            <a:pPr algn="l">
              <a:buClrTx/>
              <a:buSzTx/>
              <a:buFontTx/>
            </a:pPr>
            <a:r>
              <a:rPr lang="zh-CN" altLang="en-US" sz="2800" kern="1200" dirty="0">
                <a:latin typeface="+mn-lt"/>
                <a:ea typeface="+mn-ea"/>
                <a:cs typeface="+mn-cs"/>
              </a:rPr>
              <a:t>       </a:t>
            </a:r>
            <a:r>
              <a:rPr lang="zh-CN" altLang="en-US" sz="2800" kern="1200" dirty="0">
                <a:latin typeface="黑体" panose="02010609060101010101" pitchFamily="49" charset="-122"/>
                <a:ea typeface="黑体" panose="02010609060101010101" pitchFamily="49" charset="-122"/>
                <a:cs typeface="+mn-cs"/>
              </a:rPr>
              <a:t>这个阶段，按卢梭的看法，是儿童的“理智睡眠”期。儿童的理智没有开化，处于睡眠的状态，儿童在认识上只能接受形象，而不能形成概念。因此，教育者不应向儿童灌输知识和道德，而应进行身体的各种感官的教育。他认为，理智是一切官能中最后得到发展的官能，是由其他官能综合而成的。因而，不能在理智还没有得到发展时就对儿童强行灌输，否则，形成的偏见将会妨碍儿童以后接受正确的知识，妨碍他今后独立运用自己的理智及智力的发展。由此出发，卢梭反对让儿童在</a:t>
            </a:r>
            <a:r>
              <a:rPr lang="en-US" altLang="zh-CN" sz="2800" kern="1200" dirty="0">
                <a:latin typeface="黑体" panose="02010609060101010101" pitchFamily="49" charset="-122"/>
                <a:ea typeface="黑体" panose="02010609060101010101" pitchFamily="49" charset="-122"/>
                <a:cs typeface="+mn-cs"/>
              </a:rPr>
              <a:t>12</a:t>
            </a:r>
            <a:r>
              <a:rPr lang="zh-CN" altLang="en-US" sz="2800" kern="1200" dirty="0">
                <a:latin typeface="黑体" panose="02010609060101010101" pitchFamily="49" charset="-122"/>
                <a:ea typeface="黑体" panose="02010609060101010101" pitchFamily="49" charset="-122"/>
                <a:cs typeface="+mn-cs"/>
              </a:rPr>
              <a:t>岁以前读书和学习，特别反对儿童学习古典语文和历史，认为儿童“周围的事物就是一本书”，应让大自然和物体进人儿童的生活，使儿童通过活动，积累对周围事物的感觉经验，为发展判断、形成理智打下基础。</a:t>
            </a:r>
            <a:endParaRPr lang="zh-CN" altLang="en-US" sz="2800" kern="1200" dirty="0">
              <a:latin typeface="+mn-lt"/>
              <a:ea typeface="+mn-ea"/>
              <a:cs typeface="+mn-cs"/>
            </a:endParaRPr>
          </a:p>
          <a:p>
            <a:pPr algn="l" eaLnBrk="1" hangingPunct="1">
              <a:buClrTx/>
              <a:buSzTx/>
              <a:buFontTx/>
            </a:pP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9"/>
                                            </p:txEl>
                                          </p:spTgt>
                                        </p:tgtEl>
                                        <p:attrNameLst>
                                          <p:attrName>style.visibility</p:attrName>
                                        </p:attrNameLst>
                                      </p:cBhvr>
                                      <p:to>
                                        <p:strVal val="visible"/>
                                      </p:to>
                                    </p:set>
                                    <p:anim calcmode="lin" valueType="num">
                                      <p:cBhvr>
                                        <p:cTn id="7" dur="500" fill="hold"/>
                                        <p:tgtEl>
                                          <p:spTgt spid="3075">
                                            <p:txEl>
                                              <p:charRg st="0" end="9"/>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9" end="21"/>
                                            </p:txEl>
                                          </p:spTgt>
                                        </p:tgtEl>
                                        <p:attrNameLst>
                                          <p:attrName>style.visibility</p:attrName>
                                        </p:attrNameLst>
                                      </p:cBhvr>
                                      <p:to>
                                        <p:strVal val="visible"/>
                                      </p:to>
                                    </p:set>
                                    <p:anim calcmode="lin" valueType="num">
                                      <p:cBhvr>
                                        <p:cTn id="13" dur="500" fill="hold"/>
                                        <p:tgtEl>
                                          <p:spTgt spid="3075">
                                            <p:txEl>
                                              <p:charRg st="9" end="2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9" end="2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endCondLst>
                                    <p:cond delay="0"/>
                                  </p:endCondLst>
                                  <p:childTnLst>
                                    <p:set>
                                      <p:cBhvr>
                                        <p:cTn id="18" dur="1" fill="hold">
                                          <p:stCondLst>
                                            <p:cond delay="0"/>
                                          </p:stCondLst>
                                        </p:cTn>
                                        <p:tgtEl>
                                          <p:spTgt spid="3075">
                                            <p:txEl>
                                              <p:charRg st="21" end="361"/>
                                            </p:txEl>
                                          </p:spTgt>
                                        </p:tgtEl>
                                        <p:attrNameLst>
                                          <p:attrName>style.visibility</p:attrName>
                                        </p:attrNameLst>
                                      </p:cBhvr>
                                      <p:to>
                                        <p:strVal val="visible"/>
                                      </p:to>
                                    </p:set>
                                    <p:anim calcmode="lin" valueType="num">
                                      <p:cBhvr>
                                        <p:cTn id="19" dur="500" fill="hold"/>
                                        <p:tgtEl>
                                          <p:spTgt spid="3075">
                                            <p:txEl>
                                              <p:charRg st="21" end="361"/>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21" end="36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标题 1"/>
          <p:cNvSpPr>
            <a:spLocks noGrp="1"/>
          </p:cNvSpPr>
          <p:nvPr>
            <p:ph type="title"/>
          </p:nvPr>
        </p:nvSpPr>
        <p:spPr/>
        <p:txBody>
          <a:bodyPr vert="horz" wrap="square" lIns="91440" tIns="45720" rIns="91440" bIns="45720" anchor="ctr"/>
          <a:p>
            <a:endParaRPr lang="zh-CN" altLang="en-US" dirty="0"/>
          </a:p>
        </p:txBody>
      </p:sp>
      <p:sp>
        <p:nvSpPr>
          <p:cNvPr id="48130" name="内容占位符 2"/>
          <p:cNvSpPr>
            <a:spLocks noGrp="1"/>
          </p:cNvSpPr>
          <p:nvPr>
            <p:ph idx="1"/>
          </p:nvPr>
        </p:nvSpPr>
        <p:spPr>
          <a:xfrm>
            <a:off x="0" y="260350"/>
            <a:ext cx="8820150" cy="6597650"/>
          </a:xfrm>
        </p:spPr>
        <p:txBody>
          <a:bodyPr vert="horz" wrap="square" lIns="91440" tIns="45720" rIns="91440" bIns="45720" anchor="t"/>
          <a:p>
            <a:r>
              <a:rPr lang="zh-CN" altLang="en-US" sz="2800" dirty="0">
                <a:latin typeface="黑体" panose="02010609060101010101" pitchFamily="49" charset="-122"/>
                <a:ea typeface="黑体" panose="02010609060101010101" pitchFamily="49" charset="-122"/>
              </a:rPr>
              <a:t>在感官教育中，卢梭要求进行视觉、触觉、味觉、听觉、嗅觉等感官的训练，特别是视觉和触觉的训练</a:t>
            </a:r>
            <a:r>
              <a:rPr lang="zh-CN" altLang="en-US" sz="2800" dirty="0"/>
              <a:t>。</a:t>
            </a:r>
            <a:endParaRPr lang="en-US" altLang="zh-CN" sz="2800" dirty="0"/>
          </a:p>
          <a:p>
            <a:r>
              <a:rPr lang="zh-CN" altLang="en-US" sz="2800" dirty="0">
                <a:latin typeface="黑体" panose="02010609060101010101" pitchFamily="49" charset="-122"/>
                <a:ea typeface="黑体" panose="02010609060101010101" pitchFamily="49" charset="-122"/>
              </a:rPr>
              <a:t>在道德教育方面，卢梭也反对口头说教，主张通过儿童自己的体验来解决问题，这就是著名的“自然后果”法。卢俊说，如果儿童有不良的行为，“你只需让他碰到一些有形的障碍或受到由他的行为本身产生的惩罚，就可以加以制止”，使他们觉得这些惩罚来自他们不良行为的后果。如爱弥尔损坏了家具，管理者不要急于修理或替换，而让他感到没有家具的不便。</a:t>
            </a:r>
            <a:endParaRPr lang="en-US" altLang="zh-CN" sz="2800" dirty="0">
              <a:latin typeface="黑体" panose="02010609060101010101" pitchFamily="49" charset="-122"/>
              <a:ea typeface="黑体" panose="02010609060101010101" pitchFamily="49" charset="-122"/>
            </a:endParaRPr>
          </a:p>
          <a:p>
            <a:r>
              <a:rPr lang="zh-CN" altLang="en-US" sz="2800" dirty="0">
                <a:latin typeface="黑体" panose="02010609060101010101" pitchFamily="49" charset="-122"/>
                <a:ea typeface="黑体" panose="02010609060101010101" pitchFamily="49" charset="-122"/>
              </a:rPr>
              <a:t>卢梭关于儿童天性中包含主动自由、理性和善良因素的结论，以及他呼吁保护儿童纯真天性，让儿童个性充分发展的主张，无论是在当时，还是现在都具有借鉴意义。</a:t>
            </a:r>
            <a:endParaRPr lang="zh-CN" altLang="en-US" sz="2800" dirty="0">
              <a:latin typeface="黑体" panose="02010609060101010101" pitchFamily="49" charset="-122"/>
              <a:ea typeface="黑体" panose="02010609060101010101" pitchFamily="49" charset="-122"/>
            </a:endParaRPr>
          </a:p>
          <a:p>
            <a:endParaRPr lang="zh-CN"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标题 1"/>
          <p:cNvSpPr>
            <a:spLocks noGrp="1"/>
          </p:cNvSpPr>
          <p:nvPr>
            <p:ph type="title"/>
          </p:nvPr>
        </p:nvSpPr>
        <p:spPr/>
        <p:txBody>
          <a:bodyPr vert="horz" wrap="square" lIns="91440" tIns="45720" rIns="91440" bIns="45720" anchor="ctr"/>
          <a:p>
            <a:endParaRPr lang="zh-CN" altLang="en-US" dirty="0"/>
          </a:p>
        </p:txBody>
      </p:sp>
      <p:sp>
        <p:nvSpPr>
          <p:cNvPr id="49154" name="内容占位符 2"/>
          <p:cNvSpPr>
            <a:spLocks noGrp="1"/>
          </p:cNvSpPr>
          <p:nvPr>
            <p:ph idx="1"/>
          </p:nvPr>
        </p:nvSpPr>
        <p:spPr>
          <a:xfrm>
            <a:off x="179388" y="188913"/>
            <a:ext cx="8964612" cy="6858000"/>
          </a:xfrm>
        </p:spPr>
        <p:txBody>
          <a:bodyPr vert="horz" wrap="square" lIns="91440" tIns="45720" rIns="91440" bIns="45720" anchor="t"/>
          <a:p>
            <a:r>
              <a:rPr lang="zh-CN" altLang="en-US" sz="2800" dirty="0">
                <a:latin typeface="黑体" panose="02010609060101010101" pitchFamily="49" charset="-122"/>
                <a:ea typeface="黑体" panose="02010609060101010101" pitchFamily="49" charset="-122"/>
              </a:rPr>
              <a:t>   让儿童自己通过切身体验来认识周围事物和现象，认识活动和活动结果的意义。我们没有必要对儿童高谈道德、法律、准则，只有他们自己从自身的行为中接受了经验教训，才会有所认识和改变。另外，在卢梭的教育理论中，他强调对儿童实行实物教育，即直观教育，尽可能地用直接观察来代替书本知识，使他们运用直观性原则去了解一切事物，发展他们的独立精神、观察能力和灵敏性。卢梭所说的实物直观，就是指儿童所能直接认识的自然界和生活事实本身。爱弥儿的大部分教学内容就是在自然界中进行的，在卢梭看来，大自然就是一部有用、真实和易于理解的大书。为此，他响亮地提出这样一个口号：“用实际的实物！用实际的事物！</a:t>
            </a:r>
            <a:endParaRPr lang="zh-CN" altLang="en-US" sz="2400" dirty="0">
              <a:latin typeface="黑体" panose="02010609060101010101" pitchFamily="49" charset="-122"/>
              <a:ea typeface="黑体" panose="02010609060101010101"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标题 1"/>
          <p:cNvSpPr>
            <a:spLocks noGrp="1"/>
          </p:cNvSpPr>
          <p:nvPr>
            <p:ph type="title"/>
          </p:nvPr>
        </p:nvSpPr>
        <p:spPr/>
        <p:txBody>
          <a:bodyPr vert="horz" wrap="square" lIns="91440" tIns="45720" rIns="91440" bIns="45720" anchor="ctr"/>
          <a:p>
            <a:endParaRPr lang="zh-CN" altLang="en-US" dirty="0"/>
          </a:p>
        </p:txBody>
      </p:sp>
      <p:sp>
        <p:nvSpPr>
          <p:cNvPr id="50178" name="内容占位符 2"/>
          <p:cNvSpPr>
            <a:spLocks noGrp="1"/>
          </p:cNvSpPr>
          <p:nvPr>
            <p:ph idx="1"/>
          </p:nvPr>
        </p:nvSpPr>
        <p:spPr>
          <a:xfrm>
            <a:off x="323850" y="333375"/>
            <a:ext cx="8362950" cy="5792788"/>
          </a:xfrm>
        </p:spPr>
        <p:txBody>
          <a:bodyPr vert="horz" wrap="square" lIns="91440" tIns="45720" rIns="91440" bIns="45720" anchor="t"/>
          <a:p>
            <a:r>
              <a:rPr lang="zh-CN" altLang="en-US" sz="2800" dirty="0">
                <a:latin typeface="黑体" panose="02010609060101010101" pitchFamily="49" charset="-122"/>
                <a:ea typeface="黑体" panose="02010609060101010101" pitchFamily="49" charset="-122"/>
              </a:rPr>
              <a:t>     卢梭还提出要注意培养儿童有爱好学问的兴趣，而且还主张在这种兴趣充分增长起来的时候，教给他们以研究学问的方法，认为这是所有一切良好的教育的一个基本原则。</a:t>
            </a:r>
            <a:endParaRPr lang="en-US" altLang="zh-CN" sz="2800" dirty="0">
              <a:latin typeface="黑体" panose="02010609060101010101" pitchFamily="49" charset="-122"/>
              <a:ea typeface="黑体" panose="02010609060101010101" pitchFamily="49" charset="-122"/>
            </a:endParaRPr>
          </a:p>
          <a:p>
            <a:r>
              <a:rPr lang="zh-CN" altLang="en-US" sz="2800" dirty="0">
                <a:latin typeface="黑体" panose="02010609060101010101" pitchFamily="49" charset="-122"/>
                <a:ea typeface="黑体" panose="02010609060101010101" pitchFamily="49" charset="-122"/>
              </a:rPr>
              <a:t>     他所提倡的研究学问的方法，是以儿童独立研究各种事物的现象为基础。强调儿童要成为独立判断能力的人。现在的孩子，有很大一部分被长期关置在家里，不少长期娇生惯养，生活在狭小的空间中，书中所描述的大量知识很难转换成自己的语言和想法，也不能够真正了解书中的含义，因此适当的让他们到大自然中去捕获他们所缺乏的知识是非常必要的。</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标题 1"/>
          <p:cNvSpPr>
            <a:spLocks noGrp="1"/>
          </p:cNvSpPr>
          <p:nvPr>
            <p:ph type="title"/>
          </p:nvPr>
        </p:nvSpPr>
        <p:spPr/>
        <p:txBody>
          <a:bodyPr vert="horz" wrap="square" lIns="91440" tIns="45720" rIns="91440" bIns="45720" anchor="ctr"/>
          <a:p>
            <a:endParaRPr lang="zh-CN" altLang="en-US" dirty="0"/>
          </a:p>
        </p:txBody>
      </p:sp>
      <p:sp>
        <p:nvSpPr>
          <p:cNvPr id="51202" name="内容占位符 2"/>
          <p:cNvSpPr>
            <a:spLocks noGrp="1"/>
          </p:cNvSpPr>
          <p:nvPr>
            <p:ph idx="1"/>
          </p:nvPr>
        </p:nvSpPr>
        <p:spPr>
          <a:xfrm>
            <a:off x="323850" y="476250"/>
            <a:ext cx="8362950" cy="5649913"/>
          </a:xfrm>
        </p:spPr>
        <p:txBody>
          <a:bodyPr vert="horz" wrap="square" lIns="91440" tIns="45720" rIns="91440" bIns="45720" anchor="t"/>
          <a:p>
            <a:r>
              <a:rPr lang="zh-CN" altLang="en-US" dirty="0">
                <a:latin typeface="黑体" panose="02010609060101010101" pitchFamily="49" charset="-122"/>
                <a:ea typeface="黑体" panose="02010609060101010101" pitchFamily="49" charset="-122"/>
              </a:rPr>
              <a:t>    卢梭的自然主义教育思想是具有广泛而深远的影响的。他的教育学说是对封建教育制度和教育理论的有力批判，他打破了当时占统治地位的教会教育的弊端和偏见，强调学生的自由发展、独立思考和实际观察，注重教学方法的生理和心理基础，重视实践在教育中的作用，主张培养身心全面发展的新人，这些思想都是有价值的，它具有历史的和显示的意义。</a:t>
            </a:r>
            <a:endParaRPr lang="zh-CN" altLang="en-US" dirty="0">
              <a:latin typeface="黑体" panose="02010609060101010101" pitchFamily="49" charset="-122"/>
              <a:ea typeface="黑体" panose="02010609060101010101"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2225"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52226"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52227" name="标题 3073"/>
          <p:cNvSpPr>
            <a:spLocks noGrp="1"/>
          </p:cNvSpPr>
          <p:nvPr>
            <p:ph type="ctrTitle"/>
          </p:nvPr>
        </p:nvSpPr>
        <p:spPr>
          <a:xfrm>
            <a:off x="469900" y="1381125"/>
            <a:ext cx="8475663" cy="2219325"/>
          </a:xfrm>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（三）卢梭在教育史上的地位</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他是世界教育史上划时代的思想家，其教育主张被视为新旧教育的分水岭，变压抑天性的教育为尊重天性的教育。</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研究儿童的原始状态，尊重儿童天性，成为现代教育原则的源泉。</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婴幼儿生来具有学习能力，不是通过语言和文字，而是通过经验并利用自己尚未成熟的器官进行学习，是近代幼儿教育思想的萌芽。</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存在偏激和片面性，世界观和教育经验的限制，科学发展水平的局限，无法科学地揭示儿童每个阶段的特征和法则。不能刻舟求剑式地盲目照搬。</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14"/>
                                            </p:txEl>
                                          </p:spTgt>
                                        </p:tgtEl>
                                        <p:attrNameLst>
                                          <p:attrName>style.visibility</p:attrName>
                                        </p:attrNameLst>
                                      </p:cBhvr>
                                      <p:to>
                                        <p:strVal val="visible"/>
                                      </p:to>
                                    </p:set>
                                    <p:anim calcmode="lin" valueType="num">
                                      <p:cBhvr>
                                        <p:cTn id="7" dur="500" fill="hold"/>
                                        <p:tgtEl>
                                          <p:spTgt spid="3075">
                                            <p:txEl>
                                              <p:charRg st="0" end="14"/>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14" end="65"/>
                                            </p:txEl>
                                          </p:spTgt>
                                        </p:tgtEl>
                                        <p:attrNameLst>
                                          <p:attrName>style.visibility</p:attrName>
                                        </p:attrNameLst>
                                      </p:cBhvr>
                                      <p:to>
                                        <p:strVal val="visible"/>
                                      </p:to>
                                    </p:set>
                                    <p:anim calcmode="lin" valueType="num">
                                      <p:cBhvr>
                                        <p:cTn id="13" dur="500" fill="hold"/>
                                        <p:tgtEl>
                                          <p:spTgt spid="3075">
                                            <p:txEl>
                                              <p:charRg st="14" end="65"/>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4" end="6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endCondLst>
                                    <p:cond delay="0"/>
                                  </p:endCondLst>
                                  <p:childTnLst>
                                    <p:set>
                                      <p:cBhvr>
                                        <p:cTn id="18" dur="1" fill="hold">
                                          <p:stCondLst>
                                            <p:cond delay="0"/>
                                          </p:stCondLst>
                                        </p:cTn>
                                        <p:tgtEl>
                                          <p:spTgt spid="3075">
                                            <p:txEl>
                                              <p:charRg st="65" end="95"/>
                                            </p:txEl>
                                          </p:spTgt>
                                        </p:tgtEl>
                                        <p:attrNameLst>
                                          <p:attrName>style.visibility</p:attrName>
                                        </p:attrNameLst>
                                      </p:cBhvr>
                                      <p:to>
                                        <p:strVal val="visible"/>
                                      </p:to>
                                    </p:set>
                                    <p:anim calcmode="lin" valueType="num">
                                      <p:cBhvr>
                                        <p:cTn id="19" dur="500" fill="hold"/>
                                        <p:tgtEl>
                                          <p:spTgt spid="3075">
                                            <p:txEl>
                                              <p:charRg st="65" end="95"/>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65" end="9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endCondLst>
                                    <p:cond delay="0"/>
                                  </p:endCondLst>
                                  <p:childTnLst>
                                    <p:set>
                                      <p:cBhvr>
                                        <p:cTn id="24" dur="1" fill="hold">
                                          <p:stCondLst>
                                            <p:cond delay="0"/>
                                          </p:stCondLst>
                                        </p:cTn>
                                        <p:tgtEl>
                                          <p:spTgt spid="3075">
                                            <p:txEl>
                                              <p:charRg st="95" end="154"/>
                                            </p:txEl>
                                          </p:spTgt>
                                        </p:tgtEl>
                                        <p:attrNameLst>
                                          <p:attrName>style.visibility</p:attrName>
                                        </p:attrNameLst>
                                      </p:cBhvr>
                                      <p:to>
                                        <p:strVal val="visible"/>
                                      </p:to>
                                    </p:set>
                                    <p:anim calcmode="lin" valueType="num">
                                      <p:cBhvr>
                                        <p:cTn id="25" dur="500" fill="hold"/>
                                        <p:tgtEl>
                                          <p:spTgt spid="3075">
                                            <p:txEl>
                                              <p:charRg st="95" end="154"/>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95" end="15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endCondLst>
                                    <p:cond delay="0"/>
                                  </p:endCondLst>
                                  <p:childTnLst>
                                    <p:set>
                                      <p:cBhvr>
                                        <p:cTn id="30" dur="1" fill="hold">
                                          <p:stCondLst>
                                            <p:cond delay="0"/>
                                          </p:stCondLst>
                                        </p:cTn>
                                        <p:tgtEl>
                                          <p:spTgt spid="3075">
                                            <p:txEl>
                                              <p:charRg st="154" end="219"/>
                                            </p:txEl>
                                          </p:spTgt>
                                        </p:tgtEl>
                                        <p:attrNameLst>
                                          <p:attrName>style.visibility</p:attrName>
                                        </p:attrNameLst>
                                      </p:cBhvr>
                                      <p:to>
                                        <p:strVal val="visible"/>
                                      </p:to>
                                    </p:set>
                                    <p:anim calcmode="lin" valueType="num">
                                      <p:cBhvr>
                                        <p:cTn id="31" dur="500" fill="hold"/>
                                        <p:tgtEl>
                                          <p:spTgt spid="3075">
                                            <p:txEl>
                                              <p:charRg st="154" end="219"/>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154" end="2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324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53250"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三、裴斯泰洛齐的学前教育思想</a:t>
            </a:r>
            <a:endParaRPr lang="en-US" altLang="zh-CN"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rPr>
              <a:t>裴斯泰洛齐（</a:t>
            </a:r>
            <a:r>
              <a:rPr lang="en-US" altLang="zh-CN" sz="2800" kern="1200" dirty="0">
                <a:latin typeface="黑体" panose="02010609060101010101" pitchFamily="49" charset="-122"/>
                <a:ea typeface="黑体" panose="02010609060101010101" pitchFamily="49" charset="-122"/>
                <a:cs typeface="+mn-cs"/>
              </a:rPr>
              <a:t>1746--1827</a:t>
            </a:r>
            <a:r>
              <a:rPr lang="zh-CN" altLang="en-US" sz="2800" kern="1200" dirty="0">
                <a:latin typeface="黑体" panose="02010609060101010101" pitchFamily="49" charset="-122"/>
                <a:ea typeface="黑体" panose="02010609060101010101" pitchFamily="49" charset="-122"/>
                <a:cs typeface="+mn-cs"/>
              </a:rPr>
              <a:t>）是</a:t>
            </a:r>
            <a:r>
              <a:rPr lang="en-US" altLang="zh-CN" sz="2800" kern="1200" dirty="0">
                <a:latin typeface="黑体" panose="02010609060101010101" pitchFamily="49" charset="-122"/>
                <a:ea typeface="黑体" panose="02010609060101010101" pitchFamily="49" charset="-122"/>
                <a:cs typeface="+mn-cs"/>
              </a:rPr>
              <a:t>19</a:t>
            </a:r>
            <a:r>
              <a:rPr lang="zh-CN" altLang="en-US" sz="2800" kern="1200" dirty="0">
                <a:latin typeface="黑体" panose="02010609060101010101" pitchFamily="49" charset="-122"/>
                <a:ea typeface="黑体" panose="02010609060101010101" pitchFamily="49" charset="-122"/>
                <a:cs typeface="+mn-cs"/>
              </a:rPr>
              <a:t>世纪瑞士著名的民主主义教育家。他热爱教育事业的奉献精神，对教育革新的执着追求，在教育理论上许多独创的论述，不仅为世界教育发展作出了重要贡献，而且为一切教育工作者树立了一个令人十分崇敬的形象。</a:t>
            </a:r>
            <a:endParaRPr lang="en-US" altLang="zh-CN" sz="2800" kern="1200" dirty="0">
              <a:latin typeface="黑体" panose="02010609060101010101" pitchFamily="49" charset="-122"/>
              <a:ea typeface="黑体" panose="02010609060101010101" pitchFamily="49" charset="-122"/>
              <a:cs typeface="+mn-cs"/>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rPr>
              <a:t>早年受法国启蒙思想特别是卢梭思想的影响，又得益于学院一些进步教授的教诲。决心放弃神学研究，</a:t>
            </a:r>
            <a:r>
              <a:rPr lang="en-US" altLang="zh-CN" sz="2800" kern="1200" dirty="0">
                <a:latin typeface="黑体" panose="02010609060101010101" pitchFamily="49" charset="-122"/>
                <a:ea typeface="黑体" panose="02010609060101010101" pitchFamily="49" charset="-122"/>
                <a:cs typeface="+mn-cs"/>
              </a:rPr>
              <a:t>38</a:t>
            </a:r>
            <a:r>
              <a:rPr lang="zh-CN" altLang="en-US" sz="2800" kern="1200" dirty="0">
                <a:latin typeface="黑体" panose="02010609060101010101" pitchFamily="49" charset="-122"/>
                <a:ea typeface="黑体" panose="02010609060101010101" pitchFamily="49" charset="-122"/>
                <a:cs typeface="+mn-cs"/>
              </a:rPr>
              <a:t>岁开始从事一项教育贫苦儿童的计划，让学童一面纺织一面学习，以培养他们的自立能力。他深信每个人都有与生俱来的发展机能和受教育的平等权利。这项计划最后终于失败了，只是取得了一些宝贵的经验。由于自己的理想无法实现，他就转而从事写作。</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17"/>
                                            </p:txEl>
                                          </p:spTgt>
                                        </p:tgtEl>
                                        <p:attrNameLst>
                                          <p:attrName>style.visibility</p:attrName>
                                        </p:attrNameLst>
                                      </p:cBhvr>
                                      <p:to>
                                        <p:strVal val="visible"/>
                                      </p:to>
                                    </p:set>
                                    <p:anim calcmode="lin" valueType="num">
                                      <p:cBhvr>
                                        <p:cTn id="7" dur="500" fill="hold"/>
                                        <p:tgtEl>
                                          <p:spTgt spid="3075">
                                            <p:txEl>
                                              <p:charRg st="0" end="17"/>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17" end="159"/>
                                            </p:txEl>
                                          </p:spTgt>
                                        </p:tgtEl>
                                        <p:attrNameLst>
                                          <p:attrName>style.visibility</p:attrName>
                                        </p:attrNameLst>
                                      </p:cBhvr>
                                      <p:to>
                                        <p:strVal val="visible"/>
                                      </p:to>
                                    </p:set>
                                    <p:anim calcmode="lin" valueType="num">
                                      <p:cBhvr>
                                        <p:cTn id="13" dur="500" fill="hold"/>
                                        <p:tgtEl>
                                          <p:spTgt spid="3075">
                                            <p:txEl>
                                              <p:charRg st="17" end="159"/>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7" end="15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endCondLst>
                                    <p:cond delay="0"/>
                                  </p:endCondLst>
                                  <p:childTnLst>
                                    <p:set>
                                      <p:cBhvr>
                                        <p:cTn id="18" dur="1" fill="hold">
                                          <p:stCondLst>
                                            <p:cond delay="0"/>
                                          </p:stCondLst>
                                        </p:cTn>
                                        <p:tgtEl>
                                          <p:spTgt spid="3075">
                                            <p:txEl>
                                              <p:charRg st="159" end="320"/>
                                            </p:txEl>
                                          </p:spTgt>
                                        </p:tgtEl>
                                        <p:attrNameLst>
                                          <p:attrName>style.visibility</p:attrName>
                                        </p:attrNameLst>
                                      </p:cBhvr>
                                      <p:to>
                                        <p:strVal val="visible"/>
                                      </p:to>
                                    </p:set>
                                    <p:anim calcmode="lin" valueType="num">
                                      <p:cBhvr>
                                        <p:cTn id="19" dur="500" fill="hold"/>
                                        <p:tgtEl>
                                          <p:spTgt spid="3075">
                                            <p:txEl>
                                              <p:charRg st="159" end="320"/>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159" end="3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4273"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54274"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481965" y="677545"/>
            <a:ext cx="8399780" cy="5920105"/>
          </a:xfrm>
        </p:spPr>
        <p:txBody>
          <a:bodyPr vert="horz" wrap="square" lIns="91440" tIns="45720" rIns="91440" bIns="45720" anchor="t"/>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rPr>
              <a:t>法国大革命后，年过半百的裴斯泰洛齐才有了实践自己教育理想的机会，开始致力于儿童教育。他收养了许多战后孤儿；为了增强学生们的道德品质，他竭力为他们创造一个充满家庭气氛的环境。他认为这是他一生中最愉快的时期。他还主办过两个学校作为教学实验基地，以证实他在德育、智育和体育三方面的教学法。其中一个学校闻名世界，吸引了许多外国人前往参观。其教学法旨在培养学生自给、自立、自助和助人能力。当时这一教学法为教育界广泛接受，并促进了教师培训工作。他的很多教学原理贯注在现代初等教育中。</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380"/>
                                            </p:txEl>
                                          </p:spTgt>
                                        </p:tgtEl>
                                        <p:attrNameLst>
                                          <p:attrName>style.visibility</p:attrName>
                                        </p:attrNameLst>
                                      </p:cBhvr>
                                      <p:to>
                                        <p:strVal val="visible"/>
                                      </p:to>
                                    </p:set>
                                    <p:anim calcmode="lin" valueType="num">
                                      <p:cBhvr>
                                        <p:cTn id="7" dur="500" fill="hold"/>
                                        <p:tgtEl>
                                          <p:spTgt spid="3075">
                                            <p:txEl>
                                              <p:charRg st="0" end="380"/>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8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8913"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38914"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8915" name="标题 3073"/>
          <p:cNvSpPr>
            <a:spLocks noGrp="1"/>
          </p:cNvSpPr>
          <p:nvPr>
            <p:ph type="ctrTitle"/>
          </p:nvPr>
        </p:nvSpPr>
        <p:spPr>
          <a:xfrm>
            <a:off x="469900" y="1381125"/>
            <a:ext cx="8475663" cy="2219325"/>
          </a:xfrm>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395288" y="260350"/>
            <a:ext cx="8424862" cy="659765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卢梭的学前教育思想</a:t>
            </a:r>
            <a:endParaRPr lang="en-US" altLang="zh-CN"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    让</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雅克</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卢梭（</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Jean-Jacques Rousseau</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1712</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年</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6</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月</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28</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日</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—1778</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年</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7</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月</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2</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日），法国十八世纪伟大的启蒙思想家、哲学家、教育家、文学家，</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18</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世纪法国大革命的思想先驱，杰出的民主政论家和浪漫主义文学流派的开创者，启蒙运动最卓越的代表人物之一。主要著作有</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论人类不平等的起源和基础</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社会契约论</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爱弥儿</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忏悔录</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新爱洛伊丝</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等。</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16"/>
                                            </p:txEl>
                                          </p:spTgt>
                                        </p:tgtEl>
                                        <p:attrNameLst>
                                          <p:attrName>style.visibility</p:attrName>
                                        </p:attrNameLst>
                                      </p:cBhvr>
                                      <p:to>
                                        <p:strVal val="visible"/>
                                      </p:to>
                                    </p:set>
                                    <p:anim calcmode="lin" valueType="num">
                                      <p:cBhvr>
                                        <p:cTn id="7" dur="500" fill="hold"/>
                                        <p:tgtEl>
                                          <p:spTgt spid="3075">
                                            <p:txEl>
                                              <p:charRg st="0" end="16"/>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16" end="201"/>
                                            </p:txEl>
                                          </p:spTgt>
                                        </p:tgtEl>
                                        <p:attrNameLst>
                                          <p:attrName>style.visibility</p:attrName>
                                        </p:attrNameLst>
                                      </p:cBhvr>
                                      <p:to>
                                        <p:strVal val="visible"/>
                                      </p:to>
                                    </p:set>
                                    <p:anim calcmode="lin" valueType="num">
                                      <p:cBhvr>
                                        <p:cTn id="13" dur="500" fill="hold"/>
                                        <p:tgtEl>
                                          <p:spTgt spid="3075">
                                            <p:txEl>
                                              <p:charRg st="16" end="20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6" end="20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5297"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55298"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893175" cy="6337300"/>
          </a:xfrm>
        </p:spPr>
        <p:txBody>
          <a:bodyPr vert="horz" wrap="square" lIns="91440" tIns="45720" rIns="91440" bIns="45720" anchor="t"/>
          <a:p>
            <a:pPr algn="l">
              <a:buClrTx/>
              <a:buSzTx/>
              <a:buFontTx/>
            </a:pPr>
            <a:r>
              <a:rPr lang="zh-CN" altLang="en-US" sz="2800" kern="1200" dirty="0">
                <a:latin typeface="黑体" panose="02010609060101010101" pitchFamily="49" charset="-122"/>
                <a:ea typeface="黑体" panose="02010609060101010101" pitchFamily="49" charset="-122"/>
                <a:cs typeface="+mn-cs"/>
              </a:rPr>
              <a:t>裴斯泰洛齐的课程论效法</a:t>
            </a:r>
            <a:r>
              <a:rPr lang="zh-CN" altLang="en-US" sz="2800" kern="1200" dirty="0">
                <a:latin typeface="黑体" panose="02010609060101010101" pitchFamily="49" charset="-122"/>
                <a:ea typeface="黑体" panose="02010609060101010101" pitchFamily="49" charset="-122"/>
                <a:cs typeface="+mn-cs"/>
                <a:hlinkClick r:id="rId3"/>
              </a:rPr>
              <a:t>卢梭</a:t>
            </a:r>
            <a:r>
              <a:rPr lang="zh-CN" altLang="en-US" sz="2800" kern="1200" dirty="0">
                <a:latin typeface="黑体" panose="02010609060101010101" pitchFamily="49" charset="-122"/>
                <a:ea typeface="黑体" panose="02010609060101010101" pitchFamily="49" charset="-122"/>
                <a:cs typeface="+mn-cs"/>
              </a:rPr>
              <a:t>在</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hlinkClick r:id="rId4"/>
              </a:rPr>
              <a:t>爱弥儿</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一书中的计划，强调集体的而非个人的背诵，课程以学生喜欢的活动为主，如绘画、写作、唱歌、体操、模型制作、采集标本、绘制地图和郊游等等。他主张教学要为学生的个别差异留有余地，学生分组要根据能力，而不要根据年龄，还倡导将正规的教师培训作为实现科学教育的一个组成部分。这些设想当时被认为是激进的革新思想。</a:t>
            </a:r>
            <a:endParaRPr lang="zh-CN" altLang="en-US" sz="2800" kern="1200" dirty="0">
              <a:latin typeface="黑体" panose="02010609060101010101" pitchFamily="49" charset="-122"/>
              <a:ea typeface="黑体" panose="02010609060101010101" pitchFamily="49" charset="-122"/>
              <a:cs typeface="+mn-cs"/>
            </a:endParaRPr>
          </a:p>
          <a:p>
            <a:pPr algn="l">
              <a:buClrTx/>
              <a:buSzTx/>
              <a:buFontTx/>
            </a:pPr>
            <a:r>
              <a:rPr lang="zh-CN" altLang="en-US" sz="2800" kern="1200" dirty="0">
                <a:latin typeface="黑体" panose="02010609060101010101" pitchFamily="49" charset="-122"/>
                <a:ea typeface="黑体" panose="02010609060101010101" pitchFamily="49" charset="-122"/>
                <a:cs typeface="+mn-cs"/>
              </a:rPr>
              <a:t>裴斯泰洛齐教育思想中最突出的一点就是强调情感教育，爱的教育。他强调教育者首先必须具有一颗慈爱之心，以慈爱赢得学生们的爱和信赖。因此，教师要精心照顾好儿童，注意儿童的需要，对儿童的进步和成长报以慈爱的微笑。教师要用亲切的话语、情感、面部表情及眼神打动儿童。当爱和信赖在儿童心中扎下根以后，教师要尽力激励它、增强它，使之不断升华。</a:t>
            </a:r>
            <a:endParaRPr lang="zh-CN" altLang="en-US" sz="2800" kern="1200" dirty="0">
              <a:latin typeface="黑体" panose="02010609060101010101" pitchFamily="49" charset="-122"/>
              <a:ea typeface="黑体" panose="02010609060101010101"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168"/>
                                            </p:txEl>
                                          </p:spTgt>
                                        </p:tgtEl>
                                        <p:attrNameLst>
                                          <p:attrName>style.visibility</p:attrName>
                                        </p:attrNameLst>
                                      </p:cBhvr>
                                      <p:to>
                                        <p:strVal val="visible"/>
                                      </p:to>
                                    </p:set>
                                    <p:anim calcmode="lin" valueType="num">
                                      <p:cBhvr>
                                        <p:cTn id="7" dur="500" fill="hold"/>
                                        <p:tgtEl>
                                          <p:spTgt spid="3075">
                                            <p:txEl>
                                              <p:charRg st="0" end="168"/>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6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168" end="332"/>
                                            </p:txEl>
                                          </p:spTgt>
                                        </p:tgtEl>
                                        <p:attrNameLst>
                                          <p:attrName>style.visibility</p:attrName>
                                        </p:attrNameLst>
                                      </p:cBhvr>
                                      <p:to>
                                        <p:strVal val="visible"/>
                                      </p:to>
                                    </p:set>
                                    <p:anim calcmode="lin" valueType="num">
                                      <p:cBhvr>
                                        <p:cTn id="13" dur="500" fill="hold"/>
                                        <p:tgtEl>
                                          <p:spTgt spid="3075">
                                            <p:txEl>
                                              <p:charRg st="168" end="332"/>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68" end="33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6321"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56322"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480060" y="260350"/>
            <a:ext cx="8193405" cy="6337300"/>
          </a:xfrm>
        </p:spPr>
        <p:txBody>
          <a:bodyPr vert="horz" wrap="square" lIns="91440" tIns="45720" rIns="91440" bIns="45720" anchor="t"/>
          <a:p>
            <a:pPr algn="l">
              <a:buClrTx/>
              <a:buSzTx/>
              <a:buFontTx/>
            </a:pPr>
            <a:endParaRPr lang="zh-CN" altLang="en-US" sz="3600" kern="1200" dirty="0">
              <a:latin typeface="+mn-lt"/>
              <a:ea typeface="+mn-ea"/>
              <a:cs typeface="+mn-cs"/>
            </a:endParaRPr>
          </a:p>
          <a:p>
            <a:pPr algn="l">
              <a:buClrTx/>
              <a:buSzTx/>
              <a:buFontTx/>
            </a:pPr>
            <a:r>
              <a:rPr lang="zh-CN" altLang="en-US" sz="2800" kern="1200" dirty="0">
                <a:latin typeface="黑体" panose="02010609060101010101" pitchFamily="49" charset="-122"/>
                <a:ea typeface="黑体" panose="02010609060101010101" pitchFamily="49" charset="-122"/>
                <a:cs typeface="+mn-cs"/>
              </a:rPr>
              <a:t>裴斯泰洛齐也强调教师的权威性，但这种权威性不是来自对儿童的惩罚、告诫、命令和指示，不是来自凌驾于儿童之上的特权，而是来自教师对儿童强烈的爱和责任感。</a:t>
            </a:r>
            <a:endParaRPr lang="zh-CN" altLang="en-US" sz="2800" kern="1200" dirty="0">
              <a:latin typeface="黑体" panose="02010609060101010101" pitchFamily="49" charset="-122"/>
              <a:ea typeface="黑体" panose="02010609060101010101" pitchFamily="49" charset="-122"/>
              <a:cs typeface="+mn-cs"/>
            </a:endParaRPr>
          </a:p>
          <a:p>
            <a:pPr algn="l">
              <a:buClrTx/>
              <a:buSzTx/>
              <a:buFontTx/>
            </a:pPr>
            <a:r>
              <a:rPr lang="zh-CN" altLang="en-US" sz="2800" kern="1200" dirty="0">
                <a:latin typeface="黑体" panose="02010609060101010101" pitchFamily="49" charset="-122"/>
                <a:ea typeface="黑体" panose="02010609060101010101" pitchFamily="49" charset="-122"/>
                <a:cs typeface="+mn-cs"/>
              </a:rPr>
              <a:t>裴斯泰洛齐还是西方教育史上第一位将“教育与生产劳动相结合”这一思想付诸实践的教育家</a:t>
            </a:r>
            <a:r>
              <a:rPr lang="zh-CN" altLang="en-US" sz="2800" kern="1200" dirty="0">
                <a:latin typeface="+mn-lt"/>
                <a:ea typeface="+mn-ea"/>
                <a:cs typeface="+mn-cs"/>
              </a:rPr>
              <a:t>。</a:t>
            </a:r>
            <a:endParaRPr lang="zh-CN" altLang="en-US" sz="2800" kern="1200" dirty="0">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1" end="76"/>
                                            </p:txEl>
                                          </p:spTgt>
                                        </p:tgtEl>
                                        <p:attrNameLst>
                                          <p:attrName>style.visibility</p:attrName>
                                        </p:attrNameLst>
                                      </p:cBhvr>
                                      <p:to>
                                        <p:strVal val="visible"/>
                                      </p:to>
                                    </p:set>
                                    <p:anim calcmode="lin" valueType="num">
                                      <p:cBhvr>
                                        <p:cTn id="7" dur="500" fill="hold"/>
                                        <p:tgtEl>
                                          <p:spTgt spid="3075">
                                            <p:txEl>
                                              <p:charRg st="1" end="76"/>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1" end="7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76" end="119"/>
                                            </p:txEl>
                                          </p:spTgt>
                                        </p:tgtEl>
                                        <p:attrNameLst>
                                          <p:attrName>style.visibility</p:attrName>
                                        </p:attrNameLst>
                                      </p:cBhvr>
                                      <p:to>
                                        <p:strVal val="visible"/>
                                      </p:to>
                                    </p:set>
                                    <p:anim calcmode="lin" valueType="num">
                                      <p:cBhvr>
                                        <p:cTn id="13" dur="500" fill="hold"/>
                                        <p:tgtEl>
                                          <p:spTgt spid="3075">
                                            <p:txEl>
                                              <p:charRg st="76" end="119"/>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76" end="1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7345"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57346"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rPr>
              <a:t>    </a:t>
            </a:r>
            <a:r>
              <a:rPr lang="zh-CN" altLang="en-US" sz="2800" kern="1200" dirty="0">
                <a:latin typeface="黑体" panose="02010609060101010101" pitchFamily="49" charset="-122"/>
                <a:ea typeface="黑体" panose="02010609060101010101" pitchFamily="49" charset="-122"/>
                <a:cs typeface="+mn-cs"/>
              </a:rPr>
              <a:t>在西方教育史上，裴斯泰洛齐第一次明确提出教育心理化的思想。他在</a:t>
            </a:r>
            <a:r>
              <a:rPr lang="en-US" altLang="zh-CN" sz="2800" kern="1200" dirty="0">
                <a:latin typeface="黑体" panose="02010609060101010101" pitchFamily="49" charset="-122"/>
                <a:ea typeface="黑体" panose="02010609060101010101" pitchFamily="49" charset="-122"/>
                <a:cs typeface="+mn-cs"/>
              </a:rPr>
              <a:t>1800</a:t>
            </a:r>
            <a:r>
              <a:rPr lang="zh-CN" altLang="en-US" sz="2800" kern="1200" dirty="0">
                <a:latin typeface="黑体" panose="02010609060101010101" pitchFamily="49" charset="-122"/>
                <a:ea typeface="黑体" panose="02010609060101010101" pitchFamily="49" charset="-122"/>
                <a:cs typeface="+mn-cs"/>
              </a:rPr>
              <a:t>年发表的</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方法</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一文中说：“我试图将人类的教学过程心理化。”在他看来，只有使教学过程与儿童心理的自然发展相一致，才能使儿童的天性和能力得到和谐地发展。反之，如果不和儿童自己对事物的亲身经验有机联系起来，一切教学活动都是没有价值的。因此，他反对机械灌输的旧式教学方法，在实践中积极探索儿童心理发展规律及其与之相适应的正确的教学方法。裴斯泰洛齐关于教学心理化的思想和实践探索，开启了</a:t>
            </a:r>
            <a:r>
              <a:rPr lang="en-US" altLang="zh-CN" sz="2800" kern="1200" dirty="0">
                <a:latin typeface="黑体" panose="02010609060101010101" pitchFamily="49" charset="-122"/>
                <a:ea typeface="黑体" panose="02010609060101010101" pitchFamily="49" charset="-122"/>
                <a:cs typeface="+mn-cs"/>
              </a:rPr>
              <a:t>19</a:t>
            </a:r>
            <a:r>
              <a:rPr lang="zh-CN" altLang="en-US" sz="2800" kern="1200" dirty="0">
                <a:latin typeface="黑体" panose="02010609060101010101" pitchFamily="49" charset="-122"/>
                <a:ea typeface="黑体" panose="02010609060101010101" pitchFamily="49" charset="-122"/>
                <a:cs typeface="+mn-cs"/>
              </a:rPr>
              <a:t>世纪欧洲教育心理化运动，揭示了教学过程科学化的发展方向。</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255"/>
                                            </p:txEl>
                                          </p:spTgt>
                                        </p:tgtEl>
                                        <p:attrNameLst>
                                          <p:attrName>style.visibility</p:attrName>
                                        </p:attrNameLst>
                                      </p:cBhvr>
                                      <p:to>
                                        <p:strVal val="visible"/>
                                      </p:to>
                                    </p:set>
                                    <p:anim calcmode="lin" valueType="num">
                                      <p:cBhvr>
                                        <p:cTn id="7" dur="500" fill="hold"/>
                                        <p:tgtEl>
                                          <p:spTgt spid="3075">
                                            <p:txEl>
                                              <p:charRg st="0" end="255"/>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25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836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58370"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a:t>
            </a: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（一）教育基本理论</a:t>
            </a:r>
            <a:endPar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1.</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人性论与教育目标</a:t>
            </a:r>
            <a:endPar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人性论是裴氏教育学说的基础。</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人性本善，大自然造就的人是不完善的，必须通过教育使人完善；教育的重要意义就在于通过和谐发展人的能力和完善人的德行进而影响社会。</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2.</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教学心理化与要素教育</a:t>
            </a:r>
            <a:endPar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教学心理化是裴氏新式教学的总的原则。</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只有使教学过程本身与儿童心理的自然发展相一致，才能使儿童的天性及能力得到和谐的发展。</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学校教育应遵循发展和培养人性各种能力的自然进程。</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endCondLst>
                                    <p:cond delay="0"/>
                                  </p:end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endCondLst>
                                    <p:cond delay="0"/>
                                  </p:end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endCondLst>
                                    <p:cond delay="0"/>
                                  </p:end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endCondLst>
                                    <p:cond delay="0"/>
                                  </p:end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endCondLst>
                                    <p:cond delay="0"/>
                                  </p:end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p:cTn id="4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endCondLst>
                                    <p:cond delay="0"/>
                                  </p:endCondLst>
                                  <p:childTnLst>
                                    <p:set>
                                      <p:cBhvr>
                                        <p:cTn id="48" dur="1" fill="hold">
                                          <p:stCondLst>
                                            <p:cond delay="0"/>
                                          </p:stCondLst>
                                        </p:cTn>
                                        <p:tgtEl>
                                          <p:spTgt spid="3075">
                                            <p:txEl>
                                              <p:pRg st="7" end="7"/>
                                            </p:txEl>
                                          </p:spTgt>
                                        </p:tgtEl>
                                        <p:attrNameLst>
                                          <p:attrName>style.visibility</p:attrName>
                                        </p:attrNameLst>
                                      </p:cBhvr>
                                      <p:to>
                                        <p:strVal val="visible"/>
                                      </p:to>
                                    </p:set>
                                    <p:anim calcmode="lin" valueType="num">
                                      <p:cBhvr>
                                        <p:cTn id="49"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9393"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59394"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713105" y="667385"/>
            <a:ext cx="8039100" cy="5930265"/>
          </a:xfrm>
        </p:spPr>
        <p:txBody>
          <a:bodyPr vert="horz" wrap="square" lIns="91440" tIns="45720" rIns="91440" bIns="45720" anchor="t"/>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要素教育</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是裴氏简化大众教育手段的显著成果。</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在一切教育中都存在着一些简单的</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要素</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。教育过程应从一些最简单的、能为儿童所理解和接收的要素开始，逐步过渡到更加复杂的要素，促使儿童各种天赋能力的和谐发展。</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（二）论家庭教育</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强调家庭在教育尤其是早期儿童教育中的重要意义，并研究家庭教育的内容与方法，家庭教育与学校教育之间的关系。</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0417"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60418"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472440" y="732790"/>
            <a:ext cx="8004810" cy="6059805"/>
          </a:xfrm>
        </p:spPr>
        <p:txBody>
          <a:bodyPr vert="horz" wrap="square" lIns="91440" tIns="45720" rIns="91440" bIns="45720" anchor="t"/>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1.</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起居室是</a:t>
            </a: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人类教育的圣地</a:t>
            </a: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家庭是教育的起点，是培养人品和公民品德的大学校。</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2.</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教育父母是教师的最重要的任务</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3.</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必须从家庭教育中寻找教育科学的出发点</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学校永远无法代替家庭教育，只能作为家庭教育的辅助手段。在家庭教育和学校教育之间建立起密切联系。</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p:cTn id="2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240030" y="784860"/>
            <a:ext cx="8446770" cy="5341620"/>
          </a:xfrm>
        </p:spPr>
        <p:txBody>
          <a:bodyPr/>
          <a:p>
            <a:pPr algn="l" eaLnBrk="1" hangingPunct="1">
              <a:buClrTx/>
              <a:buSzTx/>
              <a:buFontTx/>
            </a:pPr>
            <a:r>
              <a:rPr lang="zh-CN" altLang="en-US" b="1" dirty="0">
                <a:latin typeface="黑体" panose="02010609060101010101" pitchFamily="49" charset="-122"/>
                <a:ea typeface="黑体" panose="02010609060101010101" pitchFamily="49" charset="-122"/>
                <a:sym typeface="宋体" panose="02010600030101010101" pitchFamily="2" charset="-122"/>
              </a:rPr>
              <a:t>（三）论早期儿童教育</a:t>
            </a:r>
            <a:endParaRPr lang="zh-CN" altLang="en-US"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b="1" dirty="0">
                <a:latin typeface="黑体" panose="02010609060101010101" pitchFamily="49" charset="-122"/>
                <a:ea typeface="黑体" panose="02010609060101010101" pitchFamily="49" charset="-122"/>
                <a:sym typeface="宋体" panose="02010600030101010101" pitchFamily="2" charset="-122"/>
              </a:rPr>
              <a:t>1.</a:t>
            </a:r>
            <a:r>
              <a:rPr lang="zh-CN" altLang="en-US" b="1" dirty="0">
                <a:latin typeface="黑体" panose="02010609060101010101" pitchFamily="49" charset="-122"/>
                <a:ea typeface="黑体" panose="02010609060101010101" pitchFamily="49" charset="-122"/>
                <a:sym typeface="宋体" panose="02010600030101010101" pitchFamily="2" charset="-122"/>
              </a:rPr>
              <a:t>早期儿童教育的重要性以及母亲的使命</a:t>
            </a:r>
            <a:endParaRPr lang="zh-CN" altLang="en-US"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dirty="0">
                <a:latin typeface="黑体" panose="02010609060101010101" pitchFamily="49" charset="-122"/>
                <a:ea typeface="黑体" panose="02010609060101010101" pitchFamily="49" charset="-122"/>
                <a:sym typeface="宋体" panose="02010600030101010101" pitchFamily="2" charset="-122"/>
              </a:rPr>
              <a:t>母亲是教育的</a:t>
            </a:r>
            <a:r>
              <a:rPr lang="en-US" altLang="zh-CN" dirty="0">
                <a:latin typeface="黑体" panose="02010609060101010101" pitchFamily="49" charset="-122"/>
                <a:ea typeface="黑体" panose="02010609060101010101" pitchFamily="49" charset="-122"/>
                <a:sym typeface="宋体" panose="02010600030101010101" pitchFamily="2" charset="-122"/>
              </a:rPr>
              <a:t>“</a:t>
            </a:r>
            <a:r>
              <a:rPr lang="zh-CN" altLang="en-US" dirty="0">
                <a:latin typeface="黑体" panose="02010609060101010101" pitchFamily="49" charset="-122"/>
                <a:ea typeface="黑体" panose="02010609060101010101" pitchFamily="49" charset="-122"/>
                <a:sym typeface="宋体" panose="02010600030101010101" pitchFamily="2" charset="-122"/>
              </a:rPr>
              <a:t>第一位力量</a:t>
            </a:r>
            <a:r>
              <a:rPr lang="en-US" altLang="zh-CN" dirty="0">
                <a:latin typeface="黑体" panose="02010609060101010101" pitchFamily="49" charset="-122"/>
                <a:ea typeface="黑体" panose="02010609060101010101" pitchFamily="49" charset="-122"/>
                <a:sym typeface="宋体" panose="02010600030101010101" pitchFamily="2" charset="-122"/>
              </a:rPr>
              <a:t>”</a:t>
            </a:r>
            <a:r>
              <a:rPr lang="zh-CN" altLang="en-US" dirty="0">
                <a:latin typeface="黑体" panose="02010609060101010101" pitchFamily="49" charset="-122"/>
                <a:ea typeface="黑体" panose="02010609060101010101" pitchFamily="49" charset="-122"/>
                <a:sym typeface="宋体" panose="02010600030101010101" pitchFamily="2" charset="-122"/>
              </a:rPr>
              <a:t>，细心观察儿童，因材施教</a:t>
            </a:r>
            <a:endParaRPr lang="en-US" altLang="zh-CN"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b="1" dirty="0">
                <a:latin typeface="黑体" panose="02010609060101010101" pitchFamily="49" charset="-122"/>
                <a:ea typeface="黑体" panose="02010609060101010101" pitchFamily="49" charset="-122"/>
                <a:sym typeface="宋体" panose="02010600030101010101" pitchFamily="2" charset="-122"/>
              </a:rPr>
              <a:t>2.</a:t>
            </a:r>
            <a:r>
              <a:rPr lang="zh-CN" altLang="en-US" b="1" dirty="0">
                <a:latin typeface="黑体" panose="02010609060101010101" pitchFamily="49" charset="-122"/>
                <a:ea typeface="黑体" panose="02010609060101010101" pitchFamily="49" charset="-122"/>
                <a:sym typeface="宋体" panose="02010600030101010101" pitchFamily="2" charset="-122"/>
              </a:rPr>
              <a:t>德育、智育、美育、体育</a:t>
            </a:r>
            <a:endParaRPr lang="zh-CN" altLang="en-US"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dirty="0">
                <a:latin typeface="黑体" panose="02010609060101010101" pitchFamily="49" charset="-122"/>
                <a:ea typeface="黑体" panose="02010609060101010101" pitchFamily="49" charset="-122"/>
                <a:sym typeface="宋体" panose="02010600030101010101" pitchFamily="2" charset="-122"/>
              </a:rPr>
              <a:t>实物教学是首要的方法，</a:t>
            </a:r>
            <a:r>
              <a:rPr lang="en-US" altLang="zh-CN" dirty="0">
                <a:latin typeface="黑体" panose="02010609060101010101" pitchFamily="49" charset="-122"/>
                <a:ea typeface="黑体" panose="02010609060101010101" pitchFamily="49" charset="-122"/>
                <a:sym typeface="宋体" panose="02010600030101010101" pitchFamily="2" charset="-122"/>
              </a:rPr>
              <a:t>“</a:t>
            </a:r>
            <a:r>
              <a:rPr lang="zh-CN" altLang="en-US" dirty="0">
                <a:latin typeface="黑体" panose="02010609060101010101" pitchFamily="49" charset="-122"/>
                <a:ea typeface="黑体" panose="02010609060101010101" pitchFamily="49" charset="-122"/>
                <a:sym typeface="宋体" panose="02010600030101010101" pitchFamily="2" charset="-122"/>
              </a:rPr>
              <a:t>近环境教育法</a:t>
            </a:r>
            <a:r>
              <a:rPr lang="en-US" altLang="zh-CN" dirty="0">
                <a:latin typeface="黑体" panose="02010609060101010101" pitchFamily="49" charset="-122"/>
                <a:ea typeface="黑体" panose="02010609060101010101" pitchFamily="49" charset="-122"/>
                <a:sym typeface="宋体" panose="02010600030101010101" pitchFamily="2" charset="-122"/>
              </a:rPr>
              <a:t>”</a:t>
            </a:r>
            <a:r>
              <a:rPr lang="zh-CN" altLang="en-US" dirty="0">
                <a:latin typeface="黑体" panose="02010609060101010101" pitchFamily="49" charset="-122"/>
                <a:ea typeface="黑体" panose="02010609060101010101" pitchFamily="49" charset="-122"/>
                <a:sym typeface="宋体" panose="02010600030101010101" pitchFamily="2" charset="-122"/>
              </a:rPr>
              <a:t>，生活是伟大的教育者，</a:t>
            </a:r>
            <a:r>
              <a:rPr lang="en-US" altLang="zh-CN" dirty="0">
                <a:latin typeface="黑体" panose="02010609060101010101" pitchFamily="49" charset="-122"/>
                <a:ea typeface="黑体" panose="02010609060101010101" pitchFamily="49" charset="-122"/>
                <a:sym typeface="宋体" panose="02010600030101010101" pitchFamily="2" charset="-122"/>
              </a:rPr>
              <a:t>“</a:t>
            </a:r>
            <a:r>
              <a:rPr lang="zh-CN" altLang="en-US" dirty="0">
                <a:latin typeface="黑体" panose="02010609060101010101" pitchFamily="49" charset="-122"/>
                <a:ea typeface="黑体" panose="02010609060101010101" pitchFamily="49" charset="-122"/>
                <a:sym typeface="宋体" panose="02010600030101010101" pitchFamily="2" charset="-122"/>
              </a:rPr>
              <a:t>生活教育</a:t>
            </a:r>
            <a:r>
              <a:rPr lang="en-US" altLang="zh-CN" dirty="0">
                <a:latin typeface="黑体" panose="02010609060101010101" pitchFamily="49" charset="-122"/>
                <a:ea typeface="黑体" panose="02010609060101010101" pitchFamily="49" charset="-122"/>
                <a:sym typeface="宋体" panose="02010600030101010101" pitchFamily="2" charset="-122"/>
              </a:rPr>
              <a:t>”</a:t>
            </a:r>
            <a:endParaRPr lang="en-US" altLang="zh-CN" dirty="0">
              <a:latin typeface="黑体" panose="02010609060101010101" pitchFamily="49" charset="-122"/>
              <a:ea typeface="黑体" panose="02010609060101010101" pitchFamily="49" charset="-122"/>
              <a:sym typeface="宋体" panose="02010600030101010101" pitchFamily="2" charset="-122"/>
            </a:endParaRPr>
          </a:p>
          <a:p>
            <a:pPr algn="l" eaLnBrk="1" hangingPunct="1">
              <a:buClrTx/>
              <a:buSzTx/>
              <a:buFontTx/>
            </a:pPr>
            <a:r>
              <a:rPr lang="en-US" altLang="zh-CN" b="1" dirty="0">
                <a:latin typeface="黑体" panose="02010609060101010101" pitchFamily="49" charset="-122"/>
                <a:ea typeface="黑体" panose="02010609060101010101" pitchFamily="49" charset="-122"/>
                <a:sym typeface="宋体" panose="02010600030101010101" pitchFamily="2" charset="-122"/>
              </a:rPr>
              <a:t>3.</a:t>
            </a:r>
            <a:r>
              <a:rPr lang="zh-CN" altLang="en-US" b="1" dirty="0">
                <a:latin typeface="黑体" panose="02010609060101010101" pitchFamily="49" charset="-122"/>
                <a:ea typeface="黑体" panose="02010609060101010101" pitchFamily="49" charset="-122"/>
                <a:sym typeface="宋体" panose="02010600030101010101" pitchFamily="2" charset="-122"/>
              </a:rPr>
              <a:t>公共幼儿教育和幼师训练思想的萌芽</a:t>
            </a:r>
            <a:endParaRPr lang="zh-CN" altLang="en-US"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dirty="0">
                <a:latin typeface="黑体" panose="02010609060101010101" pitchFamily="49" charset="-122"/>
                <a:ea typeface="黑体" panose="02010609060101010101" pitchFamily="49" charset="-122"/>
                <a:sym typeface="宋体" panose="02010600030101010101" pitchFamily="2" charset="-122"/>
              </a:rPr>
              <a:t>创办</a:t>
            </a:r>
            <a:r>
              <a:rPr lang="en-US" altLang="zh-CN" dirty="0">
                <a:latin typeface="黑体" panose="02010609060101010101" pitchFamily="49" charset="-122"/>
                <a:ea typeface="黑体" panose="02010609060101010101" pitchFamily="49" charset="-122"/>
                <a:sym typeface="宋体" panose="02010600030101010101" pitchFamily="2" charset="-122"/>
              </a:rPr>
              <a:t>“</a:t>
            </a:r>
            <a:r>
              <a:rPr lang="zh-CN" altLang="en-US" dirty="0">
                <a:latin typeface="黑体" panose="02010609060101010101" pitchFamily="49" charset="-122"/>
                <a:ea typeface="黑体" panose="02010609060101010101" pitchFamily="49" charset="-122"/>
                <a:sym typeface="宋体" panose="02010600030101010101" pitchFamily="2" charset="-122"/>
              </a:rPr>
              <a:t>儿童之家</a:t>
            </a:r>
            <a:r>
              <a:rPr lang="en-US" altLang="zh-CN" dirty="0">
                <a:latin typeface="黑体" panose="02010609060101010101" pitchFamily="49" charset="-122"/>
                <a:ea typeface="黑体" panose="02010609060101010101" pitchFamily="49" charset="-122"/>
                <a:sym typeface="宋体" panose="02010600030101010101" pitchFamily="2" charset="-122"/>
              </a:rPr>
              <a:t>”</a:t>
            </a:r>
            <a:r>
              <a:rPr lang="zh-CN" altLang="en-US" dirty="0">
                <a:latin typeface="黑体" panose="02010609060101010101" pitchFamily="49" charset="-122"/>
                <a:ea typeface="黑体" panose="02010609060101010101" pitchFamily="49" charset="-122"/>
                <a:sym typeface="宋体" panose="02010600030101010101" pitchFamily="2" charset="-122"/>
              </a:rPr>
              <a:t>的设想</a:t>
            </a:r>
            <a:endParaRPr lang="zh-CN" altLang="en-US"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en-US" altLang="zh-CN" kern="1200" dirty="0">
              <a:latin typeface="黑体" panose="02010609060101010101" pitchFamily="49" charset="-122"/>
              <a:ea typeface="黑体" panose="02010609060101010101" pitchFamily="49" charset="-122"/>
              <a:cs typeface="+mn-cs"/>
              <a:sym typeface="宋体" panose="02010600030101010101" pitchFamily="2" charset="-122"/>
            </a:endParaRPr>
          </a:p>
          <a:p>
            <a:endParaRPr lang="zh-CN" altLang="en-US"/>
          </a:p>
        </p:txBody>
      </p:sp>
      <p:pic>
        <p:nvPicPr>
          <p:cNvPr id="60418" name="图片 7"/>
          <p:cNvPicPr>
            <a:picLocks noChangeAspect="1"/>
          </p:cNvPicPr>
          <p:nvPr/>
        </p:nvPicPr>
        <p:blipFill>
          <a:blip r:embed="rId1"/>
          <a:stretch>
            <a:fillRect/>
          </a:stretch>
        </p:blipFill>
        <p:spPr>
          <a:xfrm>
            <a:off x="6503988" y="4652963"/>
            <a:ext cx="2640012" cy="2205037"/>
          </a:xfrm>
          <a:prstGeom prst="rect">
            <a:avLst/>
          </a:prstGeom>
          <a:noFill/>
          <a:ln w="9525">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41"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61442"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19710" y="355600"/>
            <a:ext cx="8653145" cy="6309995"/>
          </a:xfrm>
        </p:spPr>
        <p:txBody>
          <a:bodyPr vert="horz" wrap="square" lIns="91440" tIns="45720" rIns="91440" bIns="45720" anchor="t"/>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裴斯泰洛齐在教育史上的地位</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latinLnBrk="0" hangingPunct="1">
              <a:lnSpc>
                <a:spcPts val="3265"/>
              </a:lnSpc>
              <a:spcBef>
                <a:spcPct val="0"/>
              </a:spcBef>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最早提出“教育心理学化”的主张。</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latinLnBrk="0" hangingPunct="1">
              <a:lnSpc>
                <a:spcPts val="3265"/>
              </a:lnSpc>
              <a:spcBef>
                <a:spcPct val="0"/>
              </a:spcBef>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裴斯泰洛齐的要素教育思想，为初等教育的发展与普及作出了很大贡献。</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latinLnBrk="0" hangingPunct="1">
              <a:lnSpc>
                <a:spcPts val="3265"/>
              </a:lnSpc>
              <a:spcBef>
                <a:spcPct val="0"/>
              </a:spcBef>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促使学前教育从家庭教育向社会教育过渡，重视家庭教育，提出了以母爱为依托、以感觉和心灵的发展为主要内容的学前儿童教育体系</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latinLnBrk="0" hangingPunct="1">
              <a:lnSpc>
                <a:spcPts val="3265"/>
              </a:lnSpc>
              <a:spcBef>
                <a:spcPct val="0"/>
              </a:spcBef>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是近代学前社会教育和幼儿师范教育的倡导者，首倡学前教育应成为一门独立的学科。</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latinLnBrk="0" hangingPunct="1">
              <a:lnSpc>
                <a:spcPts val="3265"/>
              </a:lnSpc>
              <a:spcBef>
                <a:spcPct val="0"/>
              </a:spcBef>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为近代教育理论的发展作出了重要贡献，产生了广泛的国际影响，德国著名教育家赫尔巴特、福禄贝尔、第斯多惠等，也都受到深刻影响。在清末开始传入我国，对我国初等教育也产生了一定影响。</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4" end="4"/>
                                            </p:txEl>
                                          </p:spTgt>
                                        </p:tgtEl>
                                        <p:attrNameLst>
                                          <p:attrName>style.visibility</p:attrName>
                                        </p:attrNameLst>
                                      </p:cBhvr>
                                      <p:to>
                                        <p:strVal val="visible"/>
                                      </p:to>
                                    </p:set>
                                    <p:anim calcmode="lin" valueType="num">
                                      <p:cBhvr>
                                        <p:cTn id="37"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2465"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62466"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第二节 福禄倍尔幼儿园教育理论</a:t>
            </a:r>
            <a:endPar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福禄贝尔（1782－1852），德国教育家，被公认为是19世纪欧洲最重要的几个教育家之一 。现代学前教育的鼻祖。他不仅创办了第一所称为“幼儿园”的学前教育机构，他的教育思想迄今仍在主导着学前教育理论的基本方向。福禄贝尔的教育思想与实践对世界各国幼儿教育的发展起到深远的影响。</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去瑞士</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参观</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裴斯泰洛齐</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的学校之教法，喜爱斐氏的教学，而确定了他努力的方向。</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348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63490"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1837年，年已55岁的福禄贝尔在勃兰根堡创办了一所“发展幼儿活动本能和自发活动的机构”儿童游戏活动机构，招收3～7岁幼儿，并运用自己在数学和建筑学方面的专长，为儿童设计了6套玩具，称为恩物，以球、立方体和圆柱体为基本形态，供儿童触摸、抓握。1840年，热爱大自然的福禄贝尔为这个机构创造了一个新词——幼儿园（Kindergarten），这也是这个词汇的来源：幼儿园如同花园，幼儿如同花草，教师犹如园丁，儿童的发展犹如植物的成长。同时，他在欧洲首先给了妇女专业位置——幼儿园教师。</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举办幼师训练所，创办刊物，宣传幼儿教育的重要性并介绍幼儿教育方法</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代表作：《人的教育》、《幼儿园教育学》</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标题 1"/>
          <p:cNvSpPr>
            <a:spLocks noGrp="1"/>
          </p:cNvSpPr>
          <p:nvPr>
            <p:ph type="title"/>
          </p:nvPr>
        </p:nvSpPr>
        <p:spPr/>
        <p:txBody>
          <a:bodyPr vert="horz" wrap="square" lIns="91440" tIns="45720" rIns="91440" bIns="45720" anchor="ctr"/>
          <a:p>
            <a:endParaRPr lang="zh-CN" altLang="en-US" dirty="0"/>
          </a:p>
        </p:txBody>
      </p:sp>
      <p:sp>
        <p:nvSpPr>
          <p:cNvPr id="39938" name="内容占位符 2"/>
          <p:cNvSpPr>
            <a:spLocks noGrp="1"/>
          </p:cNvSpPr>
          <p:nvPr>
            <p:ph idx="1"/>
          </p:nvPr>
        </p:nvSpPr>
        <p:spPr>
          <a:xfrm>
            <a:off x="395288" y="476250"/>
            <a:ext cx="8291512" cy="5649913"/>
          </a:xfrm>
        </p:spPr>
        <p:txBody>
          <a:bodyPr vert="horz" wrap="square" lIns="91440" tIns="45720" rIns="91440" bIns="45720" anchor="t"/>
          <a:p>
            <a:r>
              <a:rPr lang="zh-CN" altLang="en-US" dirty="0">
                <a:latin typeface="黑体" panose="02010609060101010101" pitchFamily="49" charset="-122"/>
                <a:ea typeface="黑体" panose="02010609060101010101" pitchFamily="49" charset="-122"/>
              </a:rPr>
              <a:t>在哲学上，卢梭主张感觉是认识的来源，坚持“</a:t>
            </a:r>
            <a:r>
              <a:rPr lang="zh-CN" altLang="en-US" dirty="0">
                <a:latin typeface="黑体" panose="02010609060101010101" pitchFamily="49" charset="-122"/>
                <a:ea typeface="黑体" panose="02010609060101010101" pitchFamily="49" charset="-122"/>
                <a:hlinkClick r:id="rId1"/>
              </a:rPr>
              <a:t>自然神论</a:t>
            </a:r>
            <a:r>
              <a:rPr lang="zh-CN" altLang="en-US" dirty="0">
                <a:latin typeface="黑体" panose="02010609060101010101" pitchFamily="49" charset="-122"/>
                <a:ea typeface="黑体" panose="02010609060101010101" pitchFamily="49" charset="-122"/>
              </a:rPr>
              <a:t>”的观点；强调人性本善，信仰高于理性。在社会观上，卢梭坚持社会契约论，主张建立“理性王国”；主张自由平等，反对大私有制及其压迫；提出“</a:t>
            </a:r>
            <a:r>
              <a:rPr lang="zh-CN" altLang="en-US" dirty="0">
                <a:latin typeface="黑体" panose="02010609060101010101" pitchFamily="49" charset="-122"/>
                <a:ea typeface="黑体" panose="02010609060101010101" pitchFamily="49" charset="-122"/>
                <a:hlinkClick r:id="rId2"/>
              </a:rPr>
              <a:t>天赋人权说</a:t>
            </a:r>
            <a:r>
              <a:rPr lang="zh-CN" altLang="en-US" dirty="0">
                <a:latin typeface="黑体" panose="02010609060101010101" pitchFamily="49" charset="-122"/>
                <a:ea typeface="黑体" panose="02010609060101010101" pitchFamily="49" charset="-122"/>
              </a:rPr>
              <a:t>”，反对专制、暴政。在教育上，他主张教育目的在培养自然人；反对封建教育戕害、轻视儿童，要求提高儿童在教育中的地位；主张改革教育内容和方法，顺应儿童的本性，让他们的身心自由发展。</a:t>
            </a:r>
            <a:endParaRPr lang="en-US" altLang="zh-CN" dirty="0">
              <a:latin typeface="黑体" panose="02010609060101010101" pitchFamily="49" charset="-122"/>
              <a:ea typeface="黑体" panose="02010609060101010101" pitchFamily="49" charset="-122"/>
              <a:sym typeface="宋体" panose="02010600030101010101" pitchFamily="2" charset="-122"/>
            </a:endParaRPr>
          </a:p>
          <a:p>
            <a:endParaRPr lang="zh-CN" altLang="en-US" dirty="0"/>
          </a:p>
        </p:txBody>
      </p:sp>
      <p:pic>
        <p:nvPicPr>
          <p:cNvPr id="44034" name="图片 7"/>
          <p:cNvPicPr>
            <a:picLocks noChangeAspect="1"/>
          </p:cNvPicPr>
          <p:nvPr/>
        </p:nvPicPr>
        <p:blipFill>
          <a:blip r:embed="rId3"/>
          <a:stretch>
            <a:fillRect/>
          </a:stretch>
        </p:blipFill>
        <p:spPr>
          <a:xfrm>
            <a:off x="6503988" y="4652963"/>
            <a:ext cx="2640012" cy="2205037"/>
          </a:xfrm>
          <a:prstGeom prst="rect">
            <a:avLst/>
          </a:prstGeom>
          <a:noFill/>
          <a:ln w="9525">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标题 1"/>
          <p:cNvSpPr>
            <a:spLocks noGrp="1"/>
          </p:cNvSpPr>
          <p:nvPr>
            <p:ph type="title"/>
          </p:nvPr>
        </p:nvSpPr>
        <p:spPr/>
        <p:txBody>
          <a:bodyPr anchor="ctr"/>
          <a:p>
            <a:endParaRPr lang="zh-CN" altLang="en-US"/>
          </a:p>
        </p:txBody>
      </p:sp>
      <p:sp>
        <p:nvSpPr>
          <p:cNvPr id="64514" name="内容占位符 2"/>
          <p:cNvSpPr>
            <a:spLocks noGrp="1"/>
          </p:cNvSpPr>
          <p:nvPr>
            <p:ph idx="1"/>
          </p:nvPr>
        </p:nvSpPr>
        <p:spPr>
          <a:xfrm>
            <a:off x="315913" y="274638"/>
            <a:ext cx="8370887" cy="5851525"/>
          </a:xfrm>
        </p:spPr>
        <p:txBody>
          <a:bodyPr anchor="t"/>
          <a:p>
            <a:r>
              <a:rPr lang="zh-CN" altLang="en-US" sz="2800">
                <a:latin typeface="黑体" panose="02010609060101010101" pitchFamily="49" charset="-122"/>
                <a:ea typeface="黑体" panose="02010609060101010101" pitchFamily="49" charset="-122"/>
              </a:rPr>
              <a:t>(Kindergarten)”一词的诞生及隐义： 禄培尔的好朋友巴若普(Barop)用浪漫的语句记录了这一创造过程：“一天，福禄培尔与我和米登多夫一道回布兰肯堡，福禄培尔在路不停地呼喊：‘哦!赐给我一个名字以适合我的年幼儿童吧!’这时，布兰肯堡的山脉正横卧在我们脚下，而福禄培尔一直往前焦躁地走着。突然他停下来，如同被定住了一样，他的眼睛闪耀出光芒，然后，他对着山大声呼喊，回声被风从远方吹回来：‘有了! </a:t>
            </a:r>
            <a:r>
              <a:rPr lang="zh-CN" altLang="en-US" sz="2800">
                <a:latin typeface="黑体" panose="02010609060101010101" pitchFamily="49" charset="-122"/>
                <a:ea typeface="黑体" panose="02010609060101010101" pitchFamily="49" charset="-122"/>
                <a:sym typeface="宋体" panose="02010600030101010101" pitchFamily="2" charset="-122"/>
              </a:rPr>
              <a:t>Kindergarten</a:t>
            </a:r>
            <a:r>
              <a:rPr lang="zh-CN" altLang="en-US" sz="2800">
                <a:latin typeface="黑体" panose="02010609060101010101" pitchFamily="49" charset="-122"/>
                <a:ea typeface="黑体" panose="02010609060101010101" pitchFamily="49" charset="-122"/>
              </a:rPr>
              <a:t>就是</a:t>
            </a:r>
            <a:r>
              <a:rPr lang="zh-CN" altLang="en-US" sz="2800">
                <a:latin typeface="黑体" panose="02010609060101010101" pitchFamily="49" charset="-122"/>
                <a:ea typeface="黑体" panose="02010609060101010101" pitchFamily="49" charset="-122"/>
                <a:sym typeface="宋体" panose="02010600030101010101" pitchFamily="2" charset="-122"/>
              </a:rPr>
              <a:t>它要叫</a:t>
            </a:r>
            <a:r>
              <a:rPr lang="zh-CN" altLang="en-US" sz="2800">
                <a:latin typeface="黑体" panose="02010609060101010101" pitchFamily="49" charset="-122"/>
                <a:ea typeface="黑体" panose="02010609060101010101" pitchFamily="49" charset="-122"/>
              </a:rPr>
              <a:t>的名字。福禄贝尔对于他所找到的 Kindergarten 这个名字是十分兴奋和满意的。</a:t>
            </a:r>
            <a:endParaRPr lang="zh-CN" altLang="en-US" sz="2800">
              <a:latin typeface="黑体" panose="02010609060101010101" pitchFamily="49" charset="-122"/>
              <a:ea typeface="黑体" panose="02010609060101010101" pitchFamily="49"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标题 1"/>
          <p:cNvSpPr>
            <a:spLocks noGrp="1"/>
          </p:cNvSpPr>
          <p:nvPr>
            <p:ph type="title"/>
          </p:nvPr>
        </p:nvSpPr>
        <p:spPr/>
        <p:txBody>
          <a:bodyPr anchor="ctr"/>
          <a:p>
            <a:endParaRPr lang="zh-CN" altLang="en-US"/>
          </a:p>
        </p:txBody>
      </p:sp>
      <p:sp>
        <p:nvSpPr>
          <p:cNvPr id="65538" name="内容占位符 2"/>
          <p:cNvSpPr>
            <a:spLocks noGrp="1"/>
          </p:cNvSpPr>
          <p:nvPr>
            <p:ph idx="1"/>
          </p:nvPr>
        </p:nvSpPr>
        <p:spPr>
          <a:xfrm>
            <a:off x="184785" y="487045"/>
            <a:ext cx="8717280" cy="5639435"/>
          </a:xfrm>
        </p:spPr>
        <p:txBody>
          <a:bodyPr anchor="t"/>
          <a:p>
            <a:r>
              <a:rPr lang="zh-CN" altLang="en-US" sz="2800">
                <a:latin typeface="黑体" panose="02010609060101010101" pitchFamily="49" charset="-122"/>
                <a:ea typeface="黑体" panose="02010609060101010101" pitchFamily="49" charset="-122"/>
              </a:rPr>
              <a:t>第一层含义即指作为实体存在的花园，即幼儿园需要有花园才能称其为幼儿园。福禄培尔在其著作中明确指出：“充分了解自然意味着在其中看到神圣力量的最及时启示，然而我们还没有掌握这种思想的细节。它的重要性更在于通过观察自然的生长和发展可比较人类的生长和发展，个人也是一样。然而它对于还在生长和发展中的人来说更加重要。因此完全、充足的教育必须给儿童提供这样一种比较观察的机会。这就是 Kindergarten 的完整、完美的含义，它的名字即意味着这是一个‘儿童的花园’，所以一个幼儿园的基本含义在于它应当有可以让孩子参与的花园。</a:t>
            </a:r>
            <a:endParaRPr lang="zh-CN" altLang="en-US" sz="2800">
              <a:latin typeface="黑体" panose="02010609060101010101" pitchFamily="49" charset="-122"/>
              <a:ea typeface="黑体" panose="02010609060101010101" pitchFamily="49" charset="-122"/>
            </a:endParaRPr>
          </a:p>
          <a:p>
            <a:endParaRPr lang="zh-CN" altLang="en-US" sz="2800">
              <a:latin typeface="黑体" panose="02010609060101010101" pitchFamily="49" charset="-122"/>
              <a:ea typeface="黑体" panose="02010609060101010101" pitchFamily="49"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6561"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66562"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一、论教育的主导原则</a:t>
            </a:r>
            <a:endPar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（一）统一的原则</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上帝是万物的统一体，上帝的精神即</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统一</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教育的任务是先认识自然，进而认识人类，最终才能认识上帝的统一。</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带有神秘主义的特征</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（二）教育顺应自然的原则</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人性来源于神性，是善的，教育、教学和训练的最初基本标志必须是容忍的、顺应的、保护性的和防御性的，自由与自决是全部教育和全部生活的目的与追求。</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3" end="3"/>
                                            </p:txEl>
                                          </p:spTgt>
                                        </p:tgtEl>
                                        <p:attrNameLst>
                                          <p:attrName>style.visibility</p:attrName>
                                        </p:attrNameLst>
                                      </p:cBhvr>
                                      <p:to>
                                        <p:strVal val="visible"/>
                                      </p:to>
                                    </p:set>
                                    <p:anim calcmode="lin" valueType="num">
                                      <p:cBhvr>
                                        <p:cTn id="37"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p:cTn id="4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pRg st="1" end="1"/>
                                            </p:txEl>
                                          </p:spTgt>
                                        </p:tgtEl>
                                        <p:attrNameLst>
                                          <p:attrName>style.visibility</p:attrName>
                                        </p:attrNameLst>
                                      </p:cBhvr>
                                      <p:to>
                                        <p:strVal val="visible"/>
                                      </p:to>
                                    </p:set>
                                    <p:anim calcmode="lin" valueType="num">
                                      <p:cBhvr>
                                        <p:cTn id="49"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75">
                                            <p:txEl>
                                              <p:pRg st="2" end="2"/>
                                            </p:txEl>
                                          </p:spTgt>
                                        </p:tgtEl>
                                        <p:attrNameLst>
                                          <p:attrName>style.visibility</p:attrName>
                                        </p:attrNameLst>
                                      </p:cBhvr>
                                      <p:to>
                                        <p:strVal val="visible"/>
                                      </p:to>
                                    </p:set>
                                    <p:anim calcmode="lin" valueType="num">
                                      <p:cBhvr>
                                        <p:cTn id="5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56"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7585"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67586" name="图片 7"/>
          <p:cNvPicPr>
            <a:picLocks noChangeAspect="1"/>
          </p:cNvPicPr>
          <p:nvPr/>
        </p:nvPicPr>
        <p:blipFill>
          <a:blip r:embed="rId2"/>
          <a:stretch>
            <a:fillRect/>
          </a:stretch>
        </p:blipFill>
        <p:spPr>
          <a:xfrm>
            <a:off x="6503988" y="464407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（三）发展与对立调和的原则</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第一次把</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进化</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概念完全而充分地运用于人的发展及其教育</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人的发展过程也和自然界的进化过程一样，从不完善到完善、从低级到高级、从简单到复杂。</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同万物生长规律一样，人的成长也必须服从对立的法则和调和的法则。</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对立物是儿童的天性与环境的矛盾，教育从内因和外因入手，发现调和的东西，达到两者的统一。</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（四）创造性活动的原则</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创造性活动不仅能加强身体，还能加强精神，认识和表现存在于自身的上帝的精神。</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p:cTn id="4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pRg st="1" end="1"/>
                                            </p:txEl>
                                          </p:spTgt>
                                        </p:tgtEl>
                                        <p:attrNameLst>
                                          <p:attrName>style.visibility</p:attrName>
                                        </p:attrNameLst>
                                      </p:cBhvr>
                                      <p:to>
                                        <p:strVal val="visible"/>
                                      </p:to>
                                    </p:set>
                                    <p:anim calcmode="lin" valueType="num">
                                      <p:cBhvr>
                                        <p:cTn id="49"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75">
                                            <p:txEl>
                                              <p:pRg st="2" end="2"/>
                                            </p:txEl>
                                          </p:spTgt>
                                        </p:tgtEl>
                                        <p:attrNameLst>
                                          <p:attrName>style.visibility</p:attrName>
                                        </p:attrNameLst>
                                      </p:cBhvr>
                                      <p:to>
                                        <p:strVal val="visible"/>
                                      </p:to>
                                    </p:set>
                                    <p:anim calcmode="lin" valueType="num">
                                      <p:cBhvr>
                                        <p:cTn id="5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56"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860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68610"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41300" y="260350"/>
            <a:ext cx="8651875" cy="6337300"/>
          </a:xfrm>
        </p:spPr>
        <p:txBody>
          <a:bodyPr vert="horz" wrap="square" lIns="91440" tIns="45720" rIns="91440" bIns="45720" anchor="t"/>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（五）社会参与原则</a:t>
            </a:r>
            <a:endPar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儿童本身是一个整体，又是社会大整体的有机组成部分，儿童只有通过社会合作、社会参与才能认识自己与他人的关系，认识人性。</a:t>
            </a:r>
            <a:endParaRPr lang="zh-CN" altLang="en-US" sz="36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三、幼儿园教育学</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（一）幼儿园工作的意义与任务</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为</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3-7</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岁儿童设立专门的教育机构，弥补家庭教育的不足。一致性</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教育任务是：</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1" end="1"/>
                                            </p:txEl>
                                          </p:spTgt>
                                        </p:tgtEl>
                                        <p:attrNameLst>
                                          <p:attrName>style.visibility</p:attrName>
                                        </p:attrNameLst>
                                      </p:cBhvr>
                                      <p:to>
                                        <p:strVal val="visible"/>
                                      </p:to>
                                    </p:set>
                                    <p:anim calcmode="lin" valueType="num">
                                      <p:cBhvr>
                                        <p:cTn id="4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pRg st="2" end="2"/>
                                            </p:txEl>
                                          </p:spTgt>
                                        </p:tgtEl>
                                        <p:attrNameLst>
                                          <p:attrName>style.visibility</p:attrName>
                                        </p:attrNameLst>
                                      </p:cBhvr>
                                      <p:to>
                                        <p:strVal val="visible"/>
                                      </p:to>
                                    </p:set>
                                    <p:anim calcmode="lin" valueType="num">
                                      <p:cBhvr>
                                        <p:cTn id="4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9633"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69634"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（二）自我活动与游戏</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自我活动是基本原则，能激发对新知识的兴趣和注意，树立自信心和自尊</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游戏是自我活动的集中体现，滋养着肉体的力量，也不断增长着精神的和道德的力量，是幼儿园的主要教育方式。</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（三）幼儿园课程与教材</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拟定了以儿童活动和游戏为主要特征的幼儿园课程体系，精心创制相关教具</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1</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、游戏与歌谣</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7</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首母亲的歌和</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50</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首游戏的歌，指导母亲和保姆，指导和激励幼儿园的孩子。</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p:cTn id="4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pRg st="1" end="1"/>
                                            </p:txEl>
                                          </p:spTgt>
                                        </p:tgtEl>
                                        <p:attrNameLst>
                                          <p:attrName>style.visibility</p:attrName>
                                        </p:attrNameLst>
                                      </p:cBhvr>
                                      <p:to>
                                        <p:strVal val="visible"/>
                                      </p:to>
                                    </p:set>
                                    <p:anim calcmode="lin" valueType="num">
                                      <p:cBhvr>
                                        <p:cTn id="49"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75">
                                            <p:txEl>
                                              <p:pRg st="2" end="2"/>
                                            </p:txEl>
                                          </p:spTgt>
                                        </p:tgtEl>
                                        <p:attrNameLst>
                                          <p:attrName>style.visibility</p:attrName>
                                        </p:attrNameLst>
                                      </p:cBhvr>
                                      <p:to>
                                        <p:strVal val="visible"/>
                                      </p:to>
                                    </p:set>
                                    <p:anim calcmode="lin" valueType="num">
                                      <p:cBhvr>
                                        <p:cTn id="5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56"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0657" name="图片 1" descr="4"/>
          <p:cNvPicPr>
            <a:picLocks noChangeAspect="1"/>
          </p:cNvPicPr>
          <p:nvPr/>
        </p:nvPicPr>
        <p:blipFill>
          <a:blip r:embed="rId1"/>
          <a:stretch>
            <a:fillRect/>
          </a:stretch>
        </p:blipFill>
        <p:spPr>
          <a:xfrm>
            <a:off x="638175" y="3679825"/>
            <a:ext cx="3179763" cy="3178175"/>
          </a:xfrm>
          <a:prstGeom prst="rect">
            <a:avLst/>
          </a:prstGeom>
          <a:noFill/>
          <a:ln w="9525">
            <a:noFill/>
          </a:ln>
        </p:spPr>
      </p:pic>
      <p:pic>
        <p:nvPicPr>
          <p:cNvPr id="70658" name="图片 4"/>
          <p:cNvPicPr>
            <a:picLocks noChangeAspect="1"/>
          </p:cNvPicPr>
          <p:nvPr/>
        </p:nvPicPr>
        <p:blipFill>
          <a:blip r:embed="rId2"/>
          <a:stretch>
            <a:fillRect/>
          </a:stretch>
        </p:blipFill>
        <p:spPr>
          <a:xfrm>
            <a:off x="0" y="0"/>
            <a:ext cx="2025650" cy="2130425"/>
          </a:xfrm>
          <a:prstGeom prst="rect">
            <a:avLst/>
          </a:prstGeom>
          <a:noFill/>
          <a:ln w="9525">
            <a:noFill/>
          </a:ln>
        </p:spPr>
      </p:pic>
      <p:pic>
        <p:nvPicPr>
          <p:cNvPr id="70659" name="图片 7"/>
          <p:cNvPicPr>
            <a:picLocks noChangeAspect="1"/>
          </p:cNvPicPr>
          <p:nvPr/>
        </p:nvPicPr>
        <p:blipFill>
          <a:blip r:embed="rId3"/>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a:t>
            </a:r>
            <a:r>
              <a:rPr lang="en-US" altLang="zh-CN" sz="3600" b="1" kern="1200" dirty="0">
                <a:latin typeface="黑体" panose="02010609060101010101" pitchFamily="49" charset="-122"/>
                <a:ea typeface="黑体" panose="02010609060101010101" pitchFamily="49" charset="-122"/>
                <a:cs typeface="+mn-cs"/>
                <a:sym typeface="宋体" panose="02010600030101010101" pitchFamily="2" charset="-122"/>
              </a:rPr>
              <a:t>2</a:t>
            </a: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、福禄倍尔恩物</a:t>
            </a:r>
            <a:endPar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    恩物是福禄培尔为幼儿进行游戏和作业设计的一套教具。取名“恩物”，意味着这是成人赠给心爱儿童的礼物，上帝的恩赐。恩物共20种。前10种为游戏玩具，后10种为作业用具。给儿童提供多种立体的、平面的、立体和平面结合的造型。以发展儿童的创造才能和审美观念，帮助儿童循序渐进地认识复杂的大千世界及其内在规律。</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pic>
        <p:nvPicPr>
          <p:cNvPr id="70661" name="图片 2" descr="1"/>
          <p:cNvPicPr>
            <a:picLocks noChangeAspect="1"/>
          </p:cNvPicPr>
          <p:nvPr/>
        </p:nvPicPr>
        <p:blipFill>
          <a:blip r:embed="rId4"/>
          <a:stretch>
            <a:fillRect/>
          </a:stretch>
        </p:blipFill>
        <p:spPr>
          <a:xfrm>
            <a:off x="3709988" y="4089400"/>
            <a:ext cx="2794000" cy="2438400"/>
          </a:xfrm>
          <a:prstGeom prst="rect">
            <a:avLst/>
          </a:prstGeom>
          <a:noFill/>
          <a:ln w="9525">
            <a:noFill/>
          </a:ln>
        </p:spPr>
      </p:pic>
      <p:pic>
        <p:nvPicPr>
          <p:cNvPr id="70662" name="图片 6" descr="2"/>
          <p:cNvPicPr>
            <a:picLocks noChangeAspect="1"/>
          </p:cNvPicPr>
          <p:nvPr/>
        </p:nvPicPr>
        <p:blipFill>
          <a:blip r:embed="rId5"/>
          <a:stretch>
            <a:fillRect/>
          </a:stretch>
        </p:blipFill>
        <p:spPr>
          <a:xfrm>
            <a:off x="6777038" y="4064000"/>
            <a:ext cx="1404937" cy="26416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 calcmode="lin" valueType="num">
                                      <p:cBhvr>
                                        <p:cTn id="19"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 calcmode="lin" valueType="num">
                                      <p:cBhvr>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81"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71682"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3</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、作业</a:t>
            </a:r>
            <a:endPar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以恩物教学为前提，将所学知识运用于实践。</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作业如针、剪刀、浆糊、石笔或铅笔、颜色盒、黏土以及各种彩色的纸片、纸条、纸板、竹签、碗等供画线、绘图、剪纸、贴纸、塑造、针刺、刺孔、编织等作业用</a:t>
            </a:r>
            <a:r>
              <a:rPr lang="zh-CN" altLang="en-US" sz="3600" kern="1200" dirty="0">
                <a:latin typeface="黑体" panose="02010609060101010101" pitchFamily="49" charset="-122"/>
                <a:ea typeface="黑体" panose="02010609060101010101" pitchFamily="49" charset="-122"/>
                <a:cs typeface="+mn-cs"/>
                <a:sym typeface="宋体" panose="02010600030101010101" pitchFamily="2" charset="-122"/>
              </a:rPr>
              <a:t>。</a:t>
            </a:r>
            <a:endParaRPr lang="zh-CN" altLang="en-US" sz="36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4</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、运动游戏</a:t>
            </a:r>
            <a:endParaRPr lang="zh-CN" altLang="en-US" sz="36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发明在户外进行、伴随歌曲的团体游戏，发展相互合作、团结友爱的品质和精神。</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5</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、自然研究</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从事为自然研究奠基的工作：观察自然、园艺、饲养动物，满足好奇心，激发研究自然科学的兴趣与热情。</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p:cTn id="4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pRg st="1" end="1"/>
                                            </p:txEl>
                                          </p:spTgt>
                                        </p:tgtEl>
                                        <p:attrNameLst>
                                          <p:attrName>style.visibility</p:attrName>
                                        </p:attrNameLst>
                                      </p:cBhvr>
                                      <p:to>
                                        <p:strVal val="visible"/>
                                      </p:to>
                                    </p:set>
                                    <p:anim calcmode="lin" valueType="num">
                                      <p:cBhvr>
                                        <p:cTn id="49"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75">
                                            <p:txEl>
                                              <p:pRg st="2" end="2"/>
                                            </p:txEl>
                                          </p:spTgt>
                                        </p:tgtEl>
                                        <p:attrNameLst>
                                          <p:attrName>style.visibility</p:attrName>
                                        </p:attrNameLst>
                                      </p:cBhvr>
                                      <p:to>
                                        <p:strVal val="visible"/>
                                      </p:to>
                                    </p:set>
                                    <p:anim calcmode="lin" valueType="num">
                                      <p:cBhvr>
                                        <p:cTn id="5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56"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2705"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72706"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 （四）从幼儿园向普通学校的过渡</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幼小衔接的重要性，儿童难以适应，学校的教学工作带来严重困难</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从幼儿园到小学有一个中间阶段，使儿童做好准备，把非连续性降到最小程度，</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学校在低年级阶段继续使用幼儿园的某些方法。</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四、地位与影响</a:t>
            </a:r>
            <a:endPar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他首创了幼儿社会教育的重要形式之一——幼儿园，并广泛组织了训练幼儿园教师的工作，积极地推动了幼儿社会教育的发展。在借鉴前人经验的基础上，详细论述了幼儿园工作的体系、内容和方法，发明了恩物，确定了游戏与作业为幼儿教育的重要活动方式等，大大推动了学前教育的发展。</a:t>
            </a:r>
            <a:endPar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1" end="1"/>
                                            </p:txEl>
                                          </p:spTgt>
                                        </p:tgtEl>
                                        <p:attrNameLst>
                                          <p:attrName>style.visibility</p:attrName>
                                        </p:attrNameLst>
                                      </p:cBhvr>
                                      <p:to>
                                        <p:strVal val="visible"/>
                                      </p:to>
                                    </p:set>
                                    <p:anim calcmode="lin" valueType="num">
                                      <p:cBhvr>
                                        <p:cTn id="4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pRg st="2" end="2"/>
                                            </p:txEl>
                                          </p:spTgt>
                                        </p:tgtEl>
                                        <p:attrNameLst>
                                          <p:attrName>style.visibility</p:attrName>
                                        </p:attrNameLst>
                                      </p:cBhvr>
                                      <p:to>
                                        <p:strVal val="visible"/>
                                      </p:to>
                                    </p:set>
                                    <p:anim calcmode="lin" valueType="num">
                                      <p:cBhvr>
                                        <p:cTn id="4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372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73730"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514350" y="415925"/>
            <a:ext cx="8265160" cy="6181725"/>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 </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他的教育思想深刻地影响了欧美各国，以及日本等国的学前教育。在清末，福禄培尔的教育思想开始传入我国，对我国学前教育实际和理论也产生了很大影响。</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    重视家庭生活与社区生活在儿童教育过程中的重要作用，要求教育与社会生活密切联系，强调儿童的自我活动和想象力、创造力的培养，受到杜威、蒙台梭利等人的肯定和接受，对小学和中学的课程设置产生深刻影响，教育方面的</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真正的预言家</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    教育理论有着浓厚的神秘主义色彩和明显的形式主义倾向，重视其方法的原理，而不拘泥于其形式。</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3"/>
                                            </p:txEl>
                                          </p:spTgt>
                                        </p:tgtEl>
                                        <p:attrNameLst>
                                          <p:attrName>style.visibility</p:attrName>
                                        </p:attrNameLst>
                                      </p:cBhvr>
                                      <p:to>
                                        <p:strVal val="visible"/>
                                      </p:to>
                                    </p:set>
                                    <p:anim calcmode="lin" valueType="num">
                                      <p:cBhvr>
                                        <p:cTn id="7" dur="500" fill="hold"/>
                                        <p:tgtEl>
                                          <p:spTgt spid="3075">
                                            <p:txEl>
                                              <p:charRg st="0" end="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1" end="1"/>
                                            </p:txEl>
                                          </p:spTgt>
                                        </p:tgtEl>
                                        <p:attrNameLst>
                                          <p:attrName>style.visibility</p:attrName>
                                        </p:attrNameLst>
                                      </p:cBhvr>
                                      <p:to>
                                        <p:strVal val="visible"/>
                                      </p:to>
                                    </p:set>
                                    <p:anim calcmode="lin" valueType="num">
                                      <p:cBhvr>
                                        <p:cTn id="25"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2" end="2"/>
                                            </p:txEl>
                                          </p:spTgt>
                                        </p:tgtEl>
                                        <p:attrNameLst>
                                          <p:attrName>style.visibility</p:attrName>
                                        </p:attrNameLst>
                                      </p:cBhvr>
                                      <p:to>
                                        <p:strVal val="visible"/>
                                      </p:to>
                                    </p:set>
                                    <p:anim calcmode="lin" valueType="num">
                                      <p:cBhvr>
                                        <p:cTn id="31"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61"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40962"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40963" name="标题 3073"/>
          <p:cNvSpPr>
            <a:spLocks noGrp="1"/>
          </p:cNvSpPr>
          <p:nvPr>
            <p:ph type="ctrTitle"/>
          </p:nvPr>
        </p:nvSpPr>
        <p:spPr>
          <a:xfrm>
            <a:off x="469900" y="1381125"/>
            <a:ext cx="8475663" cy="2219325"/>
          </a:xfrm>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520700"/>
            <a:ext cx="8828405" cy="6337300"/>
          </a:xfrm>
        </p:spPr>
        <p:txBody>
          <a:bodyPr vert="horz" wrap="square" lIns="91440" tIns="45720" rIns="91440" bIns="45720" anchor="t"/>
          <a:p>
            <a:pPr algn="l">
              <a:buClrTx/>
              <a:buSzTx/>
              <a:buFontTx/>
            </a:pP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社会契约论</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第一次提出了“天赋人权和主权在民的思想”。它刚一问世就遭到了禁止。卢梭本人也被迫流亡到英国。但</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社会契约论</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所提倡的民主理论却很快风靡全世界。它引发了震惊世界的法国大革命。法国国家格言“自由、平等、博爱”便来自</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社会契约论</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。该书直接为不久以后问世的美国</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独立宣言</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和美国宪法及其权利法案、法国</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人权宣言</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及法国大革命时期的三部宪法，奠定了理论基础。</a:t>
            </a:r>
            <a:endParaRPr lang="zh-CN" altLang="en-US" sz="2800" kern="1200" dirty="0">
              <a:latin typeface="黑体" panose="02010609060101010101" pitchFamily="49" charset="-122"/>
              <a:ea typeface="黑体" panose="02010609060101010101" pitchFamily="49" charset="-122"/>
              <a:cs typeface="+mn-cs"/>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社会契约论</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中主权在民的思想，是现代民主制度的基石，深刻地影响了欧洲的革命运动和美国的独立战争。</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250"/>
                                            </p:txEl>
                                          </p:spTgt>
                                        </p:tgtEl>
                                        <p:attrNameLst>
                                          <p:attrName>style.visibility</p:attrName>
                                        </p:attrNameLst>
                                      </p:cBhvr>
                                      <p:to>
                                        <p:strVal val="visible"/>
                                      </p:to>
                                    </p:set>
                                    <p:anim calcmode="lin" valueType="num">
                                      <p:cBhvr>
                                        <p:cTn id="7" dur="500" fill="hold"/>
                                        <p:tgtEl>
                                          <p:spTgt spid="3075">
                                            <p:txEl>
                                              <p:charRg st="0" end="250"/>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25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250" end="300"/>
                                            </p:txEl>
                                          </p:spTgt>
                                        </p:tgtEl>
                                        <p:attrNameLst>
                                          <p:attrName>style.visibility</p:attrName>
                                        </p:attrNameLst>
                                      </p:cBhvr>
                                      <p:to>
                                        <p:strVal val="visible"/>
                                      </p:to>
                                    </p:set>
                                    <p:anim calcmode="lin" valueType="num">
                                      <p:cBhvr>
                                        <p:cTn id="13" dur="500" fill="hold"/>
                                        <p:tgtEl>
                                          <p:spTgt spid="3075">
                                            <p:txEl>
                                              <p:charRg st="250" end="300"/>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250" end="30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1985"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41986"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41987" name="标题 3073"/>
          <p:cNvSpPr>
            <a:spLocks noGrp="1"/>
          </p:cNvSpPr>
          <p:nvPr>
            <p:ph type="ctrTitle"/>
          </p:nvPr>
        </p:nvSpPr>
        <p:spPr>
          <a:xfrm>
            <a:off x="469900" y="1381125"/>
            <a:ext cx="8475663" cy="2219325"/>
          </a:xfrm>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4635" y="130175"/>
            <a:ext cx="8542020" cy="6597650"/>
          </a:xfrm>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  </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爱弥儿</a:t>
            </a:r>
            <a:r>
              <a:rPr lang="en-US" altLang="zh-CN" sz="2800" kern="1200" dirty="0">
                <a:latin typeface="黑体" panose="02010609060101010101" pitchFamily="49" charset="-122"/>
                <a:ea typeface="黑体" panose="02010609060101010101" pitchFamily="49" charset="-122"/>
                <a:cs typeface="+mn-cs"/>
              </a:rPr>
              <a:t>》</a:t>
            </a:r>
            <a:r>
              <a:rPr lang="zh-CN" altLang="en-US" sz="2800" kern="1200" dirty="0">
                <a:latin typeface="黑体" panose="02010609060101010101" pitchFamily="49" charset="-122"/>
                <a:ea typeface="黑体" panose="02010609060101010101" pitchFamily="49" charset="-122"/>
                <a:cs typeface="+mn-cs"/>
              </a:rPr>
              <a:t>讲述了卢梭根据儿童的年龄提出了对不同年龄阶段的儿童进行教育的原则、内容和方法。是</a:t>
            </a:r>
            <a:r>
              <a:rPr lang="zh-CN" altLang="en-US" sz="2800" kern="1200" dirty="0">
                <a:latin typeface="黑体" panose="02010609060101010101" pitchFamily="49" charset="-122"/>
                <a:ea typeface="黑体" panose="02010609060101010101" pitchFamily="49" charset="-122"/>
                <a:cs typeface="+mn-cs"/>
                <a:hlinkClick r:id="rId3"/>
              </a:rPr>
              <a:t>卢梭</a:t>
            </a:r>
            <a:r>
              <a:rPr lang="zh-CN" altLang="en-US" sz="2800" kern="1200" dirty="0">
                <a:latin typeface="黑体" panose="02010609060101010101" pitchFamily="49" charset="-122"/>
                <a:ea typeface="黑体" panose="02010609060101010101" pitchFamily="49" charset="-122"/>
                <a:cs typeface="+mn-cs"/>
              </a:rPr>
              <a:t>自认为是“我的所有作品中最好、最重要的一部”。此书写于</a:t>
            </a:r>
            <a:r>
              <a:rPr lang="en-US" altLang="zh-CN" sz="2800" kern="1200" dirty="0">
                <a:latin typeface="黑体" panose="02010609060101010101" pitchFamily="49" charset="-122"/>
                <a:ea typeface="黑体" panose="02010609060101010101" pitchFamily="49" charset="-122"/>
                <a:cs typeface="+mn-cs"/>
              </a:rPr>
              <a:t>1757</a:t>
            </a:r>
            <a:r>
              <a:rPr lang="zh-CN" altLang="en-US" sz="2800" kern="1200" dirty="0">
                <a:latin typeface="黑体" panose="02010609060101010101" pitchFamily="49" charset="-122"/>
                <a:ea typeface="黑体" panose="02010609060101010101" pitchFamily="49" charset="-122"/>
                <a:cs typeface="+mn-cs"/>
              </a:rPr>
              <a:t>年，</a:t>
            </a:r>
            <a:r>
              <a:rPr lang="en-US" altLang="zh-CN" sz="2800" kern="1200" dirty="0">
                <a:latin typeface="黑体" panose="02010609060101010101" pitchFamily="49" charset="-122"/>
                <a:ea typeface="黑体" panose="02010609060101010101" pitchFamily="49" charset="-122"/>
                <a:cs typeface="+mn-cs"/>
              </a:rPr>
              <a:t>1762</a:t>
            </a:r>
            <a:r>
              <a:rPr lang="zh-CN" altLang="en-US" sz="2800" kern="1200" dirty="0">
                <a:latin typeface="黑体" panose="02010609060101010101" pitchFamily="49" charset="-122"/>
                <a:ea typeface="黑体" panose="02010609060101010101" pitchFamily="49" charset="-122"/>
                <a:cs typeface="+mn-cs"/>
              </a:rPr>
              <a:t>年第一次在荷兰的阿姆斯特丹出版时，轰动了整个法国和西欧一些国家，影响巨大。这部书不仅是卢梭论述教育的专著，而且是他阐发社会政治思想的名著。卢梭描写爱弥儿和他的家庭教师的故事，以说明如何教育出一个理想的公民。爱弥儿不是一本详细的育儿指南，不过在其中的确有一些教育子女特别的忠告。歌德称卢梭的《爱弥儿》这部著作为“教育的自然福音”，它所论述的教育理论，在教育史上引起了一场伟大的革命，给后人以很多有益的启发。</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47"/>
                                            </p:txEl>
                                          </p:spTgt>
                                        </p:tgtEl>
                                        <p:attrNameLst>
                                          <p:attrName>style.visibility</p:attrName>
                                        </p:attrNameLst>
                                      </p:cBhvr>
                                      <p:to>
                                        <p:strVal val="visible"/>
                                      </p:to>
                                    </p:set>
                                    <p:anim calcmode="lin" valueType="num">
                                      <p:cBhvr>
                                        <p:cTn id="7" dur="500" fill="hold"/>
                                        <p:tgtEl>
                                          <p:spTgt spid="3075">
                                            <p:txEl>
                                              <p:charRg st="0" end="47"/>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4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4033"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44034"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44035" name="标题 3073"/>
          <p:cNvSpPr>
            <a:spLocks noGrp="1"/>
          </p:cNvSpPr>
          <p:nvPr>
            <p:ph type="ctrTitle"/>
          </p:nvPr>
        </p:nvSpPr>
        <p:spPr>
          <a:xfrm>
            <a:off x="469900" y="1381125"/>
            <a:ext cx="8475663" cy="2219325"/>
          </a:xfrm>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335280" y="433070"/>
            <a:ext cx="8514715" cy="6340475"/>
          </a:xfrm>
        </p:spPr>
        <p:txBody>
          <a:bodyPr vert="horz" wrap="square" lIns="91440" tIns="45720" rIns="91440" bIns="45720" anchor="t"/>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rPr>
              <a:t>全书共分五卷。卢梭根据儿童的年龄提出了对不同年龄阶段的儿童进行教育的原则、内容和方法。在第一卷中，着重论述对两岁以前的婴儿如何进行体育教育，使儿童能自然发展。</a:t>
            </a:r>
            <a:endParaRPr lang="zh-CN" altLang="en-US" sz="2800" kern="1200" dirty="0">
              <a:latin typeface="黑体" panose="02010609060101010101" pitchFamily="49" charset="-122"/>
              <a:ea typeface="黑体" panose="02010609060101010101" pitchFamily="49" charset="-122"/>
              <a:cs typeface="+mn-cs"/>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rPr>
              <a:t>在第二卷中，他认为两岁至十二岁的儿童在智力方面还处于睡眠时期，缺乏思维能力，因此主张对这一时期的儿童进行感官教育。</a:t>
            </a:r>
            <a:endParaRPr lang="zh-CN" altLang="en-US" sz="2800" kern="1200" dirty="0">
              <a:latin typeface="黑体" panose="02010609060101010101" pitchFamily="49" charset="-122"/>
              <a:ea typeface="黑体" panose="02010609060101010101" pitchFamily="49" charset="-122"/>
              <a:cs typeface="+mn-cs"/>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rPr>
              <a:t>在第三卷中，他认为十二至十五岁的少年由于通过感官的感受，已经具有一些经验，所以主要论述对他们的智育教育。</a:t>
            </a:r>
            <a:endParaRPr lang="en-US" altLang="zh-CN" sz="2800" kern="1200" dirty="0">
              <a:latin typeface="黑体" panose="02010609060101010101" pitchFamily="49" charset="-122"/>
              <a:ea typeface="黑体" panose="02010609060101010101" pitchFamily="49" charset="-122"/>
              <a:cs typeface="+mn-cs"/>
            </a:endParaRPr>
          </a:p>
          <a:p>
            <a:pPr algn="l" eaLnBrk="1" hangingPunct="1">
              <a:buClrTx/>
              <a:buSzTx/>
              <a:buFontTx/>
            </a:pP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charRg st="0" end="276"/>
                                            </p:txEl>
                                          </p:spTgt>
                                        </p:tgtEl>
                                        <p:attrNameLst>
                                          <p:attrName>style.visibility</p:attrName>
                                        </p:attrNameLst>
                                      </p:cBhvr>
                                      <p:to>
                                        <p:strVal val="visible"/>
                                      </p:to>
                                    </p:set>
                                    <p:anim calcmode="lin" valueType="num">
                                      <p:cBhvr>
                                        <p:cTn id="7" dur="500" fill="hold"/>
                                        <p:tgtEl>
                                          <p:spTgt spid="3075">
                                            <p:txEl>
                                              <p:charRg st="0" end="276"/>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27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endCondLst>
                                    <p:cond delay="0"/>
                                  </p:endCondLst>
                                  <p:childTnLst>
                                    <p:set>
                                      <p:cBhvr>
                                        <p:cTn id="12" dur="1" fill="hold">
                                          <p:stCondLst>
                                            <p:cond delay="0"/>
                                          </p:stCondLst>
                                        </p:cTn>
                                        <p:tgtEl>
                                          <p:spTgt spid="3075">
                                            <p:txEl>
                                              <p:charRg st="1" end="1"/>
                                            </p:txEl>
                                          </p:spTgt>
                                        </p:tgtEl>
                                        <p:attrNameLst>
                                          <p:attrName>style.visibility</p:attrName>
                                        </p:attrNameLst>
                                      </p:cBhvr>
                                      <p:to>
                                        <p:strVal val="visible"/>
                                      </p:to>
                                    </p:set>
                                    <p:anim calcmode="lin" valueType="num">
                                      <p:cBhvr>
                                        <p:cTn id="13" dur="500" fill="hold"/>
                                        <p:tgtEl>
                                          <p:spTgt spid="3075">
                                            <p:txEl>
                                              <p:char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endCondLst>
                                    <p:cond delay="0"/>
                                  </p:endCondLst>
                                  <p:childTnLst>
                                    <p:set>
                                      <p:cBhvr>
                                        <p:cTn id="18" dur="1" fill="hold">
                                          <p:stCondLst>
                                            <p:cond delay="0"/>
                                          </p:stCondLst>
                                        </p:cTn>
                                        <p:tgtEl>
                                          <p:spTgt spid="3075">
                                            <p:txEl>
                                              <p:charRg st="2" end="2"/>
                                            </p:txEl>
                                          </p:spTgt>
                                        </p:tgtEl>
                                        <p:attrNameLst>
                                          <p:attrName>style.visibility</p:attrName>
                                        </p:attrNameLst>
                                      </p:cBhvr>
                                      <p:to>
                                        <p:strVal val="visible"/>
                                      </p:to>
                                    </p:set>
                                    <p:anim calcmode="lin" valueType="num">
                                      <p:cBhvr>
                                        <p:cTn id="19" dur="500" fill="hold"/>
                                        <p:tgtEl>
                                          <p:spTgt spid="3075">
                                            <p:txEl>
                                              <p:char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sz="2800" dirty="0">
                <a:latin typeface="黑体" panose="02010609060101010101" pitchFamily="49" charset="-122"/>
                <a:ea typeface="黑体" panose="02010609060101010101" pitchFamily="49" charset="-122"/>
                <a:sym typeface="+mn-ea"/>
              </a:rPr>
              <a:t>在第四卷中，他认为十五至二十岁的青年开始进入社会，所以主要论述对他们的德育教育。</a:t>
            </a:r>
            <a:endParaRPr lang="zh-CN" altLang="en-US" sz="2800" dirty="0">
              <a:latin typeface="黑体" panose="02010609060101010101" pitchFamily="49" charset="-122"/>
              <a:ea typeface="黑体" panose="02010609060101010101" pitchFamily="49" charset="-122"/>
              <a:sym typeface="+mn-ea"/>
            </a:endParaRPr>
          </a:p>
          <a:p>
            <a:r>
              <a:rPr lang="zh-CN" altLang="en-US" sz="2800" dirty="0">
                <a:latin typeface="黑体" panose="02010609060101010101" pitchFamily="49" charset="-122"/>
                <a:ea typeface="黑体" panose="02010609060101010101" pitchFamily="49" charset="-122"/>
                <a:sym typeface="+mn-ea"/>
              </a:rPr>
              <a:t>在第五卷中，他认为男女青年由于自然发展的需要，所以主要论述对女子的教育以及男女青年的爱情教育。</a:t>
            </a:r>
            <a:endParaRPr lang="zh-CN" altLang="en-US" sz="2800"/>
          </a:p>
        </p:txBody>
      </p:sp>
      <p:pic>
        <p:nvPicPr>
          <p:cNvPr id="44034" name="图片 7"/>
          <p:cNvPicPr>
            <a:picLocks noChangeAspect="1"/>
          </p:cNvPicPr>
          <p:nvPr>
            <p:custDataLst>
              <p:tags r:id="rId1"/>
            </p:custDataLst>
          </p:nvPr>
        </p:nvPicPr>
        <p:blipFill>
          <a:blip r:embed="rId2"/>
          <a:stretch>
            <a:fillRect/>
          </a:stretch>
        </p:blipFill>
        <p:spPr>
          <a:xfrm>
            <a:off x="5740400" y="3921760"/>
            <a:ext cx="3229610" cy="2697480"/>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dirty="0">
                <a:latin typeface="黑体" panose="02010609060101010101" pitchFamily="49" charset="-122"/>
                <a:ea typeface="黑体" panose="02010609060101010101" pitchFamily="49" charset="-122"/>
                <a:sym typeface="+mn-ea"/>
              </a:rPr>
              <a:t>卢梭提出的按年龄特征分阶段进行教育的思想，在教育史上无疑是个重大的进步，它对后来教育学的发展，特别是对教育心理学的发展，提供了极可贵的启示。但是有观点称，这种分期以及把体育、智育和德育截然分开施教的方法，是不科学的。</a:t>
            </a:r>
            <a:endParaRPr lang="en-US" altLang="zh-CN" b="1" kern="1200" dirty="0">
              <a:latin typeface="黑体" panose="02010609060101010101" pitchFamily="49" charset="-122"/>
              <a:ea typeface="黑体" panose="02010609060101010101" pitchFamily="49" charset="-122"/>
              <a:cs typeface="+mn-cs"/>
              <a:sym typeface="宋体" panose="02010600030101010101" pitchFamily="2" charset="-122"/>
            </a:endParaRPr>
          </a:p>
          <a:p>
            <a:endParaRPr lang="zh-CN" altLang="en-US"/>
          </a:p>
        </p:txBody>
      </p:sp>
      <p:pic>
        <p:nvPicPr>
          <p:cNvPr id="44034" name="图片 7"/>
          <p:cNvPicPr>
            <a:picLocks noChangeAspect="1"/>
          </p:cNvPicPr>
          <p:nvPr/>
        </p:nvPicPr>
        <p:blipFill>
          <a:blip r:embed="rId1"/>
          <a:stretch>
            <a:fillRect/>
          </a:stretch>
        </p:blipFill>
        <p:spPr>
          <a:xfrm>
            <a:off x="6503988" y="4652963"/>
            <a:ext cx="2640012" cy="2205037"/>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56210" y="454025"/>
            <a:ext cx="8822690" cy="5502910"/>
          </a:xfrm>
        </p:spPr>
        <p:txBody>
          <a:bodyPr/>
          <a:p>
            <a:r>
              <a:rPr lang="zh-CN" altLang="en-US" sz="2800" dirty="0">
                <a:latin typeface="黑体" panose="02010609060101010101" pitchFamily="49" charset="-122"/>
                <a:ea typeface="黑体" panose="02010609060101010101" pitchFamily="49" charset="-122"/>
                <a:sym typeface="+mn-ea"/>
              </a:rPr>
              <a:t>卢梭的教育思想是从他的自然人性观出发的。他认为，人生来是自由、平等的；在自然状态下，人人都享受着这一天赋的权利，他主张对儿童进行适应自然发展过程的自然教育，以培养理性王国的“新人”。</a:t>
            </a:r>
            <a:endParaRPr lang="zh-CN" altLang="en-US" sz="2800" dirty="0">
              <a:latin typeface="黑体" panose="02010609060101010101" pitchFamily="49" charset="-122"/>
              <a:ea typeface="黑体" panose="02010609060101010101" pitchFamily="49" charset="-122"/>
              <a:sym typeface="+mn-ea"/>
            </a:endParaRPr>
          </a:p>
          <a:p>
            <a:r>
              <a:rPr lang="zh-CN" altLang="en-US" sz="2800" dirty="0">
                <a:latin typeface="黑体" panose="02010609060101010101" pitchFamily="49" charset="-122"/>
                <a:ea typeface="黑体" panose="02010609060101010101" pitchFamily="49" charset="-122"/>
                <a:sym typeface="+mn-ea"/>
              </a:rPr>
              <a:t>卢梭的自然教育，就是要服从自然的永恒法则，听任人的身心的自由发展，其手段就是生活和实践，主张采用实物教学和直观教学的方法，让孩子从生活和实践的切身体验中，通过感官的感受去获得他所需要的知识。与自然教育密切相联的，卢梭还主张对儿童进行劳动教育和自由、平等、博爱的教育，使之学会谋生的手段，及早地养成支配自己的自由和体力的能力，保持自然的习惯。</a:t>
            </a:r>
            <a:endParaRPr lang="zh-CN" altLang="en-US" sz="2800" dirty="0">
              <a:latin typeface="黑体" panose="02010609060101010101" pitchFamily="49" charset="-122"/>
              <a:ea typeface="黑体" panose="02010609060101010101" pitchFamily="49" charset="-122"/>
            </a:endParaRPr>
          </a:p>
          <a:p>
            <a:endParaRPr lang="zh-CN" altLang="en-US" sz="2800" dirty="0">
              <a:latin typeface="黑体" panose="02010609060101010101" pitchFamily="49" charset="-122"/>
              <a:ea typeface="黑体" panose="02010609060101010101" pitchFamily="49" charset="-122"/>
            </a:endParaRPr>
          </a:p>
          <a:p>
            <a:endParaRPr lang="zh-CN" altLang="en-US" sz="2800"/>
          </a:p>
        </p:txBody>
      </p:sp>
    </p:spTree>
  </p:cSld>
  <p:clrMapOvr>
    <a:masterClrMapping/>
  </p:clrMapOvr>
</p:sld>
</file>

<file path=ppt/tags/tag1.xml><?xml version="1.0" encoding="utf-8"?>
<p:tagLst xmlns:p="http://schemas.openxmlformats.org/presentationml/2006/main">
  <p:tag name="REFSHAPE" val="340353908"/>
  <p:tag name="KSO_WM_UNIT_PLACING_PICTURE_USER_VIEWPORT" val="{&quot;height&quot;:3472.4992125984249,&quot;width&quot;:4157.4992125984254}"/>
</p:tagLst>
</file>

<file path=ppt/theme/theme1.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8341</Words>
  <Application>WPS 演示</Application>
  <PresentationFormat>全屏显示(4:3)</PresentationFormat>
  <Paragraphs>189</Paragraphs>
  <Slides>39</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39</vt:i4>
      </vt:variant>
    </vt:vector>
  </HeadingPairs>
  <TitlesOfParts>
    <vt:vector size="48" baseType="lpstr">
      <vt:lpstr>Arial</vt:lpstr>
      <vt:lpstr>宋体</vt:lpstr>
      <vt:lpstr>Wingdings</vt:lpstr>
      <vt:lpstr>黑体</vt:lpstr>
      <vt:lpstr>微软雅黑</vt:lpstr>
      <vt:lpstr>Arial Unicode MS</vt:lpstr>
      <vt:lpstr>Calibri</vt:lpstr>
      <vt:lpstr>2_默认设计模板</vt:lpstr>
      <vt:lpstr>3_默认设计模板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逆风竹</cp:lastModifiedBy>
  <cp:revision>18</cp:revision>
  <dcterms:created xsi:type="dcterms:W3CDTF">2018-12-04T02:00:00Z</dcterms:created>
  <dcterms:modified xsi:type="dcterms:W3CDTF">2019-12-18T10:42:13Z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