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sldIdLst>
    <p:sldId id="275" r:id="rId5"/>
    <p:sldId id="260" r:id="rId6"/>
    <p:sldId id="259" r:id="rId7"/>
    <p:sldId id="258" r:id="rId8"/>
    <p:sldId id="257" r:id="rId9"/>
    <p:sldId id="263" r:id="rId10"/>
    <p:sldId id="268" r:id="rId11"/>
    <p:sldId id="262" r:id="rId12"/>
    <p:sldId id="269" r:id="rId13"/>
    <p:sldId id="261" r:id="rId14"/>
    <p:sldId id="270" r:id="rId15"/>
    <p:sldId id="274" r:id="rId16"/>
    <p:sldId id="272" r:id="rId17"/>
    <p:sldId id="273" r:id="rId18"/>
    <p:sldId id="284" r:id="rId19"/>
    <p:sldId id="285" r:id="rId20"/>
    <p:sldId id="286" r:id="rId21"/>
    <p:sldId id="287" r:id="rId22"/>
    <p:sldId id="289" r:id="rId23"/>
    <p:sldId id="290" r:id="rId24"/>
    <p:sldId id="292" r:id="rId25"/>
    <p:sldId id="278" r:id="rId26"/>
    <p:sldId id="277" r:id="rId27"/>
    <p:sldId id="279" r:id="rId28"/>
    <p:sldId id="276" r:id="rId29"/>
    <p:sldId id="280" r:id="rId30"/>
    <p:sldId id="293" r:id="rId31"/>
    <p:sldId id="294" r:id="rId32"/>
    <p:sldId id="281" r:id="rId33"/>
    <p:sldId id="283" r:id="rId34"/>
    <p:sldId id="271" r:id="rId35"/>
    <p:sldId id="295" r:id="rId36"/>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6" d="100"/>
          <a:sy n="66" d="100"/>
        </p:scale>
        <p:origin x="-94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buFont typeface="Arial" panose="020B0604020202020204" pitchFamily="34" charset="0"/>
              <a:buNone/>
              <a:defRPr sz="14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buFont typeface="Arial" panose="020B0604020202020204" pitchFamily="34" charset="0"/>
              <a:buNone/>
              <a:defRPr sz="1400" noProof="1">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2051" name="文本占位符 1026"/>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buFont typeface="Arial" panose="020B0604020202020204" pitchFamily="34" charset="0"/>
              <a:buNone/>
              <a:defRPr sz="14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buFont typeface="Arial" panose="020B0604020202020204" pitchFamily="34" charset="0"/>
              <a:buNone/>
              <a:defRPr sz="1400" noProof="1">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3075" name="文本占位符 1026"/>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buFont typeface="Arial" panose="020B0604020202020204" pitchFamily="34" charset="0"/>
              <a:buNone/>
              <a:defRPr sz="14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buFont typeface="Arial" panose="020B0604020202020204" pitchFamily="34" charset="0"/>
              <a:buNone/>
              <a:defRPr sz="1400" noProof="1">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zh-CN" altLang="zh-CN" strike="noStrike" noProof="1" dirty="0">
                <a:latin typeface="Arial" panose="020B0604020202020204" pitchFamily="34" charset="0"/>
                <a:ea typeface="宋体" panose="02010600030101010101" pitchFamily="2" charset="-122"/>
                <a:cs typeface="+mn-cs"/>
              </a:rPr>
            </a:fld>
            <a:endParaRPr lang="zh-CN" altLang="zh-CN"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2.emf"/><Relationship Id="rId1"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1.emf"/><Relationship Id="rId1"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hyperlink" Target="https://baike.baidu.com/item/%E5%AE%97%E6%95%99%E6%94%B9%E9%9D%A9"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hyperlink" Target="https://baike.baidu.com/item/%E5%93%A5%E7%99%BD%E5%B0%BC" TargetMode="External"/><Relationship Id="rId1" Type="http://schemas.openxmlformats.org/officeDocument/2006/relationships/hyperlink" Target="https://baike.baidu.com/item/%E5%A4%A7%E6%95%99%E5%AD%A6%E8%AE%BA"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2.emf"/><Relationship Id="rId1"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2.emf"/><Relationship Id="rId1"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2.emf"/><Relationship Id="rId1"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2.emf"/><Relationship Id="rId1"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2.emf"/><Relationship Id="rId1"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1" name="图片 4"/>
          <p:cNvPicPr>
            <a:picLocks noChangeAspect="1"/>
          </p:cNvPicPr>
          <p:nvPr/>
        </p:nvPicPr>
        <p:blipFill>
          <a:blip r:embed="rId1"/>
          <a:stretch>
            <a:fillRect/>
          </a:stretch>
        </p:blipFill>
        <p:spPr>
          <a:xfrm>
            <a:off x="141288" y="-34925"/>
            <a:ext cx="2025650" cy="2130425"/>
          </a:xfrm>
          <a:prstGeom prst="rect">
            <a:avLst/>
          </a:prstGeom>
          <a:noFill/>
          <a:ln w="9525">
            <a:noFill/>
          </a:ln>
        </p:spPr>
      </p:pic>
      <p:sp>
        <p:nvSpPr>
          <p:cNvPr id="5122"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349250" y="265113"/>
            <a:ext cx="8786813" cy="4714875"/>
          </a:xfrm>
          <a:ln/>
        </p:spPr>
        <p:txBody>
          <a:bodyPr vert="horz" wrap="square" lIns="91440" tIns="45720" rIns="91440" bIns="45720" anchor="t"/>
          <a:p>
            <a:pPr eaLnBrk="1" hangingPunct="1">
              <a:buClrTx/>
              <a:buSzTx/>
              <a:buFontTx/>
            </a:pPr>
            <a:r>
              <a:rPr lang="zh-CN" altLang="en-US" sz="4000" b="1" kern="1200" dirty="0">
                <a:latin typeface="黑体" panose="02010609060101010101" pitchFamily="49" charset="-122"/>
                <a:ea typeface="黑体" panose="02010609060101010101" pitchFamily="49" charset="-122"/>
                <a:cs typeface="+mn-cs"/>
                <a:sym typeface="宋体" panose="02010600030101010101" pitchFamily="2" charset="-122"/>
              </a:rPr>
              <a:t>第五编 近代学前教育史</a:t>
            </a:r>
            <a:endParaRPr lang="zh-CN" altLang="en-US" sz="40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4000" b="1" kern="1200" dirty="0">
                <a:latin typeface="黑体" panose="02010609060101010101" pitchFamily="49" charset="-122"/>
                <a:ea typeface="黑体" panose="02010609060101010101" pitchFamily="49" charset="-122"/>
                <a:cs typeface="+mn-cs"/>
                <a:sym typeface="宋体" panose="02010600030101010101" pitchFamily="2" charset="-122"/>
              </a:rPr>
              <a:t> 第十一章 文艺复兴时期的学前教育</a:t>
            </a:r>
            <a:endParaRPr lang="zh-CN" altLang="en-US" sz="40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zh-CN" sz="4400" kern="1200" dirty="0">
                <a:latin typeface="黑体" panose="02010609060101010101" pitchFamily="49" charset="-122"/>
                <a:ea typeface="黑体" panose="02010609060101010101" pitchFamily="49" charset="-122"/>
                <a:cs typeface="+mn-cs"/>
                <a:sym typeface="宋体" panose="02010600030101010101" pitchFamily="2" charset="-122"/>
              </a:rPr>
              <a:t>学习目标</a:t>
            </a:r>
            <a:endParaRPr lang="zh-CN" altLang="zh-CN" sz="44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1</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、认识文艺复兴运动对欧洲学前教育发展的的深刻影响</a:t>
            </a: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2</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、了解人文主义学前教育思想的一般特征</a:t>
            </a: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3</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、系统了解夸美纽斯的学前教育理论及其地位和影响</a:t>
            </a: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pic>
        <p:nvPicPr>
          <p:cNvPr id="5124" name="图片 7"/>
          <p:cNvPicPr>
            <a:picLocks noChangeAspect="1"/>
          </p:cNvPicPr>
          <p:nvPr/>
        </p:nvPicPr>
        <p:blipFill>
          <a:blip r:embed="rId2"/>
          <a:stretch>
            <a:fillRect/>
          </a:stretch>
        </p:blipFill>
        <p:spPr>
          <a:xfrm>
            <a:off x="8147050" y="3702050"/>
            <a:ext cx="4397375" cy="367188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5"/>
                                            </p:txEl>
                                          </p:spTgt>
                                        </p:tgtEl>
                                        <p:attrNameLst>
                                          <p:attrName>style.visibility</p:attrName>
                                        </p:attrNameLst>
                                      </p:cBhvr>
                                      <p:to>
                                        <p:strVal val="visible"/>
                                      </p:to>
                                    </p:set>
                                    <p:anim calcmode="lin" valueType="num">
                                      <p:cBhvr>
                                        <p:cTn id="7" dur="500" fill="hold"/>
                                        <p:tgtEl>
                                          <p:spTgt spid="3075">
                                            <p:txEl>
                                              <p:charRg st="0" end="5"/>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5" end="23"/>
                                            </p:txEl>
                                          </p:spTgt>
                                        </p:tgtEl>
                                        <p:attrNameLst>
                                          <p:attrName>style.visibility</p:attrName>
                                        </p:attrNameLst>
                                      </p:cBhvr>
                                      <p:to>
                                        <p:strVal val="visible"/>
                                      </p:to>
                                    </p:set>
                                    <p:anim calcmode="lin" valueType="num">
                                      <p:cBhvr>
                                        <p:cTn id="13" dur="500" fill="hold"/>
                                        <p:tgtEl>
                                          <p:spTgt spid="3075">
                                            <p:txEl>
                                              <p:charRg st="5" end="23"/>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5" end="2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23" end="40"/>
                                            </p:txEl>
                                          </p:spTgt>
                                        </p:tgtEl>
                                        <p:attrNameLst>
                                          <p:attrName>style.visibility</p:attrName>
                                        </p:attrNameLst>
                                      </p:cBhvr>
                                      <p:to>
                                        <p:strVal val="visible"/>
                                      </p:to>
                                    </p:set>
                                    <p:anim calcmode="lin" valueType="num">
                                      <p:cBhvr>
                                        <p:cTn id="19" dur="500" fill="hold"/>
                                        <p:tgtEl>
                                          <p:spTgt spid="3075">
                                            <p:txEl>
                                              <p:charRg st="23" end="40"/>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23" end="4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40" end="58"/>
                                            </p:txEl>
                                          </p:spTgt>
                                        </p:tgtEl>
                                        <p:attrNameLst>
                                          <p:attrName>style.visibility</p:attrName>
                                        </p:attrNameLst>
                                      </p:cBhvr>
                                      <p:to>
                                        <p:strVal val="visible"/>
                                      </p:to>
                                    </p:set>
                                    <p:anim calcmode="lin" valueType="num">
                                      <p:cBhvr>
                                        <p:cTn id="25" dur="500" fill="hold"/>
                                        <p:tgtEl>
                                          <p:spTgt spid="3075">
                                            <p:txEl>
                                              <p:charRg st="40" end="58"/>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40" end="5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4337"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14338" name="图片 7"/>
          <p:cNvPicPr>
            <a:picLocks noChangeAspect="1"/>
          </p:cNvPicPr>
          <p:nvPr/>
        </p:nvPicPr>
        <p:blipFill>
          <a:blip r:embed="rId2"/>
          <a:stretch>
            <a:fillRect/>
          </a:stretch>
        </p:blipFill>
        <p:spPr>
          <a:xfrm>
            <a:off x="6483350" y="4725988"/>
            <a:ext cx="2462213" cy="2057400"/>
          </a:xfrm>
          <a:prstGeom prst="rect">
            <a:avLst/>
          </a:prstGeom>
          <a:noFill/>
          <a:ln w="9525">
            <a:noFill/>
          </a:ln>
        </p:spPr>
      </p:pic>
      <p:sp>
        <p:nvSpPr>
          <p:cNvPr id="14339"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6146" name="副标题 3074"/>
          <p:cNvSpPr>
            <a:spLocks noGrp="1"/>
          </p:cNvSpPr>
          <p:nvPr>
            <p:ph type="subTitle" idx="1"/>
          </p:nvPr>
        </p:nvSpPr>
        <p:spPr>
          <a:xfrm>
            <a:off x="339725" y="-312737"/>
            <a:ext cx="8526463" cy="4389437"/>
          </a:xfrm>
          <a:ln/>
        </p:spPr>
        <p:txBody>
          <a:bodyPr vert="horz" wrap="square" lIns="91440" tIns="45720" rIns="91440" bIns="45720" anchor="t"/>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认为学习既需勤奋努力，又需培养浓厚兴趣</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他认为学习既需勤奋努力，又需要培养浓厚的兴趣。首先学习态度要勤奋刻苦。其次，伊拉斯谟非常重视儿童的学习兴趣，他认为儿童对事物的兴趣不可摧残，儿童的学习若缺乏兴趣的伴随，是难以坚持的。所以他奉劝教师要研究儿童，不要想象他们的兴趣与成人一样，不要指望他们有像大人一样的行为举止。他指出，有些人根本不考虑儿童的年龄，总想让他们一下子变成大人。他们总爱以自己的能力去衡量和要求孩子们幼小的智能。他告诫教师要记住，你的学生眼下还只是一个孩子，而你自己从前也曾经是个孩子（这一思想对18世纪卢梭的自然主义教育思想，影响很深）。</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charRg st="20" end="45"/>
                                            </p:txEl>
                                          </p:spTgt>
                                        </p:tgtEl>
                                        <p:attrNameLst>
                                          <p:attrName>style.visibility</p:attrName>
                                        </p:attrNameLst>
                                      </p:cBhvr>
                                      <p:to>
                                        <p:strVal val="visible"/>
                                      </p:to>
                                    </p:set>
                                    <p:anim calcmode="lin" valueType="num">
                                      <p:cBhvr>
                                        <p:cTn id="7" dur="500" fill="hold"/>
                                        <p:tgtEl>
                                          <p:spTgt spid="6146">
                                            <p:txEl>
                                              <p:charRg st="20" end="45"/>
                                            </p:txEl>
                                          </p:spTgt>
                                        </p:tgtEl>
                                        <p:attrNameLst>
                                          <p:attrName>ppt_x</p:attrName>
                                        </p:attrNameLst>
                                      </p:cBhvr>
                                      <p:tavLst>
                                        <p:tav tm="0">
                                          <p:val>
                                            <p:strVal val="#ppt_x"/>
                                          </p:val>
                                        </p:tav>
                                        <p:tav tm="100000">
                                          <p:val>
                                            <p:strVal val="#ppt_x"/>
                                          </p:val>
                                        </p:tav>
                                      </p:tavLst>
                                    </p:anim>
                                    <p:anim calcmode="lin" valueType="num">
                                      <p:cBhvr>
                                        <p:cTn id="8" dur="500" fill="hold"/>
                                        <p:tgtEl>
                                          <p:spTgt spid="6146">
                                            <p:txEl>
                                              <p:charRg st="20" end="4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charRg st="21" end="297"/>
                                            </p:txEl>
                                          </p:spTgt>
                                        </p:tgtEl>
                                        <p:attrNameLst>
                                          <p:attrName>style.visibility</p:attrName>
                                        </p:attrNameLst>
                                      </p:cBhvr>
                                      <p:to>
                                        <p:strVal val="visible"/>
                                      </p:to>
                                    </p:set>
                                    <p:anim calcmode="lin" valueType="num">
                                      <p:cBhvr>
                                        <p:cTn id="13" dur="500" fill="hold"/>
                                        <p:tgtEl>
                                          <p:spTgt spid="6146">
                                            <p:txEl>
                                              <p:charRg st="21" end="297"/>
                                            </p:txEl>
                                          </p:spTgt>
                                        </p:tgtEl>
                                        <p:attrNameLst>
                                          <p:attrName>ppt_x</p:attrName>
                                        </p:attrNameLst>
                                      </p:cBhvr>
                                      <p:tavLst>
                                        <p:tav tm="0">
                                          <p:val>
                                            <p:strVal val="#ppt_x"/>
                                          </p:val>
                                        </p:tav>
                                        <p:tav tm="100000">
                                          <p:val>
                                            <p:strVal val="#ppt_x"/>
                                          </p:val>
                                        </p:tav>
                                      </p:tavLst>
                                    </p:anim>
                                    <p:anim calcmode="lin" valueType="num">
                                      <p:cBhvr>
                                        <p:cTn id="14" dur="500" fill="hold"/>
                                        <p:tgtEl>
                                          <p:spTgt spid="6146">
                                            <p:txEl>
                                              <p:charRg st="21" end="29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charRg st="21" end="297"/>
                                            </p:txEl>
                                          </p:spTgt>
                                        </p:tgtEl>
                                        <p:attrNameLst>
                                          <p:attrName>style.visibility</p:attrName>
                                        </p:attrNameLst>
                                      </p:cBhvr>
                                      <p:to>
                                        <p:strVal val="visible"/>
                                      </p:to>
                                    </p:set>
                                    <p:anim calcmode="lin" valueType="num">
                                      <p:cBhvr>
                                        <p:cTn id="19" dur="500" fill="hold"/>
                                        <p:tgtEl>
                                          <p:spTgt spid="6146">
                                            <p:txEl>
                                              <p:charRg st="21" end="297"/>
                                            </p:txEl>
                                          </p:spTgt>
                                        </p:tgtEl>
                                        <p:attrNameLst>
                                          <p:attrName>ppt_x</p:attrName>
                                        </p:attrNameLst>
                                      </p:cBhvr>
                                      <p:tavLst>
                                        <p:tav tm="0">
                                          <p:val>
                                            <p:strVal val="#ppt_x"/>
                                          </p:val>
                                        </p:tav>
                                        <p:tav tm="100000">
                                          <p:val>
                                            <p:strVal val="#ppt_x"/>
                                          </p:val>
                                        </p:tav>
                                      </p:tavLst>
                                    </p:anim>
                                    <p:anim calcmode="lin" valueType="num">
                                      <p:cBhvr>
                                        <p:cTn id="20" dur="500" fill="hold"/>
                                        <p:tgtEl>
                                          <p:spTgt spid="6146">
                                            <p:txEl>
                                              <p:charRg st="21" end="29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charRg st="21" end="297"/>
                                            </p:txEl>
                                          </p:spTgt>
                                        </p:tgtEl>
                                        <p:attrNameLst>
                                          <p:attrName>style.visibility</p:attrName>
                                        </p:attrNameLst>
                                      </p:cBhvr>
                                      <p:to>
                                        <p:strVal val="visible"/>
                                      </p:to>
                                    </p:set>
                                    <p:anim calcmode="lin" valueType="num">
                                      <p:cBhvr>
                                        <p:cTn id="25" dur="500" fill="hold"/>
                                        <p:tgtEl>
                                          <p:spTgt spid="6146">
                                            <p:txEl>
                                              <p:charRg st="21" end="297"/>
                                            </p:txEl>
                                          </p:spTgt>
                                        </p:tgtEl>
                                        <p:attrNameLst>
                                          <p:attrName>ppt_x</p:attrName>
                                        </p:attrNameLst>
                                      </p:cBhvr>
                                      <p:tavLst>
                                        <p:tav tm="0">
                                          <p:val>
                                            <p:strVal val="#ppt_x"/>
                                          </p:val>
                                        </p:tav>
                                        <p:tav tm="100000">
                                          <p:val>
                                            <p:strVal val="#ppt_x"/>
                                          </p:val>
                                        </p:tav>
                                      </p:tavLst>
                                    </p:anim>
                                    <p:anim calcmode="lin" valueType="num">
                                      <p:cBhvr>
                                        <p:cTn id="26" dur="500" fill="hold"/>
                                        <p:tgtEl>
                                          <p:spTgt spid="6146">
                                            <p:txEl>
                                              <p:charRg st="21" end="29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1"/>
          <p:cNvSpPr>
            <a:spLocks noGrp="1"/>
          </p:cNvSpPr>
          <p:nvPr>
            <p:ph type="title"/>
          </p:nvPr>
        </p:nvSpPr>
        <p:spPr>
          <a:ln/>
        </p:spPr>
        <p:txBody>
          <a:bodyPr vert="horz" wrap="square" lIns="91440" tIns="45720" rIns="91440" bIns="45720" anchor="ctr"/>
          <a:p>
            <a:pPr eaLnBrk="1" hangingPunct="1"/>
            <a:endParaRPr lang="zh-CN" altLang="en-US" dirty="0"/>
          </a:p>
        </p:txBody>
      </p:sp>
      <p:sp>
        <p:nvSpPr>
          <p:cNvPr id="15362" name="内容占位符 2"/>
          <p:cNvSpPr>
            <a:spLocks noGrp="1"/>
          </p:cNvSpPr>
          <p:nvPr>
            <p:ph idx="1"/>
          </p:nvPr>
        </p:nvSpPr>
        <p:spPr>
          <a:xfrm>
            <a:off x="103188" y="193675"/>
            <a:ext cx="8915400" cy="5932488"/>
          </a:xfrm>
          <a:ln/>
        </p:spPr>
        <p:txBody>
          <a:bodyPr vert="horz" wrap="square" lIns="91440" tIns="45720" rIns="91440" bIns="45720" anchor="t"/>
          <a:p>
            <a:pPr eaLnBrk="1" hangingPunct="1"/>
            <a:r>
              <a:rPr lang="zh-CN" altLang="en-US" sz="2800" dirty="0">
                <a:latin typeface="黑体" panose="02010609060101010101" pitchFamily="49" charset="-122"/>
                <a:ea typeface="黑体" panose="02010609060101010101" pitchFamily="49" charset="-122"/>
                <a:sym typeface="宋体" panose="02010600030101010101" pitchFamily="2" charset="-122"/>
              </a:rPr>
              <a:t>重视教学过程</a:t>
            </a:r>
            <a:endParaRPr lang="zh-CN" altLang="en-US" sz="2800" dirty="0">
              <a:latin typeface="黑体" panose="02010609060101010101" pitchFamily="49" charset="-122"/>
              <a:ea typeface="黑体" panose="02010609060101010101" pitchFamily="49" charset="-122"/>
              <a:sym typeface="宋体" panose="02010600030101010101" pitchFamily="2" charset="-122"/>
            </a:endParaRPr>
          </a:p>
          <a:p>
            <a:pPr eaLnBrk="1" hangingPunct="1"/>
            <a:r>
              <a:rPr lang="zh-CN" altLang="en-US" sz="2800" dirty="0">
                <a:latin typeface="黑体" panose="02010609060101010101" pitchFamily="49" charset="-122"/>
                <a:ea typeface="黑体" panose="02010609060101010101" pitchFamily="49" charset="-122"/>
                <a:sym typeface="宋体" panose="02010600030101010101" pitchFamily="2" charset="-122"/>
              </a:rPr>
              <a:t>主张师生友爱和睦</a:t>
            </a:r>
            <a:endParaRPr lang="zh-CN" altLang="en-US" sz="2800" dirty="0">
              <a:latin typeface="黑体" panose="02010609060101010101" pitchFamily="49" charset="-122"/>
              <a:ea typeface="黑体" panose="02010609060101010101" pitchFamily="49" charset="-122"/>
              <a:sym typeface="宋体" panose="02010600030101010101" pitchFamily="2" charset="-122"/>
            </a:endParaRPr>
          </a:p>
          <a:p>
            <a:pPr eaLnBrk="1" hangingPunct="1"/>
            <a:r>
              <a:rPr lang="zh-CN" altLang="en-US" sz="2800" dirty="0">
                <a:latin typeface="黑体" panose="02010609060101010101" pitchFamily="49" charset="-122"/>
                <a:ea typeface="黑体" panose="02010609060101010101" pitchFamily="49" charset="-122"/>
                <a:sym typeface="宋体" panose="02010600030101010101" pitchFamily="2" charset="-122"/>
              </a:rPr>
              <a:t>认为优秀教师对教学工作至关重要，要选择优秀教师任教。他主张国家和教会应提供充足的、合格的教师，来促进教育事业。认为整顿教育“是政府的责任，其重要性决不次于整顿一支军队”。进而，他对教师也提出了严格的要求。他主张教师对儿童“首先要爱”，决不能使他们感到畏惧，要以一个自由人可以接受的指导性或批评性的话作为我们的棍棒，我们的纪律要温和的而不是惩罚的，即使使用惩罚也要以尊重学生的方式进行，他坚决反对对儿童进行恐吓和体罚。</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409" name="图片 4"/>
          <p:cNvPicPr>
            <a:picLocks noChangeAspect="1"/>
          </p:cNvPicPr>
          <p:nvPr/>
        </p:nvPicPr>
        <p:blipFill>
          <a:blip r:embed="rId1"/>
          <a:stretch>
            <a:fillRect/>
          </a:stretch>
        </p:blipFill>
        <p:spPr>
          <a:xfrm>
            <a:off x="0" y="0"/>
            <a:ext cx="2025650" cy="2130425"/>
          </a:xfrm>
          <a:prstGeom prst="rect">
            <a:avLst/>
          </a:prstGeom>
          <a:noFill/>
          <a:ln w="9525">
            <a:noFill/>
          </a:ln>
        </p:spPr>
      </p:pic>
      <p:sp>
        <p:nvSpPr>
          <p:cNvPr id="17410"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323850" y="404813"/>
            <a:ext cx="8820150" cy="5165725"/>
          </a:xfrm>
          <a:ln/>
        </p:spPr>
        <p:txBody>
          <a:bodyPr vert="horz" wrap="square" lIns="91440" tIns="45720" rIns="91440" bIns="45720" anchor="t"/>
          <a:p>
            <a:pPr algn="l" eaLnBrk="1" hangingPunct="1">
              <a:buClrTx/>
              <a:buSzTx/>
              <a:buFontTx/>
            </a:pPr>
            <a:r>
              <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rPr>
              <a:t>1.</a:t>
            </a: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早期教育的任务和意义：</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四项任务：</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对幼儿从襁褓时期开始教育</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rPr>
              <a:t>2.</a:t>
            </a:r>
            <a:r>
              <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rPr>
              <a:t>幼儿教育方法：</a:t>
            </a:r>
            <a:endPar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切不可把幼儿视为小大人，必须考虑幼儿的身心特征并照顾其个别差异。</a:t>
            </a:r>
            <a:endParaRPr lang="zh-CN"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强烈抨击虐待幼儿的做法，必须采取中庸之道即严厉与慈爱相结合。</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在教学中采用直观教具。</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rPr>
              <a:t>3.</a:t>
            </a:r>
            <a:r>
              <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rPr>
              <a:t>评价</a:t>
            </a:r>
            <a:endPar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endParaRPr>
          </a:p>
        </p:txBody>
      </p:sp>
      <p:pic>
        <p:nvPicPr>
          <p:cNvPr id="17412" name="图片 7"/>
          <p:cNvPicPr>
            <a:picLocks noChangeAspect="1"/>
          </p:cNvPicPr>
          <p:nvPr/>
        </p:nvPicPr>
        <p:blipFill>
          <a:blip r:embed="rId2"/>
          <a:stretch>
            <a:fillRect/>
          </a:stretch>
        </p:blipFill>
        <p:spPr>
          <a:xfrm>
            <a:off x="8147050" y="3702050"/>
            <a:ext cx="4397375" cy="367188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14"/>
                                            </p:txEl>
                                          </p:spTgt>
                                        </p:tgtEl>
                                        <p:attrNameLst>
                                          <p:attrName>style.visibility</p:attrName>
                                        </p:attrNameLst>
                                      </p:cBhvr>
                                      <p:to>
                                        <p:strVal val="visible"/>
                                      </p:to>
                                    </p:set>
                                    <p:anim calcmode="lin" valueType="num">
                                      <p:cBhvr>
                                        <p:cTn id="7" dur="500" fill="hold"/>
                                        <p:tgtEl>
                                          <p:spTgt spid="3075">
                                            <p:txEl>
                                              <p:charRg st="0" end="14"/>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1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14" end="20"/>
                                            </p:txEl>
                                          </p:spTgt>
                                        </p:tgtEl>
                                        <p:attrNameLst>
                                          <p:attrName>style.visibility</p:attrName>
                                        </p:attrNameLst>
                                      </p:cBhvr>
                                      <p:to>
                                        <p:strVal val="visible"/>
                                      </p:to>
                                    </p:set>
                                    <p:anim calcmode="lin" valueType="num">
                                      <p:cBhvr>
                                        <p:cTn id="13" dur="500" fill="hold"/>
                                        <p:tgtEl>
                                          <p:spTgt spid="3075">
                                            <p:txEl>
                                              <p:charRg st="14" end="20"/>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14" end="2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20" end="33"/>
                                            </p:txEl>
                                          </p:spTgt>
                                        </p:tgtEl>
                                        <p:attrNameLst>
                                          <p:attrName>style.visibility</p:attrName>
                                        </p:attrNameLst>
                                      </p:cBhvr>
                                      <p:to>
                                        <p:strVal val="visible"/>
                                      </p:to>
                                    </p:set>
                                    <p:anim calcmode="lin" valueType="num">
                                      <p:cBhvr>
                                        <p:cTn id="19" dur="500" fill="hold"/>
                                        <p:tgtEl>
                                          <p:spTgt spid="3075">
                                            <p:txEl>
                                              <p:charRg st="20" end="33"/>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20" end="3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33" end="43"/>
                                            </p:txEl>
                                          </p:spTgt>
                                        </p:tgtEl>
                                        <p:attrNameLst>
                                          <p:attrName>style.visibility</p:attrName>
                                        </p:attrNameLst>
                                      </p:cBhvr>
                                      <p:to>
                                        <p:strVal val="visible"/>
                                      </p:to>
                                    </p:set>
                                    <p:anim calcmode="lin" valueType="num">
                                      <p:cBhvr>
                                        <p:cTn id="25" dur="500" fill="hold"/>
                                        <p:tgtEl>
                                          <p:spTgt spid="3075">
                                            <p:txEl>
                                              <p:charRg st="33" end="43"/>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33" end="4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43" end="76"/>
                                            </p:txEl>
                                          </p:spTgt>
                                        </p:tgtEl>
                                        <p:attrNameLst>
                                          <p:attrName>style.visibility</p:attrName>
                                        </p:attrNameLst>
                                      </p:cBhvr>
                                      <p:to>
                                        <p:strVal val="visible"/>
                                      </p:to>
                                    </p:set>
                                    <p:anim calcmode="lin" valueType="num">
                                      <p:cBhvr>
                                        <p:cTn id="31" dur="500" fill="hold"/>
                                        <p:tgtEl>
                                          <p:spTgt spid="3075">
                                            <p:txEl>
                                              <p:charRg st="43" end="76"/>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43" end="7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76" end="107"/>
                                            </p:txEl>
                                          </p:spTgt>
                                        </p:tgtEl>
                                        <p:attrNameLst>
                                          <p:attrName>style.visibility</p:attrName>
                                        </p:attrNameLst>
                                      </p:cBhvr>
                                      <p:to>
                                        <p:strVal val="visible"/>
                                      </p:to>
                                    </p:set>
                                    <p:anim calcmode="lin" valueType="num">
                                      <p:cBhvr>
                                        <p:cTn id="37" dur="500" fill="hold"/>
                                        <p:tgtEl>
                                          <p:spTgt spid="3075">
                                            <p:txEl>
                                              <p:charRg st="76" end="107"/>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76" end="10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107" end="119"/>
                                            </p:txEl>
                                          </p:spTgt>
                                        </p:tgtEl>
                                        <p:attrNameLst>
                                          <p:attrName>style.visibility</p:attrName>
                                        </p:attrNameLst>
                                      </p:cBhvr>
                                      <p:to>
                                        <p:strVal val="visible"/>
                                      </p:to>
                                    </p:set>
                                    <p:anim calcmode="lin" valueType="num">
                                      <p:cBhvr>
                                        <p:cTn id="43" dur="500" fill="hold"/>
                                        <p:tgtEl>
                                          <p:spTgt spid="3075">
                                            <p:txEl>
                                              <p:charRg st="107" end="119"/>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107" end="11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075">
                                            <p:txEl>
                                              <p:charRg st="119" end="124"/>
                                            </p:txEl>
                                          </p:spTgt>
                                        </p:tgtEl>
                                        <p:attrNameLst>
                                          <p:attrName>style.visibility</p:attrName>
                                        </p:attrNameLst>
                                      </p:cBhvr>
                                      <p:to>
                                        <p:strVal val="visible"/>
                                      </p:to>
                                    </p:set>
                                    <p:anim calcmode="lin" valueType="num">
                                      <p:cBhvr>
                                        <p:cTn id="49" dur="500" fill="hold"/>
                                        <p:tgtEl>
                                          <p:spTgt spid="3075">
                                            <p:txEl>
                                              <p:charRg st="119" end="124"/>
                                            </p:txEl>
                                          </p:spTgt>
                                        </p:tgtEl>
                                        <p:attrNameLst>
                                          <p:attrName>ppt_x</p:attrName>
                                        </p:attrNameLst>
                                      </p:cBhvr>
                                      <p:tavLst>
                                        <p:tav tm="0">
                                          <p:val>
                                            <p:strVal val="#ppt_x"/>
                                          </p:val>
                                        </p:tav>
                                        <p:tav tm="100000">
                                          <p:val>
                                            <p:strVal val="#ppt_x"/>
                                          </p:val>
                                        </p:tav>
                                      </p:tavLst>
                                    </p:anim>
                                    <p:anim calcmode="lin" valueType="num">
                                      <p:cBhvr>
                                        <p:cTn id="50" dur="500" fill="hold"/>
                                        <p:tgtEl>
                                          <p:spTgt spid="3075">
                                            <p:txEl>
                                              <p:charRg st="119" end="12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433" name="图片 7"/>
          <p:cNvPicPr>
            <a:picLocks noChangeAspect="1"/>
          </p:cNvPicPr>
          <p:nvPr/>
        </p:nvPicPr>
        <p:blipFill>
          <a:blip r:embed="rId1"/>
          <a:stretch>
            <a:fillRect/>
          </a:stretch>
        </p:blipFill>
        <p:spPr>
          <a:xfrm>
            <a:off x="6157913" y="4365625"/>
            <a:ext cx="2986087" cy="2492375"/>
          </a:xfrm>
          <a:prstGeom prst="rect">
            <a:avLst/>
          </a:prstGeom>
          <a:noFill/>
          <a:ln w="9525">
            <a:noFill/>
          </a:ln>
        </p:spPr>
      </p:pic>
      <p:pic>
        <p:nvPicPr>
          <p:cNvPr id="18434" name="图片 4"/>
          <p:cNvPicPr>
            <a:picLocks noChangeAspect="1"/>
          </p:cNvPicPr>
          <p:nvPr/>
        </p:nvPicPr>
        <p:blipFill>
          <a:blip r:embed="rId2"/>
          <a:stretch>
            <a:fillRect/>
          </a:stretch>
        </p:blipFill>
        <p:spPr>
          <a:xfrm>
            <a:off x="0" y="0"/>
            <a:ext cx="2025650" cy="2130425"/>
          </a:xfrm>
          <a:prstGeom prst="rect">
            <a:avLst/>
          </a:prstGeom>
          <a:noFill/>
          <a:ln w="9525">
            <a:noFill/>
          </a:ln>
        </p:spPr>
      </p:pic>
      <p:sp>
        <p:nvSpPr>
          <p:cNvPr id="18435"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333375"/>
            <a:ext cx="8893175" cy="6335713"/>
          </a:xfrm>
          <a:ln/>
        </p:spPr>
        <p:txBody>
          <a:bodyPr vert="horz" wrap="square" lIns="91440" tIns="45720" rIns="91440" bIns="45720" anchor="t"/>
          <a:p>
            <a:pPr algn="l" eaLnBrk="1" hangingPunct="1">
              <a:buClrTx/>
              <a:buSzTx/>
              <a:buFontTx/>
            </a:pPr>
            <a:r>
              <a:rPr lang="zh-CN" altLang="en-US" sz="3600" b="1" kern="1200" dirty="0">
                <a:latin typeface="黑体" panose="02010609060101010101" pitchFamily="49" charset="-122"/>
                <a:ea typeface="黑体" panose="02010609060101010101" pitchFamily="49" charset="-122"/>
                <a:cs typeface="+mn-cs"/>
                <a:sym typeface="宋体" panose="02010600030101010101" pitchFamily="2" charset="-122"/>
              </a:rPr>
              <a:t>（二）蒙田</a:t>
            </a:r>
            <a:endParaRPr lang="en-US" altLang="zh-CN" sz="36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法国人文主义思想家、散文作家及教育家，</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散文集</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a:t>
            </a:r>
            <a:endParaRPr lang="zh-CN"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rPr>
              <a:t>1</a:t>
            </a:r>
            <a:r>
              <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rPr>
              <a:t>、教育必须适应儿童天性：</a:t>
            </a:r>
            <a:endPar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人类学问中最困难而又最重要的一门就是儿童的教育。</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不明智的教师使教育工作事倍功半。</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父母过分溺爱子女，应在孩子年轻时锻炼其身体和心灵。</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rPr>
              <a:t>2</a:t>
            </a:r>
            <a:r>
              <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rPr>
              <a:t>、对教师的要求：</a:t>
            </a:r>
            <a:endPar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儿童教育得当与否全在于导师。</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不能用照本宣科、死读硬记的方法进行教学。</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不应只是传授知识，更要注意让儿童理解所学的知识。</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6"/>
                                            </p:txEl>
                                          </p:spTgt>
                                        </p:tgtEl>
                                        <p:attrNameLst>
                                          <p:attrName>style.visibility</p:attrName>
                                        </p:attrNameLst>
                                      </p:cBhvr>
                                      <p:to>
                                        <p:strVal val="visible"/>
                                      </p:to>
                                    </p:set>
                                    <p:anim calcmode="lin" valueType="num">
                                      <p:cBhvr additive="base">
                                        <p:cTn id="7" dur="500" fill="hold"/>
                                        <p:tgtEl>
                                          <p:spTgt spid="3075">
                                            <p:txEl>
                                              <p:charRg st="0"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charRg st="0"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6" end="31"/>
                                            </p:txEl>
                                          </p:spTgt>
                                        </p:tgtEl>
                                        <p:attrNameLst>
                                          <p:attrName>style.visibility</p:attrName>
                                        </p:attrNameLst>
                                      </p:cBhvr>
                                      <p:to>
                                        <p:strVal val="visible"/>
                                      </p:to>
                                    </p:set>
                                    <p:anim calcmode="lin" valueType="num">
                                      <p:cBhvr additive="base">
                                        <p:cTn id="13" dur="500" fill="hold"/>
                                        <p:tgtEl>
                                          <p:spTgt spid="3075">
                                            <p:txEl>
                                              <p:charRg st="6" end="3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charRg st="6" end="3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31" end="45"/>
                                            </p:txEl>
                                          </p:spTgt>
                                        </p:tgtEl>
                                        <p:attrNameLst>
                                          <p:attrName>style.visibility</p:attrName>
                                        </p:attrNameLst>
                                      </p:cBhvr>
                                      <p:to>
                                        <p:strVal val="visible"/>
                                      </p:to>
                                    </p:set>
                                    <p:anim calcmode="lin" valueType="num">
                                      <p:cBhvr>
                                        <p:cTn id="19" dur="500" fill="hold"/>
                                        <p:tgtEl>
                                          <p:spTgt spid="3075">
                                            <p:txEl>
                                              <p:charRg st="31" end="45"/>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31" end="4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45" end="70"/>
                                            </p:txEl>
                                          </p:spTgt>
                                        </p:tgtEl>
                                        <p:attrNameLst>
                                          <p:attrName>style.visibility</p:attrName>
                                        </p:attrNameLst>
                                      </p:cBhvr>
                                      <p:to>
                                        <p:strVal val="visible"/>
                                      </p:to>
                                    </p:set>
                                    <p:anim calcmode="lin" valueType="num">
                                      <p:cBhvr>
                                        <p:cTn id="25" dur="500" fill="hold"/>
                                        <p:tgtEl>
                                          <p:spTgt spid="3075">
                                            <p:txEl>
                                              <p:charRg st="45" end="70"/>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45" end="7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70" end="87"/>
                                            </p:txEl>
                                          </p:spTgt>
                                        </p:tgtEl>
                                        <p:attrNameLst>
                                          <p:attrName>style.visibility</p:attrName>
                                        </p:attrNameLst>
                                      </p:cBhvr>
                                      <p:to>
                                        <p:strVal val="visible"/>
                                      </p:to>
                                    </p:set>
                                    <p:anim calcmode="lin" valueType="num">
                                      <p:cBhvr>
                                        <p:cTn id="31" dur="500" fill="hold"/>
                                        <p:tgtEl>
                                          <p:spTgt spid="3075">
                                            <p:txEl>
                                              <p:charRg st="70" end="87"/>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70" end="8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87" end="113"/>
                                            </p:txEl>
                                          </p:spTgt>
                                        </p:tgtEl>
                                        <p:attrNameLst>
                                          <p:attrName>style.visibility</p:attrName>
                                        </p:attrNameLst>
                                      </p:cBhvr>
                                      <p:to>
                                        <p:strVal val="visible"/>
                                      </p:to>
                                    </p:set>
                                    <p:anim calcmode="lin" valueType="num">
                                      <p:cBhvr>
                                        <p:cTn id="37" dur="500" fill="hold"/>
                                        <p:tgtEl>
                                          <p:spTgt spid="3075">
                                            <p:txEl>
                                              <p:charRg st="87" end="113"/>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87" end="11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0" end="6"/>
                                            </p:txEl>
                                          </p:spTgt>
                                        </p:tgtEl>
                                        <p:attrNameLst>
                                          <p:attrName>style.visibility</p:attrName>
                                        </p:attrNameLst>
                                      </p:cBhvr>
                                      <p:to>
                                        <p:strVal val="visible"/>
                                      </p:to>
                                    </p:set>
                                    <p:anim calcmode="lin" valueType="num">
                                      <p:cBhvr>
                                        <p:cTn id="43" dur="500" fill="hold"/>
                                        <p:tgtEl>
                                          <p:spTgt spid="3075">
                                            <p:txEl>
                                              <p:charRg st="0" end="6"/>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0"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075">
                                            <p:txEl>
                                              <p:charRg st="6" end="31"/>
                                            </p:txEl>
                                          </p:spTgt>
                                        </p:tgtEl>
                                        <p:attrNameLst>
                                          <p:attrName>style.visibility</p:attrName>
                                        </p:attrNameLst>
                                      </p:cBhvr>
                                      <p:to>
                                        <p:strVal val="visible"/>
                                      </p:to>
                                    </p:set>
                                    <p:anim calcmode="lin" valueType="num">
                                      <p:cBhvr>
                                        <p:cTn id="49" dur="500" fill="hold"/>
                                        <p:tgtEl>
                                          <p:spTgt spid="3075">
                                            <p:txEl>
                                              <p:charRg st="6" end="31"/>
                                            </p:txEl>
                                          </p:spTgt>
                                        </p:tgtEl>
                                        <p:attrNameLst>
                                          <p:attrName>ppt_x</p:attrName>
                                        </p:attrNameLst>
                                      </p:cBhvr>
                                      <p:tavLst>
                                        <p:tav tm="0">
                                          <p:val>
                                            <p:strVal val="#ppt_x"/>
                                          </p:val>
                                        </p:tav>
                                        <p:tav tm="100000">
                                          <p:val>
                                            <p:strVal val="#ppt_x"/>
                                          </p:val>
                                        </p:tav>
                                      </p:tavLst>
                                    </p:anim>
                                    <p:anim calcmode="lin" valueType="num">
                                      <p:cBhvr>
                                        <p:cTn id="50" dur="500" fill="hold"/>
                                        <p:tgtEl>
                                          <p:spTgt spid="3075">
                                            <p:txEl>
                                              <p:charRg st="6" end="3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075">
                                            <p:txEl>
                                              <p:charRg st="113" end="123"/>
                                            </p:txEl>
                                          </p:spTgt>
                                        </p:tgtEl>
                                        <p:attrNameLst>
                                          <p:attrName>style.visibility</p:attrName>
                                        </p:attrNameLst>
                                      </p:cBhvr>
                                      <p:to>
                                        <p:strVal val="visible"/>
                                      </p:to>
                                    </p:set>
                                    <p:anim calcmode="lin" valueType="num">
                                      <p:cBhvr>
                                        <p:cTn id="55" dur="500" fill="hold"/>
                                        <p:tgtEl>
                                          <p:spTgt spid="3075">
                                            <p:txEl>
                                              <p:charRg st="113" end="123"/>
                                            </p:txEl>
                                          </p:spTgt>
                                        </p:tgtEl>
                                        <p:attrNameLst>
                                          <p:attrName>ppt_x</p:attrName>
                                        </p:attrNameLst>
                                      </p:cBhvr>
                                      <p:tavLst>
                                        <p:tav tm="0">
                                          <p:val>
                                            <p:strVal val="#ppt_x"/>
                                          </p:val>
                                        </p:tav>
                                        <p:tav tm="100000">
                                          <p:val>
                                            <p:strVal val="#ppt_x"/>
                                          </p:val>
                                        </p:tav>
                                      </p:tavLst>
                                    </p:anim>
                                    <p:anim calcmode="lin" valueType="num">
                                      <p:cBhvr>
                                        <p:cTn id="56" dur="500" fill="hold"/>
                                        <p:tgtEl>
                                          <p:spTgt spid="3075">
                                            <p:txEl>
                                              <p:charRg st="113" end="12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075">
                                            <p:txEl>
                                              <p:charRg st="123" end="138"/>
                                            </p:txEl>
                                          </p:spTgt>
                                        </p:tgtEl>
                                        <p:attrNameLst>
                                          <p:attrName>style.visibility</p:attrName>
                                        </p:attrNameLst>
                                      </p:cBhvr>
                                      <p:to>
                                        <p:strVal val="visible"/>
                                      </p:to>
                                    </p:set>
                                    <p:anim calcmode="lin" valueType="num">
                                      <p:cBhvr>
                                        <p:cTn id="61" dur="500" fill="hold"/>
                                        <p:tgtEl>
                                          <p:spTgt spid="3075">
                                            <p:txEl>
                                              <p:charRg st="123" end="138"/>
                                            </p:txEl>
                                          </p:spTgt>
                                        </p:tgtEl>
                                        <p:attrNameLst>
                                          <p:attrName>ppt_x</p:attrName>
                                        </p:attrNameLst>
                                      </p:cBhvr>
                                      <p:tavLst>
                                        <p:tav tm="0">
                                          <p:val>
                                            <p:strVal val="#ppt_x"/>
                                          </p:val>
                                        </p:tav>
                                        <p:tav tm="100000">
                                          <p:val>
                                            <p:strVal val="#ppt_x"/>
                                          </p:val>
                                        </p:tav>
                                      </p:tavLst>
                                    </p:anim>
                                    <p:anim calcmode="lin" valueType="num">
                                      <p:cBhvr>
                                        <p:cTn id="62" dur="500" fill="hold"/>
                                        <p:tgtEl>
                                          <p:spTgt spid="3075">
                                            <p:txEl>
                                              <p:charRg st="123" end="13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075">
                                            <p:txEl>
                                              <p:charRg st="138" end="159"/>
                                            </p:txEl>
                                          </p:spTgt>
                                        </p:tgtEl>
                                        <p:attrNameLst>
                                          <p:attrName>style.visibility</p:attrName>
                                        </p:attrNameLst>
                                      </p:cBhvr>
                                      <p:to>
                                        <p:strVal val="visible"/>
                                      </p:to>
                                    </p:set>
                                    <p:anim calcmode="lin" valueType="num">
                                      <p:cBhvr>
                                        <p:cTn id="67" dur="500" fill="hold"/>
                                        <p:tgtEl>
                                          <p:spTgt spid="3075">
                                            <p:txEl>
                                              <p:charRg st="138" end="159"/>
                                            </p:txEl>
                                          </p:spTgt>
                                        </p:tgtEl>
                                        <p:attrNameLst>
                                          <p:attrName>ppt_x</p:attrName>
                                        </p:attrNameLst>
                                      </p:cBhvr>
                                      <p:tavLst>
                                        <p:tav tm="0">
                                          <p:val>
                                            <p:strVal val="#ppt_x"/>
                                          </p:val>
                                        </p:tav>
                                        <p:tav tm="100000">
                                          <p:val>
                                            <p:strVal val="#ppt_x"/>
                                          </p:val>
                                        </p:tav>
                                      </p:tavLst>
                                    </p:anim>
                                    <p:anim calcmode="lin" valueType="num">
                                      <p:cBhvr>
                                        <p:cTn id="68" dur="500" fill="hold"/>
                                        <p:tgtEl>
                                          <p:spTgt spid="3075">
                                            <p:txEl>
                                              <p:charRg st="138" end="15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075">
                                            <p:txEl>
                                              <p:charRg st="159" end="184"/>
                                            </p:txEl>
                                          </p:spTgt>
                                        </p:tgtEl>
                                        <p:attrNameLst>
                                          <p:attrName>style.visibility</p:attrName>
                                        </p:attrNameLst>
                                      </p:cBhvr>
                                      <p:to>
                                        <p:strVal val="visible"/>
                                      </p:to>
                                    </p:set>
                                    <p:anim calcmode="lin" valueType="num">
                                      <p:cBhvr>
                                        <p:cTn id="73" dur="500" fill="hold"/>
                                        <p:tgtEl>
                                          <p:spTgt spid="3075">
                                            <p:txEl>
                                              <p:charRg st="159" end="184"/>
                                            </p:txEl>
                                          </p:spTgt>
                                        </p:tgtEl>
                                        <p:attrNameLst>
                                          <p:attrName>ppt_x</p:attrName>
                                        </p:attrNameLst>
                                      </p:cBhvr>
                                      <p:tavLst>
                                        <p:tav tm="0">
                                          <p:val>
                                            <p:strVal val="#ppt_x"/>
                                          </p:val>
                                        </p:tav>
                                        <p:tav tm="100000">
                                          <p:val>
                                            <p:strVal val="#ppt_x"/>
                                          </p:val>
                                        </p:tav>
                                      </p:tavLst>
                                    </p:anim>
                                    <p:anim calcmode="lin" valueType="num">
                                      <p:cBhvr>
                                        <p:cTn id="74" dur="500" fill="hold"/>
                                        <p:tgtEl>
                                          <p:spTgt spid="3075">
                                            <p:txEl>
                                              <p:charRg st="159" end="18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9457"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19458"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19459"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0" y="549275"/>
            <a:ext cx="9144000" cy="5021263"/>
          </a:xfrm>
          <a:ln/>
        </p:spPr>
        <p:txBody>
          <a:bodyPr vert="horz" wrap="square" lIns="91440" tIns="45720" rIns="91440" bIns="45720" anchor="t"/>
          <a:p>
            <a:pPr algn="l" eaLnBrk="1" hangingPunct="1">
              <a:buClrTx/>
              <a:buSzTx/>
              <a:buFontTx/>
            </a:pPr>
            <a:r>
              <a:rPr lang="zh-CN" altLang="en-US" sz="4400" kern="1200" dirty="0">
                <a:latin typeface="黑体" panose="02010609060101010101" pitchFamily="49" charset="-122"/>
                <a:ea typeface="黑体" panose="02010609060101010101" pitchFamily="49" charset="-122"/>
                <a:cs typeface="+mn-cs"/>
                <a:sym typeface="宋体" panose="02010600030101010101" pitchFamily="2" charset="-122"/>
              </a:rPr>
              <a:t>（三）康帕内拉</a:t>
            </a:r>
            <a:endParaRPr lang="zh-CN" altLang="zh-CN" sz="44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意大利思想家和早期空想社会主义者，空想社会主义著作</a:t>
            </a: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太阳城</a:t>
            </a: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，主张国家办教育、普及教育以及男女教育平等，重视幼儿教育。</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rPr>
              <a:t>1.</a:t>
            </a: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优生与胎教</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大力提倡优生与胎教</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rPr>
              <a:t>2.</a:t>
            </a: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婴幼儿的养育和教育</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设国立公共育儿室抚养婴儿，国立托儿所抚育幼儿。</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rPr>
              <a:t>3.</a:t>
            </a: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评价</a:t>
            </a:r>
            <a:endPar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8"/>
                                            </p:txEl>
                                          </p:spTgt>
                                        </p:tgtEl>
                                        <p:attrNameLst>
                                          <p:attrName>style.visibility</p:attrName>
                                        </p:attrNameLst>
                                      </p:cBhvr>
                                      <p:to>
                                        <p:strVal val="visible"/>
                                      </p:to>
                                    </p:set>
                                    <p:anim calcmode="lin" valueType="num">
                                      <p:cBhvr>
                                        <p:cTn id="7" dur="500" fill="hold"/>
                                        <p:tgtEl>
                                          <p:spTgt spid="3075">
                                            <p:txEl>
                                              <p:charRg st="0" end="8"/>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8" end="68"/>
                                            </p:txEl>
                                          </p:spTgt>
                                        </p:tgtEl>
                                        <p:attrNameLst>
                                          <p:attrName>style.visibility</p:attrName>
                                        </p:attrNameLst>
                                      </p:cBhvr>
                                      <p:to>
                                        <p:strVal val="visible"/>
                                      </p:to>
                                    </p:set>
                                    <p:anim calcmode="lin" valueType="num">
                                      <p:cBhvr>
                                        <p:cTn id="13" dur="500" fill="hold"/>
                                        <p:tgtEl>
                                          <p:spTgt spid="3075">
                                            <p:txEl>
                                              <p:charRg st="8" end="68"/>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8" end="6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68" end="76"/>
                                            </p:txEl>
                                          </p:spTgt>
                                        </p:tgtEl>
                                        <p:attrNameLst>
                                          <p:attrName>style.visibility</p:attrName>
                                        </p:attrNameLst>
                                      </p:cBhvr>
                                      <p:to>
                                        <p:strVal val="visible"/>
                                      </p:to>
                                    </p:set>
                                    <p:anim calcmode="lin" valueType="num">
                                      <p:cBhvr>
                                        <p:cTn id="19" dur="500" fill="hold"/>
                                        <p:tgtEl>
                                          <p:spTgt spid="3075">
                                            <p:txEl>
                                              <p:charRg st="68" end="76"/>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68" end="7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76" end="86"/>
                                            </p:txEl>
                                          </p:spTgt>
                                        </p:tgtEl>
                                        <p:attrNameLst>
                                          <p:attrName>style.visibility</p:attrName>
                                        </p:attrNameLst>
                                      </p:cBhvr>
                                      <p:to>
                                        <p:strVal val="visible"/>
                                      </p:to>
                                    </p:set>
                                    <p:anim calcmode="lin" valueType="num">
                                      <p:cBhvr>
                                        <p:cTn id="25" dur="500" fill="hold"/>
                                        <p:tgtEl>
                                          <p:spTgt spid="3075">
                                            <p:txEl>
                                              <p:charRg st="76" end="86"/>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76" end="8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86" end="98"/>
                                            </p:txEl>
                                          </p:spTgt>
                                        </p:tgtEl>
                                        <p:attrNameLst>
                                          <p:attrName>style.visibility</p:attrName>
                                        </p:attrNameLst>
                                      </p:cBhvr>
                                      <p:to>
                                        <p:strVal val="visible"/>
                                      </p:to>
                                    </p:set>
                                    <p:anim calcmode="lin" valueType="num">
                                      <p:cBhvr>
                                        <p:cTn id="31" dur="500" fill="hold"/>
                                        <p:tgtEl>
                                          <p:spTgt spid="3075">
                                            <p:txEl>
                                              <p:charRg st="86" end="98"/>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86" end="9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98" end="122"/>
                                            </p:txEl>
                                          </p:spTgt>
                                        </p:tgtEl>
                                        <p:attrNameLst>
                                          <p:attrName>style.visibility</p:attrName>
                                        </p:attrNameLst>
                                      </p:cBhvr>
                                      <p:to>
                                        <p:strVal val="visible"/>
                                      </p:to>
                                    </p:set>
                                    <p:anim calcmode="lin" valueType="num">
                                      <p:cBhvr>
                                        <p:cTn id="37" dur="500" fill="hold"/>
                                        <p:tgtEl>
                                          <p:spTgt spid="3075">
                                            <p:txEl>
                                              <p:charRg st="98" end="122"/>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98" end="12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122" end="127"/>
                                            </p:txEl>
                                          </p:spTgt>
                                        </p:tgtEl>
                                        <p:attrNameLst>
                                          <p:attrName>style.visibility</p:attrName>
                                        </p:attrNameLst>
                                      </p:cBhvr>
                                      <p:to>
                                        <p:strVal val="visible"/>
                                      </p:to>
                                    </p:set>
                                    <p:anim calcmode="lin" valueType="num">
                                      <p:cBhvr>
                                        <p:cTn id="43" dur="500" fill="hold"/>
                                        <p:tgtEl>
                                          <p:spTgt spid="3075">
                                            <p:txEl>
                                              <p:charRg st="122" end="127"/>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122" end="12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标题 1"/>
          <p:cNvSpPr>
            <a:spLocks noGrp="1"/>
          </p:cNvSpPr>
          <p:nvPr>
            <p:ph type="title"/>
          </p:nvPr>
        </p:nvSpPr>
        <p:spPr>
          <a:ln/>
        </p:spPr>
        <p:txBody>
          <a:bodyPr vert="horz" wrap="square" lIns="91440" tIns="45720" rIns="91440" bIns="45720" anchor="ctr"/>
          <a:p>
            <a:endParaRPr lang="zh-CN" altLang="en-US" dirty="0"/>
          </a:p>
        </p:txBody>
      </p:sp>
      <p:sp>
        <p:nvSpPr>
          <p:cNvPr id="3" name="内容占位符 2"/>
          <p:cNvSpPr>
            <a:spLocks noGrp="1"/>
          </p:cNvSpPr>
          <p:nvPr>
            <p:ph idx="1"/>
          </p:nvPr>
        </p:nvSpPr>
        <p:spPr>
          <a:xfrm>
            <a:off x="0" y="260350"/>
            <a:ext cx="8686800" cy="6337300"/>
          </a:xfrm>
          <a:ln/>
        </p:spPr>
        <p:txBody>
          <a:bodyPr vert="horz" wrap="square" lIns="91440" tIns="45720" rIns="91440" bIns="45720" anchor="t"/>
          <a:p>
            <a:pPr eaLnBrk="1" hangingPunct="1"/>
            <a:r>
              <a:rPr lang="zh-CN" altLang="en-US" sz="3600" b="1" dirty="0">
                <a:latin typeface="黑体" panose="02010609060101010101" pitchFamily="49" charset="-122"/>
                <a:ea typeface="黑体" panose="02010609060101010101" pitchFamily="49" charset="-122"/>
                <a:sym typeface="宋体" panose="02010600030101010101" pitchFamily="2" charset="-122"/>
              </a:rPr>
              <a:t>第二节 夸美纽斯论母育学校</a:t>
            </a:r>
            <a:endParaRPr lang="en-US" altLang="zh-CN" sz="3600" b="1" dirty="0">
              <a:latin typeface="黑体" panose="02010609060101010101" pitchFamily="49" charset="-122"/>
              <a:ea typeface="黑体" panose="02010609060101010101" pitchFamily="49" charset="-122"/>
              <a:sym typeface="宋体" panose="02010600030101010101" pitchFamily="2" charset="-122"/>
            </a:endParaRPr>
          </a:p>
          <a:p>
            <a:pPr eaLnBrk="1" hangingPunct="1"/>
            <a:r>
              <a:rPr lang="zh-CN" altLang="en-US" sz="2800" dirty="0">
                <a:latin typeface="黑体" panose="02010609060101010101" pitchFamily="49" charset="-122"/>
                <a:ea typeface="黑体" panose="02010609060101010101" pitchFamily="49" charset="-122"/>
              </a:rPr>
              <a:t>捷克伟大爱国者、教育改革家，是人类教育史上里程碑式的人物。夸美纽斯一生命运多舛，早年失怙，经“兄弟会”赞助修完学业，成为“兄弟会”学校校长兼牧师。致力于教育改革，后经历国家动荡，“兄弟会”惨遭迫害，流离失所，妻儿在流亡期间不幸身亡。但其一生笔耕不辍，其教育理论在今天仍然熠熠生辉。</a:t>
            </a:r>
            <a:endParaRPr lang="en-US" altLang="zh-CN" sz="2800" dirty="0">
              <a:latin typeface="黑体" panose="02010609060101010101" pitchFamily="49" charset="-122"/>
              <a:ea typeface="黑体" panose="02010609060101010101" pitchFamily="49" charset="-122"/>
            </a:endParaRPr>
          </a:p>
          <a:p>
            <a:pPr eaLnBrk="1" hangingPunct="1"/>
            <a:r>
              <a:rPr lang="zh-CN" altLang="en-US" sz="2800" dirty="0">
                <a:latin typeface="黑体" panose="02010609060101010101" pitchFamily="49" charset="-122"/>
                <a:ea typeface="黑体" panose="02010609060101010101" pitchFamily="49" charset="-122"/>
              </a:rPr>
              <a:t>夸美纽斯受到人文主义的深刻影响，</a:t>
            </a:r>
            <a:endParaRPr lang="en-US" altLang="zh-CN" sz="2800" dirty="0">
              <a:latin typeface="黑体" panose="02010609060101010101" pitchFamily="49" charset="-122"/>
              <a:ea typeface="黑体" panose="02010609060101010101" pitchFamily="49" charset="-122"/>
            </a:endParaRPr>
          </a:p>
          <a:p>
            <a:pPr eaLnBrk="1" hangingPunct="1">
              <a:buNone/>
            </a:pPr>
            <a:r>
              <a:rPr lang="zh-CN" altLang="en-US" sz="2800" dirty="0">
                <a:latin typeface="黑体" panose="02010609060101010101" pitchFamily="49" charset="-122"/>
                <a:ea typeface="黑体" panose="02010609060101010101" pitchFamily="49" charset="-122"/>
              </a:rPr>
              <a:t>  对人具有的智慧和创造力充满信心，</a:t>
            </a:r>
            <a:endParaRPr lang="en-US" altLang="zh-CN" sz="2800" dirty="0">
              <a:latin typeface="黑体" panose="02010609060101010101" pitchFamily="49" charset="-122"/>
              <a:ea typeface="黑体" panose="02010609060101010101" pitchFamily="49" charset="-122"/>
            </a:endParaRPr>
          </a:p>
          <a:p>
            <a:pPr eaLnBrk="1" hangingPunct="1">
              <a:buNone/>
            </a:pPr>
            <a:r>
              <a:rPr lang="zh-CN" altLang="en-US" sz="2800" dirty="0">
                <a:latin typeface="黑体" panose="02010609060101010101" pitchFamily="49" charset="-122"/>
                <a:ea typeface="黑体" panose="02010609060101010101" pitchFamily="49" charset="-122"/>
              </a:rPr>
              <a:t>  主张通过教育使人获得和谐发展，</a:t>
            </a:r>
            <a:endParaRPr lang="en-US" altLang="zh-CN" sz="2800" dirty="0">
              <a:latin typeface="黑体" panose="02010609060101010101" pitchFamily="49" charset="-122"/>
              <a:ea typeface="黑体" panose="02010609060101010101" pitchFamily="49" charset="-122"/>
            </a:endParaRPr>
          </a:p>
          <a:p>
            <a:pPr eaLnBrk="1" hangingPunct="1">
              <a:buNone/>
            </a:pP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希望通过教育改良社会，</a:t>
            </a:r>
            <a:endParaRPr lang="en-US" altLang="zh-CN" sz="2800" dirty="0">
              <a:latin typeface="黑体" panose="02010609060101010101" pitchFamily="49" charset="-122"/>
              <a:ea typeface="黑体" panose="02010609060101010101" pitchFamily="49" charset="-122"/>
            </a:endParaRPr>
          </a:p>
          <a:p>
            <a:pPr eaLnBrk="1" hangingPunct="1">
              <a:buNone/>
            </a:pP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实现教派和民族的平等。</a:t>
            </a:r>
            <a:endParaRPr lang="zh-CN" altLang="en-US" sz="2800" dirty="0">
              <a:latin typeface="黑体" panose="02010609060101010101" pitchFamily="49" charset="-122"/>
              <a:ea typeface="黑体" panose="02010609060101010101" pitchFamily="49" charset="-122"/>
            </a:endParaRPr>
          </a:p>
        </p:txBody>
      </p:sp>
      <p:pic>
        <p:nvPicPr>
          <p:cNvPr id="4" name="内容占位符 3" descr="1.jpg"/>
          <p:cNvPicPr>
            <a:picLocks noChangeAspect="1"/>
          </p:cNvPicPr>
          <p:nvPr/>
        </p:nvPicPr>
        <p:blipFill>
          <a:blip r:embed="rId1"/>
          <a:stretch>
            <a:fillRect/>
          </a:stretch>
        </p:blipFill>
        <p:spPr>
          <a:xfrm>
            <a:off x="6011863" y="3500438"/>
            <a:ext cx="2881312" cy="3357562"/>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charRg st="0" end="14"/>
                                            </p:txEl>
                                          </p:spTgt>
                                        </p:tgtEl>
                                        <p:attrNameLst>
                                          <p:attrName>style.visibility</p:attrName>
                                        </p:attrNameLst>
                                      </p:cBhvr>
                                      <p:to>
                                        <p:strVal val="visible"/>
                                      </p:to>
                                    </p:set>
                                    <p:anim calcmode="lin" valueType="num">
                                      <p:cBhvr additive="base">
                                        <p:cTn id="7" dur="500" fill="hold"/>
                                        <p:tgtEl>
                                          <p:spTgt spid="3">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charRg st="0" end="1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charRg st="14" end="155"/>
                                            </p:txEl>
                                          </p:spTgt>
                                        </p:tgtEl>
                                        <p:attrNameLst>
                                          <p:attrName>style.visibility</p:attrName>
                                        </p:attrNameLst>
                                      </p:cBhvr>
                                      <p:to>
                                        <p:strVal val="visible"/>
                                      </p:to>
                                    </p:set>
                                    <p:anim calcmode="lin" valueType="num">
                                      <p:cBhvr additive="base">
                                        <p:cTn id="19" dur="500" fill="hold"/>
                                        <p:tgtEl>
                                          <p:spTgt spid="3">
                                            <p:txEl>
                                              <p:charRg st="14" end="15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charRg st="14" end="15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charRg st="155" end="172"/>
                                            </p:txEl>
                                          </p:spTgt>
                                        </p:tgtEl>
                                        <p:attrNameLst>
                                          <p:attrName>style.visibility</p:attrName>
                                        </p:attrNameLst>
                                      </p:cBhvr>
                                      <p:to>
                                        <p:strVal val="visible"/>
                                      </p:to>
                                    </p:set>
                                    <p:anim calcmode="lin" valueType="num">
                                      <p:cBhvr additive="base">
                                        <p:cTn id="25" dur="500" fill="hold"/>
                                        <p:tgtEl>
                                          <p:spTgt spid="3">
                                            <p:txEl>
                                              <p:charRg st="155" end="17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charRg st="155" end="17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charRg st="172" end="191"/>
                                            </p:txEl>
                                          </p:spTgt>
                                        </p:tgtEl>
                                        <p:attrNameLst>
                                          <p:attrName>style.visibility</p:attrName>
                                        </p:attrNameLst>
                                      </p:cBhvr>
                                      <p:to>
                                        <p:strVal val="visible"/>
                                      </p:to>
                                    </p:set>
                                    <p:anim calcmode="lin" valueType="num">
                                      <p:cBhvr additive="base">
                                        <p:cTn id="29" dur="500" fill="hold"/>
                                        <p:tgtEl>
                                          <p:spTgt spid="3">
                                            <p:txEl>
                                              <p:charRg st="172" end="19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charRg st="172" end="19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charRg st="191" end="209"/>
                                            </p:txEl>
                                          </p:spTgt>
                                        </p:tgtEl>
                                        <p:attrNameLst>
                                          <p:attrName>style.visibility</p:attrName>
                                        </p:attrNameLst>
                                      </p:cBhvr>
                                      <p:to>
                                        <p:strVal val="visible"/>
                                      </p:to>
                                    </p:set>
                                    <p:anim calcmode="lin" valueType="num">
                                      <p:cBhvr additive="base">
                                        <p:cTn id="33" dur="500" fill="hold"/>
                                        <p:tgtEl>
                                          <p:spTgt spid="3">
                                            <p:txEl>
                                              <p:charRg st="191" end="20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charRg st="191" end="20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charRg st="209" end="223"/>
                                            </p:txEl>
                                          </p:spTgt>
                                        </p:tgtEl>
                                        <p:attrNameLst>
                                          <p:attrName>style.visibility</p:attrName>
                                        </p:attrNameLst>
                                      </p:cBhvr>
                                      <p:to>
                                        <p:strVal val="visible"/>
                                      </p:to>
                                    </p:set>
                                    <p:anim calcmode="lin" valueType="num">
                                      <p:cBhvr additive="base">
                                        <p:cTn id="37" dur="500" fill="hold"/>
                                        <p:tgtEl>
                                          <p:spTgt spid="3">
                                            <p:txEl>
                                              <p:charRg st="209" end="22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charRg st="209" end="22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charRg st="223" end="237"/>
                                            </p:txEl>
                                          </p:spTgt>
                                        </p:tgtEl>
                                        <p:attrNameLst>
                                          <p:attrName>style.visibility</p:attrName>
                                        </p:attrNameLst>
                                      </p:cBhvr>
                                      <p:to>
                                        <p:strVal val="visible"/>
                                      </p:to>
                                    </p:set>
                                    <p:anim calcmode="lin" valueType="num">
                                      <p:cBhvr additive="base">
                                        <p:cTn id="41" dur="500" fill="hold"/>
                                        <p:tgtEl>
                                          <p:spTgt spid="3">
                                            <p:txEl>
                                              <p:charRg st="223" end="23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charRg st="223" end="23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1"/>
          <p:cNvSpPr>
            <a:spLocks noGrp="1"/>
          </p:cNvSpPr>
          <p:nvPr>
            <p:ph type="title"/>
          </p:nvPr>
        </p:nvSpPr>
        <p:spPr>
          <a:ln/>
        </p:spPr>
        <p:txBody>
          <a:bodyPr vert="horz" wrap="square" lIns="91440" tIns="45720" rIns="91440" bIns="45720" anchor="ctr"/>
          <a:p>
            <a:endParaRPr lang="zh-CN" altLang="en-US" dirty="0"/>
          </a:p>
        </p:txBody>
      </p:sp>
      <p:sp>
        <p:nvSpPr>
          <p:cNvPr id="21506" name="内容占位符 2"/>
          <p:cNvSpPr>
            <a:spLocks noGrp="1"/>
          </p:cNvSpPr>
          <p:nvPr>
            <p:ph idx="1"/>
          </p:nvPr>
        </p:nvSpPr>
        <p:spPr>
          <a:xfrm>
            <a:off x="187325" y="495935"/>
            <a:ext cx="8769985" cy="5866130"/>
          </a:xfrm>
          <a:ln/>
        </p:spPr>
        <p:txBody>
          <a:bodyPr vert="horz" wrap="square" lIns="91440" tIns="45720" rIns="91440" bIns="45720" anchor="t"/>
          <a:p>
            <a:pPr>
              <a:buNone/>
            </a:pPr>
            <a:r>
              <a:rPr lang="zh-CN" altLang="en-US" dirty="0"/>
              <a:t>         </a:t>
            </a:r>
            <a:r>
              <a:rPr lang="zh-CN" altLang="en-US" sz="2800" dirty="0"/>
              <a:t> </a:t>
            </a:r>
            <a:r>
              <a:rPr lang="zh-CN" altLang="en-US" sz="2800" dirty="0">
                <a:latin typeface="黑体" panose="02010609060101010101" pitchFamily="49" charset="-122"/>
                <a:ea typeface="黑体" panose="02010609060101010101" pitchFamily="49" charset="-122"/>
              </a:rPr>
              <a:t>泛智论是夸美纽斯教育思想的核心，所谓</a:t>
            </a:r>
            <a:endParaRPr lang="en-US" altLang="zh-CN" sz="2800" dirty="0">
              <a:latin typeface="黑体" panose="02010609060101010101" pitchFamily="49" charset="-122"/>
              <a:ea typeface="黑体" panose="02010609060101010101" pitchFamily="49" charset="-122"/>
            </a:endParaRPr>
          </a:p>
          <a:p>
            <a:pPr>
              <a:buNone/>
            </a:pPr>
            <a:r>
              <a:rPr lang="zh-CN" altLang="en-US" sz="2800" dirty="0">
                <a:latin typeface="黑体" panose="02010609060101010101" pitchFamily="49" charset="-122"/>
                <a:ea typeface="黑体" panose="02010609060101010101" pitchFamily="49" charset="-122"/>
              </a:rPr>
              <a:t>“泛智”，就是使所有的人通过接受教育而获得广泛、全面的知识，从而使智慧得到全面的发展。他主张学习广泛的知识，掌握学科知识的精粹；强调所学内容要对实际生活有用；重视自然科学知识的学习，以及各种语言的学习；注重学生行动能力的训练等。</a:t>
            </a:r>
            <a:endParaRPr lang="zh-CN" altLang="en-US" sz="2800" dirty="0">
              <a:latin typeface="黑体" panose="02010609060101010101" pitchFamily="49" charset="-122"/>
              <a:ea typeface="黑体" panose="02010609060101010101" pitchFamily="49" charset="-122"/>
            </a:endParaRPr>
          </a:p>
          <a:p>
            <a:pPr>
              <a:buNone/>
            </a:pPr>
            <a:r>
              <a:rPr lang="zh-CN" altLang="en-US" sz="2800" dirty="0">
                <a:latin typeface="黑体" panose="02010609060101010101" pitchFamily="49" charset="-122"/>
                <a:ea typeface="黑体" panose="02010609060101010101" pitchFamily="49" charset="-122"/>
              </a:rPr>
              <a:t>  夸美纽斯在</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大教学论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中还提出了许多重要的教学原则，如直观性原则、启发诱导原则、量力性原则、循序渐进原则、巩固性原则，以及因材施教原则等。这些原则依然是我们今天的教师在教学活动中遵循的基本原则。</a:t>
            </a:r>
            <a:r>
              <a:rPr lang="zh-CN" altLang="en-US" dirty="0">
                <a:latin typeface="黑体" panose="02010609060101010101" pitchFamily="49" charset="-122"/>
                <a:ea typeface="黑体" panose="02010609060101010101" pitchFamily="49" charset="-122"/>
              </a:rPr>
              <a:t> </a:t>
            </a:r>
            <a:endParaRPr lang="zh-CN" altLang="en-US" dirty="0">
              <a:latin typeface="黑体" panose="02010609060101010101" pitchFamily="49" charset="-122"/>
              <a:ea typeface="黑体" panose="02010609060101010101"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标题 1"/>
          <p:cNvSpPr>
            <a:spLocks noGrp="1"/>
          </p:cNvSpPr>
          <p:nvPr>
            <p:ph type="title"/>
          </p:nvPr>
        </p:nvSpPr>
        <p:spPr>
          <a:ln/>
        </p:spPr>
        <p:txBody>
          <a:bodyPr vert="horz" wrap="square" lIns="91440" tIns="45720" rIns="91440" bIns="45720" anchor="ctr"/>
          <a:p>
            <a:endParaRPr lang="zh-CN" altLang="en-US" dirty="0"/>
          </a:p>
        </p:txBody>
      </p:sp>
      <p:sp>
        <p:nvSpPr>
          <p:cNvPr id="22530" name="内容占位符 2"/>
          <p:cNvSpPr>
            <a:spLocks noGrp="1"/>
          </p:cNvSpPr>
          <p:nvPr>
            <p:ph idx="1"/>
          </p:nvPr>
        </p:nvSpPr>
        <p:spPr>
          <a:xfrm>
            <a:off x="594995" y="687070"/>
            <a:ext cx="8243570" cy="6126480"/>
          </a:xfrm>
          <a:ln/>
        </p:spPr>
        <p:txBody>
          <a:bodyPr vert="horz" wrap="square" lIns="91440" tIns="45720" rIns="91440" bIns="45720" anchor="t"/>
          <a:p>
            <a:pPr>
              <a:buNone/>
            </a:pPr>
            <a:r>
              <a:rPr lang="zh-CN" altLang="en-US" dirty="0"/>
              <a:t>   </a:t>
            </a:r>
            <a:r>
              <a:rPr lang="zh-CN" altLang="en-US" sz="2800" dirty="0">
                <a:latin typeface="黑体" panose="02010609060101010101" pitchFamily="49" charset="-122"/>
                <a:ea typeface="黑体" panose="02010609060101010101" pitchFamily="49" charset="-122"/>
              </a:rPr>
              <a:t>夸美纽斯的另一重要贡献是，在教育史上他最早从理论上详细阐述了班级授课制以及相关的学年制、学日制、考查、考试制度。虽然早在欧洲</a:t>
            </a:r>
            <a:r>
              <a:rPr lang="zh-CN" altLang="en-US" sz="2800" dirty="0">
                <a:latin typeface="黑体" panose="02010609060101010101" pitchFamily="49" charset="-122"/>
                <a:ea typeface="黑体" panose="02010609060101010101" pitchFamily="49" charset="-122"/>
                <a:hlinkClick r:id="rId1"/>
              </a:rPr>
              <a:t>宗教改革</a:t>
            </a:r>
            <a:r>
              <a:rPr lang="zh-CN" altLang="en-US" sz="2800" dirty="0">
                <a:latin typeface="黑体" panose="02010609060101010101" pitchFamily="49" charset="-122"/>
                <a:ea typeface="黑体" panose="02010609060101010101" pitchFamily="49" charset="-122"/>
              </a:rPr>
              <a:t>时期，已经出现了分班、分级教学制度，并且按年、月、周规定教学进度。但是，夸美纽斯是对班级授课制等作系统理论阐述的第一人。他认为班级授课制是对教师产生激励作用，提高教学效率的有力手段。他指出班级授课制的具体方法是：根据儿童年龄特点和知识水平，将儿童分成不同的班级；每个班级拥有一个专用教室；每个班级有一位老师，他面对全班所有学生进行教学。</a:t>
            </a:r>
            <a:endParaRPr lang="zh-CN" altLang="en-US" sz="2800" dirty="0">
              <a:latin typeface="黑体" panose="02010609060101010101" pitchFamily="49" charset="-122"/>
              <a:ea typeface="黑体" panose="02010609060101010101" pitchFamily="49"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标题 1"/>
          <p:cNvSpPr>
            <a:spLocks noGrp="1"/>
          </p:cNvSpPr>
          <p:nvPr>
            <p:ph type="title"/>
          </p:nvPr>
        </p:nvSpPr>
        <p:spPr>
          <a:ln/>
        </p:spPr>
        <p:txBody>
          <a:bodyPr vert="horz" wrap="square" lIns="91440" tIns="45720" rIns="91440" bIns="45720" anchor="ctr"/>
          <a:p>
            <a:endParaRPr lang="zh-CN" altLang="en-US" dirty="0"/>
          </a:p>
        </p:txBody>
      </p:sp>
      <p:sp>
        <p:nvSpPr>
          <p:cNvPr id="23554" name="内容占位符 2"/>
          <p:cNvSpPr>
            <a:spLocks noGrp="1"/>
          </p:cNvSpPr>
          <p:nvPr>
            <p:ph idx="1"/>
          </p:nvPr>
        </p:nvSpPr>
        <p:spPr>
          <a:xfrm>
            <a:off x="179388" y="188913"/>
            <a:ext cx="8785225" cy="5937250"/>
          </a:xfrm>
          <a:ln/>
        </p:spPr>
        <p:txBody>
          <a:bodyPr vert="horz" wrap="square" lIns="91440" tIns="45720" rIns="91440" bIns="45720" anchor="t"/>
          <a:p>
            <a:r>
              <a:rPr lang="zh-CN" altLang="en-US" sz="2800" dirty="0">
                <a:latin typeface="黑体" panose="02010609060101010101" pitchFamily="49" charset="-122"/>
                <a:ea typeface="黑体" panose="02010609060101010101" pitchFamily="49" charset="-122"/>
              </a:rPr>
              <a:t>他主张在一般情况下，各年级都应该在每年的秋季开始和结束学年课程，其他时间不应该接收任何儿童入学，以保证全班的学习进度一致，都能在学年底结束相同课程的学习，经考试升入更高年级。每日上课时间为</a:t>
            </a:r>
            <a:r>
              <a:rPr lang="en-US" altLang="zh-CN" sz="2800" dirty="0">
                <a:latin typeface="黑体" panose="02010609060101010101" pitchFamily="49" charset="-122"/>
                <a:ea typeface="黑体" panose="02010609060101010101" pitchFamily="49" charset="-122"/>
              </a:rPr>
              <a:t>4</a:t>
            </a:r>
            <a:r>
              <a:rPr lang="zh-CN" altLang="en-US" sz="2800" dirty="0">
                <a:latin typeface="黑体" panose="02010609060101010101" pitchFamily="49" charset="-122"/>
                <a:ea typeface="黑体" panose="02010609060101010101" pitchFamily="49" charset="-122"/>
              </a:rPr>
              <a:t>小时，在每学习</a:t>
            </a:r>
            <a:r>
              <a:rPr lang="en-US" altLang="zh-CN" sz="2800" dirty="0">
                <a:latin typeface="黑体" panose="02010609060101010101" pitchFamily="49" charset="-122"/>
                <a:ea typeface="黑体" panose="02010609060101010101" pitchFamily="49" charset="-122"/>
              </a:rPr>
              <a:t>1</a:t>
            </a:r>
            <a:r>
              <a:rPr lang="zh-CN" altLang="en-US" sz="2800" dirty="0">
                <a:latin typeface="黑体" panose="02010609060101010101" pitchFamily="49" charset="-122"/>
                <a:ea typeface="黑体" panose="02010609060101010101" pitchFamily="49" charset="-122"/>
              </a:rPr>
              <a:t>小时后休息半小时。每年有</a:t>
            </a:r>
            <a:r>
              <a:rPr lang="en-US" altLang="zh-CN" sz="2800" dirty="0">
                <a:latin typeface="黑体" panose="02010609060101010101" pitchFamily="49" charset="-122"/>
                <a:ea typeface="黑体" panose="02010609060101010101" pitchFamily="49" charset="-122"/>
              </a:rPr>
              <a:t>4</a:t>
            </a:r>
            <a:r>
              <a:rPr lang="zh-CN" altLang="en-US" sz="2800" dirty="0">
                <a:latin typeface="黑体" panose="02010609060101010101" pitchFamily="49" charset="-122"/>
                <a:ea typeface="黑体" panose="02010609060101010101" pitchFamily="49" charset="-122"/>
              </a:rPr>
              <a:t>次较长的休假日，每次休息</a:t>
            </a:r>
            <a:r>
              <a:rPr lang="en-US" altLang="zh-CN" sz="2800" dirty="0">
                <a:latin typeface="黑体" panose="02010609060101010101" pitchFamily="49" charset="-122"/>
                <a:ea typeface="黑体" panose="02010609060101010101" pitchFamily="49" charset="-122"/>
              </a:rPr>
              <a:t>8</a:t>
            </a:r>
            <a:r>
              <a:rPr lang="zh-CN" altLang="en-US" sz="2800" dirty="0">
                <a:latin typeface="黑体" panose="02010609060101010101" pitchFamily="49" charset="-122"/>
                <a:ea typeface="黑体" panose="02010609060101010101" pitchFamily="49" charset="-122"/>
              </a:rPr>
              <a:t>日。关于考查和考试制度，他提出建立学时考查、学日考查、学周考查、学季考试和学年考试。其中学年考试是最重要的考试，通常在学年结束时举行，通过抽签进行口试，合格者均可升级，不合格者必须重修或勒令退学。</a:t>
            </a:r>
            <a:endParaRPr lang="zh-CN" altLang="en-US" sz="2800" dirty="0">
              <a:latin typeface="黑体" panose="02010609060101010101" pitchFamily="49" charset="-122"/>
              <a:ea typeface="黑体" panose="02010609060101010101" pitchFamily="49" charset="-122"/>
            </a:endParaRPr>
          </a:p>
          <a:p>
            <a:r>
              <a:rPr lang="zh-CN" altLang="en-US" sz="2800" dirty="0">
                <a:latin typeface="黑体" panose="02010609060101010101" pitchFamily="49" charset="-122"/>
                <a:ea typeface="黑体" panose="02010609060101010101" pitchFamily="49" charset="-122"/>
              </a:rPr>
              <a:t>夸美纽斯以他在教育理论上的卓越贡献，奠定了西方教育思想史上的重要地位。</a:t>
            </a:r>
            <a:endParaRPr lang="zh-CN" altLang="en-US" sz="2800" dirty="0">
              <a:latin typeface="黑体" panose="02010609060101010101" pitchFamily="49" charset="-122"/>
              <a:ea typeface="黑体" panose="02010609060101010101"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标题 1"/>
          <p:cNvSpPr>
            <a:spLocks noGrp="1"/>
          </p:cNvSpPr>
          <p:nvPr>
            <p:ph type="title"/>
          </p:nvPr>
        </p:nvSpPr>
        <p:spPr>
          <a:ln/>
        </p:spPr>
        <p:txBody>
          <a:bodyPr vert="horz" wrap="square" lIns="91440" tIns="45720" rIns="91440" bIns="45720" anchor="ctr"/>
          <a:p>
            <a:endParaRPr lang="zh-CN" altLang="en-US" dirty="0"/>
          </a:p>
        </p:txBody>
      </p:sp>
      <p:sp>
        <p:nvSpPr>
          <p:cNvPr id="24578" name="内容占位符 2"/>
          <p:cNvSpPr>
            <a:spLocks noGrp="1"/>
          </p:cNvSpPr>
          <p:nvPr>
            <p:ph idx="1"/>
          </p:nvPr>
        </p:nvSpPr>
        <p:spPr>
          <a:xfrm>
            <a:off x="0" y="404813"/>
            <a:ext cx="9144000" cy="5721350"/>
          </a:xfrm>
          <a:ln/>
        </p:spPr>
        <p:txBody>
          <a:bodyPr vert="horz" wrap="square" lIns="91440" tIns="45720" rIns="91440" bIns="45720" anchor="t"/>
          <a:p>
            <a:r>
              <a:rPr lang="zh-CN" altLang="en-US" sz="2800" dirty="0">
                <a:latin typeface="黑体" panose="02010609060101010101" pitchFamily="49" charset="-122"/>
                <a:ea typeface="黑体" panose="02010609060101010101" pitchFamily="49" charset="-122"/>
              </a:rPr>
              <a:t>他潜心研究教育理论，取得了丰硕的成果，先后写成了</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语言学入门</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语言学初听</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、教育学巨著</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hlinkClick r:id="rId1"/>
              </a:rPr>
              <a:t>大教学论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、学前教育专著</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母育学校</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、物理教材</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物理学概论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和</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世界图解</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等。其中</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大教学论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是他的代表作。</a:t>
            </a:r>
            <a:endParaRPr lang="en-US" altLang="zh-CN" sz="2800" dirty="0">
              <a:latin typeface="黑体" panose="02010609060101010101" pitchFamily="49" charset="-122"/>
              <a:ea typeface="黑体" panose="02010609060101010101" pitchFamily="49" charset="-122"/>
            </a:endParaRPr>
          </a:p>
          <a:p>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大教学论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全面地论述了改革中世纪的旧教育、建立资本主义新教育的主张，提出了一套完整的教育理论体系，第一次把教育学从哲学中独立出来，完成了教育理论上有史以来的重大变革。它开创了近代教育理论的先河，成为划时代的巨著。因此，夸美纽斯被称为近代的“教育巨匠”和“教育理论的始祖”，也有人称他是教育史上的“</a:t>
            </a:r>
            <a:r>
              <a:rPr lang="zh-CN" altLang="en-US" sz="2800" dirty="0">
                <a:latin typeface="黑体" panose="02010609060101010101" pitchFamily="49" charset="-122"/>
                <a:ea typeface="黑体" panose="02010609060101010101" pitchFamily="49" charset="-122"/>
                <a:hlinkClick r:id="rId2"/>
              </a:rPr>
              <a:t>哥白尼</a:t>
            </a:r>
            <a:r>
              <a:rPr lang="zh-CN" altLang="en-US" sz="2800" dirty="0">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145"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6146" name="图片 7"/>
          <p:cNvPicPr>
            <a:picLocks noChangeAspect="1"/>
          </p:cNvPicPr>
          <p:nvPr/>
        </p:nvPicPr>
        <p:blipFill>
          <a:blip r:embed="rId2"/>
          <a:stretch>
            <a:fillRect/>
          </a:stretch>
        </p:blipFill>
        <p:spPr>
          <a:xfrm>
            <a:off x="6483350" y="4725988"/>
            <a:ext cx="2462213" cy="2057400"/>
          </a:xfrm>
          <a:prstGeom prst="rect">
            <a:avLst/>
          </a:prstGeom>
          <a:noFill/>
          <a:ln w="9525">
            <a:noFill/>
          </a:ln>
        </p:spPr>
      </p:pic>
      <p:sp>
        <p:nvSpPr>
          <p:cNvPr id="6147"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6148" name="副标题 3074"/>
          <p:cNvSpPr>
            <a:spLocks noGrp="1"/>
          </p:cNvSpPr>
          <p:nvPr>
            <p:ph type="subTitle" idx="1"/>
          </p:nvPr>
        </p:nvSpPr>
        <p:spPr>
          <a:xfrm>
            <a:off x="201613" y="-312737"/>
            <a:ext cx="8847137" cy="6935787"/>
          </a:xfrm>
          <a:ln/>
        </p:spPr>
        <p:txBody>
          <a:bodyPr vert="horz" wrap="square" lIns="91440" tIns="45720" rIns="91440" bIns="45720" anchor="t"/>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文艺复兴（Renaissance）是指发生在14世纪到16世纪的一场反映新兴资产阶级要求的欧洲思想文化运动。</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当时的人们认为，文艺在希腊、罗马古典时代曾高度繁荣，但在中世纪“黑暗时代”却衰败湮没，直到14世纪后才获得“再生”与“复兴”，因此称为“文艺复兴”。文艺复兴着重表明了新文化以古典为师的一面，而并非单纯的古典复兴，实际上是资产阶级反封建的新文化运动。文艺复兴最先在意大利各城市兴起，以后扩展到西欧各国，于16世纪达到顶峰，带来一段科学与艺术革命时期，揭开了近代欧洲历史的序幕，被认为是中古时代和近代的分界。文艺复兴是西欧近代三大思想解放运动（文艺复兴、宗教改革与启蒙运动）之一。</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ln/>
        </p:spPr>
        <p:txBody>
          <a:bodyPr vert="horz" wrap="square" lIns="91440" tIns="45720" rIns="91440" bIns="45720" anchor="ctr"/>
          <a:p>
            <a:endParaRPr lang="zh-CN" altLang="en-US" dirty="0"/>
          </a:p>
        </p:txBody>
      </p:sp>
      <p:sp>
        <p:nvSpPr>
          <p:cNvPr id="25602" name="内容占位符 2"/>
          <p:cNvSpPr>
            <a:spLocks noGrp="1"/>
          </p:cNvSpPr>
          <p:nvPr>
            <p:ph idx="1"/>
          </p:nvPr>
        </p:nvSpPr>
        <p:spPr>
          <a:xfrm>
            <a:off x="-180975" y="0"/>
            <a:ext cx="9324975" cy="6126163"/>
          </a:xfrm>
          <a:ln/>
        </p:spPr>
        <p:txBody>
          <a:bodyPr vert="horz" wrap="square" lIns="91440" tIns="45720" rIns="91440" bIns="45720" anchor="t"/>
          <a:p>
            <a:r>
              <a:rPr lang="zh-CN" altLang="en-US" sz="2800" dirty="0">
                <a:latin typeface="黑体" panose="02010609060101010101" pitchFamily="49" charset="-122"/>
                <a:ea typeface="黑体" panose="02010609060101010101" pitchFamily="49" charset="-122"/>
              </a:rPr>
              <a:t>在</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大教学论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中，夸美纽斯高度评价了教育对社会的作用，认为“教会与国家的改良在于青年得到合适的教导。”他希望通过教育，改革社会道德普遍堕落的现象，从而“减少黑暗与倾轧”，得到“光明与和平”。同时，他也高度肯定了教育对人发展的作用。认为“假如要形成一个人，就必须由教育去形成”，“只有受过一种合适的教育之后，人才能成为一个人</a:t>
            </a:r>
            <a:endParaRPr lang="zh-CN" altLang="en-US" sz="2800" dirty="0">
              <a:latin typeface="黑体" panose="02010609060101010101" pitchFamily="49" charset="-122"/>
              <a:ea typeface="黑体" panose="02010609060101010101" pitchFamily="49" charset="-122"/>
            </a:endParaRPr>
          </a:p>
          <a:p>
            <a:r>
              <a:rPr lang="zh-CN" altLang="en-US" sz="2800" dirty="0">
                <a:latin typeface="黑体" panose="02010609060101010101" pitchFamily="49" charset="-122"/>
                <a:ea typeface="黑体" panose="02010609060101010101" pitchFamily="49" charset="-122"/>
              </a:rPr>
              <a:t>夸美纽斯尖锐地批评了旧学校的种种弊端，“学校变成了儿童的恐怖场所，变成了他们才智的屠宰场”，提出了教育要适应自然的原则，教育要依据人的自然本性，即儿童的天性和年龄特征。他说：“我们的格言应当是：凡事都要跟随自然的教导，要按观察能力的发展第次，要使我们的方法依据这种顺序的原则”。于是，他提出了划分儿童年龄阶段的主张，把</a:t>
            </a:r>
            <a:r>
              <a:rPr lang="en-US" altLang="zh-CN" sz="2800" dirty="0">
                <a:latin typeface="黑体" panose="02010609060101010101" pitchFamily="49" charset="-122"/>
                <a:ea typeface="黑体" panose="02010609060101010101" pitchFamily="49" charset="-122"/>
              </a:rPr>
              <a:t>0</a:t>
            </a:r>
            <a:r>
              <a:rPr lang="zh-CN" altLang="en-US" sz="2800" dirty="0">
                <a:latin typeface="黑体" panose="02010609060101010101" pitchFamily="49" charset="-122"/>
                <a:ea typeface="黑体" panose="02010609060101010101" pitchFamily="49" charset="-122"/>
              </a:rPr>
              <a:t>一</a:t>
            </a:r>
            <a:r>
              <a:rPr lang="en-US" altLang="zh-CN" sz="2800" dirty="0">
                <a:latin typeface="黑体" panose="02010609060101010101" pitchFamily="49" charset="-122"/>
                <a:ea typeface="黑体" panose="02010609060101010101" pitchFamily="49" charset="-122"/>
              </a:rPr>
              <a:t>24</a:t>
            </a:r>
            <a:r>
              <a:rPr lang="zh-CN" altLang="en-US" sz="2800" dirty="0">
                <a:latin typeface="黑体" panose="02010609060101010101" pitchFamily="49" charset="-122"/>
                <a:ea typeface="黑体" panose="02010609060101010101" pitchFamily="49" charset="-122"/>
              </a:rPr>
              <a:t>岁划成四个阶段，即婴儿期、儿童期、少年期和青春期，每期</a:t>
            </a:r>
            <a:r>
              <a:rPr lang="en-US" altLang="zh-CN" sz="2800" dirty="0">
                <a:latin typeface="黑体" panose="02010609060101010101" pitchFamily="49" charset="-122"/>
                <a:ea typeface="黑体" panose="02010609060101010101" pitchFamily="49" charset="-122"/>
              </a:rPr>
              <a:t>6</a:t>
            </a:r>
            <a:r>
              <a:rPr lang="zh-CN" altLang="en-US" sz="2800" dirty="0">
                <a:latin typeface="黑体" panose="02010609060101010101" pitchFamily="49" charset="-122"/>
                <a:ea typeface="黑体" panose="02010609060101010101" pitchFamily="49" charset="-122"/>
              </a:rPr>
              <a:t>年。</a:t>
            </a:r>
            <a:endParaRPr lang="zh-CN" altLang="en-US" sz="2800" dirty="0">
              <a:latin typeface="黑体" panose="02010609060101010101" pitchFamily="49" charset="-122"/>
              <a:ea typeface="黑体" panose="02010609060101010101" pitchFamily="49" charset="-122"/>
            </a:endParaRPr>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标题 1"/>
          <p:cNvSpPr>
            <a:spLocks noGrp="1"/>
          </p:cNvSpPr>
          <p:nvPr>
            <p:ph type="title"/>
          </p:nvPr>
        </p:nvSpPr>
        <p:spPr>
          <a:ln/>
        </p:spPr>
        <p:txBody>
          <a:bodyPr vert="horz" wrap="square" lIns="91440" tIns="45720" rIns="91440" bIns="45720" anchor="ctr"/>
          <a:p>
            <a:endParaRPr lang="zh-CN" altLang="en-US" dirty="0"/>
          </a:p>
        </p:txBody>
      </p:sp>
      <p:sp>
        <p:nvSpPr>
          <p:cNvPr id="26626" name="内容占位符 2"/>
          <p:cNvSpPr>
            <a:spLocks noGrp="1"/>
          </p:cNvSpPr>
          <p:nvPr>
            <p:ph idx="1"/>
          </p:nvPr>
        </p:nvSpPr>
        <p:spPr>
          <a:xfrm>
            <a:off x="250825" y="476250"/>
            <a:ext cx="8569325" cy="5649913"/>
          </a:xfrm>
          <a:ln/>
        </p:spPr>
        <p:txBody>
          <a:bodyPr vert="horz" wrap="square" lIns="91440" tIns="45720" rIns="91440" bIns="45720" anchor="t"/>
          <a:p>
            <a:r>
              <a:rPr lang="zh-CN" altLang="en-US" sz="2800" dirty="0">
                <a:latin typeface="黑体" panose="02010609060101010101" pitchFamily="49" charset="-122"/>
                <a:ea typeface="黑体" panose="02010609060101010101" pitchFamily="49" charset="-122"/>
              </a:rPr>
              <a:t>夸美纽斯提出了普及教育的民主主张，认为“所有男女青年，不论富贵和贫贱，都应该进学校”。为了实现这一主张，他创制了学校体系，发明了班级授课制，这种主张和体系至今为我们所沿用。</a:t>
            </a:r>
            <a:endParaRPr lang="zh-CN" altLang="en-US" sz="2800" dirty="0">
              <a:latin typeface="黑体" panose="02010609060101010101" pitchFamily="49" charset="-122"/>
              <a:ea typeface="黑体" panose="02010609060101010101" pitchFamily="49" charset="-122"/>
            </a:endParaRPr>
          </a:p>
          <a:p>
            <a:r>
              <a:rPr lang="zh-CN" altLang="en-US" sz="2800" dirty="0">
                <a:latin typeface="黑体" panose="02010609060101010101" pitchFamily="49" charset="-122"/>
                <a:ea typeface="黑体" panose="02010609060101010101" pitchFamily="49" charset="-122"/>
              </a:rPr>
              <a:t>在</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大教学论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中，夸美纽斯对教学内容，方法及其艺术进行了详细的分析和说明，提出了一套教学原则，如直观性原则，循序渐进性原则，巩固性原则等，奠定了教学论的理论基础。</a:t>
            </a:r>
            <a:endParaRPr lang="zh-CN" altLang="en-US" sz="2800" dirty="0">
              <a:latin typeface="黑体" panose="02010609060101010101" pitchFamily="49" charset="-122"/>
              <a:ea typeface="黑体" panose="02010609060101010101" pitchFamily="49" charset="-122"/>
            </a:endParaRPr>
          </a:p>
          <a:p>
            <a:r>
              <a:rPr lang="zh-CN" altLang="en-US" sz="2800" dirty="0">
                <a:latin typeface="黑体" panose="02010609060101010101" pitchFamily="49" charset="-122"/>
                <a:ea typeface="黑体" panose="02010609060101010101" pitchFamily="49" charset="-122"/>
              </a:rPr>
              <a:t>这一巨著，以它不朽的思想，经过</a:t>
            </a:r>
            <a:r>
              <a:rPr lang="en-US" altLang="zh-CN" sz="2800" dirty="0">
                <a:latin typeface="黑体" panose="02010609060101010101" pitchFamily="49" charset="-122"/>
                <a:ea typeface="黑体" panose="02010609060101010101" pitchFamily="49" charset="-122"/>
              </a:rPr>
              <a:t>300</a:t>
            </a:r>
            <a:r>
              <a:rPr lang="zh-CN" altLang="en-US" sz="2800" dirty="0">
                <a:latin typeface="黑体" panose="02010609060101010101" pitchFamily="49" charset="-122"/>
                <a:ea typeface="黑体" panose="02010609060101010101" pitchFamily="49" charset="-122"/>
              </a:rPr>
              <a:t>多年的考验，成为现代教育、教学理论的精华和核心。</a:t>
            </a:r>
            <a:endParaRPr lang="zh-CN" altLang="en-US" sz="2800" dirty="0">
              <a:latin typeface="黑体" panose="02010609060101010101" pitchFamily="49" charset="-122"/>
              <a:ea typeface="黑体" panose="02010609060101010101" pitchFamily="49" charset="-122"/>
            </a:endParaRP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7649"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27650"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27651"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476250"/>
            <a:ext cx="8642350" cy="5976938"/>
          </a:xfrm>
          <a:ln/>
        </p:spPr>
        <p:txBody>
          <a:bodyPr vert="horz" wrap="square" lIns="91440" tIns="45720" rIns="91440" bIns="45720" anchor="t"/>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一、论教育作用和教育适应自然原则</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（一）论教育作用：</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高度评价教育在社会和人发展中的作用</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首先，将教育视为改良社会的手段，</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其次，高度评价教育在人的发展中所起的作用</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（二）论教育适应自然的主导原则</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“教育适应自然”或自然适应性原则是夸美纽斯提出的教育主导原则</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改革旧教育就必须贯彻教育适应自然的原则。</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17"/>
                                            </p:txEl>
                                          </p:spTgt>
                                        </p:tgtEl>
                                        <p:attrNameLst>
                                          <p:attrName>style.visibility</p:attrName>
                                        </p:attrNameLst>
                                      </p:cBhvr>
                                      <p:to>
                                        <p:strVal val="visible"/>
                                      </p:to>
                                    </p:set>
                                    <p:anim calcmode="lin" valueType="num">
                                      <p:cBhvr>
                                        <p:cTn id="7" dur="500" fill="hold"/>
                                        <p:tgtEl>
                                          <p:spTgt spid="3075">
                                            <p:txEl>
                                              <p:charRg st="0" end="17"/>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1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17" end="27"/>
                                            </p:txEl>
                                          </p:spTgt>
                                        </p:tgtEl>
                                        <p:attrNameLst>
                                          <p:attrName>style.visibility</p:attrName>
                                        </p:attrNameLst>
                                      </p:cBhvr>
                                      <p:to>
                                        <p:strVal val="visible"/>
                                      </p:to>
                                    </p:set>
                                    <p:anim calcmode="lin" valueType="num">
                                      <p:cBhvr>
                                        <p:cTn id="13" dur="500" fill="hold"/>
                                        <p:tgtEl>
                                          <p:spTgt spid="3075">
                                            <p:txEl>
                                              <p:charRg st="17" end="27"/>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17" end="2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27" end="45"/>
                                            </p:txEl>
                                          </p:spTgt>
                                        </p:tgtEl>
                                        <p:attrNameLst>
                                          <p:attrName>style.visibility</p:attrName>
                                        </p:attrNameLst>
                                      </p:cBhvr>
                                      <p:to>
                                        <p:strVal val="visible"/>
                                      </p:to>
                                    </p:set>
                                    <p:anim calcmode="lin" valueType="num">
                                      <p:cBhvr>
                                        <p:cTn id="19" dur="500" fill="hold"/>
                                        <p:tgtEl>
                                          <p:spTgt spid="3075">
                                            <p:txEl>
                                              <p:charRg st="27" end="45"/>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27" end="4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45" end="62"/>
                                            </p:txEl>
                                          </p:spTgt>
                                        </p:tgtEl>
                                        <p:attrNameLst>
                                          <p:attrName>style.visibility</p:attrName>
                                        </p:attrNameLst>
                                      </p:cBhvr>
                                      <p:to>
                                        <p:strVal val="visible"/>
                                      </p:to>
                                    </p:set>
                                    <p:anim calcmode="lin" valueType="num">
                                      <p:cBhvr>
                                        <p:cTn id="25" dur="500" fill="hold"/>
                                        <p:tgtEl>
                                          <p:spTgt spid="3075">
                                            <p:txEl>
                                              <p:charRg st="45" end="6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45" end="6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62" end="83"/>
                                            </p:txEl>
                                          </p:spTgt>
                                        </p:tgtEl>
                                        <p:attrNameLst>
                                          <p:attrName>style.visibility</p:attrName>
                                        </p:attrNameLst>
                                      </p:cBhvr>
                                      <p:to>
                                        <p:strVal val="visible"/>
                                      </p:to>
                                    </p:set>
                                    <p:anim calcmode="lin" valueType="num">
                                      <p:cBhvr>
                                        <p:cTn id="31" dur="500" fill="hold"/>
                                        <p:tgtEl>
                                          <p:spTgt spid="3075">
                                            <p:txEl>
                                              <p:charRg st="62" end="83"/>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62" end="8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83" end="99"/>
                                            </p:txEl>
                                          </p:spTgt>
                                        </p:tgtEl>
                                        <p:attrNameLst>
                                          <p:attrName>style.visibility</p:attrName>
                                        </p:attrNameLst>
                                      </p:cBhvr>
                                      <p:to>
                                        <p:strVal val="visible"/>
                                      </p:to>
                                    </p:set>
                                    <p:anim calcmode="lin" valueType="num">
                                      <p:cBhvr>
                                        <p:cTn id="37" dur="500" fill="hold"/>
                                        <p:tgtEl>
                                          <p:spTgt spid="3075">
                                            <p:txEl>
                                              <p:charRg st="83" end="99"/>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83" end="9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99" end="130"/>
                                            </p:txEl>
                                          </p:spTgt>
                                        </p:tgtEl>
                                        <p:attrNameLst>
                                          <p:attrName>style.visibility</p:attrName>
                                        </p:attrNameLst>
                                      </p:cBhvr>
                                      <p:to>
                                        <p:strVal val="visible"/>
                                      </p:to>
                                    </p:set>
                                    <p:anim calcmode="lin" valueType="num">
                                      <p:cBhvr>
                                        <p:cTn id="43" dur="500" fill="hold"/>
                                        <p:tgtEl>
                                          <p:spTgt spid="3075">
                                            <p:txEl>
                                              <p:charRg st="99" end="130"/>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99" end="13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075">
                                            <p:txEl>
                                              <p:charRg st="130" end="151"/>
                                            </p:txEl>
                                          </p:spTgt>
                                        </p:tgtEl>
                                        <p:attrNameLst>
                                          <p:attrName>style.visibility</p:attrName>
                                        </p:attrNameLst>
                                      </p:cBhvr>
                                      <p:to>
                                        <p:strVal val="visible"/>
                                      </p:to>
                                    </p:set>
                                    <p:anim calcmode="lin" valueType="num">
                                      <p:cBhvr>
                                        <p:cTn id="49" dur="500" fill="hold"/>
                                        <p:tgtEl>
                                          <p:spTgt spid="3075">
                                            <p:txEl>
                                              <p:charRg st="130" end="151"/>
                                            </p:txEl>
                                          </p:spTgt>
                                        </p:tgtEl>
                                        <p:attrNameLst>
                                          <p:attrName>ppt_x</p:attrName>
                                        </p:attrNameLst>
                                      </p:cBhvr>
                                      <p:tavLst>
                                        <p:tav tm="0">
                                          <p:val>
                                            <p:strVal val="#ppt_x"/>
                                          </p:val>
                                        </p:tav>
                                        <p:tav tm="100000">
                                          <p:val>
                                            <p:strVal val="#ppt_x"/>
                                          </p:val>
                                        </p:tav>
                                      </p:tavLst>
                                    </p:anim>
                                    <p:anim calcmode="lin" valueType="num">
                                      <p:cBhvr>
                                        <p:cTn id="50" dur="500" fill="hold"/>
                                        <p:tgtEl>
                                          <p:spTgt spid="3075">
                                            <p:txEl>
                                              <p:charRg st="130" end="15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673"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28674"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28675"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333375"/>
            <a:ext cx="8893175" cy="6335713"/>
          </a:xfrm>
          <a:ln/>
        </p:spPr>
        <p:txBody>
          <a:bodyPr vert="horz" wrap="square" lIns="91440" tIns="45720" rIns="91440" bIns="45720" anchor="t"/>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所谓“适应自然”主要是指遵循自然界的秩序或规律。</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人是自然界的一部分，人的发展以及对人的教育也应服从这一普遍法则。</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人类的教育从人生的春天即幼儿时期开始教育，要依据人的天性和身心发展规律进行。</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把自然和社会现象进行类比来论述教育问题，忽视了教育的特殊规律性，有片面、机械和牵强附会之处。</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二、论学前教育的意义</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以人文主义观点看待儿童，“上帝的种子”“无价之宝”</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人在幼年时代播下什么样的种子，老年就要收获那样的果实。父母承担教育孩子的责任，滋补心智和灵魂。</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受宗教思想束缚，但也表达了对新生一代的殷切希望。</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25"/>
                                            </p:txEl>
                                          </p:spTgt>
                                        </p:tgtEl>
                                        <p:attrNameLst>
                                          <p:attrName>style.visibility</p:attrName>
                                        </p:attrNameLst>
                                      </p:cBhvr>
                                      <p:to>
                                        <p:strVal val="visible"/>
                                      </p:to>
                                    </p:set>
                                    <p:anim calcmode="lin" valueType="num">
                                      <p:cBhvr>
                                        <p:cTn id="7" dur="500" fill="hold"/>
                                        <p:tgtEl>
                                          <p:spTgt spid="3075">
                                            <p:txEl>
                                              <p:charRg st="0" end="25"/>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25" end="58"/>
                                            </p:txEl>
                                          </p:spTgt>
                                        </p:tgtEl>
                                        <p:attrNameLst>
                                          <p:attrName>style.visibility</p:attrName>
                                        </p:attrNameLst>
                                      </p:cBhvr>
                                      <p:to>
                                        <p:strVal val="visible"/>
                                      </p:to>
                                    </p:set>
                                    <p:anim calcmode="lin" valueType="num">
                                      <p:cBhvr>
                                        <p:cTn id="13" dur="500" fill="hold"/>
                                        <p:tgtEl>
                                          <p:spTgt spid="3075">
                                            <p:txEl>
                                              <p:charRg st="25" end="58"/>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25" end="5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58" end="97"/>
                                            </p:txEl>
                                          </p:spTgt>
                                        </p:tgtEl>
                                        <p:attrNameLst>
                                          <p:attrName>style.visibility</p:attrName>
                                        </p:attrNameLst>
                                      </p:cBhvr>
                                      <p:to>
                                        <p:strVal val="visible"/>
                                      </p:to>
                                    </p:set>
                                    <p:anim calcmode="lin" valueType="num">
                                      <p:cBhvr>
                                        <p:cTn id="19" dur="500" fill="hold"/>
                                        <p:tgtEl>
                                          <p:spTgt spid="3075">
                                            <p:txEl>
                                              <p:charRg st="58" end="97"/>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58" end="9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97" end="144"/>
                                            </p:txEl>
                                          </p:spTgt>
                                        </p:tgtEl>
                                        <p:attrNameLst>
                                          <p:attrName>style.visibility</p:attrName>
                                        </p:attrNameLst>
                                      </p:cBhvr>
                                      <p:to>
                                        <p:strVal val="visible"/>
                                      </p:to>
                                    </p:set>
                                    <p:anim calcmode="lin" valueType="num">
                                      <p:cBhvr>
                                        <p:cTn id="25" dur="500" fill="hold"/>
                                        <p:tgtEl>
                                          <p:spTgt spid="3075">
                                            <p:txEl>
                                              <p:charRg st="97" end="144"/>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97" end="14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144" end="155"/>
                                            </p:txEl>
                                          </p:spTgt>
                                        </p:tgtEl>
                                        <p:attrNameLst>
                                          <p:attrName>style.visibility</p:attrName>
                                        </p:attrNameLst>
                                      </p:cBhvr>
                                      <p:to>
                                        <p:strVal val="visible"/>
                                      </p:to>
                                    </p:set>
                                    <p:anim calcmode="lin" valueType="num">
                                      <p:cBhvr>
                                        <p:cTn id="31" dur="500" fill="hold"/>
                                        <p:tgtEl>
                                          <p:spTgt spid="3075">
                                            <p:txEl>
                                              <p:charRg st="144" end="155"/>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144" end="15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155" end="181"/>
                                            </p:txEl>
                                          </p:spTgt>
                                        </p:tgtEl>
                                        <p:attrNameLst>
                                          <p:attrName>style.visibility</p:attrName>
                                        </p:attrNameLst>
                                      </p:cBhvr>
                                      <p:to>
                                        <p:strVal val="visible"/>
                                      </p:to>
                                    </p:set>
                                    <p:anim calcmode="lin" valueType="num">
                                      <p:cBhvr>
                                        <p:cTn id="37" dur="500" fill="hold"/>
                                        <p:tgtEl>
                                          <p:spTgt spid="3075">
                                            <p:txEl>
                                              <p:charRg st="155" end="181"/>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155" end="18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181" end="229"/>
                                            </p:txEl>
                                          </p:spTgt>
                                        </p:tgtEl>
                                        <p:attrNameLst>
                                          <p:attrName>style.visibility</p:attrName>
                                        </p:attrNameLst>
                                      </p:cBhvr>
                                      <p:to>
                                        <p:strVal val="visible"/>
                                      </p:to>
                                    </p:set>
                                    <p:anim calcmode="lin" valueType="num">
                                      <p:cBhvr>
                                        <p:cTn id="43" dur="500" fill="hold"/>
                                        <p:tgtEl>
                                          <p:spTgt spid="3075">
                                            <p:txEl>
                                              <p:charRg st="181" end="229"/>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181" end="22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075">
                                            <p:txEl>
                                              <p:charRg st="229" end="254"/>
                                            </p:txEl>
                                          </p:spTgt>
                                        </p:tgtEl>
                                        <p:attrNameLst>
                                          <p:attrName>style.visibility</p:attrName>
                                        </p:attrNameLst>
                                      </p:cBhvr>
                                      <p:to>
                                        <p:strVal val="visible"/>
                                      </p:to>
                                    </p:set>
                                    <p:anim calcmode="lin" valueType="num">
                                      <p:cBhvr>
                                        <p:cTn id="49" dur="500" fill="hold"/>
                                        <p:tgtEl>
                                          <p:spTgt spid="3075">
                                            <p:txEl>
                                              <p:charRg st="229" end="254"/>
                                            </p:txEl>
                                          </p:spTgt>
                                        </p:tgtEl>
                                        <p:attrNameLst>
                                          <p:attrName>ppt_x</p:attrName>
                                        </p:attrNameLst>
                                      </p:cBhvr>
                                      <p:tavLst>
                                        <p:tav tm="0">
                                          <p:val>
                                            <p:strVal val="#ppt_x"/>
                                          </p:val>
                                        </p:tav>
                                        <p:tav tm="100000">
                                          <p:val>
                                            <p:strVal val="#ppt_x"/>
                                          </p:val>
                                        </p:tav>
                                      </p:tavLst>
                                    </p:anim>
                                    <p:anim calcmode="lin" valueType="num">
                                      <p:cBhvr>
                                        <p:cTn id="50" dur="500" fill="hold"/>
                                        <p:tgtEl>
                                          <p:spTgt spid="3075">
                                            <p:txEl>
                                              <p:charRg st="229" end="25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9697"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29698"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29699"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260350"/>
            <a:ext cx="8642350" cy="6337300"/>
          </a:xfrm>
          <a:ln/>
        </p:spPr>
        <p:txBody>
          <a:bodyPr vert="horz" wrap="square" lIns="91440" tIns="45720" rIns="91440" bIns="45720" anchor="t"/>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三、论母育学校的教育</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适用于一切男女儿童的四级单轨学制</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0-6</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岁婴幼儿期，儿童在母育学校接受家庭教育</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（一）母育学校的任务</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婴儿期、童年期、少年期和青年期四个阶段存在密切联系，每个阶段都有专门的教育任务。母育学校是第一阶段，是必不可少的阶段。</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重视家庭教育，父母特别是母亲是最早教师，为儿童奠定体力、道德和智慧发展的基础。</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在教育史上第一次从普及教育和儿童身心发展连续性、阶段性角度考虑学前教育的重大任务。</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11"/>
                                            </p:txEl>
                                          </p:spTgt>
                                        </p:tgtEl>
                                        <p:attrNameLst>
                                          <p:attrName>style.visibility</p:attrName>
                                        </p:attrNameLst>
                                      </p:cBhvr>
                                      <p:to>
                                        <p:strVal val="visible"/>
                                      </p:to>
                                    </p:set>
                                    <p:anim calcmode="lin" valueType="num">
                                      <p:cBhvr>
                                        <p:cTn id="7" dur="500" fill="hold"/>
                                        <p:tgtEl>
                                          <p:spTgt spid="3075">
                                            <p:txEl>
                                              <p:charRg st="0" end="11"/>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1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11" end="28"/>
                                            </p:txEl>
                                          </p:spTgt>
                                        </p:tgtEl>
                                        <p:attrNameLst>
                                          <p:attrName>style.visibility</p:attrName>
                                        </p:attrNameLst>
                                      </p:cBhvr>
                                      <p:to>
                                        <p:strVal val="visible"/>
                                      </p:to>
                                    </p:set>
                                    <p:anim calcmode="lin" valueType="num">
                                      <p:cBhvr>
                                        <p:cTn id="13" dur="500" fill="hold"/>
                                        <p:tgtEl>
                                          <p:spTgt spid="3075">
                                            <p:txEl>
                                              <p:charRg st="11" end="28"/>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11" end="2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28" end="51"/>
                                            </p:txEl>
                                          </p:spTgt>
                                        </p:tgtEl>
                                        <p:attrNameLst>
                                          <p:attrName>style.visibility</p:attrName>
                                        </p:attrNameLst>
                                      </p:cBhvr>
                                      <p:to>
                                        <p:strVal val="visible"/>
                                      </p:to>
                                    </p:set>
                                    <p:anim calcmode="lin" valueType="num">
                                      <p:cBhvr>
                                        <p:cTn id="19" dur="500" fill="hold"/>
                                        <p:tgtEl>
                                          <p:spTgt spid="3075">
                                            <p:txEl>
                                              <p:charRg st="28" end="51"/>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28" end="5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51" end="62"/>
                                            </p:txEl>
                                          </p:spTgt>
                                        </p:tgtEl>
                                        <p:attrNameLst>
                                          <p:attrName>style.visibility</p:attrName>
                                        </p:attrNameLst>
                                      </p:cBhvr>
                                      <p:to>
                                        <p:strVal val="visible"/>
                                      </p:to>
                                    </p:set>
                                    <p:anim calcmode="lin" valueType="num">
                                      <p:cBhvr>
                                        <p:cTn id="25" dur="500" fill="hold"/>
                                        <p:tgtEl>
                                          <p:spTgt spid="3075">
                                            <p:txEl>
                                              <p:charRg st="51" end="6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51" end="6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62" end="122"/>
                                            </p:txEl>
                                          </p:spTgt>
                                        </p:tgtEl>
                                        <p:attrNameLst>
                                          <p:attrName>style.visibility</p:attrName>
                                        </p:attrNameLst>
                                      </p:cBhvr>
                                      <p:to>
                                        <p:strVal val="visible"/>
                                      </p:to>
                                    </p:set>
                                    <p:anim calcmode="lin" valueType="num">
                                      <p:cBhvr>
                                        <p:cTn id="31" dur="500" fill="hold"/>
                                        <p:tgtEl>
                                          <p:spTgt spid="3075">
                                            <p:txEl>
                                              <p:charRg st="62" end="122"/>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62" end="12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122" end="162"/>
                                            </p:txEl>
                                          </p:spTgt>
                                        </p:tgtEl>
                                        <p:attrNameLst>
                                          <p:attrName>style.visibility</p:attrName>
                                        </p:attrNameLst>
                                      </p:cBhvr>
                                      <p:to>
                                        <p:strVal val="visible"/>
                                      </p:to>
                                    </p:set>
                                    <p:anim calcmode="lin" valueType="num">
                                      <p:cBhvr>
                                        <p:cTn id="37" dur="500" fill="hold"/>
                                        <p:tgtEl>
                                          <p:spTgt spid="3075">
                                            <p:txEl>
                                              <p:charRg st="122" end="162"/>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122" end="16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162" end="204"/>
                                            </p:txEl>
                                          </p:spTgt>
                                        </p:tgtEl>
                                        <p:attrNameLst>
                                          <p:attrName>style.visibility</p:attrName>
                                        </p:attrNameLst>
                                      </p:cBhvr>
                                      <p:to>
                                        <p:strVal val="visible"/>
                                      </p:to>
                                    </p:set>
                                    <p:anim calcmode="lin" valueType="num">
                                      <p:cBhvr>
                                        <p:cTn id="43" dur="500" fill="hold"/>
                                        <p:tgtEl>
                                          <p:spTgt spid="3075">
                                            <p:txEl>
                                              <p:charRg st="162" end="204"/>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162" end="20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21"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30722"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30723"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260350"/>
            <a:ext cx="8642350" cy="6337300"/>
          </a:xfrm>
          <a:ln/>
        </p:spPr>
        <p:txBody>
          <a:bodyPr vert="horz" wrap="square" lIns="91440" tIns="45720" rIns="91440" bIns="45720" anchor="t"/>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（二）母育学校的教育内容和方法</a:t>
            </a:r>
            <a:endPar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rPr>
              <a:t>1.</a:t>
            </a:r>
            <a:r>
              <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rPr>
              <a:t>保健</a:t>
            </a:r>
            <a:endPar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父母首先保持子女的健康，孕妇的心理状态对胎儿的影响</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2.</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德育</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儿童要成为有理性的人，要学习德行初步知识，重视节俭和勤劳等品质的培养</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教育手段有训斥、榜样和练习，反对体罚</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16"/>
                                            </p:txEl>
                                          </p:spTgt>
                                        </p:tgtEl>
                                        <p:attrNameLst>
                                          <p:attrName>style.visibility</p:attrName>
                                        </p:attrNameLst>
                                      </p:cBhvr>
                                      <p:to>
                                        <p:strVal val="visible"/>
                                      </p:to>
                                    </p:set>
                                    <p:anim calcmode="lin" valueType="num">
                                      <p:cBhvr>
                                        <p:cTn id="7" dur="500" fill="hold"/>
                                        <p:tgtEl>
                                          <p:spTgt spid="3075">
                                            <p:txEl>
                                              <p:charRg st="0" end="16"/>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1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16" end="21"/>
                                            </p:txEl>
                                          </p:spTgt>
                                        </p:tgtEl>
                                        <p:attrNameLst>
                                          <p:attrName>style.visibility</p:attrName>
                                        </p:attrNameLst>
                                      </p:cBhvr>
                                      <p:to>
                                        <p:strVal val="visible"/>
                                      </p:to>
                                    </p:set>
                                    <p:anim calcmode="lin" valueType="num">
                                      <p:cBhvr>
                                        <p:cTn id="13" dur="500" fill="hold"/>
                                        <p:tgtEl>
                                          <p:spTgt spid="3075">
                                            <p:txEl>
                                              <p:charRg st="16" end="21"/>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16" end="2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21" end="47"/>
                                            </p:txEl>
                                          </p:spTgt>
                                        </p:tgtEl>
                                        <p:attrNameLst>
                                          <p:attrName>style.visibility</p:attrName>
                                        </p:attrNameLst>
                                      </p:cBhvr>
                                      <p:to>
                                        <p:strVal val="visible"/>
                                      </p:to>
                                    </p:set>
                                    <p:anim calcmode="lin" valueType="num">
                                      <p:cBhvr>
                                        <p:cTn id="19" dur="500" fill="hold"/>
                                        <p:tgtEl>
                                          <p:spTgt spid="3075">
                                            <p:txEl>
                                              <p:charRg st="21" end="47"/>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21" end="4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47" end="52"/>
                                            </p:txEl>
                                          </p:spTgt>
                                        </p:tgtEl>
                                        <p:attrNameLst>
                                          <p:attrName>style.visibility</p:attrName>
                                        </p:attrNameLst>
                                      </p:cBhvr>
                                      <p:to>
                                        <p:strVal val="visible"/>
                                      </p:to>
                                    </p:set>
                                    <p:anim calcmode="lin" valueType="num">
                                      <p:cBhvr>
                                        <p:cTn id="25" dur="500" fill="hold"/>
                                        <p:tgtEl>
                                          <p:spTgt spid="3075">
                                            <p:txEl>
                                              <p:charRg st="47" end="5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47" end="5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52" end="87"/>
                                            </p:txEl>
                                          </p:spTgt>
                                        </p:tgtEl>
                                        <p:attrNameLst>
                                          <p:attrName>style.visibility</p:attrName>
                                        </p:attrNameLst>
                                      </p:cBhvr>
                                      <p:to>
                                        <p:strVal val="visible"/>
                                      </p:to>
                                    </p:set>
                                    <p:anim calcmode="lin" valueType="num">
                                      <p:cBhvr>
                                        <p:cTn id="31" dur="500" fill="hold"/>
                                        <p:tgtEl>
                                          <p:spTgt spid="3075">
                                            <p:txEl>
                                              <p:charRg st="52" end="87"/>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52" end="8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87" end="106"/>
                                            </p:txEl>
                                          </p:spTgt>
                                        </p:tgtEl>
                                        <p:attrNameLst>
                                          <p:attrName>style.visibility</p:attrName>
                                        </p:attrNameLst>
                                      </p:cBhvr>
                                      <p:to>
                                        <p:strVal val="visible"/>
                                      </p:to>
                                    </p:set>
                                    <p:anim calcmode="lin" valueType="num">
                                      <p:cBhvr>
                                        <p:cTn id="37" dur="500" fill="hold"/>
                                        <p:tgtEl>
                                          <p:spTgt spid="3075">
                                            <p:txEl>
                                              <p:charRg st="87" end="106"/>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87" end="10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1745"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31746"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31747"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179388" y="0"/>
            <a:ext cx="8964612" cy="6597650"/>
          </a:xfrm>
          <a:ln/>
        </p:spPr>
        <p:txBody>
          <a:bodyPr vert="horz" wrap="square" lIns="91440" tIns="45720" rIns="91440" bIns="45720" anchor="t"/>
          <a:p>
            <a:pPr algn="l" eaLnBrk="1" hangingPunct="1">
              <a:buClrTx/>
              <a:buSzTx/>
              <a:buFontTx/>
            </a:pPr>
            <a:r>
              <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rPr>
              <a:t>3.</a:t>
            </a:r>
            <a:r>
              <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rPr>
              <a:t>智育</a:t>
            </a:r>
            <a:endParaRPr lang="en-US" altLang="zh-CN" sz="28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在西方教育史上第一次为</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6</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岁以下的幼儿提出广泛而详细的教学大纲。</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主要任务是训练幼儿的外部感觉、观察力和获得各类知识的种子，发展语言和思维，为进入初等学校的系统学习做准备。</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4.</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父母教育指导书及教材</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帮助父母或保姆有效教育好孩子，必须编写一部手册，包含以下内容：</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   </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父母及保姆的教育责任；幼儿所学各科教学大纲；教学方法</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   </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学前教育专著</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母育学校</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里详尽阐述了上述思想</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   </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为幼儿编写可观赏的图画书</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世界图解</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 150</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课和</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187</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幅插图</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5"/>
                                            </p:txEl>
                                          </p:spTgt>
                                        </p:tgtEl>
                                        <p:attrNameLst>
                                          <p:attrName>style.visibility</p:attrName>
                                        </p:attrNameLst>
                                      </p:cBhvr>
                                      <p:to>
                                        <p:strVal val="visible"/>
                                      </p:to>
                                    </p:set>
                                    <p:anim calcmode="lin" valueType="num">
                                      <p:cBhvr>
                                        <p:cTn id="7" dur="500" fill="hold"/>
                                        <p:tgtEl>
                                          <p:spTgt spid="3075">
                                            <p:txEl>
                                              <p:charRg st="0" end="5"/>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5" end="37"/>
                                            </p:txEl>
                                          </p:spTgt>
                                        </p:tgtEl>
                                        <p:attrNameLst>
                                          <p:attrName>style.visibility</p:attrName>
                                        </p:attrNameLst>
                                      </p:cBhvr>
                                      <p:to>
                                        <p:strVal val="visible"/>
                                      </p:to>
                                    </p:set>
                                    <p:anim calcmode="lin" valueType="num">
                                      <p:cBhvr>
                                        <p:cTn id="13" dur="500" fill="hold"/>
                                        <p:tgtEl>
                                          <p:spTgt spid="3075">
                                            <p:txEl>
                                              <p:charRg st="5" end="37"/>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5" end="3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37" end="91"/>
                                            </p:txEl>
                                          </p:spTgt>
                                        </p:tgtEl>
                                        <p:attrNameLst>
                                          <p:attrName>style.visibility</p:attrName>
                                        </p:attrNameLst>
                                      </p:cBhvr>
                                      <p:to>
                                        <p:strVal val="visible"/>
                                      </p:to>
                                    </p:set>
                                    <p:anim calcmode="lin" valueType="num">
                                      <p:cBhvr>
                                        <p:cTn id="19" dur="500" fill="hold"/>
                                        <p:tgtEl>
                                          <p:spTgt spid="3075">
                                            <p:txEl>
                                              <p:charRg st="37" end="91"/>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37" end="9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91" end="104"/>
                                            </p:txEl>
                                          </p:spTgt>
                                        </p:tgtEl>
                                        <p:attrNameLst>
                                          <p:attrName>style.visibility</p:attrName>
                                        </p:attrNameLst>
                                      </p:cBhvr>
                                      <p:to>
                                        <p:strVal val="visible"/>
                                      </p:to>
                                    </p:set>
                                    <p:anim calcmode="lin" valueType="num">
                                      <p:cBhvr>
                                        <p:cTn id="25" dur="500" fill="hold"/>
                                        <p:tgtEl>
                                          <p:spTgt spid="3075">
                                            <p:txEl>
                                              <p:charRg st="91" end="104"/>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91" end="10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104" end="136"/>
                                            </p:txEl>
                                          </p:spTgt>
                                        </p:tgtEl>
                                        <p:attrNameLst>
                                          <p:attrName>style.visibility</p:attrName>
                                        </p:attrNameLst>
                                      </p:cBhvr>
                                      <p:to>
                                        <p:strVal val="visible"/>
                                      </p:to>
                                    </p:set>
                                    <p:anim calcmode="lin" valueType="num">
                                      <p:cBhvr>
                                        <p:cTn id="31" dur="500" fill="hold"/>
                                        <p:tgtEl>
                                          <p:spTgt spid="3075">
                                            <p:txEl>
                                              <p:charRg st="104" end="136"/>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104" end="13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136" end="166"/>
                                            </p:txEl>
                                          </p:spTgt>
                                        </p:tgtEl>
                                        <p:attrNameLst>
                                          <p:attrName>style.visibility</p:attrName>
                                        </p:attrNameLst>
                                      </p:cBhvr>
                                      <p:to>
                                        <p:strVal val="visible"/>
                                      </p:to>
                                    </p:set>
                                    <p:anim calcmode="lin" valueType="num">
                                      <p:cBhvr>
                                        <p:cTn id="37" dur="500" fill="hold"/>
                                        <p:tgtEl>
                                          <p:spTgt spid="3075">
                                            <p:txEl>
                                              <p:charRg st="136" end="166"/>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136" end="16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166" end="192"/>
                                            </p:txEl>
                                          </p:spTgt>
                                        </p:tgtEl>
                                        <p:attrNameLst>
                                          <p:attrName>style.visibility</p:attrName>
                                        </p:attrNameLst>
                                      </p:cBhvr>
                                      <p:to>
                                        <p:strVal val="visible"/>
                                      </p:to>
                                    </p:set>
                                    <p:anim calcmode="lin" valueType="num">
                                      <p:cBhvr>
                                        <p:cTn id="43" dur="500" fill="hold"/>
                                        <p:tgtEl>
                                          <p:spTgt spid="3075">
                                            <p:txEl>
                                              <p:charRg st="166" end="192"/>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166" end="19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075">
                                            <p:txEl>
                                              <p:charRg st="192" end="226"/>
                                            </p:txEl>
                                          </p:spTgt>
                                        </p:tgtEl>
                                        <p:attrNameLst>
                                          <p:attrName>style.visibility</p:attrName>
                                        </p:attrNameLst>
                                      </p:cBhvr>
                                      <p:to>
                                        <p:strVal val="visible"/>
                                      </p:to>
                                    </p:set>
                                    <p:anim calcmode="lin" valueType="num">
                                      <p:cBhvr>
                                        <p:cTn id="49" dur="500" fill="hold"/>
                                        <p:tgtEl>
                                          <p:spTgt spid="3075">
                                            <p:txEl>
                                              <p:charRg st="192" end="226"/>
                                            </p:txEl>
                                          </p:spTgt>
                                        </p:tgtEl>
                                        <p:attrNameLst>
                                          <p:attrName>ppt_x</p:attrName>
                                        </p:attrNameLst>
                                      </p:cBhvr>
                                      <p:tavLst>
                                        <p:tav tm="0">
                                          <p:val>
                                            <p:strVal val="#ppt_x"/>
                                          </p:val>
                                        </p:tav>
                                        <p:tav tm="100000">
                                          <p:val>
                                            <p:strVal val="#ppt_x"/>
                                          </p:val>
                                        </p:tav>
                                      </p:tavLst>
                                    </p:anim>
                                    <p:anim calcmode="lin" valueType="num">
                                      <p:cBhvr>
                                        <p:cTn id="50" dur="500" fill="hold"/>
                                        <p:tgtEl>
                                          <p:spTgt spid="3075">
                                            <p:txEl>
                                              <p:charRg st="192" end="22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标题 1"/>
          <p:cNvSpPr>
            <a:spLocks noGrp="1"/>
          </p:cNvSpPr>
          <p:nvPr>
            <p:ph type="title"/>
          </p:nvPr>
        </p:nvSpPr>
        <p:spPr>
          <a:ln/>
        </p:spPr>
        <p:txBody>
          <a:bodyPr vert="horz" wrap="square" lIns="91440" tIns="45720" rIns="91440" bIns="45720" anchor="ctr"/>
          <a:p>
            <a:endParaRPr lang="zh-CN" altLang="en-US" dirty="0"/>
          </a:p>
        </p:txBody>
      </p:sp>
      <p:sp>
        <p:nvSpPr>
          <p:cNvPr id="32770" name="内容占位符 2"/>
          <p:cNvSpPr>
            <a:spLocks noGrp="1"/>
          </p:cNvSpPr>
          <p:nvPr>
            <p:ph idx="1"/>
          </p:nvPr>
        </p:nvSpPr>
        <p:spPr>
          <a:xfrm>
            <a:off x="-180975" y="0"/>
            <a:ext cx="9324975" cy="6126163"/>
          </a:xfrm>
          <a:ln/>
        </p:spPr>
        <p:txBody>
          <a:bodyPr vert="horz" wrap="square" lIns="91440" tIns="45720" rIns="91440" bIns="45720" anchor="t"/>
          <a:p>
            <a:r>
              <a:rPr lang="zh-CN" altLang="en-US" sz="2800" dirty="0">
                <a:latin typeface="黑体" panose="02010609060101010101" pitchFamily="49" charset="-122"/>
                <a:ea typeface="黑体" panose="02010609060101010101" pitchFamily="49" charset="-122"/>
              </a:rPr>
              <a:t>儿童启蒙读物</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世界图解</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是西方教育史上第一本附有插图的儿童百科全书，该书构思新颖、内容广泛、图文并茂，堪称教材一绝。</a:t>
            </a:r>
            <a:endParaRPr lang="zh-CN" altLang="en-US" sz="2800" dirty="0">
              <a:latin typeface="黑体" panose="02010609060101010101" pitchFamily="49" charset="-122"/>
              <a:ea typeface="黑体" panose="02010609060101010101" pitchFamily="49" charset="-122"/>
            </a:endParaRPr>
          </a:p>
          <a:p>
            <a:r>
              <a:rPr lang="zh-CN" altLang="en-US" sz="2800" dirty="0">
                <a:latin typeface="黑体" panose="02010609060101010101" pitchFamily="49" charset="-122"/>
                <a:ea typeface="黑体" panose="02010609060101010101" pitchFamily="49" charset="-122"/>
              </a:rPr>
              <a:t>夸美纽斯在序言中，就说明了本书的特点：“这部书篇幅不大，但它是整个世界和整个语言的鸟瞰，里面充满了插图、事物的名称和描述”。所以，他把</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世界图解</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称为“世界一览”。</a:t>
            </a:r>
            <a:endParaRPr lang="zh-CN" altLang="en-US" sz="2800" dirty="0">
              <a:latin typeface="黑体" panose="02010609060101010101" pitchFamily="49" charset="-122"/>
              <a:ea typeface="黑体" panose="02010609060101010101" pitchFamily="49" charset="-122"/>
            </a:endParaRPr>
          </a:p>
          <a:p>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世界图解</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的内容包罗万象，不仅涉及到了动物界、植物界，还涉及到了人类，人类的起源、各年龄阶段、人类有机体的组成部分、人的活动、道德的特征、人在家庭、城市社会、国家和教会里的关系等内容。附插图二百幅，均出自作者之手，图画逼真生动，形象鲜明。它们和文字对应相配，引人入胜，激发读者兴趣，使所学内容印象深刻。</a:t>
            </a:r>
            <a:endParaRPr lang="zh-CN" altLang="en-US" sz="2800" dirty="0"/>
          </a:p>
          <a:p>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1"/>
          <p:cNvSpPr>
            <a:spLocks noGrp="1"/>
          </p:cNvSpPr>
          <p:nvPr>
            <p:ph type="title"/>
          </p:nvPr>
        </p:nvSpPr>
        <p:spPr>
          <a:ln/>
        </p:spPr>
        <p:txBody>
          <a:bodyPr vert="horz" wrap="square" lIns="91440" tIns="45720" rIns="91440" bIns="45720" anchor="ctr"/>
          <a:p>
            <a:endParaRPr lang="zh-CN" altLang="en-US" dirty="0"/>
          </a:p>
        </p:txBody>
      </p:sp>
      <p:sp>
        <p:nvSpPr>
          <p:cNvPr id="33794" name="内容占位符 2"/>
          <p:cNvSpPr>
            <a:spLocks noGrp="1"/>
          </p:cNvSpPr>
          <p:nvPr>
            <p:ph idx="1"/>
          </p:nvPr>
        </p:nvSpPr>
        <p:spPr>
          <a:xfrm>
            <a:off x="19050" y="0"/>
            <a:ext cx="8940800" cy="6126480"/>
          </a:xfrm>
          <a:ln/>
        </p:spPr>
        <p:txBody>
          <a:bodyPr vert="horz" wrap="square" lIns="91440" tIns="45720" rIns="91440" bIns="45720" anchor="t"/>
          <a:p>
            <a:r>
              <a:rPr lang="zh-CN" altLang="en-US" sz="2800" dirty="0">
                <a:latin typeface="黑体" panose="02010609060101010101" pitchFamily="49" charset="-122"/>
                <a:ea typeface="黑体" panose="02010609060101010101" pitchFamily="49" charset="-122"/>
              </a:rPr>
              <a:t>这就使儿童在自然、快乐的情境中逐步、自由地获取了知识；更重要的是，儿童在掌握知识的同时，得到了美的陶冶，形象思维的能力得以发展，培养了思维习惯，启开了智慧之门。</a:t>
            </a:r>
            <a:endParaRPr lang="en-US" altLang="zh-CN" sz="2800" dirty="0">
              <a:latin typeface="黑体" panose="02010609060101010101" pitchFamily="49" charset="-122"/>
              <a:ea typeface="黑体" panose="02010609060101010101" pitchFamily="49" charset="-122"/>
            </a:endParaRPr>
          </a:p>
          <a:p>
            <a:r>
              <a:rPr lang="zh-CN" altLang="en-US" sz="2800" dirty="0">
                <a:latin typeface="黑体" panose="02010609060101010101" pitchFamily="49" charset="-122"/>
                <a:ea typeface="黑体" panose="02010609060101010101" pitchFamily="49" charset="-122"/>
              </a:rPr>
              <a:t>从</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世界图解</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中，人们可以看到夸美纽斯渊博的知识、精湛的绘画素养和惊人的构思，也可以窥视到他的教育思想和教学原则。夸美纽斯把知识、绘画和美感溶为一体，代表了他那个时代教育的进步潮流。难怪有人说；“</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世界图解</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是夸美纽斯思想的结晶和象征”。</a:t>
            </a:r>
            <a:endParaRPr lang="zh-CN" altLang="en-US" sz="2800" dirty="0">
              <a:latin typeface="黑体" panose="02010609060101010101" pitchFamily="49" charset="-122"/>
              <a:ea typeface="黑体" panose="02010609060101010101" pitchFamily="49" charset="-122"/>
            </a:endParaRPr>
          </a:p>
          <a:p>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世界图解</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于</a:t>
            </a:r>
            <a:r>
              <a:rPr lang="en-US" altLang="zh-CN" sz="2800" dirty="0">
                <a:latin typeface="黑体" panose="02010609060101010101" pitchFamily="49" charset="-122"/>
                <a:ea typeface="黑体" panose="02010609060101010101" pitchFamily="49" charset="-122"/>
              </a:rPr>
              <a:t>1658</a:t>
            </a:r>
            <a:r>
              <a:rPr lang="zh-CN" altLang="en-US" sz="2800" dirty="0">
                <a:latin typeface="黑体" panose="02010609060101010101" pitchFamily="49" charset="-122"/>
                <a:ea typeface="黑体" panose="02010609060101010101" pitchFamily="49" charset="-122"/>
              </a:rPr>
              <a:t>年出版发行，在欧洲引起了轰动，曾流行近二百年之久，夸美纽斯因此而获得了世界声誉。德国思想家、文学家歌德和俄国教育家乌申斯基也对这本书以高度评价，称夸美纽斯是“儿童插图书的创始人”。</a:t>
            </a:r>
            <a:endParaRPr lang="zh-CN" altLang="en-US" sz="2800" dirty="0">
              <a:latin typeface="黑体" panose="02010609060101010101" pitchFamily="49" charset="-122"/>
              <a:ea typeface="黑体" panose="02010609060101010101" pitchFamily="49" charset="-122"/>
            </a:endParaRPr>
          </a:p>
          <a:p>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4817"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34818"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34819"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260350"/>
            <a:ext cx="8642350" cy="6337300"/>
          </a:xfrm>
          <a:ln/>
        </p:spPr>
        <p:txBody>
          <a:bodyPr vert="horz" wrap="square" lIns="91440" tIns="45720" rIns="91440" bIns="45720" anchor="t"/>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（三）学前儿童游戏</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把游戏视为在母育学校对幼儿进行全面教育的手段</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让儿童常常有事可做，不得闲，给幼儿以活动的自由</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游戏最适合学前儿童，父母帮助和指导幼儿游戏，甚至直接参加游戏</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对玩具提出了详细意见：</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游戏的教育意义：</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（四）劳动教育和语言发展</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鄙视懒惰，从小培养幼儿的劳动习惯，逐年获得劳动技能</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发展幼儿语言，游戏的方式，打下发展思维的基础</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10"/>
                                            </p:txEl>
                                          </p:spTgt>
                                        </p:tgtEl>
                                        <p:attrNameLst>
                                          <p:attrName>style.visibility</p:attrName>
                                        </p:attrNameLst>
                                      </p:cBhvr>
                                      <p:to>
                                        <p:strVal val="visible"/>
                                      </p:to>
                                    </p:set>
                                    <p:anim calcmode="lin" valueType="num">
                                      <p:cBhvr>
                                        <p:cTn id="7" dur="500" fill="hold"/>
                                        <p:tgtEl>
                                          <p:spTgt spid="3075">
                                            <p:txEl>
                                              <p:charRg st="0" end="10"/>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1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10" end="33"/>
                                            </p:txEl>
                                          </p:spTgt>
                                        </p:tgtEl>
                                        <p:attrNameLst>
                                          <p:attrName>style.visibility</p:attrName>
                                        </p:attrNameLst>
                                      </p:cBhvr>
                                      <p:to>
                                        <p:strVal val="visible"/>
                                      </p:to>
                                    </p:set>
                                    <p:anim calcmode="lin" valueType="num">
                                      <p:cBhvr>
                                        <p:cTn id="13" dur="500" fill="hold"/>
                                        <p:tgtEl>
                                          <p:spTgt spid="3075">
                                            <p:txEl>
                                              <p:charRg st="10" end="33"/>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10" end="3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33" end="57"/>
                                            </p:txEl>
                                          </p:spTgt>
                                        </p:tgtEl>
                                        <p:attrNameLst>
                                          <p:attrName>style.visibility</p:attrName>
                                        </p:attrNameLst>
                                      </p:cBhvr>
                                      <p:to>
                                        <p:strVal val="visible"/>
                                      </p:to>
                                    </p:set>
                                    <p:anim calcmode="lin" valueType="num">
                                      <p:cBhvr>
                                        <p:cTn id="19" dur="500" fill="hold"/>
                                        <p:tgtEl>
                                          <p:spTgt spid="3075">
                                            <p:txEl>
                                              <p:charRg st="33" end="57"/>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33" end="5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57" end="88"/>
                                            </p:txEl>
                                          </p:spTgt>
                                        </p:tgtEl>
                                        <p:attrNameLst>
                                          <p:attrName>style.visibility</p:attrName>
                                        </p:attrNameLst>
                                      </p:cBhvr>
                                      <p:to>
                                        <p:strVal val="visible"/>
                                      </p:to>
                                    </p:set>
                                    <p:anim calcmode="lin" valueType="num">
                                      <p:cBhvr>
                                        <p:cTn id="25" dur="500" fill="hold"/>
                                        <p:tgtEl>
                                          <p:spTgt spid="3075">
                                            <p:txEl>
                                              <p:charRg st="57" end="88"/>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57" end="8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88" end="100"/>
                                            </p:txEl>
                                          </p:spTgt>
                                        </p:tgtEl>
                                        <p:attrNameLst>
                                          <p:attrName>style.visibility</p:attrName>
                                        </p:attrNameLst>
                                      </p:cBhvr>
                                      <p:to>
                                        <p:strVal val="visible"/>
                                      </p:to>
                                    </p:set>
                                    <p:anim calcmode="lin" valueType="num">
                                      <p:cBhvr>
                                        <p:cTn id="31" dur="500" fill="hold"/>
                                        <p:tgtEl>
                                          <p:spTgt spid="3075">
                                            <p:txEl>
                                              <p:charRg st="88" end="100"/>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88" end="10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100" end="109"/>
                                            </p:txEl>
                                          </p:spTgt>
                                        </p:tgtEl>
                                        <p:attrNameLst>
                                          <p:attrName>style.visibility</p:attrName>
                                        </p:attrNameLst>
                                      </p:cBhvr>
                                      <p:to>
                                        <p:strVal val="visible"/>
                                      </p:to>
                                    </p:set>
                                    <p:anim calcmode="lin" valueType="num">
                                      <p:cBhvr>
                                        <p:cTn id="37" dur="500" fill="hold"/>
                                        <p:tgtEl>
                                          <p:spTgt spid="3075">
                                            <p:txEl>
                                              <p:charRg st="100" end="109"/>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100" end="10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charRg st="109" end="122"/>
                                            </p:txEl>
                                          </p:spTgt>
                                        </p:tgtEl>
                                        <p:attrNameLst>
                                          <p:attrName>style.visibility</p:attrName>
                                        </p:attrNameLst>
                                      </p:cBhvr>
                                      <p:to>
                                        <p:strVal val="visible"/>
                                      </p:to>
                                    </p:set>
                                    <p:anim calcmode="lin" valueType="num">
                                      <p:cBhvr>
                                        <p:cTn id="43" dur="500" fill="hold"/>
                                        <p:tgtEl>
                                          <p:spTgt spid="3075">
                                            <p:txEl>
                                              <p:charRg st="109" end="122"/>
                                            </p:txEl>
                                          </p:spTgt>
                                        </p:tgtEl>
                                        <p:attrNameLst>
                                          <p:attrName>ppt_x</p:attrName>
                                        </p:attrNameLst>
                                      </p:cBhvr>
                                      <p:tavLst>
                                        <p:tav tm="0">
                                          <p:val>
                                            <p:strVal val="#ppt_x"/>
                                          </p:val>
                                        </p:tav>
                                        <p:tav tm="100000">
                                          <p:val>
                                            <p:strVal val="#ppt_x"/>
                                          </p:val>
                                        </p:tav>
                                      </p:tavLst>
                                    </p:anim>
                                    <p:anim calcmode="lin" valueType="num">
                                      <p:cBhvr>
                                        <p:cTn id="44" dur="500" fill="hold"/>
                                        <p:tgtEl>
                                          <p:spTgt spid="3075">
                                            <p:txEl>
                                              <p:charRg st="109" end="12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075">
                                            <p:txEl>
                                              <p:charRg st="122" end="148"/>
                                            </p:txEl>
                                          </p:spTgt>
                                        </p:tgtEl>
                                        <p:attrNameLst>
                                          <p:attrName>style.visibility</p:attrName>
                                        </p:attrNameLst>
                                      </p:cBhvr>
                                      <p:to>
                                        <p:strVal val="visible"/>
                                      </p:to>
                                    </p:set>
                                    <p:anim calcmode="lin" valueType="num">
                                      <p:cBhvr>
                                        <p:cTn id="49" dur="500" fill="hold"/>
                                        <p:tgtEl>
                                          <p:spTgt spid="3075">
                                            <p:txEl>
                                              <p:charRg st="122" end="148"/>
                                            </p:txEl>
                                          </p:spTgt>
                                        </p:tgtEl>
                                        <p:attrNameLst>
                                          <p:attrName>ppt_x</p:attrName>
                                        </p:attrNameLst>
                                      </p:cBhvr>
                                      <p:tavLst>
                                        <p:tav tm="0">
                                          <p:val>
                                            <p:strVal val="#ppt_x"/>
                                          </p:val>
                                        </p:tav>
                                        <p:tav tm="100000">
                                          <p:val>
                                            <p:strVal val="#ppt_x"/>
                                          </p:val>
                                        </p:tav>
                                      </p:tavLst>
                                    </p:anim>
                                    <p:anim calcmode="lin" valueType="num">
                                      <p:cBhvr>
                                        <p:cTn id="50" dur="500" fill="hold"/>
                                        <p:tgtEl>
                                          <p:spTgt spid="3075">
                                            <p:txEl>
                                              <p:charRg st="122" end="14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075">
                                            <p:txEl>
                                              <p:charRg st="148" end="171"/>
                                            </p:txEl>
                                          </p:spTgt>
                                        </p:tgtEl>
                                        <p:attrNameLst>
                                          <p:attrName>style.visibility</p:attrName>
                                        </p:attrNameLst>
                                      </p:cBhvr>
                                      <p:to>
                                        <p:strVal val="visible"/>
                                      </p:to>
                                    </p:set>
                                    <p:anim calcmode="lin" valueType="num">
                                      <p:cBhvr>
                                        <p:cTn id="55" dur="500" fill="hold"/>
                                        <p:tgtEl>
                                          <p:spTgt spid="3075">
                                            <p:txEl>
                                              <p:charRg st="148" end="171"/>
                                            </p:txEl>
                                          </p:spTgt>
                                        </p:tgtEl>
                                        <p:attrNameLst>
                                          <p:attrName>ppt_x</p:attrName>
                                        </p:attrNameLst>
                                      </p:cBhvr>
                                      <p:tavLst>
                                        <p:tav tm="0">
                                          <p:val>
                                            <p:strVal val="#ppt_x"/>
                                          </p:val>
                                        </p:tav>
                                        <p:tav tm="100000">
                                          <p:val>
                                            <p:strVal val="#ppt_x"/>
                                          </p:val>
                                        </p:tav>
                                      </p:tavLst>
                                    </p:anim>
                                    <p:anim calcmode="lin" valueType="num">
                                      <p:cBhvr>
                                        <p:cTn id="56" dur="500" fill="hold"/>
                                        <p:tgtEl>
                                          <p:spTgt spid="3075">
                                            <p:txEl>
                                              <p:charRg st="148" end="17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9"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7170" name="图片 7"/>
          <p:cNvPicPr>
            <a:picLocks noChangeAspect="1"/>
          </p:cNvPicPr>
          <p:nvPr/>
        </p:nvPicPr>
        <p:blipFill>
          <a:blip r:embed="rId2"/>
          <a:stretch>
            <a:fillRect/>
          </a:stretch>
        </p:blipFill>
        <p:spPr>
          <a:xfrm>
            <a:off x="6483350" y="4725988"/>
            <a:ext cx="2462213" cy="2057400"/>
          </a:xfrm>
          <a:prstGeom prst="rect">
            <a:avLst/>
          </a:prstGeom>
          <a:noFill/>
          <a:ln w="9525">
            <a:noFill/>
          </a:ln>
        </p:spPr>
      </p:pic>
      <p:sp>
        <p:nvSpPr>
          <p:cNvPr id="7171" name="标题 3073"/>
          <p:cNvSpPr>
            <a:spLocks noGrp="1"/>
          </p:cNvSpPr>
          <p:nvPr>
            <p:ph type="ctrTitle"/>
          </p:nvPr>
        </p:nvSpPr>
        <p:spPr>
          <a:xfrm>
            <a:off x="195263" y="841375"/>
            <a:ext cx="8753475" cy="5351463"/>
          </a:xfrm>
          <a:ln/>
        </p:spPr>
        <p:txBody>
          <a:bodyPr vert="horz" wrap="square" lIns="91440" tIns="45720" rIns="91440" bIns="45720" anchor="ctr"/>
          <a:p>
            <a:pPr algn="l" eaLnBrk="1" hangingPunct="1">
              <a:buClrTx/>
              <a:buSzTx/>
              <a:buFontTx/>
            </a:pPr>
            <a:r>
              <a:rPr lang="zh-CN" altLang="en-US" sz="3600" kern="1200" dirty="0">
                <a:latin typeface="黑体" panose="02010609060101010101" pitchFamily="49" charset="-122"/>
                <a:ea typeface="黑体" panose="02010609060101010101" pitchFamily="49" charset="-122"/>
                <a:cs typeface="+mj-cs"/>
              </a:rPr>
              <a:t>第一节 人文主义与学前教育</a:t>
            </a:r>
            <a:br>
              <a:rPr lang="zh-CN" altLang="en-US" sz="4400" kern="1200" dirty="0">
                <a:latin typeface="黑体" panose="02010609060101010101" pitchFamily="49" charset="-122"/>
                <a:ea typeface="黑体" panose="02010609060101010101" pitchFamily="49" charset="-122"/>
                <a:cs typeface="+mj-cs"/>
              </a:rPr>
            </a:br>
            <a:r>
              <a:rPr lang="zh-CN" altLang="en-US" sz="2800" kern="1200" dirty="0">
                <a:latin typeface="黑体" panose="02010609060101010101" pitchFamily="49" charset="-122"/>
                <a:ea typeface="黑体" panose="02010609060101010101" pitchFamily="49" charset="-122"/>
                <a:cs typeface="+mj-cs"/>
              </a:rPr>
              <a:t>文艺复兴运动的核心是人文主义精神，人文主义精</a:t>
            </a:r>
            <a:br>
              <a:rPr lang="zh-CN" altLang="en-US" sz="2800" kern="1200" dirty="0">
                <a:latin typeface="黑体" panose="02010609060101010101" pitchFamily="49" charset="-122"/>
                <a:ea typeface="黑体" panose="02010609060101010101" pitchFamily="49" charset="-122"/>
                <a:cs typeface="+mj-cs"/>
              </a:rPr>
            </a:br>
            <a:r>
              <a:rPr lang="zh-CN" altLang="en-US" sz="2800" kern="1200" dirty="0">
                <a:latin typeface="黑体" panose="02010609060101010101" pitchFamily="49" charset="-122"/>
                <a:ea typeface="黑体" panose="02010609060101010101" pitchFamily="49" charset="-122"/>
                <a:cs typeface="+mj-cs"/>
              </a:rPr>
              <a:t>神的核心是提出以人为中心而不是以神为中心，肯定人的价值和尊严。主张人生的目的是追求现实生活中的幸福，倡导个性解放，反对愚昧迷信的神学思想，认为人是现实生活的创造者和主人。文艺复兴时期是近代学前教育的开端</a:t>
            </a:r>
            <a:br>
              <a:rPr lang="zh-CN" altLang="en-US" sz="2800" kern="1200" dirty="0">
                <a:latin typeface="黑体" panose="02010609060101010101" pitchFamily="49" charset="-122"/>
                <a:ea typeface="黑体" panose="02010609060101010101" pitchFamily="49" charset="-122"/>
                <a:cs typeface="+mj-cs"/>
              </a:rPr>
            </a:br>
            <a:r>
              <a:rPr lang="zh-CN" altLang="en-US" sz="2800" b="1" kern="1200" dirty="0">
                <a:latin typeface="黑体" panose="02010609060101010101" pitchFamily="49" charset="-122"/>
                <a:ea typeface="黑体" panose="02010609060101010101" pitchFamily="49" charset="-122"/>
                <a:cs typeface="+mj-cs"/>
              </a:rPr>
              <a:t>一、人文主义与儿童教育观念的转变</a:t>
            </a:r>
            <a:br>
              <a:rPr lang="zh-CN" altLang="en-US" sz="2800" kern="1200" dirty="0">
                <a:latin typeface="黑体" panose="02010609060101010101" pitchFamily="49" charset="-122"/>
                <a:ea typeface="黑体" panose="02010609060101010101" pitchFamily="49" charset="-122"/>
                <a:cs typeface="+mj-cs"/>
              </a:rPr>
            </a:br>
            <a:r>
              <a:rPr lang="zh-CN" altLang="en-US" sz="2800" kern="1200" dirty="0">
                <a:latin typeface="黑体" panose="02010609060101010101" pitchFamily="49" charset="-122"/>
                <a:ea typeface="黑体" panose="02010609060101010101" pitchFamily="49" charset="-122"/>
                <a:cs typeface="+mj-cs"/>
              </a:rPr>
              <a:t>批判性恶论，儿童不是带有原罪的赎罪的羔羊，而应该得到成人的悉心关怀、照顾的自然生物。</a:t>
            </a:r>
            <a:br>
              <a:rPr lang="zh-CN" altLang="en-US" sz="2800" kern="1200" dirty="0">
                <a:latin typeface="黑体" panose="02010609060101010101" pitchFamily="49" charset="-122"/>
                <a:ea typeface="黑体" panose="02010609060101010101" pitchFamily="49" charset="-122"/>
                <a:cs typeface="+mj-cs"/>
              </a:rPr>
            </a:br>
            <a:r>
              <a:rPr lang="zh-CN" altLang="en-US" sz="2800" kern="1200" dirty="0">
                <a:latin typeface="黑体" panose="02010609060101010101" pitchFamily="49" charset="-122"/>
                <a:ea typeface="黑体" panose="02010609060101010101" pitchFamily="49" charset="-122"/>
                <a:cs typeface="+mj-cs"/>
              </a:rPr>
              <a:t>身心全面发展的目标，重视教育培养人的作用，注意儿童身心发展的一般规律和个别差异，强调体育和教育重要意义。重视家庭教育，道德行为和语言文字的教育。环境的影响，以身作则，取消或减轻体罚，启发儿童的兴趣与积极性。</a:t>
            </a:r>
            <a:br>
              <a:rPr lang="zh-CN" altLang="en-US" sz="2800" kern="1200" dirty="0">
                <a:latin typeface="黑体" panose="02010609060101010101" pitchFamily="49" charset="-122"/>
                <a:ea typeface="黑体" panose="02010609060101010101" pitchFamily="49" charset="-122"/>
                <a:cs typeface="+mj-cs"/>
              </a:rPr>
            </a:br>
            <a:endParaRPr lang="zh-CN" altLang="en-US" sz="2800" kern="1200" dirty="0">
              <a:latin typeface="黑体" panose="02010609060101010101" pitchFamily="49" charset="-122"/>
              <a:ea typeface="黑体" panose="02010609060101010101" pitchFamily="49" charset="-122"/>
              <a:cs typeface="+mj-cs"/>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5841"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35842"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35843"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260350"/>
            <a:ext cx="8642350" cy="6337300"/>
          </a:xfrm>
          <a:ln/>
        </p:spPr>
        <p:txBody>
          <a:bodyPr vert="horz" wrap="square" lIns="91440" tIns="45720" rIns="91440" bIns="45720" anchor="t"/>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（五）学前儿童的集体教育</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集体教育的必要性，同龄儿童可能比其他任何人更宜于彼此提高伙伴的才能。</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（六）为进入公共学校做准备</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6</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岁前入小学不合适，满</a:t>
            </a:r>
            <a:r>
              <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rPr>
              <a:t>6</a:t>
            </a: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岁立即送入学校</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幼儿的发展存在差异，应请教教师或视导员</a:t>
            </a:r>
            <a:endParaRPr lang="en-US" altLang="zh-CN"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如何做好准备进入公共学校学习：</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13"/>
                                            </p:txEl>
                                          </p:spTgt>
                                        </p:tgtEl>
                                        <p:attrNameLst>
                                          <p:attrName>style.visibility</p:attrName>
                                        </p:attrNameLst>
                                      </p:cBhvr>
                                      <p:to>
                                        <p:strVal val="visible"/>
                                      </p:to>
                                    </p:set>
                                    <p:anim calcmode="lin" valueType="num">
                                      <p:cBhvr>
                                        <p:cTn id="7" dur="500" fill="hold"/>
                                        <p:tgtEl>
                                          <p:spTgt spid="3075">
                                            <p:txEl>
                                              <p:charRg st="0" end="13"/>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1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13" end="48"/>
                                            </p:txEl>
                                          </p:spTgt>
                                        </p:tgtEl>
                                        <p:attrNameLst>
                                          <p:attrName>style.visibility</p:attrName>
                                        </p:attrNameLst>
                                      </p:cBhvr>
                                      <p:to>
                                        <p:strVal val="visible"/>
                                      </p:to>
                                    </p:set>
                                    <p:anim calcmode="lin" valueType="num">
                                      <p:cBhvr>
                                        <p:cTn id="13" dur="500" fill="hold"/>
                                        <p:tgtEl>
                                          <p:spTgt spid="3075">
                                            <p:txEl>
                                              <p:charRg st="13" end="48"/>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13" end="4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48" end="62"/>
                                            </p:txEl>
                                          </p:spTgt>
                                        </p:tgtEl>
                                        <p:attrNameLst>
                                          <p:attrName>style.visibility</p:attrName>
                                        </p:attrNameLst>
                                      </p:cBhvr>
                                      <p:to>
                                        <p:strVal val="visible"/>
                                      </p:to>
                                    </p:set>
                                    <p:anim calcmode="lin" valueType="num">
                                      <p:cBhvr>
                                        <p:cTn id="19" dur="500" fill="hold"/>
                                        <p:tgtEl>
                                          <p:spTgt spid="3075">
                                            <p:txEl>
                                              <p:charRg st="48" end="62"/>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48" end="6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62" end="82"/>
                                            </p:txEl>
                                          </p:spTgt>
                                        </p:tgtEl>
                                        <p:attrNameLst>
                                          <p:attrName>style.visibility</p:attrName>
                                        </p:attrNameLst>
                                      </p:cBhvr>
                                      <p:to>
                                        <p:strVal val="visible"/>
                                      </p:to>
                                    </p:set>
                                    <p:anim calcmode="lin" valueType="num">
                                      <p:cBhvr>
                                        <p:cTn id="25" dur="500" fill="hold"/>
                                        <p:tgtEl>
                                          <p:spTgt spid="3075">
                                            <p:txEl>
                                              <p:charRg st="62" end="8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62" end="8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82" end="102"/>
                                            </p:txEl>
                                          </p:spTgt>
                                        </p:tgtEl>
                                        <p:attrNameLst>
                                          <p:attrName>style.visibility</p:attrName>
                                        </p:attrNameLst>
                                      </p:cBhvr>
                                      <p:to>
                                        <p:strVal val="visible"/>
                                      </p:to>
                                    </p:set>
                                    <p:anim calcmode="lin" valueType="num">
                                      <p:cBhvr>
                                        <p:cTn id="31" dur="500" fill="hold"/>
                                        <p:tgtEl>
                                          <p:spTgt spid="3075">
                                            <p:txEl>
                                              <p:charRg st="82" end="102"/>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82" end="10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charRg st="102" end="118"/>
                                            </p:txEl>
                                          </p:spTgt>
                                        </p:tgtEl>
                                        <p:attrNameLst>
                                          <p:attrName>style.visibility</p:attrName>
                                        </p:attrNameLst>
                                      </p:cBhvr>
                                      <p:to>
                                        <p:strVal val="visible"/>
                                      </p:to>
                                    </p:set>
                                    <p:anim calcmode="lin" valueType="num">
                                      <p:cBhvr>
                                        <p:cTn id="37" dur="500" fill="hold"/>
                                        <p:tgtEl>
                                          <p:spTgt spid="3075">
                                            <p:txEl>
                                              <p:charRg st="102" end="118"/>
                                            </p:txEl>
                                          </p:spTgt>
                                        </p:tgtEl>
                                        <p:attrNameLst>
                                          <p:attrName>ppt_x</p:attrName>
                                        </p:attrNameLst>
                                      </p:cBhvr>
                                      <p:tavLst>
                                        <p:tav tm="0">
                                          <p:val>
                                            <p:strVal val="#ppt_x"/>
                                          </p:val>
                                        </p:tav>
                                        <p:tav tm="100000">
                                          <p:val>
                                            <p:strVal val="#ppt_x"/>
                                          </p:val>
                                        </p:tav>
                                      </p:tavLst>
                                    </p:anim>
                                    <p:anim calcmode="lin" valueType="num">
                                      <p:cBhvr>
                                        <p:cTn id="38" dur="500" fill="hold"/>
                                        <p:tgtEl>
                                          <p:spTgt spid="3075">
                                            <p:txEl>
                                              <p:charRg st="102" end="1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6865" name="图片 4"/>
          <p:cNvPicPr>
            <a:picLocks noChangeAspect="1"/>
          </p:cNvPicPr>
          <p:nvPr/>
        </p:nvPicPr>
        <p:blipFill>
          <a:blip r:embed="rId1"/>
          <a:stretch>
            <a:fillRect/>
          </a:stretch>
        </p:blipFill>
        <p:spPr>
          <a:xfrm>
            <a:off x="0" y="0"/>
            <a:ext cx="2025650" cy="2130425"/>
          </a:xfrm>
          <a:prstGeom prst="rect">
            <a:avLst/>
          </a:prstGeom>
          <a:noFill/>
          <a:ln w="9525">
            <a:noFill/>
          </a:ln>
        </p:spPr>
      </p:pic>
      <p:sp>
        <p:nvSpPr>
          <p:cNvPr id="36866"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3075" name="副标题 3074"/>
          <p:cNvSpPr>
            <a:spLocks noGrp="1"/>
          </p:cNvSpPr>
          <p:nvPr>
            <p:ph type="subTitle" idx="1"/>
          </p:nvPr>
        </p:nvSpPr>
        <p:spPr>
          <a:xfrm>
            <a:off x="250825" y="476250"/>
            <a:ext cx="8893175" cy="5689600"/>
          </a:xfrm>
          <a:ln/>
        </p:spPr>
        <p:txBody>
          <a:bodyPr vert="horz" wrap="square" lIns="91440" tIns="45720" rIns="91440" bIns="45720" anchor="t"/>
          <a:p>
            <a:pPr algn="l" eaLnBrk="1" hangingPunct="1">
              <a:buClrTx/>
              <a:buSzTx/>
              <a:buFontTx/>
            </a:pPr>
            <a:r>
              <a:rPr lang="zh-CN" altLang="en-US" sz="3200" b="1" kern="1200" dirty="0">
                <a:latin typeface="黑体" panose="02010609060101010101" pitchFamily="49" charset="-122"/>
                <a:ea typeface="黑体" panose="02010609060101010101" pitchFamily="49" charset="-122"/>
                <a:cs typeface="+mn-cs"/>
                <a:sym typeface="宋体" panose="02010600030101010101" pitchFamily="2" charset="-122"/>
              </a:rPr>
              <a:t>评价：</a:t>
            </a:r>
            <a:endParaRPr lang="en-US" altLang="zh-CN" sz="32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详细论述了教育的作用及人受教育的可能性</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第一次把学前教育纳入单轨学制</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撰写了第一部幼儿教育专著</a:t>
            </a: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母育学校</a:t>
            </a: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，配套的看图识字课本</a:t>
            </a: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a:t>
            </a: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世界图解</a:t>
            </a:r>
            <a:r>
              <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rPr>
              <a:t>》</a:t>
            </a:r>
            <a:endParaRPr lang="en-US" altLang="zh-CN"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rPr>
              <a:t>首次深入研究了在家庭条件下学前教育的完整体系，规定了目的、内容和基本方法。</a:t>
            </a: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pic>
        <p:nvPicPr>
          <p:cNvPr id="36868" name="图片 7"/>
          <p:cNvPicPr>
            <a:picLocks noChangeAspect="1"/>
          </p:cNvPicPr>
          <p:nvPr/>
        </p:nvPicPr>
        <p:blipFill>
          <a:blip r:embed="rId2"/>
          <a:stretch>
            <a:fillRect/>
          </a:stretch>
        </p:blipFill>
        <p:spPr>
          <a:xfrm>
            <a:off x="6588125" y="4724400"/>
            <a:ext cx="2555875" cy="21336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charRg st="0" end="4"/>
                                            </p:txEl>
                                          </p:spTgt>
                                        </p:tgtEl>
                                        <p:attrNameLst>
                                          <p:attrName>style.visibility</p:attrName>
                                        </p:attrNameLst>
                                      </p:cBhvr>
                                      <p:to>
                                        <p:strVal val="visible"/>
                                      </p:to>
                                    </p:set>
                                    <p:anim calcmode="lin" valueType="num">
                                      <p:cBhvr>
                                        <p:cTn id="7" dur="500" fill="hold"/>
                                        <p:tgtEl>
                                          <p:spTgt spid="3075">
                                            <p:txEl>
                                              <p:charRg st="0" end="4"/>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charRg st="0"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charRg st="4" end="24"/>
                                            </p:txEl>
                                          </p:spTgt>
                                        </p:tgtEl>
                                        <p:attrNameLst>
                                          <p:attrName>style.visibility</p:attrName>
                                        </p:attrNameLst>
                                      </p:cBhvr>
                                      <p:to>
                                        <p:strVal val="visible"/>
                                      </p:to>
                                    </p:set>
                                    <p:anim calcmode="lin" valueType="num">
                                      <p:cBhvr>
                                        <p:cTn id="13" dur="500" fill="hold"/>
                                        <p:tgtEl>
                                          <p:spTgt spid="3075">
                                            <p:txEl>
                                              <p:charRg st="4" end="24"/>
                                            </p:txEl>
                                          </p:spTgt>
                                        </p:tgtEl>
                                        <p:attrNameLst>
                                          <p:attrName>ppt_x</p:attrName>
                                        </p:attrNameLst>
                                      </p:cBhvr>
                                      <p:tavLst>
                                        <p:tav tm="0">
                                          <p:val>
                                            <p:strVal val="#ppt_x"/>
                                          </p:val>
                                        </p:tav>
                                        <p:tav tm="100000">
                                          <p:val>
                                            <p:strVal val="#ppt_x"/>
                                          </p:val>
                                        </p:tav>
                                      </p:tavLst>
                                    </p:anim>
                                    <p:anim calcmode="lin" valueType="num">
                                      <p:cBhvr>
                                        <p:cTn id="14" dur="500" fill="hold"/>
                                        <p:tgtEl>
                                          <p:spTgt spid="3075">
                                            <p:txEl>
                                              <p:charRg st="4" end="2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charRg st="24" end="39"/>
                                            </p:txEl>
                                          </p:spTgt>
                                        </p:tgtEl>
                                        <p:attrNameLst>
                                          <p:attrName>style.visibility</p:attrName>
                                        </p:attrNameLst>
                                      </p:cBhvr>
                                      <p:to>
                                        <p:strVal val="visible"/>
                                      </p:to>
                                    </p:set>
                                    <p:anim calcmode="lin" valueType="num">
                                      <p:cBhvr>
                                        <p:cTn id="19" dur="500" fill="hold"/>
                                        <p:tgtEl>
                                          <p:spTgt spid="3075">
                                            <p:txEl>
                                              <p:charRg st="24" end="39"/>
                                            </p:txEl>
                                          </p:spTgt>
                                        </p:tgtEl>
                                        <p:attrNameLst>
                                          <p:attrName>ppt_x</p:attrName>
                                        </p:attrNameLst>
                                      </p:cBhvr>
                                      <p:tavLst>
                                        <p:tav tm="0">
                                          <p:val>
                                            <p:strVal val="#ppt_x"/>
                                          </p:val>
                                        </p:tav>
                                        <p:tav tm="100000">
                                          <p:val>
                                            <p:strVal val="#ppt_x"/>
                                          </p:val>
                                        </p:tav>
                                      </p:tavLst>
                                    </p:anim>
                                    <p:anim calcmode="lin" valueType="num">
                                      <p:cBhvr>
                                        <p:cTn id="20" dur="500" fill="hold"/>
                                        <p:tgtEl>
                                          <p:spTgt spid="3075">
                                            <p:txEl>
                                              <p:charRg st="24" end="3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charRg st="39" end="74"/>
                                            </p:txEl>
                                          </p:spTgt>
                                        </p:tgtEl>
                                        <p:attrNameLst>
                                          <p:attrName>style.visibility</p:attrName>
                                        </p:attrNameLst>
                                      </p:cBhvr>
                                      <p:to>
                                        <p:strVal val="visible"/>
                                      </p:to>
                                    </p:set>
                                    <p:anim calcmode="lin" valueType="num">
                                      <p:cBhvr>
                                        <p:cTn id="25" dur="500" fill="hold"/>
                                        <p:tgtEl>
                                          <p:spTgt spid="3075">
                                            <p:txEl>
                                              <p:charRg st="39" end="74"/>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charRg st="39" end="7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charRg st="74" end="112"/>
                                            </p:txEl>
                                          </p:spTgt>
                                        </p:tgtEl>
                                        <p:attrNameLst>
                                          <p:attrName>style.visibility</p:attrName>
                                        </p:attrNameLst>
                                      </p:cBhvr>
                                      <p:to>
                                        <p:strVal val="visible"/>
                                      </p:to>
                                    </p:set>
                                    <p:anim calcmode="lin" valueType="num">
                                      <p:cBhvr>
                                        <p:cTn id="31" dur="500" fill="hold"/>
                                        <p:tgtEl>
                                          <p:spTgt spid="3075">
                                            <p:txEl>
                                              <p:charRg st="74" end="112"/>
                                            </p:txEl>
                                          </p:spTgt>
                                        </p:tgtEl>
                                        <p:attrNameLst>
                                          <p:attrName>ppt_x</p:attrName>
                                        </p:attrNameLst>
                                      </p:cBhvr>
                                      <p:tavLst>
                                        <p:tav tm="0">
                                          <p:val>
                                            <p:strVal val="#ppt_x"/>
                                          </p:val>
                                        </p:tav>
                                        <p:tav tm="100000">
                                          <p:val>
                                            <p:strVal val="#ppt_x"/>
                                          </p:val>
                                        </p:tav>
                                      </p:tavLst>
                                    </p:anim>
                                    <p:anim calcmode="lin" valueType="num">
                                      <p:cBhvr>
                                        <p:cTn id="32" dur="500" fill="hold"/>
                                        <p:tgtEl>
                                          <p:spTgt spid="3075">
                                            <p:txEl>
                                              <p:charRg st="74" end="1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3969"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83970" name="图片 7"/>
          <p:cNvPicPr>
            <a:picLocks noChangeAspect="1"/>
          </p:cNvPicPr>
          <p:nvPr/>
        </p:nvPicPr>
        <p:blipFill>
          <a:blip r:embed="rId2"/>
          <a:stretch>
            <a:fillRect/>
          </a:stretch>
        </p:blipFill>
        <p:spPr>
          <a:xfrm>
            <a:off x="6503988" y="4652963"/>
            <a:ext cx="2640012" cy="2205037"/>
          </a:xfrm>
          <a:prstGeom prst="rect">
            <a:avLst/>
          </a:prstGeom>
          <a:noFill/>
          <a:ln w="9525">
            <a:noFill/>
          </a:ln>
        </p:spPr>
      </p:pic>
      <p:sp>
        <p:nvSpPr>
          <p:cNvPr id="3075" name="副标题 3074"/>
          <p:cNvSpPr>
            <a:spLocks noGrp="1"/>
          </p:cNvSpPr>
          <p:nvPr>
            <p:ph type="subTitle" idx="1"/>
          </p:nvPr>
        </p:nvSpPr>
        <p:spPr>
          <a:xfrm>
            <a:off x="250825" y="260350"/>
            <a:ext cx="8642350" cy="6337300"/>
          </a:xfrm>
          <a:ln/>
        </p:spPr>
        <p:txBody>
          <a:bodyPr vert="horz" wrap="square" lIns="91440" tIns="45720" rIns="91440" bIns="45720" anchor="t"/>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a:latin typeface="黑体" panose="02010609060101010101" pitchFamily="49" charset="-122"/>
                <a:ea typeface="黑体" panose="02010609060101010101" pitchFamily="49" charset="-122"/>
                <a:cs typeface="+mn-cs"/>
              </a:rPr>
              <a:t> </a:t>
            </a:r>
            <a:endPar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endCondLst>
                                    <p:cond delay="0"/>
                                  </p:end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3"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8194" name="图片 7"/>
          <p:cNvPicPr>
            <a:picLocks noChangeAspect="1"/>
          </p:cNvPicPr>
          <p:nvPr/>
        </p:nvPicPr>
        <p:blipFill>
          <a:blip r:embed="rId2"/>
          <a:stretch>
            <a:fillRect/>
          </a:stretch>
        </p:blipFill>
        <p:spPr>
          <a:xfrm>
            <a:off x="6483350" y="4725988"/>
            <a:ext cx="2462213" cy="2057400"/>
          </a:xfrm>
          <a:prstGeom prst="rect">
            <a:avLst/>
          </a:prstGeom>
          <a:noFill/>
          <a:ln w="9525">
            <a:noFill/>
          </a:ln>
        </p:spPr>
      </p:pic>
      <p:sp>
        <p:nvSpPr>
          <p:cNvPr id="8195"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8196" name="副标题 3074"/>
          <p:cNvSpPr>
            <a:spLocks noGrp="1"/>
          </p:cNvSpPr>
          <p:nvPr>
            <p:ph type="subTitle" idx="1"/>
          </p:nvPr>
        </p:nvSpPr>
        <p:spPr>
          <a:xfrm>
            <a:off x="339725" y="-312420"/>
            <a:ext cx="8738235" cy="6552565"/>
          </a:xfrm>
          <a:ln/>
        </p:spPr>
        <p:txBody>
          <a:bodyPr vert="horz" wrap="square" lIns="91440" tIns="45720" rIns="91440" bIns="45720" anchor="t"/>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rPr>
              <a:t>二、人文主义教育家论儿童教育</a:t>
            </a:r>
            <a:endParaRPr lang="zh-CN" altLang="en-US" sz="2800" b="1"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（一）伊拉斯谟</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史学界俗称鹿特丹的伊拉斯谟，是中世纪尼德兰（今荷兰和比利时）著名的人文主义思想家和神学家。曾在英国剑桥大学教授神学和希腊文，成为剑桥大学第一位传播新学的教师，对于激发英国人文主义思想起了不少的作用。伊拉斯谟的代表作是《愚人颂》、《论正确的教育方法》、《一个基督教王子的教育》、《论儿童的文雅教育》、《论少年早期的文雅教育》等。</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伊拉斯谟的教育思想主要有：</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批判陈腐的经院主义教育，提倡个性自由、和谐发展的世俗教育</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217"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9218" name="图片 7"/>
          <p:cNvPicPr>
            <a:picLocks noChangeAspect="1"/>
          </p:cNvPicPr>
          <p:nvPr/>
        </p:nvPicPr>
        <p:blipFill>
          <a:blip r:embed="rId2"/>
          <a:stretch>
            <a:fillRect/>
          </a:stretch>
        </p:blipFill>
        <p:spPr>
          <a:xfrm>
            <a:off x="6483350" y="4725988"/>
            <a:ext cx="2462213" cy="2057400"/>
          </a:xfrm>
          <a:prstGeom prst="rect">
            <a:avLst/>
          </a:prstGeom>
          <a:noFill/>
          <a:ln w="9525">
            <a:noFill/>
          </a:ln>
        </p:spPr>
      </p:pic>
      <p:sp>
        <p:nvSpPr>
          <p:cNvPr id="9219"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9220" name="副标题 3074"/>
          <p:cNvSpPr>
            <a:spLocks noGrp="1"/>
          </p:cNvSpPr>
          <p:nvPr>
            <p:ph type="subTitle" idx="1"/>
          </p:nvPr>
        </p:nvSpPr>
        <p:spPr>
          <a:xfrm>
            <a:off x="339725" y="-312737"/>
            <a:ext cx="8526463" cy="4389437"/>
          </a:xfrm>
          <a:ln/>
        </p:spPr>
        <p:txBody>
          <a:bodyPr vert="horz" wrap="square" lIns="91440" tIns="45720" rIns="91440" bIns="45720" anchor="t"/>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他认为人性本善，坚信自然是仁慈的、博爱的。如果以古典文学陶冶人性，其发展必定是向善的。他并不反对宗教，但他反对宗教的“原罪说”，认为宗教信仰绝非是情绪的、神秘的，宗教乃是人类的理智作用。为此，他提倡个性自由、和谐发展的世俗教育和教学。提倡人的自由意志和个性自由发展，认为只有自由和快乐、知识和理性才能构成道德和良心的重要因素。他所理想的是一个治理有序、和平相处的国家。为了达到这一目的，他极为重视教育、教学的巨大功能。他说：“一个国家的主要希望，在于它对青年的适当的教育。”</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1"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10242" name="图片 7"/>
          <p:cNvPicPr>
            <a:picLocks noChangeAspect="1"/>
          </p:cNvPicPr>
          <p:nvPr/>
        </p:nvPicPr>
        <p:blipFill>
          <a:blip r:embed="rId2"/>
          <a:stretch>
            <a:fillRect/>
          </a:stretch>
        </p:blipFill>
        <p:spPr>
          <a:xfrm>
            <a:off x="6483350" y="4725988"/>
            <a:ext cx="2462213" cy="2057400"/>
          </a:xfrm>
          <a:prstGeom prst="rect">
            <a:avLst/>
          </a:prstGeom>
          <a:noFill/>
          <a:ln w="9525">
            <a:noFill/>
          </a:ln>
        </p:spPr>
      </p:pic>
      <p:sp>
        <p:nvSpPr>
          <p:cNvPr id="10243"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10244" name="副标题 3074"/>
          <p:cNvSpPr>
            <a:spLocks noGrp="1"/>
          </p:cNvSpPr>
          <p:nvPr>
            <p:ph type="subTitle" idx="1"/>
          </p:nvPr>
        </p:nvSpPr>
        <p:spPr>
          <a:xfrm>
            <a:off x="377825" y="438785"/>
            <a:ext cx="8412480" cy="4648200"/>
          </a:xfrm>
          <a:ln/>
        </p:spPr>
        <p:txBody>
          <a:bodyPr vert="horz" wrap="square" lIns="91440" tIns="45720" rIns="91440" bIns="45720" anchor="t"/>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主张培养明达善良之人，强调后天教育与学习的作用</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伊拉斯谟认为教学的终极目的就是要培养明达善良之人。</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他主张儿童的教育要从早期开始，甚至从襁褓时期，就要趁儿童思想尚未形成之机，使他们的心灵充满有益的思想，因为“从来没有什么东西像在早年学习的东西那样根深蒂固”。因此，教学的任务就是要在青少年的头脑里播下虔诚的种子，使青年人热爱并认真学习自由学科，习惯于基本礼仪，为生活做好准备。</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1"/>
          <p:cNvSpPr>
            <a:spLocks noGrp="1"/>
          </p:cNvSpPr>
          <p:nvPr>
            <p:ph type="title"/>
          </p:nvPr>
        </p:nvSpPr>
        <p:spPr>
          <a:ln/>
        </p:spPr>
        <p:txBody>
          <a:bodyPr vert="horz" wrap="square" lIns="91440" tIns="45720" rIns="91440" bIns="45720" anchor="ctr"/>
          <a:p>
            <a:pPr eaLnBrk="1" hangingPunct="1"/>
            <a:endParaRPr lang="zh-CN" altLang="en-US" dirty="0"/>
          </a:p>
        </p:txBody>
      </p:sp>
      <p:sp>
        <p:nvSpPr>
          <p:cNvPr id="11266" name="内容占位符 2"/>
          <p:cNvSpPr>
            <a:spLocks noGrp="1"/>
          </p:cNvSpPr>
          <p:nvPr>
            <p:ph idx="1"/>
          </p:nvPr>
        </p:nvSpPr>
        <p:spPr>
          <a:xfrm>
            <a:off x="352425" y="698818"/>
            <a:ext cx="8334375" cy="6518275"/>
          </a:xfrm>
          <a:ln/>
        </p:spPr>
        <p:txBody>
          <a:bodyPr vert="horz" wrap="square" lIns="91440" tIns="45720" rIns="91440" bIns="45720" anchor="t"/>
          <a:p>
            <a:pPr eaLnBrk="1" hangingPunct="1"/>
            <a:r>
              <a:rPr lang="zh-CN" altLang="en-US" sz="2800" dirty="0">
                <a:latin typeface="黑体" panose="02010609060101010101" pitchFamily="49" charset="-122"/>
                <a:ea typeface="黑体" panose="02010609060101010101" pitchFamily="49" charset="-122"/>
                <a:sym typeface="宋体" panose="02010600030101010101" pitchFamily="2" charset="-122"/>
              </a:rPr>
              <a:t>伊拉斯谟很重视儿童成长中后天教育和学习的作用。他指出个人发展应依赖于三个因素：第一，自然，即“部分是先天接受教育的能力，部分是对美德的天生爱好”，这种天性、禀赋，显然是遗传因素；第二，教导，即“教育和指导的熟练的应用”；第三，练习，即“放手运用我们自己方面的能动性，亦即自然赋予的能动性，并借训练促进这种能动性”。他认为此三者的关系相辅相成，缺一不可。“自然”强而有力，辅之以“教导”和“练习”则更为有力。</a:t>
            </a:r>
            <a:endParaRPr lang="zh-CN" altLang="en-US" sz="2800" dirty="0">
              <a:latin typeface="黑体" panose="02010609060101010101" pitchFamily="49" charset="-122"/>
              <a:ea typeface="黑体" panose="02010609060101010101" pitchFamily="49" charset="-122"/>
              <a:sym typeface="宋体" panose="02010600030101010101" pitchFamily="2" charset="-122"/>
            </a:endParaRPr>
          </a:p>
          <a:p>
            <a:pPr eaLnBrk="1" hangingPunct="1"/>
            <a:endParaRPr lang="zh-CN" altLang="en-US" sz="2800" dirty="0">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89" name="图片 4"/>
          <p:cNvPicPr>
            <a:picLocks noChangeAspect="1"/>
          </p:cNvPicPr>
          <p:nvPr/>
        </p:nvPicPr>
        <p:blipFill>
          <a:blip r:embed="rId1"/>
          <a:stretch>
            <a:fillRect/>
          </a:stretch>
        </p:blipFill>
        <p:spPr>
          <a:xfrm>
            <a:off x="0" y="0"/>
            <a:ext cx="2025650" cy="2130425"/>
          </a:xfrm>
          <a:prstGeom prst="rect">
            <a:avLst/>
          </a:prstGeom>
          <a:noFill/>
          <a:ln w="9525">
            <a:noFill/>
          </a:ln>
        </p:spPr>
      </p:pic>
      <p:pic>
        <p:nvPicPr>
          <p:cNvPr id="12290" name="图片 7"/>
          <p:cNvPicPr>
            <a:picLocks noChangeAspect="1"/>
          </p:cNvPicPr>
          <p:nvPr/>
        </p:nvPicPr>
        <p:blipFill>
          <a:blip r:embed="rId2"/>
          <a:stretch>
            <a:fillRect/>
          </a:stretch>
        </p:blipFill>
        <p:spPr>
          <a:xfrm>
            <a:off x="6483350" y="4725988"/>
            <a:ext cx="2462213" cy="2057400"/>
          </a:xfrm>
          <a:prstGeom prst="rect">
            <a:avLst/>
          </a:prstGeom>
          <a:noFill/>
          <a:ln w="9525">
            <a:noFill/>
          </a:ln>
        </p:spPr>
      </p:pic>
      <p:sp>
        <p:nvSpPr>
          <p:cNvPr id="12291" name="标题 3073"/>
          <p:cNvSpPr>
            <a:spLocks noGrp="1"/>
          </p:cNvSpPr>
          <p:nvPr>
            <p:ph type="ctrTitle"/>
          </p:nvPr>
        </p:nvSpPr>
        <p:spPr>
          <a:xfrm>
            <a:off x="469900" y="1381125"/>
            <a:ext cx="8475663" cy="2219325"/>
          </a:xfrm>
          <a:ln/>
        </p:spPr>
        <p:txBody>
          <a:bodyPr vert="horz" wrap="square" lIns="91440" tIns="45720" rIns="91440" bIns="45720" anchor="ctr"/>
          <a:p>
            <a:pPr eaLnBrk="1" hangingPunct="1">
              <a:buClrTx/>
              <a:buSzTx/>
              <a:buFontTx/>
            </a:pPr>
            <a:endParaRPr lang="en-US" altLang="zh-CN" sz="4400" kern="1200" dirty="0">
              <a:latin typeface="黑体" panose="02010609060101010101" pitchFamily="49" charset="-122"/>
              <a:ea typeface="黑体" panose="02010609060101010101" pitchFamily="49" charset="-122"/>
              <a:cs typeface="+mj-cs"/>
            </a:endParaRPr>
          </a:p>
        </p:txBody>
      </p:sp>
      <p:sp>
        <p:nvSpPr>
          <p:cNvPr id="6146" name="副标题 3074"/>
          <p:cNvSpPr>
            <a:spLocks noGrp="1"/>
          </p:cNvSpPr>
          <p:nvPr>
            <p:ph type="subTitle" idx="1"/>
          </p:nvPr>
        </p:nvSpPr>
        <p:spPr>
          <a:xfrm>
            <a:off x="308610" y="145098"/>
            <a:ext cx="8526463" cy="4389437"/>
          </a:xfrm>
          <a:ln/>
        </p:spPr>
        <p:txBody>
          <a:bodyPr vert="horz" wrap="square" lIns="91440" tIns="45720" rIns="91440" bIns="45720" anchor="t"/>
          <a:p>
            <a:pPr algn="l" eaLnBrk="1" hangingPunct="1">
              <a:buClrTx/>
              <a:buSzTx/>
              <a:buFontTx/>
            </a:pPr>
            <a:endParaRPr lang="zh-CN" altLang="en-US" sz="32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重视文雅学科的陶冶价值，注重语文内容的教学</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r>
              <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rPr>
              <a:t>伊拉斯谟重视古典学术和人文学科，他积极提倡研究古代文化，学习古代希腊罗马的政治、经济和社会生活。他认为古代希腊、罗马是人类的黄金时代，欧洲的社会、政治、宗教的改良都应以希腊、罗马为楷模。他相信研究古代希腊、罗马人的著作有助于人类摆脱愚昧，有助于人类道德的提高，甚至可以改良社会，净化基督教。他强调古典文学对教导和练习的价值，要求学生孜孜不倦，陶冶其间，日久天长，就会改变气质，成为完美的人。</a:t>
            </a: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a:p>
            <a:pPr algn="l" eaLnBrk="1" hangingPunct="1">
              <a:buClrTx/>
              <a:buSzTx/>
              <a:buFontTx/>
            </a:pPr>
            <a:endParaRPr lang="zh-CN" altLang="en-US" sz="2800" kern="1200" dirty="0">
              <a:latin typeface="黑体" panose="02010609060101010101" pitchFamily="49" charset="-122"/>
              <a:ea typeface="黑体" panose="02010609060101010101" pitchFamily="49" charset="-122"/>
              <a:cs typeface="+mn-cs"/>
              <a:sym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charRg st="20" end="45"/>
                                            </p:txEl>
                                          </p:spTgt>
                                        </p:tgtEl>
                                        <p:attrNameLst>
                                          <p:attrName>style.visibility</p:attrName>
                                        </p:attrNameLst>
                                      </p:cBhvr>
                                      <p:to>
                                        <p:strVal val="visible"/>
                                      </p:to>
                                    </p:set>
                                    <p:anim calcmode="lin" valueType="num">
                                      <p:cBhvr>
                                        <p:cTn id="7" dur="500" fill="hold"/>
                                        <p:tgtEl>
                                          <p:spTgt spid="6146">
                                            <p:txEl>
                                              <p:charRg st="20" end="45"/>
                                            </p:txEl>
                                          </p:spTgt>
                                        </p:tgtEl>
                                        <p:attrNameLst>
                                          <p:attrName>ppt_x</p:attrName>
                                        </p:attrNameLst>
                                      </p:cBhvr>
                                      <p:tavLst>
                                        <p:tav tm="0">
                                          <p:val>
                                            <p:strVal val="#ppt_x"/>
                                          </p:val>
                                        </p:tav>
                                        <p:tav tm="100000">
                                          <p:val>
                                            <p:strVal val="#ppt_x"/>
                                          </p:val>
                                        </p:tav>
                                      </p:tavLst>
                                    </p:anim>
                                    <p:anim calcmode="lin" valueType="num">
                                      <p:cBhvr>
                                        <p:cTn id="8" dur="500" fill="hold"/>
                                        <p:tgtEl>
                                          <p:spTgt spid="6146">
                                            <p:txEl>
                                              <p:charRg st="20" end="4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charRg st="259" end="260"/>
                                            </p:txEl>
                                          </p:spTgt>
                                        </p:tgtEl>
                                        <p:attrNameLst>
                                          <p:attrName>style.visibility</p:attrName>
                                        </p:attrNameLst>
                                      </p:cBhvr>
                                      <p:to>
                                        <p:strVal val="visible"/>
                                      </p:to>
                                    </p:set>
                                    <p:anim calcmode="lin" valueType="num">
                                      <p:cBhvr>
                                        <p:cTn id="13" dur="500" fill="hold"/>
                                        <p:tgtEl>
                                          <p:spTgt spid="6146">
                                            <p:txEl>
                                              <p:charRg st="259" end="260"/>
                                            </p:txEl>
                                          </p:spTgt>
                                        </p:tgtEl>
                                        <p:attrNameLst>
                                          <p:attrName>ppt_x</p:attrName>
                                        </p:attrNameLst>
                                      </p:cBhvr>
                                      <p:tavLst>
                                        <p:tav tm="0">
                                          <p:val>
                                            <p:strVal val="#ppt_x"/>
                                          </p:val>
                                        </p:tav>
                                        <p:tav tm="100000">
                                          <p:val>
                                            <p:strVal val="#ppt_x"/>
                                          </p:val>
                                        </p:tav>
                                      </p:tavLst>
                                    </p:anim>
                                    <p:anim calcmode="lin" valueType="num">
                                      <p:cBhvr>
                                        <p:cTn id="14" dur="500" fill="hold"/>
                                        <p:tgtEl>
                                          <p:spTgt spid="6146">
                                            <p:txEl>
                                              <p:charRg st="259" end="26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charRg st="259" end="260"/>
                                            </p:txEl>
                                          </p:spTgt>
                                        </p:tgtEl>
                                        <p:attrNameLst>
                                          <p:attrName>style.visibility</p:attrName>
                                        </p:attrNameLst>
                                      </p:cBhvr>
                                      <p:to>
                                        <p:strVal val="visible"/>
                                      </p:to>
                                    </p:set>
                                    <p:anim calcmode="lin" valueType="num">
                                      <p:cBhvr>
                                        <p:cTn id="19" dur="500" fill="hold"/>
                                        <p:tgtEl>
                                          <p:spTgt spid="6146">
                                            <p:txEl>
                                              <p:charRg st="259" end="260"/>
                                            </p:txEl>
                                          </p:spTgt>
                                        </p:tgtEl>
                                        <p:attrNameLst>
                                          <p:attrName>ppt_x</p:attrName>
                                        </p:attrNameLst>
                                      </p:cBhvr>
                                      <p:tavLst>
                                        <p:tav tm="0">
                                          <p:val>
                                            <p:strVal val="#ppt_x"/>
                                          </p:val>
                                        </p:tav>
                                        <p:tav tm="100000">
                                          <p:val>
                                            <p:strVal val="#ppt_x"/>
                                          </p:val>
                                        </p:tav>
                                      </p:tavLst>
                                    </p:anim>
                                    <p:anim calcmode="lin" valueType="num">
                                      <p:cBhvr>
                                        <p:cTn id="20" dur="500" fill="hold"/>
                                        <p:tgtEl>
                                          <p:spTgt spid="6146">
                                            <p:txEl>
                                              <p:charRg st="259" end="26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charRg st="259" end="260"/>
                                            </p:txEl>
                                          </p:spTgt>
                                        </p:tgtEl>
                                        <p:attrNameLst>
                                          <p:attrName>style.visibility</p:attrName>
                                        </p:attrNameLst>
                                      </p:cBhvr>
                                      <p:to>
                                        <p:strVal val="visible"/>
                                      </p:to>
                                    </p:set>
                                    <p:anim calcmode="lin" valueType="num">
                                      <p:cBhvr>
                                        <p:cTn id="25" dur="500" fill="hold"/>
                                        <p:tgtEl>
                                          <p:spTgt spid="6146">
                                            <p:txEl>
                                              <p:charRg st="259" end="260"/>
                                            </p:txEl>
                                          </p:spTgt>
                                        </p:tgtEl>
                                        <p:attrNameLst>
                                          <p:attrName>ppt_x</p:attrName>
                                        </p:attrNameLst>
                                      </p:cBhvr>
                                      <p:tavLst>
                                        <p:tav tm="0">
                                          <p:val>
                                            <p:strVal val="#ppt_x"/>
                                          </p:val>
                                        </p:tav>
                                        <p:tav tm="100000">
                                          <p:val>
                                            <p:strVal val="#ppt_x"/>
                                          </p:val>
                                        </p:tav>
                                      </p:tavLst>
                                    </p:anim>
                                    <p:anim calcmode="lin" valueType="num">
                                      <p:cBhvr>
                                        <p:cTn id="26" dur="500" fill="hold"/>
                                        <p:tgtEl>
                                          <p:spTgt spid="6146">
                                            <p:txEl>
                                              <p:charRg st="259" end="26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1"/>
          <p:cNvSpPr>
            <a:spLocks noGrp="1"/>
          </p:cNvSpPr>
          <p:nvPr>
            <p:ph type="title"/>
          </p:nvPr>
        </p:nvSpPr>
        <p:spPr>
          <a:ln/>
        </p:spPr>
        <p:txBody>
          <a:bodyPr vert="horz" wrap="square" lIns="91440" tIns="45720" rIns="91440" bIns="45720" anchor="ctr"/>
          <a:p>
            <a:pPr eaLnBrk="1" hangingPunct="1"/>
            <a:endParaRPr lang="zh-CN" altLang="en-US" dirty="0"/>
          </a:p>
        </p:txBody>
      </p:sp>
      <p:sp>
        <p:nvSpPr>
          <p:cNvPr id="13314" name="内容占位符 2"/>
          <p:cNvSpPr>
            <a:spLocks noGrp="1"/>
          </p:cNvSpPr>
          <p:nvPr>
            <p:ph idx="1"/>
          </p:nvPr>
        </p:nvSpPr>
        <p:spPr>
          <a:ln/>
        </p:spPr>
        <p:txBody>
          <a:bodyPr vert="horz" wrap="square" lIns="91440" tIns="45720" rIns="91440" bIns="45720" anchor="t"/>
          <a:p>
            <a:pPr eaLnBrk="1" hangingPunct="1"/>
            <a:r>
              <a:rPr lang="zh-CN" altLang="en-US" dirty="0">
                <a:latin typeface="黑体" panose="02010609060101010101" pitchFamily="49" charset="-122"/>
                <a:ea typeface="黑体" panose="02010609060101010101" pitchFamily="49" charset="-122"/>
                <a:sym typeface="宋体" panose="02010600030101010101" pitchFamily="2" charset="-122"/>
              </a:rPr>
              <a:t>由于珍爱古希腊罗马的古典文化，伊拉斯谟因而也很重视儿童古典语言的学习。他认为教学始于语言。而学习语言首先要理解语言表达的内容，因此，他主张大量阅读优秀作品；其次，才是学习文法和表达技巧。他反对死记语法规则。</a:t>
            </a:r>
            <a:endParaRPr lang="zh-CN" altLang="en-US" dirty="0">
              <a:latin typeface="黑体" panose="02010609060101010101" pitchFamily="49" charset="-122"/>
              <a:ea typeface="黑体" panose="02010609060101010101" pitchFamily="49" charset="-122"/>
              <a:sym typeface="宋体" panose="02010600030101010101" pitchFamily="2" charset="-122"/>
            </a:endParaRPr>
          </a:p>
          <a:p>
            <a:pPr eaLnBrk="1" hangingPunct="1"/>
            <a:endParaRPr lang="zh-CN" altLang="en-US" dirty="0"/>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6446</Words>
  <Application>WPS 演示</Application>
  <PresentationFormat>全屏显示(4:3)</PresentationFormat>
  <Paragraphs>189</Paragraphs>
  <Slides>32</Slides>
  <Notes>0</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32</vt:i4>
      </vt:variant>
    </vt:vector>
  </HeadingPairs>
  <TitlesOfParts>
    <vt:vector size="43" baseType="lpstr">
      <vt:lpstr>Arial</vt:lpstr>
      <vt:lpstr>宋体</vt:lpstr>
      <vt:lpstr>Wingdings</vt:lpstr>
      <vt:lpstr>Calibri</vt:lpstr>
      <vt:lpstr>黑体</vt:lpstr>
      <vt:lpstr>微软雅黑</vt:lpstr>
      <vt:lpstr>Arial Unicode MS</vt:lpstr>
      <vt:lpstr>字体管家胖丫儿</vt:lpstr>
      <vt:lpstr>默认设计模板</vt:lpstr>
      <vt:lpstr>1_默认设计模板</vt:lpstr>
      <vt:lpstr>2_默认设计模板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逆风竹</cp:lastModifiedBy>
  <cp:revision>19</cp:revision>
  <dcterms:created xsi:type="dcterms:W3CDTF">2018-12-04T02:00:48Z</dcterms:created>
  <dcterms:modified xsi:type="dcterms:W3CDTF">2019-12-18T06:41:44Z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