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9" r:id="rId4"/>
    <p:sldId id="269" r:id="rId5"/>
    <p:sldId id="271" r:id="rId6"/>
    <p:sldId id="274" r:id="rId7"/>
    <p:sldId id="273" r:id="rId8"/>
    <p:sldId id="268" r:id="rId9"/>
    <p:sldId id="270" r:id="rId10"/>
    <p:sldId id="278" r:id="rId11"/>
    <p:sldId id="266" r:id="rId12"/>
    <p:sldId id="275" r:id="rId13"/>
    <p:sldId id="277" r:id="rId14"/>
    <p:sldId id="276" r:id="rId15"/>
    <p:sldId id="267" r:id="rId16"/>
    <p:sldId id="272" r:id="rId17"/>
    <p:sldId id="264" r:id="rId18"/>
    <p:sldId id="281" r:id="rId19"/>
    <p:sldId id="280" r:id="rId20"/>
    <p:sldId id="282" r:id="rId21"/>
    <p:sldId id="279" r:id="rId22"/>
    <p:sldId id="283" r:id="rId23"/>
    <p:sldId id="284" r:id="rId24"/>
    <p:sldId id="291" r:id="rId25"/>
    <p:sldId id="285" r:id="rId26"/>
    <p:sldId id="292" r:id="rId27"/>
    <p:sldId id="286" r:id="rId28"/>
    <p:sldId id="287" r:id="rId29"/>
    <p:sldId id="288" r:id="rId30"/>
    <p:sldId id="289" r:id="rId31"/>
    <p:sldId id="290" r:id="rId32"/>
    <p:sldId id="293" r:id="rId33"/>
    <p:sldId id="295" r:id="rId34"/>
    <p:sldId id="297" r:id="rId35"/>
    <p:sldId id="296" r:id="rId36"/>
    <p:sldId id="294" r:id="rId37"/>
    <p:sldId id="299" r:id="rId38"/>
    <p:sldId id="301" r:id="rId39"/>
    <p:sldId id="304" r:id="rId40"/>
    <p:sldId id="303" r:id="rId41"/>
    <p:sldId id="263" r:id="rId42"/>
    <p:sldId id="262" r:id="rId43"/>
    <p:sldId id="261" r:id="rId44"/>
    <p:sldId id="260" r:id="rId45"/>
    <p:sldId id="257" r:id="rId46"/>
    <p:sldId id="258" r:id="rId4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7" Type="http://schemas.openxmlformats.org/officeDocument/2006/relationships/image" Target="../media/image6.emf"/><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image" Target="../media/image6.emf"/><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2950"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10800" y="0"/>
            <a:ext cx="19812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54563"/>
            <a:ext cx="201295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10800" y="4787900"/>
            <a:ext cx="19812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924175" y="1414123"/>
            <a:ext cx="6343650" cy="4075936"/>
          </a:xfrm>
          <a:prstGeom prst="rect">
            <a:avLst/>
          </a:prstGeom>
        </p:spPr>
      </p:pic>
      <p:pic>
        <p:nvPicPr>
          <p:cNvPr id="9" name="图片 8"/>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11442" y="3909814"/>
            <a:ext cx="1969116" cy="293640"/>
          </a:xfrm>
          <a:prstGeom prst="rect">
            <a:avLst/>
          </a:prstGeom>
        </p:spPr>
      </p:pic>
      <p:sp>
        <p:nvSpPr>
          <p:cNvPr id="2" name="标题 1"/>
          <p:cNvSpPr>
            <a:spLocks noGrp="1"/>
          </p:cNvSpPr>
          <p:nvPr>
            <p:ph type="ctrTitle"/>
          </p:nvPr>
        </p:nvSpPr>
        <p:spPr>
          <a:xfrm>
            <a:off x="2619375" y="2602397"/>
            <a:ext cx="6953250" cy="774215"/>
          </a:xfrm>
        </p:spPr>
        <p:txBody>
          <a:bodyPr anchor="b"/>
          <a:lstStyle>
            <a:lvl1pPr algn="ctr">
              <a:defRPr sz="4000"/>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3814763" y="3376612"/>
            <a:ext cx="4562475" cy="533202"/>
          </a:xfr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10" name="日期占位符 3"/>
          <p:cNvSpPr>
            <a:spLocks noGrp="1"/>
          </p:cNvSpPr>
          <p:nvPr>
            <p:ph type="dt" sz="half" idx="10"/>
          </p:nvPr>
        </p:nvSpPr>
        <p:spPr/>
        <p:txBody>
          <a:bodyPr/>
          <a:lstStyle>
            <a:lvl1pPr>
              <a:defRPr/>
            </a:lvl1pPr>
          </a:lstStyle>
          <a:p>
            <a:pPr>
              <a:defRPr/>
            </a:pPr>
            <a:fld id="{41E7E347-7F92-4604-B49E-376ACF164270}" type="datetimeFigureOut">
              <a:rPr lang="zh-CN" altLang="en-US"/>
            </a:fld>
            <a:endParaRPr lang="zh-CN" altLang="en-US"/>
          </a:p>
        </p:txBody>
      </p:sp>
      <p:sp>
        <p:nvSpPr>
          <p:cNvPr id="11" name="页脚占位符 4"/>
          <p:cNvSpPr>
            <a:spLocks noGrp="1"/>
          </p:cNvSpPr>
          <p:nvPr>
            <p:ph type="ftr" sz="quarter" idx="11"/>
          </p:nvPr>
        </p:nvSpPr>
        <p:spPr/>
        <p:txBody>
          <a:bodyPr/>
          <a:lstStyle>
            <a:lvl1pPr>
              <a:defRPr/>
            </a:lvl1pPr>
          </a:lstStyle>
          <a:p>
            <a:pPr>
              <a:defRPr/>
            </a:pPr>
            <a:endParaRPr lang="zh-CN" altLang="en-US"/>
          </a:p>
        </p:txBody>
      </p:sp>
      <p:sp>
        <p:nvSpPr>
          <p:cNvPr id="12" name="灯片编号占位符 5"/>
          <p:cNvSpPr>
            <a:spLocks noGrp="1"/>
          </p:cNvSpPr>
          <p:nvPr>
            <p:ph type="sldNum" sz="quarter" idx="12"/>
          </p:nvPr>
        </p:nvSpPr>
        <p:spPr/>
        <p:txBody>
          <a:bodyPr/>
          <a:lstStyle>
            <a:lvl1pPr>
              <a:defRPr/>
            </a:lvl1pPr>
          </a:lstStyle>
          <a:p>
            <a:pPr>
              <a:defRPr/>
            </a:pPr>
            <a:fld id="{04912E4B-DF2E-4AA9-87AF-D728E8E35EC8}"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457200"/>
            <a:ext cx="10515600" cy="5695950"/>
          </a:xfrm>
        </p:spPr>
        <p:txBody>
          <a:bodyPr anchor="ctr"/>
          <a:lstStyle>
            <a:lvl1pPr marL="0" indent="0">
              <a:lnSpc>
                <a:spcPct val="120000"/>
              </a:lnSpc>
              <a:buNone/>
              <a:defRPr sz="2000">
                <a:solidFill>
                  <a:schemeClr val="tx1">
                    <a:lumMod val="65000"/>
                    <a:lumOff val="35000"/>
                  </a:schemeClr>
                </a:solidFill>
              </a:defRPr>
            </a:lvl1pPr>
          </a:lstStyle>
          <a:p>
            <a:pPr lvl="0"/>
            <a:r>
              <a:rPr lang="zh-CN" altLang="en-US" dirty="0" smtClean="0"/>
              <a:t>单击此处编辑母版文本样式</a:t>
            </a:r>
            <a:endParaRPr lang="zh-CN" altLang="en-US" dirty="0" smtClean="0"/>
          </a:p>
        </p:txBody>
      </p:sp>
      <p:sp>
        <p:nvSpPr>
          <p:cNvPr id="3" name="日期占位符 3"/>
          <p:cNvSpPr>
            <a:spLocks noGrp="1"/>
          </p:cNvSpPr>
          <p:nvPr>
            <p:ph type="dt" sz="half" idx="14"/>
          </p:nvPr>
        </p:nvSpPr>
        <p:spPr/>
        <p:txBody>
          <a:bodyPr/>
          <a:lstStyle>
            <a:lvl1pPr>
              <a:defRPr/>
            </a:lvl1pPr>
          </a:lstStyle>
          <a:p>
            <a:pPr>
              <a:defRPr/>
            </a:pPr>
            <a:fld id="{49B5DBF6-599A-45E7-97F6-D3C32A514EE5}" type="datetimeFigureOut">
              <a:rPr lang="zh-CN" altLang="en-US"/>
            </a:fld>
            <a:endParaRPr lang="zh-CN" altLang="en-US"/>
          </a:p>
        </p:txBody>
      </p:sp>
      <p:sp>
        <p:nvSpPr>
          <p:cNvPr id="4" name="页脚占位符 4"/>
          <p:cNvSpPr>
            <a:spLocks noGrp="1"/>
          </p:cNvSpPr>
          <p:nvPr>
            <p:ph type="ftr" sz="quarter" idx="15"/>
          </p:nvPr>
        </p:nvSpPr>
        <p:spPr/>
        <p:txBody>
          <a:bodyPr/>
          <a:lstStyle>
            <a:lvl1pPr>
              <a:defRPr/>
            </a:lvl1pPr>
          </a:lstStyle>
          <a:p>
            <a:pPr>
              <a:defRPr/>
            </a:pPr>
            <a:endParaRPr lang="zh-CN" altLang="en-US"/>
          </a:p>
        </p:txBody>
      </p:sp>
      <p:sp>
        <p:nvSpPr>
          <p:cNvPr id="5" name="灯片编号占位符 5"/>
          <p:cNvSpPr>
            <a:spLocks noGrp="1"/>
          </p:cNvSpPr>
          <p:nvPr>
            <p:ph type="sldNum" sz="quarter" idx="16"/>
          </p:nvPr>
        </p:nvSpPr>
        <p:spPr/>
        <p:txBody>
          <a:bodyPr/>
          <a:lstStyle>
            <a:lvl1pPr>
              <a:defRPr/>
            </a:lvl1pPr>
          </a:lstStyle>
          <a:p>
            <a:pPr>
              <a:defRPr/>
            </a:pPr>
            <a:fld id="{9F5198BF-3A32-488E-BEA8-6C609DD1DC00}"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4000">
                <a:solidFill>
                  <a:srgbClr val="E19F95"/>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nchor="ctr"/>
          <a:lstStyle>
            <a:lvl1pPr marL="0" indent="0">
              <a:lnSpc>
                <a:spcPct val="120000"/>
              </a:lnSpc>
              <a:buNone/>
              <a:defRPr sz="2000">
                <a:solidFill>
                  <a:schemeClr val="tx1">
                    <a:lumMod val="65000"/>
                    <a:lumOff val="35000"/>
                  </a:schemeClr>
                </a:solidFill>
              </a:defRPr>
            </a:lvl1pPr>
          </a:lstStyle>
          <a:p>
            <a:pPr lvl="0"/>
            <a:r>
              <a:rPr lang="zh-CN" altLang="en-US" dirty="0" smtClean="0"/>
              <a:t>单击此处编辑母版文本样式</a:t>
            </a:r>
            <a:endParaRPr lang="zh-CN" altLang="en-US" dirty="0" smtClean="0"/>
          </a:p>
        </p:txBody>
      </p:sp>
      <p:sp>
        <p:nvSpPr>
          <p:cNvPr id="4" name="日期占位符 3"/>
          <p:cNvSpPr>
            <a:spLocks noGrp="1"/>
          </p:cNvSpPr>
          <p:nvPr>
            <p:ph type="dt" sz="half" idx="10"/>
          </p:nvPr>
        </p:nvSpPr>
        <p:spPr/>
        <p:txBody>
          <a:bodyPr/>
          <a:lstStyle>
            <a:lvl1pPr>
              <a:defRPr/>
            </a:lvl1pPr>
          </a:lstStyle>
          <a:p>
            <a:pPr>
              <a:defRPr/>
            </a:pPr>
            <a:fld id="{711A76A7-F397-4DD6-A3CE-37721F962D9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6498280-9722-480C-AA2A-8A88B44BE775}"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29000" cy="360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3324225"/>
            <a:ext cx="34290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603625"/>
            <a:ext cx="31623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29700" y="0"/>
            <a:ext cx="3190875"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2682875" y="3276599"/>
            <a:ext cx="6826250" cy="714375"/>
          </a:xfrm>
        </p:spPr>
        <p:txBody>
          <a:bodyPr anchor="b"/>
          <a:lstStyle>
            <a:lvl1pPr algn="ct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2676525" y="4017963"/>
            <a:ext cx="6838950" cy="809625"/>
          </a:xfrm>
        </p:spPr>
        <p:txBody>
          <a:bodyPr/>
          <a:lstStyle>
            <a:lvl1pPr marL="0" indent="0" algn="ctr">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8" name="日期占位符 3"/>
          <p:cNvSpPr>
            <a:spLocks noGrp="1"/>
          </p:cNvSpPr>
          <p:nvPr>
            <p:ph type="dt" sz="half" idx="10"/>
          </p:nvPr>
        </p:nvSpPr>
        <p:spPr/>
        <p:txBody>
          <a:bodyPr/>
          <a:lstStyle>
            <a:lvl1pPr>
              <a:defRPr/>
            </a:lvl1pPr>
          </a:lstStyle>
          <a:p>
            <a:pPr>
              <a:defRPr/>
            </a:pPr>
            <a:fld id="{4C963294-DDA0-49F7-957C-518F9638D89F}"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pPr>
              <a:defRPr/>
            </a:pPr>
            <a:fld id="{BE6FFE06-1280-46EC-92CD-70FD28296704}"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4000">
                <a:solidFill>
                  <a:srgbClr val="E19F95"/>
                </a:solidFill>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838200" y="1825625"/>
            <a:ext cx="5181600" cy="4351338"/>
          </a:xfrm>
        </p:spPr>
        <p:txBody>
          <a:bodyPr anchor="ctr"/>
          <a:lstStyle>
            <a:lvl1pPr marL="0" indent="0">
              <a:lnSpc>
                <a:spcPct val="120000"/>
              </a:lnSpc>
              <a:buNone/>
              <a:defRPr sz="2000">
                <a:solidFill>
                  <a:schemeClr val="tx1">
                    <a:lumMod val="65000"/>
                    <a:lumOff val="35000"/>
                  </a:schemeClr>
                </a:solidFill>
              </a:defRPr>
            </a:lvl1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6172200" y="1825625"/>
            <a:ext cx="5181600" cy="4351338"/>
          </a:xfrm>
        </p:spPr>
        <p:txBody>
          <a:bodyPr anchor="ctr"/>
          <a:lstStyle>
            <a:lvl1pPr marL="0" indent="0">
              <a:lnSpc>
                <a:spcPct val="120000"/>
              </a:lnSpc>
              <a:buNone/>
              <a:defRPr sz="2000">
                <a:solidFill>
                  <a:schemeClr val="tx1">
                    <a:lumMod val="65000"/>
                    <a:lumOff val="35000"/>
                  </a:schemeClr>
                </a:solidFill>
              </a:defRPr>
            </a:lvl1pPr>
          </a:lstStyle>
          <a:p>
            <a:pPr lvl="0"/>
            <a:r>
              <a:rPr lang="zh-CN" altLang="en-US" dirty="0" smtClean="0"/>
              <a:t>单击此处编辑母版文本样式</a:t>
            </a:r>
            <a:endParaRPr lang="zh-CN" altLang="en-US" dirty="0" smtClean="0"/>
          </a:p>
        </p:txBody>
      </p:sp>
      <p:sp>
        <p:nvSpPr>
          <p:cNvPr id="5" name="日期占位符 3"/>
          <p:cNvSpPr>
            <a:spLocks noGrp="1"/>
          </p:cNvSpPr>
          <p:nvPr>
            <p:ph type="dt" sz="half" idx="10"/>
          </p:nvPr>
        </p:nvSpPr>
        <p:spPr/>
        <p:txBody>
          <a:bodyPr/>
          <a:lstStyle>
            <a:lvl1pPr>
              <a:defRPr/>
            </a:lvl1pPr>
          </a:lstStyle>
          <a:p>
            <a:pPr>
              <a:defRPr/>
            </a:pPr>
            <a:fld id="{982CD24D-BCB6-44FF-8386-B5DBA29E0AB2}"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672711B-1329-453B-800F-03B261135A20}"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814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759825"/>
            <a:ext cx="5157787" cy="3429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814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759825"/>
            <a:ext cx="5183188" cy="3429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A90172F4-9E2E-445A-84E2-20CCAAD82ECF}"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2EABB549-47CE-4A1F-A00E-341B7D15DE27}"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4"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2950"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10800" y="0"/>
            <a:ext cx="19812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54563"/>
            <a:ext cx="201295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10800" y="4787900"/>
            <a:ext cx="19812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924175" y="1414123"/>
            <a:ext cx="6343650" cy="4075936"/>
          </a:xfrm>
          <a:prstGeom prst="rect">
            <a:avLst/>
          </a:prstGeom>
        </p:spPr>
      </p:pic>
      <p:pic>
        <p:nvPicPr>
          <p:cNvPr id="9" name="图片 8"/>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11442" y="3909814"/>
            <a:ext cx="1969116" cy="293640"/>
          </a:xfrm>
          <a:prstGeom prst="rect">
            <a:avLst/>
          </a:prstGeom>
        </p:spPr>
      </p:pic>
      <p:sp>
        <p:nvSpPr>
          <p:cNvPr id="23" name="标题 1"/>
          <p:cNvSpPr>
            <a:spLocks noGrp="1"/>
          </p:cNvSpPr>
          <p:nvPr>
            <p:ph type="ctrTitle"/>
          </p:nvPr>
        </p:nvSpPr>
        <p:spPr>
          <a:xfrm>
            <a:off x="2619375" y="2510321"/>
            <a:ext cx="6953250" cy="866291"/>
          </a:xfrm>
        </p:spPr>
        <p:txBody>
          <a:bodyPr anchor="b"/>
          <a:lstStyle>
            <a:lvl1pPr algn="ctr">
              <a:defRPr sz="4400"/>
            </a:lvl1pPr>
          </a:lstStyle>
          <a:p>
            <a:r>
              <a:rPr lang="zh-CN" altLang="en-US" dirty="0" smtClean="0"/>
              <a:t>单击此处编辑母版标题样式</a:t>
            </a:r>
            <a:endParaRPr lang="zh-CN" altLang="en-US" dirty="0"/>
          </a:p>
        </p:txBody>
      </p:sp>
      <p:sp>
        <p:nvSpPr>
          <p:cNvPr id="27" name="副标题 2"/>
          <p:cNvSpPr>
            <a:spLocks noGrp="1"/>
          </p:cNvSpPr>
          <p:nvPr>
            <p:ph type="subTitle" idx="1"/>
          </p:nvPr>
        </p:nvSpPr>
        <p:spPr>
          <a:xfrm>
            <a:off x="3643313" y="3376612"/>
            <a:ext cx="4905375" cy="533202"/>
          </a:xfr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10" name="日期占位符 3"/>
          <p:cNvSpPr>
            <a:spLocks noGrp="1"/>
          </p:cNvSpPr>
          <p:nvPr>
            <p:ph type="dt" sz="half" idx="10"/>
          </p:nvPr>
        </p:nvSpPr>
        <p:spPr/>
        <p:txBody>
          <a:bodyPr/>
          <a:lstStyle>
            <a:lvl1pPr>
              <a:defRPr/>
            </a:lvl1pPr>
          </a:lstStyle>
          <a:p>
            <a:pPr>
              <a:defRPr/>
            </a:pPr>
            <a:fld id="{F32BFB7D-72D2-4F2B-A33C-E0B878CE61D7}" type="datetimeFigureOut">
              <a:rPr lang="zh-CN" altLang="en-US"/>
            </a:fld>
            <a:endParaRPr lang="zh-CN" altLang="en-US"/>
          </a:p>
        </p:txBody>
      </p:sp>
      <p:sp>
        <p:nvSpPr>
          <p:cNvPr id="11" name="页脚占位符 4"/>
          <p:cNvSpPr>
            <a:spLocks noGrp="1"/>
          </p:cNvSpPr>
          <p:nvPr>
            <p:ph type="ftr" sz="quarter" idx="11"/>
          </p:nvPr>
        </p:nvSpPr>
        <p:spPr/>
        <p:txBody>
          <a:bodyPr/>
          <a:lstStyle>
            <a:lvl1pPr>
              <a:defRPr/>
            </a:lvl1pPr>
          </a:lstStyle>
          <a:p>
            <a:pPr>
              <a:defRPr/>
            </a:pPr>
            <a:endParaRPr lang="zh-CN" altLang="en-US"/>
          </a:p>
        </p:txBody>
      </p:sp>
      <p:sp>
        <p:nvSpPr>
          <p:cNvPr id="12" name="灯片编号占位符 5"/>
          <p:cNvSpPr>
            <a:spLocks noGrp="1"/>
          </p:cNvSpPr>
          <p:nvPr>
            <p:ph type="sldNum" sz="quarter" idx="12"/>
          </p:nvPr>
        </p:nvSpPr>
        <p:spPr/>
        <p:txBody>
          <a:bodyPr/>
          <a:lstStyle>
            <a:lvl1pPr>
              <a:defRPr/>
            </a:lvl1pPr>
          </a:lstStyle>
          <a:p>
            <a:pPr>
              <a:defRPr/>
            </a:pPr>
            <a:fld id="{65E99283-8660-4E5C-ABE4-D98B75233C8B}"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6DEC0D5-45E1-4F7F-8B51-BF87C936AB2E}"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0B438C4-2273-4844-988B-0EF8E59EE2C5}"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647700"/>
            <a:ext cx="3932237" cy="1409699"/>
          </a:xfrm>
        </p:spPr>
        <p:txBody>
          <a:bodyPr anchor="t"/>
          <a:lstStyle>
            <a:lvl1pPr>
              <a:defRPr sz="4000">
                <a:solidFill>
                  <a:srgbClr val="E19F95"/>
                </a:solidFill>
              </a:defRPr>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5183188" y="647701"/>
            <a:ext cx="6172200" cy="521335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nchor="ctr"/>
          <a:lstStyle>
            <a:lvl1pPr marL="0" indent="0">
              <a:lnSpc>
                <a:spcPct val="120000"/>
              </a:lnSpc>
              <a:buNone/>
              <a:defRPr sz="20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859558CF-DB0C-4FA8-8430-6EF3CDCE47D4}"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013402F-D0EA-47AD-B34B-72371E9FAF0F}"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E8F20A2-D5A0-4773-9DEE-6EDDDDBC43B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7EE324F-451B-430F-A6B5-B3BEB438FBC5}"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custDataLst>
              <p:tags r:id="rId11"/>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custDataLst>
              <p:tags r:id="rId12"/>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1066F66-4BAD-41C9-82CD-E581E5B65FB6}"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D087D908-3C76-49C4-9630-B128F5E7B769}" type="slidenum">
              <a:rPr lang="zh-CN" altLang="en-US"/>
            </a:fld>
            <a:endParaRPr lang="zh-CN" altLang="en-US"/>
          </a:p>
        </p:txBody>
      </p:sp>
      <p:sp>
        <p:nvSpPr>
          <p:cNvPr id="2"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Arial" panose="020B0604020202020204" pitchFamily="34" charset="0"/>
          <a:ea typeface="黑体" panose="02010609060101010101" pitchFamily="49" charset="-122"/>
        </a:defRPr>
      </a:lvl2pPr>
      <a:lvl3pPr algn="l" rtl="0" eaLnBrk="0" fontAlgn="base" hangingPunct="0">
        <a:lnSpc>
          <a:spcPct val="90000"/>
        </a:lnSpc>
        <a:spcBef>
          <a:spcPct val="0"/>
        </a:spcBef>
        <a:spcAft>
          <a:spcPct val="0"/>
        </a:spcAft>
        <a:defRPr sz="3600">
          <a:solidFill>
            <a:schemeClr val="tx1"/>
          </a:solidFill>
          <a:latin typeface="Arial" panose="020B0604020202020204" pitchFamily="34" charset="0"/>
          <a:ea typeface="黑体" panose="02010609060101010101" pitchFamily="49" charset="-122"/>
        </a:defRPr>
      </a:lvl3pPr>
      <a:lvl4pPr algn="l" rtl="0" eaLnBrk="0" fontAlgn="base" hangingPunct="0">
        <a:lnSpc>
          <a:spcPct val="90000"/>
        </a:lnSpc>
        <a:spcBef>
          <a:spcPct val="0"/>
        </a:spcBef>
        <a:spcAft>
          <a:spcPct val="0"/>
        </a:spcAft>
        <a:defRPr sz="3600">
          <a:solidFill>
            <a:schemeClr val="tx1"/>
          </a:solidFill>
          <a:latin typeface="Arial" panose="020B0604020202020204" pitchFamily="34" charset="0"/>
          <a:ea typeface="黑体" panose="02010609060101010101" pitchFamily="49" charset="-122"/>
        </a:defRPr>
      </a:lvl4pPr>
      <a:lvl5pPr algn="l" rtl="0" eaLnBrk="0" fontAlgn="base" hangingPunct="0">
        <a:lnSpc>
          <a:spcPct val="90000"/>
        </a:lnSpc>
        <a:spcBef>
          <a:spcPct val="0"/>
        </a:spcBef>
        <a:spcAft>
          <a:spcPct val="0"/>
        </a:spcAft>
        <a:defRPr sz="3600">
          <a:solidFill>
            <a:schemeClr val="tx1"/>
          </a:solidFill>
          <a:latin typeface="Arial" panose="020B0604020202020204" pitchFamily="34" charset="0"/>
          <a:ea typeface="黑体" panose="02010609060101010101" pitchFamily="49"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5.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3.xml"/><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image" Target="../media/image12.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36.xml"/><Relationship Id="rId2" Type="http://schemas.openxmlformats.org/officeDocument/2006/relationships/image" Target="../media/image14.jpeg"/><Relationship Id="rId1" Type="http://schemas.openxmlformats.org/officeDocument/2006/relationships/image" Target="../media/image13.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281430" y="851535"/>
            <a:ext cx="10162540" cy="2524760"/>
          </a:xfrm>
        </p:spPr>
        <p:txBody>
          <a:bodyPr/>
          <a:p>
            <a:r>
              <a:rPr lang="zh-CN" altLang="en-US" sz="4800"/>
              <a:t>康有为公共学前教育体系的理想构建</a:t>
            </a:r>
            <a:endParaRPr lang="zh-CN" altLang="en-US" sz="4800"/>
          </a:p>
        </p:txBody>
      </p:sp>
      <p:sp>
        <p:nvSpPr>
          <p:cNvPr id="3" name="副标题 2"/>
          <p:cNvSpPr>
            <a:spLocks noGrp="1"/>
          </p:cNvSpPr>
          <p:nvPr>
            <p:ph type="subTitle" idx="1"/>
          </p:nvPr>
        </p:nvSpPr>
        <p:spPr/>
        <p:txBody>
          <a:bodyPr/>
          <a:p>
            <a:endParaRPr lang="zh-CN"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948690" y="306705"/>
            <a:ext cx="10624820" cy="6122035"/>
          </a:xfrm>
        </p:spPr>
        <p:txBody>
          <a:bodyPr/>
          <a:lstStyle/>
          <a:p>
            <a:pPr algn="l" eaLnBrk="1" latinLnBrk="0" hangingPunct="1">
              <a:lnSpc>
                <a:spcPts val="3860"/>
              </a:lnSpc>
              <a:spcBef>
                <a:spcPct val="0"/>
              </a:spcBef>
              <a:defRPr/>
            </a:pPr>
            <a:r>
              <a:rPr lang="zh-CN" altLang="en-US" sz="2800" b="1" dirty="0">
                <a:solidFill>
                  <a:schemeClr val="tx1"/>
                </a:solidFill>
                <a:latin typeface="微软雅黑" panose="020B0503020204020204" charset="-122"/>
                <a:ea typeface="微软雅黑" panose="020B0503020204020204" charset="-122"/>
              </a:rPr>
              <a:t>《大同书》具体描写了"大同之世，天下为公，无有阶级，一切平等"的人类社会远景。揭露了人世间由于不平等而产生的种种苦难，提出"去九界"以达人类"大同"。主张用改良渐进的方法去实现这种社会。表现出民主主义的平等精神和某些社会主义的空想。康氏以民主主义的平等精神和某些社会主义的空想，用他的彩笔，勾画出一幅人类未来社会的美景--大同世界的蓝图，它具有进步意义和深远的影响。</a:t>
            </a:r>
            <a:endParaRPr lang="zh-CN" altLang="en-US" sz="2800" b="1" dirty="0">
              <a:solidFill>
                <a:schemeClr val="tx1"/>
              </a:solidFill>
              <a:latin typeface="微软雅黑" panose="020B0503020204020204" charset="-122"/>
              <a:ea typeface="微软雅黑" panose="020B0503020204020204" charset="-122"/>
            </a:endParaRPr>
          </a:p>
          <a:p>
            <a:pPr algn="l" eaLnBrk="1" latinLnBrk="0" hangingPunct="1">
              <a:lnSpc>
                <a:spcPts val="3860"/>
              </a:lnSpc>
              <a:spcBef>
                <a:spcPct val="0"/>
              </a:spcBef>
              <a:defRPr/>
            </a:pPr>
            <a:r>
              <a:rPr lang="zh-CN" altLang="en-US" sz="2800" b="1" dirty="0">
                <a:solidFill>
                  <a:schemeClr val="tx1"/>
                </a:solidFill>
                <a:latin typeface="微软雅黑" panose="020B0503020204020204" charset="-122"/>
                <a:ea typeface="微软雅黑" panose="020B0503020204020204" charset="-122"/>
              </a:rPr>
              <a:t>《大同书》共分十部，接"甲、乙、丙、丁、戊、己、庚、辛、壬、癸"为序编排，每部又分若干章不等，全书共59章。</a:t>
            </a:r>
            <a:endParaRPr lang="zh-CN" altLang="en-US" sz="2800" b="1" dirty="0">
              <a:solidFill>
                <a:schemeClr val="tx1"/>
              </a:solidFill>
              <a:latin typeface="微软雅黑" panose="020B0503020204020204" charset="-122"/>
              <a:ea typeface="微软雅黑" panose="020B0503020204020204" charset="-122"/>
            </a:endParaRPr>
          </a:p>
          <a:p>
            <a:pPr algn="l" eaLnBrk="1" latinLnBrk="0" hangingPunct="1">
              <a:lnSpc>
                <a:spcPts val="3860"/>
              </a:lnSpc>
              <a:spcBef>
                <a:spcPct val="0"/>
              </a:spcBef>
              <a:defRPr/>
            </a:pPr>
            <a:r>
              <a:rPr lang="zh-CN" altLang="en-US" sz="2800" b="1" dirty="0">
                <a:solidFill>
                  <a:schemeClr val="tx1"/>
                </a:solidFill>
                <a:latin typeface="微软雅黑" panose="020B0503020204020204" charset="-122"/>
                <a:ea typeface="微软雅黑" panose="020B0503020204020204" charset="-122"/>
              </a:rPr>
              <a:t>梁启超在《清代学术概论》一书中将《大同书》的内容曾概括为如下几个方面：</a:t>
            </a:r>
            <a:endParaRPr lang="zh-CN" altLang="en-US" sz="2800"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endParaRPr lang="zh-CN" altLang="en-US" sz="2800"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20065" y="187960"/>
            <a:ext cx="11626215" cy="6482715"/>
          </a:xfrm>
          <a:prstGeom prst="rect">
            <a:avLst/>
          </a:prstGeom>
          <a:noFill/>
        </p:spPr>
        <p:txBody>
          <a:bodyPr wrap="square" rtlCol="0" anchor="t">
            <a:spAutoFit/>
          </a:bodyPr>
          <a:p>
            <a:pPr algn="l" fontAlgn="auto">
              <a:lnSpc>
                <a:spcPts val="3560"/>
              </a:lnSpc>
              <a:spcBef>
                <a:spcPct val="0"/>
              </a:spcBef>
              <a:defRPr/>
            </a:pPr>
            <a:r>
              <a:rPr lang="zh-CN" altLang="en-US" sz="2800" b="1" dirty="0">
                <a:latin typeface="+mj-ea"/>
                <a:ea typeface="+mj-ea"/>
                <a:cs typeface="+mj-ea"/>
                <a:sym typeface="+mn-ea"/>
              </a:rPr>
              <a:t>1.无国家，全世界置一总政府，分若干区域。</a:t>
            </a:r>
            <a:endParaRPr lang="zh-CN" altLang="en-US" sz="2800" b="1" dirty="0">
              <a:solidFill>
                <a:schemeClr val="tx1"/>
              </a:solidFill>
              <a:latin typeface="+mj-ea"/>
              <a:ea typeface="+mj-ea"/>
              <a:cs typeface="+mj-ea"/>
            </a:endParaRPr>
          </a:p>
          <a:p>
            <a:pPr algn="l" fontAlgn="auto">
              <a:lnSpc>
                <a:spcPts val="3560"/>
              </a:lnSpc>
              <a:spcBef>
                <a:spcPct val="0"/>
              </a:spcBef>
              <a:defRPr/>
            </a:pPr>
            <a:r>
              <a:rPr lang="zh-CN" altLang="en-US" sz="2800" b="1" dirty="0">
                <a:latin typeface="+mj-ea"/>
                <a:ea typeface="+mj-ea"/>
                <a:cs typeface="+mj-ea"/>
                <a:sym typeface="+mn-ea"/>
              </a:rPr>
              <a:t>2.总政府及区政府皆由民选。</a:t>
            </a:r>
            <a:endParaRPr lang="zh-CN" altLang="en-US" sz="2800" b="1" dirty="0">
              <a:solidFill>
                <a:schemeClr val="tx1"/>
              </a:solidFill>
              <a:latin typeface="+mj-ea"/>
              <a:ea typeface="+mj-ea"/>
              <a:cs typeface="+mj-ea"/>
            </a:endParaRPr>
          </a:p>
          <a:p>
            <a:pPr algn="l" fontAlgn="auto">
              <a:lnSpc>
                <a:spcPts val="3560"/>
              </a:lnSpc>
              <a:spcBef>
                <a:spcPct val="0"/>
              </a:spcBef>
              <a:defRPr/>
            </a:pPr>
            <a:r>
              <a:rPr lang="zh-CN" altLang="en-US" sz="2800" b="1" dirty="0">
                <a:latin typeface="+mj-ea"/>
                <a:ea typeface="+mj-ea"/>
                <a:cs typeface="+mj-ea"/>
                <a:sym typeface="+mn-ea"/>
              </a:rPr>
              <a:t>3.无家族，男女同栖不得逾一年，届期须易人。</a:t>
            </a:r>
            <a:endParaRPr lang="zh-CN" altLang="en-US" sz="2800" b="1" dirty="0">
              <a:solidFill>
                <a:schemeClr val="tx1"/>
              </a:solidFill>
              <a:latin typeface="+mj-ea"/>
              <a:ea typeface="+mj-ea"/>
              <a:cs typeface="+mj-ea"/>
            </a:endParaRPr>
          </a:p>
          <a:p>
            <a:pPr algn="l" fontAlgn="auto">
              <a:lnSpc>
                <a:spcPts val="3560"/>
              </a:lnSpc>
              <a:spcBef>
                <a:spcPct val="0"/>
              </a:spcBef>
              <a:defRPr/>
            </a:pPr>
            <a:r>
              <a:rPr lang="zh-CN" altLang="en-US" sz="2800" b="1" dirty="0">
                <a:latin typeface="+mj-ea"/>
                <a:ea typeface="+mj-ea"/>
                <a:cs typeface="+mj-ea"/>
                <a:sym typeface="+mn-ea"/>
              </a:rPr>
              <a:t>4.妇女有身者入胎教院，儿童出胎者入育婴院。</a:t>
            </a:r>
            <a:endParaRPr lang="zh-CN" altLang="en-US" sz="2800" b="1" dirty="0">
              <a:solidFill>
                <a:schemeClr val="tx1"/>
              </a:solidFill>
              <a:latin typeface="+mj-ea"/>
              <a:ea typeface="+mj-ea"/>
              <a:cs typeface="+mj-ea"/>
            </a:endParaRPr>
          </a:p>
          <a:p>
            <a:pPr algn="l" fontAlgn="auto">
              <a:lnSpc>
                <a:spcPts val="3560"/>
              </a:lnSpc>
              <a:spcBef>
                <a:spcPct val="0"/>
              </a:spcBef>
              <a:defRPr/>
            </a:pPr>
            <a:r>
              <a:rPr lang="zh-CN" altLang="en-US" sz="2800" b="1" dirty="0">
                <a:latin typeface="+mj-ea"/>
                <a:ea typeface="+mj-ea"/>
                <a:cs typeface="+mj-ea"/>
                <a:sym typeface="+mn-ea"/>
              </a:rPr>
              <a:t>5.儿童按年入蒙养院及各级学校。</a:t>
            </a:r>
            <a:endParaRPr lang="zh-CN" altLang="en-US" sz="2800" b="1" dirty="0">
              <a:latin typeface="+mj-ea"/>
              <a:ea typeface="+mj-ea"/>
              <a:cs typeface="+mj-ea"/>
              <a:sym typeface="+mn-ea"/>
            </a:endParaRPr>
          </a:p>
          <a:p>
            <a:pPr algn="l" fontAlgn="auto">
              <a:lnSpc>
                <a:spcPts val="3560"/>
              </a:lnSpc>
              <a:spcBef>
                <a:spcPct val="0"/>
              </a:spcBef>
              <a:defRPr/>
            </a:pPr>
            <a:r>
              <a:rPr lang="zh-CN" altLang="en-US" sz="2800" b="1">
                <a:latin typeface="+mj-ea"/>
                <a:ea typeface="+mj-ea"/>
                <a:cs typeface="+mj-ea"/>
              </a:rPr>
              <a:t>6.成年后由政府指派分任农工等生产事业。</a:t>
            </a:r>
            <a:endParaRPr lang="zh-CN" altLang="en-US" sz="2800" b="1">
              <a:latin typeface="+mj-ea"/>
              <a:ea typeface="+mj-ea"/>
              <a:cs typeface="+mj-ea"/>
            </a:endParaRPr>
          </a:p>
          <a:p>
            <a:pPr algn="l" fontAlgn="auto">
              <a:lnSpc>
                <a:spcPts val="3560"/>
              </a:lnSpc>
              <a:spcBef>
                <a:spcPct val="0"/>
              </a:spcBef>
            </a:pPr>
            <a:r>
              <a:rPr lang="zh-CN" altLang="en-US" sz="2800" b="1">
                <a:latin typeface="+mj-ea"/>
                <a:ea typeface="+mj-ea"/>
                <a:cs typeface="+mj-ea"/>
              </a:rPr>
              <a:t>7.病则入养病院，老则入养老院。</a:t>
            </a:r>
            <a:endParaRPr lang="zh-CN" altLang="en-US" sz="2800" b="1">
              <a:latin typeface="+mj-ea"/>
              <a:ea typeface="+mj-ea"/>
              <a:cs typeface="+mj-ea"/>
            </a:endParaRPr>
          </a:p>
          <a:p>
            <a:pPr algn="l" fontAlgn="auto">
              <a:lnSpc>
                <a:spcPts val="3560"/>
              </a:lnSpc>
              <a:spcBef>
                <a:spcPct val="0"/>
              </a:spcBef>
            </a:pPr>
            <a:r>
              <a:rPr lang="zh-CN" altLang="en-US" sz="2800" b="1">
                <a:latin typeface="+mj-ea"/>
                <a:ea typeface="+mj-ea"/>
                <a:cs typeface="+mj-ea"/>
              </a:rPr>
              <a:t>8.胎教、育婴、蒙养、养病、养老诸院，为各区最高之设备，入者得最高之享乐。</a:t>
            </a:r>
            <a:endParaRPr lang="zh-CN" altLang="en-US" sz="2800" b="1">
              <a:latin typeface="+mj-ea"/>
              <a:ea typeface="+mj-ea"/>
              <a:cs typeface="+mj-ea"/>
            </a:endParaRPr>
          </a:p>
          <a:p>
            <a:pPr algn="l" fontAlgn="auto">
              <a:lnSpc>
                <a:spcPts val="3560"/>
              </a:lnSpc>
              <a:spcBef>
                <a:spcPct val="0"/>
              </a:spcBef>
            </a:pPr>
            <a:r>
              <a:rPr lang="zh-CN" altLang="en-US" sz="2800" b="1">
                <a:latin typeface="+mj-ea"/>
                <a:ea typeface="+mj-ea"/>
                <a:cs typeface="+mj-ea"/>
              </a:rPr>
              <a:t>9.成年男女，例须以若干年服役于此诸院，若今世之兵役然。</a:t>
            </a:r>
            <a:endParaRPr lang="zh-CN" altLang="en-US" sz="2800" b="1">
              <a:latin typeface="+mj-ea"/>
              <a:ea typeface="+mj-ea"/>
              <a:cs typeface="+mj-ea"/>
            </a:endParaRPr>
          </a:p>
          <a:p>
            <a:pPr algn="l" fontAlgn="auto">
              <a:lnSpc>
                <a:spcPts val="3560"/>
              </a:lnSpc>
              <a:spcBef>
                <a:spcPct val="0"/>
              </a:spcBef>
            </a:pPr>
            <a:r>
              <a:rPr lang="zh-CN" altLang="en-US" sz="2800" b="1">
                <a:latin typeface="+mj-ea"/>
                <a:ea typeface="+mj-ea"/>
                <a:cs typeface="+mj-ea"/>
              </a:rPr>
              <a:t>10.设公共宿舍、公共食堂，有等差，各以其劳作所人自由享用。</a:t>
            </a:r>
            <a:endParaRPr lang="zh-CN" altLang="en-US" sz="2800" b="1">
              <a:latin typeface="+mj-ea"/>
              <a:ea typeface="+mj-ea"/>
              <a:cs typeface="+mj-ea"/>
            </a:endParaRPr>
          </a:p>
          <a:p>
            <a:pPr algn="l" fontAlgn="auto">
              <a:lnSpc>
                <a:spcPts val="3560"/>
              </a:lnSpc>
              <a:spcBef>
                <a:spcPct val="0"/>
              </a:spcBef>
            </a:pPr>
            <a:r>
              <a:rPr lang="zh-CN" altLang="en-US" sz="2800" b="1">
                <a:latin typeface="+mj-ea"/>
                <a:ea typeface="+mj-ea"/>
                <a:cs typeface="+mj-ea"/>
              </a:rPr>
              <a:t>11.警惰为最严之刑罚。</a:t>
            </a:r>
            <a:endParaRPr lang="zh-CN" altLang="en-US" sz="2800" b="1">
              <a:latin typeface="+mj-ea"/>
              <a:ea typeface="+mj-ea"/>
              <a:cs typeface="+mj-ea"/>
            </a:endParaRPr>
          </a:p>
          <a:p>
            <a:pPr algn="l" fontAlgn="auto">
              <a:lnSpc>
                <a:spcPts val="3560"/>
              </a:lnSpc>
              <a:spcBef>
                <a:spcPct val="0"/>
              </a:spcBef>
            </a:pPr>
            <a:r>
              <a:rPr lang="zh-CN" altLang="en-US" sz="2800" b="1">
                <a:latin typeface="+mj-ea"/>
                <a:ea typeface="+mj-ea"/>
                <a:cs typeface="+mj-ea"/>
              </a:rPr>
              <a:t>12.学术上有新发明者及在胎教等五院有特别劳绩者，得殊奖。</a:t>
            </a:r>
            <a:endParaRPr lang="zh-CN" altLang="en-US" sz="2800" b="1">
              <a:latin typeface="+mj-ea"/>
              <a:ea typeface="+mj-ea"/>
              <a:cs typeface="+mj-ea"/>
            </a:endParaRPr>
          </a:p>
          <a:p>
            <a:pPr algn="l" fontAlgn="auto">
              <a:lnSpc>
                <a:spcPts val="3560"/>
              </a:lnSpc>
              <a:spcBef>
                <a:spcPct val="0"/>
              </a:spcBef>
            </a:pPr>
            <a:r>
              <a:rPr lang="zh-CN" altLang="en-US" sz="2800" b="1">
                <a:latin typeface="+mj-ea"/>
                <a:ea typeface="+mj-ea"/>
                <a:cs typeface="+mj-ea"/>
              </a:rPr>
              <a:t>13.死则火葬，火葬场比邻为肥料工厂。</a:t>
            </a:r>
            <a:endParaRPr lang="zh-CN" altLang="en-US" sz="2800" b="1">
              <a:latin typeface="+mj-ea"/>
              <a:ea typeface="+mj-ea"/>
              <a:cs typeface="+mj-ea"/>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85775" y="59690"/>
            <a:ext cx="11219815" cy="6526530"/>
          </a:xfrm>
          <a:prstGeom prst="rect">
            <a:avLst/>
          </a:prstGeom>
          <a:noFill/>
        </p:spPr>
        <p:txBody>
          <a:bodyPr wrap="square" rtlCol="0" anchor="t">
            <a:spAutoFit/>
          </a:bodyPr>
          <a:p>
            <a:pPr fontAlgn="auto">
              <a:lnSpc>
                <a:spcPts val="3860"/>
              </a:lnSpc>
            </a:pPr>
            <a:r>
              <a:rPr lang="zh-CN" altLang="en-US" sz="2800" b="1"/>
              <a:t>尽管《大同书》问世以来，学术界对其评价毁誉不一，智者见智，仁者见仁。但有几点是应该加以重视的。</a:t>
            </a:r>
            <a:endParaRPr lang="zh-CN" altLang="en-US" sz="2800" b="1"/>
          </a:p>
          <a:p>
            <a:pPr fontAlgn="auto">
              <a:lnSpc>
                <a:spcPts val="3860"/>
              </a:lnSpc>
            </a:pPr>
            <a:r>
              <a:rPr lang="zh-CN" altLang="en-US" sz="2800" b="1"/>
              <a:t>其一，他激烈反对"独尊"，诅咒专制皇帝为"民贱屠伯"。康氏指出，在太平之世，人人平等，没有什么臣妾奴隶，也没有什么君主统领，更没有什么教主教皇，人人和睦相处，过着平等而富裕的美好生活，差别虽有，可是并不悬殊。</a:t>
            </a:r>
            <a:endParaRPr lang="zh-CN" altLang="en-US" sz="2800" b="1"/>
          </a:p>
          <a:p>
            <a:pPr fontAlgn="auto">
              <a:lnSpc>
                <a:spcPts val="3860"/>
              </a:lnSpc>
            </a:pPr>
            <a:r>
              <a:rPr lang="zh-CN" altLang="en-US" sz="2800" b="1"/>
              <a:t>其二，重视发展生产。康氏在《大同书》中描述了一个具有较高物质文明和精神文明的社会。它主张废除私有制，建立财产公有制，然后全部实行机械化、自动化和电气化，生产力高度发展。</a:t>
            </a:r>
            <a:endParaRPr lang="zh-CN" altLang="en-US" sz="2800" b="1"/>
          </a:p>
          <a:p>
            <a:pPr fontAlgn="auto">
              <a:lnSpc>
                <a:spcPts val="3860"/>
              </a:lnSpc>
            </a:pPr>
            <a:r>
              <a:rPr lang="zh-CN" altLang="en-US" sz="2800" b="1"/>
              <a:t>其三，特别重视教育。在康氏看来，大力发展学校教育是大同世界进步的巨大推动力。他说:"太平世以开人智为主，最重学校。自慈幼院之教至小学、中学、大学，人人皆自幼而学，人人皆学至二十岁，人人皆无家累，人人皆无恶习，</a:t>
            </a:r>
            <a:r>
              <a:rPr lang="en-US" altLang="zh-CN" sz="2800" b="1"/>
              <a:t>......</a:t>
            </a:r>
            <a:r>
              <a:rPr lang="zh-CN" altLang="en-US" sz="2800" b="1"/>
              <a:t>"</a:t>
            </a:r>
            <a:endParaRPr lang="zh-CN" altLang="en-US" sz="2800" b="1"/>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4880" y="989965"/>
            <a:ext cx="10551795" cy="6087110"/>
          </a:xfrm>
        </p:spPr>
        <p:txBody>
          <a:bodyPr/>
          <a:p>
            <a:pPr algn="l"/>
            <a:br>
              <a:rPr lang="zh-CN" altLang="en-US"/>
            </a:br>
            <a:br>
              <a:rPr lang="zh-CN" altLang="en-US"/>
            </a:br>
            <a:br>
              <a:rPr lang="zh-CN" altLang="en-US"/>
            </a:br>
            <a:br>
              <a:rPr lang="zh-CN" altLang="en-US"/>
            </a:br>
            <a:r>
              <a:rPr lang="zh-CN" altLang="en-US" b="1"/>
              <a:t>其四，男女平等，婚姻自主。打破封建家族宗法关系和纲常名教的束缚，实现资产阶级的人权、自由、平等、独立和个性解放。</a:t>
            </a:r>
            <a:br>
              <a:rPr lang="zh-CN" altLang="en-US" b="1"/>
            </a:br>
            <a:r>
              <a:rPr lang="zh-CN" altLang="en-US" b="1"/>
              <a:t>其五，康氏主张废除国家，走向"去国界合大地"的盛世。他向往桃花源之世界:"大同无邦国故无有军法之重律，无君主则无有犯上作乱之悖事，无夫妇则无有色欲之争，奸淫之防，……无宗亲兄弟则无有望养、责善、争分之狱，无爵位则无有恃威、估力……佞谄之事，无私产则无有田宅、工商、产业之讼……"</a:t>
            </a:r>
            <a:br>
              <a:rPr lang="zh-CN" altLang="en-US" b="1"/>
            </a:br>
            <a:r>
              <a:rPr lang="zh-CN" altLang="en-US" b="1"/>
              <a:t>其六，在《大同书》中康氏把"人"摆在"天理"之上，充分肯定了人的价值。揭露了封建道德的虚伪性和残忍性，继承和发展了孔子"泛爱众"思想和佛家"慈悲"观念，举起了朴素的人本主义的旗帜。</a:t>
            </a:r>
            <a:br>
              <a:rPr lang="zh-CN" altLang="en-US" b="1"/>
            </a:br>
            <a:br>
              <a:rPr lang="zh-CN" altLang="en-US"/>
            </a:br>
            <a:endParaRPr lang="zh-CN" altLang="en-US"/>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89455" y="1582420"/>
            <a:ext cx="8588375" cy="3538220"/>
          </a:xfrm>
          <a:prstGeom prst="rect">
            <a:avLst/>
          </a:prstGeom>
          <a:noFill/>
        </p:spPr>
        <p:txBody>
          <a:bodyPr wrap="square" rtlCol="0" anchor="t">
            <a:spAutoFit/>
          </a:bodyPr>
          <a:p>
            <a:r>
              <a:rPr lang="zh-CN" altLang="en-US" sz="3200" b="1"/>
              <a:t>尽管康有为在《大同书》中，提出了许多独到的精辟的见解，在中国近代思想史上放出异彩，但由于当时社会条件及康氏在政治实践上坚持改良的限制，使他这一独特的见解只能成为一种乌托邦的空想。正如毛泽东指出的:"康有为写了《大同书》，他没有也不可能找到一条到达大同的路。"</a:t>
            </a:r>
            <a:endParaRPr lang="zh-CN" altLang="en-US" sz="3200" b="1"/>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96875" y="518160"/>
            <a:ext cx="11602085" cy="6120765"/>
          </a:xfrm>
        </p:spPr>
        <p:txBody>
          <a:bodyPr/>
          <a:lstStyle/>
          <a:p>
            <a:pPr algn="l" eaLnBrk="1" latinLnBrk="0" hangingPunct="1">
              <a:lnSpc>
                <a:spcPts val="3660"/>
              </a:lnSpc>
              <a:defRPr/>
            </a:pPr>
            <a:r>
              <a:rPr lang="zh-CN" altLang="en-US" sz="2800" b="1" dirty="0">
                <a:solidFill>
                  <a:schemeClr val="tx1"/>
                </a:solidFill>
                <a:latin typeface="微软雅黑" panose="020B0503020204020204" charset="-122"/>
                <a:ea typeface="微软雅黑" panose="020B0503020204020204" charset="-122"/>
              </a:rPr>
              <a:t>康有为关于学校教育制度的设想反映在1884年写成的《大同书》中。具体情形如下：</a:t>
            </a:r>
            <a:br>
              <a:rPr lang="zh-CN" altLang="en-US" sz="2800" b="1" dirty="0">
                <a:solidFill>
                  <a:schemeClr val="tx1"/>
                </a:solidFill>
                <a:latin typeface="微软雅黑" panose="020B0503020204020204" charset="-122"/>
                <a:ea typeface="微软雅黑" panose="020B0503020204020204" charset="-122"/>
              </a:rPr>
            </a:br>
            <a:r>
              <a:rPr lang="zh-CN" altLang="en-US" sz="2800" b="1" dirty="0">
                <a:solidFill>
                  <a:schemeClr val="tx1"/>
                </a:solidFill>
                <a:latin typeface="微软雅黑" panose="020B0503020204020204" charset="-122"/>
                <a:ea typeface="微软雅黑" panose="020B0503020204020204" charset="-122"/>
              </a:rPr>
              <a:t>人本院：已怀孕的妇女进入人本院，接受胎教。</a:t>
            </a:r>
            <a:br>
              <a:rPr lang="zh-CN" altLang="en-US" sz="2800" b="1" dirty="0">
                <a:solidFill>
                  <a:schemeClr val="tx1"/>
                </a:solidFill>
                <a:latin typeface="微软雅黑" panose="020B0503020204020204" charset="-122"/>
                <a:ea typeface="微软雅黑" panose="020B0503020204020204" charset="-122"/>
              </a:rPr>
            </a:br>
            <a:r>
              <a:rPr lang="zh-CN" altLang="en-US" sz="2800" b="1" dirty="0">
                <a:solidFill>
                  <a:schemeClr val="tx1"/>
                </a:solidFill>
                <a:latin typeface="微软雅黑" panose="020B0503020204020204" charset="-122"/>
                <a:ea typeface="微软雅黑" panose="020B0503020204020204" charset="-122"/>
              </a:rPr>
              <a:t>育婴院：婴儿在人本院到6个月，断乳后进入育婴院，接受学前教育至5~6岁；任务是“养儿体，乐儿魂，开儿知识“。</a:t>
            </a:r>
            <a:br>
              <a:rPr lang="zh-CN" altLang="en-US" sz="2800" b="1" dirty="0">
                <a:solidFill>
                  <a:schemeClr val="tx1"/>
                </a:solidFill>
                <a:latin typeface="微软雅黑" panose="020B0503020204020204" charset="-122"/>
                <a:ea typeface="微软雅黑" panose="020B0503020204020204" charset="-122"/>
              </a:rPr>
            </a:br>
            <a:r>
              <a:rPr lang="zh-CN" altLang="en-US" sz="2800" b="1" dirty="0">
                <a:solidFill>
                  <a:schemeClr val="tx1"/>
                </a:solidFill>
                <a:latin typeface="微软雅黑" panose="020B0503020204020204" charset="-122"/>
                <a:ea typeface="微软雅黑" panose="020B0503020204020204" charset="-122"/>
              </a:rPr>
              <a:t>小学院：学习期限为6~10岁；任务是“以育德为先“，“以养体为主，而开智次之“。</a:t>
            </a:r>
            <a:br>
              <a:rPr lang="zh-CN" altLang="en-US" sz="2800" b="1" dirty="0">
                <a:solidFill>
                  <a:schemeClr val="tx1"/>
                </a:solidFill>
                <a:latin typeface="微软雅黑" panose="020B0503020204020204" charset="-122"/>
                <a:ea typeface="微软雅黑" panose="020B0503020204020204" charset="-122"/>
              </a:rPr>
            </a:br>
            <a:r>
              <a:rPr lang="zh-CN" altLang="en-US" sz="2800" b="1" dirty="0">
                <a:solidFill>
                  <a:schemeClr val="tx1"/>
                </a:solidFill>
                <a:latin typeface="微软雅黑" panose="020B0503020204020204" charset="-122"/>
                <a:ea typeface="微软雅黑" panose="020B0503020204020204" charset="-122"/>
              </a:rPr>
              <a:t>中学院：学习期限为11~15岁；“一生之学根本于是“，任务除养体、开智外又以育德为重。</a:t>
            </a:r>
            <a:br>
              <a:rPr lang="zh-CN" altLang="en-US" sz="2800" b="1" dirty="0">
                <a:solidFill>
                  <a:schemeClr val="tx1"/>
                </a:solidFill>
                <a:latin typeface="微软雅黑" panose="020B0503020204020204" charset="-122"/>
                <a:ea typeface="微软雅黑" panose="020B0503020204020204" charset="-122"/>
              </a:rPr>
            </a:br>
            <a:r>
              <a:rPr lang="zh-CN" altLang="en-US" sz="2800" b="1" dirty="0">
                <a:solidFill>
                  <a:schemeClr val="tx1"/>
                </a:solidFill>
                <a:latin typeface="微软雅黑" panose="020B0503020204020204" charset="-122"/>
                <a:ea typeface="微软雅黑" panose="020B0503020204020204" charset="-122"/>
              </a:rPr>
              <a:t>大学院：学习期限为16~20岁，任务“专以开智为主“，接受专门教育。</a:t>
            </a:r>
            <a:br>
              <a:rPr lang="zh-CN" altLang="en-US" sz="2800" b="1" dirty="0">
                <a:solidFill>
                  <a:schemeClr val="tx1"/>
                </a:solidFill>
                <a:latin typeface="微软雅黑" panose="020B0503020204020204" charset="-122"/>
                <a:ea typeface="微软雅黑" panose="020B0503020204020204" charset="-122"/>
              </a:rPr>
            </a:br>
            <a:r>
              <a:rPr lang="zh-CN" altLang="en-US" sz="2800" b="1" dirty="0">
                <a:solidFill>
                  <a:schemeClr val="tx1"/>
                </a:solidFill>
                <a:latin typeface="微软雅黑" panose="020B0503020204020204" charset="-122"/>
                <a:ea typeface="微软雅黑" panose="020B0503020204020204" charset="-122"/>
              </a:rPr>
              <a:t>这是一个体系完整、前后衔接的学校教育制度，强调早期教育、学前教育，主张男女教育平等，主张实行德、智、体、美诸方面发展教育，反映了改良主义者的良好愿望，具有强烈的空想色彩。</a:t>
            </a:r>
            <a:endParaRPr lang="zh-CN" altLang="en-US" sz="2800" b="1"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1477010" y="745490"/>
            <a:ext cx="9769475" cy="4147185"/>
          </a:xfrm>
        </p:spPr>
        <p:txBody>
          <a:bodyPr/>
          <a:lstStyle/>
          <a:p>
            <a:pPr algn="l" eaLnBrk="1" latinLnBrk="0" hangingPunct="1">
              <a:lnSpc>
                <a:spcPts val="3840"/>
              </a:lnSpc>
              <a:spcBef>
                <a:spcPct val="0"/>
              </a:spcBef>
              <a:defRPr/>
            </a:pPr>
            <a:r>
              <a:rPr lang="zh-CN" altLang="en-US" sz="3200" dirty="0">
                <a:solidFill>
                  <a:schemeClr val="tx1"/>
                </a:solidFill>
                <a:latin typeface="微软雅黑" panose="020B0503020204020204" charset="-122"/>
                <a:ea typeface="微软雅黑" panose="020B0503020204020204" charset="-122"/>
                <a:sym typeface="+mn-ea"/>
              </a:rPr>
              <a:t>儿童公育思想：儿童的教育完全应由公立政府设立公共教育机构来完成。公共教育体系具有完备性和公共性两个鲜明特点：</a:t>
            </a:r>
            <a:br>
              <a:rPr lang="zh-CN" altLang="en-US" sz="3200" dirty="0">
                <a:solidFill>
                  <a:schemeClr val="tx1"/>
                </a:solidFill>
                <a:latin typeface="微软雅黑" panose="020B0503020204020204" charset="-122"/>
                <a:ea typeface="微软雅黑" panose="020B0503020204020204" charset="-122"/>
                <a:sym typeface="+mn-ea"/>
              </a:rPr>
            </a:br>
            <a:r>
              <a:rPr lang="zh-CN" altLang="en-US" sz="3200" dirty="0">
                <a:solidFill>
                  <a:schemeClr val="tx1"/>
                </a:solidFill>
                <a:latin typeface="微软雅黑" panose="020B0503020204020204" charset="-122"/>
                <a:ea typeface="微软雅黑" panose="020B0503020204020204" charset="-122"/>
                <a:sym typeface="+mn-ea"/>
              </a:rPr>
              <a:t>公共教育体系完备，各教育机构设施完备。</a:t>
            </a:r>
            <a:endParaRPr lang="en-US" altLang="zh-CN" sz="3200" dirty="0">
              <a:solidFill>
                <a:schemeClr val="tx1"/>
              </a:solidFill>
              <a:latin typeface="微软雅黑" panose="020B0503020204020204" charset="-122"/>
              <a:ea typeface="微软雅黑" panose="020B0503020204020204" charset="-122"/>
            </a:endParaRPr>
          </a:p>
          <a:p>
            <a:pPr algn="l" eaLnBrk="1" latinLnBrk="0" hangingPunct="1">
              <a:lnSpc>
                <a:spcPts val="3840"/>
              </a:lnSpc>
              <a:spcBef>
                <a:spcPct val="0"/>
              </a:spcBef>
              <a:defRPr/>
            </a:pPr>
            <a:r>
              <a:rPr lang="zh-CN" altLang="en-US" sz="3200" dirty="0">
                <a:solidFill>
                  <a:schemeClr val="tx1"/>
                </a:solidFill>
                <a:latin typeface="微软雅黑" panose="020B0503020204020204" charset="-122"/>
                <a:ea typeface="微软雅黑" panose="020B0503020204020204" charset="-122"/>
                <a:sym typeface="+mn-ea"/>
              </a:rPr>
              <a:t>学前教育机构是整个公共教育体系的重要组成部分，由人本院、（慈幼院）、育婴院组成</a:t>
            </a:r>
            <a:endParaRPr lang="zh-CN" altLang="en-US" sz="3200" dirty="0">
              <a:solidFill>
                <a:schemeClr val="tx1"/>
              </a:solidFill>
              <a:latin typeface="微软雅黑" panose="020B0503020204020204" charset="-122"/>
              <a:ea typeface="微软雅黑" panose="020B0503020204020204" charset="-122"/>
              <a:sym typeface="+mn-ea"/>
            </a:endParaRPr>
          </a:p>
          <a:p>
            <a:pPr algn="l" eaLnBrk="1" latinLnBrk="0" hangingPunct="1">
              <a:lnSpc>
                <a:spcPts val="3840"/>
              </a:lnSpc>
              <a:spcBef>
                <a:spcPct val="0"/>
              </a:spcBef>
              <a:defRPr/>
            </a:pPr>
            <a:r>
              <a:rPr lang="zh-CN" altLang="en-US" sz="3200" dirty="0">
                <a:solidFill>
                  <a:schemeClr val="tx1"/>
                </a:solidFill>
                <a:latin typeface="微软雅黑" panose="020B0503020204020204" charset="-122"/>
                <a:ea typeface="微软雅黑" panose="020B0503020204020204" charset="-122"/>
                <a:sym typeface="+mn-ea"/>
              </a:rPr>
              <a:t>人本院：孕妇实行胎教，关系着一生教育的成效，人种改良大计，强调外感影响的作用，注重环境对胎教的影响。医生安排照顾衣食住行，学习育儿之法，实施良好胎教，给孕妇极大尊重。</a:t>
            </a:r>
            <a:endParaRPr lang="zh-CN" altLang="en-US" sz="3200"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br>
              <a:rPr lang="zh-CN" altLang="en-US" sz="3200" dirty="0">
                <a:solidFill>
                  <a:schemeClr val="tx1"/>
                </a:solidFill>
                <a:latin typeface="微软雅黑" panose="020B0503020204020204" charset="-122"/>
                <a:ea typeface="微软雅黑" panose="020B0503020204020204" charset="-122"/>
                <a:sym typeface="+mn-ea"/>
              </a:rPr>
            </a:br>
            <a:endParaRPr lang="en-US" altLang="zh-CN" sz="3200"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1382395" y="745490"/>
            <a:ext cx="10130155" cy="5746115"/>
          </a:xfrm>
        </p:spPr>
        <p:txBody>
          <a:bodyPr/>
          <a:lstStyle/>
          <a:p>
            <a:pPr algn="l" eaLnBrk="1" hangingPunct="1">
              <a:lnSpc>
                <a:spcPct val="100000"/>
              </a:lnSpc>
              <a:spcBef>
                <a:spcPct val="0"/>
              </a:spcBef>
              <a:defRPr/>
            </a:pPr>
            <a:r>
              <a:rPr lang="zh-CN" altLang="en-US" sz="3200" dirty="0">
                <a:solidFill>
                  <a:schemeClr val="tx1"/>
                </a:solidFill>
                <a:latin typeface="微软雅黑" panose="020B0503020204020204" charset="-122"/>
                <a:ea typeface="微软雅黑" panose="020B0503020204020204" charset="-122"/>
              </a:rPr>
              <a:t>重视婴幼儿阶段教育，提出诸多建议：</a:t>
            </a:r>
            <a:endParaRPr lang="zh-CN" altLang="en-US" sz="3200"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zh-CN" altLang="en-US" sz="3200" dirty="0">
                <a:solidFill>
                  <a:schemeClr val="tx1"/>
                </a:solidFill>
                <a:latin typeface="微软雅黑" panose="020B0503020204020204" charset="-122"/>
                <a:ea typeface="微软雅黑" panose="020B0503020204020204" charset="-122"/>
              </a:rPr>
              <a:t>首先，工作人员任用作具体要求，拟定分工和奖励制度。</a:t>
            </a:r>
            <a:endParaRPr lang="zh-CN" altLang="en-US" sz="3200"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zh-CN" altLang="en-US" sz="3200" dirty="0">
                <a:solidFill>
                  <a:schemeClr val="tx1"/>
                </a:solidFill>
                <a:latin typeface="微软雅黑" panose="020B0503020204020204" charset="-122"/>
                <a:ea typeface="微软雅黑" panose="020B0503020204020204" charset="-122"/>
              </a:rPr>
              <a:t>其次，对院址的选定和院舍的布置作了规定。</a:t>
            </a:r>
            <a:endParaRPr lang="zh-CN" altLang="en-US" sz="3200"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zh-CN" altLang="en-US" sz="3200" dirty="0">
                <a:solidFill>
                  <a:schemeClr val="tx1"/>
                </a:solidFill>
                <a:latin typeface="微软雅黑" panose="020B0503020204020204" charset="-122"/>
                <a:ea typeface="微软雅黑" panose="020B0503020204020204" charset="-122"/>
              </a:rPr>
              <a:t>再次，对教育目标和教育内容也做了明确规定。</a:t>
            </a:r>
            <a:endParaRPr lang="zh-CN" altLang="en-US" sz="3200"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zh-CN" altLang="en-US" sz="3200" dirty="0">
                <a:solidFill>
                  <a:schemeClr val="tx1"/>
                </a:solidFill>
                <a:latin typeface="微软雅黑" panose="020B0503020204020204" charset="-122"/>
                <a:ea typeface="微软雅黑" panose="020B0503020204020204" charset="-122"/>
              </a:rPr>
              <a:t>此外，非常重视婴幼儿的保健工作。</a:t>
            </a:r>
            <a:endParaRPr lang="zh-CN" altLang="en-US" sz="3200"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endParaRPr lang="zh-CN" altLang="en-US" sz="3200"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zh-CN" altLang="en-US" sz="3200" dirty="0">
                <a:solidFill>
                  <a:schemeClr val="tx1"/>
                </a:solidFill>
                <a:latin typeface="微软雅黑" panose="020B0503020204020204" charset="-122"/>
                <a:ea typeface="微软雅黑" panose="020B0503020204020204" charset="-122"/>
              </a:rPr>
              <a:t>康有为的胎教、育儿思想既吸取了我国古代民间传统的合理内核，又吸收了当时西方较为先进的科学胎教、育儿思想，尽管这些思想带有一定的历史局限性和个人偏见——过分强调地理环境的决定作用，并带有种族歧视之意，但相较于传统的胎教、育儿思想，无疑前进了一步。</a:t>
            </a:r>
            <a:endParaRPr lang="zh-CN" altLang="en-US" sz="3200"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382270" y="276225"/>
            <a:ext cx="11504930" cy="6433820"/>
          </a:xfrm>
        </p:spPr>
        <p:txBody>
          <a:bodyPr/>
          <a:lstStyle/>
          <a:p>
            <a:pPr algn="l" eaLnBrk="1" latinLnBrk="0" hangingPunct="1">
              <a:lnSpc>
                <a:spcPts val="3560"/>
              </a:lnSpc>
              <a:spcBef>
                <a:spcPct val="0"/>
              </a:spcBef>
              <a:defRPr/>
            </a:pPr>
            <a:r>
              <a:rPr lang="en-US" altLang="zh-CN" sz="2800" b="1" dirty="0">
                <a:solidFill>
                  <a:schemeClr val="tx1"/>
                </a:solidFill>
                <a:latin typeface="微软雅黑" panose="020B0503020204020204" charset="-122"/>
                <a:ea typeface="微软雅黑" panose="020B0503020204020204" charset="-122"/>
              </a:rPr>
              <a:t>在我国学前教育史上，康有为首次提出了一整套儿童公育思想，设想了从胎教到幼教的完整的学前公共教育体系。尽管这一思想带有空想性，在当时的社会条件下是不可能实现的，但其思想架构合理，为后来的儿童公育倡导者树立了榜样，提供了可资借鉴的模式，对我国近代儿童公育思想的发展以及公共学前教育机构的产生都起了促进和奠基作用。康有为儿童公育思想带动了蔡元培、恽代英等教育家对儿童教育的研究，他们的思想确立了学前教育在近代中国新型学制体系中的地位, 进而促进了各类社会幼教机构的建立和发展。</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560"/>
              </a:lnSpc>
              <a:spcBef>
                <a:spcPct val="0"/>
              </a:spcBef>
              <a:defRPr/>
            </a:pPr>
            <a:r>
              <a:rPr lang="en-US" altLang="zh-CN" sz="2800" b="1" dirty="0">
                <a:solidFill>
                  <a:schemeClr val="tx1"/>
                </a:solidFill>
                <a:latin typeface="微软雅黑" panose="020B0503020204020204" charset="-122"/>
                <a:ea typeface="微软雅黑" panose="020B0503020204020204" charset="-122"/>
              </a:rPr>
              <a:t>今天的中国，除了人本院未能建立以外，托儿所、幼儿园已广泛设立，而且比他设想的还要美好、先进，儿童受益匪浅。由此可见康有为的儿童公育思想具有高明的预见性和实现的可行性。更何况，即便是在今天，还有不少儿童无法接受学前公共教育，我们仍在追求着最大限度的“儿童公育”，康有为的儿童公育理想仍旧是学前公共教育奋斗的一盏航灯</a:t>
            </a:r>
            <a:r>
              <a:rPr lang="en-US" altLang="zh-CN" sz="2800" dirty="0">
                <a:solidFill>
                  <a:schemeClr val="tx1"/>
                </a:solidFill>
                <a:latin typeface="微软雅黑" panose="020B0503020204020204" charset="-122"/>
                <a:ea typeface="微软雅黑" panose="020B0503020204020204" charset="-122"/>
              </a:rPr>
              <a:t>。</a:t>
            </a:r>
            <a:endParaRPr lang="en-US" altLang="zh-CN" sz="2800"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281430" y="851535"/>
            <a:ext cx="10162540" cy="2524760"/>
          </a:xfrm>
        </p:spPr>
        <p:txBody>
          <a:bodyPr/>
          <a:p>
            <a:r>
              <a:rPr lang="zh-CN" altLang="en-US" sz="4800"/>
              <a:t>蔡元培的公共学前教育思想</a:t>
            </a:r>
            <a:endParaRPr lang="zh-CN" altLang="en-US" sz="4800"/>
          </a:p>
        </p:txBody>
      </p:sp>
      <p:sp>
        <p:nvSpPr>
          <p:cNvPr id="3" name="副标题 2"/>
          <p:cNvSpPr>
            <a:spLocks noGrp="1"/>
          </p:cNvSpPr>
          <p:nvPr>
            <p:ph type="subTitle" idx="1"/>
          </p:nvPr>
        </p:nvSpPr>
        <p:spPr/>
        <p:txBody>
          <a:bodyPr/>
          <a:p>
            <a:endParaRPr lang="zh-CN" altLang="en-US"/>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193800" y="658495"/>
            <a:ext cx="9803765" cy="5900420"/>
          </a:xfrm>
        </p:spPr>
        <p:txBody>
          <a:bodyPr/>
          <a:lstStyle/>
          <a:p>
            <a:pPr algn="l" eaLnBrk="1" hangingPunct="1">
              <a:lnSpc>
                <a:spcPct val="100000"/>
              </a:lnSpc>
              <a:defRPr/>
            </a:pPr>
            <a:r>
              <a:rPr lang="zh-CN" altLang="en-US" sz="2800" dirty="0">
                <a:solidFill>
                  <a:schemeClr val="tx1"/>
                </a:solidFill>
                <a:latin typeface="微软雅黑" panose="020B0503020204020204" charset="-122"/>
                <a:ea typeface="微软雅黑" panose="020B0503020204020204" charset="-122"/>
              </a:rPr>
              <a:t>康有为(1858年-1927年)，广东省南海县丹灶苏村人，人称康南海，中国晚清时期重要的政治家、思想家、教育家，资产阶级改良主义的代表人物。康有为出生于封建官僚家庭，光绪五年(1879年)开始接触西方文化。</a:t>
            </a:r>
            <a:br>
              <a:rPr lang="zh-CN" altLang="en-US" sz="2800" dirty="0">
                <a:solidFill>
                  <a:schemeClr val="tx1"/>
                </a:solidFill>
                <a:latin typeface="微软雅黑" panose="020B0503020204020204" charset="-122"/>
                <a:ea typeface="微软雅黑" panose="020B0503020204020204" charset="-122"/>
              </a:rPr>
            </a:br>
            <a:r>
              <a:rPr lang="zh-CN" altLang="en-US" sz="2800" dirty="0">
                <a:solidFill>
                  <a:schemeClr val="tx1"/>
                </a:solidFill>
                <a:latin typeface="微软雅黑" panose="020B0503020204020204" charset="-122"/>
                <a:ea typeface="微软雅黑" panose="020B0503020204020204" charset="-122"/>
              </a:rPr>
              <a:t>光绪十四年(1888年)，康有为再一次到北京参加顺天乡试，借机第一次上书光绪帝请求变法，受阻未上达。光绪十七年(1891年)后在广州设立万木草堂，收徒讲学。光绪二十一年(1895年)得知《马关条约》签订，联合1300多名举人上万言书，即"公车上书"。</a:t>
            </a:r>
            <a:br>
              <a:rPr lang="zh-CN" altLang="en-US" sz="2800" dirty="0">
                <a:solidFill>
                  <a:schemeClr val="tx1"/>
                </a:solidFill>
                <a:latin typeface="微软雅黑" panose="020B0503020204020204" charset="-122"/>
                <a:ea typeface="微软雅黑" panose="020B0503020204020204" charset="-122"/>
              </a:rPr>
            </a:br>
            <a:br>
              <a:rPr lang="zh-CN" altLang="en-US" sz="2800" dirty="0">
                <a:solidFill>
                  <a:schemeClr val="tx1"/>
                </a:solidFill>
                <a:latin typeface="微软雅黑" panose="020B0503020204020204" charset="-122"/>
                <a:ea typeface="微软雅黑" panose="020B0503020204020204" charset="-122"/>
              </a:rPr>
            </a:br>
            <a:br>
              <a:rPr lang="zh-CN" altLang="en-US" sz="2800" dirty="0">
                <a:solidFill>
                  <a:schemeClr val="tx1"/>
                </a:solidFill>
                <a:latin typeface="微软雅黑" panose="020B0503020204020204" charset="-122"/>
                <a:ea typeface="微软雅黑" panose="020B0503020204020204" charset="-122"/>
              </a:rPr>
            </a:br>
            <a:br>
              <a:rPr lang="zh-CN" altLang="en-US" sz="2800" dirty="0">
                <a:solidFill>
                  <a:schemeClr val="tx1"/>
                </a:solidFill>
                <a:latin typeface="微软雅黑" panose="020B0503020204020204" charset="-122"/>
                <a:ea typeface="微软雅黑" panose="020B0503020204020204" charset="-122"/>
              </a:rPr>
            </a:br>
            <a:br>
              <a:rPr lang="zh-CN" altLang="en-US" sz="2800" dirty="0">
                <a:solidFill>
                  <a:schemeClr val="tx1"/>
                </a:solidFill>
                <a:latin typeface="微软雅黑" panose="020B0503020204020204" charset="-122"/>
                <a:ea typeface="微软雅黑" panose="020B0503020204020204" charset="-122"/>
              </a:rPr>
            </a:br>
            <a:endParaRPr lang="zh-CN" altLang="en-US" sz="2800" dirty="0">
              <a:solidFill>
                <a:schemeClr val="tx1"/>
              </a:solidFill>
              <a:latin typeface="微软雅黑" panose="020B0503020204020204" charset="-122"/>
              <a:ea typeface="微软雅黑" panose="020B0503020204020204" charset="-122"/>
            </a:endParaRPr>
          </a:p>
        </p:txBody>
      </p:sp>
      <p:pic>
        <p:nvPicPr>
          <p:cNvPr id="2" name="图片 1" descr="1"/>
          <p:cNvPicPr>
            <a:picLocks noChangeAspect="1"/>
          </p:cNvPicPr>
          <p:nvPr/>
        </p:nvPicPr>
        <p:blipFill>
          <a:blip r:embed="rId1"/>
          <a:stretch>
            <a:fillRect/>
          </a:stretch>
        </p:blipFill>
        <p:spPr>
          <a:xfrm>
            <a:off x="6828790" y="4322445"/>
            <a:ext cx="1512570" cy="2016760"/>
          </a:xfrm>
          <a:prstGeom prst="rect">
            <a:avLst/>
          </a:prstGeom>
        </p:spPr>
      </p:pic>
      <p:pic>
        <p:nvPicPr>
          <p:cNvPr id="5" name="图片 4" descr="3"/>
          <p:cNvPicPr>
            <a:picLocks noChangeAspect="1"/>
          </p:cNvPicPr>
          <p:nvPr/>
        </p:nvPicPr>
        <p:blipFill>
          <a:blip r:embed="rId2"/>
          <a:stretch>
            <a:fillRect/>
          </a:stretch>
        </p:blipFill>
        <p:spPr>
          <a:xfrm>
            <a:off x="4733925" y="3911600"/>
            <a:ext cx="2094865" cy="2886075"/>
          </a:xfrm>
          <a:prstGeom prst="rect">
            <a:avLst/>
          </a:prstGeom>
        </p:spPr>
      </p:pic>
      <p:pic>
        <p:nvPicPr>
          <p:cNvPr id="6" name="图片 5" descr="2"/>
          <p:cNvPicPr>
            <a:picLocks noChangeAspect="1"/>
          </p:cNvPicPr>
          <p:nvPr/>
        </p:nvPicPr>
        <p:blipFill>
          <a:blip r:embed="rId3"/>
          <a:stretch>
            <a:fillRect/>
          </a:stretch>
        </p:blipFill>
        <p:spPr>
          <a:xfrm>
            <a:off x="8341360" y="3911600"/>
            <a:ext cx="2387600" cy="3027680"/>
          </a:xfrm>
          <a:prstGeom prst="rect">
            <a:avLst/>
          </a:prstGeom>
        </p:spPr>
      </p:pic>
    </p:spTree>
    <p:custDataLst>
      <p:tags r:id="rId4"/>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913130" y="151130"/>
            <a:ext cx="10974070" cy="6573520"/>
          </a:xfrm>
        </p:spPr>
        <p:txBody>
          <a:bodyPr/>
          <a:lstStyle/>
          <a:p>
            <a:pPr algn="l" eaLnBrk="1" hangingPunct="1">
              <a:lnSpc>
                <a:spcPct val="100000"/>
              </a:lnSpc>
              <a:spcBef>
                <a:spcPct val="0"/>
              </a:spcBef>
              <a:defRPr/>
            </a:pPr>
            <a:r>
              <a:rPr lang="en-US" altLang="zh-CN" sz="2800" dirty="0">
                <a:solidFill>
                  <a:schemeClr val="tx1"/>
                </a:solidFill>
                <a:latin typeface="微软雅黑" panose="020B0503020204020204" charset="-122"/>
                <a:ea typeface="微软雅黑" panose="020B0503020204020204" charset="-122"/>
              </a:rPr>
              <a:t>蔡元培</a:t>
            </a:r>
            <a:r>
              <a:rPr lang="zh-CN" altLang="en-US" sz="2800" dirty="0">
                <a:solidFill>
                  <a:schemeClr val="tx1"/>
                </a:solidFill>
                <a:latin typeface="微软雅黑" panose="020B0503020204020204" charset="-122"/>
                <a:ea typeface="微软雅黑" panose="020B0503020204020204" charset="-122"/>
              </a:rPr>
              <a:t>（</a:t>
            </a:r>
            <a:r>
              <a:rPr lang="en-US" altLang="zh-CN" sz="2800" dirty="0">
                <a:solidFill>
                  <a:schemeClr val="tx1"/>
                </a:solidFill>
                <a:latin typeface="微软雅黑" panose="020B0503020204020204" charset="-122"/>
                <a:ea typeface="微软雅黑" panose="020B0503020204020204" charset="-122"/>
              </a:rPr>
              <a:t>1868-1940</a:t>
            </a:r>
            <a:r>
              <a:rPr lang="zh-CN" altLang="en-US" sz="2800" dirty="0">
                <a:solidFill>
                  <a:schemeClr val="tx1"/>
                </a:solidFill>
                <a:latin typeface="微软雅黑" panose="020B0503020204020204" charset="-122"/>
                <a:ea typeface="微软雅黑" panose="020B0503020204020204" charset="-122"/>
              </a:rPr>
              <a:t>），</a:t>
            </a:r>
            <a:r>
              <a:rPr lang="en-US" altLang="zh-CN" sz="2800" dirty="0">
                <a:solidFill>
                  <a:schemeClr val="tx1"/>
                </a:solidFill>
                <a:latin typeface="微软雅黑" panose="020B0503020204020204" charset="-122"/>
                <a:ea typeface="微软雅黑" panose="020B0503020204020204" charset="-122"/>
              </a:rPr>
              <a:t>浙江绍兴府山阴县人，教育家、革命家、政治家</a:t>
            </a:r>
            <a:r>
              <a:rPr lang="zh-CN" altLang="en-US" sz="2800" dirty="0">
                <a:solidFill>
                  <a:schemeClr val="tx1"/>
                </a:solidFill>
                <a:latin typeface="微软雅黑" panose="020B0503020204020204" charset="-122"/>
                <a:ea typeface="微软雅黑" panose="020B0503020204020204" charset="-122"/>
              </a:rPr>
              <a:t>，</a:t>
            </a:r>
            <a:r>
              <a:rPr lang="en-US" altLang="zh-CN" sz="2800" dirty="0">
                <a:solidFill>
                  <a:schemeClr val="tx1"/>
                </a:solidFill>
                <a:latin typeface="微软雅黑" panose="020B0503020204020204" charset="-122"/>
                <a:ea typeface="微软雅黑" panose="020B0503020204020204" charset="-122"/>
              </a:rPr>
              <a:t>民主进步人士，</a:t>
            </a:r>
            <a:r>
              <a:rPr lang="en-US" altLang="zh-CN" sz="2800" dirty="0">
                <a:solidFill>
                  <a:schemeClr val="tx1"/>
                </a:solidFill>
                <a:latin typeface="微软雅黑" panose="020B0503020204020204" charset="-122"/>
                <a:ea typeface="微软雅黑" panose="020B0503020204020204" charset="-122"/>
                <a:sym typeface="+mn-ea"/>
              </a:rPr>
              <a:t>数度赴德国和法国留学、考察，研究哲学、文学、美学、心理学和文化史，为他致力于改革封建教育奠定思想理论基础 </a:t>
            </a:r>
            <a:r>
              <a:rPr lang="zh-CN" altLang="en-US" sz="2800" dirty="0">
                <a:solidFill>
                  <a:schemeClr val="tx1"/>
                </a:solidFill>
                <a:latin typeface="微软雅黑" panose="020B0503020204020204" charset="-122"/>
                <a:ea typeface="微软雅黑" panose="020B0503020204020204" charset="-122"/>
                <a:sym typeface="+mn-ea"/>
              </a:rPr>
              <a:t>。任</a:t>
            </a:r>
            <a:r>
              <a:rPr lang="en-US" altLang="zh-CN" sz="2800" dirty="0">
                <a:solidFill>
                  <a:schemeClr val="tx1"/>
                </a:solidFill>
                <a:latin typeface="微软雅黑" panose="020B0503020204020204" charset="-122"/>
                <a:ea typeface="微软雅黑" panose="020B0503020204020204" charset="-122"/>
                <a:sym typeface="+mn-ea"/>
              </a:rPr>
              <a:t>中华民国首任教育总长</a:t>
            </a:r>
            <a:r>
              <a:rPr lang="zh-CN" altLang="en-US" sz="2800" dirty="0">
                <a:solidFill>
                  <a:schemeClr val="tx1"/>
                </a:solidFill>
                <a:latin typeface="微软雅黑" panose="020B0503020204020204" charset="-122"/>
                <a:ea typeface="微软雅黑" panose="020B0503020204020204" charset="-122"/>
                <a:sym typeface="+mn-ea"/>
              </a:rPr>
              <a:t>，主持制定一系列教育法规，奠定民国教育的基本规模。</a:t>
            </a:r>
            <a:endParaRPr lang="en-US" altLang="zh-CN" sz="2800"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en-US" altLang="zh-CN" sz="2800" dirty="0">
                <a:solidFill>
                  <a:schemeClr val="tx1"/>
                </a:solidFill>
                <a:latin typeface="微软雅黑" panose="020B0503020204020204" charset="-122"/>
                <a:ea typeface="微软雅黑" panose="020B0503020204020204" charset="-122"/>
                <a:sym typeface="+mn-ea"/>
              </a:rPr>
              <a:t>1912年主持制定了中国近代</a:t>
            </a:r>
            <a:endParaRPr lang="en-US" altLang="zh-CN" sz="2800" dirty="0">
              <a:solidFill>
                <a:schemeClr val="tx1"/>
              </a:solidFill>
              <a:latin typeface="微软雅黑" panose="020B0503020204020204" charset="-122"/>
              <a:ea typeface="微软雅黑" panose="020B0503020204020204" charset="-122"/>
              <a:sym typeface="+mn-ea"/>
            </a:endParaRPr>
          </a:p>
          <a:p>
            <a:pPr algn="l" eaLnBrk="1" hangingPunct="1">
              <a:lnSpc>
                <a:spcPct val="100000"/>
              </a:lnSpc>
              <a:spcBef>
                <a:spcPct val="0"/>
              </a:spcBef>
              <a:defRPr/>
            </a:pPr>
            <a:r>
              <a:rPr lang="en-US" altLang="zh-CN" sz="2800" dirty="0">
                <a:solidFill>
                  <a:schemeClr val="tx1"/>
                </a:solidFill>
                <a:latin typeface="微软雅黑" panose="020B0503020204020204" charset="-122"/>
                <a:ea typeface="微软雅黑" panose="020B0503020204020204" charset="-122"/>
                <a:sym typeface="+mn-ea"/>
              </a:rPr>
              <a:t>高等教育的第一个法令——</a:t>
            </a:r>
            <a:endParaRPr lang="en-US" altLang="zh-CN" sz="2800" dirty="0">
              <a:solidFill>
                <a:schemeClr val="tx1"/>
              </a:solidFill>
              <a:latin typeface="微软雅黑" panose="020B0503020204020204" charset="-122"/>
              <a:ea typeface="微软雅黑" panose="020B0503020204020204" charset="-122"/>
              <a:sym typeface="+mn-ea"/>
            </a:endParaRPr>
          </a:p>
          <a:p>
            <a:pPr algn="l" eaLnBrk="1" hangingPunct="1">
              <a:lnSpc>
                <a:spcPct val="100000"/>
              </a:lnSpc>
              <a:spcBef>
                <a:spcPct val="0"/>
              </a:spcBef>
              <a:defRPr/>
            </a:pPr>
            <a:r>
              <a:rPr lang="en-US" altLang="zh-CN" sz="2800" dirty="0">
                <a:solidFill>
                  <a:schemeClr val="tx1"/>
                </a:solidFill>
                <a:latin typeface="微软雅黑" panose="020B0503020204020204" charset="-122"/>
                <a:ea typeface="微软雅黑" panose="020B0503020204020204" charset="-122"/>
                <a:sym typeface="+mn-ea"/>
              </a:rPr>
              <a:t>《大学令》 。</a:t>
            </a:r>
            <a:endParaRPr lang="en-US" altLang="zh-CN" sz="2800"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en-US" altLang="zh-CN" sz="2800" dirty="0">
                <a:solidFill>
                  <a:schemeClr val="tx1"/>
                </a:solidFill>
                <a:latin typeface="微软雅黑" panose="020B0503020204020204" charset="-122"/>
                <a:ea typeface="微软雅黑" panose="020B0503020204020204" charset="-122"/>
              </a:rPr>
              <a:t>1916年至1927年任北京大学校长，</a:t>
            </a:r>
            <a:endParaRPr lang="en-US" altLang="zh-CN" sz="2800"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en-US" altLang="zh-CN" sz="2800" dirty="0">
                <a:solidFill>
                  <a:schemeClr val="tx1"/>
                </a:solidFill>
                <a:latin typeface="微软雅黑" panose="020B0503020204020204" charset="-122"/>
                <a:ea typeface="微软雅黑" panose="020B0503020204020204" charset="-122"/>
              </a:rPr>
              <a:t>革新北大，开“学术”</a:t>
            </a:r>
            <a:r>
              <a:rPr lang="en-US" altLang="zh-CN" sz="2800" dirty="0">
                <a:solidFill>
                  <a:schemeClr val="tx1"/>
                </a:solidFill>
                <a:latin typeface="微软雅黑" panose="020B0503020204020204" charset="-122"/>
                <a:ea typeface="微软雅黑" panose="020B0503020204020204" charset="-122"/>
                <a:sym typeface="+mn-ea"/>
              </a:rPr>
              <a:t>与“自由”之风</a:t>
            </a:r>
            <a:r>
              <a:rPr lang="zh-CN" altLang="en-US" sz="2800" dirty="0">
                <a:solidFill>
                  <a:schemeClr val="tx1"/>
                </a:solidFill>
                <a:latin typeface="微软雅黑" panose="020B0503020204020204" charset="-122"/>
                <a:ea typeface="微软雅黑" panose="020B0503020204020204" charset="-122"/>
                <a:sym typeface="+mn-ea"/>
              </a:rPr>
              <a:t>，</a:t>
            </a:r>
            <a:endParaRPr lang="en-US" altLang="zh-CN" sz="2800"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zh-CN" altLang="en-US" sz="2800" dirty="0">
                <a:solidFill>
                  <a:schemeClr val="tx1"/>
                </a:solidFill>
                <a:latin typeface="微软雅黑" panose="020B0503020204020204" charset="-122"/>
                <a:ea typeface="微软雅黑" panose="020B0503020204020204" charset="-122"/>
              </a:rPr>
              <a:t>进行全面改革，</a:t>
            </a:r>
            <a:r>
              <a:rPr lang="zh-CN" altLang="en-US" sz="2800" dirty="0">
                <a:solidFill>
                  <a:schemeClr val="tx1"/>
                </a:solidFill>
                <a:latin typeface="微软雅黑" panose="020B0503020204020204" charset="-122"/>
                <a:ea typeface="微软雅黑" panose="020B0503020204020204" charset="-122"/>
                <a:sym typeface="+mn-ea"/>
              </a:rPr>
              <a:t>贯彻“思想自由，兼容并包”</a:t>
            </a:r>
            <a:endParaRPr lang="zh-CN" altLang="en-US" sz="2800"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zh-CN" altLang="en-US" sz="2800" dirty="0">
                <a:solidFill>
                  <a:schemeClr val="tx1"/>
                </a:solidFill>
                <a:latin typeface="微软雅黑" panose="020B0503020204020204" charset="-122"/>
                <a:ea typeface="微软雅黑" panose="020B0503020204020204" charset="-122"/>
              </a:rPr>
              <a:t>的办学原则，教授治校，民主管理，</a:t>
            </a:r>
            <a:r>
              <a:rPr lang="zh-CN" altLang="en-US" sz="2800" dirty="0">
                <a:solidFill>
                  <a:schemeClr val="tx1"/>
                </a:solidFill>
                <a:latin typeface="微软雅黑" panose="020B0503020204020204" charset="-122"/>
                <a:ea typeface="微软雅黑" panose="020B0503020204020204" charset="-122"/>
                <a:sym typeface="+mn-ea"/>
              </a:rPr>
              <a:t>沟通文理，</a:t>
            </a:r>
            <a:endParaRPr lang="zh-CN" altLang="en-US" sz="2800"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zh-CN" altLang="en-US" sz="2800" dirty="0">
                <a:solidFill>
                  <a:schemeClr val="tx1"/>
                </a:solidFill>
                <a:latin typeface="微软雅黑" panose="020B0503020204020204" charset="-122"/>
                <a:ea typeface="微软雅黑" panose="020B0503020204020204" charset="-122"/>
              </a:rPr>
              <a:t>废科设系，改变“轻学而重术”的思想，</a:t>
            </a:r>
            <a:endParaRPr lang="zh-CN" altLang="en-US" sz="2800"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zh-CN" altLang="en-US" sz="2800" dirty="0">
                <a:solidFill>
                  <a:schemeClr val="tx1"/>
                </a:solidFill>
                <a:latin typeface="微软雅黑" panose="020B0503020204020204" charset="-122"/>
                <a:ea typeface="微软雅黑" panose="020B0503020204020204" charset="-122"/>
              </a:rPr>
              <a:t>被称为</a:t>
            </a:r>
            <a:r>
              <a:rPr lang="en-US" altLang="zh-CN" sz="2800" dirty="0">
                <a:solidFill>
                  <a:schemeClr val="tx1"/>
                </a:solidFill>
                <a:latin typeface="微软雅黑" panose="020B0503020204020204" charset="-122"/>
                <a:ea typeface="微软雅黑" panose="020B0503020204020204" charset="-122"/>
              </a:rPr>
              <a:t>“</a:t>
            </a:r>
            <a:r>
              <a:rPr lang="zh-CN" altLang="en-US" sz="2800" dirty="0">
                <a:solidFill>
                  <a:schemeClr val="tx1"/>
                </a:solidFill>
                <a:latin typeface="微软雅黑" panose="020B0503020204020204" charset="-122"/>
                <a:ea typeface="微软雅黑" panose="020B0503020204020204" charset="-122"/>
              </a:rPr>
              <a:t>现代北大之父</a:t>
            </a:r>
            <a:r>
              <a:rPr lang="en-US" altLang="zh-CN" sz="2800" dirty="0">
                <a:solidFill>
                  <a:schemeClr val="tx1"/>
                </a:solidFill>
                <a:latin typeface="微软雅黑" panose="020B0503020204020204" charset="-122"/>
                <a:ea typeface="微软雅黑" panose="020B0503020204020204" charset="-122"/>
              </a:rPr>
              <a:t>”</a:t>
            </a:r>
            <a:r>
              <a:rPr lang="zh-CN" altLang="en-US" sz="2800" dirty="0">
                <a:solidFill>
                  <a:schemeClr val="tx1"/>
                </a:solidFill>
                <a:latin typeface="微软雅黑" panose="020B0503020204020204" charset="-122"/>
                <a:ea typeface="微软雅黑" panose="020B0503020204020204" charset="-122"/>
              </a:rPr>
              <a:t>。</a:t>
            </a:r>
            <a:endParaRPr lang="zh-CN" altLang="en-US" sz="2800" dirty="0">
              <a:solidFill>
                <a:schemeClr val="tx1"/>
              </a:solidFill>
              <a:latin typeface="微软雅黑" panose="020B0503020204020204" charset="-122"/>
              <a:ea typeface="微软雅黑" panose="020B0503020204020204" charset="-122"/>
            </a:endParaRPr>
          </a:p>
        </p:txBody>
      </p:sp>
      <p:pic>
        <p:nvPicPr>
          <p:cNvPr id="2" name="图片 1" descr="5"/>
          <p:cNvPicPr>
            <a:picLocks noChangeAspect="1"/>
          </p:cNvPicPr>
          <p:nvPr/>
        </p:nvPicPr>
        <p:blipFill>
          <a:blip r:embed="rId1"/>
          <a:stretch>
            <a:fillRect/>
          </a:stretch>
        </p:blipFill>
        <p:spPr>
          <a:xfrm>
            <a:off x="8615680" y="2008505"/>
            <a:ext cx="2848610" cy="417766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553720" y="276225"/>
            <a:ext cx="11333480" cy="6433820"/>
          </a:xfrm>
        </p:spPr>
        <p:txBody>
          <a:bodyPr/>
          <a:lstStyle/>
          <a:p>
            <a:pPr algn="l" eaLnBrk="1" hangingPunct="1">
              <a:lnSpc>
                <a:spcPct val="100000"/>
              </a:lnSpc>
              <a:spcBef>
                <a:spcPct val="0"/>
              </a:spcBef>
              <a:defRPr/>
            </a:pPr>
            <a:r>
              <a:rPr lang="en-US" altLang="zh-CN" sz="2800" b="1" dirty="0">
                <a:solidFill>
                  <a:schemeClr val="tx1"/>
                </a:solidFill>
                <a:latin typeface="微软雅黑" panose="020B0503020204020204" charset="-122"/>
                <a:ea typeface="微软雅黑" panose="020B0503020204020204" charset="-122"/>
              </a:rPr>
              <a:t>他的教育模式新颖，不拘一格，认为教育是国家兴旺之根本，是国家富强之根基。教育思想灵活，兼容并包，不因学术争议而排斥，广泛吸收各家所长。“教育者，养成人格之事业也。”他主张教育应注重学生，反对呆板僵化。他还提倡美育、健康教育、人格教育等新的教育观念。</a:t>
            </a:r>
            <a:endParaRPr lang="en-US" altLang="zh-CN" sz="2800" b="1"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en-US" altLang="zh-CN" sz="2800" b="1" dirty="0">
                <a:solidFill>
                  <a:schemeClr val="tx1"/>
                </a:solidFill>
                <a:latin typeface="微软雅黑" panose="020B0503020204020204" charset="-122"/>
                <a:ea typeface="微软雅黑" panose="020B0503020204020204" charset="-122"/>
              </a:rPr>
              <a:t>蔡元培认为：教育之于社会，有二大基本功能：一在引领，所谓“教育指导社会，而非随逐社会也”；二在服务，“就是学校里养成一种人才，将来进社会做事”，或者“就是学生或教育一方面讲学问，一方面效力社会”。</a:t>
            </a:r>
            <a:endParaRPr lang="en-US" altLang="zh-CN" sz="2800" b="1"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en-US" altLang="zh-CN" sz="2800" b="1" dirty="0">
                <a:solidFill>
                  <a:schemeClr val="tx1"/>
                </a:solidFill>
                <a:latin typeface="微软雅黑" panose="020B0503020204020204" charset="-122"/>
                <a:ea typeface="微软雅黑" panose="020B0503020204020204" charset="-122"/>
              </a:rPr>
              <a:t>他提倡民权与女权，倡导自由思想，致力革除“读书为官”的旧俗，开科学研究风气，重视公民道德教育及附带的世界观、人生观、美学教育。</a:t>
            </a:r>
            <a:endParaRPr lang="en-US" altLang="zh-CN" sz="2800" b="1"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en-US" altLang="zh-CN" sz="2800" b="1" dirty="0">
                <a:solidFill>
                  <a:schemeClr val="tx1"/>
                </a:solidFill>
                <a:latin typeface="微软雅黑" panose="020B0503020204020204" charset="-122"/>
                <a:ea typeface="微软雅黑" panose="020B0503020204020204" charset="-122"/>
              </a:rPr>
              <a:t>正是因为蔡先生的兼容并包、思想自由，使得新文化有了立脚之地，使得北大成为新文化运动的堡垒，科学民主的思想得以传播。因此从这个意义上讲，蔡元培不仅是现代北大的缔造者，也是中国现代大学理念和精神的缔造者。</a:t>
            </a:r>
            <a:endParaRPr lang="en-US" altLang="zh-CN" sz="2800" b="1"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944880" y="276225"/>
            <a:ext cx="10692130" cy="6433820"/>
          </a:xfrm>
        </p:spPr>
        <p:txBody>
          <a:bodyPr/>
          <a:lstStyle/>
          <a:p>
            <a:pPr algn="l" eaLnBrk="1" hangingPunct="1">
              <a:lnSpc>
                <a:spcPct val="100000"/>
              </a:lnSpc>
              <a:spcBef>
                <a:spcPct val="0"/>
              </a:spcBef>
              <a:defRPr/>
            </a:pPr>
            <a:r>
              <a:rPr lang="en-US" altLang="zh-CN" sz="3200" b="1" dirty="0">
                <a:solidFill>
                  <a:schemeClr val="tx1"/>
                </a:solidFill>
                <a:latin typeface="微软雅黑" panose="020B0503020204020204" charset="-122"/>
                <a:ea typeface="微软雅黑" panose="020B0503020204020204" charset="-122"/>
              </a:rPr>
              <a:t>蔡元培作为近代中国文化界的卓越先驱者，其著名的文化思想和学术观点，曾对中国的历史进程发生过重要的影响。蔡元培任北京大学校长时提出的“兼容并包”的学术思想，不仅成为他主持北大教育工作的重要指导思想，同时也是他所坚持的办学原则。此思想提出后，一批具有新文化、新思想的代表人物进入北大，北大因此而成为中国思想活跃、学术兴盛的最高学府。因此，“兼容并包”思想在接纳新文化、反对封建文化方面起到了积极作用。</a:t>
            </a:r>
            <a:endParaRPr lang="en-US" altLang="zh-CN" sz="3200" b="1"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endParaRPr lang="en-US" altLang="zh-CN" sz="3200" b="1"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en-US" altLang="zh-CN" sz="3200" b="1" dirty="0">
                <a:solidFill>
                  <a:schemeClr val="tx1"/>
                </a:solidFill>
                <a:latin typeface="微软雅黑" panose="020B0503020204020204" charset="-122"/>
                <a:ea typeface="微软雅黑" panose="020B0503020204020204" charset="-122"/>
              </a:rPr>
              <a:t>蔡元培对近代与现代中国教育、中国革命作出了不可磨灭的贡献，主要是：</a:t>
            </a:r>
            <a:endParaRPr lang="en-US" altLang="zh-CN" sz="3200"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endParaRPr lang="en-US" altLang="zh-CN" sz="3200"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1257935" y="276225"/>
            <a:ext cx="10222865" cy="6433820"/>
          </a:xfrm>
        </p:spPr>
        <p:txBody>
          <a:bodyPr/>
          <a:lstStyle/>
          <a:p>
            <a:pPr algn="l" eaLnBrk="1" latinLnBrk="0" hangingPunct="1">
              <a:lnSpc>
                <a:spcPts val="3860"/>
              </a:lnSpc>
              <a:spcBef>
                <a:spcPct val="0"/>
              </a:spcBef>
              <a:defRPr/>
            </a:pPr>
            <a:r>
              <a:rPr lang="en-US" altLang="zh-CN" sz="2800" b="1" dirty="0">
                <a:solidFill>
                  <a:schemeClr val="tx1"/>
                </a:solidFill>
                <a:latin typeface="微软雅黑" panose="020B0503020204020204" charset="-122"/>
                <a:ea typeface="微软雅黑" panose="020B0503020204020204" charset="-122"/>
                <a:sym typeface="+mn-ea"/>
              </a:rPr>
              <a:t>一、自蔡元培始，中国才形成了较完整的资产阶级教育思想体系和教育制度。</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860"/>
              </a:lnSpc>
              <a:spcBef>
                <a:spcPct val="0"/>
              </a:spcBef>
              <a:defRPr/>
            </a:pPr>
            <a:r>
              <a:rPr lang="en-US" altLang="zh-CN" sz="2800" b="1" dirty="0">
                <a:solidFill>
                  <a:schemeClr val="tx1"/>
                </a:solidFill>
                <a:latin typeface="微软雅黑" panose="020B0503020204020204" charset="-122"/>
                <a:ea typeface="微软雅黑" panose="020B0503020204020204" charset="-122"/>
                <a:sym typeface="+mn-ea"/>
              </a:rPr>
              <a:t>二、他的“思想自由，兼容并包”的主张，使北大成为新文化运动的发祥地，为新民主主义革命的发生创造了条件。</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860"/>
              </a:lnSpc>
              <a:spcBef>
                <a:spcPct val="0"/>
              </a:spcBef>
              <a:defRPr/>
            </a:pPr>
            <a:r>
              <a:rPr lang="en-US" altLang="zh-CN" sz="2800" b="1" dirty="0">
                <a:solidFill>
                  <a:schemeClr val="tx1"/>
                </a:solidFill>
                <a:latin typeface="微软雅黑" panose="020B0503020204020204" charset="-122"/>
                <a:ea typeface="微软雅黑" panose="020B0503020204020204" charset="-122"/>
                <a:sym typeface="+mn-ea"/>
              </a:rPr>
              <a:t>三、为中华民族保护了一批思想先进、才华出众的学者。 </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860"/>
              </a:lnSpc>
              <a:spcBef>
                <a:spcPct val="0"/>
              </a:spcBef>
              <a:defRPr/>
            </a:pPr>
            <a:r>
              <a:rPr lang="en-US" altLang="zh-CN" sz="2800" b="1" dirty="0">
                <a:solidFill>
                  <a:schemeClr val="tx1"/>
                </a:solidFill>
                <a:latin typeface="微软雅黑" panose="020B0503020204020204" charset="-122"/>
                <a:ea typeface="微软雅黑" panose="020B0503020204020204" charset="-122"/>
                <a:sym typeface="+mn-ea"/>
              </a:rPr>
              <a:t>他不仅为中国近现代资产阶级大学教育理论的形成打下了坚实的基础，而且其中许多真知灼见，如重视大学开展科学研究工作，提倡“思想自由，兼容并包”，注重发展学生个性，主张“沟通文理”，以及“依靠既懂得教育，又有学问的专家实行民主治校”等等也对后世产生了重大影响。</a:t>
            </a:r>
            <a:endParaRPr lang="en-US" altLang="zh-CN" sz="2800"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endParaRPr lang="en-US" altLang="zh-CN" sz="2800"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1148715" y="683895"/>
            <a:ext cx="10410190" cy="6433820"/>
          </a:xfrm>
        </p:spPr>
        <p:txBody>
          <a:bodyPr/>
          <a:lstStyle/>
          <a:p>
            <a:pPr algn="l" eaLnBrk="1" latinLnBrk="0" hangingPunct="1">
              <a:lnSpc>
                <a:spcPts val="3860"/>
              </a:lnSpc>
              <a:spcBef>
                <a:spcPct val="0"/>
              </a:spcBef>
              <a:defRPr/>
            </a:pPr>
            <a:r>
              <a:rPr lang="en-US" altLang="zh-CN" sz="2800" b="1" dirty="0">
                <a:solidFill>
                  <a:schemeClr val="tx1"/>
                </a:solidFill>
                <a:latin typeface="微软雅黑" panose="020B0503020204020204" charset="-122"/>
                <a:ea typeface="微软雅黑" panose="020B0503020204020204" charset="-122"/>
              </a:rPr>
              <a:t>“</a:t>
            </a:r>
            <a:r>
              <a:rPr lang="zh-CN" altLang="en-US" sz="2800" b="1" dirty="0">
                <a:solidFill>
                  <a:schemeClr val="tx1"/>
                </a:solidFill>
                <a:latin typeface="微软雅黑" panose="020B0503020204020204" charset="-122"/>
                <a:ea typeface="微软雅黑" panose="020B0503020204020204" charset="-122"/>
              </a:rPr>
              <a:t>民主</a:t>
            </a:r>
            <a:r>
              <a:rPr lang="en-US" altLang="zh-CN" sz="2800" b="1" dirty="0">
                <a:solidFill>
                  <a:schemeClr val="tx1"/>
                </a:solidFill>
                <a:latin typeface="微软雅黑" panose="020B0503020204020204" charset="-122"/>
                <a:ea typeface="微软雅黑" panose="020B0503020204020204" charset="-122"/>
              </a:rPr>
              <a:t>”</a:t>
            </a:r>
            <a:r>
              <a:rPr lang="zh-CN" altLang="en-US" sz="2800" b="1" dirty="0">
                <a:solidFill>
                  <a:schemeClr val="tx1"/>
                </a:solidFill>
                <a:latin typeface="微软雅黑" panose="020B0503020204020204" charset="-122"/>
                <a:ea typeface="微软雅黑" panose="020B0503020204020204" charset="-122"/>
              </a:rPr>
              <a:t>是蔡元培整个教育实际和教育思想的核心，也是论述儿童教育的终极指向。</a:t>
            </a:r>
            <a:endParaRPr lang="zh-CN" altLang="en-US" sz="2800" b="1" dirty="0">
              <a:solidFill>
                <a:schemeClr val="tx1"/>
              </a:solidFill>
              <a:latin typeface="微软雅黑" panose="020B0503020204020204" charset="-122"/>
              <a:ea typeface="微软雅黑" panose="020B0503020204020204" charset="-122"/>
            </a:endParaRPr>
          </a:p>
          <a:p>
            <a:pPr algn="l" eaLnBrk="1" latinLnBrk="0" hangingPunct="1">
              <a:lnSpc>
                <a:spcPts val="3860"/>
              </a:lnSpc>
              <a:spcBef>
                <a:spcPct val="0"/>
              </a:spcBef>
              <a:defRPr/>
            </a:pPr>
            <a:r>
              <a:rPr lang="zh-CN" altLang="en-US" sz="2800" b="1" dirty="0">
                <a:solidFill>
                  <a:schemeClr val="tx1"/>
                </a:solidFill>
                <a:latin typeface="微软雅黑" panose="020B0503020204020204" charset="-122"/>
                <a:ea typeface="微软雅黑" panose="020B0503020204020204" charset="-122"/>
              </a:rPr>
              <a:t>教育是一种专门事业，教育者需要接受专业训练，不是任何人都能担负起教育儿童的工作。家庭教育的成效如何值得怀疑。</a:t>
            </a:r>
            <a:endParaRPr lang="zh-CN" altLang="en-US" sz="2800" b="1" dirty="0">
              <a:solidFill>
                <a:schemeClr val="tx1"/>
              </a:solidFill>
              <a:latin typeface="微软雅黑" panose="020B0503020204020204" charset="-122"/>
              <a:ea typeface="微软雅黑" panose="020B0503020204020204" charset="-122"/>
            </a:endParaRPr>
          </a:p>
          <a:p>
            <a:pPr algn="l" eaLnBrk="1" latinLnBrk="0" hangingPunct="1">
              <a:lnSpc>
                <a:spcPts val="3860"/>
              </a:lnSpc>
              <a:spcBef>
                <a:spcPct val="0"/>
              </a:spcBef>
              <a:defRPr/>
            </a:pPr>
            <a:r>
              <a:rPr lang="zh-CN" altLang="en-US" sz="2800" b="1" dirty="0">
                <a:solidFill>
                  <a:schemeClr val="tx1"/>
                </a:solidFill>
                <a:latin typeface="微软雅黑" panose="020B0503020204020204" charset="-122"/>
                <a:ea typeface="微软雅黑" panose="020B0503020204020204" charset="-122"/>
              </a:rPr>
              <a:t>现在的家长不仅没有教育儿童的知识，而且也没有时间和耐心去教育儿童。</a:t>
            </a:r>
            <a:endParaRPr lang="zh-CN" altLang="en-US" sz="2800" b="1" dirty="0">
              <a:solidFill>
                <a:schemeClr val="tx1"/>
              </a:solidFill>
              <a:latin typeface="微软雅黑" panose="020B0503020204020204" charset="-122"/>
              <a:ea typeface="微软雅黑" panose="020B0503020204020204" charset="-122"/>
            </a:endParaRPr>
          </a:p>
          <a:p>
            <a:pPr algn="l" eaLnBrk="1" latinLnBrk="0" hangingPunct="1">
              <a:lnSpc>
                <a:spcPts val="3860"/>
              </a:lnSpc>
              <a:spcBef>
                <a:spcPct val="0"/>
              </a:spcBef>
              <a:defRPr/>
            </a:pPr>
            <a:r>
              <a:rPr lang="zh-CN" altLang="en-US" sz="2800" b="1" dirty="0">
                <a:solidFill>
                  <a:schemeClr val="tx1"/>
                </a:solidFill>
                <a:latin typeface="微软雅黑" panose="020B0503020204020204" charset="-122"/>
                <a:ea typeface="微软雅黑" panose="020B0503020204020204" charset="-122"/>
              </a:rPr>
              <a:t>家庭环境也不利于孩子的成长，家长失去了做儿童榜样的资格</a:t>
            </a:r>
            <a:endParaRPr lang="zh-CN" altLang="en-US" sz="2800" b="1" dirty="0">
              <a:solidFill>
                <a:schemeClr val="tx1"/>
              </a:solidFill>
              <a:latin typeface="微软雅黑" panose="020B0503020204020204" charset="-122"/>
              <a:ea typeface="微软雅黑" panose="020B0503020204020204" charset="-122"/>
            </a:endParaRPr>
          </a:p>
          <a:p>
            <a:pPr algn="l" eaLnBrk="1" latinLnBrk="0" hangingPunct="1">
              <a:lnSpc>
                <a:spcPts val="3860"/>
              </a:lnSpc>
              <a:spcBef>
                <a:spcPct val="0"/>
              </a:spcBef>
              <a:defRPr/>
            </a:pPr>
            <a:r>
              <a:rPr lang="zh-CN" altLang="en-US" sz="2800" b="1" dirty="0">
                <a:solidFill>
                  <a:schemeClr val="tx1"/>
                </a:solidFill>
                <a:latin typeface="微软雅黑" panose="020B0503020204020204" charset="-122"/>
                <a:ea typeface="微软雅黑" panose="020B0503020204020204" charset="-122"/>
              </a:rPr>
              <a:t>建立公立儿童教育机构，实行</a:t>
            </a:r>
            <a:r>
              <a:rPr lang="en-US" altLang="zh-CN" sz="2800" b="1" dirty="0">
                <a:solidFill>
                  <a:schemeClr val="tx1"/>
                </a:solidFill>
                <a:latin typeface="微软雅黑" panose="020B0503020204020204" charset="-122"/>
                <a:ea typeface="微软雅黑" panose="020B0503020204020204" charset="-122"/>
              </a:rPr>
              <a:t>“</a:t>
            </a:r>
            <a:r>
              <a:rPr lang="zh-CN" altLang="en-US" sz="2800" b="1" dirty="0">
                <a:solidFill>
                  <a:schemeClr val="tx1"/>
                </a:solidFill>
                <a:latin typeface="微软雅黑" panose="020B0503020204020204" charset="-122"/>
                <a:ea typeface="微软雅黑" panose="020B0503020204020204" charset="-122"/>
              </a:rPr>
              <a:t>儿童公育</a:t>
            </a:r>
            <a:r>
              <a:rPr lang="en-US" altLang="zh-CN" sz="2800" b="1" dirty="0">
                <a:solidFill>
                  <a:schemeClr val="tx1"/>
                </a:solidFill>
                <a:latin typeface="微软雅黑" panose="020B0503020204020204" charset="-122"/>
                <a:ea typeface="微软雅黑" panose="020B0503020204020204" charset="-122"/>
              </a:rPr>
              <a:t>”</a:t>
            </a:r>
            <a:r>
              <a:rPr lang="zh-CN" altLang="en-US" sz="2800" b="1" dirty="0">
                <a:solidFill>
                  <a:schemeClr val="tx1"/>
                </a:solidFill>
                <a:latin typeface="微软雅黑" panose="020B0503020204020204" charset="-122"/>
                <a:ea typeface="微软雅黑" panose="020B0503020204020204" charset="-122"/>
              </a:rPr>
              <a:t>。</a:t>
            </a:r>
            <a:endParaRPr lang="zh-CN" altLang="en-US" sz="2800" b="1" dirty="0">
              <a:solidFill>
                <a:schemeClr val="tx1"/>
              </a:solidFill>
              <a:latin typeface="微软雅黑" panose="020B0503020204020204" charset="-122"/>
              <a:ea typeface="微软雅黑" panose="020B0503020204020204" charset="-122"/>
            </a:endParaRPr>
          </a:p>
          <a:p>
            <a:pPr algn="l" eaLnBrk="1" latinLnBrk="0" hangingPunct="1">
              <a:lnSpc>
                <a:spcPts val="3860"/>
              </a:lnSpc>
              <a:spcBef>
                <a:spcPct val="0"/>
              </a:spcBef>
              <a:defRPr/>
            </a:pPr>
            <a:r>
              <a:rPr lang="zh-CN" altLang="en-US" sz="2800" b="1" dirty="0">
                <a:solidFill>
                  <a:schemeClr val="tx1"/>
                </a:solidFill>
                <a:latin typeface="微软雅黑" panose="020B0503020204020204" charset="-122"/>
                <a:ea typeface="微软雅黑" panose="020B0503020204020204" charset="-122"/>
                <a:sym typeface="+mn-ea"/>
              </a:rPr>
              <a:t>公立学前教育机构系统由胎教院、乳儿院（育婴院）、蒙养院（幼稚园）三部分组成。</a:t>
            </a:r>
            <a:endParaRPr lang="zh-CN" altLang="en-US" sz="2800" b="1"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1007745" y="965200"/>
            <a:ext cx="10346055" cy="6433820"/>
          </a:xfrm>
        </p:spPr>
        <p:txBody>
          <a:bodyPr/>
          <a:lstStyle/>
          <a:p>
            <a:pPr algn="l" eaLnBrk="1" latinLnBrk="0" hangingPunct="1">
              <a:lnSpc>
                <a:spcPts val="3660"/>
              </a:lnSpc>
              <a:spcBef>
                <a:spcPct val="0"/>
              </a:spcBef>
              <a:defRPr/>
            </a:pPr>
            <a:r>
              <a:rPr lang="zh-CN" altLang="en-US" sz="2800" b="1" dirty="0">
                <a:solidFill>
                  <a:schemeClr val="tx1"/>
                </a:solidFill>
                <a:latin typeface="微软雅黑" panose="020B0503020204020204" charset="-122"/>
                <a:ea typeface="微软雅黑" panose="020B0503020204020204" charset="-122"/>
              </a:rPr>
              <a:t>胎教院：孕妇住。风景佳胜处，环境优美</a:t>
            </a:r>
            <a:endParaRPr lang="zh-CN" altLang="en-US" sz="2800" b="1" dirty="0">
              <a:solidFill>
                <a:schemeClr val="tx1"/>
              </a:solidFill>
              <a:latin typeface="微软雅黑" panose="020B0503020204020204" charset="-122"/>
              <a:ea typeface="微软雅黑" panose="020B0503020204020204" charset="-122"/>
            </a:endParaRPr>
          </a:p>
          <a:p>
            <a:pPr algn="l" eaLnBrk="1" latinLnBrk="0" hangingPunct="1">
              <a:lnSpc>
                <a:spcPts val="3660"/>
              </a:lnSpc>
              <a:spcBef>
                <a:spcPct val="0"/>
              </a:spcBef>
              <a:defRPr/>
            </a:pPr>
            <a:r>
              <a:rPr lang="zh-CN" altLang="en-US" sz="2800" b="1" dirty="0">
                <a:solidFill>
                  <a:schemeClr val="tx1"/>
                </a:solidFill>
                <a:latin typeface="微软雅黑" panose="020B0503020204020204" charset="-122"/>
                <a:ea typeface="微软雅黑" panose="020B0503020204020204" charset="-122"/>
                <a:sym typeface="+mn-ea"/>
              </a:rPr>
              <a:t>乳儿院（育婴院）：婴儿出生后，母子一同进入。院内布置按美学要求，衣饰优美</a:t>
            </a:r>
            <a:endParaRPr lang="zh-CN" altLang="en-US" sz="2800" b="1" dirty="0">
              <a:solidFill>
                <a:schemeClr val="tx1"/>
              </a:solidFill>
              <a:latin typeface="微软雅黑" panose="020B0503020204020204" charset="-122"/>
              <a:ea typeface="微软雅黑" panose="020B0503020204020204" charset="-122"/>
              <a:sym typeface="+mn-ea"/>
            </a:endParaRPr>
          </a:p>
          <a:p>
            <a:pPr algn="l" eaLnBrk="1" latinLnBrk="0" hangingPunct="1">
              <a:lnSpc>
                <a:spcPts val="3660"/>
              </a:lnSpc>
              <a:spcBef>
                <a:spcPct val="0"/>
              </a:spcBef>
              <a:defRPr/>
            </a:pPr>
            <a:r>
              <a:rPr lang="zh-CN" altLang="en-US" sz="2800" b="1" dirty="0">
                <a:solidFill>
                  <a:schemeClr val="tx1"/>
                </a:solidFill>
                <a:latin typeface="微软雅黑" panose="020B0503020204020204" charset="-122"/>
                <a:ea typeface="微软雅黑" panose="020B0503020204020204" charset="-122"/>
                <a:sym typeface="+mn-ea"/>
              </a:rPr>
              <a:t>蒙养院（幼稚园）：</a:t>
            </a:r>
            <a:r>
              <a:rPr lang="en-US" altLang="zh-CN" sz="2800" b="1" dirty="0">
                <a:solidFill>
                  <a:schemeClr val="tx1"/>
                </a:solidFill>
                <a:latin typeface="微软雅黑" panose="020B0503020204020204" charset="-122"/>
                <a:ea typeface="微软雅黑" panose="020B0503020204020204" charset="-122"/>
                <a:sym typeface="+mn-ea"/>
              </a:rPr>
              <a:t>1</a:t>
            </a:r>
            <a:r>
              <a:rPr lang="zh-CN" altLang="en-US" sz="2800" b="1" dirty="0">
                <a:solidFill>
                  <a:schemeClr val="tx1"/>
                </a:solidFill>
                <a:latin typeface="微软雅黑" panose="020B0503020204020204" charset="-122"/>
                <a:ea typeface="微软雅黑" panose="020B0503020204020204" charset="-122"/>
                <a:sym typeface="+mn-ea"/>
              </a:rPr>
              <a:t>岁断乳后，幼儿进入蒙养院（幼稚园）接受教育</a:t>
            </a:r>
            <a:endParaRPr lang="zh-CN" altLang="en-US" sz="2800" b="1" dirty="0">
              <a:solidFill>
                <a:schemeClr val="tx1"/>
              </a:solidFill>
              <a:latin typeface="微软雅黑" panose="020B0503020204020204" charset="-122"/>
              <a:ea typeface="微软雅黑" panose="020B0503020204020204" charset="-122"/>
              <a:sym typeface="+mn-ea"/>
            </a:endParaRPr>
          </a:p>
          <a:p>
            <a:pPr algn="l" eaLnBrk="1" latinLnBrk="0" hangingPunct="1">
              <a:lnSpc>
                <a:spcPts val="3660"/>
              </a:lnSpc>
              <a:spcBef>
                <a:spcPct val="0"/>
              </a:spcBef>
              <a:defRPr/>
            </a:pPr>
            <a:r>
              <a:rPr lang="zh-CN" altLang="en-US" sz="2800" b="1" dirty="0">
                <a:solidFill>
                  <a:schemeClr val="tx1"/>
                </a:solidFill>
                <a:latin typeface="微软雅黑" panose="020B0503020204020204" charset="-122"/>
                <a:ea typeface="微软雅黑" panose="020B0503020204020204" charset="-122"/>
                <a:sym typeface="+mn-ea"/>
              </a:rPr>
              <a:t>对于儿童公育机构系统的设计虽然不很严谨，但一方面继承和发展了康有为</a:t>
            </a:r>
            <a:r>
              <a:rPr lang="en-US" altLang="zh-CN" sz="2800" b="1" dirty="0">
                <a:solidFill>
                  <a:schemeClr val="tx1"/>
                </a:solidFill>
                <a:latin typeface="微软雅黑" panose="020B0503020204020204" charset="-122"/>
                <a:ea typeface="微软雅黑" panose="020B0503020204020204" charset="-122"/>
                <a:sym typeface="+mn-ea"/>
              </a:rPr>
              <a:t>“</a:t>
            </a:r>
            <a:r>
              <a:rPr lang="zh-CN" altLang="en-US" sz="2800" b="1" dirty="0">
                <a:solidFill>
                  <a:schemeClr val="tx1"/>
                </a:solidFill>
                <a:latin typeface="微软雅黑" panose="020B0503020204020204" charset="-122"/>
                <a:ea typeface="微软雅黑" panose="020B0503020204020204" charset="-122"/>
                <a:sym typeface="+mn-ea"/>
              </a:rPr>
              <a:t>儿童公育</a:t>
            </a:r>
            <a:r>
              <a:rPr lang="en-US" altLang="zh-CN" sz="2800" b="1" dirty="0">
                <a:solidFill>
                  <a:schemeClr val="tx1"/>
                </a:solidFill>
                <a:latin typeface="微软雅黑" panose="020B0503020204020204" charset="-122"/>
                <a:ea typeface="微软雅黑" panose="020B0503020204020204" charset="-122"/>
                <a:sym typeface="+mn-ea"/>
              </a:rPr>
              <a:t>”</a:t>
            </a:r>
            <a:r>
              <a:rPr lang="zh-CN" altLang="en-US" sz="2800" b="1" dirty="0">
                <a:solidFill>
                  <a:schemeClr val="tx1"/>
                </a:solidFill>
                <a:latin typeface="微软雅黑" panose="020B0503020204020204" charset="-122"/>
                <a:ea typeface="微软雅黑" panose="020B0503020204020204" charset="-122"/>
                <a:sym typeface="+mn-ea"/>
              </a:rPr>
              <a:t>的思想，也体现了他对于平等教育的民主追求。</a:t>
            </a:r>
            <a:endParaRPr lang="zh-CN" altLang="en-US" sz="2800" dirty="0">
              <a:solidFill>
                <a:schemeClr val="tx1"/>
              </a:solidFill>
              <a:latin typeface="微软雅黑" panose="020B0503020204020204" charset="-122"/>
              <a:ea typeface="微软雅黑" panose="020B0503020204020204" charset="-122"/>
              <a:sym typeface="+mn-ea"/>
            </a:endParaRPr>
          </a:p>
          <a:p>
            <a:pPr algn="l" eaLnBrk="1" hangingPunct="1">
              <a:lnSpc>
                <a:spcPct val="100000"/>
              </a:lnSpc>
              <a:spcBef>
                <a:spcPct val="0"/>
              </a:spcBef>
              <a:defRPr/>
            </a:pPr>
            <a:endParaRPr lang="zh-CN" altLang="en-US" sz="2800"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334645" y="276225"/>
            <a:ext cx="11740515" cy="6433820"/>
          </a:xfrm>
        </p:spPr>
        <p:txBody>
          <a:bodyPr/>
          <a:lstStyle/>
          <a:p>
            <a:pPr algn="l" eaLnBrk="1" hangingPunct="1">
              <a:lnSpc>
                <a:spcPct val="100000"/>
              </a:lnSpc>
              <a:spcBef>
                <a:spcPct val="0"/>
              </a:spcBef>
              <a:defRPr/>
            </a:pPr>
            <a:r>
              <a:rPr lang="en-US" altLang="zh-CN" sz="3200" b="1" dirty="0">
                <a:solidFill>
                  <a:schemeClr val="tx1"/>
                </a:solidFill>
                <a:latin typeface="微软雅黑" panose="020B0503020204020204" charset="-122"/>
                <a:ea typeface="微软雅黑" panose="020B0503020204020204" charset="-122"/>
              </a:rPr>
              <a:t>北大120岁了，我们想念蔡元培 </a:t>
            </a:r>
            <a:r>
              <a:rPr lang="en-US" altLang="zh-CN" sz="2800" b="1" dirty="0">
                <a:solidFill>
                  <a:schemeClr val="tx1"/>
                </a:solidFill>
                <a:latin typeface="微软雅黑" panose="020B0503020204020204" charset="-122"/>
                <a:ea typeface="微软雅黑" panose="020B0503020204020204" charset="-122"/>
              </a:rPr>
              <a:t> </a:t>
            </a:r>
            <a:r>
              <a:rPr lang="en-US" altLang="zh-CN" sz="2800" dirty="0">
                <a:solidFill>
                  <a:schemeClr val="tx1"/>
                </a:solidFill>
                <a:latin typeface="微软雅黑" panose="020B0503020204020204" charset="-122"/>
                <a:ea typeface="微软雅黑" panose="020B0503020204020204" charset="-122"/>
              </a:rPr>
              <a:t>  2018-05-02</a:t>
            </a:r>
            <a:endParaRPr lang="en-US" altLang="zh-CN" sz="2800"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en-US" altLang="zh-CN" sz="2800" b="1" dirty="0">
                <a:solidFill>
                  <a:schemeClr val="tx1"/>
                </a:solidFill>
                <a:latin typeface="微软雅黑" panose="020B0503020204020204" charset="-122"/>
                <a:ea typeface="微软雅黑" panose="020B0503020204020204" charset="-122"/>
              </a:rPr>
              <a:t>兼容并包，思想自由。</a:t>
            </a:r>
            <a:endParaRPr lang="en-US" altLang="zh-CN" sz="2800" b="1"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en-US" altLang="zh-CN" sz="2800" b="1" dirty="0">
                <a:solidFill>
                  <a:schemeClr val="tx1"/>
                </a:solidFill>
                <a:latin typeface="微软雅黑" panose="020B0503020204020204" charset="-122"/>
                <a:ea typeface="微软雅黑" panose="020B0503020204020204" charset="-122"/>
              </a:rPr>
              <a:t>以一个校长身份，能领导一所大学，对一个民族和一个时代起到转折作用的，除蔡元培以外，全世界找不出第二个人。</a:t>
            </a:r>
            <a:endParaRPr lang="en-US" altLang="zh-CN" sz="2800" b="1"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en-US" altLang="zh-CN" sz="2800" b="1" dirty="0">
                <a:solidFill>
                  <a:schemeClr val="tx1"/>
                </a:solidFill>
                <a:latin typeface="微软雅黑" panose="020B0503020204020204" charset="-122"/>
                <a:ea typeface="微软雅黑" panose="020B0503020204020204" charset="-122"/>
              </a:rPr>
              <a:t>写于北大120周年校庆之际</a:t>
            </a:r>
            <a:endParaRPr lang="en-US" altLang="zh-CN" sz="2800" b="1"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en-US" altLang="zh-CN" sz="2800" b="1" dirty="0">
                <a:solidFill>
                  <a:schemeClr val="tx1"/>
                </a:solidFill>
                <a:latin typeface="微软雅黑" panose="020B0503020204020204" charset="-122"/>
                <a:ea typeface="微软雅黑" panose="020B0503020204020204" charset="-122"/>
              </a:rPr>
              <a:t>-1-</a:t>
            </a:r>
            <a:endParaRPr lang="en-US" altLang="zh-CN" sz="2800" b="1"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en-US" altLang="zh-CN" sz="2800" b="1" dirty="0">
                <a:solidFill>
                  <a:schemeClr val="tx1"/>
                </a:solidFill>
                <a:latin typeface="微软雅黑" panose="020B0503020204020204" charset="-122"/>
                <a:ea typeface="微软雅黑" panose="020B0503020204020204" charset="-122"/>
              </a:rPr>
              <a:t>1917年1月的北京，寒风萧瑟，一辆马车停在了北京大学的门口。</a:t>
            </a:r>
            <a:endParaRPr lang="en-US" altLang="zh-CN" sz="2800" b="1"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en-US" altLang="zh-CN" sz="2800" b="1" dirty="0">
                <a:solidFill>
                  <a:schemeClr val="tx1"/>
                </a:solidFill>
                <a:latin typeface="微软雅黑" panose="020B0503020204020204" charset="-122"/>
                <a:ea typeface="微软雅黑" panose="020B0503020204020204" charset="-122"/>
              </a:rPr>
              <a:t>蔡元培从马车上下来，校职工鞠躬敬礼，动作麻木，大家都在猜，新来的这一位到底能坚持多久。蔡元培摘下帽子，也深深地鞠躬予以回敬。</a:t>
            </a:r>
            <a:endParaRPr lang="en-US" altLang="zh-CN" sz="2800" b="1"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en-US" altLang="zh-CN" sz="2800" b="1" dirty="0">
                <a:solidFill>
                  <a:schemeClr val="tx1"/>
                </a:solidFill>
                <a:latin typeface="微软雅黑" panose="020B0503020204020204" charset="-122"/>
                <a:ea typeface="微软雅黑" panose="020B0503020204020204" charset="-122"/>
              </a:rPr>
              <a:t>这些校职工哪里会知道，蔡元培这一鞠躬，不仅彻底改变了北大，还就此拉开了新中国现代大学的帷幕。</a:t>
            </a:r>
            <a:endParaRPr lang="en-US" altLang="zh-CN" sz="2800" b="1"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en-US" altLang="zh-CN" sz="2800" b="1" dirty="0">
                <a:solidFill>
                  <a:schemeClr val="tx1"/>
                </a:solidFill>
                <a:latin typeface="微软雅黑" panose="020B0503020204020204" charset="-122"/>
                <a:ea typeface="微软雅黑" panose="020B0503020204020204" charset="-122"/>
              </a:rPr>
              <a:t>当天的报纸上是这样描述的：“大风雪中来此学界泰斗，如晦雾之时，忽睹一颗明星也。北京成新政新事，人们对改革之举充满期待。”</a:t>
            </a:r>
            <a:endParaRPr lang="en-US" altLang="zh-CN" sz="2800" b="1"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en-US" altLang="zh-CN" sz="2800" b="1" dirty="0">
                <a:solidFill>
                  <a:schemeClr val="tx1"/>
                </a:solidFill>
                <a:latin typeface="微软雅黑" panose="020B0503020204020204" charset="-122"/>
                <a:ea typeface="微软雅黑" panose="020B0503020204020204" charset="-122"/>
              </a:rPr>
              <a:t>蔡元培像是一盏明灯，只为照亮苦苦寻找出路的民族。</a:t>
            </a:r>
            <a:endParaRPr lang="en-US" altLang="zh-CN" sz="2800" b="1"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en-US" altLang="zh-CN" sz="2800" b="1" dirty="0">
                <a:solidFill>
                  <a:schemeClr val="tx1"/>
                </a:solidFill>
                <a:latin typeface="微软雅黑" panose="020B0503020204020204" charset="-122"/>
                <a:ea typeface="微软雅黑" panose="020B0503020204020204" charset="-122"/>
              </a:rPr>
              <a:t>他注定是要改写历史的。</a:t>
            </a:r>
            <a:endParaRPr lang="en-US" altLang="zh-CN" sz="2800" b="1"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endParaRPr lang="en-US" altLang="zh-CN" sz="2800" b="1"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endParaRPr lang="en-US" altLang="zh-CN" sz="2800"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endParaRPr lang="en-US" altLang="zh-CN" sz="2800"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endParaRPr lang="en-US" altLang="zh-CN" sz="2800"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endParaRPr lang="en-US" altLang="zh-CN" sz="2800"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en-US" altLang="zh-CN" sz="2800" dirty="0">
                <a:solidFill>
                  <a:schemeClr val="tx1"/>
                </a:solidFill>
                <a:latin typeface="微软雅黑" panose="020B0503020204020204" charset="-122"/>
                <a:ea typeface="微软雅黑" panose="020B0503020204020204" charset="-122"/>
              </a:rPr>
              <a:t>。</a:t>
            </a:r>
            <a:endParaRPr lang="en-US" altLang="zh-CN" sz="2800"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endParaRPr lang="en-US" altLang="zh-CN" sz="2800"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553720" y="276225"/>
            <a:ext cx="11333480" cy="6433820"/>
          </a:xfrm>
        </p:spPr>
        <p:txBody>
          <a:bodyPr/>
          <a:lstStyle/>
          <a:p>
            <a:pPr algn="l" eaLnBrk="1" latinLnBrk="0" hangingPunct="1">
              <a:lnSpc>
                <a:spcPts val="3860"/>
              </a:lnSpc>
              <a:spcBef>
                <a:spcPct val="0"/>
              </a:spcBef>
              <a:defRPr/>
            </a:pPr>
            <a:r>
              <a:rPr lang="en-US" altLang="zh-CN" sz="2800" b="1" dirty="0">
                <a:solidFill>
                  <a:schemeClr val="tx1"/>
                </a:solidFill>
                <a:latin typeface="微软雅黑" panose="020B0503020204020204" charset="-122"/>
                <a:ea typeface="微软雅黑" panose="020B0503020204020204" charset="-122"/>
                <a:sym typeface="+mn-ea"/>
              </a:rPr>
              <a:t>1868年，蔡元培出生于浙江绍兴；17岁中秀才；23岁中举人；24岁中进士；26岁就成为了翰林院编修。</a:t>
            </a:r>
            <a:endParaRPr lang="en-US" altLang="zh-CN" sz="2800" b="1" dirty="0">
              <a:solidFill>
                <a:schemeClr val="tx1"/>
              </a:solidFill>
              <a:latin typeface="微软雅黑" panose="020B0503020204020204" charset="-122"/>
              <a:ea typeface="微软雅黑" panose="020B0503020204020204" charset="-122"/>
              <a:sym typeface="+mn-ea"/>
            </a:endParaRPr>
          </a:p>
          <a:p>
            <a:pPr algn="l" eaLnBrk="1" latinLnBrk="0" hangingPunct="1">
              <a:lnSpc>
                <a:spcPts val="3860"/>
              </a:lnSpc>
              <a:spcBef>
                <a:spcPct val="0"/>
              </a:spcBef>
              <a:defRPr/>
            </a:pPr>
            <a:r>
              <a:rPr lang="en-US" altLang="zh-CN" sz="2800" b="1" dirty="0">
                <a:solidFill>
                  <a:schemeClr val="tx1"/>
                </a:solidFill>
                <a:latin typeface="微软雅黑" panose="020B0503020204020204" charset="-122"/>
                <a:ea typeface="微软雅黑" panose="020B0503020204020204" charset="-122"/>
                <a:sym typeface="+mn-ea"/>
              </a:rPr>
              <a:t>而就在大家都认为他前途无量时，蔡元培竟然辞官回老家办起了学堂。</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860"/>
              </a:lnSpc>
              <a:spcBef>
                <a:spcPct val="0"/>
              </a:spcBef>
              <a:defRPr/>
            </a:pPr>
            <a:r>
              <a:rPr lang="en-US" altLang="zh-CN" sz="2800" b="1" dirty="0">
                <a:solidFill>
                  <a:schemeClr val="tx1"/>
                </a:solidFill>
                <a:latin typeface="微软雅黑" panose="020B0503020204020204" charset="-122"/>
                <a:ea typeface="微软雅黑" panose="020B0503020204020204" charset="-122"/>
                <a:sym typeface="+mn-ea"/>
              </a:rPr>
              <a:t>中华民国成立，蔡元培被任命为了中华民国首任教育总长。这个教育总长当的寒酸极了，既没钱也没办公室，教育部一共就三个人：总长、次长和秘书。但办公室可以寒酸，人才却不能少，鲁迅、许寿裳、王云五等一群牛人，便是这个时候被蔡元培发现，并请进教育部的。</a:t>
            </a:r>
            <a:endParaRPr lang="en-US" altLang="zh-CN" sz="2800" b="1" dirty="0">
              <a:solidFill>
                <a:schemeClr val="tx1"/>
              </a:solidFill>
              <a:latin typeface="微软雅黑" panose="020B0503020204020204" charset="-122"/>
              <a:ea typeface="微软雅黑" panose="020B0503020204020204" charset="-122"/>
              <a:sym typeface="+mn-ea"/>
            </a:endParaRPr>
          </a:p>
          <a:p>
            <a:pPr algn="l" eaLnBrk="1" latinLnBrk="0" hangingPunct="1">
              <a:lnSpc>
                <a:spcPts val="3860"/>
              </a:lnSpc>
              <a:spcBef>
                <a:spcPct val="0"/>
              </a:spcBef>
              <a:defRPr/>
            </a:pPr>
            <a:r>
              <a:rPr lang="en-US" altLang="zh-CN" sz="2800" b="1" dirty="0">
                <a:solidFill>
                  <a:schemeClr val="tx1"/>
                </a:solidFill>
                <a:latin typeface="微软雅黑" panose="020B0503020204020204" charset="-122"/>
                <a:ea typeface="微软雅黑" panose="020B0503020204020204" charset="-122"/>
                <a:sym typeface="+mn-ea"/>
              </a:rPr>
              <a:t>也正是这群牛人，为中国后来的教育事业做出了巨大贡献</a:t>
            </a:r>
            <a:r>
              <a:rPr lang="zh-CN" altLang="en-US" sz="2800" b="1" dirty="0">
                <a:solidFill>
                  <a:schemeClr val="tx1"/>
                </a:solidFill>
                <a:latin typeface="微软雅黑" panose="020B0503020204020204" charset="-122"/>
                <a:ea typeface="微软雅黑" panose="020B0503020204020204" charset="-122"/>
                <a:sym typeface="+mn-ea"/>
              </a:rPr>
              <a:t>。</a:t>
            </a:r>
            <a:endParaRPr lang="zh-CN" altLang="en-US" sz="2800" b="1" dirty="0">
              <a:solidFill>
                <a:schemeClr val="tx1"/>
              </a:solidFill>
              <a:latin typeface="微软雅黑" panose="020B0503020204020204" charset="-122"/>
              <a:ea typeface="微软雅黑" panose="020B0503020204020204" charset="-122"/>
              <a:sym typeface="+mn-ea"/>
            </a:endParaRPr>
          </a:p>
          <a:p>
            <a:pPr algn="l" eaLnBrk="1" latinLnBrk="0" hangingPunct="1">
              <a:lnSpc>
                <a:spcPts val="3860"/>
              </a:lnSpc>
              <a:spcBef>
                <a:spcPct val="0"/>
              </a:spcBef>
              <a:defRPr/>
            </a:pPr>
            <a:r>
              <a:rPr lang="zh-CN" altLang="en-US" sz="2800" b="1" dirty="0">
                <a:solidFill>
                  <a:schemeClr val="tx1"/>
                </a:solidFill>
                <a:latin typeface="微软雅黑" panose="020B0503020204020204" charset="-122"/>
                <a:ea typeface="微软雅黑" panose="020B0503020204020204" charset="-122"/>
                <a:sym typeface="+mn-ea"/>
              </a:rPr>
              <a:t>不久以后，袁世凯窃取了辛亥革命的果实，因愤懑袁世凯的专制独裁，蔡元培断然辞职。袁世凯诚意挽留：“我代四万万人坚留总长！”</a:t>
            </a:r>
            <a:endParaRPr lang="zh-CN" altLang="en-US" sz="2800" b="1" dirty="0">
              <a:solidFill>
                <a:schemeClr val="tx1"/>
              </a:solidFill>
              <a:latin typeface="微软雅黑" panose="020B0503020204020204" charset="-122"/>
              <a:ea typeface="微软雅黑" panose="020B0503020204020204" charset="-122"/>
              <a:sym typeface="+mn-ea"/>
            </a:endParaRPr>
          </a:p>
          <a:p>
            <a:pPr algn="l" eaLnBrk="1" latinLnBrk="0" hangingPunct="1">
              <a:lnSpc>
                <a:spcPts val="3860"/>
              </a:lnSpc>
              <a:spcBef>
                <a:spcPct val="0"/>
              </a:spcBef>
              <a:defRPr/>
            </a:pPr>
            <a:r>
              <a:rPr lang="zh-CN" altLang="en-US" sz="2800" b="1" dirty="0">
                <a:solidFill>
                  <a:schemeClr val="tx1"/>
                </a:solidFill>
                <a:latin typeface="微软雅黑" panose="020B0503020204020204" charset="-122"/>
                <a:ea typeface="微软雅黑" panose="020B0503020204020204" charset="-122"/>
                <a:sym typeface="+mn-ea"/>
              </a:rPr>
              <a:t>蔡元培却拒绝得毫不客气：元培亦对四万万人之代表而辞职！”</a:t>
            </a:r>
            <a:endParaRPr lang="zh-CN" altLang="en-US" sz="2800" b="1" dirty="0">
              <a:solidFill>
                <a:schemeClr val="tx1"/>
              </a:solidFill>
              <a:latin typeface="微软雅黑" panose="020B0503020204020204" charset="-122"/>
              <a:ea typeface="微软雅黑" panose="020B0503020204020204" charset="-122"/>
              <a:sym typeface="+mn-ea"/>
            </a:endParaRPr>
          </a:p>
          <a:p>
            <a:pPr algn="l" eaLnBrk="1" latinLnBrk="0" hangingPunct="1">
              <a:lnSpc>
                <a:spcPts val="3860"/>
              </a:lnSpc>
              <a:spcBef>
                <a:spcPct val="0"/>
              </a:spcBef>
              <a:defRPr/>
            </a:pPr>
            <a:r>
              <a:rPr lang="zh-CN" altLang="en-US" sz="2800" b="1" dirty="0">
                <a:solidFill>
                  <a:schemeClr val="tx1"/>
                </a:solidFill>
                <a:latin typeface="微软雅黑" panose="020B0503020204020204" charset="-122"/>
                <a:ea typeface="微软雅黑" panose="020B0503020204020204" charset="-122"/>
                <a:sym typeface="+mn-ea"/>
              </a:rPr>
              <a:t>一般人哪有这般胆量？但蔡元培就做到了。</a:t>
            </a:r>
            <a:endParaRPr lang="zh-CN" altLang="en-US" sz="2800" dirty="0">
              <a:solidFill>
                <a:schemeClr val="tx1"/>
              </a:solidFill>
              <a:latin typeface="微软雅黑" panose="020B0503020204020204" charset="-122"/>
              <a:ea typeface="微软雅黑" panose="020B0503020204020204" charset="-122"/>
              <a:sym typeface="+mn-ea"/>
            </a:endParaRPr>
          </a:p>
          <a:p>
            <a:pPr algn="l" eaLnBrk="1" hangingPunct="1">
              <a:lnSpc>
                <a:spcPct val="100000"/>
              </a:lnSpc>
              <a:spcBef>
                <a:spcPct val="0"/>
              </a:spcBef>
              <a:defRPr/>
            </a:pPr>
            <a:endParaRPr lang="zh-CN" altLang="en-US" sz="2800" dirty="0">
              <a:solidFill>
                <a:schemeClr val="tx1"/>
              </a:solidFill>
              <a:latin typeface="微软雅黑" panose="020B0503020204020204" charset="-122"/>
              <a:ea typeface="微软雅黑" panose="020B0503020204020204"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553720" y="276225"/>
            <a:ext cx="11333480" cy="6433820"/>
          </a:xfrm>
        </p:spPr>
        <p:txBody>
          <a:bodyPr/>
          <a:lstStyle/>
          <a:p>
            <a:pPr algn="l" eaLnBrk="1" latinLnBrk="0" hangingPunct="1">
              <a:lnSpc>
                <a:spcPts val="3860"/>
              </a:lnSpc>
              <a:spcBef>
                <a:spcPct val="0"/>
              </a:spcBef>
              <a:defRPr/>
            </a:pPr>
            <a:r>
              <a:rPr lang="zh-CN" altLang="en-US" sz="2800" b="1" dirty="0">
                <a:solidFill>
                  <a:schemeClr val="tx1"/>
                </a:solidFill>
                <a:latin typeface="微软雅黑" panose="020B0503020204020204" charset="-122"/>
                <a:ea typeface="微软雅黑" panose="020B0503020204020204" charset="-122"/>
                <a:sym typeface="+mn-ea"/>
              </a:rPr>
              <a:t>三年后，袁世凯一命呜呼，当时的教育部长急电在国外游学蔡元培：</a:t>
            </a:r>
            <a:endParaRPr lang="zh-CN" altLang="en-US" sz="2800" b="1" dirty="0">
              <a:solidFill>
                <a:schemeClr val="tx1"/>
              </a:solidFill>
              <a:latin typeface="微软雅黑" panose="020B0503020204020204" charset="-122"/>
              <a:ea typeface="微软雅黑" panose="020B0503020204020204" charset="-122"/>
              <a:sym typeface="+mn-ea"/>
            </a:endParaRPr>
          </a:p>
          <a:p>
            <a:pPr algn="l" eaLnBrk="1" latinLnBrk="0" hangingPunct="1">
              <a:lnSpc>
                <a:spcPts val="3860"/>
              </a:lnSpc>
              <a:spcBef>
                <a:spcPct val="0"/>
              </a:spcBef>
              <a:defRPr/>
            </a:pPr>
            <a:r>
              <a:rPr lang="zh-CN" altLang="en-US" sz="2800" b="1" dirty="0">
                <a:solidFill>
                  <a:schemeClr val="tx1"/>
                </a:solidFill>
                <a:latin typeface="微软雅黑" panose="020B0503020204020204" charset="-122"/>
                <a:ea typeface="微软雅黑" panose="020B0503020204020204" charset="-122"/>
                <a:sym typeface="+mn-ea"/>
              </a:rPr>
              <a:t>“国事渐平，教育宜急。用特专电敦请我公担任北京大学校长一席。”好友纷纷相劝，“北大已经烂到流脓，若不能整顿，反而污了自己的名声。”</a:t>
            </a:r>
            <a:endParaRPr lang="zh-CN" altLang="en-US" sz="2800" b="1" dirty="0">
              <a:solidFill>
                <a:schemeClr val="tx1"/>
              </a:solidFill>
              <a:latin typeface="微软雅黑" panose="020B0503020204020204" charset="-122"/>
              <a:ea typeface="微软雅黑" panose="020B0503020204020204" charset="-122"/>
              <a:sym typeface="+mn-ea"/>
            </a:endParaRPr>
          </a:p>
          <a:p>
            <a:pPr algn="l" eaLnBrk="1" latinLnBrk="0" hangingPunct="1">
              <a:lnSpc>
                <a:spcPts val="3860"/>
              </a:lnSpc>
              <a:spcBef>
                <a:spcPct val="0"/>
              </a:spcBef>
              <a:defRPr/>
            </a:pPr>
            <a:r>
              <a:rPr lang="zh-CN" altLang="en-US" sz="2800" b="1" dirty="0">
                <a:solidFill>
                  <a:schemeClr val="tx1"/>
                </a:solidFill>
                <a:latin typeface="微软雅黑" panose="020B0503020204020204" charset="-122"/>
                <a:ea typeface="微软雅黑" panose="020B0503020204020204" charset="-122"/>
                <a:sym typeface="+mn-ea"/>
              </a:rPr>
              <a:t>那时北大校内派系纷争，不论学术成就多高的校长，都像走马观花般，屁股还没坐热又马上卷铺盖走人了。里面的学子呢？也多是“富二代”和“官二代”，他们来北大只是为了混到“第一学府”的文凭。</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860"/>
              </a:lnSpc>
              <a:spcBef>
                <a:spcPct val="0"/>
              </a:spcBef>
              <a:defRPr/>
            </a:pPr>
            <a:r>
              <a:rPr lang="en-US" altLang="zh-CN" sz="2800" b="1" dirty="0">
                <a:solidFill>
                  <a:schemeClr val="tx1"/>
                </a:solidFill>
                <a:latin typeface="微软雅黑" panose="020B0503020204020204" charset="-122"/>
                <a:ea typeface="微软雅黑" panose="020B0503020204020204" charset="-122"/>
              </a:rPr>
              <a:t>这些学生平日的爱好就是逛窑子、打麻将，有的竟然一年能花掉五千银元，浸淫于一种整体性的堕落之中。这还哪里是所“第一学府”应有的样子？</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860"/>
              </a:lnSpc>
              <a:spcBef>
                <a:spcPct val="0"/>
              </a:spcBef>
              <a:defRPr/>
            </a:pPr>
            <a:r>
              <a:rPr lang="en-US" altLang="zh-CN" sz="2800" b="1" dirty="0">
                <a:solidFill>
                  <a:schemeClr val="tx1"/>
                </a:solidFill>
                <a:latin typeface="微软雅黑" panose="020B0503020204020204" charset="-122"/>
                <a:ea typeface="微软雅黑" panose="020B0503020204020204" charset="-122"/>
              </a:rPr>
              <a:t>急国家之教育的蔡元培执意前往：“我不下地狱，谁下地狱！”</a:t>
            </a:r>
            <a:endParaRPr lang="en-US" altLang="zh-CN" sz="2800" b="1"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553720" y="212090"/>
            <a:ext cx="11333480" cy="6433820"/>
          </a:xfrm>
        </p:spPr>
        <p:txBody>
          <a:bodyPr/>
          <a:lstStyle/>
          <a:p>
            <a:pPr algn="l" eaLnBrk="1" latinLnBrk="0" hangingPunct="1">
              <a:lnSpc>
                <a:spcPts val="3860"/>
              </a:lnSpc>
              <a:spcBef>
                <a:spcPct val="0"/>
              </a:spcBef>
              <a:defRPr/>
            </a:pPr>
            <a:r>
              <a:rPr lang="en-US" altLang="zh-CN" sz="2800" dirty="0">
                <a:solidFill>
                  <a:schemeClr val="tx1"/>
                </a:solidFill>
                <a:latin typeface="微软雅黑" panose="020B0503020204020204" charset="-122"/>
                <a:ea typeface="微软雅黑" panose="020B0503020204020204" charset="-122"/>
              </a:rPr>
              <a:t>-</a:t>
            </a:r>
            <a:r>
              <a:rPr lang="en-US" altLang="zh-CN" sz="2800" b="1" dirty="0">
                <a:solidFill>
                  <a:schemeClr val="tx1"/>
                </a:solidFill>
                <a:latin typeface="微软雅黑" panose="020B0503020204020204" charset="-122"/>
                <a:ea typeface="微软雅黑" panose="020B0503020204020204" charset="-122"/>
              </a:rPr>
              <a:t>2-</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860"/>
              </a:lnSpc>
              <a:spcBef>
                <a:spcPct val="0"/>
              </a:spcBef>
              <a:defRPr/>
            </a:pPr>
            <a:r>
              <a:rPr lang="en-US" altLang="zh-CN" sz="2800" b="1" dirty="0">
                <a:solidFill>
                  <a:schemeClr val="tx1"/>
                </a:solidFill>
                <a:latin typeface="微软雅黑" panose="020B0503020204020204" charset="-122"/>
                <a:ea typeface="微软雅黑" panose="020B0503020204020204" charset="-122"/>
              </a:rPr>
              <a:t>一个国家的高等教育如果松松垮垮，那么这个国家是没有未来的。</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860"/>
              </a:lnSpc>
              <a:spcBef>
                <a:spcPct val="0"/>
              </a:spcBef>
              <a:defRPr/>
            </a:pPr>
            <a:r>
              <a:rPr lang="en-US" altLang="zh-CN" sz="2800" b="1" dirty="0">
                <a:solidFill>
                  <a:schemeClr val="tx1"/>
                </a:solidFill>
                <a:latin typeface="微软雅黑" panose="020B0503020204020204" charset="-122"/>
                <a:ea typeface="微软雅黑" panose="020B0503020204020204" charset="-122"/>
              </a:rPr>
              <a:t>蔡元培在北大的第五天，发表了著名的就职演说：“大学者，研究高深学问者也。”一开口，便对大学的定位一针见血。</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860"/>
              </a:lnSpc>
              <a:spcBef>
                <a:spcPct val="0"/>
              </a:spcBef>
              <a:defRPr/>
            </a:pPr>
            <a:r>
              <a:rPr lang="en-US" altLang="zh-CN" sz="2800" b="1" dirty="0">
                <a:solidFill>
                  <a:schemeClr val="tx1"/>
                </a:solidFill>
                <a:latin typeface="微软雅黑" panose="020B0503020204020204" charset="-122"/>
                <a:ea typeface="微软雅黑" panose="020B0503020204020204" charset="-122"/>
              </a:rPr>
              <a:t>也正是因为蔡元培这句掷地有声的话，中国的大学终于拥有了自己独立的精神：大学就是大学，不应把它当成是权利的依附，更不应该把它当作你升官发财的阶梯。</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860"/>
              </a:lnSpc>
              <a:spcBef>
                <a:spcPct val="0"/>
              </a:spcBef>
              <a:defRPr/>
            </a:pPr>
            <a:r>
              <a:rPr lang="en-US" altLang="zh-CN" sz="2800" b="1" dirty="0">
                <a:solidFill>
                  <a:schemeClr val="tx1"/>
                </a:solidFill>
                <a:latin typeface="微软雅黑" panose="020B0503020204020204" charset="-122"/>
                <a:ea typeface="微软雅黑" panose="020B0503020204020204" charset="-122"/>
              </a:rPr>
              <a:t>这一天，蔡元培为大学教育奠定了永恒的基调：“为全国文化之中心，立千百年之大计。”此篇演讲一出，全中国都为之震惊了。</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860"/>
              </a:lnSpc>
              <a:spcBef>
                <a:spcPct val="0"/>
              </a:spcBef>
              <a:defRPr/>
            </a:pPr>
            <a:r>
              <a:rPr lang="en-US" altLang="zh-CN" sz="2800" b="1" dirty="0">
                <a:solidFill>
                  <a:schemeClr val="tx1"/>
                </a:solidFill>
                <a:latin typeface="微软雅黑" panose="020B0503020204020204" charset="-122"/>
                <a:ea typeface="微软雅黑" panose="020B0503020204020204" charset="-122"/>
              </a:rPr>
              <a:t>当时还是学生的罗家伦后来回忆说：“那深邃、无畏而又强烈震撼人们心灵深处的声音，驱散了北京上空密布的乌云，它不仅赋予了北京大学一个新的灵魂，而且激励了全国的青年。”</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860"/>
              </a:lnSpc>
              <a:spcBef>
                <a:spcPct val="0"/>
              </a:spcBef>
              <a:defRPr/>
            </a:pPr>
            <a:r>
              <a:rPr lang="en-US" altLang="zh-CN" sz="2800" b="1" dirty="0">
                <a:solidFill>
                  <a:schemeClr val="tx1"/>
                </a:solidFill>
                <a:latin typeface="微软雅黑" panose="020B0503020204020204" charset="-122"/>
                <a:ea typeface="微软雅黑" panose="020B0503020204020204" charset="-122"/>
              </a:rPr>
              <a:t>那一刻，中国的大学教育终于拨开云雾见天明。</a:t>
            </a:r>
            <a:endParaRPr lang="en-US" altLang="zh-CN" sz="2800" b="1"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366520" y="118745"/>
            <a:ext cx="10085705" cy="5304155"/>
          </a:xfrm>
        </p:spPr>
        <p:txBody>
          <a:bodyPr/>
          <a:lstStyle/>
          <a:p>
            <a:pPr algn="l" eaLnBrk="1" hangingPunct="1">
              <a:lnSpc>
                <a:spcPct val="100000"/>
              </a:lnSpc>
              <a:defRPr/>
            </a:pPr>
            <a:r>
              <a:rPr lang="zh-CN" altLang="en-US" sz="2800" dirty="0">
                <a:solidFill>
                  <a:schemeClr val="tx1"/>
                </a:solidFill>
                <a:latin typeface="微软雅黑" panose="020B0503020204020204" charset="-122"/>
                <a:ea typeface="微软雅黑" panose="020B0503020204020204" charset="-122"/>
              </a:rPr>
              <a:t>光绪二十四年(1898年)开始进行戊戌变法，变法失败后逃往日本，自称持有皇帝的衣带诏，组织保皇会，鼓吹开明专制，反对革命。辛亥革命后，作为保皇党领袖，他反对共和制，一直谋划溥仪复位。民国六年(1917年)，康有为和张勋发动复辟，拥立溥仪登基，不久即在当时北洋政府总理段祺瑞的讨伐下宣告失败。康有为晚年始终宣称忠于清朝，溥仪被冯玉祥逐出紫禁城后，他曾亲往天津，到溥仪居住的静园觐见探望。民国十六年(1927年)病死于青岛。康有为作为晚清社会的活跃分子，在倡导维新运动时，体现了历史前进的方向。但后来，他与袁世凯成为复辟运动的精神领袖。</a:t>
            </a:r>
            <a:endParaRPr lang="zh-CN" altLang="en-US" sz="2800"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553720" y="276225"/>
            <a:ext cx="11333480" cy="6433820"/>
          </a:xfrm>
        </p:spPr>
        <p:txBody>
          <a:bodyPr/>
          <a:lstStyle/>
          <a:p>
            <a:pPr algn="l" eaLnBrk="1" latinLnBrk="0" hangingPunct="1">
              <a:lnSpc>
                <a:spcPts val="3660"/>
              </a:lnSpc>
              <a:spcBef>
                <a:spcPct val="0"/>
              </a:spcBef>
              <a:defRPr/>
            </a:pPr>
            <a:r>
              <a:rPr lang="en-US" altLang="zh-CN" sz="2800" b="1" dirty="0">
                <a:solidFill>
                  <a:schemeClr val="tx1"/>
                </a:solidFill>
                <a:latin typeface="微软雅黑" panose="020B0503020204020204" charset="-122"/>
                <a:ea typeface="微软雅黑" panose="020B0503020204020204" charset="-122"/>
              </a:rPr>
              <a:t>蔡元培对北大的伟大抱负与期望，也体现在了北大的校徽中。</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660"/>
              </a:lnSpc>
              <a:spcBef>
                <a:spcPct val="0"/>
              </a:spcBef>
              <a:defRPr/>
            </a:pPr>
            <a:r>
              <a:rPr lang="en-US" altLang="zh-CN" sz="2800" b="1" dirty="0">
                <a:solidFill>
                  <a:schemeClr val="tx1"/>
                </a:solidFill>
                <a:latin typeface="微软雅黑" panose="020B0503020204020204" charset="-122"/>
                <a:ea typeface="微软雅黑" panose="020B0503020204020204" charset="-122"/>
              </a:rPr>
              <a:t>他委托鲁迅设计北大的校徽：上部的“北”是背对背侧立的两个人像，下部的“大”是正面站立的人像，意思即“以人为本”，要肩负开启民智的重大使命。</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660"/>
              </a:lnSpc>
              <a:spcBef>
                <a:spcPct val="0"/>
              </a:spcBef>
              <a:defRPr/>
            </a:pPr>
            <a:r>
              <a:rPr lang="en-US" altLang="zh-CN" sz="2800" b="1" dirty="0">
                <a:solidFill>
                  <a:schemeClr val="tx1"/>
                </a:solidFill>
                <a:latin typeface="微软雅黑" panose="020B0503020204020204" charset="-122"/>
                <a:ea typeface="微软雅黑" panose="020B0503020204020204" charset="-122"/>
              </a:rPr>
              <a:t>同时，蔡元培对学校听课制度进行了改革，实行“课堂公开”，“不管有没有学籍，都可以来听课。”最有名的旁听生，他的名字叫“毛泽东”。</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660"/>
              </a:lnSpc>
              <a:spcBef>
                <a:spcPct val="0"/>
              </a:spcBef>
              <a:defRPr/>
            </a:pPr>
            <a:r>
              <a:rPr lang="en-US" altLang="zh-CN" sz="2800" b="1" dirty="0">
                <a:solidFill>
                  <a:schemeClr val="tx1"/>
                </a:solidFill>
                <a:latin typeface="微软雅黑" panose="020B0503020204020204" charset="-122"/>
                <a:ea typeface="微软雅黑" panose="020B0503020204020204" charset="-122"/>
              </a:rPr>
              <a:t>而后，蔡元培更是做出了让人瞠目结舌的决定：让北大招收女生。</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660"/>
              </a:lnSpc>
              <a:spcBef>
                <a:spcPct val="0"/>
              </a:spcBef>
              <a:defRPr/>
            </a:pPr>
            <a:r>
              <a:rPr lang="en-US" altLang="zh-CN" sz="2800" b="1" dirty="0">
                <a:solidFill>
                  <a:schemeClr val="tx1"/>
                </a:solidFill>
                <a:latin typeface="微软雅黑" panose="020B0503020204020204" charset="-122"/>
                <a:ea typeface="微软雅黑" panose="020B0503020204020204" charset="-122"/>
              </a:rPr>
              <a:t>从此开启了中国大学教育男女同校之帷幕。</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660"/>
              </a:lnSpc>
              <a:spcBef>
                <a:spcPct val="0"/>
              </a:spcBef>
              <a:defRPr/>
            </a:pPr>
            <a:r>
              <a:rPr lang="en-US" altLang="zh-CN" sz="2800" b="1" dirty="0">
                <a:solidFill>
                  <a:schemeClr val="tx1"/>
                </a:solidFill>
                <a:latin typeface="微软雅黑" panose="020B0503020204020204" charset="-122"/>
                <a:ea typeface="微软雅黑" panose="020B0503020204020204" charset="-122"/>
              </a:rPr>
              <a:t>这些超前的思想与姿态，谁人能及？</a:t>
            </a:r>
            <a:endParaRPr lang="en-US" altLang="zh-CN" sz="2800" b="1" dirty="0">
              <a:solidFill>
                <a:schemeClr val="tx1"/>
              </a:solidFill>
              <a:latin typeface="微软雅黑" panose="020B0503020204020204" charset="-122"/>
              <a:ea typeface="微软雅黑" panose="020B0503020204020204" charset="-122"/>
            </a:endParaRPr>
          </a:p>
        </p:txBody>
      </p:sp>
      <p:pic>
        <p:nvPicPr>
          <p:cNvPr id="2" name="图片 1" descr="6"/>
          <p:cNvPicPr>
            <a:picLocks noChangeAspect="1"/>
          </p:cNvPicPr>
          <p:nvPr/>
        </p:nvPicPr>
        <p:blipFill>
          <a:blip r:embed="rId1"/>
          <a:stretch>
            <a:fillRect/>
          </a:stretch>
        </p:blipFill>
        <p:spPr>
          <a:xfrm>
            <a:off x="7358380" y="4302125"/>
            <a:ext cx="3359150" cy="229679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508000" y="40640"/>
            <a:ext cx="11412220" cy="6433820"/>
          </a:xfrm>
        </p:spPr>
        <p:txBody>
          <a:bodyPr/>
          <a:lstStyle/>
          <a:p>
            <a:pPr algn="l" eaLnBrk="1" hangingPunct="1">
              <a:lnSpc>
                <a:spcPct val="100000"/>
              </a:lnSpc>
              <a:spcBef>
                <a:spcPct val="0"/>
              </a:spcBef>
              <a:defRPr/>
            </a:pPr>
            <a:r>
              <a:rPr lang="en-US" altLang="zh-CN" sz="2800" b="1" dirty="0">
                <a:solidFill>
                  <a:schemeClr val="tx1"/>
                </a:solidFill>
                <a:latin typeface="微软雅黑" panose="020B0503020204020204" charset="-122"/>
                <a:ea typeface="微软雅黑" panose="020B0503020204020204" charset="-122"/>
              </a:rPr>
              <a:t>3-</a:t>
            </a:r>
            <a:endParaRPr lang="en-US" altLang="zh-CN" sz="2800" b="1"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en-US" altLang="zh-CN" sz="2800" b="1" dirty="0">
                <a:solidFill>
                  <a:schemeClr val="tx1"/>
                </a:solidFill>
                <a:latin typeface="微软雅黑" panose="020B0503020204020204" charset="-122"/>
                <a:ea typeface="微软雅黑" panose="020B0503020204020204" charset="-122"/>
              </a:rPr>
              <a:t>对于北大，蔡元培倾注了他太多的心血。他深知教育的改革最不能缺少的就是人才。便各处去找人才、“挖墙脚”，可谓是无所不用其极。</a:t>
            </a:r>
            <a:endParaRPr lang="en-US" altLang="zh-CN" sz="2800" b="1"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en-US" altLang="zh-CN" sz="2800" b="1" dirty="0">
                <a:solidFill>
                  <a:schemeClr val="tx1"/>
                </a:solidFill>
                <a:latin typeface="微软雅黑" panose="020B0503020204020204" charset="-122"/>
                <a:ea typeface="微软雅黑" panose="020B0503020204020204" charset="-122"/>
              </a:rPr>
              <a:t>为了请陈独秀，蔡元培竟然胆大包天，给他办了张“东京日本大学毕业”的假证。陈独秀说：“我得回上海办《新青年》！”，蔡元培二话不说就把《新青年》搬来了北大。</a:t>
            </a:r>
            <a:endParaRPr lang="en-US" altLang="zh-CN" sz="2800" b="1"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en-US" altLang="zh-CN" sz="2800" b="1" dirty="0">
                <a:solidFill>
                  <a:schemeClr val="tx1"/>
                </a:solidFill>
                <a:latin typeface="微软雅黑" panose="020B0503020204020204" charset="-122"/>
                <a:ea typeface="微软雅黑" panose="020B0503020204020204" charset="-122"/>
              </a:rPr>
              <a:t>一心想考北大却落榜的梁漱溟，也被蔡元培聘来当教授，只因为梁漱溟用西方现代学说阐述佛教理论，根基深厚。被邀请的梁漱溟也不得不感叹：“欲当北大学生而不得，却一下成了北大教师！”这校长要是放在今天，准得被辞退好几次了。</a:t>
            </a:r>
            <a:endParaRPr lang="en-US" altLang="zh-CN" sz="2800" b="1"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r>
              <a:rPr lang="en-US" altLang="zh-CN" sz="2800" b="1" dirty="0">
                <a:solidFill>
                  <a:schemeClr val="tx1"/>
                </a:solidFill>
                <a:latin typeface="微软雅黑" panose="020B0503020204020204" charset="-122"/>
                <a:ea typeface="微软雅黑" panose="020B0503020204020204" charset="-122"/>
              </a:rPr>
              <a:t>而那些历史上著名的文人、教育学者：胡适、鲁迅、周作人、钱玄同等，也都陆续被蔡元培用各种方式请来了北大。与面对人才求贤若渴相反，蔡元培还秉承着“无德无才皆辞退”的原则，就这样生生砸了几位国外老师的“铁饭碗”，这件事甚至惊动了外交总长的注意，差点引发了外交事故。敢如此大胆的人，古今中外也就蔡元培一人了。</a:t>
            </a:r>
            <a:endParaRPr lang="en-US" altLang="zh-CN" sz="2800" b="1"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131445" y="276225"/>
            <a:ext cx="12021820" cy="6433820"/>
          </a:xfrm>
        </p:spPr>
        <p:txBody>
          <a:bodyPr/>
          <a:lstStyle/>
          <a:p>
            <a:pPr algn="l" eaLnBrk="1" hangingPunct="1">
              <a:lnSpc>
                <a:spcPct val="100000"/>
              </a:lnSpc>
              <a:spcBef>
                <a:spcPct val="0"/>
              </a:spcBef>
              <a:defRPr/>
            </a:pPr>
            <a:r>
              <a:rPr lang="en-US" altLang="zh-CN" sz="2800" b="1" dirty="0">
                <a:solidFill>
                  <a:schemeClr val="tx1"/>
                </a:solidFill>
                <a:latin typeface="微软雅黑" panose="020B0503020204020204" charset="-122"/>
                <a:ea typeface="微软雅黑" panose="020B0503020204020204" charset="-122"/>
              </a:rPr>
              <a:t>4-</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660"/>
              </a:lnSpc>
              <a:spcBef>
                <a:spcPct val="0"/>
              </a:spcBef>
              <a:defRPr/>
            </a:pPr>
            <a:r>
              <a:rPr lang="en-US" altLang="zh-CN" sz="2800" b="1" dirty="0">
                <a:solidFill>
                  <a:schemeClr val="tx1"/>
                </a:solidFill>
                <a:latin typeface="微软雅黑" panose="020B0503020204020204" charset="-122"/>
                <a:ea typeface="微软雅黑" panose="020B0503020204020204" charset="-122"/>
              </a:rPr>
              <a:t>胡适曾说：“个人对于自己思想信仰的结果要负完全责任，不怕权威、不怕监禁杀身，只认得真理，不认得个人利害。”</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660"/>
              </a:lnSpc>
              <a:spcBef>
                <a:spcPct val="0"/>
              </a:spcBef>
              <a:defRPr/>
            </a:pPr>
            <a:r>
              <a:rPr lang="en-US" altLang="zh-CN" sz="2800" b="1" dirty="0">
                <a:solidFill>
                  <a:schemeClr val="tx1"/>
                </a:solidFill>
                <a:latin typeface="微软雅黑" panose="020B0503020204020204" charset="-122"/>
                <a:ea typeface="微软雅黑" panose="020B0503020204020204" charset="-122"/>
              </a:rPr>
              <a:t>纵观蔡元培的一生，“兼容并包，思想自由”，是他对北大带给影响最深的贡献。</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660"/>
              </a:lnSpc>
              <a:spcBef>
                <a:spcPct val="0"/>
              </a:spcBef>
              <a:defRPr/>
            </a:pPr>
            <a:r>
              <a:rPr lang="en-US" altLang="zh-CN" sz="2800" b="1" dirty="0">
                <a:solidFill>
                  <a:schemeClr val="tx1"/>
                </a:solidFill>
                <a:latin typeface="微软雅黑" panose="020B0503020204020204" charset="-122"/>
                <a:ea typeface="微软雅黑" panose="020B0503020204020204" charset="-122"/>
              </a:rPr>
              <a:t>有一个流传很久的故事，教授黄侃是反对白话文的先锋，他讲课时时常攻击白话文：如果胡适太太死了，其家人电报必云：你的太太死了！赶快回来啊！“长达11字。而文言仅需四字——妻丧速归。”</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660"/>
              </a:lnSpc>
              <a:spcBef>
                <a:spcPct val="0"/>
              </a:spcBef>
              <a:defRPr/>
            </a:pPr>
            <a:r>
              <a:rPr lang="en-US" altLang="zh-CN" sz="2800" b="1" dirty="0">
                <a:solidFill>
                  <a:schemeClr val="tx1"/>
                </a:solidFill>
                <a:latin typeface="微软雅黑" panose="020B0503020204020204" charset="-122"/>
                <a:ea typeface="微软雅黑" panose="020B0503020204020204" charset="-122"/>
              </a:rPr>
              <a:t>但倡导白话文的胡适听闻后，也做出了令人拍案的回击。课堂上，胡适对学生们说：前几天，行政院有位朋友给我发信，邀我去行政院做秘书，我拒绝了。同学们如有兴趣，可用文言文代我拟一则电文。学生写完后，胡适选了一则字数最少的——“才学疏浅，恐难胜任，恕不从命”。仅12个字，也算言简意赅。但胡适却说：“我的白话电文就５字：干不了，谢谢。”</a:t>
            </a:r>
            <a:endParaRPr lang="en-US" altLang="zh-CN" sz="2800" b="1"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553720" y="276225"/>
            <a:ext cx="11333480" cy="6433820"/>
          </a:xfrm>
        </p:spPr>
        <p:txBody>
          <a:bodyPr/>
          <a:lstStyle/>
          <a:p>
            <a:pPr algn="l" eaLnBrk="1" hangingPunct="1">
              <a:lnSpc>
                <a:spcPct val="100000"/>
              </a:lnSpc>
              <a:spcBef>
                <a:spcPct val="0"/>
              </a:spcBef>
              <a:defRPr/>
            </a:pPr>
            <a:endParaRPr lang="en-US" altLang="zh-CN" sz="2800" dirty="0">
              <a:solidFill>
                <a:schemeClr val="tx1"/>
              </a:solidFill>
              <a:latin typeface="微软雅黑" panose="020B0503020204020204" charset="-122"/>
              <a:ea typeface="微软雅黑" panose="020B0503020204020204" charset="-122"/>
            </a:endParaRPr>
          </a:p>
        </p:txBody>
      </p:sp>
      <p:pic>
        <p:nvPicPr>
          <p:cNvPr id="2" name="图片 1" descr="8"/>
          <p:cNvPicPr>
            <a:picLocks noChangeAspect="1"/>
          </p:cNvPicPr>
          <p:nvPr/>
        </p:nvPicPr>
        <p:blipFill>
          <a:blip r:embed="rId1"/>
          <a:stretch>
            <a:fillRect/>
          </a:stretch>
        </p:blipFill>
        <p:spPr>
          <a:xfrm>
            <a:off x="1403350" y="1034415"/>
            <a:ext cx="5436235" cy="4918075"/>
          </a:xfrm>
          <a:prstGeom prst="rect">
            <a:avLst/>
          </a:prstGeom>
        </p:spPr>
      </p:pic>
      <p:pic>
        <p:nvPicPr>
          <p:cNvPr id="3" name="图片 2" descr="9"/>
          <p:cNvPicPr>
            <a:picLocks noChangeAspect="1"/>
          </p:cNvPicPr>
          <p:nvPr/>
        </p:nvPicPr>
        <p:blipFill>
          <a:blip r:embed="rId2"/>
          <a:stretch>
            <a:fillRect/>
          </a:stretch>
        </p:blipFill>
        <p:spPr>
          <a:xfrm>
            <a:off x="7158355" y="1034415"/>
            <a:ext cx="3853180" cy="5061585"/>
          </a:xfrm>
          <a:prstGeom prst="rect">
            <a:avLst/>
          </a:prstGeom>
        </p:spPr>
      </p:pic>
    </p:spTree>
    <p:custDataLst>
      <p:tags r:id="rId3"/>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709930" y="276225"/>
            <a:ext cx="10488295" cy="6433820"/>
          </a:xfrm>
        </p:spPr>
        <p:txBody>
          <a:bodyPr/>
          <a:lstStyle/>
          <a:p>
            <a:pPr algn="l" eaLnBrk="1" latinLnBrk="0" hangingPunct="1">
              <a:lnSpc>
                <a:spcPts val="3860"/>
              </a:lnSpc>
              <a:spcBef>
                <a:spcPct val="0"/>
              </a:spcBef>
              <a:defRPr/>
            </a:pPr>
            <a:r>
              <a:rPr lang="en-US" altLang="zh-CN" sz="2800" b="1" dirty="0">
                <a:solidFill>
                  <a:schemeClr val="tx1"/>
                </a:solidFill>
                <a:latin typeface="微软雅黑" panose="020B0503020204020204" charset="-122"/>
                <a:ea typeface="微软雅黑" panose="020B0503020204020204" charset="-122"/>
              </a:rPr>
              <a:t>就是在这样百花齐放的学术思想下，北大学子的见识和思想有了飞一般的提升。“在房间某个角落，学生因古典桐城学派的优美散文而不住点头；而在另一个角落，学生则正讨论娜拉离家后会怎样生活……”</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860"/>
              </a:lnSpc>
              <a:spcBef>
                <a:spcPct val="0"/>
              </a:spcBef>
              <a:defRPr/>
            </a:pPr>
            <a:r>
              <a:rPr lang="en-US" altLang="zh-CN" sz="2800" b="1" dirty="0">
                <a:solidFill>
                  <a:schemeClr val="tx1"/>
                </a:solidFill>
                <a:latin typeface="微软雅黑" panose="020B0503020204020204" charset="-122"/>
                <a:ea typeface="微软雅黑" panose="020B0503020204020204" charset="-122"/>
              </a:rPr>
              <a:t>这种不同的思维方式和学术追求，在北大历史上、甚至在中国历史上</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860"/>
              </a:lnSpc>
              <a:spcBef>
                <a:spcPct val="0"/>
              </a:spcBef>
              <a:defRPr/>
            </a:pPr>
            <a:r>
              <a:rPr lang="en-US" altLang="zh-CN" sz="2800" b="1" dirty="0">
                <a:solidFill>
                  <a:schemeClr val="tx1"/>
                </a:solidFill>
                <a:latin typeface="微软雅黑" panose="020B0503020204020204" charset="-122"/>
                <a:ea typeface="微软雅黑" panose="020B0503020204020204" charset="-122"/>
              </a:rPr>
              <a:t>都是空前绝后的。</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860"/>
              </a:lnSpc>
              <a:spcBef>
                <a:spcPct val="0"/>
              </a:spcBef>
              <a:defRPr/>
            </a:pPr>
            <a:r>
              <a:rPr lang="en-US" altLang="zh-CN" sz="2800" b="1" dirty="0">
                <a:solidFill>
                  <a:schemeClr val="tx1"/>
                </a:solidFill>
                <a:latin typeface="微软雅黑" panose="020B0503020204020204" charset="-122"/>
                <a:ea typeface="微软雅黑" panose="020B0503020204020204" charset="-122"/>
              </a:rPr>
              <a:t>蔡元培发出的“兼容并包、思想自由”的论调，让北大成为了全国新文化运动阵地和学术的中心。</a:t>
            </a:r>
            <a:endParaRPr lang="en-US" altLang="zh-CN" sz="2800" b="1"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endParaRPr lang="en-US" altLang="zh-CN" sz="2800" b="1"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553720" y="276225"/>
            <a:ext cx="11333480" cy="6433820"/>
          </a:xfrm>
        </p:spPr>
        <p:txBody>
          <a:bodyPr/>
          <a:lstStyle/>
          <a:p>
            <a:pPr algn="l" eaLnBrk="1" latinLnBrk="0" hangingPunct="1">
              <a:lnSpc>
                <a:spcPts val="3860"/>
              </a:lnSpc>
              <a:spcBef>
                <a:spcPct val="0"/>
              </a:spcBef>
              <a:defRPr/>
            </a:pPr>
            <a:r>
              <a:rPr lang="en-US" altLang="zh-CN" sz="2800" b="1" dirty="0">
                <a:solidFill>
                  <a:schemeClr val="tx1"/>
                </a:solidFill>
                <a:latin typeface="微软雅黑" panose="020B0503020204020204" charset="-122"/>
                <a:ea typeface="微软雅黑" panose="020B0503020204020204" charset="-122"/>
                <a:sym typeface="+mn-ea"/>
              </a:rPr>
              <a:t>5-</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860"/>
              </a:lnSpc>
              <a:spcBef>
                <a:spcPct val="0"/>
              </a:spcBef>
              <a:defRPr/>
            </a:pPr>
            <a:r>
              <a:rPr lang="en-US" altLang="zh-CN" sz="2800" b="1" dirty="0">
                <a:solidFill>
                  <a:schemeClr val="tx1"/>
                </a:solidFill>
                <a:latin typeface="微软雅黑" panose="020B0503020204020204" charset="-122"/>
                <a:ea typeface="微软雅黑" panose="020B0503020204020204" charset="-122"/>
                <a:sym typeface="+mn-ea"/>
              </a:rPr>
              <a:t>北大曾经发生过一起“讲义风波“。在那个年代，做一个有良知的知识分子是异常艰难的，报酬很低。有段时间，教育部拖欠了北大工资好几个月，一度让北大教授们生活拮据起来。为了解决温饱问题，教授评议会决定向学生征收少量讲义费。</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860"/>
              </a:lnSpc>
              <a:spcBef>
                <a:spcPct val="0"/>
              </a:spcBef>
              <a:defRPr/>
            </a:pP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860"/>
              </a:lnSpc>
              <a:spcBef>
                <a:spcPct val="0"/>
              </a:spcBef>
              <a:defRPr/>
            </a:pPr>
            <a:r>
              <a:rPr lang="en-US" altLang="zh-CN" sz="2800" b="1" dirty="0">
                <a:solidFill>
                  <a:schemeClr val="tx1"/>
                </a:solidFill>
                <a:latin typeface="微软雅黑" panose="020B0503020204020204" charset="-122"/>
                <a:ea typeface="微软雅黑" panose="020B0503020204020204" charset="-122"/>
                <a:sym typeface="+mn-ea"/>
              </a:rPr>
              <a:t>数百名学生拒交讲义费，还包围了红楼。一向温和的蔡元培挺身而出，怒吼道：“你们闹什么，这是教授评议会做出的决定，我是校长，我负责！”有的学生被震住，但仍有学生不依不饶，蔡元培毫无惧色：“谁敢违背教授评议会的决定，我跟你们决斗！”学生们被其气势所慑，纷纷离开。</a:t>
            </a:r>
            <a:endParaRPr lang="en-US" altLang="zh-CN" sz="2800" b="1" dirty="0">
              <a:solidFill>
                <a:schemeClr val="tx1"/>
              </a:solidFill>
              <a:latin typeface="微软雅黑" panose="020B0503020204020204" charset="-122"/>
              <a:ea typeface="微软雅黑" panose="020B0503020204020204" charset="-122"/>
            </a:endParaRPr>
          </a:p>
          <a:p>
            <a:pPr algn="l" eaLnBrk="1" hangingPunct="1">
              <a:lnSpc>
                <a:spcPct val="100000"/>
              </a:lnSpc>
              <a:spcBef>
                <a:spcPct val="0"/>
              </a:spcBef>
              <a:defRPr/>
            </a:pPr>
            <a:endParaRPr lang="en-US" altLang="zh-CN" sz="2800" b="1"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553720" y="276225"/>
            <a:ext cx="11333480" cy="6433820"/>
          </a:xfrm>
        </p:spPr>
        <p:txBody>
          <a:bodyPr/>
          <a:lstStyle/>
          <a:p>
            <a:pPr algn="l" eaLnBrk="1" latinLnBrk="0" hangingPunct="1">
              <a:lnSpc>
                <a:spcPts val="3660"/>
              </a:lnSpc>
              <a:spcBef>
                <a:spcPct val="0"/>
              </a:spcBef>
              <a:defRPr/>
            </a:pPr>
            <a:r>
              <a:rPr lang="en-US" altLang="zh-CN" sz="2800" b="1" dirty="0">
                <a:solidFill>
                  <a:schemeClr val="tx1"/>
                </a:solidFill>
                <a:latin typeface="微软雅黑" panose="020B0503020204020204" charset="-122"/>
                <a:ea typeface="微软雅黑" panose="020B0503020204020204" charset="-122"/>
              </a:rPr>
              <a:t>因为蔡元培，北大不但成为中国最自由的大学，也成为了中国最规范的大学。</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660"/>
              </a:lnSpc>
              <a:spcBef>
                <a:spcPct val="0"/>
              </a:spcBef>
              <a:defRPr/>
            </a:pPr>
            <a:r>
              <a:rPr lang="en-US" altLang="zh-CN" sz="2800" b="1" dirty="0">
                <a:solidFill>
                  <a:schemeClr val="tx1"/>
                </a:solidFill>
                <a:latin typeface="微软雅黑" panose="020B0503020204020204" charset="-122"/>
                <a:ea typeface="微软雅黑" panose="020B0503020204020204" charset="-122"/>
              </a:rPr>
              <a:t>蔡元培对祖国也有着强烈的感情。1919年，轰动全国的“五四运动”在北京爆发了，北京各校的大学生都涌到街上示威游行，得知学生的行动后，蔡元培并没有像“讲义风波”那次阻拦，对待学生们的爱国情感，蔡元培选择了赞同甚至“放任”的态度。</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660"/>
              </a:lnSpc>
              <a:spcBef>
                <a:spcPct val="0"/>
              </a:spcBef>
              <a:defRPr/>
            </a:pPr>
            <a:r>
              <a:rPr lang="en-US" altLang="zh-CN" sz="2800" b="1" dirty="0">
                <a:solidFill>
                  <a:schemeClr val="tx1"/>
                </a:solidFill>
                <a:latin typeface="微软雅黑" panose="020B0503020204020204" charset="-122"/>
                <a:ea typeface="微软雅黑" panose="020B0503020204020204" charset="-122"/>
              </a:rPr>
              <a:t>就在学生游行被捕时，他也完全站在学生这一边。蔡元培联络了其他13所学校的校长，不断与北京政府进行交涉，在引起社会的广泛关注与支持后，最后以身价作保，让北京政府释放被捕学生。被捕学生被释放的当天，蔡元培还率领全体师生亲自去迎接。</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660"/>
              </a:lnSpc>
              <a:spcBef>
                <a:spcPct val="0"/>
              </a:spcBef>
              <a:defRPr/>
            </a:pPr>
            <a:r>
              <a:rPr lang="en-US" altLang="zh-CN" sz="2800" b="1" dirty="0">
                <a:solidFill>
                  <a:schemeClr val="tx1"/>
                </a:solidFill>
                <a:latin typeface="微软雅黑" panose="020B0503020204020204" charset="-122"/>
                <a:ea typeface="微软雅黑" panose="020B0503020204020204" charset="-122"/>
              </a:rPr>
              <a:t>鲁迅当时就倡导：“青年们先可以将中国变成一个有声的中国。</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660"/>
              </a:lnSpc>
              <a:spcBef>
                <a:spcPct val="0"/>
              </a:spcBef>
              <a:defRPr/>
            </a:pPr>
            <a:r>
              <a:rPr lang="en-US" altLang="zh-CN" sz="2800" b="1" dirty="0">
                <a:solidFill>
                  <a:schemeClr val="tx1"/>
                </a:solidFill>
                <a:latin typeface="微软雅黑" panose="020B0503020204020204" charset="-122"/>
                <a:ea typeface="微软雅黑" panose="020B0503020204020204" charset="-122"/>
              </a:rPr>
              <a:t>大胆地说话，勇敢地进行，忘掉一切利害，推开了古人，将自己的真心的话发表出来。”</a:t>
            </a:r>
            <a:endParaRPr lang="en-US" altLang="zh-CN" sz="2800" b="1"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601345" y="-36830"/>
            <a:ext cx="11240135" cy="6433820"/>
          </a:xfrm>
        </p:spPr>
        <p:txBody>
          <a:bodyPr/>
          <a:lstStyle/>
          <a:p>
            <a:pPr algn="l" eaLnBrk="1" hangingPunct="1">
              <a:lnSpc>
                <a:spcPct val="100000"/>
              </a:lnSpc>
              <a:spcBef>
                <a:spcPct val="0"/>
              </a:spcBef>
              <a:defRPr/>
            </a:pPr>
            <a:endParaRPr lang="en-US" altLang="zh-CN" sz="2800" dirty="0">
              <a:solidFill>
                <a:schemeClr val="tx1"/>
              </a:solidFill>
              <a:latin typeface="微软雅黑" panose="020B0503020204020204" charset="-122"/>
              <a:ea typeface="微软雅黑" panose="020B0503020204020204" charset="-122"/>
            </a:endParaRPr>
          </a:p>
          <a:p>
            <a:pPr algn="l" eaLnBrk="1" latinLnBrk="0" hangingPunct="1">
              <a:lnSpc>
                <a:spcPts val="3660"/>
              </a:lnSpc>
              <a:spcBef>
                <a:spcPct val="0"/>
              </a:spcBef>
              <a:defRPr/>
            </a:pPr>
            <a:r>
              <a:rPr lang="en-US" altLang="zh-CN" sz="2800" b="1" dirty="0">
                <a:solidFill>
                  <a:schemeClr val="tx1"/>
                </a:solidFill>
                <a:latin typeface="微软雅黑" panose="020B0503020204020204" charset="-122"/>
                <a:ea typeface="微软雅黑" panose="020B0503020204020204" charset="-122"/>
                <a:sym typeface="+mn-ea"/>
              </a:rPr>
              <a:t>6-</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660"/>
              </a:lnSpc>
              <a:spcBef>
                <a:spcPct val="0"/>
              </a:spcBef>
              <a:defRPr/>
            </a:pPr>
            <a:r>
              <a:rPr lang="en-US" altLang="zh-CN" sz="2800" b="1" dirty="0">
                <a:solidFill>
                  <a:schemeClr val="tx1"/>
                </a:solidFill>
                <a:latin typeface="微软雅黑" panose="020B0503020204020204" charset="-122"/>
                <a:ea typeface="微软雅黑" panose="020B0503020204020204" charset="-122"/>
                <a:sym typeface="+mn-ea"/>
              </a:rPr>
              <a:t>蔡元培操劳一生，也清贫一生，直至死后也没有一间房子、一寸土地。不仅欠下医院千余元的医药费，就连入殓时衣衾棺木，都是商务印书馆的王云五代筹的。</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660"/>
              </a:lnSpc>
              <a:spcBef>
                <a:spcPct val="0"/>
              </a:spcBef>
              <a:defRPr/>
            </a:pPr>
            <a:r>
              <a:rPr lang="en-US" altLang="zh-CN" sz="2800" b="1" dirty="0">
                <a:solidFill>
                  <a:schemeClr val="tx1"/>
                </a:solidFill>
                <a:latin typeface="微软雅黑" panose="020B0503020204020204" charset="-122"/>
                <a:ea typeface="微软雅黑" panose="020B0503020204020204" charset="-122"/>
                <a:sym typeface="+mn-ea"/>
              </a:rPr>
              <a:t>但蔡元培的成就，有目共睹。</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660"/>
              </a:lnSpc>
              <a:spcBef>
                <a:spcPct val="0"/>
              </a:spcBef>
              <a:defRPr/>
            </a:pPr>
            <a:r>
              <a:rPr lang="en-US" altLang="zh-CN" sz="2800" b="1" dirty="0">
                <a:solidFill>
                  <a:schemeClr val="tx1"/>
                </a:solidFill>
                <a:latin typeface="微软雅黑" panose="020B0503020204020204" charset="-122"/>
                <a:ea typeface="微软雅黑" panose="020B0503020204020204" charset="-122"/>
              </a:rPr>
              <a:t>梁漱溟评价蔡元培：“蔡先生一生的成就不在学术，不在事功，</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660"/>
              </a:lnSpc>
              <a:spcBef>
                <a:spcPct val="0"/>
              </a:spcBef>
              <a:defRPr/>
            </a:pPr>
            <a:r>
              <a:rPr lang="en-US" altLang="zh-CN" sz="2800" b="1" dirty="0">
                <a:solidFill>
                  <a:schemeClr val="tx1"/>
                </a:solidFill>
                <a:latin typeface="微软雅黑" panose="020B0503020204020204" charset="-122"/>
                <a:ea typeface="微软雅黑" panose="020B0503020204020204" charset="-122"/>
              </a:rPr>
              <a:t>而只在开出一种风气，酿成一大潮流，影响到全国，收果于后世。”</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660"/>
              </a:lnSpc>
              <a:spcBef>
                <a:spcPct val="0"/>
              </a:spcBef>
              <a:defRPr/>
            </a:pPr>
            <a:r>
              <a:rPr lang="en-US" altLang="zh-CN" sz="2800" b="1" dirty="0">
                <a:solidFill>
                  <a:schemeClr val="tx1"/>
                </a:solidFill>
                <a:latin typeface="微软雅黑" panose="020B0503020204020204" charset="-122"/>
                <a:ea typeface="微软雅黑" panose="020B0503020204020204" charset="-122"/>
              </a:rPr>
              <a:t>蔡元培出任北大校长后，提出了一个著名观点——大学教育的目的是育人而非制器。“教育是帮助被教育的人，给他能发展自己的能力，完成他的人格，于人类文化上能尽一分子责任；不是把被教育的人，造成一种特别器具。”</a:t>
            </a:r>
            <a:endParaRPr lang="en-US" altLang="zh-CN" sz="2800" b="1" dirty="0">
              <a:solidFill>
                <a:schemeClr val="tx1"/>
              </a:solidFill>
              <a:latin typeface="微软雅黑" panose="020B0503020204020204" charset="-122"/>
              <a:ea typeface="微软雅黑" panose="020B0503020204020204" charset="-122"/>
            </a:endParaRPr>
          </a:p>
          <a:p>
            <a:pPr algn="l" eaLnBrk="1" latinLnBrk="0" hangingPunct="1">
              <a:lnSpc>
                <a:spcPts val="3660"/>
              </a:lnSpc>
              <a:spcBef>
                <a:spcPct val="0"/>
              </a:spcBef>
              <a:defRPr/>
            </a:pPr>
            <a:r>
              <a:rPr lang="en-US" altLang="zh-CN" sz="2800" b="1" dirty="0">
                <a:solidFill>
                  <a:schemeClr val="tx1"/>
                </a:solidFill>
                <a:latin typeface="微软雅黑" panose="020B0503020204020204" charset="-122"/>
                <a:ea typeface="微软雅黑" panose="020B0503020204020204" charset="-122"/>
              </a:rPr>
              <a:t>这样的风气，不仅感染了北大学子，也带到了整个北京的学府。</a:t>
            </a:r>
            <a:endParaRPr lang="en-US" altLang="zh-CN" sz="2800" b="1"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682875" y="1161415"/>
            <a:ext cx="6826250" cy="714375"/>
          </a:xfrm>
        </p:spPr>
        <p:txBody>
          <a:bodyPr/>
          <a:lstStyle/>
          <a:p>
            <a:pPr eaLnBrk="1" hangingPunct="1">
              <a:lnSpc>
                <a:spcPct val="100000"/>
              </a:lnSpc>
              <a:defRPr/>
            </a:pPr>
            <a:endParaRPr lang="zh-CN" altLang="en-US" dirty="0">
              <a:solidFill>
                <a:schemeClr val="tx1"/>
              </a:solidFill>
              <a:latin typeface="微软雅黑" panose="020B0503020204020204" charset="-122"/>
              <a:ea typeface="微软雅黑" panose="020B0503020204020204" charset="-122"/>
            </a:endParaRPr>
          </a:p>
        </p:txBody>
      </p:sp>
      <p:sp>
        <p:nvSpPr>
          <p:cNvPr id="4" name="文本占位符 3"/>
          <p:cNvSpPr>
            <a:spLocks noGrp="1"/>
          </p:cNvSpPr>
          <p:nvPr>
            <p:ph type="body" idx="1"/>
          </p:nvPr>
        </p:nvSpPr>
        <p:spPr>
          <a:xfrm>
            <a:off x="2919730" y="2876233"/>
            <a:ext cx="6838950" cy="809625"/>
          </a:xfrm>
        </p:spPr>
        <p:txBody>
          <a:bodyPr/>
          <a:lstStyle/>
          <a:p>
            <a:pPr eaLnBrk="1" hangingPunct="1">
              <a:lnSpc>
                <a:spcPct val="100000"/>
              </a:lnSpc>
              <a:spcBef>
                <a:spcPct val="0"/>
              </a:spcBef>
              <a:defRPr/>
            </a:pPr>
            <a:endParaRPr lang="zh-CN" altLang="en-US" dirty="0">
              <a:solidFill>
                <a:schemeClr val="tx1"/>
              </a:solidFill>
              <a:latin typeface="微软雅黑" panose="020B0503020204020204" charset="-122"/>
              <a:ea typeface="微软雅黑" panose="020B0503020204020204" charset="-122"/>
            </a:endParaRPr>
          </a:p>
        </p:txBody>
      </p:sp>
      <p:sp>
        <p:nvSpPr>
          <p:cNvPr id="2" name="文本框 1"/>
          <p:cNvSpPr txBox="1"/>
          <p:nvPr/>
        </p:nvSpPr>
        <p:spPr>
          <a:xfrm>
            <a:off x="845820" y="636905"/>
            <a:ext cx="10682605" cy="4784725"/>
          </a:xfrm>
          <a:prstGeom prst="rect">
            <a:avLst/>
          </a:prstGeom>
          <a:noFill/>
        </p:spPr>
        <p:txBody>
          <a:bodyPr wrap="square" rtlCol="0" anchor="t">
            <a:spAutoFit/>
          </a:bodyPr>
          <a:p>
            <a:pPr fontAlgn="auto">
              <a:lnSpc>
                <a:spcPts val="3660"/>
              </a:lnSpc>
            </a:pPr>
            <a:r>
              <a:rPr lang="zh-CN" altLang="en-US" sz="2800" b="1"/>
              <a:t>时任北大讲师的鲁迅也教导学生：“愿中国青年都摆脱冷气,只是向上走，不必听自暴自弃者流的话。能做事的做事，能发声的发声。有一分热，发一分光，就令萤火一般,也可以在黑暗里发一点光，不必等候炬火。”</a:t>
            </a:r>
            <a:endParaRPr lang="zh-CN" altLang="en-US" sz="2800" b="1"/>
          </a:p>
          <a:p>
            <a:pPr fontAlgn="auto">
              <a:lnSpc>
                <a:spcPts val="3660"/>
              </a:lnSpc>
            </a:pPr>
            <a:r>
              <a:rPr lang="zh-CN" altLang="en-US" sz="2800" b="1"/>
              <a:t>他出生于封建社会，却是现代教育的奠基人。他提出了中西合璧的教育理念，塑造了真正意义上的北大。</a:t>
            </a:r>
            <a:endParaRPr lang="zh-CN" altLang="en-US" sz="2800" b="1"/>
          </a:p>
          <a:p>
            <a:pPr fontAlgn="auto">
              <a:lnSpc>
                <a:spcPts val="3660"/>
              </a:lnSpc>
            </a:pPr>
            <a:r>
              <a:rPr lang="zh-CN" altLang="en-US" sz="2800" b="1"/>
              <a:t>北大红楼今犹在，世间已无蔡元培。</a:t>
            </a:r>
            <a:endParaRPr lang="zh-CN" altLang="en-US" sz="2800" b="1"/>
          </a:p>
          <a:p>
            <a:pPr fontAlgn="auto">
              <a:lnSpc>
                <a:spcPts val="3660"/>
              </a:lnSpc>
            </a:pPr>
            <a:r>
              <a:rPr lang="zh-CN" altLang="en-US" sz="2800" b="1"/>
              <a:t>我们应当记住，蔡元培曾以一人之力，领导一所大学，让一个时代，乃至一个民族的教育，发生巨变。</a:t>
            </a:r>
            <a:endParaRPr lang="zh-CN" altLang="en-US" sz="2800" b="1"/>
          </a:p>
          <a:p>
            <a:pPr fontAlgn="auto">
              <a:lnSpc>
                <a:spcPts val="3660"/>
              </a:lnSpc>
            </a:pPr>
            <a:r>
              <a:rPr lang="zh-CN" altLang="en-US" sz="2800" b="1"/>
              <a:t>北大建校120年的今天，我们想念蔡元培。</a:t>
            </a:r>
            <a:endParaRPr lang="zh-CN" altLang="en-US" sz="2800" b="1"/>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682875" y="1161415"/>
            <a:ext cx="6826250" cy="714375"/>
          </a:xfrm>
        </p:spPr>
        <p:txBody>
          <a:bodyPr/>
          <a:lstStyle/>
          <a:p>
            <a:pPr eaLnBrk="1" hangingPunct="1">
              <a:lnSpc>
                <a:spcPct val="100000"/>
              </a:lnSpc>
              <a:defRPr/>
            </a:pPr>
            <a:endParaRPr lang="zh-CN" altLang="en-US" dirty="0">
              <a:solidFill>
                <a:schemeClr val="tx1"/>
              </a:solidFill>
              <a:latin typeface="微软雅黑" panose="020B0503020204020204" charset="-122"/>
              <a:ea typeface="微软雅黑" panose="020B0503020204020204" charset="-122"/>
            </a:endParaRPr>
          </a:p>
        </p:txBody>
      </p:sp>
      <p:sp>
        <p:nvSpPr>
          <p:cNvPr id="4" name="文本占位符 3"/>
          <p:cNvSpPr>
            <a:spLocks noGrp="1"/>
          </p:cNvSpPr>
          <p:nvPr>
            <p:ph type="body" idx="1"/>
          </p:nvPr>
        </p:nvSpPr>
        <p:spPr>
          <a:xfrm>
            <a:off x="2919730" y="2876233"/>
            <a:ext cx="6838950" cy="809625"/>
          </a:xfrm>
        </p:spPr>
        <p:txBody>
          <a:bodyPr/>
          <a:lstStyle/>
          <a:p>
            <a:pPr eaLnBrk="1" hangingPunct="1">
              <a:lnSpc>
                <a:spcPct val="100000"/>
              </a:lnSpc>
              <a:spcBef>
                <a:spcPct val="0"/>
              </a:spcBef>
              <a:defRPr/>
            </a:pPr>
            <a:endParaRPr lang="zh-CN" altLang="en-US"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225550" y="-671195"/>
            <a:ext cx="10085070" cy="6793865"/>
          </a:xfrm>
        </p:spPr>
        <p:txBody>
          <a:bodyPr/>
          <a:lstStyle/>
          <a:p>
            <a:pPr algn="l" eaLnBrk="1" hangingPunct="1">
              <a:lnSpc>
                <a:spcPct val="100000"/>
              </a:lnSpc>
              <a:defRPr/>
            </a:pPr>
            <a:r>
              <a:rPr lang="zh-CN" altLang="en-US" sz="2800" dirty="0">
                <a:solidFill>
                  <a:schemeClr val="tx1"/>
                </a:solidFill>
                <a:latin typeface="微软雅黑" panose="020B0503020204020204" charset="-122"/>
                <a:ea typeface="微软雅黑" panose="020B0503020204020204" charset="-122"/>
              </a:rPr>
              <a:t>康有为学贯中西，事业成就涉及多方面，皆有惊人建树，仅著述就有700多万字，具有浓郁的浪漫主义特色，辑成《南海先生诗集》。代表诗篇即《出都留别诸公》5首，其中对国家危亡命运十分关切，意气豪迈。其政论文打破传统古文程式，汪洋恣肆，骈散不拘，开梁启超“新文体“先河。主要著作有《康子篇》、《新学伪经考》、《孔子改制考》、《日本变政考》、《大同书》和《欧洲十一国游记》等。</a:t>
            </a:r>
            <a:br>
              <a:rPr lang="zh-CN" altLang="en-US" sz="2800" dirty="0">
                <a:solidFill>
                  <a:schemeClr val="tx1"/>
                </a:solidFill>
                <a:latin typeface="微软雅黑" panose="020B0503020204020204" charset="-122"/>
                <a:ea typeface="微软雅黑" panose="020B0503020204020204" charset="-122"/>
              </a:rPr>
            </a:br>
            <a:br>
              <a:rPr lang="zh-CN" altLang="en-US" sz="2800" dirty="0">
                <a:solidFill>
                  <a:schemeClr val="tx1"/>
                </a:solidFill>
                <a:latin typeface="微软雅黑" panose="020B0503020204020204" charset="-122"/>
                <a:ea typeface="微软雅黑" panose="020B0503020204020204" charset="-122"/>
              </a:rPr>
            </a:br>
            <a:br>
              <a:rPr lang="zh-CN" altLang="en-US" sz="2800" dirty="0">
                <a:solidFill>
                  <a:schemeClr val="tx1"/>
                </a:solidFill>
                <a:latin typeface="微软雅黑" panose="020B0503020204020204" charset="-122"/>
                <a:ea typeface="微软雅黑" panose="020B0503020204020204" charset="-122"/>
              </a:rPr>
            </a:br>
            <a:endParaRPr lang="zh-CN" altLang="en-US" sz="2800"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682875" y="1161415"/>
            <a:ext cx="6826250" cy="714375"/>
          </a:xfrm>
        </p:spPr>
        <p:txBody>
          <a:bodyPr/>
          <a:lstStyle/>
          <a:p>
            <a:pPr eaLnBrk="1" hangingPunct="1">
              <a:lnSpc>
                <a:spcPct val="100000"/>
              </a:lnSpc>
              <a:defRPr/>
            </a:pPr>
            <a:endParaRPr lang="zh-CN" altLang="en-US" dirty="0">
              <a:solidFill>
                <a:schemeClr val="tx1"/>
              </a:solidFill>
              <a:latin typeface="微软雅黑" panose="020B0503020204020204" charset="-122"/>
              <a:ea typeface="微软雅黑" panose="020B0503020204020204" charset="-122"/>
            </a:endParaRPr>
          </a:p>
        </p:txBody>
      </p:sp>
      <p:sp>
        <p:nvSpPr>
          <p:cNvPr id="4" name="文本占位符 3"/>
          <p:cNvSpPr>
            <a:spLocks noGrp="1"/>
          </p:cNvSpPr>
          <p:nvPr>
            <p:ph type="body" idx="1"/>
          </p:nvPr>
        </p:nvSpPr>
        <p:spPr>
          <a:xfrm>
            <a:off x="2919730" y="2876233"/>
            <a:ext cx="6838950" cy="809625"/>
          </a:xfrm>
        </p:spPr>
        <p:txBody>
          <a:bodyPr/>
          <a:lstStyle/>
          <a:p>
            <a:pPr eaLnBrk="1" hangingPunct="1">
              <a:lnSpc>
                <a:spcPct val="100000"/>
              </a:lnSpc>
              <a:spcBef>
                <a:spcPct val="0"/>
              </a:spcBef>
              <a:defRPr/>
            </a:pPr>
            <a:endParaRPr lang="zh-CN" altLang="en-US"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682875" y="1161415"/>
            <a:ext cx="6826250" cy="714375"/>
          </a:xfrm>
        </p:spPr>
        <p:txBody>
          <a:bodyPr/>
          <a:lstStyle/>
          <a:p>
            <a:pPr eaLnBrk="1" hangingPunct="1">
              <a:lnSpc>
                <a:spcPct val="100000"/>
              </a:lnSpc>
              <a:defRPr/>
            </a:pPr>
            <a:endParaRPr lang="zh-CN" altLang="en-US" dirty="0">
              <a:solidFill>
                <a:schemeClr val="tx1"/>
              </a:solidFill>
              <a:latin typeface="微软雅黑" panose="020B0503020204020204" charset="-122"/>
              <a:ea typeface="微软雅黑" panose="020B0503020204020204" charset="-122"/>
            </a:endParaRPr>
          </a:p>
        </p:txBody>
      </p:sp>
      <p:sp>
        <p:nvSpPr>
          <p:cNvPr id="4" name="文本占位符 3"/>
          <p:cNvSpPr>
            <a:spLocks noGrp="1"/>
          </p:cNvSpPr>
          <p:nvPr>
            <p:ph type="body" idx="1"/>
          </p:nvPr>
        </p:nvSpPr>
        <p:spPr>
          <a:xfrm>
            <a:off x="2919730" y="2876233"/>
            <a:ext cx="6838950" cy="809625"/>
          </a:xfrm>
        </p:spPr>
        <p:txBody>
          <a:bodyPr/>
          <a:lstStyle/>
          <a:p>
            <a:pPr eaLnBrk="1" hangingPunct="1">
              <a:lnSpc>
                <a:spcPct val="100000"/>
              </a:lnSpc>
              <a:spcBef>
                <a:spcPct val="0"/>
              </a:spcBef>
              <a:defRPr/>
            </a:pPr>
            <a:endParaRPr lang="zh-CN" altLang="en-US"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682875" y="1161415"/>
            <a:ext cx="6826250" cy="714375"/>
          </a:xfrm>
        </p:spPr>
        <p:txBody>
          <a:bodyPr/>
          <a:lstStyle/>
          <a:p>
            <a:pPr eaLnBrk="1" hangingPunct="1">
              <a:lnSpc>
                <a:spcPct val="100000"/>
              </a:lnSpc>
              <a:defRPr/>
            </a:pPr>
            <a:endParaRPr lang="zh-CN" altLang="en-US" dirty="0">
              <a:solidFill>
                <a:schemeClr val="tx1"/>
              </a:solidFill>
              <a:latin typeface="微软雅黑" panose="020B0503020204020204" charset="-122"/>
              <a:ea typeface="微软雅黑" panose="020B0503020204020204" charset="-122"/>
            </a:endParaRPr>
          </a:p>
        </p:txBody>
      </p:sp>
      <p:sp>
        <p:nvSpPr>
          <p:cNvPr id="4" name="文本占位符 3"/>
          <p:cNvSpPr>
            <a:spLocks noGrp="1"/>
          </p:cNvSpPr>
          <p:nvPr>
            <p:ph type="body" idx="1"/>
          </p:nvPr>
        </p:nvSpPr>
        <p:spPr>
          <a:xfrm>
            <a:off x="2919730" y="2876233"/>
            <a:ext cx="6838950" cy="809625"/>
          </a:xfrm>
        </p:spPr>
        <p:txBody>
          <a:bodyPr/>
          <a:lstStyle/>
          <a:p>
            <a:pPr eaLnBrk="1" hangingPunct="1">
              <a:lnSpc>
                <a:spcPct val="100000"/>
              </a:lnSpc>
              <a:spcBef>
                <a:spcPct val="0"/>
              </a:spcBef>
              <a:defRPr/>
            </a:pPr>
            <a:endParaRPr lang="zh-CN" altLang="en-US"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682875" y="1161415"/>
            <a:ext cx="6826250" cy="714375"/>
          </a:xfrm>
        </p:spPr>
        <p:txBody>
          <a:bodyPr/>
          <a:lstStyle/>
          <a:p>
            <a:pPr eaLnBrk="1" hangingPunct="1">
              <a:lnSpc>
                <a:spcPct val="100000"/>
              </a:lnSpc>
              <a:defRPr/>
            </a:pPr>
            <a:endParaRPr lang="zh-CN" altLang="en-US" dirty="0">
              <a:solidFill>
                <a:schemeClr val="tx1"/>
              </a:solidFill>
              <a:latin typeface="微软雅黑" panose="020B0503020204020204" charset="-122"/>
              <a:ea typeface="微软雅黑" panose="020B0503020204020204" charset="-122"/>
            </a:endParaRPr>
          </a:p>
        </p:txBody>
      </p:sp>
      <p:sp>
        <p:nvSpPr>
          <p:cNvPr id="4" name="文本占位符 3"/>
          <p:cNvSpPr>
            <a:spLocks noGrp="1"/>
          </p:cNvSpPr>
          <p:nvPr>
            <p:ph type="body" idx="1"/>
          </p:nvPr>
        </p:nvSpPr>
        <p:spPr>
          <a:xfrm>
            <a:off x="2919730" y="2876233"/>
            <a:ext cx="6838950" cy="809625"/>
          </a:xfrm>
        </p:spPr>
        <p:txBody>
          <a:bodyPr/>
          <a:lstStyle/>
          <a:p>
            <a:pPr eaLnBrk="1" hangingPunct="1">
              <a:lnSpc>
                <a:spcPct val="100000"/>
              </a:lnSpc>
              <a:spcBef>
                <a:spcPct val="0"/>
              </a:spcBef>
              <a:defRPr/>
            </a:pPr>
            <a:endParaRPr lang="zh-CN" altLang="en-US"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ctrTitle"/>
          </p:nvPr>
        </p:nvSpPr>
        <p:spPr>
          <a:xfrm>
            <a:off x="2619375" y="2601913"/>
            <a:ext cx="6953250" cy="774700"/>
          </a:xfrm>
        </p:spPr>
        <p:txBody>
          <a:bodyPr/>
          <a:lstStyle/>
          <a:p>
            <a:r>
              <a:rPr lang="zh-CN" altLang="en-US" b="1" dirty="0" smtClean="0">
                <a:solidFill>
                  <a:srgbClr val="E19F95"/>
                </a:solidFill>
                <a:latin typeface="幼圆" panose="02010509060101010101" pitchFamily="49" charset="-122"/>
                <a:ea typeface="幼圆" panose="02010509060101010101" pitchFamily="49" charset="-122"/>
              </a:rPr>
              <a:t>清新花朵</a:t>
            </a:r>
            <a:r>
              <a:rPr lang="zh-CN" altLang="en-US" b="1" dirty="0" smtClean="0">
                <a:solidFill>
                  <a:srgbClr val="79855A"/>
                </a:solidFill>
                <a:latin typeface="幼圆" panose="02010509060101010101" pitchFamily="49" charset="-122"/>
                <a:ea typeface="幼圆" panose="02010509060101010101" pitchFamily="49" charset="-122"/>
              </a:rPr>
              <a:t>工作汇报模板</a:t>
            </a:r>
            <a:endParaRPr lang="zh-CN" altLang="en-US" b="1" dirty="0" smtClean="0">
              <a:solidFill>
                <a:srgbClr val="79855A"/>
              </a:solidFill>
              <a:latin typeface="幼圆" panose="02010509060101010101" pitchFamily="49" charset="-122"/>
              <a:ea typeface="幼圆" panose="02010509060101010101" pitchFamily="49" charset="-122"/>
            </a:endParaRPr>
          </a:p>
        </p:txBody>
      </p:sp>
      <p:sp>
        <p:nvSpPr>
          <p:cNvPr id="6147" name="副标题 2"/>
          <p:cNvSpPr>
            <a:spLocks noGrp="1"/>
          </p:cNvSpPr>
          <p:nvPr>
            <p:ph type="subTitle" idx="1"/>
          </p:nvPr>
        </p:nvSpPr>
        <p:spPr>
          <a:xfrm>
            <a:off x="3814763" y="3376613"/>
            <a:ext cx="4562475" cy="533400"/>
          </a:xfrm>
        </p:spPr>
        <p:txBody>
          <a:bodyPr/>
          <a:lstStyle/>
          <a:p>
            <a:pPr algn="dist"/>
            <a:r>
              <a:rPr lang="en-US" altLang="zh-CN" smtClean="0">
                <a:latin typeface="幼圆" panose="02010509060101010101" pitchFamily="49" charset="-122"/>
                <a:ea typeface="幼圆" panose="02010509060101010101" pitchFamily="49" charset="-122"/>
              </a:rPr>
              <a:t>Fresh flowers work report template</a:t>
            </a:r>
            <a:endParaRPr lang="zh-CN" altLang="en-US" smtClean="0">
              <a:latin typeface="幼圆" panose="02010509060101010101" pitchFamily="49" charset="-122"/>
              <a:ea typeface="幼圆" panose="02010509060101010101" pitchFamily="49" charset="-122"/>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210310" y="847725"/>
            <a:ext cx="9772015" cy="6119495"/>
          </a:xfrm>
        </p:spPr>
        <p:txBody>
          <a:bodyPr/>
          <a:lstStyle/>
          <a:p>
            <a:pPr algn="l" eaLnBrk="1" hangingPunct="1">
              <a:lnSpc>
                <a:spcPct val="100000"/>
              </a:lnSpc>
              <a:defRPr/>
            </a:pPr>
            <a:r>
              <a:rPr lang="zh-CN" altLang="en-US" sz="2800" dirty="0">
                <a:solidFill>
                  <a:schemeClr val="tx1"/>
                </a:solidFill>
                <a:latin typeface="微软雅黑" panose="020B0503020204020204" charset="-122"/>
                <a:ea typeface="微软雅黑" panose="020B0503020204020204" charset="-122"/>
              </a:rPr>
              <a:t> </a:t>
            </a:r>
            <a:r>
              <a:rPr lang="en-US" altLang="zh-CN" dirty="0">
                <a:solidFill>
                  <a:schemeClr val="tx1"/>
                </a:solidFill>
                <a:latin typeface="微软雅黑" panose="020B0503020204020204" charset="-122"/>
                <a:ea typeface="微软雅黑" panose="020B0503020204020204" charset="-122"/>
              </a:rPr>
              <a:t>1. </a:t>
            </a:r>
            <a:r>
              <a:rPr lang="zh-CN" altLang="en-US" dirty="0">
                <a:latin typeface="微软雅黑" panose="020B0503020204020204" charset="-122"/>
                <a:ea typeface="微软雅黑" panose="020B0503020204020204" charset="-122"/>
                <a:sym typeface="+mn-ea"/>
              </a:rPr>
              <a:t>引入</a:t>
            </a:r>
            <a:r>
              <a:rPr lang="zh-CN" altLang="en-US" dirty="0">
                <a:solidFill>
                  <a:schemeClr val="tx1"/>
                </a:solidFill>
                <a:latin typeface="微软雅黑" panose="020B0503020204020204" charset="-122"/>
                <a:ea typeface="微软雅黑" panose="020B0503020204020204" charset="-122"/>
              </a:rPr>
              <a:t>依宪治国观念：康有为第一次提出了包含限制君权意义的法律概念，即宪法。</a:t>
            </a:r>
            <a:br>
              <a:rPr lang="zh-CN" altLang="en-US" dirty="0">
                <a:solidFill>
                  <a:schemeClr val="tx1"/>
                </a:solidFill>
                <a:latin typeface="微软雅黑" panose="020B0503020204020204" charset="-122"/>
                <a:ea typeface="微软雅黑" panose="020B0503020204020204" charset="-122"/>
              </a:rPr>
            </a:br>
            <a:r>
              <a:rPr lang="zh-CN" altLang="en-US" dirty="0">
                <a:solidFill>
                  <a:schemeClr val="tx1"/>
                </a:solidFill>
                <a:latin typeface="微软雅黑" panose="020B0503020204020204" charset="-122"/>
                <a:ea typeface="微软雅黑" panose="020B0503020204020204" charset="-122"/>
              </a:rPr>
              <a:t>2. 主张君主立宪：康有为反对君主专制政体，主张君主立宪。</a:t>
            </a:r>
            <a:br>
              <a:rPr lang="zh-CN" altLang="en-US" dirty="0">
                <a:solidFill>
                  <a:schemeClr val="tx1"/>
                </a:solidFill>
                <a:latin typeface="微软雅黑" panose="020B0503020204020204" charset="-122"/>
                <a:ea typeface="微软雅黑" panose="020B0503020204020204" charset="-122"/>
              </a:rPr>
            </a:br>
            <a:r>
              <a:rPr lang="zh-CN" altLang="en-US" dirty="0">
                <a:solidFill>
                  <a:schemeClr val="tx1"/>
                </a:solidFill>
                <a:latin typeface="微软雅黑" panose="020B0503020204020204" charset="-122"/>
                <a:ea typeface="微软雅黑" panose="020B0503020204020204" charset="-122"/>
              </a:rPr>
              <a:t>3. 提倡权力制衡：康有为很早就从理论上肯定了三权分立、权力制衡理论的合理性。</a:t>
            </a:r>
            <a:br>
              <a:rPr lang="zh-CN" altLang="en-US" dirty="0">
                <a:solidFill>
                  <a:schemeClr val="tx1"/>
                </a:solidFill>
                <a:latin typeface="微软雅黑" panose="020B0503020204020204" charset="-122"/>
                <a:ea typeface="微软雅黑" panose="020B0503020204020204" charset="-122"/>
              </a:rPr>
            </a:br>
            <a:r>
              <a:rPr lang="zh-CN" altLang="en-US" dirty="0">
                <a:solidFill>
                  <a:schemeClr val="tx1"/>
                </a:solidFill>
                <a:latin typeface="微软雅黑" panose="020B0503020204020204" charset="-122"/>
                <a:ea typeface="微软雅黑" panose="020B0503020204020204" charset="-122"/>
              </a:rPr>
              <a:t>4. 民权思想与政治观：康有为吸收了西方自由主义的民权观，强调公民自治。他认为，人生来平等，同时又充满差异性，这些充满差异性的人是独立的，有自主权</a:t>
            </a:r>
            <a:br>
              <a:rPr lang="zh-CN" altLang="en-US" dirty="0">
                <a:solidFill>
                  <a:schemeClr val="tx1"/>
                </a:solidFill>
                <a:latin typeface="微软雅黑" panose="020B0503020204020204" charset="-122"/>
                <a:ea typeface="微软雅黑" panose="020B0503020204020204" charset="-122"/>
              </a:rPr>
            </a:br>
            <a:r>
              <a:rPr lang="zh-CN" altLang="en-US" dirty="0">
                <a:solidFill>
                  <a:schemeClr val="tx1"/>
                </a:solidFill>
                <a:latin typeface="微软雅黑" panose="020B0503020204020204" charset="-122"/>
                <a:ea typeface="微软雅黑" panose="020B0503020204020204" charset="-122"/>
              </a:rPr>
              <a:t>5. 主张实行地方自治：他认为：“中国地方之大病在于官代民治，而不听民自治“。</a:t>
            </a:r>
            <a:br>
              <a:rPr lang="zh-CN" altLang="en-US" dirty="0">
                <a:solidFill>
                  <a:schemeClr val="tx1"/>
                </a:solidFill>
                <a:latin typeface="微软雅黑" panose="020B0503020204020204" charset="-122"/>
                <a:ea typeface="微软雅黑" panose="020B0503020204020204" charset="-122"/>
              </a:rPr>
            </a:br>
            <a:endParaRPr lang="en-US" altLang="zh-CN"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319530" y="471805"/>
            <a:ext cx="9960610" cy="5728335"/>
          </a:xfrm>
        </p:spPr>
        <p:txBody>
          <a:bodyPr/>
          <a:lstStyle/>
          <a:p>
            <a:pPr algn="l" eaLnBrk="1" hangingPunct="1">
              <a:lnSpc>
                <a:spcPct val="100000"/>
              </a:lnSpc>
              <a:defRPr/>
            </a:pPr>
            <a:r>
              <a:rPr lang="en-US" altLang="zh-CN" dirty="0">
                <a:latin typeface="微软雅黑" panose="020B0503020204020204" charset="-122"/>
                <a:ea typeface="微软雅黑" panose="020B0503020204020204" charset="-122"/>
                <a:sym typeface="+mn-ea"/>
              </a:rPr>
              <a:t>6. 康有为主张变法使中国走上资本主义的道路。康有为认为商兴才能国富，统治者必须“保商“，而保商的关键在于轻税。</a:t>
            </a:r>
            <a:br>
              <a:rPr lang="en-US" altLang="zh-CN" dirty="0">
                <a:latin typeface="微软雅黑" panose="020B0503020204020204" charset="-122"/>
                <a:ea typeface="微软雅黑" panose="020B0503020204020204" charset="-122"/>
                <a:sym typeface="+mn-ea"/>
              </a:rPr>
            </a:br>
            <a:r>
              <a:rPr lang="en-US" altLang="zh-CN" dirty="0">
                <a:latin typeface="微软雅黑" panose="020B0503020204020204" charset="-122"/>
                <a:ea typeface="微软雅黑" panose="020B0503020204020204" charset="-122"/>
                <a:sym typeface="+mn-ea"/>
              </a:rPr>
              <a:t>7. 康有为把教育作为培养维新变法人才的主要途径，所办万木草堂以“激励气节，发扬精神，广求智慧“为教育宗旨。提出废科举，兴学校。主张“远法德国，近采日本，以定学制“。 具体办法是乡立小学，县立中学，省府立高等学堂，京师立大学，并分设海、陆、医、律、师范等各专门学。</a:t>
            </a:r>
            <a:br>
              <a:rPr lang="en-US" altLang="zh-CN" sz="2800" dirty="0">
                <a:solidFill>
                  <a:schemeClr val="tx1"/>
                </a:solidFill>
                <a:latin typeface="微软雅黑" panose="020B0503020204020204" charset="-122"/>
                <a:ea typeface="微软雅黑" panose="020B0503020204020204" charset="-122"/>
              </a:rPr>
            </a:br>
            <a:endParaRPr lang="zh-CN" altLang="en-US" sz="2800"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833755" y="158750"/>
            <a:ext cx="10554970" cy="6309995"/>
          </a:xfrm>
        </p:spPr>
        <p:txBody>
          <a:bodyPr/>
          <a:lstStyle/>
          <a:p>
            <a:pPr algn="l" eaLnBrk="1" latinLnBrk="0" hangingPunct="1">
              <a:lnSpc>
                <a:spcPts val="3860"/>
              </a:lnSpc>
              <a:defRPr/>
            </a:pPr>
            <a:r>
              <a:rPr lang="zh-CN" altLang="en-US" sz="2800" b="1" dirty="0">
                <a:solidFill>
                  <a:schemeClr val="tx1"/>
                </a:solidFill>
                <a:latin typeface="微软雅黑" panose="020B0503020204020204" charset="-122"/>
                <a:ea typeface="微软雅黑" panose="020B0503020204020204" charset="-122"/>
              </a:rPr>
              <a:t>康有为的一生，当时与后世皆褒贬不一，颂之者称他是改革家，“康有为作为晚清社会的活跃分子，在倡导维新运动和领导戊戌变法时，体现了历史前进的方向。贬之者称其为保皇党，章炳麟在《驳康有为论革命书》中对他的保守思想就有很多批判。这其中更重要的原因就是他没有和谭嗣同一样选择杀身成仁，而选择了逃亡。当他在民国初年为尊孔复古思潮推波助澜，与袁世凯同流合污，充当帝制复辟运动的精神领袖时，就站到了历史的对立面，从政治巨人蜕变为现实的侏儒。</a:t>
            </a:r>
            <a:r>
              <a:rPr lang="zh-CN" altLang="en-US" sz="2800" b="1" dirty="0">
                <a:latin typeface="微软雅黑" panose="020B0503020204020204" charset="-122"/>
                <a:ea typeface="微软雅黑" panose="020B0503020204020204" charset="-122"/>
                <a:sym typeface="+mn-ea"/>
              </a:rPr>
              <a:t>康有为所主张的变法，仍然是一种统治阶级内部的纠纷解决机制，是一种自我“革政“，并未上升到革命。戊戌变法失败以后，康氏的政治思想倒退到反对民权、膜拜君权的立场，最终堕落为保皇党，成了社会前进的绊脚石。</a:t>
            </a:r>
            <a:br>
              <a:rPr lang="zh-CN" altLang="en-US" sz="2800" b="1" dirty="0">
                <a:latin typeface="微软雅黑" panose="020B0503020204020204" charset="-122"/>
                <a:ea typeface="微软雅黑" panose="020B0503020204020204" charset="-122"/>
                <a:sym typeface="+mn-ea"/>
              </a:rPr>
            </a:br>
            <a:endParaRPr lang="zh-CN" altLang="en-US" sz="2800" b="1" dirty="0">
              <a:latin typeface="微软雅黑" panose="020B0503020204020204" charset="-122"/>
              <a:ea typeface="微软雅黑" panose="020B0503020204020204" charset="-122"/>
              <a:sym typeface="+mn-ea"/>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226185" y="86995"/>
            <a:ext cx="10336530" cy="5525135"/>
          </a:xfrm>
        </p:spPr>
        <p:txBody>
          <a:bodyPr/>
          <a:lstStyle/>
          <a:p>
            <a:pPr algn="l" eaLnBrk="1" latinLnBrk="0" hangingPunct="1">
              <a:lnSpc>
                <a:spcPts val="3860"/>
              </a:lnSpc>
              <a:defRPr/>
            </a:pPr>
            <a:r>
              <a:rPr lang="zh-CN" altLang="en-US" sz="2800" b="1" dirty="0">
                <a:solidFill>
                  <a:schemeClr val="tx1"/>
                </a:solidFill>
                <a:latin typeface="微软雅黑" panose="020B0503020204020204" charset="-122"/>
                <a:ea typeface="微软雅黑" panose="020B0503020204020204" charset="-122"/>
              </a:rPr>
              <a:t>进一步来看，康有为试图结合儒家思想传统和西方立宪主义的努力虽然成为一幕“悲剧性的历史“，但是作为一种方法，移植和借鉴国外的法学经验，并兼顾该国国情的思路，却被后来的学者所继承。康有为的立宪思想曾经启迪和影响了后来的宪法理论，但是，其中却存在许多保守主义的成分，主要表现在对君权的妥协以及对传统的、占统治地位的以礼治国、儒法合流思想的吸收。以康有为为代表的改良派缺乏成熟的阶级力量的支持。康有为对西方的立宪政治缺乏价值上的深刻认识，他还不能把资产阶级的民主政治与封建的开明政治严格区分开来。因此，康有为对宪法的理解是有内在矛盾的。</a:t>
            </a:r>
            <a:endParaRPr lang="zh-CN" altLang="en-US" sz="2800" b="1"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8935" y="7620"/>
            <a:ext cx="11532235" cy="6662420"/>
          </a:xfrm>
          <a:prstGeom prst="rect">
            <a:avLst/>
          </a:prstGeom>
          <a:noFill/>
        </p:spPr>
        <p:txBody>
          <a:bodyPr wrap="square" rtlCol="0" anchor="t">
            <a:spAutoFit/>
          </a:bodyPr>
          <a:p>
            <a:pPr fontAlgn="auto">
              <a:lnSpc>
                <a:spcPts val="3660"/>
              </a:lnSpc>
            </a:pPr>
            <a:r>
              <a:rPr lang="zh-CN" altLang="en-US" sz="2800" b="1"/>
              <a:t>戊戌变法失败后，血的教训，使康有为看到国家民族的苦难更加深重，他流亡日本，游历欧、美等地，寻找医国治民的良药，西方资本主义进化论学说和空想社会主义的思想对他产生了影响。但是康氏《大同书》的思想仍基于儒学的"不忍人之心"的博爱观，"思有以拯救之"。他依据《春秋》公羊三世说和《礼运》中的"小康"、"大同"说，运用今文经学的交易哲学，表述了人类历史的三个阶段，即由"据乱"进为"升平"(小康)，由"升平"进为"太平"(大同)，那时人们都成为快活无比的"神圣"。而这种大同极乐世界，正如《礼记·礼远》篇所说的:"大道之行也，天下为公，选贤与能，讲信修睦。故人不独亲其亲，不独子其子，使老有所终，壮有所用，幼有所长，矜寡孤独废疾皆有所养，男有分，女有归。货恶其弃于地也，不必藏于己;力恶其不出于身也，不必为己。是故谋闭而不兴，盗窃乱贼不作。故外户不闭，是为大同。"康氏在《大同书》中追寻的理想社会，就是这样既有中国社会理想特色，又有西方空想社会主义色彩的世界。</a:t>
            </a:r>
            <a:endParaRPr lang="zh-CN" altLang="en-US" sz="2800" b="1"/>
          </a:p>
        </p:txBody>
      </p:sp>
    </p:spTree>
    <p:custDataLst>
      <p:tags r:id="rId1"/>
    </p:custDataLst>
  </p:cSld>
  <p:clrMapOvr>
    <a:masterClrMapping/>
  </p:clrMapOvr>
</p:sld>
</file>

<file path=ppt/tags/tag1.xml><?xml version="1.0" encoding="utf-8"?>
<p:tagLst xmlns:p="http://schemas.openxmlformats.org/presentationml/2006/main">
  <p:tag name="KSO_WM_TAG_VERSION" val="1.0"/>
  <p:tag name="KSO_WM_TEMPLATE_CATEGORY" val="basetag"/>
  <p:tag name="KSO_WM_TEMPLATE_INDEX" val="20163672"/>
</p:tagLst>
</file>

<file path=ppt/tags/tag10.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11.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12.xml><?xml version="1.0" encoding="utf-8"?>
<p:tagLst xmlns:p="http://schemas.openxmlformats.org/presentationml/2006/main">
  <p:tag name="KSO_WM_BEAUTIFY_FLAG" val="#wm#"/>
  <p:tag name="KSO_WM_TEMPLATE_CATEGORY" val="basetag"/>
  <p:tag name="KSO_WM_TEMPLATE_INDEX" val="20163672"/>
</p:tagLst>
</file>

<file path=ppt/tags/tag13.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14.xml><?xml version="1.0" encoding="utf-8"?>
<p:tagLst xmlns:p="http://schemas.openxmlformats.org/presentationml/2006/main">
  <p:tag name="KSO_WM_BEAUTIFY_FLAG" val="#wm#"/>
  <p:tag name="KSO_WM_TEMPLATE_CATEGORY" val="basetag"/>
  <p:tag name="KSO_WM_TEMPLATE_INDEX" val="20163672"/>
</p:tagLst>
</file>

<file path=ppt/tags/tag15.xml><?xml version="1.0" encoding="utf-8"?>
<p:tagLst xmlns:p="http://schemas.openxmlformats.org/presentationml/2006/main">
  <p:tag name="KSO_WM_BEAUTIFY_FLAG" val="#wm#"/>
  <p:tag name="KSO_WM_TEMPLATE_CATEGORY" val="basetag"/>
  <p:tag name="KSO_WM_TEMPLATE_INDEX" val="20163672"/>
</p:tagLst>
</file>

<file path=ppt/tags/tag16.xml><?xml version="1.0" encoding="utf-8"?>
<p:tagLst xmlns:p="http://schemas.openxmlformats.org/presentationml/2006/main">
  <p:tag name="KSO_WM_BEAUTIFY_FLAG" val="#wm#"/>
  <p:tag name="KSO_WM_TEMPLATE_CATEGORY" val="basetag"/>
  <p:tag name="KSO_WM_TEMPLATE_INDEX" val="20163672"/>
</p:tagLst>
</file>

<file path=ppt/tags/tag17.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18.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19.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2.xml><?xml version="1.0" encoding="utf-8"?>
<p:tagLst xmlns:p="http://schemas.openxmlformats.org/presentationml/2006/main">
  <p:tag name="KSO_WM_TAG_VERSION" val="1.0"/>
  <p:tag name="KSO_WM_TEMPLATE_CATEGORY" val="basetag"/>
  <p:tag name="KSO_WM_TEMPLATE_INDEX" val="20163672"/>
</p:tagLst>
</file>

<file path=ppt/tags/tag20.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21.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22.xml><?xml version="1.0" encoding="utf-8"?>
<p:tagLst xmlns:p="http://schemas.openxmlformats.org/presentationml/2006/main">
  <p:tag name="KSO_WM_TEMPLATE_CATEGORY" val="basetag"/>
  <p:tag name="KSO_WM_TEMPLATE_INDEX" val="20163672"/>
</p:tagLst>
</file>

<file path=ppt/tags/tag23.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24.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25.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26.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27.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28.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29.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3.xml><?xml version="1.0" encoding="utf-8"?>
<p:tagLst xmlns:p="http://schemas.openxmlformats.org/presentationml/2006/main">
  <p:tag name="KSO_WM_TEMPLATE_CATEGORY" val="basetag"/>
  <p:tag name="KSO_WM_TEMPLATE_INDEX" val="20163672"/>
  <p:tag name="KSO_WM_TAG_VERSION" val="1.0"/>
  <p:tag name="KSO_WM_TEMPLATE_THUMBS_INDEX" val="1、6、8、9、11、15、16、17、7、20、22、25、27、32、34、36、37、38"/>
  <p:tag name="KSO_WM_BEAUTIFY_FLAG" val="#wm#"/>
</p:tagLst>
</file>

<file path=ppt/tags/tag30.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31.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32.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33.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34.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35.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36.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37.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38.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39.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4.xml><?xml version="1.0" encoding="utf-8"?>
<p:tagLst xmlns:p="http://schemas.openxmlformats.org/presentationml/2006/main">
  <p:tag name="KSO_WM_TEMPLATE_CATEGORY" val="basetag"/>
  <p:tag name="KSO_WM_TEMPLATE_INDEX" val="20163672"/>
</p:tagLst>
</file>

<file path=ppt/tags/tag40.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41.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42.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43.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44.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45.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46.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47.xml><?xml version="1.0" encoding="utf-8"?>
<p:tagLst xmlns:p="http://schemas.openxmlformats.org/presentationml/2006/main">
  <p:tag name="KSO_WM_TEMPLATE_CATEGORY" val="basetag"/>
  <p:tag name="KSO_WM_TEMPLATE_INDEX" val="20163672"/>
</p:tagLst>
</file>

<file path=ppt/tags/tag48.xml><?xml version="1.0" encoding="utf-8"?>
<p:tagLst xmlns:p="http://schemas.openxmlformats.org/presentationml/2006/main">
  <p:tag name="KSO_WM_TEMPLATE_CATEGORY" val="basetag"/>
  <p:tag name="KSO_WM_TEMPLATE_INDEX" val="20163672"/>
  <p:tag name="KSO_WM_TAG_VERSION" val="1.0"/>
  <p:tag name="KSO_WM_SLIDE_ID" val="basetag20163672_1"/>
  <p:tag name="KSO_WM_SLIDE_INDEX" val="1"/>
  <p:tag name="KSO_WM_SLIDE_ITEM_CNT" val="0"/>
  <p:tag name="KSO_WM_SLIDE_TYPE" val="title"/>
  <p:tag name="KSO_WM_TEMPLATE_THUMBS_INDEX" val="1、6、8、9、11、15、16、17、7、20、22、25、27、32、34、36、37、38"/>
  <p:tag name="KSO_WM_BEAUTIFY_FLAG" val="#wm#"/>
</p:tagLst>
</file>

<file path=ppt/tags/tag5.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6.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7.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8.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ags/tag9.xml><?xml version="1.0" encoding="utf-8"?>
<p:tagLst xmlns:p="http://schemas.openxmlformats.org/presentationml/2006/main">
  <p:tag name="KSO_WM_TEMPLATE_CATEGORY" val="basetag"/>
  <p:tag name="KSO_WM_TEMPLATE_INDEX" val="20163672"/>
  <p:tag name="KSO_WM_TAG_VERSION" val="1.0"/>
  <p:tag name="KSO_WM_SLIDE_ID" val="basetag20163672_7"/>
  <p:tag name="KSO_WM_SLIDE_INDEX" val="7"/>
  <p:tag name="KSO_WM_SLIDE_ITEM_CNT" val="0"/>
  <p:tag name="KSO_WM_SLIDE_TYPE" val="sectionTitle"/>
  <p:tag name="KSO_WM_BEAUTIFY_FLAG" val="#wm#"/>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9579</Words>
  <Application>WPS 演示</Application>
  <PresentationFormat>宽屏</PresentationFormat>
  <Paragraphs>203</Paragraphs>
  <Slides>45</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45</vt:i4>
      </vt:variant>
    </vt:vector>
  </HeadingPairs>
  <TitlesOfParts>
    <vt:vector size="57" baseType="lpstr">
      <vt:lpstr>Arial</vt:lpstr>
      <vt:lpstr>宋体</vt:lpstr>
      <vt:lpstr>Wingdings</vt:lpstr>
      <vt:lpstr>Arial Unicode MS</vt:lpstr>
      <vt:lpstr>Calibri Light</vt:lpstr>
      <vt:lpstr>Calibri</vt:lpstr>
      <vt:lpstr>微软雅黑</vt:lpstr>
      <vt:lpstr>黑体</vt:lpstr>
      <vt:lpstr>幼圆</vt:lpstr>
      <vt:lpstr>Impact</vt:lpstr>
      <vt:lpstr>字体管家胖丫儿</vt:lpstr>
      <vt:lpstr>1_Office 主题</vt:lpstr>
      <vt:lpstr>PowerPoint 演示文稿</vt:lpstr>
      <vt:lpstr>单击输入您的文字标题</vt:lpstr>
      <vt:lpstr>PowerPoint 演示文稿</vt:lpstr>
      <vt:lpstr>康有为的一生，当时与后世皆褒贬不一，颂之者称他是改革家，“康有为作为晚清社会的活跃分子，在倡导维新运动和领导戊戌变法时，体现了历史前进的方向。贬之者称其为保皇党，章炳麟在《驳康有为论革命书》中对他的保守思想就有很多批判。这其中更重要的原因就是他没有和谭嗣同一样选择杀身成仁，而选择了逃亡。当他在民国初年为尊孔复古思潮推波助澜，与袁世凯同流合污，充当帝制复辟运动的精神领袖时，就站到了历史的对立面，从政治巨人蜕变为现实的侏儒。</vt:lpstr>
      <vt:lpstr>PowerPoint 演示文稿</vt:lpstr>
      <vt:lpstr>PowerPoint 演示文稿</vt:lpstr>
      <vt:lpstr>PowerPoint 演示文稿</vt:lpstr>
      <vt:lpstr>康有为的一生，当时与后世皆褒贬不一，颂之者称他是改革家，“康有为作为晚清社会的活跃分子，在倡导维新运动和领导戊戌变法时，体现了历史前进的方向。贬之者称其为保皇党，章炳麟在《驳康有为论革命书》中对他的保守思想就有很多批判。这其中更重要的原因就是他没有和谭嗣同一样选择杀身成仁，而选择了逃亡。当他在民国初年为尊孔复古思潮推波助澜，与袁世凯同流合污，充当帝制复辟运动的精神领袖时，就站到了历史的对立面，从政治巨人蜕变为现实的侏儒。</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康有为公共学前教育体系的理想构建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清新花朵工作汇报模板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逆风竹</cp:lastModifiedBy>
  <cp:revision>4</cp:revision>
  <dcterms:created xsi:type="dcterms:W3CDTF">2018-10-15T07:21:24Z</dcterms:created>
  <dcterms:modified xsi:type="dcterms:W3CDTF">2018-10-15T11:30:51Z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