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extLst/>
          </a:lstStyle>
          <a:p>
            <a:fld id="{0404400A-1698-4532-B44B-5747E35BBBE1}" type="datetimeFigureOut">
              <a:rPr lang="zh-CN" altLang="en-US" smtClean="0"/>
              <a:pPr/>
              <a:t>2018/11/9</a:t>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extLst/>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extLst/>
          </a:lstStyle>
          <a:p>
            <a:fld id="{412D3D6C-537C-4187-8B3F-CFB6771D266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404400A-1698-4532-B44B-5747E35BBBE1}" type="datetimeFigureOut">
              <a:rPr lang="zh-CN" altLang="en-US" smtClean="0"/>
              <a:pPr/>
              <a:t>2018/11/9</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404400A-1698-4532-B44B-5747E35BBBE1}" type="datetimeFigureOut">
              <a:rPr lang="zh-CN" altLang="en-US" smtClean="0"/>
              <a:pPr/>
              <a:t>2018/11/9</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0404400A-1698-4532-B44B-5747E35BBBE1}" type="datetimeFigureOut">
              <a:rPr lang="zh-CN" altLang="en-US" smtClean="0"/>
              <a:pPr/>
              <a:t>2018/11/9</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0404400A-1698-4532-B44B-5747E35BBBE1}" type="datetimeFigureOut">
              <a:rPr lang="zh-CN" altLang="en-US" smtClean="0"/>
              <a:pPr/>
              <a:t>2018/11/9</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0404400A-1698-4532-B44B-5747E35BBBE1}" type="datetimeFigureOut">
              <a:rPr lang="zh-CN" altLang="en-US" smtClean="0"/>
              <a:pPr/>
              <a:t>2018/11/9</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0404400A-1698-4532-B44B-5747E35BBBE1}" type="datetimeFigureOut">
              <a:rPr lang="zh-CN" altLang="en-US" smtClean="0"/>
              <a:pPr/>
              <a:t>2018/11/9</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fld id="{0404400A-1698-4532-B44B-5747E35BBBE1}" type="datetimeFigureOut">
              <a:rPr lang="zh-CN" altLang="en-US" smtClean="0"/>
              <a:pPr/>
              <a:t>2018/11/9</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fld id="{0404400A-1698-4532-B44B-5747E35BBBE1}" type="datetimeFigureOut">
              <a:rPr lang="zh-CN" altLang="en-US" smtClean="0"/>
              <a:pPr/>
              <a:t>2018/11/9</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extLst/>
          </a:lstStyle>
          <a:p>
            <a:fld id="{0404400A-1698-4532-B44B-5747E35BBBE1}" type="datetimeFigureOut">
              <a:rPr lang="zh-CN" altLang="en-US" smtClean="0"/>
              <a:pPr/>
              <a:t>2018/11/9</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412D3D6C-537C-4187-8B3F-CFB6771D266A}"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fld id="{0404400A-1698-4532-B44B-5747E35BBBE1}" type="datetimeFigureOut">
              <a:rPr lang="zh-CN" altLang="en-US" smtClean="0"/>
              <a:pPr/>
              <a:t>2018/11/9</a:t>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fld id="{412D3D6C-537C-4187-8B3F-CFB6771D266A}" type="slidenum">
              <a:rPr lang="zh-CN" altLang="en-US" smtClean="0"/>
              <a:pPr/>
              <a:t>‹#›</a:t>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404400A-1698-4532-B44B-5747E35BBBE1}" type="datetimeFigureOut">
              <a:rPr lang="zh-CN" altLang="en-US" smtClean="0"/>
              <a:pPr/>
              <a:t>2018/11/9</a:t>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12D3D6C-537C-4187-8B3F-CFB6771D266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Users\lenovo\Desktop\XiaoYing_Video_1541724187124.mp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企业名称登记管理规定</a:t>
            </a:r>
            <a:endParaRPr lang="zh-CN" altLang="en-US" dirty="0"/>
          </a:p>
        </p:txBody>
      </p:sp>
      <p:sp>
        <p:nvSpPr>
          <p:cNvPr id="3" name="副标题 2"/>
          <p:cNvSpPr>
            <a:spLocks noGrp="1"/>
          </p:cNvSpPr>
          <p:nvPr>
            <p:ph type="subTitle" idx="1"/>
          </p:nvPr>
        </p:nvSpPr>
        <p:spPr/>
        <p:txBody>
          <a:bodyPr/>
          <a:lstStyle/>
          <a:p>
            <a:endParaRPr lang="zh-CN" altLang="en-US"/>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endParaRPr lang="zh-CN" altLang="en-US" dirty="0"/>
          </a:p>
        </p:txBody>
      </p:sp>
      <p:sp>
        <p:nvSpPr>
          <p:cNvPr id="3" name="标题 2"/>
          <p:cNvSpPr>
            <a:spLocks noGrp="1"/>
          </p:cNvSpPr>
          <p:nvPr>
            <p:ph type="title"/>
          </p:nvPr>
        </p:nvSpPr>
        <p:spPr/>
        <p:txBody>
          <a:bodyPr>
            <a:normAutofit fontScale="90000"/>
          </a:bodyPr>
          <a:lstStyle/>
          <a:p>
            <a:r>
              <a:rPr lang="zh-CN" altLang="en-US" sz="2200" dirty="0" smtClean="0"/>
              <a:t>一、各级登记主管机关一律按</a:t>
            </a:r>
            <a:r>
              <a:rPr lang="en-US" altLang="zh-CN" sz="2200" dirty="0" smtClean="0"/>
              <a:t>《</a:t>
            </a:r>
            <a:r>
              <a:rPr lang="zh-CN" altLang="en-US" sz="2200" dirty="0" smtClean="0"/>
              <a:t>企业名称登记管理规定</a:t>
            </a:r>
            <a:r>
              <a:rPr lang="en-US" altLang="zh-CN" sz="2200" dirty="0" smtClean="0"/>
              <a:t>》</a:t>
            </a:r>
            <a:r>
              <a:rPr lang="zh-CN" altLang="en-US" sz="2200" dirty="0" smtClean="0"/>
              <a:t>和本通知核准登记企业名称。</a:t>
            </a:r>
            <a:r>
              <a:rPr lang="zh-CN" altLang="en-US" sz="4800" dirty="0" smtClean="0"/>
              <a:t/>
            </a:r>
            <a:br>
              <a:rPr lang="zh-CN" altLang="en-US" sz="4800" dirty="0" smtClean="0"/>
            </a:br>
            <a:endParaRPr lang="zh-CN" altLang="en-US" dirty="0"/>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000" dirty="0" smtClean="0"/>
              <a:t>二、登记主管机关对企业名称实行分级登记管理。</a:t>
            </a:r>
            <a:endParaRPr lang="zh-CN" altLang="en-US" sz="2000" dirty="0"/>
          </a:p>
        </p:txBody>
      </p:sp>
      <p:sp>
        <p:nvSpPr>
          <p:cNvPr id="3" name="文本占位符 2"/>
          <p:cNvSpPr>
            <a:spLocks noGrp="1"/>
          </p:cNvSpPr>
          <p:nvPr>
            <p:ph type="body" idx="1"/>
          </p:nvPr>
        </p:nvSpPr>
        <p:spPr/>
        <p:txBody>
          <a:bodyPr/>
          <a:lstStyle/>
          <a:p>
            <a:endParaRPr lang="zh-CN" altLang="en-US" dirty="0"/>
          </a:p>
        </p:txBody>
      </p:sp>
      <p:sp>
        <p:nvSpPr>
          <p:cNvPr id="4" name="文本占位符 3"/>
          <p:cNvSpPr>
            <a:spLocks noGrp="1"/>
          </p:cNvSpPr>
          <p:nvPr>
            <p:ph type="body" sz="half" idx="3"/>
          </p:nvPr>
        </p:nvSpPr>
        <p:spPr/>
        <p:txBody>
          <a:bodyPr/>
          <a:lstStyle/>
          <a:p>
            <a:endParaRPr lang="zh-CN" altLang="en-US"/>
          </a:p>
        </p:txBody>
      </p:sp>
      <p:sp>
        <p:nvSpPr>
          <p:cNvPr id="5" name="内容占位符 4"/>
          <p:cNvSpPr>
            <a:spLocks noGrp="1"/>
          </p:cNvSpPr>
          <p:nvPr>
            <p:ph sz="quarter" idx="2"/>
          </p:nvPr>
        </p:nvSpPr>
        <p:spPr/>
        <p:txBody>
          <a:bodyPr>
            <a:normAutofit/>
          </a:bodyPr>
          <a:lstStyle/>
          <a:p>
            <a:pPr>
              <a:buNone/>
            </a:pPr>
            <a:r>
              <a:rPr lang="en-US" altLang="zh-CN" sz="1800" dirty="0" smtClean="0"/>
              <a:t>   1.</a:t>
            </a:r>
            <a:r>
              <a:rPr lang="zh-CN" altLang="en-US" sz="1800" dirty="0" smtClean="0"/>
              <a:t>各省、自治区、直辖市工商行政管理局对已经登记注册，使用</a:t>
            </a:r>
            <a:r>
              <a:rPr lang="en-US" altLang="zh-CN" sz="1800" dirty="0" smtClean="0"/>
              <a:t>“</a:t>
            </a:r>
            <a:r>
              <a:rPr lang="zh-CN" altLang="en-US" sz="1800" b="1" dirty="0" smtClean="0">
                <a:solidFill>
                  <a:srgbClr val="FF0000"/>
                </a:solidFill>
              </a:rPr>
              <a:t>中国</a:t>
            </a:r>
            <a:r>
              <a:rPr lang="zh-CN" altLang="en-US" sz="1800" dirty="0" smtClean="0"/>
              <a:t>”、</a:t>
            </a:r>
            <a:r>
              <a:rPr lang="en-US" altLang="zh-CN" sz="1800" dirty="0" smtClean="0"/>
              <a:t>“</a:t>
            </a:r>
            <a:r>
              <a:rPr lang="zh-CN" altLang="en-US" sz="1800" b="1" dirty="0" smtClean="0">
                <a:solidFill>
                  <a:srgbClr val="FF0000"/>
                </a:solidFill>
              </a:rPr>
              <a:t>中华</a:t>
            </a:r>
            <a:r>
              <a:rPr lang="zh-CN" altLang="en-US" sz="1800" dirty="0" smtClean="0"/>
              <a:t>”，冠以“</a:t>
            </a:r>
            <a:r>
              <a:rPr lang="zh-CN" altLang="en-US" sz="1800" b="1" dirty="0" smtClean="0">
                <a:solidFill>
                  <a:srgbClr val="FF0000"/>
                </a:solidFill>
              </a:rPr>
              <a:t>国际</a:t>
            </a:r>
            <a:r>
              <a:rPr lang="zh-CN" altLang="en-US" sz="1800" dirty="0" smtClean="0"/>
              <a:t>”、“</a:t>
            </a:r>
            <a:r>
              <a:rPr lang="zh-CN" altLang="en-US" sz="1800" b="1" dirty="0" smtClean="0">
                <a:solidFill>
                  <a:srgbClr val="FF0000"/>
                </a:solidFill>
              </a:rPr>
              <a:t>全国</a:t>
            </a:r>
            <a:r>
              <a:rPr lang="zh-CN" altLang="en-US" sz="1800" dirty="0" smtClean="0"/>
              <a:t>”“</a:t>
            </a:r>
            <a:r>
              <a:rPr lang="zh-CN" altLang="en-US" sz="1800" b="1" dirty="0" smtClean="0">
                <a:solidFill>
                  <a:srgbClr val="FF0000"/>
                </a:solidFill>
              </a:rPr>
              <a:t>国家</a:t>
            </a:r>
            <a:r>
              <a:rPr lang="zh-CN" altLang="en-US" sz="1800" dirty="0" smtClean="0"/>
              <a:t>”</a:t>
            </a:r>
            <a:r>
              <a:rPr lang="zh-CN" altLang="en-US" sz="1800" b="1" dirty="0" smtClean="0"/>
              <a:t>“</a:t>
            </a:r>
            <a:r>
              <a:rPr lang="zh-CN" altLang="en-US" sz="1800" dirty="0" smtClean="0"/>
              <a:t> 或不冠以企业所在地行政区划名称的企业名称</a:t>
            </a:r>
            <a:r>
              <a:rPr lang="en-US" altLang="zh-CN" sz="1800" dirty="0" smtClean="0"/>
              <a:t>,</a:t>
            </a:r>
            <a:r>
              <a:rPr lang="zh-CN" altLang="en-US" sz="1800" dirty="0" smtClean="0"/>
              <a:t>应按照</a:t>
            </a:r>
            <a:r>
              <a:rPr lang="en-US" altLang="zh-CN" sz="1800" dirty="0" smtClean="0"/>
              <a:t>《</a:t>
            </a:r>
            <a:r>
              <a:rPr lang="zh-CN" altLang="en-US" sz="1800" dirty="0" smtClean="0"/>
              <a:t>企业名称登记管理规定</a:t>
            </a:r>
            <a:r>
              <a:rPr lang="en-US" altLang="zh-CN" sz="1800" dirty="0" smtClean="0"/>
              <a:t>》</a:t>
            </a:r>
            <a:r>
              <a:rPr lang="zh-CN" altLang="en-US" sz="1800" dirty="0" smtClean="0"/>
              <a:t>和本通知精神</a:t>
            </a:r>
            <a:r>
              <a:rPr lang="en-US" altLang="zh-CN" sz="1800" dirty="0" smtClean="0"/>
              <a:t>,</a:t>
            </a:r>
            <a:r>
              <a:rPr lang="zh-CN" altLang="en-US" sz="1800" dirty="0" smtClean="0"/>
              <a:t>在本年年底前报国家工商行政管理局重新核定</a:t>
            </a:r>
            <a:r>
              <a:rPr lang="en-US" altLang="zh-CN" sz="1800" dirty="0" smtClean="0"/>
              <a:t>,</a:t>
            </a:r>
            <a:r>
              <a:rPr lang="zh-CN" altLang="en-US" sz="1800" dirty="0" smtClean="0"/>
              <a:t>由国家工商行政管理局统</a:t>
            </a:r>
            <a:r>
              <a:rPr lang="en-US" altLang="zh-CN" sz="1800" dirty="0" smtClean="0"/>
              <a:t>-</a:t>
            </a:r>
            <a:r>
              <a:rPr lang="zh-CN" altLang="en-US" sz="1800" dirty="0" smtClean="0"/>
              <a:t>发布公告。不予核定的，原登记主管机关应限期办理其企业名称变更登记。</a:t>
            </a:r>
            <a:endParaRPr lang="zh-CN" altLang="en-US" sz="1800" dirty="0"/>
          </a:p>
        </p:txBody>
      </p:sp>
      <p:sp>
        <p:nvSpPr>
          <p:cNvPr id="6" name="内容占位符 5"/>
          <p:cNvSpPr>
            <a:spLocks noGrp="1"/>
          </p:cNvSpPr>
          <p:nvPr>
            <p:ph sz="quarter" idx="4"/>
          </p:nvPr>
        </p:nvSpPr>
        <p:spPr/>
        <p:txBody>
          <a:bodyPr>
            <a:normAutofit fontScale="92500" lnSpcReduction="20000"/>
          </a:bodyPr>
          <a:lstStyle/>
          <a:p>
            <a:pPr>
              <a:buNone/>
            </a:pPr>
            <a:r>
              <a:rPr lang="en-US" altLang="zh-CN" sz="1800" dirty="0" smtClean="0"/>
              <a:t>  2.</a:t>
            </a:r>
            <a:r>
              <a:rPr lang="zh-CN" altLang="en-US" sz="1800" dirty="0" smtClean="0"/>
              <a:t>企业名称冠省级行政区划名称的管理问题</a:t>
            </a:r>
            <a:r>
              <a:rPr lang="en-US" altLang="zh-CN" sz="1800" dirty="0" smtClean="0"/>
              <a:t>,</a:t>
            </a:r>
            <a:r>
              <a:rPr lang="zh-CN" altLang="en-US" sz="1800" dirty="0" smtClean="0"/>
              <a:t>由省级工商行政管理机根据</a:t>
            </a:r>
            <a:r>
              <a:rPr lang="en-US" altLang="zh-CN" sz="1800" dirty="0" smtClean="0"/>
              <a:t>《</a:t>
            </a:r>
            <a:r>
              <a:rPr lang="zh-CN" altLang="en-US" sz="1800" dirty="0" smtClean="0"/>
              <a:t>企业名称登记管理规定</a:t>
            </a:r>
            <a:r>
              <a:rPr lang="en-US" altLang="zh-CN" sz="1800" dirty="0" smtClean="0"/>
              <a:t>》</a:t>
            </a:r>
            <a:r>
              <a:rPr lang="zh-CN" altLang="en-US" sz="1800" dirty="0" smtClean="0"/>
              <a:t>制定具体执行办法并报国家工商行政管理局备案。</a:t>
            </a:r>
            <a:endParaRPr lang="en-US" altLang="zh-CN" sz="1800" dirty="0" smtClean="0"/>
          </a:p>
          <a:p>
            <a:endParaRPr lang="zh-CN" altLang="en-US" sz="1800" dirty="0" smtClean="0"/>
          </a:p>
          <a:p>
            <a:pPr>
              <a:buNone/>
            </a:pPr>
            <a:r>
              <a:rPr lang="en-US" altLang="zh-CN" sz="1800" dirty="0" smtClean="0"/>
              <a:t>   3.</a:t>
            </a:r>
            <a:r>
              <a:rPr lang="zh-CN" altLang="en-US" sz="1800" dirty="0" smtClean="0"/>
              <a:t>企业名称使用本地地名作字号</a:t>
            </a:r>
            <a:r>
              <a:rPr lang="en-US" altLang="zh-CN" sz="1800" dirty="0" smtClean="0"/>
              <a:t>,</a:t>
            </a:r>
            <a:r>
              <a:rPr lang="zh-CN" altLang="en-US" sz="1800" dirty="0" smtClean="0"/>
              <a:t>如其字号能够表明其所在地的行政区划</a:t>
            </a:r>
            <a:r>
              <a:rPr lang="en-US" altLang="zh-CN" sz="1800" dirty="0" smtClean="0"/>
              <a:t>,</a:t>
            </a:r>
            <a:r>
              <a:rPr lang="zh-CN" altLang="en-US" sz="1800" dirty="0" smtClean="0"/>
              <a:t>可不冠行政区划名称。如”北京机床厂”的企业名称</a:t>
            </a:r>
            <a:r>
              <a:rPr lang="en-US" altLang="zh-CN" sz="1800" dirty="0" smtClean="0"/>
              <a:t>,</a:t>
            </a:r>
            <a:r>
              <a:rPr lang="zh-CN" altLang="en-US" sz="1800" dirty="0" smtClean="0"/>
              <a:t>不必再冠“北京市” 而称其为“京市北京机床厂”。不使用省、 市县地名作字号的企业名称</a:t>
            </a:r>
            <a:r>
              <a:rPr lang="en-US" altLang="zh-CN" sz="1800" dirty="0" smtClean="0"/>
              <a:t>,</a:t>
            </a:r>
            <a:r>
              <a:rPr lang="zh-CN" altLang="en-US" sz="1800" dirty="0" smtClean="0"/>
              <a:t>其所冠以的行政划名称可以省略“省、市县”等字样。商业、 公共饮食、服务业的企业名称石以使用异地名作字号</a:t>
            </a:r>
            <a:r>
              <a:rPr lang="en-US" altLang="zh-CN" sz="1800" dirty="0" smtClean="0"/>
              <a:t>,</a:t>
            </a:r>
            <a:r>
              <a:rPr lang="zh-CN" altLang="en-US" sz="1800" dirty="0" smtClean="0"/>
              <a:t>但必须冠以企业所在地行政区划名称。</a:t>
            </a:r>
          </a:p>
          <a:p>
            <a:endParaRPr lang="zh-CN" altLang="en-US" sz="1800"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2000" dirty="0" smtClean="0"/>
              <a:t>确有特殊需要，经省级以上登记主管机关核准</a:t>
            </a:r>
            <a:r>
              <a:rPr lang="en-US" altLang="zh-CN" sz="2000" dirty="0" smtClean="0"/>
              <a:t>.</a:t>
            </a:r>
            <a:r>
              <a:rPr lang="zh-CN" altLang="en-US" sz="2000" dirty="0" smtClean="0"/>
              <a:t>具备法人资格的企业可以使用一个从属名称，从属名称不在营业执照上标明，不得以其名义开展经营活动和招揽业务。  私营企业、外商投资企业不得使用从属名称。</a:t>
            </a:r>
          </a:p>
          <a:p>
            <a:endParaRPr lang="zh-CN" altLang="en-US" dirty="0"/>
          </a:p>
        </p:txBody>
      </p:sp>
      <p:sp>
        <p:nvSpPr>
          <p:cNvPr id="3" name="标题 2"/>
          <p:cNvSpPr>
            <a:spLocks noGrp="1"/>
          </p:cNvSpPr>
          <p:nvPr>
            <p:ph type="title"/>
          </p:nvPr>
        </p:nvSpPr>
        <p:spPr/>
        <p:txBody>
          <a:bodyPr>
            <a:normAutofit/>
          </a:bodyPr>
          <a:lstStyle/>
          <a:p>
            <a:r>
              <a:rPr lang="zh-CN" altLang="en-US" sz="2000" dirty="0" smtClean="0"/>
              <a:t>三</a:t>
            </a:r>
            <a:r>
              <a:rPr lang="en-US" altLang="zh-CN" sz="2000" dirty="0" smtClean="0"/>
              <a:t>.</a:t>
            </a:r>
            <a:r>
              <a:rPr lang="zh-CN" altLang="en-US" sz="2000" dirty="0" smtClean="0"/>
              <a:t>企业只准使用一个名字</a:t>
            </a:r>
            <a:endParaRPr lang="zh-CN" altLang="en-US" sz="2000"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1"/>
          </p:nvPr>
        </p:nvSpPr>
        <p:spPr/>
        <p:txBody>
          <a:bodyPr>
            <a:normAutofit lnSpcReduction="10000"/>
          </a:bodyPr>
          <a:lstStyle/>
          <a:p>
            <a:pPr>
              <a:buNone/>
            </a:pPr>
            <a:r>
              <a:rPr lang="en-US" altLang="zh-CN" sz="1800" dirty="0" smtClean="0"/>
              <a:t>  </a:t>
            </a:r>
            <a:r>
              <a:rPr lang="en-US" altLang="zh-CN" sz="2200" dirty="0" smtClean="0"/>
              <a:t>1.</a:t>
            </a:r>
            <a:r>
              <a:rPr lang="zh-CN" altLang="en-US" sz="2200" dirty="0" smtClean="0"/>
              <a:t>企业可以选择字号，字号应当由两个以上的字组成。</a:t>
            </a:r>
            <a:endParaRPr lang="en-US" altLang="zh-CN" sz="2200" dirty="0" smtClean="0"/>
          </a:p>
          <a:p>
            <a:pPr>
              <a:buNone/>
            </a:pPr>
            <a:endParaRPr lang="zh-CN" altLang="en-US" sz="2200" dirty="0" smtClean="0"/>
          </a:p>
          <a:p>
            <a:pPr>
              <a:buNone/>
            </a:pPr>
            <a:r>
              <a:rPr lang="en-US" altLang="zh-CN" sz="2200" dirty="0" smtClean="0"/>
              <a:t>  2.</a:t>
            </a:r>
            <a:r>
              <a:rPr lang="zh-CN" altLang="en-US" sz="2200" dirty="0" smtClean="0"/>
              <a:t>企业有正“理由可以使用本地或者异地地名作字号但不得使用星以上行政区划名称作字号。</a:t>
            </a:r>
            <a:endParaRPr lang="en-US" altLang="zh-CN" sz="2200" dirty="0" smtClean="0"/>
          </a:p>
          <a:p>
            <a:pPr>
              <a:buNone/>
            </a:pPr>
            <a:endParaRPr lang="en-US" altLang="zh-CN" sz="2200" dirty="0" smtClean="0"/>
          </a:p>
          <a:p>
            <a:pPr>
              <a:buNone/>
            </a:pPr>
            <a:r>
              <a:rPr lang="zh-CN" altLang="en-US" sz="2200" dirty="0" smtClean="0"/>
              <a:t>  </a:t>
            </a:r>
            <a:r>
              <a:rPr lang="en-US" altLang="zh-CN" sz="2200" dirty="0" smtClean="0"/>
              <a:t>3.</a:t>
            </a:r>
            <a:r>
              <a:rPr lang="zh-CN" altLang="en-US" sz="2200" dirty="0" smtClean="0"/>
              <a:t>私营企业可以使用投资人姓名作字号。</a:t>
            </a:r>
            <a:endParaRPr lang="zh-CN" altLang="en-US" sz="2200" dirty="0"/>
          </a:p>
        </p:txBody>
      </p:sp>
      <p:sp>
        <p:nvSpPr>
          <p:cNvPr id="3" name="内容占位符 2"/>
          <p:cNvSpPr>
            <a:spLocks noGrp="1"/>
          </p:cNvSpPr>
          <p:nvPr>
            <p:ph sz="half" idx="2"/>
          </p:nvPr>
        </p:nvSpPr>
        <p:spPr/>
        <p:txBody>
          <a:bodyPr>
            <a:normAutofit lnSpcReduction="10000"/>
          </a:bodyPr>
          <a:lstStyle/>
          <a:p>
            <a:pPr>
              <a:buNone/>
            </a:pPr>
            <a:r>
              <a:rPr lang="en-US" altLang="zh-CN" sz="1900" dirty="0" smtClean="0"/>
              <a:t>4.</a:t>
            </a:r>
            <a:r>
              <a:rPr lang="zh-CN" altLang="en-US" sz="1900" dirty="0" smtClean="0"/>
              <a:t>企业名称不得含有下列内容和文字</a:t>
            </a:r>
            <a:r>
              <a:rPr lang="en-US" altLang="zh-CN" sz="1900" dirty="0" smtClean="0"/>
              <a:t>:</a:t>
            </a:r>
          </a:p>
          <a:p>
            <a:pPr>
              <a:buNone/>
            </a:pPr>
            <a:r>
              <a:rPr lang="zh-CN" altLang="en-US" sz="1900" dirty="0" smtClean="0"/>
              <a:t>（</a:t>
            </a:r>
            <a:r>
              <a:rPr lang="en-US" altLang="zh-CN" sz="1900" dirty="0" smtClean="0"/>
              <a:t>1</a:t>
            </a:r>
            <a:r>
              <a:rPr lang="zh-CN" altLang="en-US" sz="1900" dirty="0" smtClean="0"/>
              <a:t>）有损于国家、社会公共利益的。</a:t>
            </a:r>
          </a:p>
          <a:p>
            <a:pPr>
              <a:buNone/>
            </a:pPr>
            <a:r>
              <a:rPr lang="zh-CN" altLang="en-US" sz="1900" dirty="0" smtClean="0"/>
              <a:t>（</a:t>
            </a:r>
            <a:r>
              <a:rPr lang="en-US" altLang="zh-CN" sz="1900" dirty="0" smtClean="0"/>
              <a:t>2</a:t>
            </a:r>
            <a:r>
              <a:rPr lang="zh-CN" altLang="en-US" sz="1900" dirty="0" smtClean="0"/>
              <a:t>）可能对公众造成欺骗或者误解的。</a:t>
            </a:r>
            <a:endParaRPr lang="en-US" altLang="zh-CN" sz="1900" dirty="0" smtClean="0"/>
          </a:p>
          <a:p>
            <a:pPr>
              <a:buNone/>
            </a:pPr>
            <a:r>
              <a:rPr lang="zh-CN" altLang="en-US" sz="1900" dirty="0" smtClean="0"/>
              <a:t>（</a:t>
            </a:r>
            <a:r>
              <a:rPr lang="en-US" altLang="zh-CN" sz="1900" dirty="0" smtClean="0"/>
              <a:t>3</a:t>
            </a:r>
            <a:r>
              <a:rPr lang="zh-CN" altLang="en-US" sz="1900" dirty="0" smtClean="0"/>
              <a:t>）外国国家</a:t>
            </a:r>
            <a:r>
              <a:rPr lang="en-US" altLang="zh-CN" sz="1900" dirty="0" smtClean="0"/>
              <a:t>(</a:t>
            </a:r>
            <a:r>
              <a:rPr lang="zh-CN" altLang="en-US" sz="1900" dirty="0" smtClean="0"/>
              <a:t>地区</a:t>
            </a:r>
            <a:r>
              <a:rPr lang="en-US" altLang="zh-CN" sz="1900" dirty="0" smtClean="0"/>
              <a:t>)</a:t>
            </a:r>
            <a:r>
              <a:rPr lang="zh-CN" altLang="en-US" sz="1900" dirty="0" smtClean="0"/>
              <a:t>名称、国际组织名称。</a:t>
            </a:r>
            <a:endParaRPr lang="en-US" altLang="zh-CN" sz="1900" dirty="0" smtClean="0"/>
          </a:p>
          <a:p>
            <a:pPr>
              <a:buNone/>
            </a:pPr>
            <a:r>
              <a:rPr lang="zh-CN" altLang="en-US" sz="1900" dirty="0" smtClean="0"/>
              <a:t>（</a:t>
            </a:r>
            <a:r>
              <a:rPr lang="en-US" altLang="zh-CN" sz="1900" dirty="0" smtClean="0"/>
              <a:t>4</a:t>
            </a:r>
            <a:r>
              <a:rPr lang="zh-CN" altLang="en-US" sz="1900" dirty="0" smtClean="0"/>
              <a:t>）政党名称、党政军机关名称、群众组织名称、社会团体名称及部队番号、</a:t>
            </a:r>
            <a:endParaRPr lang="en-US" altLang="zh-CN" sz="1900" dirty="0" smtClean="0"/>
          </a:p>
          <a:p>
            <a:pPr>
              <a:buNone/>
            </a:pPr>
            <a:r>
              <a:rPr lang="zh-CN" altLang="en-US" sz="1900" dirty="0" smtClean="0"/>
              <a:t>（</a:t>
            </a:r>
            <a:r>
              <a:rPr lang="en-US" altLang="zh-CN" sz="1900" dirty="0" smtClean="0"/>
              <a:t>5</a:t>
            </a:r>
            <a:r>
              <a:rPr lang="zh-CN" altLang="en-US" sz="1900" dirty="0" smtClean="0"/>
              <a:t>）汉语拼音字母</a:t>
            </a:r>
            <a:r>
              <a:rPr lang="en-US" altLang="zh-CN" sz="1900" dirty="0" smtClean="0"/>
              <a:t>(</a:t>
            </a:r>
            <a:r>
              <a:rPr lang="zh-CN" altLang="en-US" sz="1900" dirty="0" smtClean="0"/>
              <a:t>外文名称中使用的除外</a:t>
            </a:r>
            <a:r>
              <a:rPr lang="en-US" altLang="zh-CN" sz="1900" dirty="0" smtClean="0"/>
              <a:t>)</a:t>
            </a:r>
            <a:r>
              <a:rPr lang="zh-CN" altLang="en-US" sz="1900" dirty="0" smtClean="0"/>
              <a:t>、数字、</a:t>
            </a:r>
            <a:endParaRPr lang="en-US" altLang="zh-CN" sz="1900" dirty="0" smtClean="0"/>
          </a:p>
          <a:p>
            <a:pPr>
              <a:buNone/>
            </a:pPr>
            <a:r>
              <a:rPr lang="zh-CN" altLang="en-US" sz="1900" dirty="0" smtClean="0"/>
              <a:t>（</a:t>
            </a:r>
            <a:r>
              <a:rPr lang="en-US" altLang="zh-CN" sz="1900" dirty="0" smtClean="0"/>
              <a:t>6</a:t>
            </a:r>
            <a:r>
              <a:rPr lang="zh-CN" altLang="en-US" sz="1900" dirty="0" smtClean="0"/>
              <a:t>）其他法律行政法规规定禁止的</a:t>
            </a:r>
            <a:r>
              <a:rPr lang="zh-CN" altLang="en-US" sz="2300" dirty="0" smtClean="0"/>
              <a:t>。</a:t>
            </a:r>
          </a:p>
          <a:p>
            <a:pPr>
              <a:buNone/>
            </a:pPr>
            <a:endParaRPr lang="zh-CN" altLang="en-US" dirty="0" smtClean="0"/>
          </a:p>
          <a:p>
            <a:pPr>
              <a:buNone/>
            </a:pPr>
            <a:endParaRPr lang="zh-CN" altLang="en-US" dirty="0"/>
          </a:p>
        </p:txBody>
      </p:sp>
      <p:sp>
        <p:nvSpPr>
          <p:cNvPr id="4" name="标题 3"/>
          <p:cNvSpPr>
            <a:spLocks noGrp="1"/>
          </p:cNvSpPr>
          <p:nvPr>
            <p:ph type="title"/>
          </p:nvPr>
        </p:nvSpPr>
        <p:spPr/>
        <p:txBody>
          <a:bodyPr>
            <a:normAutofit/>
          </a:bodyPr>
          <a:lstStyle/>
          <a:p>
            <a:r>
              <a:rPr lang="zh-CN" altLang="en-US" sz="2000" dirty="0" smtClean="0"/>
              <a:t>四</a:t>
            </a:r>
            <a:r>
              <a:rPr lang="en-US" altLang="zh-CN" sz="2000" dirty="0" smtClean="0"/>
              <a:t>.</a:t>
            </a:r>
            <a:r>
              <a:rPr lang="zh-CN" altLang="en-US" sz="2000" dirty="0" smtClean="0"/>
              <a:t>其他内容</a:t>
            </a:r>
            <a:endParaRPr lang="zh-CN" altLang="en-US" sz="2000"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sz="3200" dirty="0" smtClean="0"/>
              <a:t>企业名称登记案列</a:t>
            </a:r>
            <a:endParaRPr lang="zh-CN" altLang="en-US" sz="3200" dirty="0"/>
          </a:p>
        </p:txBody>
      </p:sp>
      <p:pic>
        <p:nvPicPr>
          <p:cNvPr id="6" name="XiaoYing_Video_1541724187124.mp4">
            <a:hlinkClick r:id="" action="ppaction://media"/>
          </p:cNvPr>
          <p:cNvPicPr>
            <a:picLocks noGrp="1" noRot="1" noChangeAspect="1"/>
          </p:cNvPicPr>
          <p:nvPr>
            <p:ph idx="1"/>
            <a:videoFile r:link="rId1"/>
          </p:nvPr>
        </p:nvPicPr>
        <p:blipFill>
          <a:blip r:embed="rId3"/>
          <a:stretch>
            <a:fillRect/>
          </a:stretch>
        </p:blipFill>
        <p:spPr>
          <a:xfrm>
            <a:off x="1000100" y="1571612"/>
            <a:ext cx="7000924" cy="4636323"/>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pPr>
              <a:buNone/>
            </a:pPr>
            <a:r>
              <a:rPr lang="zh-CN" altLang="en-US" sz="8000" dirty="0" smtClean="0"/>
              <a:t>        </a:t>
            </a:r>
            <a:endParaRPr lang="en-US" altLang="zh-CN" sz="8000" dirty="0" smtClean="0"/>
          </a:p>
          <a:p>
            <a:pPr>
              <a:buNone/>
            </a:pPr>
            <a:r>
              <a:rPr lang="en-US" altLang="zh-CN" sz="8000" dirty="0" smtClean="0"/>
              <a:t>       </a:t>
            </a:r>
            <a:r>
              <a:rPr lang="zh-CN" altLang="en-US" sz="8000" dirty="0" smtClean="0"/>
              <a:t>谢谢！</a:t>
            </a:r>
            <a:endParaRPr lang="zh-CN" altLang="en-US" sz="8000" dirty="0"/>
          </a:p>
        </p:txBody>
      </p:sp>
      <p:sp>
        <p:nvSpPr>
          <p:cNvPr id="3" name="标题 2"/>
          <p:cNvSpPr>
            <a:spLocks noGrp="1"/>
          </p:cNvSpPr>
          <p:nvPr>
            <p:ph type="title"/>
          </p:nvPr>
        </p:nvSpPr>
        <p:spPr/>
        <p:txBody>
          <a:bodyPr/>
          <a:lstStyle/>
          <a:p>
            <a:endParaRPr lang="zh-CN"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TotalTime>
  <Words>485</Words>
  <Application>Microsoft Office PowerPoint</Application>
  <PresentationFormat>全屏显示(4:3)</PresentationFormat>
  <Paragraphs>25</Paragraphs>
  <Slides>7</Slides>
  <Notes>0</Notes>
  <HiddenSlides>0</HiddenSlides>
  <MMClips>1</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聚合</vt:lpstr>
      <vt:lpstr>企业名称登记管理规定</vt:lpstr>
      <vt:lpstr>一、各级登记主管机关一律按《企业名称登记管理规定》和本通知核准登记企业名称。 </vt:lpstr>
      <vt:lpstr>二、登记主管机关对企业名称实行分级登记管理。</vt:lpstr>
      <vt:lpstr>三.企业只准使用一个名字</vt:lpstr>
      <vt:lpstr>四.其他内容</vt:lpstr>
      <vt:lpstr>企业名称登记案列</vt:lpstr>
      <vt:lpstr>幻灯片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企业名称登记管理规定</dc:title>
  <dc:creator>lenovo</dc:creator>
  <cp:lastModifiedBy>lenovo</cp:lastModifiedBy>
  <cp:revision>11</cp:revision>
  <dcterms:created xsi:type="dcterms:W3CDTF">2018-11-08T07:35:48Z</dcterms:created>
  <dcterms:modified xsi:type="dcterms:W3CDTF">2018-11-09T00:48:03Z</dcterms:modified>
</cp:coreProperties>
</file>