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0"/>
  </p:handoutMasterIdLst>
  <p:sldIdLst>
    <p:sldId id="290" r:id="rId3"/>
    <p:sldId id="260" r:id="rId5"/>
    <p:sldId id="259" r:id="rId6"/>
    <p:sldId id="320" r:id="rId7"/>
    <p:sldId id="321" r:id="rId8"/>
    <p:sldId id="322" r:id="rId9"/>
    <p:sldId id="323" r:id="rId10"/>
    <p:sldId id="324" r:id="rId11"/>
    <p:sldId id="325" r:id="rId12"/>
    <p:sldId id="261"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 id="340" r:id="rId28"/>
    <p:sldId id="341" r:id="rId29"/>
    <p:sldId id="342" r:id="rId30"/>
    <p:sldId id="343" r:id="rId31"/>
    <p:sldId id="265" r:id="rId32"/>
    <p:sldId id="348" r:id="rId33"/>
    <p:sldId id="349" r:id="rId34"/>
    <p:sldId id="344" r:id="rId35"/>
    <p:sldId id="345" r:id="rId36"/>
    <p:sldId id="346" r:id="rId37"/>
    <p:sldId id="347" r:id="rId38"/>
    <p:sldId id="277"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87DE"/>
    <a:srgbClr val="383E4C"/>
    <a:srgbClr val="F5F5F5"/>
    <a:srgbClr val="F2F2F2"/>
    <a:srgbClr val="6CABD6"/>
    <a:srgbClr val="22A8DE"/>
    <a:srgbClr val="2466C6"/>
    <a:srgbClr val="1E222A"/>
    <a:srgbClr val="3381C7"/>
    <a:srgbClr val="BA5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95" autoAdjust="0"/>
    <p:restoredTop sz="85409" autoAdjust="0"/>
  </p:normalViewPr>
  <p:slideViewPr>
    <p:cSldViewPr snapToGrid="0">
      <p:cViewPr>
        <p:scale>
          <a:sx n="75" d="100"/>
          <a:sy n="75" d="100"/>
        </p:scale>
        <p:origin x="-832" y="-160"/>
      </p:cViewPr>
      <p:guideLst>
        <p:guide orient="horz" pos="2160"/>
        <p:guide pos="3840"/>
      </p:guideLst>
    </p:cSldViewPr>
  </p:slideViewPr>
  <p:notesTextViewPr>
    <p:cViewPr>
      <p:scale>
        <a:sx n="1" d="1"/>
        <a:sy n="1" d="1"/>
      </p:scale>
      <p:origin x="0" y="0"/>
    </p:cViewPr>
  </p:notesTextViewPr>
  <p:sorterViewPr>
    <p:cViewPr>
      <p:scale>
        <a:sx n="100" d="100"/>
        <a:sy n="100" d="100"/>
      </p:scale>
      <p:origin x="0" y="-4710"/>
    </p:cViewPr>
  </p:sorterViewPr>
  <p:notesViewPr>
    <p:cSldViewPr snapToGrid="0">
      <p:cViewPr varScale="1">
        <p:scale>
          <a:sx n="88" d="100"/>
          <a:sy n="88" d="100"/>
        </p:scale>
        <p:origin x="294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2706DAA-7A62-4583-9A96-704AC66F34B2}"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zh-CN" altLang="en-US"/>
        </a:p>
      </dgm:t>
    </dgm:pt>
    <dgm:pt modelId="{2D72B448-0F71-48A9-A240-A1C6C2674751}">
      <dgm:prSet phldrT="[文本]" custT="1"/>
      <dgm:spPr>
        <a:gradFill flip="none" rotWithShape="1">
          <a:gsLst>
            <a:gs pos="0">
              <a:schemeClr val="accent1"/>
            </a:gs>
            <a:gs pos="64999">
              <a:srgbClr val="F0EBD5"/>
            </a:gs>
            <a:gs pos="100000">
              <a:srgbClr val="D1C39F"/>
            </a:gs>
          </a:gsLst>
          <a:path path="shape">
            <a:fillToRect l="50000" t="50000" r="50000" b="50000"/>
          </a:path>
          <a:tileRect/>
        </a:gradFill>
      </dgm:spPr>
      <dgm:t>
        <a:bodyPr/>
        <a:lstStyle/>
        <a:p>
          <a:r>
            <a:rPr lang="zh-CN" altLang="en-US" sz="1200" b="1" smtClean="0">
              <a:solidFill>
                <a:srgbClr val="FF0000"/>
              </a:solidFill>
            </a:rPr>
            <a:t>社会责任</a:t>
          </a:r>
          <a:endParaRPr lang="zh-CN" altLang="en-US" sz="1200" b="1">
            <a:solidFill>
              <a:srgbClr val="FF0000"/>
            </a:solidFill>
          </a:endParaRPr>
        </a:p>
      </dgm:t>
    </dgm:pt>
    <dgm:pt modelId="{AFD6886D-815F-4181-B082-1BFBD8FCAAB6}" cxnId="{AC9605D5-280E-4CE4-910F-0E2E03D22E6C}" type="parTrans">
      <dgm:prSet/>
      <dgm:spPr/>
      <dgm:t>
        <a:bodyPr/>
        <a:lstStyle/>
        <a:p>
          <a:endParaRPr lang="zh-CN" altLang="en-US" sz="1200"/>
        </a:p>
      </dgm:t>
    </dgm:pt>
    <dgm:pt modelId="{768F7317-1FB9-4722-99A1-9CECC90B97D0}" cxnId="{AC9605D5-280E-4CE4-910F-0E2E03D22E6C}" type="sibTrans">
      <dgm:prSet/>
      <dgm:spPr/>
      <dgm:t>
        <a:bodyPr/>
        <a:lstStyle/>
        <a:p>
          <a:endParaRPr lang="zh-CN" altLang="en-US" sz="1200"/>
        </a:p>
      </dgm:t>
    </dgm:pt>
    <dgm:pt modelId="{F884201D-40B1-4EF7-9725-BF891DDCA17A}">
      <dgm:prSet phldrT="[文本]" custT="1"/>
      <dgm:spPr>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200" smtClean="0">
              <a:solidFill>
                <a:schemeClr val="tx1"/>
              </a:solidFill>
            </a:rPr>
            <a:t>社会经济责任</a:t>
          </a:r>
          <a:endParaRPr lang="zh-CN" altLang="en-US" sz="1200">
            <a:solidFill>
              <a:schemeClr val="tx1"/>
            </a:solidFill>
          </a:endParaRPr>
        </a:p>
      </dgm:t>
    </dgm:pt>
    <dgm:pt modelId="{F2245713-7904-4BAD-9C90-2345A69D5519}" cxnId="{98AD36B9-C0D2-42FD-B6FA-C44C28440B65}" type="parTrans">
      <dgm:prSet custT="1"/>
      <dgm:spPr/>
      <dgm:t>
        <a:bodyPr/>
        <a:lstStyle/>
        <a:p>
          <a:endParaRPr lang="zh-CN" altLang="en-US" sz="1200"/>
        </a:p>
      </dgm:t>
    </dgm:pt>
    <dgm:pt modelId="{57A67007-5336-4100-99E2-9344B1DC9D5D}" cxnId="{98AD36B9-C0D2-42FD-B6FA-C44C28440B65}" type="sibTrans">
      <dgm:prSet/>
      <dgm:spPr/>
      <dgm:t>
        <a:bodyPr/>
        <a:lstStyle/>
        <a:p>
          <a:endParaRPr lang="zh-CN" altLang="en-US" sz="1200"/>
        </a:p>
      </dgm:t>
    </dgm:pt>
    <dgm:pt modelId="{355247DC-299B-41C4-9CC4-A27C16B14BE1}">
      <dgm:prSet phldrT="[文本]" custT="1"/>
      <dgm:spPr>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200" smtClean="0">
              <a:solidFill>
                <a:schemeClr val="tx1"/>
              </a:solidFill>
            </a:rPr>
            <a:t>社会功能责任</a:t>
          </a:r>
          <a:endParaRPr lang="zh-CN" altLang="en-US" sz="1200">
            <a:solidFill>
              <a:schemeClr val="tx1"/>
            </a:solidFill>
          </a:endParaRPr>
        </a:p>
      </dgm:t>
    </dgm:pt>
    <dgm:pt modelId="{4ED15A84-5AF7-4D4A-BF7B-95AF29A2DCCB}" cxnId="{ED5B0E4C-0E0B-4F4D-BD73-FD365173DF14}" type="parTrans">
      <dgm:prSet custT="1"/>
      <dgm:spPr/>
      <dgm:t>
        <a:bodyPr/>
        <a:lstStyle/>
        <a:p>
          <a:endParaRPr lang="zh-CN" altLang="en-US" sz="1200"/>
        </a:p>
      </dgm:t>
    </dgm:pt>
    <dgm:pt modelId="{8DF564EE-347D-4647-A490-EB07B3010F53}" cxnId="{ED5B0E4C-0E0B-4F4D-BD73-FD365173DF14}" type="sibTrans">
      <dgm:prSet/>
      <dgm:spPr/>
      <dgm:t>
        <a:bodyPr/>
        <a:lstStyle/>
        <a:p>
          <a:endParaRPr lang="zh-CN" altLang="en-US" sz="1200"/>
        </a:p>
      </dgm:t>
    </dgm:pt>
    <dgm:pt modelId="{02651968-1642-4975-81E1-70ABECEA9D64}">
      <dgm:prSet phldrT="[文本]" custT="1"/>
      <dgm:spPr>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CN" altLang="en-US" sz="1200" smtClean="0">
              <a:solidFill>
                <a:schemeClr val="tx1"/>
              </a:solidFill>
            </a:rPr>
            <a:t>社会和谐责任</a:t>
          </a:r>
          <a:endParaRPr lang="zh-CN" altLang="en-US" sz="1200">
            <a:solidFill>
              <a:schemeClr val="tx1"/>
            </a:solidFill>
          </a:endParaRPr>
        </a:p>
      </dgm:t>
    </dgm:pt>
    <dgm:pt modelId="{F0ED9C3C-0581-4B48-83DF-ED94DEC2DCF8}" cxnId="{E86C20F2-73BE-4AB2-9FDE-D65A1D93C6E1}" type="parTrans">
      <dgm:prSet custT="1"/>
      <dgm:spPr/>
      <dgm:t>
        <a:bodyPr/>
        <a:lstStyle/>
        <a:p>
          <a:endParaRPr lang="zh-CN" altLang="en-US" sz="1200"/>
        </a:p>
      </dgm:t>
    </dgm:pt>
    <dgm:pt modelId="{A95A8825-831C-4F09-9DAD-434111861E0F}" cxnId="{E86C20F2-73BE-4AB2-9FDE-D65A1D93C6E1}" type="sibTrans">
      <dgm:prSet/>
      <dgm:spPr/>
      <dgm:t>
        <a:bodyPr/>
        <a:lstStyle/>
        <a:p>
          <a:endParaRPr lang="zh-CN" altLang="en-US" sz="1200"/>
        </a:p>
      </dgm:t>
    </dgm:pt>
    <dgm:pt modelId="{FAD82E0C-78BA-44F0-845E-CF9551065B87}" type="pres">
      <dgm:prSet presAssocID="{92706DAA-7A62-4583-9A96-704AC66F34B2}" presName="Name0" presStyleCnt="0">
        <dgm:presLayoutVars>
          <dgm:chMax val="1"/>
          <dgm:dir/>
          <dgm:animLvl val="ctr"/>
          <dgm:resizeHandles val="exact"/>
        </dgm:presLayoutVars>
      </dgm:prSet>
      <dgm:spPr/>
      <dgm:t>
        <a:bodyPr/>
        <a:lstStyle/>
        <a:p>
          <a:endParaRPr lang="zh-CN" altLang="en-US"/>
        </a:p>
      </dgm:t>
    </dgm:pt>
    <dgm:pt modelId="{B2AAC770-37A6-481C-906D-763D31828CEB}" type="pres">
      <dgm:prSet presAssocID="{2D72B448-0F71-48A9-A240-A1C6C2674751}" presName="centerShape" presStyleLbl="node0" presStyleIdx="0" presStyleCnt="1" custScaleY="97781"/>
      <dgm:spPr/>
      <dgm:t>
        <a:bodyPr/>
        <a:lstStyle/>
        <a:p>
          <a:endParaRPr lang="zh-CN" altLang="en-US"/>
        </a:p>
      </dgm:t>
    </dgm:pt>
    <dgm:pt modelId="{E16290AC-B184-40B4-A417-9FCF4FEA4846}" type="pres">
      <dgm:prSet presAssocID="{F2245713-7904-4BAD-9C90-2345A69D5519}" presName="parTrans" presStyleLbl="sibTrans2D1" presStyleIdx="0" presStyleCnt="3"/>
      <dgm:spPr/>
      <dgm:t>
        <a:bodyPr/>
        <a:lstStyle/>
        <a:p>
          <a:endParaRPr lang="zh-CN" altLang="en-US"/>
        </a:p>
      </dgm:t>
    </dgm:pt>
    <dgm:pt modelId="{799908AA-90D8-4BBC-A97C-4DCFF77C5F05}" type="pres">
      <dgm:prSet presAssocID="{F2245713-7904-4BAD-9C90-2345A69D5519}" presName="connectorText" presStyleLbl="sibTrans2D1" presStyleIdx="0" presStyleCnt="3"/>
      <dgm:spPr/>
      <dgm:t>
        <a:bodyPr/>
        <a:lstStyle/>
        <a:p>
          <a:endParaRPr lang="zh-CN" altLang="en-US"/>
        </a:p>
      </dgm:t>
    </dgm:pt>
    <dgm:pt modelId="{D52CE80A-7655-4188-8CC1-EAF57C336DE3}" type="pres">
      <dgm:prSet presAssocID="{F884201D-40B1-4EF7-9725-BF891DDCA17A}" presName="node" presStyleLbl="node1" presStyleIdx="0" presStyleCnt="3">
        <dgm:presLayoutVars>
          <dgm:bulletEnabled val="1"/>
        </dgm:presLayoutVars>
      </dgm:prSet>
      <dgm:spPr/>
      <dgm:t>
        <a:bodyPr/>
        <a:lstStyle/>
        <a:p>
          <a:endParaRPr lang="zh-CN" altLang="en-US"/>
        </a:p>
      </dgm:t>
    </dgm:pt>
    <dgm:pt modelId="{BEAD755A-07B9-42A3-A293-C15C3624BAA6}" type="pres">
      <dgm:prSet presAssocID="{F0ED9C3C-0581-4B48-83DF-ED94DEC2DCF8}" presName="parTrans" presStyleLbl="sibTrans2D1" presStyleIdx="1" presStyleCnt="3"/>
      <dgm:spPr/>
      <dgm:t>
        <a:bodyPr/>
        <a:lstStyle/>
        <a:p>
          <a:endParaRPr lang="zh-CN" altLang="en-US"/>
        </a:p>
      </dgm:t>
    </dgm:pt>
    <dgm:pt modelId="{2D0DD681-FB53-48B3-9911-908A6B4BA72E}" type="pres">
      <dgm:prSet presAssocID="{F0ED9C3C-0581-4B48-83DF-ED94DEC2DCF8}" presName="connectorText" presStyleLbl="sibTrans2D1" presStyleIdx="1" presStyleCnt="3"/>
      <dgm:spPr/>
      <dgm:t>
        <a:bodyPr/>
        <a:lstStyle/>
        <a:p>
          <a:endParaRPr lang="zh-CN" altLang="en-US"/>
        </a:p>
      </dgm:t>
    </dgm:pt>
    <dgm:pt modelId="{0ADD32F5-E370-4482-9A65-187AA4013947}" type="pres">
      <dgm:prSet presAssocID="{02651968-1642-4975-81E1-70ABECEA9D64}" presName="node" presStyleLbl="node1" presStyleIdx="1" presStyleCnt="3">
        <dgm:presLayoutVars>
          <dgm:bulletEnabled val="1"/>
        </dgm:presLayoutVars>
      </dgm:prSet>
      <dgm:spPr/>
      <dgm:t>
        <a:bodyPr/>
        <a:lstStyle/>
        <a:p>
          <a:endParaRPr lang="zh-CN" altLang="en-US"/>
        </a:p>
      </dgm:t>
    </dgm:pt>
    <dgm:pt modelId="{3A028F4A-8120-423F-996A-5F8AE14DD3EC}" type="pres">
      <dgm:prSet presAssocID="{4ED15A84-5AF7-4D4A-BF7B-95AF29A2DCCB}" presName="parTrans" presStyleLbl="sibTrans2D1" presStyleIdx="2" presStyleCnt="3"/>
      <dgm:spPr/>
      <dgm:t>
        <a:bodyPr/>
        <a:lstStyle/>
        <a:p>
          <a:endParaRPr lang="zh-CN" altLang="en-US"/>
        </a:p>
      </dgm:t>
    </dgm:pt>
    <dgm:pt modelId="{6B93A1CA-09F2-479E-A411-5BFD75D8C919}" type="pres">
      <dgm:prSet presAssocID="{4ED15A84-5AF7-4D4A-BF7B-95AF29A2DCCB}" presName="connectorText" presStyleLbl="sibTrans2D1" presStyleIdx="2" presStyleCnt="3"/>
      <dgm:spPr/>
      <dgm:t>
        <a:bodyPr/>
        <a:lstStyle/>
        <a:p>
          <a:endParaRPr lang="zh-CN" altLang="en-US"/>
        </a:p>
      </dgm:t>
    </dgm:pt>
    <dgm:pt modelId="{1ACE0696-D63E-42C7-90DE-358C1B7C43B1}" type="pres">
      <dgm:prSet presAssocID="{355247DC-299B-41C4-9CC4-A27C16B14BE1}" presName="node" presStyleLbl="node1" presStyleIdx="2" presStyleCnt="3">
        <dgm:presLayoutVars>
          <dgm:bulletEnabled val="1"/>
        </dgm:presLayoutVars>
      </dgm:prSet>
      <dgm:spPr/>
      <dgm:t>
        <a:bodyPr/>
        <a:lstStyle/>
        <a:p>
          <a:endParaRPr lang="zh-CN" altLang="en-US"/>
        </a:p>
      </dgm:t>
    </dgm:pt>
  </dgm:ptLst>
  <dgm:cxnLst>
    <dgm:cxn modelId="{E86C20F2-73BE-4AB2-9FDE-D65A1D93C6E1}" srcId="{2D72B448-0F71-48A9-A240-A1C6C2674751}" destId="{02651968-1642-4975-81E1-70ABECEA9D64}" srcOrd="1" destOrd="0" parTransId="{F0ED9C3C-0581-4B48-83DF-ED94DEC2DCF8}" sibTransId="{A95A8825-831C-4F09-9DAD-434111861E0F}"/>
    <dgm:cxn modelId="{679591DC-D8CE-EA48-8290-F9B9F9CF78A4}" type="presOf" srcId="{4ED15A84-5AF7-4D4A-BF7B-95AF29A2DCCB}" destId="{6B93A1CA-09F2-479E-A411-5BFD75D8C919}" srcOrd="1" destOrd="0" presId="urn:microsoft.com/office/officeart/2005/8/layout/radial5"/>
    <dgm:cxn modelId="{9C55CCA5-01FA-0D42-9AAD-FB0F5D10CBF8}" type="presOf" srcId="{02651968-1642-4975-81E1-70ABECEA9D64}" destId="{0ADD32F5-E370-4482-9A65-187AA4013947}" srcOrd="0" destOrd="0" presId="urn:microsoft.com/office/officeart/2005/8/layout/radial5"/>
    <dgm:cxn modelId="{F7065EDA-12E6-004C-A887-B9E8E7B0479B}" type="presOf" srcId="{F0ED9C3C-0581-4B48-83DF-ED94DEC2DCF8}" destId="{BEAD755A-07B9-42A3-A293-C15C3624BAA6}" srcOrd="0" destOrd="0" presId="urn:microsoft.com/office/officeart/2005/8/layout/radial5"/>
    <dgm:cxn modelId="{E5641720-F016-9344-91E0-6EFA430C47E9}" type="presOf" srcId="{F2245713-7904-4BAD-9C90-2345A69D5519}" destId="{799908AA-90D8-4BBC-A97C-4DCFF77C5F05}" srcOrd="1" destOrd="0" presId="urn:microsoft.com/office/officeart/2005/8/layout/radial5"/>
    <dgm:cxn modelId="{022102FC-ECAA-BB48-805C-149A2BEB189C}" type="presOf" srcId="{2D72B448-0F71-48A9-A240-A1C6C2674751}" destId="{B2AAC770-37A6-481C-906D-763D31828CEB}" srcOrd="0" destOrd="0" presId="urn:microsoft.com/office/officeart/2005/8/layout/radial5"/>
    <dgm:cxn modelId="{ED5B0E4C-0E0B-4F4D-BD73-FD365173DF14}" srcId="{2D72B448-0F71-48A9-A240-A1C6C2674751}" destId="{355247DC-299B-41C4-9CC4-A27C16B14BE1}" srcOrd="2" destOrd="0" parTransId="{4ED15A84-5AF7-4D4A-BF7B-95AF29A2DCCB}" sibTransId="{8DF564EE-347D-4647-A490-EB07B3010F53}"/>
    <dgm:cxn modelId="{A8EC48E0-71B6-814D-89EF-EBB6A4849F64}" type="presOf" srcId="{F0ED9C3C-0581-4B48-83DF-ED94DEC2DCF8}" destId="{2D0DD681-FB53-48B3-9911-908A6B4BA72E}" srcOrd="1" destOrd="0" presId="urn:microsoft.com/office/officeart/2005/8/layout/radial5"/>
    <dgm:cxn modelId="{1DAC2095-C38A-754A-ACBB-6DD93EEE1316}" type="presOf" srcId="{4ED15A84-5AF7-4D4A-BF7B-95AF29A2DCCB}" destId="{3A028F4A-8120-423F-996A-5F8AE14DD3EC}" srcOrd="0" destOrd="0" presId="urn:microsoft.com/office/officeart/2005/8/layout/radial5"/>
    <dgm:cxn modelId="{98AD36B9-C0D2-42FD-B6FA-C44C28440B65}" srcId="{2D72B448-0F71-48A9-A240-A1C6C2674751}" destId="{F884201D-40B1-4EF7-9725-BF891DDCA17A}" srcOrd="0" destOrd="0" parTransId="{F2245713-7904-4BAD-9C90-2345A69D5519}" sibTransId="{57A67007-5336-4100-99E2-9344B1DC9D5D}"/>
    <dgm:cxn modelId="{3A82C412-AD88-3E42-B095-18606E1493D5}" type="presOf" srcId="{92706DAA-7A62-4583-9A96-704AC66F34B2}" destId="{FAD82E0C-78BA-44F0-845E-CF9551065B87}" srcOrd="0" destOrd="0" presId="urn:microsoft.com/office/officeart/2005/8/layout/radial5"/>
    <dgm:cxn modelId="{A457868E-BCC7-5E41-9306-683BBB36A511}" type="presOf" srcId="{355247DC-299B-41C4-9CC4-A27C16B14BE1}" destId="{1ACE0696-D63E-42C7-90DE-358C1B7C43B1}" srcOrd="0" destOrd="0" presId="urn:microsoft.com/office/officeart/2005/8/layout/radial5"/>
    <dgm:cxn modelId="{AC9605D5-280E-4CE4-910F-0E2E03D22E6C}" srcId="{92706DAA-7A62-4583-9A96-704AC66F34B2}" destId="{2D72B448-0F71-48A9-A240-A1C6C2674751}" srcOrd="0" destOrd="0" parTransId="{AFD6886D-815F-4181-B082-1BFBD8FCAAB6}" sibTransId="{768F7317-1FB9-4722-99A1-9CECC90B97D0}"/>
    <dgm:cxn modelId="{C4FA3CF8-F1AB-1E49-870F-7FB13BE46090}" type="presOf" srcId="{F884201D-40B1-4EF7-9725-BF891DDCA17A}" destId="{D52CE80A-7655-4188-8CC1-EAF57C336DE3}" srcOrd="0" destOrd="0" presId="urn:microsoft.com/office/officeart/2005/8/layout/radial5"/>
    <dgm:cxn modelId="{7D9F0B51-9EB3-2649-A0D4-8A6E577D9CD2}" type="presOf" srcId="{F2245713-7904-4BAD-9C90-2345A69D5519}" destId="{E16290AC-B184-40B4-A417-9FCF4FEA4846}" srcOrd="0" destOrd="0" presId="urn:microsoft.com/office/officeart/2005/8/layout/radial5"/>
    <dgm:cxn modelId="{D559C59D-5024-6448-995F-B881AA3873B3}" type="presParOf" srcId="{FAD82E0C-78BA-44F0-845E-CF9551065B87}" destId="{B2AAC770-37A6-481C-906D-763D31828CEB}" srcOrd="0" destOrd="0" presId="urn:microsoft.com/office/officeart/2005/8/layout/radial5"/>
    <dgm:cxn modelId="{DDE3E57F-785F-224A-BBED-EEF4E10172A0}" type="presParOf" srcId="{FAD82E0C-78BA-44F0-845E-CF9551065B87}" destId="{E16290AC-B184-40B4-A417-9FCF4FEA4846}" srcOrd="1" destOrd="0" presId="urn:microsoft.com/office/officeart/2005/8/layout/radial5"/>
    <dgm:cxn modelId="{A61CD00B-739E-304F-AC21-E93529D24469}" type="presParOf" srcId="{E16290AC-B184-40B4-A417-9FCF4FEA4846}" destId="{799908AA-90D8-4BBC-A97C-4DCFF77C5F05}" srcOrd="0" destOrd="0" presId="urn:microsoft.com/office/officeart/2005/8/layout/radial5"/>
    <dgm:cxn modelId="{82670CF6-7E5B-7743-9BBB-709139577352}" type="presParOf" srcId="{FAD82E0C-78BA-44F0-845E-CF9551065B87}" destId="{D52CE80A-7655-4188-8CC1-EAF57C336DE3}" srcOrd="2" destOrd="0" presId="urn:microsoft.com/office/officeart/2005/8/layout/radial5"/>
    <dgm:cxn modelId="{FE7770A9-80BD-8F49-A801-AF5D776DD4D7}" type="presParOf" srcId="{FAD82E0C-78BA-44F0-845E-CF9551065B87}" destId="{BEAD755A-07B9-42A3-A293-C15C3624BAA6}" srcOrd="3" destOrd="0" presId="urn:microsoft.com/office/officeart/2005/8/layout/radial5"/>
    <dgm:cxn modelId="{51164EF3-CFE2-7041-8D6D-A14B9BBF8540}" type="presParOf" srcId="{BEAD755A-07B9-42A3-A293-C15C3624BAA6}" destId="{2D0DD681-FB53-48B3-9911-908A6B4BA72E}" srcOrd="0" destOrd="0" presId="urn:microsoft.com/office/officeart/2005/8/layout/radial5"/>
    <dgm:cxn modelId="{271D3239-61DA-BC48-90A7-22D43F377227}" type="presParOf" srcId="{FAD82E0C-78BA-44F0-845E-CF9551065B87}" destId="{0ADD32F5-E370-4482-9A65-187AA4013947}" srcOrd="4" destOrd="0" presId="urn:microsoft.com/office/officeart/2005/8/layout/radial5"/>
    <dgm:cxn modelId="{5B9A302D-B299-7247-970B-A4F9AF453F03}" type="presParOf" srcId="{FAD82E0C-78BA-44F0-845E-CF9551065B87}" destId="{3A028F4A-8120-423F-996A-5F8AE14DD3EC}" srcOrd="5" destOrd="0" presId="urn:microsoft.com/office/officeart/2005/8/layout/radial5"/>
    <dgm:cxn modelId="{7AAD682D-732B-9D43-90D0-11A1F3224748}" type="presParOf" srcId="{3A028F4A-8120-423F-996A-5F8AE14DD3EC}" destId="{6B93A1CA-09F2-479E-A411-5BFD75D8C919}" srcOrd="0" destOrd="0" presId="urn:microsoft.com/office/officeart/2005/8/layout/radial5"/>
    <dgm:cxn modelId="{7BC266DA-5CD2-6246-87F8-0FC042E03470}" type="presParOf" srcId="{FAD82E0C-78BA-44F0-845E-CF9551065B87}" destId="{1ACE0696-D63E-42C7-90DE-358C1B7C43B1}" srcOrd="6" destOrd="0" presId="urn:microsoft.com/office/officeart/2005/8/layout/radial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212BFB-166E-4CDD-AD5B-AC26AE90C213}"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E070EA-FC40-42E8-91F6-5DBE7B9F4BF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87D4E2-F347-487F-9805-57194C7C295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FABC8-8301-4D14-BF61-A6AD70448D3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A89FABC8-8301-4D14-BF61-A6AD70448D3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defRPr/>
            </a:pPr>
            <a:r>
              <a:rPr kumimoji="1" lang="zh-CN" altLang="en-US" dirty="0" smtClean="0"/>
              <a:t>入那行？创立什么类型的企业？</a:t>
            </a:r>
            <a:endParaRPr kumimoji="1" lang="en-US" altLang="zh-CN" dirty="0" smtClean="0"/>
          </a:p>
          <a:p>
            <a:pPr marL="0" marR="0" indent="0" algn="l" defTabSz="914400" rtl="0" eaLnBrk="1" fontAlgn="base" latinLnBrk="0" hangingPunct="1">
              <a:lnSpc>
                <a:spcPct val="100000"/>
              </a:lnSpc>
              <a:spcBef>
                <a:spcPct val="30000"/>
              </a:spcBef>
              <a:spcAft>
                <a:spcPct val="0"/>
              </a:spcAft>
              <a:buClrTx/>
              <a:buSzTx/>
              <a:buFontTx/>
              <a:buNone/>
              <a:defRPr/>
            </a:pPr>
            <a:r>
              <a:rPr kumimoji="1" lang="zh-CN" altLang="en-US" dirty="0" smtClean="0"/>
              <a:t>在行的专家，经常有创业者让你抓头，基本的概念没有建立，很是担心。</a:t>
            </a:r>
            <a:endParaRPr kumimoji="1" lang="zh-CN" altLang="en-US" dirty="0" smtClean="0"/>
          </a:p>
          <a:p>
            <a:endParaRPr kumimoji="1" lang="zh-CN" altLang="en-US" dirty="0"/>
          </a:p>
        </p:txBody>
      </p:sp>
      <p:sp>
        <p:nvSpPr>
          <p:cNvPr id="4" name="幻灯片编号占位符 3"/>
          <p:cNvSpPr>
            <a:spLocks noGrp="1"/>
          </p:cNvSpPr>
          <p:nvPr>
            <p:ph type="sldNum" sz="quarter" idx="10"/>
          </p:nvPr>
        </p:nvSpPr>
        <p:spPr/>
        <p:txBody>
          <a:bodyPr/>
          <a:lstStyle/>
          <a:p>
            <a:pPr>
              <a:defRPr/>
            </a:pPr>
            <a:fld id="{FCD257CE-1A7C-42B8-AEF5-D5D8E068539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sz="1200" dirty="0" smtClean="0">
                <a:solidFill>
                  <a:schemeClr val="tx1"/>
                </a:solidFill>
              </a:rPr>
              <a:t>细分市场概念 简述一项产品的市场表现为有的人满意有的则不满意，满意的客户群体就构成该产品的目标细分市场，而不满意的客户则不属于该细分市场。进入细分市场虽然市场规模变小，但面临竞争压力小很多，易于实现商业成功。</a:t>
            </a:r>
            <a:endParaRPr lang="en-US" altLang="zh-CN" sz="1200" dirty="0" smtClean="0">
              <a:solidFill>
                <a:srgbClr val="FF0000"/>
              </a:solidFill>
            </a:endParaRPr>
          </a:p>
          <a:p>
            <a:pPr algn="ctr"/>
            <a:r>
              <a:rPr lang="zh-CN" altLang="en-US" sz="1200" dirty="0" smtClean="0">
                <a:solidFill>
                  <a:schemeClr val="tx1"/>
                </a:solidFill>
              </a:rPr>
              <a:t>市场门槛概念 简述</a:t>
            </a:r>
            <a:endParaRPr lang="en-US" altLang="zh-CN" sz="1200" dirty="0" smtClean="0">
              <a:solidFill>
                <a:schemeClr val="tx1"/>
              </a:solidFill>
            </a:endParaRPr>
          </a:p>
          <a:p>
            <a:r>
              <a:rPr lang="zh-CN" altLang="en-US" sz="1200" dirty="0" smtClean="0">
                <a:solidFill>
                  <a:schemeClr val="tx1"/>
                </a:solidFill>
              </a:rPr>
              <a:t> 市场门槛的高低决定着市场竞争程度。例如技术门槛，政策门槛等等，前者例如装备制造行业，对技术能力的要求很高，例如平台型企业，对于技术平台和市场品牌的要求很高，后者例如医药食品行业，对于质量、安全等方面有着严格的政策要求等等。创新的难度越大，意味着市场门槛越高，面临的竞争就越小，反之，市场门槛越低，进入的市场玩家就越多，市场竞争就越激烈</a:t>
            </a:r>
            <a:endParaRPr lang="en-US" altLang="zh-CN" sz="1200" dirty="0" smtClean="0">
              <a:solidFill>
                <a:srgbClr val="FF0000"/>
              </a:solidFill>
            </a:endParaRPr>
          </a:p>
          <a:p>
            <a:endParaRPr kumimoji="1" lang="zh-CN" altLang="en-US" dirty="0"/>
          </a:p>
        </p:txBody>
      </p:sp>
      <p:sp>
        <p:nvSpPr>
          <p:cNvPr id="4" name="幻灯片编号占位符 3"/>
          <p:cNvSpPr>
            <a:spLocks noGrp="1"/>
          </p:cNvSpPr>
          <p:nvPr>
            <p:ph type="sldNum" sz="quarter" idx="10"/>
          </p:nvPr>
        </p:nvSpPr>
        <p:spPr/>
        <p:txBody>
          <a:bodyPr/>
          <a:lstStyle/>
          <a:p>
            <a:fld id="{A89FABC8-8301-4D14-BF61-A6AD70448D3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defRPr/>
            </a:pPr>
            <a:r>
              <a:rPr kumimoji="1" lang="zh-CN" altLang="en-US" dirty="0" smtClean="0"/>
              <a:t>服务免费－服务收费，在不同生命周期有不同的处理</a:t>
            </a:r>
            <a:endParaRPr kumimoji="1" lang="zh-CN" altLang="en-US" dirty="0" smtClean="0"/>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tx1"/>
                </a:solidFill>
              </a:rPr>
              <a:t>例如：黑白电视机的目标市场已在衰退期，新创企业进入这个市场做产品日子会很难过</a:t>
            </a:r>
            <a:endParaRPr lang="en-US" altLang="zh-CN" sz="1200" dirty="0" smtClean="0">
              <a:solidFill>
                <a:srgbClr val="FF0000"/>
              </a:solidFill>
            </a:endParaRPr>
          </a:p>
          <a:p>
            <a:endParaRPr kumimoji="1" lang="zh-CN" altLang="en-US" dirty="0"/>
          </a:p>
        </p:txBody>
      </p:sp>
      <p:sp>
        <p:nvSpPr>
          <p:cNvPr id="4" name="幻灯片编号占位符 3"/>
          <p:cNvSpPr>
            <a:spLocks noGrp="1"/>
          </p:cNvSpPr>
          <p:nvPr>
            <p:ph type="sldNum" sz="quarter" idx="10"/>
          </p:nvPr>
        </p:nvSpPr>
        <p:spPr/>
        <p:txBody>
          <a:bodyPr/>
          <a:lstStyle/>
          <a:p>
            <a:pPr>
              <a:defRPr/>
            </a:pPr>
            <a:fld id="{FCD257CE-1A7C-42B8-AEF5-D5D8E068539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企业使命：为人们过的快活</a:t>
            </a:r>
            <a:endParaRPr kumimoji="1" lang="en-US" altLang="zh-CN" dirty="0" smtClean="0"/>
          </a:p>
          <a:p>
            <a:r>
              <a:rPr kumimoji="1" lang="zh-CN" altLang="en-US" dirty="0" smtClean="0"/>
              <a:t>企业远景：成为全球超级娱乐公司</a:t>
            </a:r>
            <a:endParaRPr kumimoji="1" lang="en-US" altLang="zh-CN" dirty="0" smtClean="0"/>
          </a:p>
          <a:p>
            <a:r>
              <a:rPr kumimoji="1" lang="zh-CN" altLang="en-US" dirty="0" smtClean="0"/>
              <a:t>企业价值观：注重一致性和价值刻画</a:t>
            </a:r>
            <a:endParaRPr kumimoji="1" lang="zh-CN" altLang="en-US" dirty="0"/>
          </a:p>
        </p:txBody>
      </p:sp>
      <p:sp>
        <p:nvSpPr>
          <p:cNvPr id="4" name="幻灯片编号占位符 3"/>
          <p:cNvSpPr>
            <a:spLocks noGrp="1"/>
          </p:cNvSpPr>
          <p:nvPr>
            <p:ph type="sldNum" sz="quarter" idx="10"/>
          </p:nvPr>
        </p:nvSpPr>
        <p:spPr/>
        <p:txBody>
          <a:bodyPr/>
          <a:lstStyle/>
          <a:p>
            <a:pPr>
              <a:defRPr/>
            </a:pPr>
            <a:fld id="{FCD257CE-1A7C-42B8-AEF5-D5D8E068539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tx1"/>
                </a:solidFill>
              </a:rPr>
              <a:t>某员工在</a:t>
            </a:r>
            <a:r>
              <a:rPr lang="en-US" altLang="zh-CN" sz="1200" dirty="0" smtClean="0">
                <a:solidFill>
                  <a:schemeClr val="tx1"/>
                </a:solidFill>
              </a:rPr>
              <a:t>3</a:t>
            </a:r>
            <a:r>
              <a:rPr lang="zh-CN" altLang="en-US" sz="1200" dirty="0" smtClean="0">
                <a:solidFill>
                  <a:schemeClr val="tx1"/>
                </a:solidFill>
              </a:rPr>
              <a:t>年前获得</a:t>
            </a:r>
            <a:r>
              <a:rPr lang="en-US" altLang="zh-CN" sz="1200" dirty="0" smtClean="0">
                <a:solidFill>
                  <a:schemeClr val="tx1"/>
                </a:solidFill>
              </a:rPr>
              <a:t>10</a:t>
            </a:r>
            <a:r>
              <a:rPr lang="zh-CN" altLang="en-US" sz="1200" dirty="0" smtClean="0">
                <a:solidFill>
                  <a:schemeClr val="tx1"/>
                </a:solidFill>
              </a:rPr>
              <a:t>万股股票期权，当时股票价格为</a:t>
            </a:r>
            <a:r>
              <a:rPr lang="en-US" altLang="zh-CN" sz="1200" dirty="0" smtClean="0">
                <a:solidFill>
                  <a:schemeClr val="tx1"/>
                </a:solidFill>
              </a:rPr>
              <a:t>1</a:t>
            </a:r>
            <a:r>
              <a:rPr lang="zh-CN" altLang="en-US" sz="1200" dirty="0" smtClean="0">
                <a:solidFill>
                  <a:schemeClr val="tx1"/>
                </a:solidFill>
              </a:rPr>
              <a:t>元，约定</a:t>
            </a:r>
            <a:r>
              <a:rPr lang="en-US" altLang="zh-CN" sz="1200" dirty="0" smtClean="0">
                <a:solidFill>
                  <a:schemeClr val="tx1"/>
                </a:solidFill>
              </a:rPr>
              <a:t>3</a:t>
            </a:r>
            <a:r>
              <a:rPr lang="zh-CN" altLang="en-US" sz="1200" dirty="0" smtClean="0">
                <a:solidFill>
                  <a:schemeClr val="tx1"/>
                </a:solidFill>
              </a:rPr>
              <a:t>年后可行使权利；</a:t>
            </a:r>
            <a:r>
              <a:rPr lang="en-US" altLang="zh-CN" sz="1200" dirty="0" smtClean="0">
                <a:solidFill>
                  <a:schemeClr val="tx1"/>
                </a:solidFill>
              </a:rPr>
              <a:t>3</a:t>
            </a:r>
            <a:r>
              <a:rPr lang="zh-CN" altLang="en-US" sz="1200" dirty="0" smtClean="0">
                <a:solidFill>
                  <a:schemeClr val="tx1"/>
                </a:solidFill>
              </a:rPr>
              <a:t>年后，公司发展良好，股票价格从</a:t>
            </a:r>
            <a:r>
              <a:rPr lang="en-US" altLang="zh-CN" sz="1200" dirty="0" smtClean="0">
                <a:solidFill>
                  <a:schemeClr val="tx1"/>
                </a:solidFill>
              </a:rPr>
              <a:t>1</a:t>
            </a:r>
            <a:r>
              <a:rPr lang="zh-CN" altLang="en-US" sz="1200" dirty="0" smtClean="0">
                <a:solidFill>
                  <a:schemeClr val="tx1"/>
                </a:solidFill>
              </a:rPr>
              <a:t>元升到</a:t>
            </a:r>
            <a:r>
              <a:rPr lang="en-US" altLang="zh-CN" sz="1200" dirty="0" smtClean="0">
                <a:solidFill>
                  <a:schemeClr val="tx1"/>
                </a:solidFill>
              </a:rPr>
              <a:t>50</a:t>
            </a:r>
            <a:r>
              <a:rPr lang="zh-CN" altLang="en-US" sz="1200" dirty="0" smtClean="0">
                <a:solidFill>
                  <a:schemeClr val="tx1"/>
                </a:solidFill>
              </a:rPr>
              <a:t>元，该员工按照约定就可行使权利，</a:t>
            </a:r>
            <a:r>
              <a:rPr lang="en-US" altLang="zh-CN" sz="1200" dirty="0" smtClean="0">
                <a:solidFill>
                  <a:schemeClr val="tx1"/>
                </a:solidFill>
              </a:rPr>
              <a:t>1</a:t>
            </a:r>
            <a:r>
              <a:rPr lang="zh-CN" altLang="en-US" sz="1200" dirty="0" smtClean="0">
                <a:solidFill>
                  <a:schemeClr val="tx1"/>
                </a:solidFill>
              </a:rPr>
              <a:t>元买进 </a:t>
            </a:r>
            <a:r>
              <a:rPr lang="en-US" altLang="zh-CN" sz="1200" dirty="0" smtClean="0">
                <a:solidFill>
                  <a:schemeClr val="tx1"/>
                </a:solidFill>
              </a:rPr>
              <a:t>50</a:t>
            </a:r>
            <a:r>
              <a:rPr lang="zh-CN" altLang="en-US" sz="1200" dirty="0" smtClean="0">
                <a:solidFill>
                  <a:schemeClr val="tx1"/>
                </a:solidFill>
              </a:rPr>
              <a:t>元卖出，获利</a:t>
            </a:r>
            <a:r>
              <a:rPr lang="en-US" altLang="zh-CN" sz="1200" dirty="0" smtClean="0">
                <a:solidFill>
                  <a:schemeClr val="tx1"/>
                </a:solidFill>
              </a:rPr>
              <a:t>490</a:t>
            </a:r>
            <a:r>
              <a:rPr lang="zh-CN" altLang="en-US" sz="1200" dirty="0" smtClean="0">
                <a:solidFill>
                  <a:schemeClr val="tx1"/>
                </a:solidFill>
              </a:rPr>
              <a:t>万；如果失败则不买</a:t>
            </a:r>
            <a:endParaRPr lang="en-US" altLang="zh-CN" sz="1200" dirty="0" smtClean="0">
              <a:solidFill>
                <a:schemeClr val="tx1"/>
              </a:solidFill>
            </a:endParaRPr>
          </a:p>
          <a:p>
            <a:endParaRPr kumimoji="1" lang="zh-CN" altLang="en-US" dirty="0"/>
          </a:p>
        </p:txBody>
      </p:sp>
      <p:sp>
        <p:nvSpPr>
          <p:cNvPr id="4" name="幻灯片编号占位符 3"/>
          <p:cNvSpPr>
            <a:spLocks noGrp="1"/>
          </p:cNvSpPr>
          <p:nvPr>
            <p:ph type="sldNum" sz="quarter" idx="10"/>
          </p:nvPr>
        </p:nvSpPr>
        <p:spPr/>
        <p:txBody>
          <a:bodyPr/>
          <a:lstStyle/>
          <a:p>
            <a:fld id="{A89FABC8-8301-4D14-BF61-A6AD70448D3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sz="1200" b="1" dirty="0" smtClean="0">
                <a:solidFill>
                  <a:srgbClr val="FF0000"/>
                </a:solidFill>
              </a:rPr>
              <a:t>商流</a:t>
            </a:r>
            <a:r>
              <a:rPr lang="en-US" altLang="zh-CN" sz="1200" b="1" dirty="0" smtClean="0">
                <a:solidFill>
                  <a:srgbClr val="FF0000"/>
                </a:solidFill>
              </a:rPr>
              <a:t>-</a:t>
            </a:r>
            <a:r>
              <a:rPr lang="zh-CN" altLang="en-US" sz="1200" b="1" dirty="0" smtClean="0">
                <a:solidFill>
                  <a:srgbClr val="FF0000"/>
                </a:solidFill>
              </a:rPr>
              <a:t>简述</a:t>
            </a:r>
            <a:r>
              <a:rPr lang="zh-CN" altLang="en-US" sz="1200" dirty="0" smtClean="0">
                <a:solidFill>
                  <a:schemeClr val="tx1"/>
                </a:solidFill>
              </a:rPr>
              <a:t>企业间建立的商务契约流动（口头</a:t>
            </a:r>
            <a:r>
              <a:rPr lang="en-US" altLang="zh-CN" sz="1200" dirty="0" smtClean="0">
                <a:solidFill>
                  <a:schemeClr val="tx1"/>
                </a:solidFill>
              </a:rPr>
              <a:t>+</a:t>
            </a:r>
            <a:r>
              <a:rPr lang="zh-CN" altLang="en-US" sz="1200" dirty="0" smtClean="0">
                <a:solidFill>
                  <a:schemeClr val="tx1"/>
                </a:solidFill>
              </a:rPr>
              <a:t>书面，正向</a:t>
            </a:r>
            <a:r>
              <a:rPr lang="en-US" altLang="zh-CN" sz="1200" dirty="0" smtClean="0">
                <a:solidFill>
                  <a:schemeClr val="tx1"/>
                </a:solidFill>
              </a:rPr>
              <a:t>+</a:t>
            </a:r>
            <a:r>
              <a:rPr lang="zh-CN" altLang="en-US" sz="1200" dirty="0" smtClean="0">
                <a:solidFill>
                  <a:schemeClr val="tx1"/>
                </a:solidFill>
              </a:rPr>
              <a:t>反向）</a:t>
            </a:r>
            <a:endParaRPr lang="en-US" altLang="zh-CN" sz="1200" dirty="0" smtClean="0">
              <a:solidFill>
                <a:schemeClr val="tx1"/>
              </a:solidFill>
            </a:endParaRPr>
          </a:p>
          <a:p>
            <a:pPr algn="l"/>
            <a:r>
              <a:rPr lang="zh-CN" altLang="en-US" sz="1200" b="1" dirty="0" smtClean="0">
                <a:solidFill>
                  <a:srgbClr val="FF0000"/>
                </a:solidFill>
              </a:rPr>
              <a:t>物流</a:t>
            </a:r>
            <a:r>
              <a:rPr lang="en-US" altLang="zh-CN" sz="1200" b="1" dirty="0" smtClean="0">
                <a:solidFill>
                  <a:srgbClr val="FF0000"/>
                </a:solidFill>
              </a:rPr>
              <a:t>-</a:t>
            </a:r>
            <a:r>
              <a:rPr lang="zh-CN" altLang="en-US" sz="1200" b="1" dirty="0" smtClean="0">
                <a:solidFill>
                  <a:srgbClr val="FF0000"/>
                </a:solidFill>
              </a:rPr>
              <a:t>简述</a:t>
            </a:r>
            <a:r>
              <a:rPr lang="zh-CN" altLang="en-US" sz="1200" dirty="0" smtClean="0">
                <a:solidFill>
                  <a:schemeClr val="tx1"/>
                </a:solidFill>
              </a:rPr>
              <a:t>企业间依据契约货物</a:t>
            </a:r>
            <a:r>
              <a:rPr lang="en-US" altLang="zh-CN" sz="1200" dirty="0" smtClean="0">
                <a:solidFill>
                  <a:schemeClr val="tx1"/>
                </a:solidFill>
              </a:rPr>
              <a:t>/</a:t>
            </a:r>
            <a:r>
              <a:rPr lang="zh-CN" altLang="en-US" sz="1200" dirty="0" smtClean="0">
                <a:solidFill>
                  <a:schemeClr val="tx1"/>
                </a:solidFill>
              </a:rPr>
              <a:t>服务流动</a:t>
            </a:r>
            <a:r>
              <a:rPr lang="zh-CN" altLang="zh-CN" sz="1200" dirty="0" smtClean="0">
                <a:solidFill>
                  <a:schemeClr val="tx1"/>
                </a:solidFill>
              </a:rPr>
              <a:t>（</a:t>
            </a:r>
            <a:r>
              <a:rPr lang="zh-CN" altLang="en-US" sz="1200" dirty="0" smtClean="0">
                <a:solidFill>
                  <a:schemeClr val="tx1"/>
                </a:solidFill>
              </a:rPr>
              <a:t>正向</a:t>
            </a:r>
            <a:r>
              <a:rPr lang="en-US" altLang="zh-CN" sz="1200" dirty="0" smtClean="0">
                <a:solidFill>
                  <a:schemeClr val="tx1"/>
                </a:solidFill>
              </a:rPr>
              <a:t>+</a:t>
            </a:r>
            <a:r>
              <a:rPr lang="zh-CN" altLang="en-US" sz="1200" dirty="0" smtClean="0">
                <a:solidFill>
                  <a:schemeClr val="tx1"/>
                </a:solidFill>
              </a:rPr>
              <a:t>反向）</a:t>
            </a:r>
            <a:endParaRPr lang="en-US" altLang="zh-CN" sz="1200" dirty="0" smtClean="0">
              <a:solidFill>
                <a:schemeClr val="tx1"/>
              </a:solidFill>
            </a:endParaRPr>
          </a:p>
          <a:p>
            <a:pPr algn="l"/>
            <a:r>
              <a:rPr lang="zh-CN" altLang="en-US" sz="1200" b="1" dirty="0" smtClean="0">
                <a:solidFill>
                  <a:srgbClr val="FF0000"/>
                </a:solidFill>
              </a:rPr>
              <a:t>资金流</a:t>
            </a:r>
            <a:r>
              <a:rPr lang="en-US" altLang="zh-CN" sz="1200" b="1" dirty="0" smtClean="0">
                <a:solidFill>
                  <a:srgbClr val="FF0000"/>
                </a:solidFill>
              </a:rPr>
              <a:t>-</a:t>
            </a:r>
            <a:r>
              <a:rPr lang="zh-CN" altLang="en-US" sz="1200" b="1" dirty="0" smtClean="0">
                <a:solidFill>
                  <a:srgbClr val="FF0000"/>
                </a:solidFill>
              </a:rPr>
              <a:t>简述</a:t>
            </a:r>
            <a:r>
              <a:rPr lang="zh-CN" altLang="en-US" sz="1200" dirty="0" smtClean="0">
                <a:solidFill>
                  <a:schemeClr val="tx1"/>
                </a:solidFill>
              </a:rPr>
              <a:t>企业间依据契约发生的资金流动</a:t>
            </a:r>
            <a:r>
              <a:rPr lang="zh-CN" altLang="zh-CN" sz="1200" dirty="0" smtClean="0">
                <a:solidFill>
                  <a:schemeClr val="tx1"/>
                </a:solidFill>
              </a:rPr>
              <a:t>（</a:t>
            </a:r>
            <a:r>
              <a:rPr lang="zh-CN" altLang="en-US" sz="1200" dirty="0" smtClean="0">
                <a:solidFill>
                  <a:schemeClr val="tx1"/>
                </a:solidFill>
              </a:rPr>
              <a:t>正向</a:t>
            </a:r>
            <a:r>
              <a:rPr lang="en-US" altLang="zh-CN" sz="1200" dirty="0" smtClean="0">
                <a:solidFill>
                  <a:schemeClr val="tx1"/>
                </a:solidFill>
              </a:rPr>
              <a:t>+</a:t>
            </a:r>
            <a:r>
              <a:rPr lang="zh-CN" altLang="en-US" sz="1200" dirty="0" smtClean="0">
                <a:solidFill>
                  <a:schemeClr val="tx1"/>
                </a:solidFill>
              </a:rPr>
              <a:t>反向）</a:t>
            </a:r>
            <a:endParaRPr lang="en-US" altLang="zh-CN" sz="1200" dirty="0" smtClean="0">
              <a:solidFill>
                <a:schemeClr val="tx1"/>
              </a:solidFill>
            </a:endParaRPr>
          </a:p>
          <a:p>
            <a:endParaRPr kumimoji="1" lang="zh-CN" altLang="en-US" dirty="0"/>
          </a:p>
        </p:txBody>
      </p:sp>
      <p:sp>
        <p:nvSpPr>
          <p:cNvPr id="4" name="幻灯片编号占位符 3"/>
          <p:cNvSpPr>
            <a:spLocks noGrp="1"/>
          </p:cNvSpPr>
          <p:nvPr>
            <p:ph type="sldNum" sz="quarter" idx="10"/>
          </p:nvPr>
        </p:nvSpPr>
        <p:spPr/>
        <p:txBody>
          <a:bodyPr/>
          <a:lstStyle/>
          <a:p>
            <a:fld id="{A89FABC8-8301-4D14-BF61-A6AD70448D3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tx1"/>
                </a:solidFill>
              </a:rPr>
              <a:t>如果产品定价之后的经营过程中无法实现盈利，那就得考虑是否做决定，到了该退出该红海市场的时候了</a:t>
            </a:r>
            <a:endParaRPr lang="en-US" altLang="zh-CN" sz="1200" dirty="0" smtClean="0">
              <a:solidFill>
                <a:schemeClr val="tx1"/>
              </a:solidFill>
            </a:endParaRPr>
          </a:p>
          <a:p>
            <a:endParaRPr kumimoji="1" lang="zh-CN" altLang="en-US" dirty="0"/>
          </a:p>
        </p:txBody>
      </p:sp>
      <p:sp>
        <p:nvSpPr>
          <p:cNvPr id="4" name="幻灯片编号占位符 3"/>
          <p:cNvSpPr>
            <a:spLocks noGrp="1"/>
          </p:cNvSpPr>
          <p:nvPr>
            <p:ph type="sldNum" sz="quarter" idx="10"/>
          </p:nvPr>
        </p:nvSpPr>
        <p:spPr/>
        <p:txBody>
          <a:bodyPr/>
          <a:lstStyle/>
          <a:p>
            <a:fld id="{A89FABC8-8301-4D14-BF61-A6AD70448D3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sz="1200" dirty="0" smtClean="0">
                <a:solidFill>
                  <a:schemeClr val="tx1"/>
                </a:solidFill>
              </a:rPr>
              <a:t>服务半径概念 简述</a:t>
            </a:r>
            <a:r>
              <a:rPr lang="zh-CN" altLang="zh-CN" sz="1200" dirty="0" smtClean="0">
                <a:solidFill>
                  <a:schemeClr val="tx1"/>
                </a:solidFill>
              </a:rPr>
              <a:t>：</a:t>
            </a:r>
            <a:r>
              <a:rPr lang="zh-CN" altLang="en-US" sz="1200" dirty="0" smtClean="0">
                <a:solidFill>
                  <a:schemeClr val="tx1"/>
                </a:solidFill>
              </a:rPr>
              <a:t>企业在产品或服务的布局中，要考虑服务点的设置合理性，每个点覆盖多大的服务范围，如果服务半径过大，将带来服务质量的影响。制造企业要考虑地点问题，服务企业更要考虑地点问题，例如金融服务，加油服务</a:t>
            </a:r>
            <a:r>
              <a:rPr lang="zh-CN" altLang="en-US" sz="1200" dirty="0" smtClean="0">
                <a:solidFill>
                  <a:srgbClr val="FF0000"/>
                </a:solidFill>
              </a:rPr>
              <a:t>在竞争厂商的服务半径无法有效覆盖的地域，往往就是市场机会的方向所在，创新创业的市场良机</a:t>
            </a:r>
            <a:endParaRPr lang="en-US" altLang="zh-CN" sz="1200" dirty="0" smtClean="0">
              <a:solidFill>
                <a:srgbClr val="FF0000"/>
              </a:solidFill>
            </a:endParaRPr>
          </a:p>
          <a:p>
            <a:endParaRPr kumimoji="1" lang="zh-CN" altLang="en-US" dirty="0"/>
          </a:p>
        </p:txBody>
      </p:sp>
      <p:sp>
        <p:nvSpPr>
          <p:cNvPr id="4" name="幻灯片编号占位符 3"/>
          <p:cNvSpPr>
            <a:spLocks noGrp="1"/>
          </p:cNvSpPr>
          <p:nvPr>
            <p:ph type="sldNum" sz="quarter" idx="10"/>
          </p:nvPr>
        </p:nvSpPr>
        <p:spPr/>
        <p:txBody>
          <a:bodyPr/>
          <a:lstStyle/>
          <a:p>
            <a:fld id="{A89FABC8-8301-4D14-BF61-A6AD70448D3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sz="1200" dirty="0" smtClean="0">
                <a:solidFill>
                  <a:schemeClr val="tx1"/>
                </a:solidFill>
              </a:rPr>
              <a:t>企业在经营过程中，必须确定一种行为价值导向的绩效管理机制，以促使企业经营目标的达成</a:t>
            </a:r>
            <a:r>
              <a:rPr lang="zh-CN" altLang="zh-CN" sz="1200" dirty="0" smtClean="0">
                <a:solidFill>
                  <a:schemeClr val="tx1"/>
                </a:solidFill>
              </a:rPr>
              <a:t>。</a:t>
            </a:r>
            <a:r>
              <a:rPr lang="zh-CN" altLang="en-US" sz="1200" dirty="0" smtClean="0">
                <a:solidFill>
                  <a:schemeClr val="tx1"/>
                </a:solidFill>
              </a:rPr>
              <a:t>其用意体现为战场上的“上前者赏，退后者杀”</a:t>
            </a:r>
            <a:endParaRPr lang="en-US" altLang="zh-CN" sz="1200" dirty="0" smtClean="0">
              <a:solidFill>
                <a:schemeClr val="tx1"/>
              </a:solidFill>
            </a:endParaRPr>
          </a:p>
          <a:p>
            <a:endParaRPr kumimoji="1" lang="zh-CN" altLang="en-US" dirty="0"/>
          </a:p>
        </p:txBody>
      </p:sp>
      <p:sp>
        <p:nvSpPr>
          <p:cNvPr id="4" name="幻灯片编号占位符 3"/>
          <p:cNvSpPr>
            <a:spLocks noGrp="1"/>
          </p:cNvSpPr>
          <p:nvPr>
            <p:ph type="sldNum" sz="quarter" idx="10"/>
          </p:nvPr>
        </p:nvSpPr>
        <p:spPr/>
        <p:txBody>
          <a:bodyPr/>
          <a:lstStyle/>
          <a:p>
            <a:fld id="{A89FABC8-8301-4D14-BF61-A6AD70448D3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mtClean="0"/>
          </a:p>
        </p:txBody>
      </p:sp>
      <p:sp>
        <p:nvSpPr>
          <p:cNvPr id="4" name="灯片编号占位符 3"/>
          <p:cNvSpPr>
            <a:spLocks noGrp="1"/>
          </p:cNvSpPr>
          <p:nvPr>
            <p:ph type="sldNum" sz="quarter" idx="10"/>
          </p:nvPr>
        </p:nvSpPr>
        <p:spPr/>
        <p:txBody>
          <a:bodyPr/>
          <a:lstStyle/>
          <a:p>
            <a:pPr>
              <a:defRPr/>
            </a:pPr>
            <a:fld id="{FCD257CE-1A7C-42B8-AEF5-D5D8E068539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A89FABC8-8301-4D14-BF61-A6AD70448D35}"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defRPr/>
            </a:pPr>
            <a:r>
              <a:rPr kumimoji="1" lang="zh-CN" altLang="en-US" dirty="0" smtClean="0"/>
              <a:t>企业为什么为存在？首先考虑的是社会责任问题。</a:t>
            </a:r>
            <a:endParaRPr kumimoji="1" lang="zh-CN" altLang="en-US" dirty="0" smtClean="0"/>
          </a:p>
          <a:p>
            <a:endParaRPr kumimoji="1" lang="zh-CN" altLang="en-US" dirty="0"/>
          </a:p>
        </p:txBody>
      </p:sp>
      <p:sp>
        <p:nvSpPr>
          <p:cNvPr id="4" name="幻灯片编号占位符 3"/>
          <p:cNvSpPr>
            <a:spLocks noGrp="1"/>
          </p:cNvSpPr>
          <p:nvPr>
            <p:ph type="sldNum" sz="quarter" idx="10"/>
          </p:nvPr>
        </p:nvSpPr>
        <p:spPr/>
        <p:txBody>
          <a:bodyPr/>
          <a:lstStyle/>
          <a:p>
            <a:pPr>
              <a:defRPr/>
            </a:pPr>
            <a:fld id="{FCD257CE-1A7C-42B8-AEF5-D5D8E068539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创业首要目标是活下去，其次是给创业者足够的回报，其中很重要的经济回报。</a:t>
            </a:r>
            <a:endParaRPr kumimoji="1" lang="en-US" altLang="zh-CN" dirty="0" smtClean="0"/>
          </a:p>
          <a:p>
            <a:r>
              <a:rPr kumimoji="1" lang="zh-CN" altLang="en-US" dirty="0" smtClean="0"/>
              <a:t>企业的定义：利润，以盈利为木的</a:t>
            </a:r>
            <a:endParaRPr kumimoji="1" lang="zh-CN" altLang="en-US" dirty="0"/>
          </a:p>
        </p:txBody>
      </p:sp>
      <p:sp>
        <p:nvSpPr>
          <p:cNvPr id="4" name="幻灯片编号占位符 3"/>
          <p:cNvSpPr>
            <a:spLocks noGrp="1"/>
          </p:cNvSpPr>
          <p:nvPr>
            <p:ph type="sldNum" sz="quarter" idx="10"/>
          </p:nvPr>
        </p:nvSpPr>
        <p:spPr/>
        <p:txBody>
          <a:bodyPr/>
          <a:lstStyle/>
          <a:p>
            <a:pPr>
              <a:defRPr/>
            </a:pPr>
            <a:fld id="{FCD257CE-1A7C-42B8-AEF5-D5D8E068539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defRPr/>
            </a:pPr>
            <a:r>
              <a:rPr kumimoji="1" lang="zh-CN" altLang="en-US" dirty="0" smtClean="0"/>
              <a:t>我们认品牌，比如女孩子都比较爱小动物，悍马、捷豹、路虎等</a:t>
            </a:r>
            <a:r>
              <a:rPr kumimoji="1" lang="is-IS" altLang="zh-CN" dirty="0" smtClean="0"/>
              <a:t>…</a:t>
            </a:r>
            <a:r>
              <a:rPr kumimoji="1" lang="en-US" altLang="zh-CN" dirty="0" smtClean="0"/>
              <a:t>lv</a:t>
            </a:r>
            <a:r>
              <a:rPr kumimoji="1" lang="zh-CN" altLang="en-US" dirty="0" smtClean="0"/>
              <a:t>、香奈尔、</a:t>
            </a:r>
            <a:r>
              <a:rPr kumimoji="1" lang="en-US" altLang="zh-CN" dirty="0" smtClean="0"/>
              <a:t>lv</a:t>
            </a:r>
            <a:r>
              <a:rPr kumimoji="1" lang="is-IS" altLang="zh-CN" dirty="0" smtClean="0"/>
              <a:t>…</a:t>
            </a:r>
            <a:r>
              <a:rPr kumimoji="1" lang="zh-CN" altLang="en-US" dirty="0" smtClean="0"/>
              <a:t>，有没有关注</a:t>
            </a:r>
            <a:r>
              <a:rPr kumimoji="1" lang="en-US" altLang="zh-CN" dirty="0" smtClean="0"/>
              <a:t>QS</a:t>
            </a:r>
            <a:r>
              <a:rPr kumimoji="1" lang="zh-CN" altLang="en-US" dirty="0" smtClean="0"/>
              <a:t>、</a:t>
            </a:r>
            <a:r>
              <a:rPr kumimoji="1" lang="en-US" altLang="zh-CN" dirty="0" err="1" smtClean="0"/>
              <a:t>ios</a:t>
            </a:r>
            <a:r>
              <a:rPr kumimoji="1" lang="zh-CN" altLang="en-US" dirty="0" smtClean="0"/>
              <a:t>、</a:t>
            </a:r>
            <a:r>
              <a:rPr kumimoji="1" lang="en-US" altLang="zh-CN" dirty="0" smtClean="0"/>
              <a:t>3C</a:t>
            </a:r>
            <a:r>
              <a:rPr kumimoji="1" lang="zh-CN" altLang="en-US" dirty="0" smtClean="0"/>
              <a:t>认证。</a:t>
            </a:r>
            <a:endParaRPr kumimoji="1" lang="zh-CN" altLang="en-US" dirty="0" smtClean="0"/>
          </a:p>
          <a:p>
            <a:endParaRPr kumimoji="1" lang="zh-CN" altLang="en-US" dirty="0"/>
          </a:p>
        </p:txBody>
      </p:sp>
      <p:sp>
        <p:nvSpPr>
          <p:cNvPr id="4" name="幻灯片编号占位符 3"/>
          <p:cNvSpPr>
            <a:spLocks noGrp="1"/>
          </p:cNvSpPr>
          <p:nvPr>
            <p:ph type="sldNum" sz="quarter" idx="10"/>
          </p:nvPr>
        </p:nvSpPr>
        <p:spPr/>
        <p:txBody>
          <a:bodyPr/>
          <a:lstStyle/>
          <a:p>
            <a:pPr>
              <a:defRPr/>
            </a:pPr>
            <a:fld id="{FCD257CE-1A7C-42B8-AEF5-D5D8E068539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tx1"/>
                </a:solidFill>
              </a:rPr>
              <a:t>进入某个市场的决策时，如果看清楚 </a:t>
            </a:r>
            <a:r>
              <a:rPr lang="en-US" altLang="zh-CN" sz="1200" dirty="0" smtClean="0">
                <a:solidFill>
                  <a:schemeClr val="tx1"/>
                </a:solidFill>
              </a:rPr>
              <a:t>50% </a:t>
            </a:r>
            <a:r>
              <a:rPr lang="zh-CN" altLang="en-US" sz="1200" dirty="0" smtClean="0">
                <a:solidFill>
                  <a:schemeClr val="tx1"/>
                </a:solidFill>
              </a:rPr>
              <a:t>就可行动，如果看清楚 </a:t>
            </a:r>
            <a:r>
              <a:rPr lang="en-US" altLang="zh-CN" sz="1200" dirty="0" smtClean="0">
                <a:solidFill>
                  <a:schemeClr val="tx1"/>
                </a:solidFill>
              </a:rPr>
              <a:t>100%</a:t>
            </a:r>
            <a:r>
              <a:rPr lang="zh-CN" altLang="en-US" sz="1200" dirty="0" smtClean="0">
                <a:solidFill>
                  <a:schemeClr val="tx1"/>
                </a:solidFill>
              </a:rPr>
              <a:t>把握进入该市场有钱挣，反而不能进入了，因为很多人已经进去了</a:t>
            </a:r>
            <a:endParaRPr lang="en-US" altLang="zh-CN" sz="1200" dirty="0" smtClean="0">
              <a:solidFill>
                <a:schemeClr val="tx1"/>
              </a:solidFill>
            </a:endParaRPr>
          </a:p>
          <a:p>
            <a:endParaRPr kumimoji="1" lang="zh-CN" altLang="en-US" dirty="0"/>
          </a:p>
        </p:txBody>
      </p:sp>
      <p:sp>
        <p:nvSpPr>
          <p:cNvPr id="4" name="幻灯片编号占位符 3"/>
          <p:cNvSpPr>
            <a:spLocks noGrp="1"/>
          </p:cNvSpPr>
          <p:nvPr>
            <p:ph type="sldNum" sz="quarter" idx="10"/>
          </p:nvPr>
        </p:nvSpPr>
        <p:spPr/>
        <p:txBody>
          <a:bodyPr/>
          <a:lstStyle/>
          <a:p>
            <a:fld id="{A89FABC8-8301-4D14-BF61-A6AD70448D3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sz="1200" dirty="0" smtClean="0">
                <a:solidFill>
                  <a:schemeClr val="tx1"/>
                </a:solidFill>
              </a:rPr>
              <a:t>在通常狭义的理解上，企业经营决策指企业经营团队的战略决策从广义的理解上，企业经营所面临的决策无所不在，覆盖企业的高、中、低三个层次</a:t>
            </a:r>
            <a:endParaRPr lang="en-US" altLang="zh-CN" sz="1200" dirty="0" smtClean="0">
              <a:solidFill>
                <a:schemeClr val="tx1"/>
              </a:solidFill>
            </a:endParaRPr>
          </a:p>
        </p:txBody>
      </p:sp>
      <p:sp>
        <p:nvSpPr>
          <p:cNvPr id="4" name="幻灯片编号占位符 3"/>
          <p:cNvSpPr>
            <a:spLocks noGrp="1"/>
          </p:cNvSpPr>
          <p:nvPr>
            <p:ph type="sldNum" sz="quarter" idx="10"/>
          </p:nvPr>
        </p:nvSpPr>
        <p:spPr/>
        <p:txBody>
          <a:bodyPr/>
          <a:lstStyle/>
          <a:p>
            <a:fld id="{A89FABC8-8301-4D14-BF61-A6AD70448D3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tx1"/>
                </a:solidFill>
              </a:rPr>
              <a:t>学生在模拟经营过程中，由于很多事情都不清楚，因而很多经营过程中的决策都是风险性决策，因客观原因出现误判是正常，因主观原因出现误判则是学习不认真</a:t>
            </a:r>
            <a:endParaRPr lang="en-US" altLang="zh-CN"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tx1"/>
                </a:solidFill>
              </a:rPr>
              <a:t>学生学习的过程就一个不断犯错误并改进错误的过程，不要怕犯错误而不敢做决策</a:t>
            </a:r>
            <a:endParaRPr lang="en-US" altLang="zh-CN" sz="1200" dirty="0" smtClean="0">
              <a:solidFill>
                <a:schemeClr val="tx1"/>
              </a:solidFill>
            </a:endParaRPr>
          </a:p>
          <a:p>
            <a:endParaRPr kumimoji="1" lang="zh-CN" altLang="en-US" dirty="0"/>
          </a:p>
        </p:txBody>
      </p:sp>
      <p:sp>
        <p:nvSpPr>
          <p:cNvPr id="4" name="幻灯片编号占位符 3"/>
          <p:cNvSpPr>
            <a:spLocks noGrp="1"/>
          </p:cNvSpPr>
          <p:nvPr>
            <p:ph type="sldNum" sz="quarter" idx="10"/>
          </p:nvPr>
        </p:nvSpPr>
        <p:spPr/>
        <p:txBody>
          <a:bodyPr/>
          <a:lstStyle/>
          <a:p>
            <a:fld id="{A89FABC8-8301-4D14-BF61-A6AD70448D3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做企业经常会问养猪还是养儿子？</a:t>
            </a:r>
            <a:endParaRPr kumimoji="1" lang="en-US" altLang="zh-CN" dirty="0" smtClean="0"/>
          </a:p>
          <a:p>
            <a:r>
              <a:rPr kumimoji="1" lang="zh-CN" altLang="en-US" dirty="0" smtClean="0"/>
              <a:t>不管养猪还是养儿子，业绩目标必须达成。</a:t>
            </a:r>
            <a:endParaRPr kumimoji="1" lang="en-US" altLang="zh-CN" dirty="0" smtClean="0"/>
          </a:p>
          <a:p>
            <a:r>
              <a:rPr lang="zh-CN" altLang="en-US" sz="1200" dirty="0" smtClean="0">
                <a:solidFill>
                  <a:schemeClr val="tx1"/>
                </a:solidFill>
              </a:rPr>
              <a:t>同学参加本次课程是为了学习知识技能和提升个人素养，这是大的学习方向；在模拟经营过程中要追求企业盈利，这是中的工作方向，在物料采购中尽量节省成本，这是小的工作方向。</a:t>
            </a:r>
            <a:endParaRPr lang="en-US" altLang="zh-CN" sz="1200" dirty="0" smtClean="0">
              <a:solidFill>
                <a:schemeClr val="tx1"/>
              </a:solidFill>
            </a:endParaRPr>
          </a:p>
          <a:p>
            <a:pPr algn="ctr"/>
            <a:r>
              <a:rPr lang="zh-CN" altLang="en-US" sz="1200" b="1" dirty="0" smtClean="0">
                <a:solidFill>
                  <a:srgbClr val="FF0000"/>
                </a:solidFill>
              </a:rPr>
              <a:t>中小的工作方向必须服从于大的工作方向，而不能出现工作方向偏离</a:t>
            </a:r>
            <a:endParaRPr lang="en-US" altLang="zh-CN" sz="1200" b="1" dirty="0" smtClean="0">
              <a:solidFill>
                <a:srgbClr val="FF0000"/>
              </a:solidFill>
            </a:endParaRPr>
          </a:p>
          <a:p>
            <a:endParaRPr kumimoji="1" lang="zh-CN" altLang="en-US" dirty="0"/>
          </a:p>
        </p:txBody>
      </p:sp>
      <p:sp>
        <p:nvSpPr>
          <p:cNvPr id="4" name="幻灯片编号占位符 3"/>
          <p:cNvSpPr>
            <a:spLocks noGrp="1"/>
          </p:cNvSpPr>
          <p:nvPr>
            <p:ph type="sldNum" sz="quarter" idx="10"/>
          </p:nvPr>
        </p:nvSpPr>
        <p:spPr/>
        <p:txBody>
          <a:bodyPr/>
          <a:lstStyle/>
          <a:p>
            <a:pPr>
              <a:defRPr/>
            </a:pPr>
            <a:fld id="{FCD257CE-1A7C-42B8-AEF5-D5D8E068539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政策制定是不是都要执行？</a:t>
            </a:r>
            <a:endParaRPr kumimoji="1" lang="en-US" altLang="zh-CN" dirty="0" smtClean="0"/>
          </a:p>
          <a:p>
            <a:r>
              <a:rPr kumimoji="1" lang="zh-CN" altLang="en-US" dirty="0" smtClean="0"/>
              <a:t>政策制定是不是都要严格执行？</a:t>
            </a:r>
            <a:endParaRPr kumimoji="1" lang="en-US" altLang="zh-CN" dirty="0" smtClean="0"/>
          </a:p>
          <a:p>
            <a:pPr algn="l"/>
            <a:r>
              <a:rPr lang="zh-CN" altLang="en-US" sz="1200" dirty="0" smtClean="0">
                <a:solidFill>
                  <a:schemeClr val="tx1"/>
                </a:solidFill>
              </a:rPr>
              <a:t>政策制定是要解决问题，要抓重点来做；对初创企业来说，政策宜粗不宜细以降低管理成本</a:t>
            </a:r>
            <a:endParaRPr lang="en-US" altLang="zh-CN" sz="1200" dirty="0" smtClean="0">
              <a:solidFill>
                <a:schemeClr val="tx1"/>
              </a:solidFill>
            </a:endParaRPr>
          </a:p>
          <a:p>
            <a:pPr algn="l"/>
            <a:r>
              <a:rPr lang="zh-CN" altLang="en-US" sz="1200" dirty="0" smtClean="0">
                <a:solidFill>
                  <a:schemeClr val="tx1"/>
                </a:solidFill>
              </a:rPr>
              <a:t>模拟经营中，有些政策是在系统中设置的游戏规则，有些则是需要自己来考虑制定的。</a:t>
            </a:r>
            <a:endParaRPr lang="en-US" altLang="zh-CN" sz="1200" dirty="0" smtClean="0">
              <a:solidFill>
                <a:schemeClr val="tx1"/>
              </a:solidFill>
            </a:endParaRPr>
          </a:p>
          <a:p>
            <a:endParaRPr kumimoji="1" lang="zh-CN" altLang="en-US" dirty="0"/>
          </a:p>
        </p:txBody>
      </p:sp>
      <p:sp>
        <p:nvSpPr>
          <p:cNvPr id="4" name="幻灯片编号占位符 3"/>
          <p:cNvSpPr>
            <a:spLocks noGrp="1"/>
          </p:cNvSpPr>
          <p:nvPr>
            <p:ph type="sldNum" sz="quarter" idx="10"/>
          </p:nvPr>
        </p:nvSpPr>
        <p:spPr/>
        <p:txBody>
          <a:bodyPr/>
          <a:lstStyle/>
          <a:p>
            <a:pPr>
              <a:defRPr/>
            </a:pPr>
            <a:fld id="{FCD257CE-1A7C-42B8-AEF5-D5D8E068539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黄淮学院这个项目我们做还是不做？</a:t>
            </a:r>
            <a:endParaRPr kumimoji="1" lang="en-US" altLang="zh-CN" dirty="0" smtClean="0"/>
          </a:p>
          <a:p>
            <a:pPr algn="l"/>
            <a:r>
              <a:rPr lang="zh-CN" altLang="en-US" sz="1200" dirty="0" smtClean="0">
                <a:solidFill>
                  <a:schemeClr val="tx1"/>
                </a:solidFill>
              </a:rPr>
              <a:t>学生在学习中要识别多目标决策场景</a:t>
            </a:r>
            <a:r>
              <a:rPr lang="zh-CN" altLang="zh-CN" sz="1200" dirty="0" smtClean="0">
                <a:solidFill>
                  <a:schemeClr val="tx1"/>
                </a:solidFill>
              </a:rPr>
              <a:t>，</a:t>
            </a:r>
            <a:r>
              <a:rPr lang="zh-CN" altLang="en-US" sz="1200" dirty="0" smtClean="0">
                <a:solidFill>
                  <a:schemeClr val="tx1"/>
                </a:solidFill>
              </a:rPr>
              <a:t>学生的时间是有限的，又要考虑学习、还要考虑生活，如何来平衡学习与生活的时间安排，这个决策也是多目标决策</a:t>
            </a:r>
            <a:endParaRPr lang="en-US" altLang="zh-CN" sz="1200" dirty="0" smtClean="0">
              <a:solidFill>
                <a:schemeClr val="tx1"/>
              </a:solidFill>
            </a:endParaRPr>
          </a:p>
          <a:p>
            <a:pPr algn="l"/>
            <a:endParaRPr kumimoji="1" lang="zh-CN" altLang="en-US" dirty="0"/>
          </a:p>
        </p:txBody>
      </p:sp>
      <p:sp>
        <p:nvSpPr>
          <p:cNvPr id="4" name="幻灯片编号占位符 3"/>
          <p:cNvSpPr>
            <a:spLocks noGrp="1"/>
          </p:cNvSpPr>
          <p:nvPr>
            <p:ph type="sldNum" sz="quarter" idx="10"/>
          </p:nvPr>
        </p:nvSpPr>
        <p:spPr/>
        <p:txBody>
          <a:bodyPr/>
          <a:lstStyle/>
          <a:p>
            <a:pPr>
              <a:defRPr/>
            </a:pPr>
            <a:fld id="{FCD257CE-1A7C-42B8-AEF5-D5D8E068539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CD257CE-1A7C-42B8-AEF5-D5D8E068539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章节起始页">
    <p:spTree>
      <p:nvGrpSpPr>
        <p:cNvPr id="1" name=""/>
        <p:cNvGrpSpPr/>
        <p:nvPr/>
      </p:nvGrpSpPr>
      <p:grpSpPr>
        <a:xfrm>
          <a:off x="0" y="0"/>
          <a:ext cx="0" cy="0"/>
          <a:chOff x="0" y="0"/>
          <a:chExt cx="0" cy="0"/>
        </a:xfrm>
      </p:grpSpPr>
      <p:cxnSp>
        <p:nvCxnSpPr>
          <p:cNvPr id="19" name="直接连接符 18"/>
          <p:cNvCxnSpPr/>
          <p:nvPr userDrawn="1"/>
        </p:nvCxnSpPr>
        <p:spPr>
          <a:xfrm>
            <a:off x="7702549" y="2121031"/>
            <a:ext cx="0" cy="3129699"/>
          </a:xfrm>
          <a:prstGeom prst="line">
            <a:avLst/>
          </a:prstGeom>
          <a:ln w="19050">
            <a:solidFill>
              <a:srgbClr val="4987DE"/>
            </a:solidFill>
          </a:ln>
        </p:spPr>
        <p:style>
          <a:lnRef idx="1">
            <a:schemeClr val="accent1"/>
          </a:lnRef>
          <a:fillRef idx="0">
            <a:schemeClr val="accent1"/>
          </a:fillRef>
          <a:effectRef idx="0">
            <a:schemeClr val="accent1"/>
          </a:effectRef>
          <a:fontRef idx="minor">
            <a:schemeClr val="tx1"/>
          </a:fontRef>
        </p:style>
      </p:cxnSp>
      <p:sp>
        <p:nvSpPr>
          <p:cNvPr id="37" name="任意多边形 36"/>
          <p:cNvSpPr/>
          <p:nvPr userDrawn="1"/>
        </p:nvSpPr>
        <p:spPr>
          <a:xfrm>
            <a:off x="11591450" y="4455796"/>
            <a:ext cx="600551" cy="2402204"/>
          </a:xfrm>
          <a:custGeom>
            <a:avLst/>
            <a:gdLst>
              <a:gd name="connsiteX0" fmla="*/ 600551 w 600551"/>
              <a:gd name="connsiteY0" fmla="*/ 0 h 2402204"/>
              <a:gd name="connsiteX1" fmla="*/ 600551 w 600551"/>
              <a:gd name="connsiteY1" fmla="*/ 2402204 h 2402204"/>
              <a:gd name="connsiteX2" fmla="*/ 0 w 600551"/>
              <a:gd name="connsiteY2" fmla="*/ 2402204 h 2402204"/>
            </a:gdLst>
            <a:ahLst/>
            <a:cxnLst>
              <a:cxn ang="0">
                <a:pos x="connsiteX0" y="connsiteY0"/>
              </a:cxn>
              <a:cxn ang="0">
                <a:pos x="connsiteX1" y="connsiteY1"/>
              </a:cxn>
              <a:cxn ang="0">
                <a:pos x="connsiteX2" y="connsiteY2"/>
              </a:cxn>
            </a:cxnLst>
            <a:rect l="l" t="t" r="r" b="b"/>
            <a:pathLst>
              <a:path w="600551" h="2402204">
                <a:moveTo>
                  <a:pt x="600551" y="0"/>
                </a:moveTo>
                <a:lnTo>
                  <a:pt x="600551" y="2402204"/>
                </a:lnTo>
                <a:lnTo>
                  <a:pt x="0" y="2402204"/>
                </a:lnTo>
                <a:close/>
              </a:path>
            </a:pathLst>
          </a:custGeom>
          <a:solidFill>
            <a:srgbClr val="4987D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文本占位符 15"/>
          <p:cNvSpPr>
            <a:spLocks noGrp="1"/>
          </p:cNvSpPr>
          <p:nvPr>
            <p:ph type="body" sz="quarter" idx="11" hasCustomPrompt="1"/>
          </p:nvPr>
        </p:nvSpPr>
        <p:spPr>
          <a:xfrm>
            <a:off x="7741629" y="3363347"/>
            <a:ext cx="2489200" cy="429626"/>
          </a:xfrm>
          <a:prstGeom prst="rect">
            <a:avLst/>
          </a:prstGeom>
        </p:spPr>
        <p:txBody>
          <a:bodyPr/>
          <a:lstStyle>
            <a:lvl1pPr marL="0" indent="0" algn="l">
              <a:buFontTx/>
              <a:buNone/>
              <a:defRPr sz="1800"/>
            </a:lvl1pPr>
          </a:lstStyle>
          <a:p>
            <a:pPr lvl="0"/>
            <a:r>
              <a:rPr lang="en-US" altLang="zh-CN" dirty="0" smtClean="0"/>
              <a:t>ABCDE</a:t>
            </a:r>
            <a:r>
              <a:rPr lang="zh-CN" altLang="en-US" dirty="0" smtClean="0"/>
              <a:t>环境中的</a:t>
            </a:r>
            <a:endParaRPr lang="zh-CN" altLang="en-US" dirty="0"/>
          </a:p>
        </p:txBody>
      </p:sp>
      <p:sp>
        <p:nvSpPr>
          <p:cNvPr id="24" name="文本占位符 15"/>
          <p:cNvSpPr>
            <a:spLocks noGrp="1"/>
          </p:cNvSpPr>
          <p:nvPr>
            <p:ph type="body" sz="quarter" idx="13" hasCustomPrompt="1"/>
          </p:nvPr>
        </p:nvSpPr>
        <p:spPr>
          <a:xfrm>
            <a:off x="7741628" y="3663536"/>
            <a:ext cx="4031272" cy="1313005"/>
          </a:xfrm>
          <a:prstGeom prst="rect">
            <a:avLst/>
          </a:prstGeom>
        </p:spPr>
        <p:txBody>
          <a:bodyPr/>
          <a:lstStyle>
            <a:lvl1pPr marL="0" indent="0" algn="l">
              <a:buFontTx/>
              <a:buNone/>
              <a:defRPr sz="6000" b="1"/>
            </a:lvl1pPr>
          </a:lstStyle>
          <a:p>
            <a:pPr lvl="0"/>
            <a:r>
              <a:rPr lang="en-US" altLang="zh-CN" dirty="0" smtClean="0"/>
              <a:t>ABC</a:t>
            </a:r>
            <a:r>
              <a:rPr lang="zh-CN" altLang="en-US" dirty="0" smtClean="0"/>
              <a:t>成</a:t>
            </a:r>
            <a:endParaRPr lang="zh-CN" altLang="en-US" dirty="0"/>
          </a:p>
        </p:txBody>
      </p:sp>
      <p:sp>
        <p:nvSpPr>
          <p:cNvPr id="35" name="任意多边形 34"/>
          <p:cNvSpPr/>
          <p:nvPr userDrawn="1"/>
        </p:nvSpPr>
        <p:spPr>
          <a:xfrm>
            <a:off x="2" y="469072"/>
            <a:ext cx="6400799" cy="6388928"/>
          </a:xfrm>
          <a:custGeom>
            <a:avLst/>
            <a:gdLst>
              <a:gd name="connsiteX0" fmla="*/ 0 w 6400799"/>
              <a:gd name="connsiteY0" fmla="*/ 0 h 6388928"/>
              <a:gd name="connsiteX1" fmla="*/ 6400799 w 6400799"/>
              <a:gd name="connsiteY1" fmla="*/ 0 h 6388928"/>
              <a:gd name="connsiteX2" fmla="*/ 4803567 w 6400799"/>
              <a:gd name="connsiteY2" fmla="*/ 6388928 h 6388928"/>
              <a:gd name="connsiteX3" fmla="*/ 0 w 6400799"/>
              <a:gd name="connsiteY3" fmla="*/ 6388928 h 6388928"/>
            </a:gdLst>
            <a:ahLst/>
            <a:cxnLst>
              <a:cxn ang="0">
                <a:pos x="connsiteX0" y="connsiteY0"/>
              </a:cxn>
              <a:cxn ang="0">
                <a:pos x="connsiteX1" y="connsiteY1"/>
              </a:cxn>
              <a:cxn ang="0">
                <a:pos x="connsiteX2" y="connsiteY2"/>
              </a:cxn>
              <a:cxn ang="0">
                <a:pos x="connsiteX3" y="connsiteY3"/>
              </a:cxn>
            </a:cxnLst>
            <a:rect l="l" t="t" r="r" b="b"/>
            <a:pathLst>
              <a:path w="6400799" h="6388928">
                <a:moveTo>
                  <a:pt x="0" y="0"/>
                </a:moveTo>
                <a:lnTo>
                  <a:pt x="6400799" y="0"/>
                </a:lnTo>
                <a:lnTo>
                  <a:pt x="4803567" y="6388928"/>
                </a:lnTo>
                <a:lnTo>
                  <a:pt x="0" y="6388928"/>
                </a:lnTo>
                <a:close/>
              </a:path>
            </a:pathLst>
          </a:custGeom>
          <a:solidFill>
            <a:srgbClr val="4987D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4" name="图片占位符 33"/>
          <p:cNvSpPr>
            <a:spLocks noGrp="1"/>
          </p:cNvSpPr>
          <p:nvPr>
            <p:ph type="pic" sz="quarter" idx="14"/>
          </p:nvPr>
        </p:nvSpPr>
        <p:spPr>
          <a:xfrm>
            <a:off x="1" y="0"/>
            <a:ext cx="6075556" cy="6888098"/>
          </a:xfrm>
          <a:custGeom>
            <a:avLst/>
            <a:gdLst>
              <a:gd name="connsiteX0" fmla="*/ 0 w 6075556"/>
              <a:gd name="connsiteY0" fmla="*/ 0 h 6888098"/>
              <a:gd name="connsiteX1" fmla="*/ 6075556 w 6075556"/>
              <a:gd name="connsiteY1" fmla="*/ 0 h 6888098"/>
              <a:gd name="connsiteX2" fmla="*/ 4383701 w 6075556"/>
              <a:gd name="connsiteY2" fmla="*/ 6888098 h 6888098"/>
              <a:gd name="connsiteX3" fmla="*/ 0 w 6075556"/>
              <a:gd name="connsiteY3" fmla="*/ 6888098 h 6888098"/>
            </a:gdLst>
            <a:ahLst/>
            <a:cxnLst>
              <a:cxn ang="0">
                <a:pos x="connsiteX0" y="connsiteY0"/>
              </a:cxn>
              <a:cxn ang="0">
                <a:pos x="connsiteX1" y="connsiteY1"/>
              </a:cxn>
              <a:cxn ang="0">
                <a:pos x="connsiteX2" y="connsiteY2"/>
              </a:cxn>
              <a:cxn ang="0">
                <a:pos x="connsiteX3" y="connsiteY3"/>
              </a:cxn>
            </a:cxnLst>
            <a:rect l="l" t="t" r="r" b="b"/>
            <a:pathLst>
              <a:path w="6075556" h="6888098">
                <a:moveTo>
                  <a:pt x="0" y="0"/>
                </a:moveTo>
                <a:lnTo>
                  <a:pt x="6075556" y="0"/>
                </a:lnTo>
                <a:lnTo>
                  <a:pt x="4383701" y="6888098"/>
                </a:lnTo>
                <a:lnTo>
                  <a:pt x="0" y="6888098"/>
                </a:lnTo>
                <a:close/>
              </a:path>
            </a:pathLst>
          </a:custGeom>
        </p:spPr>
        <p:txBody>
          <a:bodyPr wrap="square">
            <a:noAutofit/>
          </a:bodyPr>
          <a:lstStyle/>
          <a:p>
            <a:endParaRPr lang="zh-CN" altLang="en-US"/>
          </a:p>
        </p:txBody>
      </p:sp>
      <p:sp>
        <p:nvSpPr>
          <p:cNvPr id="16" name="文本占位符 15"/>
          <p:cNvSpPr>
            <a:spLocks noGrp="1"/>
          </p:cNvSpPr>
          <p:nvPr>
            <p:ph type="body" sz="quarter" idx="10" hasCustomPrompt="1"/>
          </p:nvPr>
        </p:nvSpPr>
        <p:spPr>
          <a:xfrm>
            <a:off x="6489700" y="2252980"/>
            <a:ext cx="1079500" cy="848439"/>
          </a:xfrm>
          <a:prstGeom prst="rect">
            <a:avLst/>
          </a:prstGeom>
        </p:spPr>
        <p:txBody>
          <a:bodyPr/>
          <a:lstStyle>
            <a:lvl1pPr marL="0" indent="0" algn="r">
              <a:buFontTx/>
              <a:buNone/>
              <a:defRPr sz="6000"/>
            </a:lvl1pPr>
          </a:lstStyle>
          <a:p>
            <a:pPr lvl="0"/>
            <a:r>
              <a:rPr lang="zh-CN" altLang="en-US" dirty="0" smtClean="0"/>
              <a:t>九</a:t>
            </a:r>
            <a:endParaRPr lang="zh-CN" altLang="en-US" dirty="0"/>
          </a:p>
        </p:txBody>
      </p:sp>
      <p:sp>
        <p:nvSpPr>
          <p:cNvPr id="22" name="矩形 21"/>
          <p:cNvSpPr/>
          <p:nvPr userDrawn="1"/>
        </p:nvSpPr>
        <p:spPr>
          <a:xfrm>
            <a:off x="6489700" y="3115811"/>
            <a:ext cx="1079499" cy="368483"/>
          </a:xfrm>
          <a:prstGeom prst="rect">
            <a:avLst/>
          </a:prstGeom>
          <a:solidFill>
            <a:srgbClr val="4987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占位符 15"/>
          <p:cNvSpPr>
            <a:spLocks noGrp="1"/>
          </p:cNvSpPr>
          <p:nvPr>
            <p:ph type="body" sz="quarter" idx="12" hasCustomPrompt="1"/>
          </p:nvPr>
        </p:nvSpPr>
        <p:spPr>
          <a:xfrm>
            <a:off x="6489700" y="3184233"/>
            <a:ext cx="1079499" cy="608739"/>
          </a:xfrm>
          <a:prstGeom prst="rect">
            <a:avLst/>
          </a:prstGeom>
        </p:spPr>
        <p:txBody>
          <a:bodyPr lIns="0" tIns="0" rIns="0" bIns="0"/>
          <a:lstStyle>
            <a:lvl1pPr marL="0" indent="0" algn="ctr">
              <a:buFontTx/>
              <a:buNone/>
              <a:defRPr sz="1800">
                <a:solidFill>
                  <a:schemeClr val="bg1"/>
                </a:solidFill>
              </a:defRPr>
            </a:lvl1pPr>
          </a:lstStyle>
          <a:p>
            <a:pPr lvl="0"/>
            <a:r>
              <a:rPr lang="zh-CN" altLang="en-US" dirty="0" smtClean="0"/>
              <a:t>第九部分</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37"/>
                                        </p:tgtEl>
                                        <p:attrNameLst>
                                          <p:attrName>ppt_x</p:attrName>
                                        </p:attrNameLst>
                                      </p:cBhvr>
                                      <p:tavLst>
                                        <p:tav tm="0">
                                          <p:val>
                                            <p:strVal val="ppt_x"/>
                                          </p:val>
                                        </p:tav>
                                        <p:tav tm="100000">
                                          <p:val>
                                            <p:strVal val="1+ppt_w/2"/>
                                          </p:val>
                                        </p:tav>
                                      </p:tavLst>
                                    </p:anim>
                                    <p:anim calcmode="lin" valueType="num">
                                      <p:cBhvr additive="base">
                                        <p:cTn id="7" dur="500"/>
                                        <p:tgtEl>
                                          <p:spTgt spid="37"/>
                                        </p:tgtEl>
                                        <p:attrNameLst>
                                          <p:attrName>ppt_y</p:attrName>
                                        </p:attrNameLst>
                                      </p:cBhvr>
                                      <p:tavLst>
                                        <p:tav tm="0">
                                          <p:val>
                                            <p:strVal val="ppt_y"/>
                                          </p:val>
                                        </p:tav>
                                        <p:tav tm="100000">
                                          <p:val>
                                            <p:strVal val="ppt_y"/>
                                          </p:val>
                                        </p:tav>
                                      </p:tavLst>
                                    </p:anim>
                                    <p:set>
                                      <p:cBhvr>
                                        <p:cTn id="8" dur="1" fill="hold">
                                          <p:stCondLst>
                                            <p:cond delay="499"/>
                                          </p:stCondLst>
                                        </p:cTn>
                                        <p:tgtEl>
                                          <p:spTgt spid="37"/>
                                        </p:tgtEl>
                                        <p:attrNameLst>
                                          <p:attrName>style.visibility</p:attrName>
                                        </p:attrNameLst>
                                      </p:cBhvr>
                                      <p:to>
                                        <p:strVal val="hidden"/>
                                      </p:to>
                                    </p:set>
                                  </p:childTnLst>
                                </p:cTn>
                              </p:par>
                              <p:par>
                                <p:cTn id="9" presetID="2" presetClass="exit" presetSubtype="8" fill="hold" grpId="0" nodeType="withEffect">
                                  <p:stCondLst>
                                    <p:cond delay="0"/>
                                  </p:stCondLst>
                                  <p:childTnLst>
                                    <p:anim calcmode="lin" valueType="num">
                                      <p:cBhvr additive="base">
                                        <p:cTn id="10" dur="500"/>
                                        <p:tgtEl>
                                          <p:spTgt spid="35"/>
                                        </p:tgtEl>
                                        <p:attrNameLst>
                                          <p:attrName>ppt_x</p:attrName>
                                        </p:attrNameLst>
                                      </p:cBhvr>
                                      <p:tavLst>
                                        <p:tav tm="0">
                                          <p:val>
                                            <p:strVal val="ppt_x"/>
                                          </p:val>
                                        </p:tav>
                                        <p:tav tm="100000">
                                          <p:val>
                                            <p:strVal val="0-ppt_w/2"/>
                                          </p:val>
                                        </p:tav>
                                      </p:tavLst>
                                    </p:anim>
                                    <p:anim calcmode="lin" valueType="num">
                                      <p:cBhvr additive="base">
                                        <p:cTn id="11" dur="500"/>
                                        <p:tgtEl>
                                          <p:spTgt spid="35"/>
                                        </p:tgtEl>
                                        <p:attrNameLst>
                                          <p:attrName>ppt_y</p:attrName>
                                        </p:attrNameLst>
                                      </p:cBhvr>
                                      <p:tavLst>
                                        <p:tav tm="0">
                                          <p:val>
                                            <p:strVal val="ppt_y"/>
                                          </p:val>
                                        </p:tav>
                                        <p:tav tm="100000">
                                          <p:val>
                                            <p:strVal val="ppt_y"/>
                                          </p:val>
                                        </p:tav>
                                      </p:tavLst>
                                    </p:anim>
                                    <p:set>
                                      <p:cBhvr>
                                        <p:cTn id="12" dur="1" fill="hold">
                                          <p:stCondLst>
                                            <p:cond delay="499"/>
                                          </p:stCondLst>
                                        </p:cTn>
                                        <p:tgtEl>
                                          <p:spTgt spid="35"/>
                                        </p:tgtEl>
                                        <p:attrNameLst>
                                          <p:attrName>style.visibility</p:attrName>
                                        </p:attrNameLst>
                                      </p:cBhvr>
                                      <p:to>
                                        <p:strVal val="hidden"/>
                                      </p:to>
                                    </p:set>
                                  </p:childTnLst>
                                </p:cTn>
                              </p:par>
                              <p:par>
                                <p:cTn id="13" presetID="2" presetClass="exit" presetSubtype="8" fill="hold" grpId="0" nodeType="withEffect" nodePh="1">
                                  <p:stCondLst>
                                    <p:cond delay="0"/>
                                  </p:stCondLst>
                                  <p:endCondLst>
                                    <p:cond evt="begin" delay="0">
                                      <p:tn val="13"/>
                                    </p:cond>
                                  </p:endCondLst>
                                  <p:childTnLst>
                                    <p:anim calcmode="lin" valueType="num">
                                      <p:cBhvr additive="base">
                                        <p:cTn id="14" dur="500"/>
                                        <p:tgtEl>
                                          <p:spTgt spid="34"/>
                                        </p:tgtEl>
                                        <p:attrNameLst>
                                          <p:attrName>ppt_x</p:attrName>
                                        </p:attrNameLst>
                                      </p:cBhvr>
                                      <p:tavLst>
                                        <p:tav tm="0">
                                          <p:val>
                                            <p:strVal val="ppt_x"/>
                                          </p:val>
                                        </p:tav>
                                        <p:tav tm="100000">
                                          <p:val>
                                            <p:strVal val="0-ppt_w/2"/>
                                          </p:val>
                                        </p:tav>
                                      </p:tavLst>
                                    </p:anim>
                                    <p:anim calcmode="lin" valueType="num">
                                      <p:cBhvr additive="base">
                                        <p:cTn id="15" dur="500"/>
                                        <p:tgtEl>
                                          <p:spTgt spid="34"/>
                                        </p:tgtEl>
                                        <p:attrNameLst>
                                          <p:attrName>ppt_y</p:attrName>
                                        </p:attrNameLst>
                                      </p:cBhvr>
                                      <p:tavLst>
                                        <p:tav tm="0">
                                          <p:val>
                                            <p:strVal val="ppt_y"/>
                                          </p:val>
                                        </p:tav>
                                        <p:tav tm="100000">
                                          <p:val>
                                            <p:strVal val="ppt_y"/>
                                          </p:val>
                                        </p:tav>
                                      </p:tavLst>
                                    </p:anim>
                                    <p:set>
                                      <p:cBhvr>
                                        <p:cTn id="16" dur="1" fill="hold">
                                          <p:stCondLst>
                                            <p:cond delay="499"/>
                                          </p:stCondLst>
                                        </p:cTn>
                                        <p:tgtEl>
                                          <p:spTgt spid="34"/>
                                        </p:tgtEl>
                                        <p:attrNameLst>
                                          <p:attrName>style.visibility</p:attrName>
                                        </p:attrNameLst>
                                      </p:cBhvr>
                                      <p:to>
                                        <p:strVal val="hidden"/>
                                      </p:to>
                                    </p:set>
                                  </p:childTnLst>
                                </p:cTn>
                              </p:par>
                              <p:par>
                                <p:cTn id="17" presetID="2" presetClass="exit" presetSubtype="8" fill="hold" grpId="0" nodeType="withEffect">
                                  <p:stCondLst>
                                    <p:cond delay="0"/>
                                  </p:stCondLst>
                                  <p:childTnLst>
                                    <p:anim calcmode="lin" valueType="num">
                                      <p:cBhvr additive="base">
                                        <p:cTn id="18" dur="500"/>
                                        <p:tgtEl>
                                          <p:spTgt spid="16">
                                            <p:txEl>
                                              <p:pRg st="0" end="0"/>
                                            </p:txEl>
                                          </p:spTgt>
                                        </p:tgtEl>
                                        <p:attrNameLst>
                                          <p:attrName>ppt_x</p:attrName>
                                        </p:attrNameLst>
                                      </p:cBhvr>
                                      <p:tavLst>
                                        <p:tav tm="0">
                                          <p:val>
                                            <p:strVal val="ppt_x"/>
                                          </p:val>
                                        </p:tav>
                                        <p:tav tm="100000">
                                          <p:val>
                                            <p:strVal val="0-ppt_w/2"/>
                                          </p:val>
                                        </p:tav>
                                      </p:tavLst>
                                    </p:anim>
                                    <p:anim calcmode="lin" valueType="num">
                                      <p:cBhvr additive="base">
                                        <p:cTn id="19" dur="500"/>
                                        <p:tgtEl>
                                          <p:spTgt spid="16">
                                            <p:txEl>
                                              <p:pRg st="0" end="0"/>
                                            </p:txEl>
                                          </p:spTgt>
                                        </p:tgtEl>
                                        <p:attrNameLst>
                                          <p:attrName>ppt_y</p:attrName>
                                        </p:attrNameLst>
                                      </p:cBhvr>
                                      <p:tavLst>
                                        <p:tav tm="0">
                                          <p:val>
                                            <p:strVal val="ppt_y"/>
                                          </p:val>
                                        </p:tav>
                                        <p:tav tm="100000">
                                          <p:val>
                                            <p:strVal val="ppt_y"/>
                                          </p:val>
                                        </p:tav>
                                      </p:tavLst>
                                    </p:anim>
                                    <p:set>
                                      <p:cBhvr>
                                        <p:cTn id="20" dur="1" fill="hold">
                                          <p:stCondLst>
                                            <p:cond delay="499"/>
                                          </p:stCondLst>
                                        </p:cTn>
                                        <p:tgtEl>
                                          <p:spTgt spid="16">
                                            <p:txEl>
                                              <p:pRg st="0" end="0"/>
                                            </p:txEl>
                                          </p:spTgt>
                                        </p:tgtEl>
                                        <p:attrNameLst>
                                          <p:attrName>style.visibility</p:attrName>
                                        </p:attrNameLst>
                                      </p:cBhvr>
                                      <p:to>
                                        <p:strVal val="hidden"/>
                                      </p:to>
                                    </p:set>
                                  </p:childTnLst>
                                </p:cTn>
                              </p:par>
                              <p:par>
                                <p:cTn id="21" presetID="2" presetClass="exit" presetSubtype="8" fill="hold" grpId="0" nodeType="withEffect">
                                  <p:stCondLst>
                                    <p:cond delay="0"/>
                                  </p:stCondLst>
                                  <p:childTnLst>
                                    <p:anim calcmode="lin" valueType="num">
                                      <p:cBhvr additive="base">
                                        <p:cTn id="22" dur="500"/>
                                        <p:tgtEl>
                                          <p:spTgt spid="22"/>
                                        </p:tgtEl>
                                        <p:attrNameLst>
                                          <p:attrName>ppt_x</p:attrName>
                                        </p:attrNameLst>
                                      </p:cBhvr>
                                      <p:tavLst>
                                        <p:tav tm="0">
                                          <p:val>
                                            <p:strVal val="ppt_x"/>
                                          </p:val>
                                        </p:tav>
                                        <p:tav tm="100000">
                                          <p:val>
                                            <p:strVal val="0-ppt_w/2"/>
                                          </p:val>
                                        </p:tav>
                                      </p:tavLst>
                                    </p:anim>
                                    <p:anim calcmode="lin" valueType="num">
                                      <p:cBhvr additive="base">
                                        <p:cTn id="23" dur="500"/>
                                        <p:tgtEl>
                                          <p:spTgt spid="22"/>
                                        </p:tgtEl>
                                        <p:attrNameLst>
                                          <p:attrName>ppt_y</p:attrName>
                                        </p:attrNameLst>
                                      </p:cBhvr>
                                      <p:tavLst>
                                        <p:tav tm="0">
                                          <p:val>
                                            <p:strVal val="ppt_y"/>
                                          </p:val>
                                        </p:tav>
                                        <p:tav tm="100000">
                                          <p:val>
                                            <p:strVal val="ppt_y"/>
                                          </p:val>
                                        </p:tav>
                                      </p:tavLst>
                                    </p:anim>
                                    <p:set>
                                      <p:cBhvr>
                                        <p:cTn id="24" dur="1" fill="hold">
                                          <p:stCondLst>
                                            <p:cond delay="499"/>
                                          </p:stCondLst>
                                        </p:cTn>
                                        <p:tgtEl>
                                          <p:spTgt spid="22"/>
                                        </p:tgtEl>
                                        <p:attrNameLst>
                                          <p:attrName>style.visibility</p:attrName>
                                        </p:attrNameLst>
                                      </p:cBhvr>
                                      <p:to>
                                        <p:strVal val="hidden"/>
                                      </p:to>
                                    </p:set>
                                  </p:childTnLst>
                                </p:cTn>
                              </p:par>
                              <p:par>
                                <p:cTn id="25" presetID="2" presetClass="exit" presetSubtype="8" fill="hold" grpId="0" nodeType="withEffect">
                                  <p:stCondLst>
                                    <p:cond delay="0"/>
                                  </p:stCondLst>
                                  <p:childTnLst>
                                    <p:anim calcmode="lin" valueType="num">
                                      <p:cBhvr additive="base">
                                        <p:cTn id="26" dur="500"/>
                                        <p:tgtEl>
                                          <p:spTgt spid="23">
                                            <p:txEl>
                                              <p:pRg st="0" end="0"/>
                                            </p:txEl>
                                          </p:spTgt>
                                        </p:tgtEl>
                                        <p:attrNameLst>
                                          <p:attrName>ppt_x</p:attrName>
                                        </p:attrNameLst>
                                      </p:cBhvr>
                                      <p:tavLst>
                                        <p:tav tm="0">
                                          <p:val>
                                            <p:strVal val="ppt_x"/>
                                          </p:val>
                                        </p:tav>
                                        <p:tav tm="100000">
                                          <p:val>
                                            <p:strVal val="0-ppt_w/2"/>
                                          </p:val>
                                        </p:tav>
                                      </p:tavLst>
                                    </p:anim>
                                    <p:anim calcmode="lin" valueType="num">
                                      <p:cBhvr additive="base">
                                        <p:cTn id="27" dur="500"/>
                                        <p:tgtEl>
                                          <p:spTgt spid="23">
                                            <p:txEl>
                                              <p:pRg st="0" end="0"/>
                                            </p:txEl>
                                          </p:spTgt>
                                        </p:tgtEl>
                                        <p:attrNameLst>
                                          <p:attrName>ppt_y</p:attrName>
                                        </p:attrNameLst>
                                      </p:cBhvr>
                                      <p:tavLst>
                                        <p:tav tm="0">
                                          <p:val>
                                            <p:strVal val="ppt_y"/>
                                          </p:val>
                                        </p:tav>
                                        <p:tav tm="100000">
                                          <p:val>
                                            <p:strVal val="ppt_y"/>
                                          </p:val>
                                        </p:tav>
                                      </p:tavLst>
                                    </p:anim>
                                    <p:set>
                                      <p:cBhvr>
                                        <p:cTn id="28" dur="1" fill="hold">
                                          <p:stCondLst>
                                            <p:cond delay="499"/>
                                          </p:stCondLst>
                                        </p:cTn>
                                        <p:tgtEl>
                                          <p:spTgt spid="23">
                                            <p:txEl>
                                              <p:pRg st="0" end="0"/>
                                            </p:txEl>
                                          </p:spTgt>
                                        </p:tgtEl>
                                        <p:attrNameLst>
                                          <p:attrName>style.visibility</p:attrName>
                                        </p:attrNameLst>
                                      </p:cBhvr>
                                      <p:to>
                                        <p:strVal val="hidden"/>
                                      </p:to>
                                    </p:set>
                                  </p:childTnLst>
                                </p:cTn>
                              </p:par>
                              <p:par>
                                <p:cTn id="29" presetID="2" presetClass="exit" presetSubtype="2" fill="hold" grpId="0" nodeType="withEffect">
                                  <p:stCondLst>
                                    <p:cond delay="0"/>
                                  </p:stCondLst>
                                  <p:childTnLst>
                                    <p:anim calcmode="lin" valueType="num">
                                      <p:cBhvr additive="base">
                                        <p:cTn id="30" dur="500"/>
                                        <p:tgtEl>
                                          <p:spTgt spid="17">
                                            <p:txEl>
                                              <p:pRg st="0" end="0"/>
                                            </p:txEl>
                                          </p:spTgt>
                                        </p:tgtEl>
                                        <p:attrNameLst>
                                          <p:attrName>ppt_x</p:attrName>
                                        </p:attrNameLst>
                                      </p:cBhvr>
                                      <p:tavLst>
                                        <p:tav tm="0">
                                          <p:val>
                                            <p:strVal val="ppt_x"/>
                                          </p:val>
                                        </p:tav>
                                        <p:tav tm="100000">
                                          <p:val>
                                            <p:strVal val="1+ppt_w/2"/>
                                          </p:val>
                                        </p:tav>
                                      </p:tavLst>
                                    </p:anim>
                                    <p:anim calcmode="lin" valueType="num">
                                      <p:cBhvr additive="base">
                                        <p:cTn id="31" dur="500"/>
                                        <p:tgtEl>
                                          <p:spTgt spid="17">
                                            <p:txEl>
                                              <p:pRg st="0" end="0"/>
                                            </p:txEl>
                                          </p:spTgt>
                                        </p:tgtEl>
                                        <p:attrNameLst>
                                          <p:attrName>ppt_y</p:attrName>
                                        </p:attrNameLst>
                                      </p:cBhvr>
                                      <p:tavLst>
                                        <p:tav tm="0">
                                          <p:val>
                                            <p:strVal val="ppt_y"/>
                                          </p:val>
                                        </p:tav>
                                        <p:tav tm="100000">
                                          <p:val>
                                            <p:strVal val="ppt_y"/>
                                          </p:val>
                                        </p:tav>
                                      </p:tavLst>
                                    </p:anim>
                                    <p:set>
                                      <p:cBhvr>
                                        <p:cTn id="32" dur="1" fill="hold">
                                          <p:stCondLst>
                                            <p:cond delay="499"/>
                                          </p:stCondLst>
                                        </p:cTn>
                                        <p:tgtEl>
                                          <p:spTgt spid="17">
                                            <p:txEl>
                                              <p:pRg st="0" end="0"/>
                                            </p:txEl>
                                          </p:spTgt>
                                        </p:tgtEl>
                                        <p:attrNameLst>
                                          <p:attrName>style.visibility</p:attrName>
                                        </p:attrNameLst>
                                      </p:cBhvr>
                                      <p:to>
                                        <p:strVal val="hidden"/>
                                      </p:to>
                                    </p:set>
                                  </p:childTnLst>
                                </p:cTn>
                              </p:par>
                              <p:par>
                                <p:cTn id="33" presetID="2" presetClass="exit" presetSubtype="2" fill="hold" grpId="0" nodeType="withEffect">
                                  <p:stCondLst>
                                    <p:cond delay="0"/>
                                  </p:stCondLst>
                                  <p:childTnLst>
                                    <p:anim calcmode="lin" valueType="num">
                                      <p:cBhvr additive="base">
                                        <p:cTn id="34" dur="500"/>
                                        <p:tgtEl>
                                          <p:spTgt spid="24">
                                            <p:txEl>
                                              <p:pRg st="0" end="0"/>
                                            </p:txEl>
                                          </p:spTgt>
                                        </p:tgtEl>
                                        <p:attrNameLst>
                                          <p:attrName>ppt_x</p:attrName>
                                        </p:attrNameLst>
                                      </p:cBhvr>
                                      <p:tavLst>
                                        <p:tav tm="0">
                                          <p:val>
                                            <p:strVal val="ppt_x"/>
                                          </p:val>
                                        </p:tav>
                                        <p:tav tm="100000">
                                          <p:val>
                                            <p:strVal val="1+ppt_w/2"/>
                                          </p:val>
                                        </p:tav>
                                      </p:tavLst>
                                    </p:anim>
                                    <p:anim calcmode="lin" valueType="num">
                                      <p:cBhvr additive="base">
                                        <p:cTn id="35" dur="500"/>
                                        <p:tgtEl>
                                          <p:spTgt spid="24">
                                            <p:txEl>
                                              <p:pRg st="0" end="0"/>
                                            </p:txEl>
                                          </p:spTgt>
                                        </p:tgtEl>
                                        <p:attrNameLst>
                                          <p:attrName>ppt_y</p:attrName>
                                        </p:attrNameLst>
                                      </p:cBhvr>
                                      <p:tavLst>
                                        <p:tav tm="0">
                                          <p:val>
                                            <p:strVal val="ppt_y"/>
                                          </p:val>
                                        </p:tav>
                                        <p:tav tm="100000">
                                          <p:val>
                                            <p:strVal val="ppt_y"/>
                                          </p:val>
                                        </p:tav>
                                      </p:tavLst>
                                    </p:anim>
                                    <p:set>
                                      <p:cBhvr>
                                        <p:cTn id="36" dur="1" fill="hold">
                                          <p:stCondLst>
                                            <p:cond delay="499"/>
                                          </p:stCondLst>
                                        </p:cTn>
                                        <p:tgtEl>
                                          <p:spTgt spid="24">
                                            <p:txEl>
                                              <p:pRg st="0" end="0"/>
                                            </p:txEl>
                                          </p:spTgt>
                                        </p:tgtEl>
                                        <p:attrNameLst>
                                          <p:attrName>style.visibility</p:attrName>
                                        </p:attrNameLst>
                                      </p:cBhvr>
                                      <p:to>
                                        <p:strVal val="hidden"/>
                                      </p:to>
                                    </p:set>
                                  </p:childTnLst>
                                </p:cTn>
                              </p:par>
                              <p:par>
                                <p:cTn id="37" presetID="16" presetClass="exit" presetSubtype="26" fill="hold" nodeType="withEffect">
                                  <p:stCondLst>
                                    <p:cond delay="250"/>
                                  </p:stCondLst>
                                  <p:childTnLst>
                                    <p:animEffect transition="out" filter="barn(inHorizontal)">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7" grpId="0" build="p">
        <p:tmplLst>
          <p:tmpl lvl="1">
            <p:tnLst>
              <p:par>
                <p:cTn presetID="2" presetClass="exit" presetSubtype="2" fill="hold" nodeType="withEffect">
                  <p:stCondLst>
                    <p:cond delay="0"/>
                  </p:stCondLst>
                  <p:childTnLst>
                    <p:anim calcmode="lin" valueType="num">
                      <p:cBhvr additive="base">
                        <p:cTn dur="500"/>
                        <p:tgtEl>
                          <p:spTgt spid="17"/>
                        </p:tgtEl>
                        <p:attrNameLst>
                          <p:attrName>ppt_x</p:attrName>
                        </p:attrNameLst>
                      </p:cBhvr>
                      <p:tavLst>
                        <p:tav tm="0">
                          <p:val>
                            <p:strVal val="ppt_x"/>
                          </p:val>
                        </p:tav>
                        <p:tav tm="100000">
                          <p:val>
                            <p:strVal val="1+ppt_w/2"/>
                          </p:val>
                        </p:tav>
                      </p:tavLst>
                    </p:anim>
                    <p:anim calcmode="lin" valueType="num">
                      <p:cBhvr additive="base">
                        <p:cTn dur="500"/>
                        <p:tgtEl>
                          <p:spTgt spid="17"/>
                        </p:tgtEl>
                        <p:attrNameLst>
                          <p:attrName>ppt_y</p:attrName>
                        </p:attrNameLst>
                      </p:cBhvr>
                      <p:tavLst>
                        <p:tav tm="0">
                          <p:val>
                            <p:strVal val="ppt_y"/>
                          </p:val>
                        </p:tav>
                        <p:tav tm="100000">
                          <p:val>
                            <p:strVal val="ppt_y"/>
                          </p:val>
                        </p:tav>
                      </p:tavLst>
                    </p:anim>
                    <p:set>
                      <p:cBhvr>
                        <p:cTn dur="1" fill="hold">
                          <p:stCondLst>
                            <p:cond delay="499"/>
                          </p:stCondLst>
                        </p:cTn>
                        <p:tgtEl>
                          <p:spTgt spid="17"/>
                        </p:tgtEl>
                        <p:attrNameLst>
                          <p:attrName>style.visibility</p:attrName>
                        </p:attrNameLst>
                      </p:cBhvr>
                      <p:to>
                        <p:strVal val="hidden"/>
                      </p:to>
                    </p:set>
                  </p:childTnLst>
                </p:cTn>
              </p:par>
            </p:tnLst>
          </p:tmpl>
        </p:tmplLst>
      </p:bldP>
      <p:bldP spid="24" grpId="0" build="p">
        <p:tmplLst>
          <p:tmpl lvl="1">
            <p:tnLst>
              <p:par>
                <p:cTn presetID="2" presetClass="exit" presetSubtype="2" fill="hold" nodeType="withEffect">
                  <p:stCondLst>
                    <p:cond delay="0"/>
                  </p:stCondLst>
                  <p:childTnLst>
                    <p:anim calcmode="lin" valueType="num">
                      <p:cBhvr additive="base">
                        <p:cTn dur="500"/>
                        <p:tgtEl>
                          <p:spTgt spid="24"/>
                        </p:tgtEl>
                        <p:attrNameLst>
                          <p:attrName>ppt_x</p:attrName>
                        </p:attrNameLst>
                      </p:cBhvr>
                      <p:tavLst>
                        <p:tav tm="0">
                          <p:val>
                            <p:strVal val="ppt_x"/>
                          </p:val>
                        </p:tav>
                        <p:tav tm="100000">
                          <p:val>
                            <p:strVal val="1+ppt_w/2"/>
                          </p:val>
                        </p:tav>
                      </p:tavLst>
                    </p:anim>
                    <p:anim calcmode="lin" valueType="num">
                      <p:cBhvr additive="base">
                        <p:cTn dur="500"/>
                        <p:tgtEl>
                          <p:spTgt spid="24"/>
                        </p:tgtEl>
                        <p:attrNameLst>
                          <p:attrName>ppt_y</p:attrName>
                        </p:attrNameLst>
                      </p:cBhvr>
                      <p:tavLst>
                        <p:tav tm="0">
                          <p:val>
                            <p:strVal val="ppt_y"/>
                          </p:val>
                        </p:tav>
                        <p:tav tm="100000">
                          <p:val>
                            <p:strVal val="ppt_y"/>
                          </p:val>
                        </p:tav>
                      </p:tavLst>
                    </p:anim>
                    <p:set>
                      <p:cBhvr>
                        <p:cTn dur="1" fill="hold">
                          <p:stCondLst>
                            <p:cond delay="499"/>
                          </p:stCondLst>
                        </p:cTn>
                        <p:tgtEl>
                          <p:spTgt spid="24"/>
                        </p:tgtEl>
                        <p:attrNameLst>
                          <p:attrName>style.visibility</p:attrName>
                        </p:attrNameLst>
                      </p:cBhvr>
                      <p:to>
                        <p:strVal val="hidden"/>
                      </p:to>
                    </p:set>
                  </p:childTnLst>
                </p:cTn>
              </p:par>
            </p:tnLst>
          </p:tmpl>
        </p:tmplLst>
      </p:bldP>
      <p:bldP spid="35" grpId="0" animBg="1"/>
      <p:bldP spid="34" grpId="0"/>
      <p:bldP spid="16" grpId="0" build="p">
        <p:tmplLst>
          <p:tmpl lvl="1">
            <p:tnLst>
              <p:par>
                <p:cTn presetID="2" presetClass="exit" presetSubtype="8" fill="hold" nodeType="withEffect">
                  <p:stCondLst>
                    <p:cond delay="0"/>
                  </p:stCondLst>
                  <p:childTnLst>
                    <p:anim calcmode="lin" valueType="num">
                      <p:cBhvr additive="base">
                        <p:cTn dur="500"/>
                        <p:tgtEl>
                          <p:spTgt spid="16"/>
                        </p:tgtEl>
                        <p:attrNameLst>
                          <p:attrName>ppt_x</p:attrName>
                        </p:attrNameLst>
                      </p:cBhvr>
                      <p:tavLst>
                        <p:tav tm="0">
                          <p:val>
                            <p:strVal val="ppt_x"/>
                          </p:val>
                        </p:tav>
                        <p:tav tm="100000">
                          <p:val>
                            <p:strVal val="0-ppt_w/2"/>
                          </p:val>
                        </p:tav>
                      </p:tavLst>
                    </p:anim>
                    <p:anim calcmode="lin" valueType="num">
                      <p:cBhvr additive="base">
                        <p:cTn dur="500"/>
                        <p:tgtEl>
                          <p:spTgt spid="16"/>
                        </p:tgtEl>
                        <p:attrNameLst>
                          <p:attrName>ppt_y</p:attrName>
                        </p:attrNameLst>
                      </p:cBhvr>
                      <p:tavLst>
                        <p:tav tm="0">
                          <p:val>
                            <p:strVal val="ppt_y"/>
                          </p:val>
                        </p:tav>
                        <p:tav tm="100000">
                          <p:val>
                            <p:strVal val="ppt_y"/>
                          </p:val>
                        </p:tav>
                      </p:tavLst>
                    </p:anim>
                    <p:set>
                      <p:cBhvr>
                        <p:cTn dur="1" fill="hold">
                          <p:stCondLst>
                            <p:cond delay="499"/>
                          </p:stCondLst>
                        </p:cTn>
                        <p:tgtEl>
                          <p:spTgt spid="16"/>
                        </p:tgtEl>
                        <p:attrNameLst>
                          <p:attrName>style.visibility</p:attrName>
                        </p:attrNameLst>
                      </p:cBhvr>
                      <p:to>
                        <p:strVal val="hidden"/>
                      </p:to>
                    </p:set>
                  </p:childTnLst>
                </p:cTn>
              </p:par>
            </p:tnLst>
          </p:tmpl>
        </p:tmplLst>
      </p:bldP>
      <p:bldP spid="22" grpId="0" animBg="1"/>
      <p:bldP spid="23" grpId="0" build="p">
        <p:tmplLst>
          <p:tmpl lvl="1">
            <p:tnLst>
              <p:par>
                <p:cTn presetID="2" presetClass="exit" presetSubtype="8" fill="hold" nodeType="withEffect">
                  <p:stCondLst>
                    <p:cond delay="0"/>
                  </p:stCondLst>
                  <p:childTnLst>
                    <p:anim calcmode="lin" valueType="num">
                      <p:cBhvr additive="base">
                        <p:cTn dur="500"/>
                        <p:tgtEl>
                          <p:spTgt spid="23"/>
                        </p:tgtEl>
                        <p:attrNameLst>
                          <p:attrName>ppt_x</p:attrName>
                        </p:attrNameLst>
                      </p:cBhvr>
                      <p:tavLst>
                        <p:tav tm="0">
                          <p:val>
                            <p:strVal val="ppt_x"/>
                          </p:val>
                        </p:tav>
                        <p:tav tm="100000">
                          <p:val>
                            <p:strVal val="0-ppt_w/2"/>
                          </p:val>
                        </p:tav>
                      </p:tavLst>
                    </p:anim>
                    <p:anim calcmode="lin" valueType="num">
                      <p:cBhvr additive="base">
                        <p:cTn dur="500"/>
                        <p:tgtEl>
                          <p:spTgt spid="23"/>
                        </p:tgtEl>
                        <p:attrNameLst>
                          <p:attrName>ppt_y</p:attrName>
                        </p:attrNameLst>
                      </p:cBhvr>
                      <p:tavLst>
                        <p:tav tm="0">
                          <p:val>
                            <p:strVal val="ppt_y"/>
                          </p:val>
                        </p:tav>
                        <p:tav tm="100000">
                          <p:val>
                            <p:strVal val="ppt_y"/>
                          </p:val>
                        </p:tav>
                      </p:tavLst>
                    </p:anim>
                    <p:set>
                      <p:cBhvr>
                        <p:cTn dur="1" fill="hold">
                          <p:stCondLst>
                            <p:cond delay="499"/>
                          </p:stCondLst>
                        </p:cTn>
                        <p:tgtEl>
                          <p:spTgt spid="23"/>
                        </p:tgtEl>
                        <p:attrNameLst>
                          <p:attrName>style.visibility</p:attrName>
                        </p:attrNameLst>
                      </p:cBhvr>
                      <p:to>
                        <p:strVal val="hidden"/>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第一部分">
    <p:spTree>
      <p:nvGrpSpPr>
        <p:cNvPr id="1" name=""/>
        <p:cNvGrpSpPr/>
        <p:nvPr/>
      </p:nvGrpSpPr>
      <p:grpSpPr>
        <a:xfrm>
          <a:off x="0" y="0"/>
          <a:ext cx="0" cy="0"/>
          <a:chOff x="0" y="0"/>
          <a:chExt cx="0" cy="0"/>
        </a:xfrm>
      </p:grpSpPr>
      <p:sp>
        <p:nvSpPr>
          <p:cNvPr id="9" name="文本占位符 8"/>
          <p:cNvSpPr>
            <a:spLocks noGrp="1"/>
          </p:cNvSpPr>
          <p:nvPr>
            <p:ph type="body" sz="quarter" idx="13" hasCustomPrompt="1"/>
          </p:nvPr>
        </p:nvSpPr>
        <p:spPr>
          <a:xfrm>
            <a:off x="613328" y="883717"/>
            <a:ext cx="978241" cy="435644"/>
          </a:xfrm>
          <a:prstGeom prst="rect">
            <a:avLst/>
          </a:prstGeom>
          <a:noFill/>
        </p:spPr>
        <p:txBody>
          <a:bodyPr lIns="0" tIns="0" rIns="0" bIns="0" anchor="b" anchorCtr="0"/>
          <a:lstStyle>
            <a:lvl1pPr marL="0" indent="0" algn="l" defTabSz="914400" rtl="0" eaLnBrk="1" latinLnBrk="0" hangingPunct="1">
              <a:lnSpc>
                <a:spcPct val="90000"/>
              </a:lnSpc>
              <a:spcBef>
                <a:spcPct val="0"/>
              </a:spcBef>
              <a:buFontTx/>
              <a:buNone/>
              <a:defRPr sz="3000" b="0" i="0" u="none" strike="noStrike" baseline="0">
                <a:solidFill>
                  <a:srgbClr val="383E4C"/>
                </a:solidFill>
                <a:effectLst/>
                <a:latin typeface="微软雅黑" panose="020B0503020204020204" pitchFamily="34" charset="-122"/>
                <a:ea typeface="华文隶书" panose="02010800040101010101" pitchFamily="2" charset="-122"/>
              </a:defRPr>
            </a:lvl1pPr>
          </a:lstStyle>
          <a:p>
            <a:pPr algn="l" defTabSz="914400" rtl="0" eaLnBrk="1" latinLnBrk="0" hangingPunct="1">
              <a:lnSpc>
                <a:spcPct val="90000"/>
              </a:lnSpc>
              <a:spcBef>
                <a:spcPct val="0"/>
              </a:spcBef>
              <a:buNone/>
            </a:pPr>
            <a:r>
              <a:rPr lang="en-US" altLang="zh-CN" sz="3400" i="1" kern="1200" dirty="0" smtClean="0">
                <a:solidFill>
                  <a:srgbClr val="383E4C"/>
                </a:solidFill>
                <a:latin typeface="微软雅黑" panose="020B0503020204020204" pitchFamily="34" charset="-122"/>
                <a:ea typeface="微软雅黑" panose="020B0503020204020204" pitchFamily="34" charset="-122"/>
                <a:cs typeface="+mn-cs"/>
              </a:rPr>
              <a:t>8</a:t>
            </a:r>
            <a:endParaRPr lang="zh-CN" altLang="en-US" sz="3400" i="1" kern="1200" dirty="0">
              <a:solidFill>
                <a:srgbClr val="383E4C"/>
              </a:solidFill>
              <a:latin typeface="微软雅黑" panose="020B0503020204020204" pitchFamily="34" charset="-122"/>
              <a:ea typeface="微软雅黑" panose="020B0503020204020204" pitchFamily="34" charset="-122"/>
              <a:cs typeface="+mn-cs"/>
            </a:endParaRPr>
          </a:p>
        </p:txBody>
      </p:sp>
      <p:sp>
        <p:nvSpPr>
          <p:cNvPr id="31" name="文本占位符 8"/>
          <p:cNvSpPr>
            <a:spLocks noGrp="1"/>
          </p:cNvSpPr>
          <p:nvPr>
            <p:ph type="body" sz="quarter" idx="14" hasCustomPrompt="1"/>
          </p:nvPr>
        </p:nvSpPr>
        <p:spPr>
          <a:xfrm>
            <a:off x="902136" y="808399"/>
            <a:ext cx="2427784" cy="435644"/>
          </a:xfrm>
          <a:prstGeom prst="rect">
            <a:avLst/>
          </a:prstGeom>
          <a:noFill/>
        </p:spPr>
        <p:txBody>
          <a:bodyPr lIns="0" tIns="0" rIns="0" bIns="0" anchor="b" anchorCtr="0"/>
          <a:lstStyle>
            <a:lvl1pPr marL="0" indent="0" algn="l">
              <a:buFontTx/>
              <a:buNone/>
              <a:defRPr sz="1600" b="0" i="0" strike="noStrike">
                <a:solidFill>
                  <a:srgbClr val="383E4C"/>
                </a:solidFill>
                <a:latin typeface="+mj-lt"/>
                <a:ea typeface="微软雅黑" panose="020B0503020204020204" pitchFamily="34" charset="-122"/>
              </a:defRPr>
            </a:lvl1pPr>
          </a:lstStyle>
          <a:p>
            <a:r>
              <a:rPr lang="zh-CN" altLang="en-US" sz="1800" i="1" kern="1200" dirty="0" smtClean="0">
                <a:solidFill>
                  <a:srgbClr val="383E4C"/>
                </a:solidFill>
                <a:effectLst/>
                <a:latin typeface="微软雅黑" panose="020B0503020204020204" pitchFamily="34" charset="-122"/>
                <a:ea typeface="微软雅黑" panose="020B0503020204020204" pitchFamily="34" charset="-122"/>
                <a:cs typeface="+mn-cs"/>
              </a:rPr>
              <a:t>标题名称</a:t>
            </a:r>
            <a:endParaRPr lang="zh-CN" altLang="en-US" i="1" dirty="0">
              <a:solidFill>
                <a:srgbClr val="383E4C"/>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15"/>
          </p:nvPr>
        </p:nvSpPr>
        <p:spPr/>
        <p:txBody>
          <a:bodyPr/>
          <a:lstStyle/>
          <a:p>
            <a:fld id="{960E47D1-41C1-405F-8F5B-A65B2ED23DDD}" type="slidenum">
              <a:rPr lang="zh-CN" altLang="en-US" smtClean="0"/>
            </a:fld>
            <a:endParaRPr lang="zh-CN" alt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6490607"/>
            <a:ext cx="12192000" cy="367393"/>
          </a:xfrm>
          <a:prstGeom prst="rect">
            <a:avLst/>
          </a:prstGeom>
          <a:solidFill>
            <a:srgbClr val="383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userDrawn="1"/>
        </p:nvSpPr>
        <p:spPr>
          <a:xfrm>
            <a:off x="10627307" y="6410326"/>
            <a:ext cx="1216731" cy="447674"/>
          </a:xfrm>
          <a:prstGeom prst="parallelogram">
            <a:avLst/>
          </a:prstGeom>
          <a:solidFill>
            <a:srgbClr val="4987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sp>
        <p:nvSpPr>
          <p:cNvPr id="12" name="平行四边形 11"/>
          <p:cNvSpPr/>
          <p:nvPr userDrawn="1"/>
        </p:nvSpPr>
        <p:spPr>
          <a:xfrm>
            <a:off x="10720541" y="6408059"/>
            <a:ext cx="1034895" cy="447674"/>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pic>
        <p:nvPicPr>
          <p:cNvPr id="8" name="图片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7976" y="259619"/>
            <a:ext cx="575329" cy="360000"/>
          </a:xfrm>
          <a:prstGeom prst="rect">
            <a:avLst/>
          </a:prstGeom>
        </p:spPr>
      </p:pic>
      <p:cxnSp>
        <p:nvCxnSpPr>
          <p:cNvPr id="9" name="直接连接符 8"/>
          <p:cNvCxnSpPr/>
          <p:nvPr userDrawn="1"/>
        </p:nvCxnSpPr>
        <p:spPr>
          <a:xfrm>
            <a:off x="259882" y="705051"/>
            <a:ext cx="11608067" cy="0"/>
          </a:xfrm>
          <a:prstGeom prst="line">
            <a:avLst/>
          </a:prstGeom>
          <a:ln>
            <a:solidFill>
              <a:srgbClr val="1C5DB9"/>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1203584" y="259619"/>
            <a:ext cx="0" cy="36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任意多边形 14"/>
          <p:cNvSpPr/>
          <p:nvPr userDrawn="1"/>
        </p:nvSpPr>
        <p:spPr>
          <a:xfrm>
            <a:off x="0" y="964125"/>
            <a:ext cx="474285" cy="275673"/>
          </a:xfrm>
          <a:custGeom>
            <a:avLst/>
            <a:gdLst>
              <a:gd name="connsiteX0" fmla="*/ 0 w 474285"/>
              <a:gd name="connsiteY0" fmla="*/ 0 h 275673"/>
              <a:gd name="connsiteX1" fmla="*/ 474285 w 474285"/>
              <a:gd name="connsiteY1" fmla="*/ 0 h 275673"/>
              <a:gd name="connsiteX2" fmla="*/ 405367 w 474285"/>
              <a:gd name="connsiteY2" fmla="*/ 275673 h 275673"/>
              <a:gd name="connsiteX3" fmla="*/ 0 w 474285"/>
              <a:gd name="connsiteY3" fmla="*/ 275673 h 275673"/>
            </a:gdLst>
            <a:ahLst/>
            <a:cxnLst>
              <a:cxn ang="0">
                <a:pos x="connsiteX0" y="connsiteY0"/>
              </a:cxn>
              <a:cxn ang="0">
                <a:pos x="connsiteX1" y="connsiteY1"/>
              </a:cxn>
              <a:cxn ang="0">
                <a:pos x="connsiteX2" y="connsiteY2"/>
              </a:cxn>
              <a:cxn ang="0">
                <a:pos x="connsiteX3" y="connsiteY3"/>
              </a:cxn>
            </a:cxnLst>
            <a:rect l="l" t="t" r="r" b="b"/>
            <a:pathLst>
              <a:path w="474285" h="275673">
                <a:moveTo>
                  <a:pt x="0" y="0"/>
                </a:moveTo>
                <a:lnTo>
                  <a:pt x="474285" y="0"/>
                </a:lnTo>
                <a:lnTo>
                  <a:pt x="405367" y="275673"/>
                </a:lnTo>
                <a:lnTo>
                  <a:pt x="0" y="275673"/>
                </a:lnTo>
                <a:close/>
              </a:path>
            </a:pathLst>
          </a:custGeom>
          <a:solidFill>
            <a:srgbClr val="4987D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标题 1"/>
          <p:cNvSpPr txBox="1"/>
          <p:nvPr userDrawn="1"/>
        </p:nvSpPr>
        <p:spPr>
          <a:xfrm>
            <a:off x="1393830" y="235419"/>
            <a:ext cx="5210169" cy="354832"/>
          </a:xfrm>
          <a:prstGeom prst="rect">
            <a:avLst/>
          </a:prstGeom>
        </p:spPr>
        <p:txBody>
          <a:bodyPr wrap="square" lIns="36000" tIns="36000" rIns="36000" bIns="36000" anchor="ctr" anchorCtr="0">
            <a:spAutoFit/>
          </a:bodyPr>
          <a:lstStyle>
            <a:lvl1pPr algn="l" defTabSz="914400" rtl="0" eaLnBrk="1" latinLnBrk="0" hangingPunct="1">
              <a:lnSpc>
                <a:spcPct val="90000"/>
              </a:lnSpc>
              <a:spcBef>
                <a:spcPct val="0"/>
              </a:spcBef>
              <a:buNone/>
              <a:defRPr sz="1600" b="0" kern="1200" baseline="0">
                <a:solidFill>
                  <a:srgbClr val="C00000"/>
                </a:solidFill>
                <a:effectLst/>
                <a:latin typeface="微软雅黑" panose="020B0503020204020204" pitchFamily="34" charset="-122"/>
                <a:ea typeface="微软雅黑" panose="020B0503020204020204" pitchFamily="34" charset="-122"/>
                <a:cs typeface="+mj-cs"/>
              </a:defRPr>
            </a:lvl1pPr>
          </a:lstStyle>
          <a:p>
            <a:pPr algn="l"/>
            <a:r>
              <a:rPr lang="zh-CN" altLang="en-US" sz="2000" b="1" i="0" dirty="0" smtClean="0">
                <a:solidFill>
                  <a:srgbClr val="383E4C"/>
                </a:solidFill>
              </a:rPr>
              <a:t>新道</a:t>
            </a:r>
            <a:r>
              <a:rPr lang="en-US" altLang="zh-CN" sz="2000" b="1" i="0" dirty="0" smtClean="0">
                <a:solidFill>
                  <a:srgbClr val="383E4C"/>
                </a:solidFill>
              </a:rPr>
              <a:t>VBSE</a:t>
            </a:r>
            <a:r>
              <a:rPr lang="zh-CN" altLang="en-US" sz="2000" b="1" i="0" dirty="0" smtClean="0">
                <a:solidFill>
                  <a:srgbClr val="383E4C"/>
                </a:solidFill>
              </a:rPr>
              <a:t>创新创业经营决策训练营</a:t>
            </a:r>
            <a:endParaRPr lang="zh-CN" altLang="en-US" sz="2000" b="1" i="0" dirty="0">
              <a:solidFill>
                <a:srgbClr val="383E4C"/>
              </a:solidFill>
            </a:endParaRPr>
          </a:p>
        </p:txBody>
      </p:sp>
      <p:sp>
        <p:nvSpPr>
          <p:cNvPr id="2" name="灯片编号占位符 1"/>
          <p:cNvSpPr>
            <a:spLocks noGrp="1"/>
          </p:cNvSpPr>
          <p:nvPr>
            <p:ph type="sldNum" sz="quarter" idx="4"/>
          </p:nvPr>
        </p:nvSpPr>
        <p:spPr>
          <a:xfrm>
            <a:off x="10941050" y="6362700"/>
            <a:ext cx="558800" cy="441560"/>
          </a:xfrm>
          <a:prstGeom prst="rect">
            <a:avLst/>
          </a:prstGeom>
        </p:spPr>
        <p:txBody>
          <a:bodyPr vert="horz" lIns="0" tIns="0" rIns="0" bIns="0" rtlCol="0" anchor="b" anchorCtr="0"/>
          <a:lstStyle>
            <a:lvl1pPr algn="ctr">
              <a:defRPr sz="2200">
                <a:solidFill>
                  <a:srgbClr val="383E4C"/>
                </a:solidFill>
              </a:defRPr>
            </a:lvl1pPr>
          </a:lstStyle>
          <a:p>
            <a:fld id="{960E47D1-41C1-405F-8F5B-A65B2ED23DDD}" type="slidenum">
              <a:rPr lang="zh-CN" altLang="en-US" smtClean="0"/>
            </a:fld>
            <a:endParaRPr lang="zh-CN" altLang="en-US" dirty="0"/>
          </a:p>
        </p:txBody>
      </p:sp>
      <p:sp>
        <p:nvSpPr>
          <p:cNvPr id="22" name="任意多边形 21"/>
          <p:cNvSpPr/>
          <p:nvPr userDrawn="1"/>
        </p:nvSpPr>
        <p:spPr>
          <a:xfrm>
            <a:off x="418295" y="964125"/>
            <a:ext cx="97693" cy="275673"/>
          </a:xfrm>
          <a:custGeom>
            <a:avLst/>
            <a:gdLst>
              <a:gd name="connsiteX0" fmla="*/ 68918 w 97693"/>
              <a:gd name="connsiteY0" fmla="*/ 0 h 275673"/>
              <a:gd name="connsiteX1" fmla="*/ 97693 w 97693"/>
              <a:gd name="connsiteY1" fmla="*/ 0 h 275673"/>
              <a:gd name="connsiteX2" fmla="*/ 28775 w 97693"/>
              <a:gd name="connsiteY2" fmla="*/ 275673 h 275673"/>
              <a:gd name="connsiteX3" fmla="*/ 0 w 97693"/>
              <a:gd name="connsiteY3" fmla="*/ 275673 h 275673"/>
            </a:gdLst>
            <a:ahLst/>
            <a:cxnLst>
              <a:cxn ang="0">
                <a:pos x="connsiteX0" y="connsiteY0"/>
              </a:cxn>
              <a:cxn ang="0">
                <a:pos x="connsiteX1" y="connsiteY1"/>
              </a:cxn>
              <a:cxn ang="0">
                <a:pos x="connsiteX2" y="connsiteY2"/>
              </a:cxn>
              <a:cxn ang="0">
                <a:pos x="connsiteX3" y="connsiteY3"/>
              </a:cxn>
            </a:cxnLst>
            <a:rect l="l" t="t" r="r" b="b"/>
            <a:pathLst>
              <a:path w="97693" h="275673">
                <a:moveTo>
                  <a:pt x="68918" y="0"/>
                </a:moveTo>
                <a:lnTo>
                  <a:pt x="97693" y="0"/>
                </a:lnTo>
                <a:lnTo>
                  <a:pt x="28775" y="275673"/>
                </a:lnTo>
                <a:lnTo>
                  <a:pt x="0" y="275673"/>
                </a:lnTo>
                <a:close/>
              </a:path>
            </a:pathLst>
          </a:custGeom>
          <a:solidFill>
            <a:srgbClr val="4987D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标题 1"/>
          <p:cNvSpPr txBox="1"/>
          <p:nvPr userDrawn="1"/>
        </p:nvSpPr>
        <p:spPr>
          <a:xfrm>
            <a:off x="515988" y="6572363"/>
            <a:ext cx="5210169" cy="241980"/>
          </a:xfrm>
          <a:prstGeom prst="rect">
            <a:avLst/>
          </a:prstGeom>
        </p:spPr>
        <p:txBody>
          <a:bodyPr wrap="square" lIns="36000" tIns="36000" rIns="36000" bIns="36000" anchor="ctr" anchorCtr="0">
            <a:spAutoFit/>
          </a:bodyPr>
          <a:lstStyle>
            <a:lvl1pPr algn="l" defTabSz="914400" rtl="0" eaLnBrk="1" latinLnBrk="0" hangingPunct="1">
              <a:lnSpc>
                <a:spcPct val="90000"/>
              </a:lnSpc>
              <a:spcBef>
                <a:spcPct val="0"/>
              </a:spcBef>
              <a:buNone/>
              <a:defRPr sz="1600" b="0" kern="1200" baseline="0">
                <a:solidFill>
                  <a:srgbClr val="C00000"/>
                </a:solidFill>
                <a:effectLst/>
                <a:latin typeface="微软雅黑" panose="020B0503020204020204" pitchFamily="34" charset="-122"/>
                <a:ea typeface="微软雅黑" panose="020B0503020204020204" pitchFamily="34" charset="-122"/>
                <a:cs typeface="+mj-cs"/>
              </a:defRPr>
            </a:lvl1pPr>
          </a:lstStyle>
          <a:p>
            <a:pPr algn="l"/>
            <a:r>
              <a:rPr lang="en-US" altLang="zh-CN" sz="1200" b="0" i="0" dirty="0" smtClean="0">
                <a:solidFill>
                  <a:schemeClr val="bg1"/>
                </a:solidFill>
              </a:rPr>
              <a:t>XXXXXXXXXX </a:t>
            </a:r>
            <a:r>
              <a:rPr lang="zh-CN" altLang="en-US" sz="1200" b="0" i="0" dirty="0" smtClean="0">
                <a:solidFill>
                  <a:schemeClr val="bg1"/>
                </a:solidFill>
              </a:rPr>
              <a:t>创业学院</a:t>
            </a:r>
            <a:endParaRPr lang="zh-CN" altLang="en-US" sz="1200" b="0" i="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lumMod val="95000"/>
              <a:lumOff val="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3.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t="2161" b="13213"/>
          <a:stretch>
            <a:fillRect/>
          </a:stretch>
        </p:blipFill>
        <p:spPr>
          <a:xfrm>
            <a:off x="0" y="1"/>
            <a:ext cx="12192000" cy="6858000"/>
          </a:xfrm>
          <a:prstGeom prst="rect">
            <a:avLst/>
          </a:prstGeom>
        </p:spPr>
      </p:pic>
      <p:sp>
        <p:nvSpPr>
          <p:cNvPr id="8" name="矩形 7"/>
          <p:cNvSpPr/>
          <p:nvPr/>
        </p:nvSpPr>
        <p:spPr>
          <a:xfrm>
            <a:off x="0" y="0"/>
            <a:ext cx="12192000" cy="6858000"/>
          </a:xfrm>
          <a:prstGeom prst="rect">
            <a:avLst/>
          </a:prstGeom>
          <a:gradFill flip="none" rotWithShape="1">
            <a:gsLst>
              <a:gs pos="0">
                <a:schemeClr val="tx1">
                  <a:alpha val="50000"/>
                  <a:lumMod val="100000"/>
                </a:schemeClr>
              </a:gs>
              <a:gs pos="86000">
                <a:schemeClr val="tx1">
                  <a:alpha val="0"/>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65708" y="-59531"/>
            <a:ext cx="3734842" cy="6977062"/>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标题 1"/>
          <p:cNvSpPr txBox="1"/>
          <p:nvPr/>
        </p:nvSpPr>
        <p:spPr>
          <a:xfrm>
            <a:off x="826538" y="1703832"/>
            <a:ext cx="3381548" cy="1419984"/>
          </a:xfrm>
          <a:prstGeom prst="rect">
            <a:avLst/>
          </a:prstGeom>
        </p:spPr>
        <p:txBody>
          <a:bodyPr lIns="0" tIns="0" rIns="0" bIns="0" anchor="t" anchorCtr="0">
            <a:normAutofit/>
          </a:bodyPr>
          <a:lstStyle>
            <a:lvl1pPr algn="l" defTabSz="914400" rtl="0" eaLnBrk="1" latinLnBrk="0" hangingPunct="1">
              <a:lnSpc>
                <a:spcPct val="90000"/>
              </a:lnSpc>
              <a:spcBef>
                <a:spcPct val="0"/>
              </a:spcBef>
              <a:buNone/>
              <a:defRPr sz="4400" kern="1200">
                <a:solidFill>
                  <a:schemeClr val="tx1">
                    <a:lumMod val="95000"/>
                    <a:lumOff val="5000"/>
                  </a:schemeClr>
                </a:solidFill>
                <a:latin typeface="+mj-lt"/>
                <a:ea typeface="+mj-ea"/>
                <a:cs typeface="+mj-cs"/>
              </a:defRPr>
            </a:lvl1pPr>
          </a:lstStyle>
          <a:p>
            <a:pPr algn="ctr">
              <a:lnSpc>
                <a:spcPct val="100000"/>
              </a:lnSpc>
            </a:pPr>
            <a:r>
              <a:rPr lang="en-US" altLang="zh-CN" sz="3800" b="1" dirty="0">
                <a:solidFill>
                  <a:schemeClr val="tx1"/>
                </a:solidFill>
              </a:rPr>
              <a:t>V</a:t>
            </a:r>
            <a:r>
              <a:rPr lang="zh-CN" altLang="en-US" sz="3800" b="1" dirty="0">
                <a:solidFill>
                  <a:schemeClr val="tx1"/>
                </a:solidFill>
              </a:rPr>
              <a:t>创</a:t>
            </a:r>
            <a:r>
              <a:rPr lang="zh-CN" altLang="en-US" sz="3800" b="1" dirty="0" smtClean="0">
                <a:solidFill>
                  <a:schemeClr val="tx1"/>
                </a:solidFill>
              </a:rPr>
              <a:t>经营决策</a:t>
            </a:r>
            <a:endParaRPr lang="en-US" altLang="zh-CN" sz="3800" b="1" dirty="0" smtClean="0">
              <a:solidFill>
                <a:schemeClr val="tx1"/>
              </a:solidFill>
            </a:endParaRPr>
          </a:p>
          <a:p>
            <a:pPr algn="ctr">
              <a:lnSpc>
                <a:spcPct val="100000"/>
              </a:lnSpc>
            </a:pPr>
            <a:r>
              <a:rPr lang="zh-CN" altLang="en-US" sz="3800" b="1" dirty="0" smtClean="0">
                <a:solidFill>
                  <a:schemeClr val="tx1"/>
                </a:solidFill>
              </a:rPr>
              <a:t>训练营</a:t>
            </a:r>
            <a:endParaRPr lang="zh-CN" altLang="en-US" sz="3800" b="1" dirty="0">
              <a:solidFill>
                <a:schemeClr val="tx1"/>
              </a:solidFill>
            </a:endParaRPr>
          </a:p>
        </p:txBody>
      </p:sp>
      <p:sp>
        <p:nvSpPr>
          <p:cNvPr id="12" name="圆角矩形 11"/>
          <p:cNvSpPr/>
          <p:nvPr/>
        </p:nvSpPr>
        <p:spPr>
          <a:xfrm>
            <a:off x="1354652" y="3031592"/>
            <a:ext cx="2221441" cy="360000"/>
          </a:xfrm>
          <a:prstGeom prst="roundRect">
            <a:avLst>
              <a:gd name="adj" fmla="val 50000"/>
            </a:avLst>
          </a:prstGeom>
          <a:solidFill>
            <a:srgbClr val="4987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latin typeface="微软雅黑" panose="020B0503020204020204" pitchFamily="34" charset="-122"/>
                <a:ea typeface="微软雅黑" panose="020B0503020204020204" pitchFamily="34" charset="-122"/>
              </a:rPr>
              <a:t>创新创业经营决策</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7849" y="445587"/>
            <a:ext cx="1160005" cy="711069"/>
          </a:xfrm>
          <a:prstGeom prst="rect">
            <a:avLst/>
          </a:prstGeom>
        </p:spPr>
      </p:pic>
      <p:sp>
        <p:nvSpPr>
          <p:cNvPr id="10" name="标题 1"/>
          <p:cNvSpPr txBox="1"/>
          <p:nvPr/>
        </p:nvSpPr>
        <p:spPr>
          <a:xfrm>
            <a:off x="6231467" y="2541965"/>
            <a:ext cx="4814762" cy="1860691"/>
          </a:xfrm>
          <a:prstGeom prst="rect">
            <a:avLst/>
          </a:prstGeom>
        </p:spPr>
        <p:txBody>
          <a:bodyPr lIns="0" tIns="0" rIns="0" bIns="0" anchor="ctr" anchorCtr="0">
            <a:normAutofit/>
          </a:bodyPr>
          <a:lstStyle>
            <a:lvl1pPr algn="l" defTabSz="914400" rtl="0" eaLnBrk="1" latinLnBrk="0" hangingPunct="1">
              <a:lnSpc>
                <a:spcPct val="90000"/>
              </a:lnSpc>
              <a:spcBef>
                <a:spcPct val="0"/>
              </a:spcBef>
              <a:buNone/>
              <a:defRPr sz="4400" kern="1200">
                <a:solidFill>
                  <a:schemeClr val="tx1">
                    <a:lumMod val="95000"/>
                    <a:lumOff val="5000"/>
                  </a:schemeClr>
                </a:solidFill>
                <a:latin typeface="+mj-lt"/>
                <a:ea typeface="+mj-ea"/>
                <a:cs typeface="+mj-cs"/>
              </a:defRPr>
            </a:lvl1pPr>
          </a:lstStyle>
          <a:p>
            <a:pPr algn="ctr"/>
            <a:r>
              <a:rPr lang="zh-CN" altLang="en-US" sz="4800" b="1" dirty="0" smtClean="0">
                <a:solidFill>
                  <a:schemeClr val="bg1"/>
                </a:solidFill>
              </a:rPr>
              <a:t>大学生创新创业核心能力培育</a:t>
            </a:r>
            <a:endParaRPr lang="zh-CN" altLang="en-US" sz="4800" b="1" dirty="0">
              <a:solidFill>
                <a:schemeClr val="bg1"/>
              </a:solidFill>
            </a:endParaRPr>
          </a:p>
        </p:txBody>
      </p:sp>
      <p:cxnSp>
        <p:nvCxnSpPr>
          <p:cNvPr id="13" name="直接连接符 21"/>
          <p:cNvCxnSpPr/>
          <p:nvPr/>
        </p:nvCxnSpPr>
        <p:spPr>
          <a:xfrm>
            <a:off x="5925476" y="4386351"/>
            <a:ext cx="5656924" cy="16305"/>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副标题 2"/>
          <p:cNvSpPr txBox="1"/>
          <p:nvPr/>
        </p:nvSpPr>
        <p:spPr>
          <a:xfrm>
            <a:off x="826538" y="5852073"/>
            <a:ext cx="3381548" cy="592223"/>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buNone/>
            </a:pPr>
            <a:r>
              <a:rPr lang="zh-CN" altLang="en-US" sz="2400" dirty="0" smtClean="0">
                <a:latin typeface="微软雅黑" panose="020B0503020204020204" pitchFamily="34" charset="-122"/>
                <a:ea typeface="微软雅黑" panose="020B0503020204020204" pitchFamily="34" charset="-122"/>
                <a:sym typeface="+mn-ea"/>
              </a:rPr>
              <a:t>主讲教师：李耀星</a:t>
            </a:r>
            <a:endParaRPr lang="zh-CN" altLang="en-US" sz="2400"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1"/>
          </p:nvPr>
        </p:nvSpPr>
        <p:spPr/>
        <p:txBody>
          <a:bodyPr/>
          <a:lstStyle/>
          <a:p>
            <a:r>
              <a:rPr lang="en-US" altLang="zh-CN" dirty="0" smtClean="0"/>
              <a:t>V</a:t>
            </a:r>
            <a:r>
              <a:rPr lang="zh-CN" altLang="en-US" dirty="0" smtClean="0"/>
              <a:t>创决策训练营</a:t>
            </a:r>
            <a:endParaRPr lang="zh-CN" altLang="en-US" dirty="0"/>
          </a:p>
        </p:txBody>
      </p:sp>
      <p:sp>
        <p:nvSpPr>
          <p:cNvPr id="8" name="文本占位符 7"/>
          <p:cNvSpPr>
            <a:spLocks noGrp="1"/>
          </p:cNvSpPr>
          <p:nvPr>
            <p:ph type="body" sz="quarter" idx="13"/>
          </p:nvPr>
        </p:nvSpPr>
        <p:spPr>
          <a:xfrm>
            <a:off x="7741627" y="3663536"/>
            <a:ext cx="4314905" cy="1313005"/>
          </a:xfrm>
        </p:spPr>
        <p:txBody>
          <a:bodyPr/>
          <a:lstStyle/>
          <a:p>
            <a:r>
              <a:rPr lang="zh-CN" altLang="en-US" sz="5400" dirty="0" smtClean="0"/>
              <a:t>创业决策</a:t>
            </a:r>
            <a:endParaRPr lang="zh-CN" altLang="en-US" sz="5400" dirty="0"/>
          </a:p>
        </p:txBody>
      </p:sp>
      <p:pic>
        <p:nvPicPr>
          <p:cNvPr id="23" name="图片占位符 22"/>
          <p:cNvPicPr>
            <a:picLocks noGrp="1" noChangeAspect="1"/>
          </p:cNvPicPr>
          <p:nvPr>
            <p:ph type="pic" sz="quarter" idx="14"/>
          </p:nvPr>
        </p:nvPicPr>
        <p:blipFill rotWithShape="1">
          <a:blip r:embed="rId1">
            <a:extLst>
              <a:ext uri="{28A0092B-C50C-407E-A947-70E740481C1C}">
                <a14:useLocalDpi xmlns:a14="http://schemas.microsoft.com/office/drawing/2010/main" val="0"/>
              </a:ext>
            </a:extLst>
          </a:blip>
          <a:srcRect l="15336" t="12653" r="19755" b="16732"/>
          <a:stretch>
            <a:fillRect/>
          </a:stretch>
        </p:blipFill>
        <p:spPr/>
      </p:pic>
      <p:sp>
        <p:nvSpPr>
          <p:cNvPr id="5" name="文本占位符 4"/>
          <p:cNvSpPr>
            <a:spLocks noGrp="1"/>
          </p:cNvSpPr>
          <p:nvPr>
            <p:ph type="body" sz="quarter" idx="10"/>
          </p:nvPr>
        </p:nvSpPr>
        <p:spPr/>
        <p:txBody>
          <a:bodyPr/>
          <a:lstStyle/>
          <a:p>
            <a:r>
              <a:rPr lang="zh-CN" altLang="en-US" smtClean="0"/>
              <a:t>贰</a:t>
            </a:r>
            <a:endParaRPr lang="zh-CN" altLang="en-US" dirty="0"/>
          </a:p>
        </p:txBody>
      </p:sp>
      <p:sp>
        <p:nvSpPr>
          <p:cNvPr id="7" name="文本占位符 6"/>
          <p:cNvSpPr>
            <a:spLocks noGrp="1"/>
          </p:cNvSpPr>
          <p:nvPr>
            <p:ph type="body" sz="quarter" idx="12"/>
          </p:nvPr>
        </p:nvSpPr>
        <p:spPr/>
        <p:txBody>
          <a:bodyPr/>
          <a:lstStyle/>
          <a:p>
            <a:r>
              <a:rPr lang="zh-CN" altLang="en-US" smtClean="0"/>
              <a:t>第二部分</a:t>
            </a:r>
            <a:endParaRPr lang="zh-CN" altLang="en-US" dirty="0"/>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624417" y="42333"/>
            <a:ext cx="10058400" cy="846667"/>
          </a:xfrm>
          <a:prstGeom prst="rect">
            <a:avLst/>
          </a:prstGeom>
          <a:noFill/>
          <a:ln>
            <a:noFill/>
          </a:ln>
        </p:spPr>
        <p:txBody>
          <a:bodyPr lIns="121917" tIns="60958" rIns="121917" bIns="60958" anchor="ctr"/>
          <a:lstStyle/>
          <a:p>
            <a:pPr eaLnBrk="0" hangingPunct="0"/>
            <a:endParaRPr kumimoji="1" lang="zh-CN" altLang="en-US" sz="4300" b="1">
              <a:solidFill>
                <a:srgbClr val="FF0000"/>
              </a:solidFill>
              <a:effectLst>
                <a:outerShdw blurRad="38100" dist="38100" dir="2700000" algn="tl">
                  <a:srgbClr val="C0C0C0"/>
                </a:outerShdw>
              </a:effectLst>
              <a:latin typeface="宋体" panose="02010600030101010101" pitchFamily="2" charset="-122"/>
              <a:ea typeface="黑体" panose="02010609060101010101" pitchFamily="49" charset="-122"/>
            </a:endParaRPr>
          </a:p>
        </p:txBody>
      </p:sp>
      <p:sp>
        <p:nvSpPr>
          <p:cNvPr id="13" name="文本占位符 12"/>
          <p:cNvSpPr>
            <a:spLocks noGrp="1"/>
          </p:cNvSpPr>
          <p:nvPr>
            <p:ph type="body" sz="quarter" idx="13"/>
          </p:nvPr>
        </p:nvSpPr>
        <p:spPr/>
        <p:txBody>
          <a:bodyPr/>
          <a:lstStyle/>
          <a:p>
            <a:r>
              <a:rPr kumimoji="1" lang="en-US" altLang="zh-CN" dirty="0" smtClean="0"/>
              <a:t>2</a:t>
            </a:r>
            <a:endParaRPr kumimoji="1" lang="zh-CN" altLang="en-US" dirty="0"/>
          </a:p>
        </p:txBody>
      </p:sp>
      <p:sp>
        <p:nvSpPr>
          <p:cNvPr id="15" name="文本占位符 14"/>
          <p:cNvSpPr>
            <a:spLocks noGrp="1"/>
          </p:cNvSpPr>
          <p:nvPr>
            <p:ph type="body" sz="quarter" idx="14"/>
          </p:nvPr>
        </p:nvSpPr>
        <p:spPr/>
        <p:txBody>
          <a:bodyPr/>
          <a:lstStyle/>
          <a:p>
            <a:r>
              <a:rPr kumimoji="1" lang="zh-CN" altLang="en-US" dirty="0" smtClean="0"/>
              <a:t>创业</a:t>
            </a:r>
            <a:r>
              <a:rPr kumimoji="1" lang="en-US" altLang="zh-CN" dirty="0" smtClean="0"/>
              <a:t>BSC</a:t>
            </a:r>
            <a:r>
              <a:rPr kumimoji="1" lang="zh-CN" altLang="en-US" dirty="0" smtClean="0"/>
              <a:t>战略抉择</a:t>
            </a:r>
            <a:endParaRPr kumimoji="1" lang="zh-CN" altLang="en-US" dirty="0"/>
          </a:p>
        </p:txBody>
      </p:sp>
      <p:sp>
        <p:nvSpPr>
          <p:cNvPr id="72" name="矩形 71"/>
          <p:cNvSpPr/>
          <p:nvPr/>
        </p:nvSpPr>
        <p:spPr>
          <a:xfrm>
            <a:off x="6192011" y="2564904"/>
            <a:ext cx="2016224" cy="1152128"/>
          </a:xfrm>
          <a:prstGeom prst="rect">
            <a:avLst/>
          </a:prstGeom>
          <a:solidFill>
            <a:schemeClr val="accent6">
              <a:lumMod val="40000"/>
              <a:lumOff val="60000"/>
            </a:schemeClr>
          </a:solidFill>
          <a:ln>
            <a:solidFill>
              <a:schemeClr val="tx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900" b="1">
                <a:solidFill>
                  <a:schemeClr val="tx1"/>
                </a:solidFill>
              </a:rPr>
              <a:t> 财务指标</a:t>
            </a:r>
            <a:endParaRPr lang="en-US" altLang="zh-CN" sz="1900" b="1">
              <a:solidFill>
                <a:schemeClr val="tx1"/>
              </a:solidFill>
            </a:endParaRPr>
          </a:p>
          <a:p>
            <a:pPr algn="ctr"/>
            <a:r>
              <a:rPr lang="zh-CN" altLang="en-US" sz="1900">
                <a:solidFill>
                  <a:schemeClr val="tx1"/>
                </a:solidFill>
              </a:rPr>
              <a:t>获得商业回报</a:t>
            </a:r>
            <a:endParaRPr lang="en-US" altLang="zh-CN" sz="1900">
              <a:solidFill>
                <a:schemeClr val="tx1"/>
              </a:solidFill>
            </a:endParaRPr>
          </a:p>
          <a:p>
            <a:pPr algn="ctr"/>
            <a:r>
              <a:rPr lang="zh-CN" altLang="en-US" sz="1900">
                <a:solidFill>
                  <a:schemeClr val="tx1"/>
                </a:solidFill>
              </a:rPr>
              <a:t>（</a:t>
            </a:r>
            <a:r>
              <a:rPr lang="en-US" altLang="zh-CN" sz="1900">
                <a:solidFill>
                  <a:schemeClr val="tx1"/>
                </a:solidFill>
              </a:rPr>
              <a:t>¥</a:t>
            </a:r>
            <a:r>
              <a:rPr lang="zh-CN" altLang="en-US" sz="1900">
                <a:solidFill>
                  <a:schemeClr val="tx1"/>
                </a:solidFill>
              </a:rPr>
              <a:t>？？？）</a:t>
            </a:r>
            <a:endParaRPr lang="en-US" altLang="zh-CN" sz="1900">
              <a:solidFill>
                <a:schemeClr val="tx1"/>
              </a:solidFill>
            </a:endParaRPr>
          </a:p>
        </p:txBody>
      </p:sp>
      <p:sp>
        <p:nvSpPr>
          <p:cNvPr id="19" name="矩形 18"/>
          <p:cNvSpPr/>
          <p:nvPr/>
        </p:nvSpPr>
        <p:spPr>
          <a:xfrm>
            <a:off x="8208235" y="2564904"/>
            <a:ext cx="2016224" cy="1152128"/>
          </a:xfrm>
          <a:prstGeom prst="rect">
            <a:avLst/>
          </a:prstGeom>
          <a:solidFill>
            <a:schemeClr val="accent6">
              <a:lumMod val="40000"/>
              <a:lumOff val="60000"/>
            </a:schemeClr>
          </a:solidFill>
          <a:ln>
            <a:solidFill>
              <a:schemeClr val="tx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900" b="1">
                <a:solidFill>
                  <a:schemeClr val="tx1"/>
                </a:solidFill>
              </a:rPr>
              <a:t>客户指标</a:t>
            </a:r>
            <a:endParaRPr lang="en-US" altLang="zh-CN" sz="1900" b="1">
              <a:solidFill>
                <a:schemeClr val="tx1"/>
              </a:solidFill>
            </a:endParaRPr>
          </a:p>
          <a:p>
            <a:pPr algn="ctr"/>
            <a:r>
              <a:rPr lang="zh-CN" altLang="en-US" sz="1900">
                <a:solidFill>
                  <a:schemeClr val="tx1"/>
                </a:solidFill>
              </a:rPr>
              <a:t>创造客户价值（</a:t>
            </a:r>
            <a:r>
              <a:rPr lang="en-US" altLang="zh-CN" sz="1900">
                <a:solidFill>
                  <a:schemeClr val="tx1"/>
                </a:solidFill>
              </a:rPr>
              <a:t>¥</a:t>
            </a:r>
            <a:r>
              <a:rPr lang="zh-CN" altLang="en-US" sz="1900">
                <a:solidFill>
                  <a:schemeClr val="tx1"/>
                </a:solidFill>
              </a:rPr>
              <a:t>？？？）</a:t>
            </a:r>
            <a:endParaRPr lang="en-US" altLang="zh-CN" sz="1900">
              <a:solidFill>
                <a:schemeClr val="tx1"/>
              </a:solidFill>
            </a:endParaRPr>
          </a:p>
        </p:txBody>
      </p:sp>
      <p:sp>
        <p:nvSpPr>
          <p:cNvPr id="20" name="矩形 19"/>
          <p:cNvSpPr/>
          <p:nvPr/>
        </p:nvSpPr>
        <p:spPr>
          <a:xfrm>
            <a:off x="6192011" y="3717032"/>
            <a:ext cx="2016224" cy="1152128"/>
          </a:xfrm>
          <a:prstGeom prst="rect">
            <a:avLst/>
          </a:prstGeom>
          <a:solidFill>
            <a:schemeClr val="accent6">
              <a:lumMod val="40000"/>
              <a:lumOff val="60000"/>
            </a:schemeClr>
          </a:solidFill>
          <a:ln>
            <a:solidFill>
              <a:schemeClr val="tx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900" b="1">
                <a:solidFill>
                  <a:schemeClr val="tx1"/>
                </a:solidFill>
              </a:rPr>
              <a:t>发展指标</a:t>
            </a:r>
            <a:endParaRPr lang="en-US" altLang="zh-CN" sz="1900" b="1">
              <a:solidFill>
                <a:schemeClr val="tx1"/>
              </a:solidFill>
            </a:endParaRPr>
          </a:p>
          <a:p>
            <a:pPr algn="ctr"/>
            <a:r>
              <a:rPr lang="zh-CN" altLang="en-US" sz="1900">
                <a:solidFill>
                  <a:schemeClr val="tx1"/>
                </a:solidFill>
              </a:rPr>
              <a:t>学习与创新（</a:t>
            </a:r>
            <a:r>
              <a:rPr lang="en-US" altLang="zh-CN" sz="1900">
                <a:solidFill>
                  <a:schemeClr val="tx1"/>
                </a:solidFill>
              </a:rPr>
              <a:t>¥</a:t>
            </a:r>
            <a:r>
              <a:rPr lang="zh-CN" altLang="en-US" sz="1900">
                <a:solidFill>
                  <a:schemeClr val="tx1"/>
                </a:solidFill>
              </a:rPr>
              <a:t>？？？）</a:t>
            </a:r>
            <a:endParaRPr lang="en-US" altLang="zh-CN" sz="1900">
              <a:solidFill>
                <a:schemeClr val="tx1"/>
              </a:solidFill>
            </a:endParaRPr>
          </a:p>
        </p:txBody>
      </p:sp>
      <p:sp>
        <p:nvSpPr>
          <p:cNvPr id="21" name="矩形 20"/>
          <p:cNvSpPr/>
          <p:nvPr/>
        </p:nvSpPr>
        <p:spPr>
          <a:xfrm>
            <a:off x="8208235" y="3717032"/>
            <a:ext cx="2016224" cy="1152128"/>
          </a:xfrm>
          <a:prstGeom prst="rect">
            <a:avLst/>
          </a:prstGeom>
          <a:solidFill>
            <a:schemeClr val="accent6">
              <a:lumMod val="40000"/>
              <a:lumOff val="60000"/>
            </a:schemeClr>
          </a:solidFill>
          <a:ln>
            <a:solidFill>
              <a:schemeClr val="tx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900" b="1">
                <a:solidFill>
                  <a:schemeClr val="tx1"/>
                </a:solidFill>
              </a:rPr>
              <a:t>运营指标</a:t>
            </a:r>
            <a:endParaRPr lang="en-US" altLang="zh-CN" sz="1900" b="1">
              <a:solidFill>
                <a:schemeClr val="tx1"/>
              </a:solidFill>
            </a:endParaRPr>
          </a:p>
          <a:p>
            <a:pPr algn="ctr"/>
            <a:r>
              <a:rPr lang="zh-CN" altLang="en-US" sz="1900">
                <a:solidFill>
                  <a:schemeClr val="tx1"/>
                </a:solidFill>
              </a:rPr>
              <a:t>稳定的组织流程（</a:t>
            </a:r>
            <a:r>
              <a:rPr lang="en-US" altLang="zh-CN" sz="1900">
                <a:solidFill>
                  <a:schemeClr val="tx1"/>
                </a:solidFill>
              </a:rPr>
              <a:t>¥</a:t>
            </a:r>
            <a:r>
              <a:rPr lang="zh-CN" altLang="en-US" sz="1900">
                <a:solidFill>
                  <a:schemeClr val="tx1"/>
                </a:solidFill>
              </a:rPr>
              <a:t>？？？）</a:t>
            </a:r>
            <a:endParaRPr lang="en-US" altLang="zh-CN" sz="1900">
              <a:solidFill>
                <a:schemeClr val="tx1"/>
              </a:solidFill>
            </a:endParaRPr>
          </a:p>
        </p:txBody>
      </p:sp>
      <p:cxnSp>
        <p:nvCxnSpPr>
          <p:cNvPr id="5" name="直接箭头连接符 4"/>
          <p:cNvCxnSpPr/>
          <p:nvPr/>
        </p:nvCxnSpPr>
        <p:spPr>
          <a:xfrm flipV="1">
            <a:off x="8208235" y="1892830"/>
            <a:ext cx="0" cy="3648405"/>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5615947" y="3717032"/>
            <a:ext cx="5280587"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曲线连接符 9"/>
          <p:cNvCxnSpPr>
            <a:stCxn id="72" idx="1"/>
            <a:endCxn id="20" idx="1"/>
          </p:cNvCxnSpPr>
          <p:nvPr/>
        </p:nvCxnSpPr>
        <p:spPr>
          <a:xfrm rot="10800000" flipV="1">
            <a:off x="6192011" y="3140968"/>
            <a:ext cx="16933" cy="1152128"/>
          </a:xfrm>
          <a:prstGeom prst="curvedConnector3">
            <a:avLst>
              <a:gd name="adj1" fmla="val 4979220"/>
            </a:avLst>
          </a:prstGeom>
          <a:ln cap="rn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曲线连接符 28"/>
          <p:cNvCxnSpPr>
            <a:stCxn id="72" idx="0"/>
            <a:endCxn id="19" idx="0"/>
          </p:cNvCxnSpPr>
          <p:nvPr/>
        </p:nvCxnSpPr>
        <p:spPr>
          <a:xfrm rot="5400000" flipH="1" flipV="1">
            <a:off x="8208235" y="1556792"/>
            <a:ext cx="16933" cy="2016224"/>
          </a:xfrm>
          <a:prstGeom prst="curvedConnector3">
            <a:avLst>
              <a:gd name="adj1" fmla="val 5446756"/>
            </a:avLst>
          </a:prstGeom>
          <a:ln cap="rn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曲线连接符 32"/>
          <p:cNvCxnSpPr>
            <a:stCxn id="19" idx="3"/>
            <a:endCxn id="21" idx="3"/>
          </p:cNvCxnSpPr>
          <p:nvPr/>
        </p:nvCxnSpPr>
        <p:spPr>
          <a:xfrm>
            <a:off x="10224459" y="3140968"/>
            <a:ext cx="16933" cy="1152128"/>
          </a:xfrm>
          <a:prstGeom prst="curvedConnector3">
            <a:avLst>
              <a:gd name="adj1" fmla="val 4792205"/>
            </a:avLst>
          </a:prstGeom>
          <a:ln cap="rn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曲线连接符 36"/>
          <p:cNvCxnSpPr>
            <a:stCxn id="21" idx="2"/>
            <a:endCxn id="20" idx="2"/>
          </p:cNvCxnSpPr>
          <p:nvPr/>
        </p:nvCxnSpPr>
        <p:spPr>
          <a:xfrm rot="5400000">
            <a:off x="8208235" y="3861048"/>
            <a:ext cx="16933" cy="2016224"/>
          </a:xfrm>
          <a:prstGeom prst="curvedConnector3">
            <a:avLst>
              <a:gd name="adj1" fmla="val 4885709"/>
            </a:avLst>
          </a:prstGeom>
          <a:ln cap="rnd">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308096" y="1478906"/>
            <a:ext cx="3873281" cy="4481627"/>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191995" rIns="121917" bIns="60958" rtlCol="0" anchor="t" anchorCtr="0"/>
          <a:lstStyle/>
          <a:p>
            <a:pPr marL="457200" indent="-457200">
              <a:buFont typeface="+mj-lt"/>
              <a:buAutoNum type="arabicPeriod"/>
            </a:pPr>
            <a:r>
              <a:rPr lang="zh-CN" altLang="en-US" sz="1400">
                <a:solidFill>
                  <a:schemeClr val="tx1"/>
                </a:solidFill>
              </a:rPr>
              <a:t>创新创业要干四件事情</a:t>
            </a:r>
            <a:endParaRPr lang="en-US" altLang="zh-CN" sz="1400">
              <a:solidFill>
                <a:schemeClr val="tx1"/>
              </a:solidFill>
            </a:endParaRPr>
          </a:p>
          <a:p>
            <a:pPr marL="1066800" lvl="1" indent="-457200">
              <a:buFont typeface="+mj-ea"/>
              <a:buAutoNum type="circleNumDbPlain"/>
            </a:pPr>
            <a:r>
              <a:rPr lang="zh-CN" altLang="en-US" sz="1400">
                <a:solidFill>
                  <a:schemeClr val="tx1"/>
                </a:solidFill>
              </a:rPr>
              <a:t>学习与创新，出产品</a:t>
            </a:r>
            <a:endParaRPr lang="en-US" altLang="zh-CN" sz="1400">
              <a:solidFill>
                <a:schemeClr val="tx1"/>
              </a:solidFill>
            </a:endParaRPr>
          </a:p>
          <a:p>
            <a:pPr marL="1066800" lvl="1" indent="-457200">
              <a:buFont typeface="+mj-ea"/>
              <a:buAutoNum type="circleNumDbPlain"/>
            </a:pPr>
            <a:r>
              <a:rPr lang="zh-CN" altLang="en-US" sz="1400">
                <a:solidFill>
                  <a:schemeClr val="tx1"/>
                </a:solidFill>
              </a:rPr>
              <a:t>建立组织流程做运营</a:t>
            </a:r>
            <a:endParaRPr lang="en-US" altLang="zh-CN" sz="1400">
              <a:solidFill>
                <a:schemeClr val="tx1"/>
              </a:solidFill>
            </a:endParaRPr>
          </a:p>
          <a:p>
            <a:pPr marL="1066800" lvl="1" indent="-457200">
              <a:buFont typeface="+mj-ea"/>
              <a:buAutoNum type="circleNumDbPlain"/>
            </a:pPr>
            <a:r>
              <a:rPr lang="zh-CN" altLang="en-US" sz="1400">
                <a:solidFill>
                  <a:schemeClr val="tx1"/>
                </a:solidFill>
              </a:rPr>
              <a:t>提供产品并让客户满意</a:t>
            </a:r>
            <a:endParaRPr lang="en-US" altLang="zh-CN" sz="1400">
              <a:solidFill>
                <a:schemeClr val="tx1"/>
              </a:solidFill>
            </a:endParaRPr>
          </a:p>
          <a:p>
            <a:pPr marL="1066800" lvl="1" indent="-457200">
              <a:buFont typeface="+mj-ea"/>
              <a:buAutoNum type="circleNumDbPlain"/>
            </a:pPr>
            <a:r>
              <a:rPr lang="zh-CN" altLang="en-US" sz="1400">
                <a:solidFill>
                  <a:schemeClr val="tx1"/>
                </a:solidFill>
              </a:rPr>
              <a:t>获得财务上的商业收益</a:t>
            </a:r>
            <a:endParaRPr lang="en-US" altLang="zh-CN" sz="1400">
              <a:solidFill>
                <a:schemeClr val="tx1"/>
              </a:solidFill>
            </a:endParaRPr>
          </a:p>
          <a:p>
            <a:pPr marL="457200" indent="-457200">
              <a:buFont typeface="+mj-lt"/>
              <a:buAutoNum type="arabicPeriod"/>
            </a:pPr>
            <a:r>
              <a:rPr lang="zh-CN" altLang="en-US" sz="1400">
                <a:solidFill>
                  <a:schemeClr val="tx1"/>
                </a:solidFill>
              </a:rPr>
              <a:t>四件事对应四类目标</a:t>
            </a:r>
            <a:endParaRPr lang="en-US" altLang="zh-CN" sz="1400">
              <a:solidFill>
                <a:schemeClr val="tx1"/>
              </a:solidFill>
            </a:endParaRPr>
          </a:p>
          <a:p>
            <a:pPr marL="1066800" lvl="1" indent="-457200">
              <a:buFont typeface="+mj-ea"/>
              <a:buAutoNum type="circleNumDbPlain"/>
            </a:pPr>
            <a:r>
              <a:rPr lang="zh-CN" altLang="en-US" sz="1400">
                <a:solidFill>
                  <a:schemeClr val="tx1"/>
                </a:solidFill>
              </a:rPr>
              <a:t>四类目标都得花钱和消耗资源（尤其是时间）</a:t>
            </a:r>
            <a:endParaRPr lang="en-US" altLang="zh-CN" sz="1400">
              <a:solidFill>
                <a:schemeClr val="tx1"/>
              </a:solidFill>
            </a:endParaRPr>
          </a:p>
          <a:p>
            <a:pPr marL="1066800" lvl="1" indent="-457200">
              <a:buFont typeface="+mj-ea"/>
              <a:buAutoNum type="circleNumDbPlain"/>
            </a:pPr>
            <a:r>
              <a:rPr lang="zh-CN" altLang="en-US" sz="1400">
                <a:solidFill>
                  <a:schemeClr val="tx1"/>
                </a:solidFill>
              </a:rPr>
              <a:t>初创企业的总资金是有限的，如何来分配？</a:t>
            </a:r>
            <a:endParaRPr lang="en-US" altLang="zh-CN" sz="1400">
              <a:solidFill>
                <a:schemeClr val="tx1"/>
              </a:solidFill>
            </a:endParaRPr>
          </a:p>
          <a:p>
            <a:pPr marL="457200" indent="-457200">
              <a:buFont typeface="+mj-lt"/>
              <a:buAutoNum type="arabicPeriod"/>
            </a:pPr>
            <a:r>
              <a:rPr lang="zh-CN" altLang="en-US" sz="1400">
                <a:solidFill>
                  <a:schemeClr val="tx1"/>
                </a:solidFill>
              </a:rPr>
              <a:t>四件事代表四项能力</a:t>
            </a:r>
            <a:endParaRPr lang="en-US" altLang="zh-CN" sz="1400">
              <a:solidFill>
                <a:schemeClr val="tx1"/>
              </a:solidFill>
            </a:endParaRPr>
          </a:p>
          <a:p>
            <a:pPr marL="1066800" lvl="1" indent="-457200">
              <a:buFont typeface="+mj-ea"/>
              <a:buAutoNum type="circleNumDbPlain"/>
            </a:pPr>
            <a:r>
              <a:rPr lang="zh-CN" altLang="en-US" sz="1400">
                <a:solidFill>
                  <a:schemeClr val="tx1"/>
                </a:solidFill>
              </a:rPr>
              <a:t>投资人评估企业要看这四个方面能力状况</a:t>
            </a:r>
            <a:endParaRPr lang="en-US" altLang="zh-CN" sz="1400">
              <a:solidFill>
                <a:schemeClr val="tx1"/>
              </a:solidFill>
            </a:endParaRPr>
          </a:p>
          <a:p>
            <a:pPr marL="1066800" lvl="1" indent="-457200">
              <a:buFont typeface="+mj-ea"/>
              <a:buAutoNum type="circleNumDbPlain"/>
            </a:pPr>
            <a:r>
              <a:rPr lang="zh-CN" altLang="en-US" sz="1400">
                <a:solidFill>
                  <a:schemeClr val="tx1"/>
                </a:solidFill>
              </a:rPr>
              <a:t>任何一方面差都有问题</a:t>
            </a:r>
            <a:endParaRPr lang="en-US" altLang="zh-CN" sz="1400">
              <a:solidFill>
                <a:schemeClr val="tx1"/>
              </a:solidFill>
            </a:endParaRPr>
          </a:p>
          <a:p>
            <a:pPr marL="1066800" lvl="1" indent="-457200">
              <a:buFont typeface="+mj-ea"/>
              <a:buAutoNum type="circleNumDbPlain"/>
            </a:pPr>
            <a:r>
              <a:rPr lang="zh-CN" altLang="en-US" sz="1400">
                <a:solidFill>
                  <a:schemeClr val="tx1"/>
                </a:solidFill>
              </a:rPr>
              <a:t>如何来平衡能力打造</a:t>
            </a:r>
            <a:endParaRPr lang="en-US" altLang="zh-CN" sz="1400">
              <a:solidFill>
                <a:schemeClr val="tx1"/>
              </a:solidFill>
            </a:endParaRPr>
          </a:p>
          <a:p>
            <a:pPr marL="1066800" lvl="1" indent="-457200">
              <a:buFont typeface="+mj-ea"/>
              <a:buAutoNum type="circleNumDbPlain"/>
            </a:pPr>
            <a:r>
              <a:rPr lang="zh-CN" altLang="en-US" sz="1400">
                <a:solidFill>
                  <a:schemeClr val="tx1"/>
                </a:solidFill>
              </a:rPr>
              <a:t>先期指标</a:t>
            </a:r>
            <a:r>
              <a:rPr lang="en-US" altLang="zh-CN" sz="1400">
                <a:solidFill>
                  <a:schemeClr val="tx1"/>
                </a:solidFill>
              </a:rPr>
              <a:t>-</a:t>
            </a:r>
            <a:r>
              <a:rPr lang="zh-CN" altLang="en-US" sz="1400">
                <a:solidFill>
                  <a:schemeClr val="tx1"/>
                </a:solidFill>
              </a:rPr>
              <a:t>三个发展竞争要素</a:t>
            </a:r>
            <a:endParaRPr lang="en-US" altLang="zh-CN" sz="1400">
              <a:solidFill>
                <a:schemeClr val="tx1"/>
              </a:solidFill>
            </a:endParaRPr>
          </a:p>
          <a:p>
            <a:pPr marL="457200" indent="-457200">
              <a:buFont typeface="+mj-lt"/>
              <a:buAutoNum type="arabicPeriod"/>
            </a:pPr>
            <a:r>
              <a:rPr lang="zh-CN" altLang="en-US" sz="1400">
                <a:solidFill>
                  <a:srgbClr val="FF0000"/>
                </a:solidFill>
              </a:rPr>
              <a:t>多目标决策方法</a:t>
            </a:r>
            <a:endParaRPr lang="zh-CN" altLang="en-US" sz="1400">
              <a:solidFill>
                <a:srgbClr val="FF0000"/>
              </a:solidFill>
            </a:endParaRPr>
          </a:p>
          <a:p>
            <a:pPr marL="1066800" lvl="1" indent="-457200">
              <a:buFont typeface="+mj-ea"/>
              <a:buAutoNum type="circleNumDbPlain"/>
            </a:pPr>
            <a:r>
              <a:rPr lang="zh-CN" altLang="en-US" sz="1400">
                <a:solidFill>
                  <a:srgbClr val="FF0000"/>
                </a:solidFill>
              </a:rPr>
              <a:t>谁是首要目标要求？</a:t>
            </a:r>
            <a:endParaRPr lang="zh-CN" altLang="en-US" sz="1400">
              <a:solidFill>
                <a:srgbClr val="FF0000"/>
              </a:solidFill>
            </a:endParaRPr>
          </a:p>
          <a:p>
            <a:pPr marL="1066800" lvl="1" indent="-457200">
              <a:buFont typeface="+mj-ea"/>
              <a:buAutoNum type="circleNumDbPlain"/>
            </a:pPr>
            <a:r>
              <a:rPr lang="zh-CN" altLang="en-US" sz="1400">
                <a:solidFill>
                  <a:srgbClr val="FF0000"/>
                </a:solidFill>
              </a:rPr>
              <a:t>次要目标的底线是什么？</a:t>
            </a:r>
            <a:endParaRPr lang="en-US" altLang="zh-CN" sz="1400">
              <a:solidFill>
                <a:srgbClr val="FF0000"/>
              </a:solidFill>
            </a:endParaRPr>
          </a:p>
          <a:p>
            <a:pPr marL="457200" indent="-457200">
              <a:buFont typeface="+mj-lt"/>
              <a:buAutoNum type="arabicPeriod"/>
            </a:pPr>
            <a:endParaRPr lang="en-US" altLang="zh-CN" sz="1400">
              <a:solidFill>
                <a:srgbClr val="FF0000"/>
              </a:solidFill>
            </a:endParaRPr>
          </a:p>
        </p:txBody>
      </p:sp>
      <p:grpSp>
        <p:nvGrpSpPr>
          <p:cNvPr id="14" name="组合 13"/>
          <p:cNvGrpSpPr/>
          <p:nvPr/>
        </p:nvGrpSpPr>
        <p:grpSpPr>
          <a:xfrm>
            <a:off x="4463819" y="1412776"/>
            <a:ext cx="7584843" cy="4512501"/>
            <a:chOff x="3347864" y="1059582"/>
            <a:chExt cx="5688632" cy="3384376"/>
          </a:xfrm>
        </p:grpSpPr>
        <p:sp>
          <p:nvSpPr>
            <p:cNvPr id="24" name="矩形标注 23"/>
            <p:cNvSpPr/>
            <p:nvPr/>
          </p:nvSpPr>
          <p:spPr>
            <a:xfrm>
              <a:off x="3419872" y="1059582"/>
              <a:ext cx="1224136" cy="648072"/>
            </a:xfrm>
            <a:prstGeom prst="wedgeRectCallout">
              <a:avLst>
                <a:gd name="adj1" fmla="val 47738"/>
                <a:gd name="adj2" fmla="val 80824"/>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t>活下来是首要任务</a:t>
              </a:r>
              <a:endParaRPr lang="zh-CN" altLang="en-US" sz="1600"/>
            </a:p>
          </p:txBody>
        </p:sp>
        <p:sp>
          <p:nvSpPr>
            <p:cNvPr id="46" name="矩形标注 45"/>
            <p:cNvSpPr/>
            <p:nvPr/>
          </p:nvSpPr>
          <p:spPr>
            <a:xfrm>
              <a:off x="7740352" y="1059582"/>
              <a:ext cx="1224136" cy="648072"/>
            </a:xfrm>
            <a:prstGeom prst="wedgeRectCallout">
              <a:avLst>
                <a:gd name="adj1" fmla="val -53153"/>
                <a:gd name="adj2" fmla="val 84489"/>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t>产品交付后客户能接受</a:t>
              </a:r>
              <a:endParaRPr lang="zh-CN" altLang="en-US" sz="1600"/>
            </a:p>
          </p:txBody>
        </p:sp>
        <p:sp>
          <p:nvSpPr>
            <p:cNvPr id="47" name="矩形标注 46"/>
            <p:cNvSpPr/>
            <p:nvPr/>
          </p:nvSpPr>
          <p:spPr>
            <a:xfrm>
              <a:off x="7812360" y="3795886"/>
              <a:ext cx="1224136" cy="648072"/>
            </a:xfrm>
            <a:prstGeom prst="wedgeRectCallout">
              <a:avLst>
                <a:gd name="adj1" fmla="val -58974"/>
                <a:gd name="adj2" fmla="val -7493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t>适合的组织并具有稳定的运营能力</a:t>
              </a:r>
              <a:endParaRPr lang="zh-CN" altLang="en-US" sz="1600"/>
            </a:p>
          </p:txBody>
        </p:sp>
        <p:sp>
          <p:nvSpPr>
            <p:cNvPr id="48" name="矩形标注 47"/>
            <p:cNvSpPr/>
            <p:nvPr/>
          </p:nvSpPr>
          <p:spPr>
            <a:xfrm>
              <a:off x="3347864" y="3795886"/>
              <a:ext cx="1224136" cy="648072"/>
            </a:xfrm>
            <a:prstGeom prst="wedgeRectCallout">
              <a:avLst>
                <a:gd name="adj1" fmla="val 50647"/>
                <a:gd name="adj2" fmla="val -7493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t> 快速地研发产品面向市场</a:t>
              </a:r>
              <a:endParaRPr lang="zh-CN" altLang="en-US" sz="1600"/>
            </a:p>
          </p:txBody>
        </p:sp>
      </p:grpSp>
      <p:grpSp>
        <p:nvGrpSpPr>
          <p:cNvPr id="11" name="组合 10"/>
          <p:cNvGrpSpPr/>
          <p:nvPr/>
        </p:nvGrpSpPr>
        <p:grpSpPr>
          <a:xfrm>
            <a:off x="4367810" y="625329"/>
            <a:ext cx="7555463" cy="5991384"/>
            <a:chOff x="3275857" y="468997"/>
            <a:chExt cx="5666597" cy="4493538"/>
          </a:xfrm>
        </p:grpSpPr>
        <p:grpSp>
          <p:nvGrpSpPr>
            <p:cNvPr id="9" name="组合 8"/>
            <p:cNvGrpSpPr/>
            <p:nvPr/>
          </p:nvGrpSpPr>
          <p:grpSpPr>
            <a:xfrm>
              <a:off x="3275857" y="468997"/>
              <a:ext cx="5666597" cy="4493538"/>
              <a:chOff x="3275857" y="468997"/>
              <a:chExt cx="5666597" cy="4493538"/>
            </a:xfrm>
          </p:grpSpPr>
          <p:grpSp>
            <p:nvGrpSpPr>
              <p:cNvPr id="4" name="组合 3"/>
              <p:cNvGrpSpPr/>
              <p:nvPr/>
            </p:nvGrpSpPr>
            <p:grpSpPr>
              <a:xfrm>
                <a:off x="5406442" y="468997"/>
                <a:ext cx="1613830" cy="755586"/>
                <a:chOff x="5406442" y="468997"/>
                <a:chExt cx="1613830" cy="755586"/>
              </a:xfrm>
            </p:grpSpPr>
            <p:sp>
              <p:nvSpPr>
                <p:cNvPr id="41" name="文本框 40"/>
                <p:cNvSpPr txBox="1"/>
                <p:nvPr/>
              </p:nvSpPr>
              <p:spPr>
                <a:xfrm>
                  <a:off x="5406442" y="786001"/>
                  <a:ext cx="1613830" cy="438582"/>
                </a:xfrm>
                <a:prstGeom prst="rect">
                  <a:avLst/>
                </a:prstGeom>
                <a:noFill/>
              </p:spPr>
              <p:txBody>
                <a:bodyPr wrap="square" rtlCol="0">
                  <a:spAutoFit/>
                </a:bodyPr>
                <a:lstStyle/>
                <a:p>
                  <a:pPr algn="ctr"/>
                  <a:r>
                    <a:rPr lang="zh-CN" altLang="en-US" sz="1600"/>
                    <a:t>产品价格的利益博弈的平衡</a:t>
                  </a:r>
                  <a:endParaRPr lang="zh-CN" altLang="en-US" sz="1600"/>
                </a:p>
              </p:txBody>
            </p:sp>
            <p:sp>
              <p:nvSpPr>
                <p:cNvPr id="53" name="矩形 52"/>
                <p:cNvSpPr/>
                <p:nvPr/>
              </p:nvSpPr>
              <p:spPr>
                <a:xfrm>
                  <a:off x="5618727" y="468997"/>
                  <a:ext cx="1087597" cy="302553"/>
                </a:xfrm>
                <a:prstGeom prst="rect">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900">
                      <a:solidFill>
                        <a:schemeClr val="tx1"/>
                      </a:solidFill>
                      <a:latin typeface="华文行楷" panose="02010800040101010101" pitchFamily="2" charset="-122"/>
                      <a:ea typeface="华文行楷" panose="02010800040101010101" pitchFamily="2" charset="-122"/>
                    </a:rPr>
                    <a:t>利己与利他</a:t>
                  </a:r>
                  <a:endParaRPr lang="en-US" altLang="zh-CN" sz="1900">
                    <a:solidFill>
                      <a:schemeClr val="tx1"/>
                    </a:solidFill>
                    <a:latin typeface="华文行楷" panose="02010800040101010101" pitchFamily="2" charset="-122"/>
                    <a:ea typeface="华文行楷" panose="02010800040101010101" pitchFamily="2" charset="-122"/>
                  </a:endParaRPr>
                </a:p>
              </p:txBody>
            </p:sp>
          </p:grpSp>
          <p:grpSp>
            <p:nvGrpSpPr>
              <p:cNvPr id="2" name="组合 1"/>
              <p:cNvGrpSpPr/>
              <p:nvPr/>
            </p:nvGrpSpPr>
            <p:grpSpPr>
              <a:xfrm>
                <a:off x="5436096" y="4227934"/>
                <a:ext cx="1584176" cy="734601"/>
                <a:chOff x="5436096" y="4227934"/>
                <a:chExt cx="1584176" cy="734601"/>
              </a:xfrm>
            </p:grpSpPr>
            <p:sp>
              <p:nvSpPr>
                <p:cNvPr id="42" name="文本框 41"/>
                <p:cNvSpPr txBox="1"/>
                <p:nvPr/>
              </p:nvSpPr>
              <p:spPr>
                <a:xfrm>
                  <a:off x="5436096" y="4227934"/>
                  <a:ext cx="1584176" cy="438582"/>
                </a:xfrm>
                <a:prstGeom prst="rect">
                  <a:avLst/>
                </a:prstGeom>
                <a:noFill/>
              </p:spPr>
              <p:txBody>
                <a:bodyPr wrap="square" rtlCol="0">
                  <a:spAutoFit/>
                </a:bodyPr>
                <a:lstStyle/>
                <a:p>
                  <a:pPr algn="ctr"/>
                  <a:r>
                    <a:rPr lang="zh-CN" altLang="en-US" sz="1600"/>
                    <a:t>打破常规与规范管理的平衡</a:t>
                  </a:r>
                  <a:endParaRPr lang="zh-CN" altLang="en-US" sz="1600"/>
                </a:p>
              </p:txBody>
            </p:sp>
            <p:sp>
              <p:nvSpPr>
                <p:cNvPr id="54" name="矩形 53"/>
                <p:cNvSpPr/>
                <p:nvPr/>
              </p:nvSpPr>
              <p:spPr>
                <a:xfrm>
                  <a:off x="5716651" y="4659982"/>
                  <a:ext cx="1087597" cy="302553"/>
                </a:xfrm>
                <a:prstGeom prst="rect">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900">
                      <a:solidFill>
                        <a:schemeClr val="tx1"/>
                      </a:solidFill>
                      <a:latin typeface="华文行楷" panose="02010800040101010101" pitchFamily="2" charset="-122"/>
                      <a:ea typeface="华文行楷" panose="02010800040101010101" pitchFamily="2" charset="-122"/>
                    </a:rPr>
                    <a:t>创业与守成</a:t>
                  </a:r>
                  <a:endParaRPr lang="en-US" altLang="zh-CN" sz="1900">
                    <a:solidFill>
                      <a:schemeClr val="tx1"/>
                    </a:solidFill>
                    <a:latin typeface="华文行楷" panose="02010800040101010101" pitchFamily="2" charset="-122"/>
                    <a:ea typeface="华文行楷" panose="02010800040101010101" pitchFamily="2" charset="-122"/>
                  </a:endParaRPr>
                </a:p>
              </p:txBody>
            </p:sp>
          </p:grpSp>
          <p:grpSp>
            <p:nvGrpSpPr>
              <p:cNvPr id="7" name="组合 6"/>
              <p:cNvGrpSpPr/>
              <p:nvPr/>
            </p:nvGrpSpPr>
            <p:grpSpPr>
              <a:xfrm>
                <a:off x="3275857" y="2211710"/>
                <a:ext cx="746484" cy="1200329"/>
                <a:chOff x="3275857" y="2211710"/>
                <a:chExt cx="746484" cy="1200329"/>
              </a:xfrm>
            </p:grpSpPr>
            <p:sp>
              <p:nvSpPr>
                <p:cNvPr id="44" name="文本框 43"/>
                <p:cNvSpPr txBox="1"/>
                <p:nvPr/>
              </p:nvSpPr>
              <p:spPr>
                <a:xfrm>
                  <a:off x="3491880" y="2211710"/>
                  <a:ext cx="530461" cy="1200329"/>
                </a:xfrm>
                <a:prstGeom prst="rect">
                  <a:avLst/>
                </a:prstGeom>
                <a:noFill/>
              </p:spPr>
              <p:txBody>
                <a:bodyPr wrap="square" rtlCol="0">
                  <a:spAutoFit/>
                </a:bodyPr>
                <a:lstStyle/>
                <a:p>
                  <a:pPr algn="ctr"/>
                  <a:r>
                    <a:rPr lang="zh-CN" altLang="en-US" sz="1600"/>
                    <a:t>当前利益与长期利益的平衡</a:t>
                  </a:r>
                  <a:endParaRPr lang="zh-CN" altLang="en-US" sz="1600"/>
                </a:p>
              </p:txBody>
            </p:sp>
            <p:sp>
              <p:nvSpPr>
                <p:cNvPr id="55" name="矩形 54"/>
                <p:cNvSpPr/>
                <p:nvPr/>
              </p:nvSpPr>
              <p:spPr>
                <a:xfrm>
                  <a:off x="3275857" y="2283718"/>
                  <a:ext cx="288032" cy="1094641"/>
                </a:xfrm>
                <a:prstGeom prst="rect">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900">
                      <a:solidFill>
                        <a:schemeClr val="tx1"/>
                      </a:solidFill>
                      <a:latin typeface="华文行楷" panose="02010800040101010101" pitchFamily="2" charset="-122"/>
                      <a:ea typeface="华文行楷" panose="02010800040101010101" pitchFamily="2" charset="-122"/>
                    </a:rPr>
                    <a:t>当期与长远</a:t>
                  </a:r>
                  <a:endParaRPr lang="en-US" altLang="zh-CN" sz="1900">
                    <a:solidFill>
                      <a:schemeClr val="tx1"/>
                    </a:solidFill>
                    <a:latin typeface="华文行楷" panose="02010800040101010101" pitchFamily="2" charset="-122"/>
                    <a:ea typeface="华文行楷" panose="02010800040101010101" pitchFamily="2" charset="-122"/>
                  </a:endParaRPr>
                </a:p>
              </p:txBody>
            </p:sp>
          </p:grpSp>
          <p:grpSp>
            <p:nvGrpSpPr>
              <p:cNvPr id="6" name="组合 5"/>
              <p:cNvGrpSpPr/>
              <p:nvPr/>
            </p:nvGrpSpPr>
            <p:grpSpPr>
              <a:xfrm>
                <a:off x="8172400" y="2235517"/>
                <a:ext cx="770054" cy="1200329"/>
                <a:chOff x="8172400" y="2235517"/>
                <a:chExt cx="770054" cy="1200329"/>
              </a:xfrm>
            </p:grpSpPr>
            <p:sp>
              <p:nvSpPr>
                <p:cNvPr id="43" name="文本框 42"/>
                <p:cNvSpPr txBox="1"/>
                <p:nvPr/>
              </p:nvSpPr>
              <p:spPr>
                <a:xfrm>
                  <a:off x="8172400" y="2235517"/>
                  <a:ext cx="530461" cy="1200329"/>
                </a:xfrm>
                <a:prstGeom prst="rect">
                  <a:avLst/>
                </a:prstGeom>
                <a:noFill/>
              </p:spPr>
              <p:txBody>
                <a:bodyPr wrap="square" rtlCol="0">
                  <a:spAutoFit/>
                </a:bodyPr>
                <a:lstStyle/>
                <a:p>
                  <a:pPr algn="ctr"/>
                  <a:r>
                    <a:rPr lang="zh-CN" altLang="en-US" sz="1600"/>
                    <a:t>风险控制与服务效率的平衡</a:t>
                  </a:r>
                  <a:endParaRPr lang="zh-CN" altLang="en-US" sz="1600"/>
                </a:p>
              </p:txBody>
            </p:sp>
            <p:sp>
              <p:nvSpPr>
                <p:cNvPr id="56" name="矩形 55"/>
                <p:cNvSpPr/>
                <p:nvPr/>
              </p:nvSpPr>
              <p:spPr>
                <a:xfrm>
                  <a:off x="8654422" y="2283718"/>
                  <a:ext cx="288032" cy="1094641"/>
                </a:xfrm>
                <a:prstGeom prst="rect">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900">
                      <a:solidFill>
                        <a:schemeClr val="tx1"/>
                      </a:solidFill>
                      <a:latin typeface="华文行楷" panose="02010800040101010101" pitchFamily="2" charset="-122"/>
                      <a:ea typeface="华文行楷" panose="02010800040101010101" pitchFamily="2" charset="-122"/>
                    </a:rPr>
                    <a:t>内部与外部</a:t>
                  </a:r>
                  <a:endParaRPr lang="en-US" altLang="zh-CN" sz="1900">
                    <a:solidFill>
                      <a:schemeClr val="tx1"/>
                    </a:solidFill>
                    <a:latin typeface="华文行楷" panose="02010800040101010101" pitchFamily="2" charset="-122"/>
                    <a:ea typeface="华文行楷" panose="02010800040101010101" pitchFamily="2" charset="-122"/>
                  </a:endParaRPr>
                </a:p>
              </p:txBody>
            </p:sp>
          </p:grpSp>
        </p:grpSp>
        <p:sp>
          <p:nvSpPr>
            <p:cNvPr id="28" name="矩形 27"/>
            <p:cNvSpPr/>
            <p:nvPr/>
          </p:nvSpPr>
          <p:spPr>
            <a:xfrm>
              <a:off x="4788025" y="3853373"/>
              <a:ext cx="648072" cy="590585"/>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900">
                  <a:solidFill>
                    <a:schemeClr val="tx1"/>
                  </a:solidFill>
                  <a:latin typeface="华文行楷" panose="02010800040101010101" pitchFamily="2" charset="-122"/>
                  <a:ea typeface="华文行楷" panose="02010800040101010101" pitchFamily="2" charset="-122"/>
                </a:rPr>
                <a:t>主责</a:t>
              </a:r>
              <a:endParaRPr lang="en-US" altLang="zh-CN" sz="1900">
                <a:solidFill>
                  <a:schemeClr val="tx1"/>
                </a:solidFill>
                <a:latin typeface="华文行楷" panose="02010800040101010101" pitchFamily="2" charset="-122"/>
                <a:ea typeface="华文行楷" panose="02010800040101010101" pitchFamily="2" charset="-122"/>
              </a:endParaRPr>
            </a:p>
            <a:p>
              <a:pPr algn="ctr"/>
              <a:r>
                <a:rPr lang="zh-CN" altLang="en-US" sz="1900">
                  <a:solidFill>
                    <a:schemeClr val="tx1"/>
                  </a:solidFill>
                  <a:latin typeface="华文行楷" panose="02010800040101010101" pitchFamily="2" charset="-122"/>
                  <a:ea typeface="华文行楷" panose="02010800040101010101" pitchFamily="2" charset="-122"/>
                </a:rPr>
                <a:t>研发团队</a:t>
              </a:r>
              <a:endParaRPr lang="en-US" altLang="zh-CN" sz="1900">
                <a:solidFill>
                  <a:schemeClr val="tx1"/>
                </a:solidFill>
                <a:latin typeface="华文行楷" panose="02010800040101010101" pitchFamily="2" charset="-122"/>
                <a:ea typeface="华文行楷" panose="02010800040101010101" pitchFamily="2" charset="-122"/>
              </a:endParaRPr>
            </a:p>
          </p:txBody>
        </p:sp>
        <p:sp>
          <p:nvSpPr>
            <p:cNvPr id="30" name="矩形 29"/>
            <p:cNvSpPr/>
            <p:nvPr/>
          </p:nvSpPr>
          <p:spPr>
            <a:xfrm>
              <a:off x="6948264" y="3867894"/>
              <a:ext cx="648072" cy="590585"/>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900">
                  <a:solidFill>
                    <a:schemeClr val="tx1"/>
                  </a:solidFill>
                  <a:latin typeface="华文行楷" panose="02010800040101010101" pitchFamily="2" charset="-122"/>
                  <a:ea typeface="华文行楷" panose="02010800040101010101" pitchFamily="2" charset="-122"/>
                </a:rPr>
                <a:t>主责</a:t>
              </a:r>
              <a:endParaRPr lang="en-US" altLang="zh-CN" sz="1900">
                <a:solidFill>
                  <a:schemeClr val="tx1"/>
                </a:solidFill>
                <a:latin typeface="华文行楷" panose="02010800040101010101" pitchFamily="2" charset="-122"/>
                <a:ea typeface="华文行楷" panose="02010800040101010101" pitchFamily="2" charset="-122"/>
              </a:endParaRPr>
            </a:p>
            <a:p>
              <a:pPr algn="ctr"/>
              <a:r>
                <a:rPr lang="zh-CN" altLang="en-US" sz="1900">
                  <a:solidFill>
                    <a:schemeClr val="tx1"/>
                  </a:solidFill>
                  <a:latin typeface="华文行楷" panose="02010800040101010101" pitchFamily="2" charset="-122"/>
                  <a:ea typeface="华文行楷" panose="02010800040101010101" pitchFamily="2" charset="-122"/>
                </a:rPr>
                <a:t>管理团队</a:t>
              </a:r>
              <a:endParaRPr lang="en-US" altLang="zh-CN" sz="1900">
                <a:solidFill>
                  <a:schemeClr val="tx1"/>
                </a:solidFill>
                <a:latin typeface="华文行楷" panose="02010800040101010101" pitchFamily="2" charset="-122"/>
                <a:ea typeface="华文行楷" panose="02010800040101010101" pitchFamily="2" charset="-122"/>
              </a:endParaRPr>
            </a:p>
          </p:txBody>
        </p:sp>
        <p:sp>
          <p:nvSpPr>
            <p:cNvPr id="31" name="矩形 30"/>
            <p:cNvSpPr/>
            <p:nvPr/>
          </p:nvSpPr>
          <p:spPr>
            <a:xfrm>
              <a:off x="4788024" y="1261085"/>
              <a:ext cx="648072" cy="590585"/>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900">
                  <a:solidFill>
                    <a:schemeClr val="tx1"/>
                  </a:solidFill>
                  <a:latin typeface="华文行楷" panose="02010800040101010101" pitchFamily="2" charset="-122"/>
                  <a:ea typeface="华文行楷" panose="02010800040101010101" pitchFamily="2" charset="-122"/>
                </a:rPr>
                <a:t>主责</a:t>
              </a:r>
              <a:endParaRPr lang="en-US" altLang="zh-CN" sz="1900">
                <a:solidFill>
                  <a:schemeClr val="tx1"/>
                </a:solidFill>
                <a:latin typeface="华文行楷" panose="02010800040101010101" pitchFamily="2" charset="-122"/>
                <a:ea typeface="华文行楷" panose="02010800040101010101" pitchFamily="2" charset="-122"/>
              </a:endParaRPr>
            </a:p>
            <a:p>
              <a:pPr algn="ctr"/>
              <a:r>
                <a:rPr lang="zh-CN" altLang="en-US" sz="1900">
                  <a:solidFill>
                    <a:schemeClr val="tx1"/>
                  </a:solidFill>
                  <a:latin typeface="华文行楷" panose="02010800040101010101" pitchFamily="2" charset="-122"/>
                  <a:ea typeface="华文行楷" panose="02010800040101010101" pitchFamily="2" charset="-122"/>
                </a:rPr>
                <a:t>销售团队</a:t>
              </a:r>
              <a:endParaRPr lang="en-US" altLang="zh-CN" sz="1900">
                <a:solidFill>
                  <a:schemeClr val="tx1"/>
                </a:solidFill>
                <a:latin typeface="华文行楷" panose="02010800040101010101" pitchFamily="2" charset="-122"/>
                <a:ea typeface="华文行楷" panose="02010800040101010101" pitchFamily="2" charset="-122"/>
              </a:endParaRPr>
            </a:p>
          </p:txBody>
        </p:sp>
        <p:sp>
          <p:nvSpPr>
            <p:cNvPr id="32" name="矩形 31"/>
            <p:cNvSpPr/>
            <p:nvPr/>
          </p:nvSpPr>
          <p:spPr>
            <a:xfrm>
              <a:off x="6948264" y="1275606"/>
              <a:ext cx="648072" cy="590585"/>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900">
                  <a:solidFill>
                    <a:schemeClr val="tx1"/>
                  </a:solidFill>
                  <a:latin typeface="华文行楷" panose="02010800040101010101" pitchFamily="2" charset="-122"/>
                  <a:ea typeface="华文行楷" panose="02010800040101010101" pitchFamily="2" charset="-122"/>
                </a:rPr>
                <a:t>主责</a:t>
              </a:r>
              <a:endParaRPr lang="en-US" altLang="zh-CN" sz="1900">
                <a:solidFill>
                  <a:schemeClr val="tx1"/>
                </a:solidFill>
                <a:latin typeface="华文行楷" panose="02010800040101010101" pitchFamily="2" charset="-122"/>
                <a:ea typeface="华文行楷" panose="02010800040101010101" pitchFamily="2" charset="-122"/>
              </a:endParaRPr>
            </a:p>
            <a:p>
              <a:pPr algn="ctr"/>
              <a:r>
                <a:rPr lang="zh-CN" altLang="en-US" sz="1900">
                  <a:solidFill>
                    <a:schemeClr val="tx1"/>
                  </a:solidFill>
                  <a:latin typeface="华文行楷" panose="02010800040101010101" pitchFamily="2" charset="-122"/>
                  <a:ea typeface="华文行楷" panose="02010800040101010101" pitchFamily="2" charset="-122"/>
                </a:rPr>
                <a:t>服务团队</a:t>
              </a:r>
              <a:endParaRPr lang="en-US" altLang="zh-CN" sz="1900">
                <a:solidFill>
                  <a:schemeClr val="tx1"/>
                </a:solidFill>
                <a:latin typeface="华文行楷" panose="02010800040101010101" pitchFamily="2" charset="-122"/>
                <a:ea typeface="华文行楷" panose="02010800040101010101" pitchFamily="2" charset="-122"/>
              </a:endParaRPr>
            </a:p>
          </p:txBody>
        </p:sp>
      </p:grpSp>
      <p:sp>
        <p:nvSpPr>
          <p:cNvPr id="12" name="环形箭头 11"/>
          <p:cNvSpPr/>
          <p:nvPr/>
        </p:nvSpPr>
        <p:spPr>
          <a:xfrm rot="13320184" flipV="1">
            <a:off x="7854885" y="3347681"/>
            <a:ext cx="706521" cy="738788"/>
          </a:xfrm>
          <a:prstGeom prst="circularArrow">
            <a:avLst>
              <a:gd name="adj1" fmla="val 12500"/>
              <a:gd name="adj2" fmla="val 1142319"/>
              <a:gd name="adj3" fmla="val 20457681"/>
              <a:gd name="adj4" fmla="val 4959058"/>
              <a:gd name="adj5" fmla="val 12500"/>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624417" y="42333"/>
            <a:ext cx="10058400" cy="846667"/>
          </a:xfrm>
          <a:prstGeom prst="rect">
            <a:avLst/>
          </a:prstGeom>
          <a:noFill/>
          <a:ln>
            <a:noFill/>
          </a:ln>
        </p:spPr>
        <p:txBody>
          <a:bodyPr lIns="121917" tIns="60958" rIns="121917" bIns="60958" anchor="ctr"/>
          <a:lstStyle/>
          <a:p>
            <a:pPr eaLnBrk="0" hangingPunct="0"/>
            <a:endParaRPr kumimoji="1" lang="zh-CN" altLang="en-US" sz="4300" b="1">
              <a:solidFill>
                <a:srgbClr val="FF0000"/>
              </a:solidFill>
              <a:effectLst>
                <a:outerShdw blurRad="38100" dist="38100" dir="2700000" algn="tl">
                  <a:srgbClr val="C0C0C0"/>
                </a:outerShdw>
              </a:effectLst>
              <a:latin typeface="宋体" panose="02010600030101010101" pitchFamily="2" charset="-122"/>
              <a:ea typeface="黑体" panose="02010609060101010101" pitchFamily="49" charset="-122"/>
            </a:endParaRPr>
          </a:p>
        </p:txBody>
      </p:sp>
      <p:sp>
        <p:nvSpPr>
          <p:cNvPr id="2" name="文本占位符 1"/>
          <p:cNvSpPr>
            <a:spLocks noGrp="1"/>
          </p:cNvSpPr>
          <p:nvPr>
            <p:ph type="body" sz="quarter" idx="13"/>
          </p:nvPr>
        </p:nvSpPr>
        <p:spPr/>
        <p:txBody>
          <a:bodyPr/>
          <a:lstStyle/>
          <a:p>
            <a:r>
              <a:rPr kumimoji="1" lang="en-US" altLang="zh-CN" dirty="0" smtClean="0"/>
              <a:t>2</a:t>
            </a:r>
            <a:endParaRPr kumimoji="1" lang="zh-CN" altLang="en-US" dirty="0"/>
          </a:p>
        </p:txBody>
      </p:sp>
      <p:sp>
        <p:nvSpPr>
          <p:cNvPr id="5" name="文本占位符 4"/>
          <p:cNvSpPr>
            <a:spLocks noGrp="1"/>
          </p:cNvSpPr>
          <p:nvPr>
            <p:ph type="body" sz="quarter" idx="14"/>
          </p:nvPr>
        </p:nvSpPr>
        <p:spPr/>
        <p:txBody>
          <a:bodyPr/>
          <a:lstStyle/>
          <a:p>
            <a:r>
              <a:rPr kumimoji="1" lang="zh-CN" altLang="en-US" dirty="0" smtClean="0"/>
              <a:t>创业中企业属性选择</a:t>
            </a:r>
            <a:endParaRPr kumimoji="1" lang="zh-CN" altLang="en-US" dirty="0"/>
          </a:p>
        </p:txBody>
      </p:sp>
      <p:grpSp>
        <p:nvGrpSpPr>
          <p:cNvPr id="7" name="组 6"/>
          <p:cNvGrpSpPr/>
          <p:nvPr/>
        </p:nvGrpSpPr>
        <p:grpSpPr>
          <a:xfrm>
            <a:off x="719404" y="1456270"/>
            <a:ext cx="10753193" cy="4683720"/>
            <a:chOff x="719404" y="1126768"/>
            <a:chExt cx="10753193" cy="5182552"/>
          </a:xfrm>
        </p:grpSpPr>
        <p:sp>
          <p:nvSpPr>
            <p:cNvPr id="61" name="矩形 60"/>
            <p:cNvSpPr/>
            <p:nvPr/>
          </p:nvSpPr>
          <p:spPr>
            <a:xfrm>
              <a:off x="2364532" y="1126768"/>
              <a:ext cx="7200800" cy="57706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新创企业：</a:t>
              </a:r>
              <a:r>
                <a:rPr lang="zh-CN" altLang="en-US" sz="1600" b="1">
                  <a:solidFill>
                    <a:srgbClr val="FF0000"/>
                  </a:solidFill>
                </a:rPr>
                <a:t>追求轻资产</a:t>
              </a:r>
              <a:r>
                <a:rPr lang="zh-CN" altLang="en-US" sz="1600">
                  <a:solidFill>
                    <a:schemeClr val="tx1"/>
                  </a:solidFill>
                </a:rPr>
                <a:t>，可租就不买（资产经营除外）</a:t>
              </a:r>
              <a:endParaRPr lang="en-US" altLang="zh-CN" sz="1600">
                <a:solidFill>
                  <a:srgbClr val="FF0000"/>
                </a:solidFill>
              </a:endParaRPr>
            </a:p>
          </p:txBody>
        </p:sp>
        <p:sp>
          <p:nvSpPr>
            <p:cNvPr id="62" name="矩形 61"/>
            <p:cNvSpPr/>
            <p:nvPr/>
          </p:nvSpPr>
          <p:spPr>
            <a:xfrm>
              <a:off x="1487488" y="2276872"/>
              <a:ext cx="3552395" cy="57706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制造企业</a:t>
              </a:r>
              <a:endParaRPr lang="en-US" altLang="zh-CN" sz="1600">
                <a:solidFill>
                  <a:srgbClr val="FF0000"/>
                </a:solidFill>
              </a:endParaRPr>
            </a:p>
          </p:txBody>
        </p:sp>
        <p:sp>
          <p:nvSpPr>
            <p:cNvPr id="63" name="矩形 62"/>
            <p:cNvSpPr/>
            <p:nvPr/>
          </p:nvSpPr>
          <p:spPr>
            <a:xfrm>
              <a:off x="7056107" y="2276872"/>
              <a:ext cx="3552395" cy="57706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服务企业</a:t>
              </a:r>
              <a:endParaRPr lang="en-US" altLang="zh-CN" sz="1600">
                <a:solidFill>
                  <a:srgbClr val="FF0000"/>
                </a:solidFill>
              </a:endParaRPr>
            </a:p>
          </p:txBody>
        </p:sp>
        <p:sp>
          <p:nvSpPr>
            <p:cNvPr id="64" name="矩形 63"/>
            <p:cNvSpPr/>
            <p:nvPr/>
          </p:nvSpPr>
          <p:spPr>
            <a:xfrm>
              <a:off x="719404" y="3235981"/>
              <a:ext cx="2208245" cy="1152128"/>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离散制造</a:t>
              </a:r>
              <a:endParaRPr lang="en-US" altLang="zh-CN" sz="1600">
                <a:solidFill>
                  <a:schemeClr val="tx1"/>
                </a:solidFill>
              </a:endParaRPr>
            </a:p>
            <a:p>
              <a:pPr algn="ctr"/>
              <a:r>
                <a:rPr lang="zh-CN" altLang="en-US" sz="1600">
                  <a:solidFill>
                    <a:schemeClr val="tx1"/>
                  </a:solidFill>
                </a:rPr>
                <a:t>例如：</a:t>
              </a:r>
              <a:endParaRPr lang="en-US" altLang="zh-CN" sz="1600">
                <a:solidFill>
                  <a:schemeClr val="tx1"/>
                </a:solidFill>
              </a:endParaRPr>
            </a:p>
            <a:p>
              <a:pPr algn="ctr"/>
              <a:r>
                <a:rPr lang="zh-CN" altLang="en-US" sz="1600">
                  <a:solidFill>
                    <a:schemeClr val="tx1"/>
                  </a:solidFill>
                </a:rPr>
                <a:t>汽车，车床</a:t>
              </a:r>
              <a:endParaRPr lang="en-US" altLang="zh-CN" sz="1600">
                <a:solidFill>
                  <a:srgbClr val="FF0000"/>
                </a:solidFill>
              </a:endParaRPr>
            </a:p>
          </p:txBody>
        </p:sp>
        <p:sp>
          <p:nvSpPr>
            <p:cNvPr id="65" name="矩形 64"/>
            <p:cNvSpPr/>
            <p:nvPr/>
          </p:nvSpPr>
          <p:spPr>
            <a:xfrm>
              <a:off x="3119670" y="3236979"/>
              <a:ext cx="2208245" cy="1152128"/>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流程制造</a:t>
              </a:r>
              <a:endParaRPr lang="en-US" altLang="zh-CN" sz="1600">
                <a:solidFill>
                  <a:schemeClr val="tx1"/>
                </a:solidFill>
              </a:endParaRPr>
            </a:p>
            <a:p>
              <a:pPr algn="ctr"/>
              <a:r>
                <a:rPr lang="zh-CN" altLang="en-US" sz="1600">
                  <a:solidFill>
                    <a:schemeClr val="tx1"/>
                  </a:solidFill>
                </a:rPr>
                <a:t>例如：</a:t>
              </a:r>
              <a:endParaRPr lang="en-US" altLang="zh-CN" sz="1600">
                <a:solidFill>
                  <a:schemeClr val="tx1"/>
                </a:solidFill>
              </a:endParaRPr>
            </a:p>
            <a:p>
              <a:pPr algn="ctr"/>
              <a:r>
                <a:rPr lang="zh-CN" altLang="en-US" sz="1600">
                  <a:solidFill>
                    <a:schemeClr val="tx1"/>
                  </a:solidFill>
                </a:rPr>
                <a:t>钢铁、食品</a:t>
              </a:r>
              <a:endParaRPr lang="en-US" altLang="zh-CN" sz="1600">
                <a:solidFill>
                  <a:srgbClr val="FF0000"/>
                </a:solidFill>
              </a:endParaRPr>
            </a:p>
          </p:txBody>
        </p:sp>
        <p:sp>
          <p:nvSpPr>
            <p:cNvPr id="66" name="矩形 65"/>
            <p:cNvSpPr/>
            <p:nvPr/>
          </p:nvSpPr>
          <p:spPr>
            <a:xfrm>
              <a:off x="719404" y="4387581"/>
              <a:ext cx="2208245"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按装配</a:t>
              </a:r>
              <a:r>
                <a:rPr lang="en-US" altLang="zh-CN" sz="1600">
                  <a:solidFill>
                    <a:schemeClr val="tx1"/>
                  </a:solidFill>
                </a:rPr>
                <a:t>BOM</a:t>
              </a:r>
              <a:endParaRPr lang="en-US" altLang="zh-CN" sz="1600">
                <a:solidFill>
                  <a:schemeClr val="tx1"/>
                </a:solidFill>
              </a:endParaRPr>
            </a:p>
          </p:txBody>
        </p:sp>
        <p:sp>
          <p:nvSpPr>
            <p:cNvPr id="67" name="矩形 66"/>
            <p:cNvSpPr/>
            <p:nvPr/>
          </p:nvSpPr>
          <p:spPr>
            <a:xfrm>
              <a:off x="3119670" y="4389107"/>
              <a:ext cx="2208245"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按生产配方</a:t>
              </a:r>
              <a:endParaRPr lang="en-US" altLang="zh-CN" sz="1600">
                <a:solidFill>
                  <a:schemeClr val="tx1"/>
                </a:solidFill>
              </a:endParaRPr>
            </a:p>
          </p:txBody>
        </p:sp>
        <p:sp>
          <p:nvSpPr>
            <p:cNvPr id="68" name="矩形 67"/>
            <p:cNvSpPr/>
            <p:nvPr/>
          </p:nvSpPr>
          <p:spPr>
            <a:xfrm>
              <a:off x="719404" y="4978376"/>
              <a:ext cx="2208245"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有返修</a:t>
              </a:r>
              <a:endParaRPr lang="en-US" altLang="zh-CN" sz="1600">
                <a:solidFill>
                  <a:schemeClr val="tx1"/>
                </a:solidFill>
              </a:endParaRPr>
            </a:p>
          </p:txBody>
        </p:sp>
        <p:sp>
          <p:nvSpPr>
            <p:cNvPr id="69" name="矩形 68"/>
            <p:cNvSpPr/>
            <p:nvPr/>
          </p:nvSpPr>
          <p:spPr>
            <a:xfrm>
              <a:off x="3119670" y="4979901"/>
              <a:ext cx="2208245"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无返修</a:t>
              </a:r>
              <a:endParaRPr lang="en-US" altLang="zh-CN" sz="1600">
                <a:solidFill>
                  <a:schemeClr val="tx1"/>
                </a:solidFill>
              </a:endParaRPr>
            </a:p>
          </p:txBody>
        </p:sp>
        <p:sp>
          <p:nvSpPr>
            <p:cNvPr id="70" name="矩形 69"/>
            <p:cNvSpPr/>
            <p:nvPr/>
          </p:nvSpPr>
          <p:spPr>
            <a:xfrm>
              <a:off x="719404" y="5570696"/>
              <a:ext cx="2208245" cy="737099"/>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合格品</a:t>
              </a:r>
              <a:r>
                <a:rPr lang="en-US" altLang="zh-CN" sz="1600">
                  <a:solidFill>
                    <a:schemeClr val="tx1"/>
                  </a:solidFill>
                </a:rPr>
                <a:t>/</a:t>
              </a:r>
              <a:r>
                <a:rPr lang="zh-CN" altLang="en-US" sz="1600">
                  <a:solidFill>
                    <a:schemeClr val="tx1"/>
                  </a:solidFill>
                </a:rPr>
                <a:t>不合格品</a:t>
              </a:r>
              <a:endParaRPr lang="en-US" altLang="zh-CN" sz="1600">
                <a:solidFill>
                  <a:schemeClr val="tx1"/>
                </a:solidFill>
              </a:endParaRPr>
            </a:p>
          </p:txBody>
        </p:sp>
        <p:sp>
          <p:nvSpPr>
            <p:cNvPr id="71" name="矩形 70"/>
            <p:cNvSpPr/>
            <p:nvPr/>
          </p:nvSpPr>
          <p:spPr>
            <a:xfrm>
              <a:off x="3119670" y="5572221"/>
              <a:ext cx="2208245" cy="737099"/>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一级大米</a:t>
              </a:r>
              <a:r>
                <a:rPr lang="en-US" altLang="zh-CN" sz="1600">
                  <a:solidFill>
                    <a:schemeClr val="tx1"/>
                  </a:solidFill>
                </a:rPr>
                <a:t>/</a:t>
              </a:r>
              <a:r>
                <a:rPr lang="zh-CN" altLang="en-US" sz="1600">
                  <a:solidFill>
                    <a:schemeClr val="tx1"/>
                  </a:solidFill>
                </a:rPr>
                <a:t>二级大米</a:t>
              </a:r>
              <a:endParaRPr lang="en-US" altLang="zh-CN" sz="1600">
                <a:solidFill>
                  <a:schemeClr val="tx1"/>
                </a:solidFill>
              </a:endParaRPr>
            </a:p>
          </p:txBody>
        </p:sp>
        <p:sp>
          <p:nvSpPr>
            <p:cNvPr id="72" name="矩形 71"/>
            <p:cNvSpPr/>
            <p:nvPr/>
          </p:nvSpPr>
          <p:spPr>
            <a:xfrm>
              <a:off x="6576053" y="3373115"/>
              <a:ext cx="2304256" cy="1152128"/>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生产性服务</a:t>
              </a:r>
              <a:endParaRPr lang="en-US" altLang="zh-CN" sz="1600">
                <a:solidFill>
                  <a:schemeClr val="tx1"/>
                </a:solidFill>
              </a:endParaRPr>
            </a:p>
            <a:p>
              <a:pPr algn="ctr"/>
              <a:r>
                <a:rPr lang="zh-CN" altLang="en-US" sz="1600">
                  <a:solidFill>
                    <a:schemeClr val="tx1"/>
                  </a:solidFill>
                </a:rPr>
                <a:t>例如：企业咨询</a:t>
              </a:r>
              <a:endParaRPr lang="en-US" altLang="zh-CN" sz="1600">
                <a:solidFill>
                  <a:schemeClr val="tx1"/>
                </a:solidFill>
              </a:endParaRPr>
            </a:p>
            <a:p>
              <a:pPr algn="ctr"/>
              <a:r>
                <a:rPr lang="zh-CN" altLang="en-US" sz="1600">
                  <a:solidFill>
                    <a:schemeClr val="tx1"/>
                  </a:solidFill>
                </a:rPr>
                <a:t>物流、电商，金融</a:t>
              </a:r>
              <a:endParaRPr lang="en-US" altLang="zh-CN" sz="1600">
                <a:solidFill>
                  <a:schemeClr val="tx1"/>
                </a:solidFill>
              </a:endParaRPr>
            </a:p>
          </p:txBody>
        </p:sp>
        <p:sp>
          <p:nvSpPr>
            <p:cNvPr id="73" name="矩形 72"/>
            <p:cNvSpPr/>
            <p:nvPr/>
          </p:nvSpPr>
          <p:spPr>
            <a:xfrm>
              <a:off x="9168341" y="3374112"/>
              <a:ext cx="2304256" cy="1152128"/>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消费性服务</a:t>
              </a:r>
              <a:endParaRPr lang="en-US" altLang="zh-CN" sz="1600">
                <a:solidFill>
                  <a:schemeClr val="tx1"/>
                </a:solidFill>
              </a:endParaRPr>
            </a:p>
            <a:p>
              <a:pPr algn="ctr"/>
              <a:r>
                <a:rPr lang="zh-CN" altLang="en-US" sz="1600">
                  <a:solidFill>
                    <a:schemeClr val="tx1"/>
                  </a:solidFill>
                </a:rPr>
                <a:t>例如：个人咨询</a:t>
              </a:r>
              <a:endParaRPr lang="en-US" altLang="zh-CN" sz="1600">
                <a:solidFill>
                  <a:schemeClr val="tx1"/>
                </a:solidFill>
              </a:endParaRPr>
            </a:p>
            <a:p>
              <a:pPr algn="ctr"/>
              <a:r>
                <a:rPr lang="zh-CN" altLang="en-US" sz="1600">
                  <a:solidFill>
                    <a:schemeClr val="tx1"/>
                  </a:solidFill>
                </a:rPr>
                <a:t>酒店、交通，金融</a:t>
              </a:r>
              <a:endParaRPr lang="en-US" altLang="zh-CN" sz="1600">
                <a:solidFill>
                  <a:schemeClr val="tx1"/>
                </a:solidFill>
              </a:endParaRPr>
            </a:p>
          </p:txBody>
        </p:sp>
        <p:sp>
          <p:nvSpPr>
            <p:cNvPr id="74" name="矩形 73"/>
            <p:cNvSpPr/>
            <p:nvPr/>
          </p:nvSpPr>
          <p:spPr>
            <a:xfrm>
              <a:off x="6576053" y="4525243"/>
              <a:ext cx="2304256"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en-US" altLang="zh-CN" sz="1600">
                  <a:solidFill>
                    <a:schemeClr val="tx1"/>
                  </a:solidFill>
                </a:rPr>
                <a:t>2B </a:t>
              </a:r>
              <a:r>
                <a:rPr lang="zh-CN" altLang="en-US" sz="1600">
                  <a:solidFill>
                    <a:schemeClr val="tx1"/>
                  </a:solidFill>
                </a:rPr>
                <a:t>业务</a:t>
              </a:r>
              <a:endParaRPr lang="en-US" altLang="zh-CN" sz="1600">
                <a:solidFill>
                  <a:schemeClr val="tx1"/>
                </a:solidFill>
              </a:endParaRPr>
            </a:p>
          </p:txBody>
        </p:sp>
        <p:sp>
          <p:nvSpPr>
            <p:cNvPr id="75" name="矩形 74"/>
            <p:cNvSpPr/>
            <p:nvPr/>
          </p:nvSpPr>
          <p:spPr>
            <a:xfrm>
              <a:off x="9168341" y="4526768"/>
              <a:ext cx="2304256"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en-US" altLang="zh-CN" sz="1600">
                  <a:solidFill>
                    <a:schemeClr val="tx1"/>
                  </a:solidFill>
                </a:rPr>
                <a:t>2C </a:t>
              </a:r>
              <a:r>
                <a:rPr lang="zh-CN" altLang="en-US" sz="1600">
                  <a:solidFill>
                    <a:schemeClr val="tx1"/>
                  </a:solidFill>
                </a:rPr>
                <a:t>业务</a:t>
              </a:r>
              <a:endParaRPr lang="en-US" altLang="zh-CN" sz="1600">
                <a:solidFill>
                  <a:schemeClr val="tx1"/>
                </a:solidFill>
              </a:endParaRPr>
            </a:p>
          </p:txBody>
        </p:sp>
        <p:sp>
          <p:nvSpPr>
            <p:cNvPr id="76" name="矩形 75"/>
            <p:cNvSpPr/>
            <p:nvPr/>
          </p:nvSpPr>
          <p:spPr>
            <a:xfrm>
              <a:off x="6576053" y="5733256"/>
              <a:ext cx="1536171"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服务能力</a:t>
              </a:r>
              <a:endParaRPr lang="en-US" altLang="zh-CN" sz="1600">
                <a:solidFill>
                  <a:schemeClr val="tx1"/>
                </a:solidFill>
              </a:endParaRPr>
            </a:p>
            <a:p>
              <a:pPr algn="ctr"/>
              <a:r>
                <a:rPr lang="zh-CN" altLang="en-US" sz="1600">
                  <a:solidFill>
                    <a:schemeClr val="tx1"/>
                  </a:solidFill>
                </a:rPr>
                <a:t>依赖物</a:t>
              </a:r>
              <a:endParaRPr lang="en-US" altLang="zh-CN" sz="1600">
                <a:solidFill>
                  <a:schemeClr val="tx1"/>
                </a:solidFill>
              </a:endParaRPr>
            </a:p>
          </p:txBody>
        </p:sp>
        <p:sp>
          <p:nvSpPr>
            <p:cNvPr id="77" name="矩形 76"/>
            <p:cNvSpPr/>
            <p:nvPr/>
          </p:nvSpPr>
          <p:spPr>
            <a:xfrm>
              <a:off x="8208235" y="5733256"/>
              <a:ext cx="1536171"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服务能力</a:t>
              </a:r>
              <a:endParaRPr lang="en-US" altLang="zh-CN" sz="1600">
                <a:solidFill>
                  <a:schemeClr val="tx1"/>
                </a:solidFill>
              </a:endParaRPr>
            </a:p>
            <a:p>
              <a:pPr algn="ctr"/>
              <a:r>
                <a:rPr lang="zh-CN" altLang="en-US" sz="1600">
                  <a:solidFill>
                    <a:schemeClr val="tx1"/>
                  </a:solidFill>
                </a:rPr>
                <a:t>依赖人</a:t>
              </a:r>
              <a:endParaRPr lang="en-US" altLang="zh-CN" sz="1600">
                <a:solidFill>
                  <a:schemeClr val="tx1"/>
                </a:solidFill>
              </a:endParaRPr>
            </a:p>
          </p:txBody>
        </p:sp>
        <p:sp>
          <p:nvSpPr>
            <p:cNvPr id="78" name="矩形 77"/>
            <p:cNvSpPr/>
            <p:nvPr/>
          </p:nvSpPr>
          <p:spPr>
            <a:xfrm>
              <a:off x="9840416" y="5733256"/>
              <a:ext cx="1536171"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服务能力</a:t>
              </a:r>
              <a:endParaRPr lang="en-US" altLang="zh-CN" sz="1600">
                <a:solidFill>
                  <a:schemeClr val="tx1"/>
                </a:solidFill>
              </a:endParaRPr>
            </a:p>
            <a:p>
              <a:pPr algn="ctr"/>
              <a:r>
                <a:rPr lang="zh-CN" altLang="en-US" sz="1600">
                  <a:solidFill>
                    <a:schemeClr val="tx1"/>
                  </a:solidFill>
                </a:rPr>
                <a:t>依赖资金</a:t>
              </a:r>
              <a:endParaRPr lang="en-US" altLang="zh-CN" sz="1600">
                <a:solidFill>
                  <a:schemeClr val="tx1"/>
                </a:solidFill>
              </a:endParaRPr>
            </a:p>
          </p:txBody>
        </p:sp>
        <p:cxnSp>
          <p:nvCxnSpPr>
            <p:cNvPr id="4" name="肘形连接符 3"/>
            <p:cNvCxnSpPr>
              <a:stCxn id="61" idx="2"/>
              <a:endCxn id="62" idx="0"/>
            </p:cNvCxnSpPr>
            <p:nvPr/>
          </p:nvCxnSpPr>
          <p:spPr>
            <a:xfrm rot="5400000">
              <a:off x="4327788" y="639729"/>
              <a:ext cx="573043" cy="27012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肘形连接符 5"/>
            <p:cNvCxnSpPr>
              <a:stCxn id="61" idx="2"/>
              <a:endCxn id="63" idx="0"/>
            </p:cNvCxnSpPr>
            <p:nvPr/>
          </p:nvCxnSpPr>
          <p:spPr>
            <a:xfrm rot="16200000" flipH="1">
              <a:off x="7112096" y="556665"/>
              <a:ext cx="573043" cy="286737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肘形连接符 7"/>
            <p:cNvCxnSpPr>
              <a:stCxn id="62" idx="2"/>
              <a:endCxn id="64" idx="0"/>
            </p:cNvCxnSpPr>
            <p:nvPr/>
          </p:nvCxnSpPr>
          <p:spPr>
            <a:xfrm rot="5400000">
              <a:off x="2352583" y="2324879"/>
              <a:ext cx="382048" cy="144015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肘形连接符 9"/>
            <p:cNvCxnSpPr>
              <a:stCxn id="62" idx="2"/>
              <a:endCxn id="65" idx="0"/>
            </p:cNvCxnSpPr>
            <p:nvPr/>
          </p:nvCxnSpPr>
          <p:spPr>
            <a:xfrm rot="16200000" flipH="1">
              <a:off x="3552216" y="2565403"/>
              <a:ext cx="383045" cy="96010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肘形连接符 11"/>
            <p:cNvCxnSpPr>
              <a:stCxn id="63" idx="2"/>
              <a:endCxn id="72" idx="0"/>
            </p:cNvCxnSpPr>
            <p:nvPr/>
          </p:nvCxnSpPr>
          <p:spPr>
            <a:xfrm rot="5400000">
              <a:off x="8020652" y="2561463"/>
              <a:ext cx="519181" cy="110412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肘形连接符 13"/>
            <p:cNvCxnSpPr>
              <a:stCxn id="63" idx="2"/>
              <a:endCxn id="73" idx="0"/>
            </p:cNvCxnSpPr>
            <p:nvPr/>
          </p:nvCxnSpPr>
          <p:spPr>
            <a:xfrm rot="16200000" flipH="1">
              <a:off x="9316297" y="2369940"/>
              <a:ext cx="520179" cy="148816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肘形连接符 15"/>
            <p:cNvCxnSpPr>
              <a:stCxn id="74" idx="2"/>
              <a:endCxn id="78" idx="0"/>
            </p:cNvCxnSpPr>
            <p:nvPr/>
          </p:nvCxnSpPr>
          <p:spPr>
            <a:xfrm rot="16200000" flipH="1">
              <a:off x="8852367" y="3977121"/>
              <a:ext cx="631949" cy="28803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肘形连接符 79"/>
            <p:cNvCxnSpPr>
              <a:stCxn id="75" idx="2"/>
              <a:endCxn id="76" idx="0"/>
            </p:cNvCxnSpPr>
            <p:nvPr/>
          </p:nvCxnSpPr>
          <p:spPr>
            <a:xfrm rot="5400000">
              <a:off x="8517092" y="3929879"/>
              <a:ext cx="630424" cy="297633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p:txBody>
          <a:bodyPr/>
          <a:lstStyle/>
          <a:p>
            <a:r>
              <a:rPr kumimoji="1" lang="en-US" altLang="zh-CN" dirty="0" smtClean="0"/>
              <a:t>2</a:t>
            </a:r>
            <a:endParaRPr kumimoji="1" lang="zh-CN" altLang="en-US" dirty="0"/>
          </a:p>
        </p:txBody>
      </p:sp>
      <p:sp>
        <p:nvSpPr>
          <p:cNvPr id="5" name="文本占位符 4"/>
          <p:cNvSpPr>
            <a:spLocks noGrp="1"/>
          </p:cNvSpPr>
          <p:nvPr>
            <p:ph type="body" sz="quarter" idx="14"/>
          </p:nvPr>
        </p:nvSpPr>
        <p:spPr/>
        <p:txBody>
          <a:bodyPr/>
          <a:lstStyle/>
          <a:p>
            <a:r>
              <a:rPr kumimoji="1" lang="zh-CN" altLang="en-US" dirty="0" smtClean="0"/>
              <a:t>创业中价值创造过程</a:t>
            </a:r>
            <a:endParaRPr kumimoji="1" lang="zh-CN" altLang="en-US" dirty="0"/>
          </a:p>
        </p:txBody>
      </p:sp>
      <p:grpSp>
        <p:nvGrpSpPr>
          <p:cNvPr id="6" name="组 5"/>
          <p:cNvGrpSpPr/>
          <p:nvPr/>
        </p:nvGrpSpPr>
        <p:grpSpPr>
          <a:xfrm>
            <a:off x="1707621" y="1576190"/>
            <a:ext cx="9061980" cy="4416490"/>
            <a:chOff x="1487488" y="932723"/>
            <a:chExt cx="9061980" cy="4416490"/>
          </a:xfrm>
        </p:grpSpPr>
        <p:sp>
          <p:nvSpPr>
            <p:cNvPr id="61" name="矩形 60"/>
            <p:cNvSpPr/>
            <p:nvPr/>
          </p:nvSpPr>
          <p:spPr>
            <a:xfrm>
              <a:off x="1487488" y="2254321"/>
              <a:ext cx="1824203" cy="39138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商业创意</a:t>
              </a:r>
              <a:endParaRPr lang="en-US" altLang="zh-CN" sz="1600">
                <a:solidFill>
                  <a:srgbClr val="FF0000"/>
                </a:solidFill>
              </a:endParaRPr>
            </a:p>
          </p:txBody>
        </p:sp>
        <p:sp>
          <p:nvSpPr>
            <p:cNvPr id="62" name="矩形 61"/>
            <p:cNvSpPr/>
            <p:nvPr/>
          </p:nvSpPr>
          <p:spPr>
            <a:xfrm>
              <a:off x="3887755" y="2254321"/>
              <a:ext cx="1824203" cy="39138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产品研发</a:t>
              </a:r>
              <a:endParaRPr lang="en-US" altLang="zh-CN" sz="1600">
                <a:solidFill>
                  <a:srgbClr val="FF0000"/>
                </a:solidFill>
              </a:endParaRPr>
            </a:p>
          </p:txBody>
        </p:sp>
        <p:sp>
          <p:nvSpPr>
            <p:cNvPr id="63" name="矩形 62"/>
            <p:cNvSpPr/>
            <p:nvPr/>
          </p:nvSpPr>
          <p:spPr>
            <a:xfrm>
              <a:off x="6288021" y="2254321"/>
              <a:ext cx="1824203" cy="39138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产品生产</a:t>
              </a:r>
              <a:endParaRPr lang="en-US" altLang="zh-CN" sz="1600">
                <a:solidFill>
                  <a:srgbClr val="FF0000"/>
                </a:solidFill>
              </a:endParaRPr>
            </a:p>
          </p:txBody>
        </p:sp>
        <p:sp>
          <p:nvSpPr>
            <p:cNvPr id="64" name="矩形 63"/>
            <p:cNvSpPr/>
            <p:nvPr/>
          </p:nvSpPr>
          <p:spPr>
            <a:xfrm>
              <a:off x="8688288" y="2254321"/>
              <a:ext cx="1824203" cy="39138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产品销售</a:t>
              </a:r>
              <a:endParaRPr lang="en-US" altLang="zh-CN" sz="1600">
                <a:solidFill>
                  <a:srgbClr val="FF0000"/>
                </a:solidFill>
              </a:endParaRPr>
            </a:p>
          </p:txBody>
        </p:sp>
        <p:sp>
          <p:nvSpPr>
            <p:cNvPr id="65" name="文本框 64"/>
            <p:cNvSpPr txBox="1"/>
            <p:nvPr/>
          </p:nvSpPr>
          <p:spPr>
            <a:xfrm>
              <a:off x="1649773" y="1857889"/>
              <a:ext cx="1565907" cy="369332"/>
            </a:xfrm>
            <a:prstGeom prst="rect">
              <a:avLst/>
            </a:prstGeom>
            <a:noFill/>
          </p:spPr>
          <p:txBody>
            <a:bodyPr wrap="square" lIns="121917" tIns="60958" rIns="121917" bIns="60958" rtlCol="0">
              <a:spAutoFit/>
            </a:bodyPr>
            <a:lstStyle/>
            <a:p>
              <a:pPr algn="ctr"/>
              <a:r>
                <a:rPr lang="zh-CN" altLang="en-US" sz="1600"/>
                <a:t>价值识别</a:t>
              </a:r>
              <a:endParaRPr lang="zh-CN" altLang="en-US" sz="1600"/>
            </a:p>
          </p:txBody>
        </p:sp>
        <p:sp>
          <p:nvSpPr>
            <p:cNvPr id="66" name="文本框 65"/>
            <p:cNvSpPr txBox="1"/>
            <p:nvPr/>
          </p:nvSpPr>
          <p:spPr>
            <a:xfrm>
              <a:off x="3983765" y="1870278"/>
              <a:ext cx="1565907" cy="369332"/>
            </a:xfrm>
            <a:prstGeom prst="rect">
              <a:avLst/>
            </a:prstGeom>
            <a:noFill/>
          </p:spPr>
          <p:txBody>
            <a:bodyPr wrap="square" lIns="121917" tIns="60958" rIns="121917" bIns="60958" rtlCol="0">
              <a:spAutoFit/>
            </a:bodyPr>
            <a:lstStyle/>
            <a:p>
              <a:pPr algn="ctr"/>
              <a:r>
                <a:rPr lang="zh-CN" altLang="en-US" sz="1600"/>
                <a:t>价值创造</a:t>
              </a:r>
              <a:endParaRPr lang="zh-CN" altLang="en-US" sz="1600"/>
            </a:p>
          </p:txBody>
        </p:sp>
        <p:sp>
          <p:nvSpPr>
            <p:cNvPr id="67" name="文本框 66"/>
            <p:cNvSpPr txBox="1"/>
            <p:nvPr/>
          </p:nvSpPr>
          <p:spPr>
            <a:xfrm>
              <a:off x="6450306" y="1870278"/>
              <a:ext cx="1565907" cy="369332"/>
            </a:xfrm>
            <a:prstGeom prst="rect">
              <a:avLst/>
            </a:prstGeom>
            <a:noFill/>
          </p:spPr>
          <p:txBody>
            <a:bodyPr wrap="square" lIns="121917" tIns="60958" rIns="121917" bIns="60958" rtlCol="0">
              <a:spAutoFit/>
            </a:bodyPr>
            <a:lstStyle/>
            <a:p>
              <a:pPr algn="ctr"/>
              <a:r>
                <a:rPr lang="zh-CN" altLang="en-US" sz="1600"/>
                <a:t>价值创造</a:t>
              </a:r>
              <a:endParaRPr lang="zh-CN" altLang="en-US" sz="1600"/>
            </a:p>
          </p:txBody>
        </p:sp>
        <p:sp>
          <p:nvSpPr>
            <p:cNvPr id="68" name="文本框 67"/>
            <p:cNvSpPr txBox="1"/>
            <p:nvPr/>
          </p:nvSpPr>
          <p:spPr>
            <a:xfrm>
              <a:off x="8754563" y="1870278"/>
              <a:ext cx="1565907" cy="369332"/>
            </a:xfrm>
            <a:prstGeom prst="rect">
              <a:avLst/>
            </a:prstGeom>
            <a:noFill/>
          </p:spPr>
          <p:txBody>
            <a:bodyPr wrap="square" lIns="121917" tIns="60958" rIns="121917" bIns="60958" rtlCol="0">
              <a:spAutoFit/>
            </a:bodyPr>
            <a:lstStyle/>
            <a:p>
              <a:pPr algn="ctr"/>
              <a:r>
                <a:rPr lang="zh-CN" altLang="en-US" sz="1600"/>
                <a:t>价值实现</a:t>
              </a:r>
              <a:endParaRPr lang="zh-CN" altLang="en-US" sz="1600"/>
            </a:p>
          </p:txBody>
        </p:sp>
        <p:sp>
          <p:nvSpPr>
            <p:cNvPr id="2" name="右大括号 1"/>
            <p:cNvSpPr/>
            <p:nvPr/>
          </p:nvSpPr>
          <p:spPr>
            <a:xfrm rot="16200000">
              <a:off x="5730016" y="-1928545"/>
              <a:ext cx="347929" cy="7296813"/>
            </a:xfrm>
            <a:prstGeom prst="rightBrace">
              <a:avLst/>
            </a:prstGeom>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sz="1600"/>
            </a:p>
          </p:txBody>
        </p:sp>
        <p:sp>
          <p:nvSpPr>
            <p:cNvPr id="69" name="矩形 68"/>
            <p:cNvSpPr/>
            <p:nvPr/>
          </p:nvSpPr>
          <p:spPr>
            <a:xfrm>
              <a:off x="4367808" y="932723"/>
              <a:ext cx="3360373" cy="382029"/>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创新创业的价值创造过程</a:t>
              </a:r>
              <a:endParaRPr lang="en-US" altLang="zh-CN" sz="1600">
                <a:solidFill>
                  <a:srgbClr val="FF0000"/>
                </a:solidFill>
              </a:endParaRPr>
            </a:p>
          </p:txBody>
        </p:sp>
        <p:sp>
          <p:nvSpPr>
            <p:cNvPr id="70" name="矩形 69"/>
            <p:cNvSpPr/>
            <p:nvPr/>
          </p:nvSpPr>
          <p:spPr>
            <a:xfrm>
              <a:off x="1508843" y="2662440"/>
              <a:ext cx="1824203" cy="151300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市场判断决策</a:t>
              </a:r>
              <a:endParaRPr lang="en-US" altLang="zh-CN" sz="1600">
                <a:solidFill>
                  <a:schemeClr val="tx1"/>
                </a:solidFill>
              </a:endParaRPr>
            </a:p>
            <a:p>
              <a:pPr algn="ctr"/>
              <a:r>
                <a:rPr lang="zh-CN" altLang="en-US" sz="1600">
                  <a:solidFill>
                    <a:schemeClr val="tx1"/>
                  </a:solidFill>
                </a:rPr>
                <a:t>某个市场领域有商业机会，某项需求未得到满足，该市场竞争较弱，值得尝试</a:t>
              </a:r>
              <a:endParaRPr lang="en-US" altLang="zh-CN" sz="1600">
                <a:solidFill>
                  <a:srgbClr val="FF0000"/>
                </a:solidFill>
              </a:endParaRPr>
            </a:p>
          </p:txBody>
        </p:sp>
        <p:sp>
          <p:nvSpPr>
            <p:cNvPr id="71" name="矩形 70"/>
            <p:cNvSpPr/>
            <p:nvPr/>
          </p:nvSpPr>
          <p:spPr>
            <a:xfrm>
              <a:off x="3909109" y="2660915"/>
              <a:ext cx="1824203" cy="151300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按照商业创意给出的方向进行产品研发，做不出来就是失败，做出来无市场竞争力也是失败</a:t>
              </a:r>
              <a:endParaRPr lang="en-US" altLang="zh-CN" sz="1600">
                <a:solidFill>
                  <a:srgbClr val="FF0000"/>
                </a:solidFill>
              </a:endParaRPr>
            </a:p>
          </p:txBody>
        </p:sp>
        <p:sp>
          <p:nvSpPr>
            <p:cNvPr id="72" name="矩形 71"/>
            <p:cNvSpPr/>
            <p:nvPr/>
          </p:nvSpPr>
          <p:spPr>
            <a:xfrm>
              <a:off x="6288021" y="2683467"/>
              <a:ext cx="1824203" cy="151300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dirty="0">
                  <a:solidFill>
                    <a:schemeClr val="tx1"/>
                  </a:solidFill>
                </a:rPr>
                <a:t>按照研发确定方案进行生产，不能稳定的生产就是失败，生产产品达不到与其质量要求也是失败 </a:t>
              </a:r>
              <a:endParaRPr lang="en-US" altLang="zh-CN" sz="1600" dirty="0">
                <a:solidFill>
                  <a:srgbClr val="FF0000"/>
                </a:solidFill>
              </a:endParaRPr>
            </a:p>
          </p:txBody>
        </p:sp>
        <p:sp>
          <p:nvSpPr>
            <p:cNvPr id="73" name="矩形 72"/>
            <p:cNvSpPr/>
            <p:nvPr/>
          </p:nvSpPr>
          <p:spPr>
            <a:xfrm>
              <a:off x="8688288" y="2683467"/>
              <a:ext cx="1824203" cy="151300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检验商业创意与产品设计是否正确的最后步骤，无法有效地营销的产品就不是成功的产品</a:t>
              </a:r>
              <a:endParaRPr lang="en-US" altLang="zh-CN" sz="1600">
                <a:solidFill>
                  <a:srgbClr val="FF0000"/>
                </a:solidFill>
              </a:endParaRPr>
            </a:p>
          </p:txBody>
        </p:sp>
        <p:sp>
          <p:nvSpPr>
            <p:cNvPr id="74" name="右箭头 73"/>
            <p:cNvSpPr/>
            <p:nvPr/>
          </p:nvSpPr>
          <p:spPr>
            <a:xfrm>
              <a:off x="3503712" y="2351329"/>
              <a:ext cx="247963" cy="260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600"/>
            </a:p>
          </p:txBody>
        </p:sp>
        <p:sp>
          <p:nvSpPr>
            <p:cNvPr id="75" name="右箭头 74"/>
            <p:cNvSpPr/>
            <p:nvPr/>
          </p:nvSpPr>
          <p:spPr>
            <a:xfrm>
              <a:off x="5903979" y="2351329"/>
              <a:ext cx="247963" cy="260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600"/>
            </a:p>
          </p:txBody>
        </p:sp>
        <p:sp>
          <p:nvSpPr>
            <p:cNvPr id="76" name="右箭头 75"/>
            <p:cNvSpPr/>
            <p:nvPr/>
          </p:nvSpPr>
          <p:spPr>
            <a:xfrm>
              <a:off x="8304245" y="2351329"/>
              <a:ext cx="247963" cy="260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600"/>
            </a:p>
          </p:txBody>
        </p:sp>
        <p:sp>
          <p:nvSpPr>
            <p:cNvPr id="77" name="矩形 76"/>
            <p:cNvSpPr/>
            <p:nvPr/>
          </p:nvSpPr>
          <p:spPr>
            <a:xfrm>
              <a:off x="1490132" y="4485117"/>
              <a:ext cx="4216401" cy="864096"/>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dirty="0">
                  <a:solidFill>
                    <a:schemeClr val="tx1"/>
                  </a:solidFill>
                </a:rPr>
                <a:t>细分</a:t>
              </a:r>
              <a:r>
                <a:rPr lang="zh-CN" altLang="en-US" sz="1600" dirty="0" smtClean="0">
                  <a:solidFill>
                    <a:schemeClr val="tx1"/>
                  </a:solidFill>
                </a:rPr>
                <a:t>市场</a:t>
              </a:r>
              <a:endParaRPr lang="en-US" altLang="zh-CN" sz="1600" dirty="0">
                <a:solidFill>
                  <a:srgbClr val="FF0000"/>
                </a:solidFill>
              </a:endParaRPr>
            </a:p>
          </p:txBody>
        </p:sp>
        <p:sp>
          <p:nvSpPr>
            <p:cNvPr id="78" name="矩形 77"/>
            <p:cNvSpPr/>
            <p:nvPr/>
          </p:nvSpPr>
          <p:spPr>
            <a:xfrm>
              <a:off x="5929446" y="4480025"/>
              <a:ext cx="4620022" cy="853976"/>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dirty="0">
                  <a:solidFill>
                    <a:schemeClr val="tx1"/>
                  </a:solidFill>
                </a:rPr>
                <a:t>市场门槛</a:t>
              </a:r>
              <a:r>
                <a:rPr lang="zh-CN" altLang="en-US" sz="1600" dirty="0" smtClean="0">
                  <a:solidFill>
                    <a:schemeClr val="tx1"/>
                  </a:solidFill>
                </a:rPr>
                <a:t>概念</a:t>
              </a:r>
              <a:endParaRPr lang="en-US" altLang="zh-CN" sz="1600" dirty="0">
                <a:solidFill>
                  <a:schemeClr val="tx1"/>
                </a:solidFill>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624417" y="42333"/>
            <a:ext cx="10058400" cy="846667"/>
          </a:xfrm>
          <a:prstGeom prst="rect">
            <a:avLst/>
          </a:prstGeom>
          <a:noFill/>
          <a:ln>
            <a:noFill/>
          </a:ln>
        </p:spPr>
        <p:txBody>
          <a:bodyPr lIns="121917" tIns="60958" rIns="121917" bIns="60958" anchor="ctr"/>
          <a:lstStyle/>
          <a:p>
            <a:pPr eaLnBrk="0" hangingPunct="0"/>
            <a:endParaRPr kumimoji="1" lang="zh-CN" altLang="en-US" sz="4300" b="1">
              <a:solidFill>
                <a:srgbClr val="FF0000"/>
              </a:solidFill>
              <a:effectLst>
                <a:outerShdw blurRad="38100" dist="38100" dir="2700000" algn="tl">
                  <a:srgbClr val="C0C0C0"/>
                </a:outerShdw>
              </a:effectLst>
              <a:latin typeface="宋体" panose="02010600030101010101" pitchFamily="2" charset="-122"/>
              <a:ea typeface="黑体" panose="02010609060101010101" pitchFamily="49" charset="-122"/>
            </a:endParaRPr>
          </a:p>
        </p:txBody>
      </p:sp>
      <p:sp>
        <p:nvSpPr>
          <p:cNvPr id="2" name="文本占位符 1"/>
          <p:cNvSpPr>
            <a:spLocks noGrp="1"/>
          </p:cNvSpPr>
          <p:nvPr>
            <p:ph type="body" sz="quarter" idx="13"/>
          </p:nvPr>
        </p:nvSpPr>
        <p:spPr/>
        <p:txBody>
          <a:bodyPr/>
          <a:lstStyle/>
          <a:p>
            <a:r>
              <a:rPr kumimoji="1" lang="en-US" altLang="zh-CN" dirty="0" smtClean="0"/>
              <a:t>2</a:t>
            </a:r>
            <a:endParaRPr kumimoji="1" lang="zh-CN" altLang="en-US" dirty="0"/>
          </a:p>
        </p:txBody>
      </p:sp>
      <p:sp>
        <p:nvSpPr>
          <p:cNvPr id="5" name="文本占位符 4"/>
          <p:cNvSpPr>
            <a:spLocks noGrp="1"/>
          </p:cNvSpPr>
          <p:nvPr>
            <p:ph type="body" sz="quarter" idx="14"/>
          </p:nvPr>
        </p:nvSpPr>
        <p:spPr>
          <a:xfrm>
            <a:off x="902135" y="808399"/>
            <a:ext cx="3297331" cy="435644"/>
          </a:xfrm>
        </p:spPr>
        <p:txBody>
          <a:bodyPr/>
          <a:lstStyle/>
          <a:p>
            <a:r>
              <a:rPr kumimoji="1" lang="zh-CN" altLang="en-US" dirty="0" smtClean="0"/>
              <a:t>初创企业目标市场进入决策</a:t>
            </a:r>
            <a:endParaRPr kumimoji="1" lang="zh-CN" altLang="en-US" dirty="0"/>
          </a:p>
        </p:txBody>
      </p:sp>
      <p:sp>
        <p:nvSpPr>
          <p:cNvPr id="61" name="矩形 60"/>
          <p:cNvSpPr/>
          <p:nvPr/>
        </p:nvSpPr>
        <p:spPr>
          <a:xfrm>
            <a:off x="1591733" y="1439331"/>
            <a:ext cx="9330267" cy="665817"/>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900" dirty="0">
                <a:solidFill>
                  <a:schemeClr val="tx1"/>
                </a:solidFill>
              </a:rPr>
              <a:t>每个新产品所处于的目标市场都具有市场生命周期特征，需要进行适合的判断和决</a:t>
            </a:r>
            <a:r>
              <a:rPr lang="zh-CN" altLang="en-US" sz="1900" dirty="0" smtClean="0">
                <a:solidFill>
                  <a:schemeClr val="tx1"/>
                </a:solidFill>
              </a:rPr>
              <a:t>策</a:t>
            </a:r>
            <a:endParaRPr lang="en-US" altLang="zh-CN" sz="1900" dirty="0">
              <a:solidFill>
                <a:schemeClr val="tx1"/>
              </a:solidFill>
            </a:endParaRPr>
          </a:p>
        </p:txBody>
      </p:sp>
      <p:sp>
        <p:nvSpPr>
          <p:cNvPr id="4" name="任意多边形 3"/>
          <p:cNvSpPr/>
          <p:nvPr/>
        </p:nvSpPr>
        <p:spPr>
          <a:xfrm>
            <a:off x="3100320" y="2487787"/>
            <a:ext cx="5770880" cy="1648864"/>
          </a:xfrm>
          <a:custGeom>
            <a:avLst/>
            <a:gdLst>
              <a:gd name="connsiteX0" fmla="*/ 0 w 4328160"/>
              <a:gd name="connsiteY0" fmla="*/ 1114728 h 1236648"/>
              <a:gd name="connsiteX1" fmla="*/ 780288 w 4328160"/>
              <a:gd name="connsiteY1" fmla="*/ 980616 h 1236648"/>
              <a:gd name="connsiteX2" fmla="*/ 2072640 w 4328160"/>
              <a:gd name="connsiteY2" fmla="*/ 5256 h 1236648"/>
              <a:gd name="connsiteX3" fmla="*/ 3401568 w 4328160"/>
              <a:gd name="connsiteY3" fmla="*/ 614856 h 1236648"/>
              <a:gd name="connsiteX4" fmla="*/ 3767328 w 4328160"/>
              <a:gd name="connsiteY4" fmla="*/ 1114728 h 1236648"/>
              <a:gd name="connsiteX5" fmla="*/ 4328160 w 4328160"/>
              <a:gd name="connsiteY5" fmla="*/ 1236648 h 123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8160" h="1236648">
                <a:moveTo>
                  <a:pt x="0" y="1114728"/>
                </a:moveTo>
                <a:cubicBezTo>
                  <a:pt x="217424" y="1140128"/>
                  <a:pt x="434848" y="1165528"/>
                  <a:pt x="780288" y="980616"/>
                </a:cubicBezTo>
                <a:cubicBezTo>
                  <a:pt x="1125728" y="795704"/>
                  <a:pt x="1635760" y="66216"/>
                  <a:pt x="2072640" y="5256"/>
                </a:cubicBezTo>
                <a:cubicBezTo>
                  <a:pt x="2509520" y="-55704"/>
                  <a:pt x="3119120" y="429944"/>
                  <a:pt x="3401568" y="614856"/>
                </a:cubicBezTo>
                <a:cubicBezTo>
                  <a:pt x="3684016" y="799768"/>
                  <a:pt x="3612896" y="1011096"/>
                  <a:pt x="3767328" y="1114728"/>
                </a:cubicBezTo>
                <a:cubicBezTo>
                  <a:pt x="3921760" y="1218360"/>
                  <a:pt x="4283456" y="1222424"/>
                  <a:pt x="4328160" y="12366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cxnSp>
        <p:nvCxnSpPr>
          <p:cNvPr id="6" name="直接连接符 5"/>
          <p:cNvCxnSpPr/>
          <p:nvPr/>
        </p:nvCxnSpPr>
        <p:spPr>
          <a:xfrm>
            <a:off x="3100320" y="2084851"/>
            <a:ext cx="0" cy="2400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4079776" y="2084851"/>
            <a:ext cx="0" cy="2400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5519936" y="2084851"/>
            <a:ext cx="0" cy="2400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6768075" y="2084851"/>
            <a:ext cx="0" cy="2400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8880309" y="2084851"/>
            <a:ext cx="0" cy="2400267"/>
          </a:xfrm>
          <a:prstGeom prst="line">
            <a:avLst/>
          </a:prstGeom>
        </p:spPr>
        <p:style>
          <a:lnRef idx="1">
            <a:schemeClr val="accent1"/>
          </a:lnRef>
          <a:fillRef idx="0">
            <a:schemeClr val="accent1"/>
          </a:fillRef>
          <a:effectRef idx="0">
            <a:schemeClr val="accent1"/>
          </a:effectRef>
          <a:fontRef idx="minor">
            <a:schemeClr val="tx1"/>
          </a:fontRef>
        </p:style>
      </p:cxnSp>
      <p:sp>
        <p:nvSpPr>
          <p:cNvPr id="66" name="文本框 65"/>
          <p:cNvSpPr txBox="1"/>
          <p:nvPr/>
        </p:nvSpPr>
        <p:spPr>
          <a:xfrm>
            <a:off x="2801901" y="4197086"/>
            <a:ext cx="1565907" cy="369332"/>
          </a:xfrm>
          <a:prstGeom prst="rect">
            <a:avLst/>
          </a:prstGeom>
          <a:noFill/>
        </p:spPr>
        <p:txBody>
          <a:bodyPr wrap="square" lIns="121917" tIns="60958" rIns="121917" bIns="60958" rtlCol="0">
            <a:spAutoFit/>
          </a:bodyPr>
          <a:lstStyle/>
          <a:p>
            <a:pPr algn="ctr"/>
            <a:r>
              <a:rPr lang="zh-CN" altLang="en-US" sz="1600"/>
              <a:t>市场培育期</a:t>
            </a:r>
            <a:endParaRPr lang="zh-CN" altLang="en-US" sz="1600"/>
          </a:p>
        </p:txBody>
      </p:sp>
      <p:sp>
        <p:nvSpPr>
          <p:cNvPr id="67" name="文本框 66"/>
          <p:cNvSpPr txBox="1"/>
          <p:nvPr/>
        </p:nvSpPr>
        <p:spPr>
          <a:xfrm>
            <a:off x="3954029" y="4197086"/>
            <a:ext cx="1565907" cy="369332"/>
          </a:xfrm>
          <a:prstGeom prst="rect">
            <a:avLst/>
          </a:prstGeom>
          <a:noFill/>
        </p:spPr>
        <p:txBody>
          <a:bodyPr wrap="square" lIns="121917" tIns="60958" rIns="121917" bIns="60958" rtlCol="0">
            <a:spAutoFit/>
          </a:bodyPr>
          <a:lstStyle/>
          <a:p>
            <a:pPr algn="ctr"/>
            <a:r>
              <a:rPr lang="zh-CN" altLang="en-US" sz="1600"/>
              <a:t>市场发展期</a:t>
            </a:r>
            <a:endParaRPr lang="zh-CN" altLang="en-US" sz="1600"/>
          </a:p>
        </p:txBody>
      </p:sp>
      <p:sp>
        <p:nvSpPr>
          <p:cNvPr id="68" name="文本框 67"/>
          <p:cNvSpPr txBox="1"/>
          <p:nvPr/>
        </p:nvSpPr>
        <p:spPr>
          <a:xfrm>
            <a:off x="5394189" y="4197086"/>
            <a:ext cx="1565907" cy="369332"/>
          </a:xfrm>
          <a:prstGeom prst="rect">
            <a:avLst/>
          </a:prstGeom>
          <a:noFill/>
        </p:spPr>
        <p:txBody>
          <a:bodyPr wrap="square" lIns="121917" tIns="60958" rIns="121917" bIns="60958" rtlCol="0">
            <a:spAutoFit/>
          </a:bodyPr>
          <a:lstStyle/>
          <a:p>
            <a:pPr algn="ctr"/>
            <a:r>
              <a:rPr lang="zh-CN" altLang="en-US" sz="1600"/>
              <a:t>市场成熟期</a:t>
            </a:r>
            <a:endParaRPr lang="zh-CN" altLang="en-US" sz="1600"/>
          </a:p>
        </p:txBody>
      </p:sp>
      <p:sp>
        <p:nvSpPr>
          <p:cNvPr id="69" name="文本框 68"/>
          <p:cNvSpPr txBox="1"/>
          <p:nvPr/>
        </p:nvSpPr>
        <p:spPr>
          <a:xfrm>
            <a:off x="7248128" y="4197086"/>
            <a:ext cx="1565907" cy="369332"/>
          </a:xfrm>
          <a:prstGeom prst="rect">
            <a:avLst/>
          </a:prstGeom>
          <a:noFill/>
        </p:spPr>
        <p:txBody>
          <a:bodyPr wrap="square" lIns="121917" tIns="60958" rIns="121917" bIns="60958" rtlCol="0">
            <a:spAutoFit/>
          </a:bodyPr>
          <a:lstStyle/>
          <a:p>
            <a:pPr algn="ctr"/>
            <a:r>
              <a:rPr lang="zh-CN" altLang="en-US" sz="1600"/>
              <a:t>市场衰退期</a:t>
            </a:r>
            <a:endParaRPr lang="zh-CN" altLang="en-US" sz="1600"/>
          </a:p>
        </p:txBody>
      </p:sp>
      <p:sp>
        <p:nvSpPr>
          <p:cNvPr id="70" name="右大括号 69"/>
          <p:cNvSpPr/>
          <p:nvPr/>
        </p:nvSpPr>
        <p:spPr>
          <a:xfrm rot="16200000" flipH="1">
            <a:off x="4029971" y="3893168"/>
            <a:ext cx="576064" cy="2152373"/>
          </a:xfrm>
          <a:prstGeom prst="rightBrace">
            <a:avLst/>
          </a:prstGeom>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71" name="右大括号 70"/>
          <p:cNvSpPr/>
          <p:nvPr/>
        </p:nvSpPr>
        <p:spPr>
          <a:xfrm rot="16200000" flipH="1">
            <a:off x="6988032" y="3360927"/>
            <a:ext cx="576064" cy="3208491"/>
          </a:xfrm>
          <a:prstGeom prst="rightBrace">
            <a:avLst/>
          </a:prstGeom>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72" name="矩形 71"/>
          <p:cNvSpPr/>
          <p:nvPr/>
        </p:nvSpPr>
        <p:spPr>
          <a:xfrm>
            <a:off x="3023659" y="5445224"/>
            <a:ext cx="2592288" cy="76808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900">
                <a:solidFill>
                  <a:schemeClr val="tx1"/>
                </a:solidFill>
              </a:rPr>
              <a:t>新创企业适合的市场必须是具有发展性</a:t>
            </a:r>
            <a:endParaRPr lang="en-US" altLang="zh-CN" sz="1900">
              <a:solidFill>
                <a:srgbClr val="FF0000"/>
              </a:solidFill>
            </a:endParaRPr>
          </a:p>
        </p:txBody>
      </p:sp>
      <p:sp>
        <p:nvSpPr>
          <p:cNvPr id="73" name="矩形 72"/>
          <p:cNvSpPr/>
          <p:nvPr/>
        </p:nvSpPr>
        <p:spPr>
          <a:xfrm>
            <a:off x="6096000" y="5445224"/>
            <a:ext cx="2592288" cy="76808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900">
                <a:solidFill>
                  <a:schemeClr val="tx1"/>
                </a:solidFill>
              </a:rPr>
              <a:t>产品处于此的成熟企业要考虑出新产品了</a:t>
            </a:r>
            <a:endParaRPr lang="en-US" altLang="zh-CN" sz="190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624417" y="42333"/>
            <a:ext cx="10058400" cy="846667"/>
          </a:xfrm>
          <a:prstGeom prst="rect">
            <a:avLst/>
          </a:prstGeom>
          <a:noFill/>
          <a:ln>
            <a:noFill/>
          </a:ln>
        </p:spPr>
        <p:txBody>
          <a:bodyPr lIns="121917" tIns="60958" rIns="121917" bIns="60958" anchor="ctr"/>
          <a:lstStyle/>
          <a:p>
            <a:pPr eaLnBrk="0" hangingPunct="0"/>
            <a:endParaRPr kumimoji="1" lang="zh-CN" altLang="en-US" sz="4300" b="1">
              <a:solidFill>
                <a:srgbClr val="FF0000"/>
              </a:solidFill>
              <a:effectLst>
                <a:outerShdw blurRad="38100" dist="38100" dir="2700000" algn="tl">
                  <a:srgbClr val="C0C0C0"/>
                </a:outerShdw>
              </a:effectLst>
              <a:latin typeface="宋体" panose="02010600030101010101" pitchFamily="2" charset="-122"/>
              <a:ea typeface="黑体" panose="02010609060101010101" pitchFamily="49" charset="-122"/>
            </a:endParaRPr>
          </a:p>
        </p:txBody>
      </p:sp>
      <p:sp>
        <p:nvSpPr>
          <p:cNvPr id="7" name="文本占位符 6"/>
          <p:cNvSpPr>
            <a:spLocks noGrp="1"/>
          </p:cNvSpPr>
          <p:nvPr>
            <p:ph type="body" sz="quarter" idx="13"/>
          </p:nvPr>
        </p:nvSpPr>
        <p:spPr/>
        <p:txBody>
          <a:bodyPr/>
          <a:lstStyle/>
          <a:p>
            <a:r>
              <a:rPr kumimoji="1" lang="en-US" altLang="zh-CN" dirty="0" smtClean="0"/>
              <a:t>2</a:t>
            </a:r>
            <a:endParaRPr kumimoji="1" lang="zh-CN" altLang="en-US" dirty="0"/>
          </a:p>
        </p:txBody>
      </p:sp>
      <p:sp>
        <p:nvSpPr>
          <p:cNvPr id="8" name="文本占位符 7"/>
          <p:cNvSpPr>
            <a:spLocks noGrp="1"/>
          </p:cNvSpPr>
          <p:nvPr>
            <p:ph type="body" sz="quarter" idx="14"/>
          </p:nvPr>
        </p:nvSpPr>
        <p:spPr/>
        <p:txBody>
          <a:bodyPr/>
          <a:lstStyle/>
          <a:p>
            <a:r>
              <a:rPr kumimoji="1" lang="zh-CN" altLang="en-US" dirty="0" smtClean="0"/>
              <a:t>初创企业的自我定位决策</a:t>
            </a:r>
            <a:endParaRPr kumimoji="1" lang="zh-CN" altLang="en-US" dirty="0"/>
          </a:p>
        </p:txBody>
      </p:sp>
      <p:grpSp>
        <p:nvGrpSpPr>
          <p:cNvPr id="9" name="组 8"/>
          <p:cNvGrpSpPr/>
          <p:nvPr/>
        </p:nvGrpSpPr>
        <p:grpSpPr>
          <a:xfrm>
            <a:off x="924389" y="1456267"/>
            <a:ext cx="10590278" cy="4683720"/>
            <a:chOff x="382522" y="1028734"/>
            <a:chExt cx="11522968" cy="5280586"/>
          </a:xfrm>
        </p:grpSpPr>
        <p:sp>
          <p:nvSpPr>
            <p:cNvPr id="61" name="矩形 60"/>
            <p:cNvSpPr/>
            <p:nvPr/>
          </p:nvSpPr>
          <p:spPr>
            <a:xfrm>
              <a:off x="4271797" y="1028734"/>
              <a:ext cx="2400267" cy="48005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企业使命</a:t>
              </a:r>
              <a:r>
                <a:rPr lang="en-US" altLang="zh-CN" sz="1600">
                  <a:solidFill>
                    <a:schemeClr val="tx1"/>
                  </a:solidFill>
                </a:rPr>
                <a:t>(</a:t>
              </a:r>
              <a:r>
                <a:rPr lang="zh-CN" altLang="en-US" sz="1600">
                  <a:solidFill>
                    <a:schemeClr val="tx1"/>
                  </a:solidFill>
                </a:rPr>
                <a:t>价值</a:t>
              </a:r>
              <a:r>
                <a:rPr lang="en-US" altLang="zh-CN" sz="1600">
                  <a:solidFill>
                    <a:schemeClr val="tx1"/>
                  </a:solidFill>
                </a:rPr>
                <a:t>)</a:t>
              </a:r>
              <a:endParaRPr lang="en-US" altLang="zh-CN" sz="1600">
                <a:solidFill>
                  <a:schemeClr val="tx1"/>
                </a:solidFill>
              </a:endParaRPr>
            </a:p>
          </p:txBody>
        </p:sp>
        <p:sp>
          <p:nvSpPr>
            <p:cNvPr id="63" name="矩形标注 62"/>
            <p:cNvSpPr/>
            <p:nvPr/>
          </p:nvSpPr>
          <p:spPr>
            <a:xfrm>
              <a:off x="382522" y="1166763"/>
              <a:ext cx="3121191" cy="1014099"/>
            </a:xfrm>
            <a:prstGeom prst="wedgeRectCallout">
              <a:avLst>
                <a:gd name="adj1" fmla="val 71051"/>
                <a:gd name="adj2" fmla="val -28900"/>
              </a:avLst>
            </a:prstGeom>
            <a:solidFill>
              <a:schemeClr val="accent6">
                <a:lumMod val="40000"/>
                <a:lumOff val="60000"/>
              </a:schemeClr>
            </a:solidFill>
            <a:ln>
              <a:solidFill>
                <a:schemeClr val="accent1">
                  <a:shade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nchorCtr="0"/>
            <a:lstStyle/>
            <a:p>
              <a:pPr latinLnBrk="1"/>
              <a:r>
                <a:rPr lang="zh-CN" altLang="en-US" sz="1600">
                  <a:solidFill>
                    <a:schemeClr val="tx1"/>
                  </a:solidFill>
                </a:rPr>
                <a:t>企业角色存在的理由，对于社会的价值</a:t>
              </a:r>
              <a:endParaRPr lang="en-US" altLang="zh-CN" sz="1600">
                <a:solidFill>
                  <a:schemeClr val="tx1"/>
                </a:solidFill>
              </a:endParaRPr>
            </a:p>
          </p:txBody>
        </p:sp>
        <p:sp>
          <p:nvSpPr>
            <p:cNvPr id="67" name="矩形标注 66"/>
            <p:cNvSpPr/>
            <p:nvPr/>
          </p:nvSpPr>
          <p:spPr>
            <a:xfrm>
              <a:off x="7344139" y="1124744"/>
              <a:ext cx="4512501" cy="1056117"/>
            </a:xfrm>
            <a:prstGeom prst="wedgeRectCallout">
              <a:avLst>
                <a:gd name="adj1" fmla="val -63768"/>
                <a:gd name="adj2" fmla="val -28900"/>
              </a:avLst>
            </a:prstGeom>
            <a:solidFill>
              <a:schemeClr val="accent3">
                <a:lumMod val="40000"/>
                <a:lumOff val="60000"/>
              </a:schemeClr>
            </a:solidFill>
            <a:ln>
              <a:solidFill>
                <a:schemeClr val="accent1">
                  <a:shade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nchorCtr="0"/>
            <a:lstStyle/>
            <a:p>
              <a:pPr latinLnBrk="1"/>
              <a:r>
                <a:rPr lang="zh-CN" altLang="en-US" sz="1600">
                  <a:solidFill>
                    <a:schemeClr val="tx1"/>
                  </a:solidFill>
                </a:rPr>
                <a:t>示例：</a:t>
              </a:r>
              <a:endParaRPr lang="en-US" altLang="zh-CN" sz="1600">
                <a:solidFill>
                  <a:schemeClr val="tx1"/>
                </a:solidFill>
              </a:endParaRPr>
            </a:p>
            <a:p>
              <a:pPr latinLnBrk="1"/>
              <a:r>
                <a:rPr lang="zh-CN" altLang="en-US" sz="1600">
                  <a:solidFill>
                    <a:schemeClr val="tx1"/>
                  </a:solidFill>
                </a:rPr>
                <a:t>用信息技术推动商业和社会进步！</a:t>
              </a:r>
              <a:endParaRPr lang="en-US" altLang="zh-CN" sz="1600">
                <a:solidFill>
                  <a:schemeClr val="tx1"/>
                </a:solidFill>
              </a:endParaRPr>
            </a:p>
          </p:txBody>
        </p:sp>
        <p:grpSp>
          <p:nvGrpSpPr>
            <p:cNvPr id="6" name="组合 5"/>
            <p:cNvGrpSpPr/>
            <p:nvPr/>
          </p:nvGrpSpPr>
          <p:grpSpPr>
            <a:xfrm>
              <a:off x="431371" y="5061181"/>
              <a:ext cx="11474119" cy="1248139"/>
              <a:chOff x="323528" y="3795886"/>
              <a:chExt cx="8605589" cy="936104"/>
            </a:xfrm>
          </p:grpSpPr>
          <p:sp>
            <p:nvSpPr>
              <p:cNvPr id="74" name="矩形 73"/>
              <p:cNvSpPr/>
              <p:nvPr/>
            </p:nvSpPr>
            <p:spPr>
              <a:xfrm>
                <a:off x="3240485" y="3795886"/>
                <a:ext cx="1800200" cy="36004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经营理念（方式）</a:t>
                </a:r>
                <a:endParaRPr lang="en-US" altLang="zh-CN" sz="1600">
                  <a:solidFill>
                    <a:schemeClr val="tx1"/>
                  </a:solidFill>
                </a:endParaRPr>
              </a:p>
            </p:txBody>
          </p:sp>
          <p:sp>
            <p:nvSpPr>
              <p:cNvPr id="75" name="矩形标注 74"/>
              <p:cNvSpPr/>
              <p:nvPr/>
            </p:nvSpPr>
            <p:spPr>
              <a:xfrm>
                <a:off x="323528" y="3899408"/>
                <a:ext cx="2340893" cy="760574"/>
              </a:xfrm>
              <a:prstGeom prst="wedgeRectCallout">
                <a:avLst>
                  <a:gd name="adj1" fmla="val 71051"/>
                  <a:gd name="adj2" fmla="val -28900"/>
                </a:avLst>
              </a:prstGeom>
              <a:solidFill>
                <a:schemeClr val="accent6">
                  <a:lumMod val="40000"/>
                  <a:lumOff val="60000"/>
                </a:schemeClr>
              </a:solidFill>
              <a:ln>
                <a:solidFill>
                  <a:schemeClr val="accent1">
                    <a:shade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atinLnBrk="1"/>
                <a:r>
                  <a:rPr lang="zh-CN" altLang="en-US" sz="1600">
                    <a:solidFill>
                      <a:schemeClr val="tx1"/>
                    </a:solidFill>
                  </a:rPr>
                  <a:t>企业开展经营活动为达成目标所遵循的在理念上的经营策略</a:t>
                </a:r>
                <a:endParaRPr lang="en-US" altLang="zh-CN" sz="1600">
                  <a:solidFill>
                    <a:schemeClr val="tx1"/>
                  </a:solidFill>
                </a:endParaRPr>
              </a:p>
            </p:txBody>
          </p:sp>
          <p:sp>
            <p:nvSpPr>
              <p:cNvPr id="76" name="矩形标注 75"/>
              <p:cNvSpPr/>
              <p:nvPr/>
            </p:nvSpPr>
            <p:spPr>
              <a:xfrm>
                <a:off x="5544741" y="3939902"/>
                <a:ext cx="3384376" cy="792088"/>
              </a:xfrm>
              <a:prstGeom prst="wedgeRectCallout">
                <a:avLst>
                  <a:gd name="adj1" fmla="val -63341"/>
                  <a:gd name="adj2" fmla="val -37347"/>
                </a:avLst>
              </a:prstGeom>
              <a:solidFill>
                <a:schemeClr val="accent3">
                  <a:lumMod val="40000"/>
                  <a:lumOff val="60000"/>
                </a:schemeClr>
              </a:solidFill>
              <a:ln>
                <a:solidFill>
                  <a:schemeClr val="accent1">
                    <a:shade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atinLnBrk="1"/>
                <a:r>
                  <a:rPr lang="zh-CN" altLang="en-US" sz="1600">
                    <a:solidFill>
                      <a:schemeClr val="tx1"/>
                    </a:solidFill>
                  </a:rPr>
                  <a:t>示例：</a:t>
                </a:r>
                <a:endParaRPr lang="en-US" altLang="zh-CN" sz="1600">
                  <a:solidFill>
                    <a:schemeClr val="tx1"/>
                  </a:solidFill>
                </a:endParaRPr>
              </a:p>
              <a:p>
                <a:pPr latinLnBrk="1"/>
                <a:r>
                  <a:rPr lang="zh-CN" altLang="en-US" sz="1600">
                    <a:solidFill>
                      <a:schemeClr val="tx1"/>
                    </a:solidFill>
                  </a:rPr>
                  <a:t>为梦想奋斗！做客户信赖的长期合作伙伴！</a:t>
                </a:r>
                <a:endParaRPr lang="en-US" altLang="zh-CN" sz="1600">
                  <a:solidFill>
                    <a:schemeClr val="tx1"/>
                  </a:solidFill>
                </a:endParaRPr>
              </a:p>
              <a:p>
                <a:pPr latinLnBrk="1"/>
                <a:r>
                  <a:rPr lang="zh-CN" altLang="en-US" sz="1600">
                    <a:solidFill>
                      <a:schemeClr val="tx1"/>
                    </a:solidFill>
                  </a:rPr>
                  <a:t>专业化生存！</a:t>
                </a:r>
                <a:endParaRPr lang="en-US" altLang="zh-CN" sz="1600">
                  <a:solidFill>
                    <a:schemeClr val="tx1"/>
                  </a:solidFill>
                </a:endParaRPr>
              </a:p>
            </p:txBody>
          </p:sp>
        </p:grpSp>
        <p:sp>
          <p:nvSpPr>
            <p:cNvPr id="2" name="下箭头 1"/>
            <p:cNvSpPr/>
            <p:nvPr/>
          </p:nvSpPr>
          <p:spPr>
            <a:xfrm>
              <a:off x="5327915" y="1796818"/>
              <a:ext cx="384043" cy="384043"/>
            </a:xfrm>
            <a:prstGeom prst="downArrow">
              <a:avLst/>
            </a:prstGeom>
            <a:solidFill>
              <a:schemeClr val="tx2">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600"/>
            </a:p>
          </p:txBody>
        </p:sp>
        <p:grpSp>
          <p:nvGrpSpPr>
            <p:cNvPr id="4" name="组合 3"/>
            <p:cNvGrpSpPr/>
            <p:nvPr/>
          </p:nvGrpSpPr>
          <p:grpSpPr>
            <a:xfrm>
              <a:off x="382522" y="2372883"/>
              <a:ext cx="11474119" cy="1248139"/>
              <a:chOff x="286891" y="1779662"/>
              <a:chExt cx="8605589" cy="936104"/>
            </a:xfrm>
          </p:grpSpPr>
          <p:sp>
            <p:nvSpPr>
              <p:cNvPr id="68" name="矩形 67"/>
              <p:cNvSpPr/>
              <p:nvPr/>
            </p:nvSpPr>
            <p:spPr>
              <a:xfrm>
                <a:off x="3203848" y="1779662"/>
                <a:ext cx="1800200" cy="36004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企业定位（当前）</a:t>
                </a:r>
                <a:endParaRPr lang="en-US" altLang="zh-CN" sz="1600">
                  <a:solidFill>
                    <a:schemeClr val="tx1"/>
                  </a:solidFill>
                </a:endParaRPr>
              </a:p>
            </p:txBody>
          </p:sp>
          <p:sp>
            <p:nvSpPr>
              <p:cNvPr id="69" name="矩形标注 68"/>
              <p:cNvSpPr/>
              <p:nvPr/>
            </p:nvSpPr>
            <p:spPr>
              <a:xfrm>
                <a:off x="286891" y="1883184"/>
                <a:ext cx="2340893" cy="760574"/>
              </a:xfrm>
              <a:prstGeom prst="wedgeRectCallout">
                <a:avLst>
                  <a:gd name="adj1" fmla="val 71051"/>
                  <a:gd name="adj2" fmla="val -28900"/>
                </a:avLst>
              </a:prstGeom>
              <a:solidFill>
                <a:schemeClr val="accent6">
                  <a:lumMod val="40000"/>
                  <a:lumOff val="60000"/>
                </a:schemeClr>
              </a:solidFill>
              <a:ln>
                <a:solidFill>
                  <a:schemeClr val="accent1">
                    <a:shade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atinLnBrk="1"/>
                <a:r>
                  <a:rPr lang="zh-CN" altLang="en-US" sz="1600">
                    <a:solidFill>
                      <a:schemeClr val="tx1"/>
                    </a:solidFill>
                  </a:rPr>
                  <a:t>企业角色打算承担的角色和目标市场的范围</a:t>
                </a:r>
                <a:endParaRPr lang="en-US" altLang="zh-CN" sz="1600">
                  <a:solidFill>
                    <a:schemeClr val="tx1"/>
                  </a:solidFill>
                </a:endParaRPr>
              </a:p>
            </p:txBody>
          </p:sp>
          <p:sp>
            <p:nvSpPr>
              <p:cNvPr id="70" name="矩形标注 69"/>
              <p:cNvSpPr/>
              <p:nvPr/>
            </p:nvSpPr>
            <p:spPr>
              <a:xfrm>
                <a:off x="5508104" y="1923678"/>
                <a:ext cx="3384376" cy="792088"/>
              </a:xfrm>
              <a:prstGeom prst="wedgeRectCallout">
                <a:avLst>
                  <a:gd name="adj1" fmla="val -63341"/>
                  <a:gd name="adj2" fmla="val -37347"/>
                </a:avLst>
              </a:prstGeom>
              <a:solidFill>
                <a:schemeClr val="accent3">
                  <a:lumMod val="40000"/>
                  <a:lumOff val="60000"/>
                </a:schemeClr>
              </a:solidFill>
              <a:ln>
                <a:solidFill>
                  <a:schemeClr val="accent1">
                    <a:shade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atinLnBrk="1"/>
                <a:r>
                  <a:rPr lang="zh-CN" altLang="en-US" sz="1600">
                    <a:solidFill>
                      <a:schemeClr val="tx1"/>
                    </a:solidFill>
                  </a:rPr>
                  <a:t>示例：</a:t>
                </a:r>
                <a:endParaRPr lang="en-US" altLang="zh-CN" sz="1600">
                  <a:solidFill>
                    <a:schemeClr val="tx1"/>
                  </a:solidFill>
                </a:endParaRPr>
              </a:p>
              <a:p>
                <a:pPr latinLnBrk="1"/>
                <a:r>
                  <a:rPr lang="zh-CN" altLang="en-US" sz="1600">
                    <a:solidFill>
                      <a:schemeClr val="tx1"/>
                    </a:solidFill>
                  </a:rPr>
                  <a:t>中国、亚洲的企业及政府、社团组织的管理与经营的信息化应用软件与服务提供商！</a:t>
                </a:r>
                <a:endParaRPr lang="en-US" altLang="zh-CN" sz="1600">
                  <a:solidFill>
                    <a:schemeClr val="tx1"/>
                  </a:solidFill>
                </a:endParaRPr>
              </a:p>
            </p:txBody>
          </p:sp>
          <p:sp>
            <p:nvSpPr>
              <p:cNvPr id="77" name="下箭头 76"/>
              <p:cNvSpPr/>
              <p:nvPr/>
            </p:nvSpPr>
            <p:spPr>
              <a:xfrm>
                <a:off x="3995936" y="2283718"/>
                <a:ext cx="288032" cy="288032"/>
              </a:xfrm>
              <a:prstGeom prst="downArrow">
                <a:avLst/>
              </a:prstGeom>
              <a:solidFill>
                <a:schemeClr val="tx2">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5" name="组合 4"/>
            <p:cNvGrpSpPr/>
            <p:nvPr/>
          </p:nvGrpSpPr>
          <p:grpSpPr>
            <a:xfrm>
              <a:off x="431371" y="3717032"/>
              <a:ext cx="11474119" cy="1248139"/>
              <a:chOff x="323528" y="2787774"/>
              <a:chExt cx="8605589" cy="936104"/>
            </a:xfrm>
          </p:grpSpPr>
          <p:sp>
            <p:nvSpPr>
              <p:cNvPr id="71" name="矩形 70"/>
              <p:cNvSpPr/>
              <p:nvPr/>
            </p:nvSpPr>
            <p:spPr>
              <a:xfrm>
                <a:off x="3240485" y="2787774"/>
                <a:ext cx="1800200" cy="36004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企业愿景（长远）</a:t>
                </a:r>
                <a:endParaRPr lang="en-US" altLang="zh-CN" sz="1600">
                  <a:solidFill>
                    <a:schemeClr val="tx1"/>
                  </a:solidFill>
                </a:endParaRPr>
              </a:p>
            </p:txBody>
          </p:sp>
          <p:sp>
            <p:nvSpPr>
              <p:cNvPr id="72" name="矩形标注 71"/>
              <p:cNvSpPr/>
              <p:nvPr/>
            </p:nvSpPr>
            <p:spPr>
              <a:xfrm>
                <a:off x="323528" y="2891296"/>
                <a:ext cx="2340893" cy="760574"/>
              </a:xfrm>
              <a:prstGeom prst="wedgeRectCallout">
                <a:avLst>
                  <a:gd name="adj1" fmla="val 71051"/>
                  <a:gd name="adj2" fmla="val -28900"/>
                </a:avLst>
              </a:prstGeom>
              <a:solidFill>
                <a:schemeClr val="accent6">
                  <a:lumMod val="40000"/>
                  <a:lumOff val="60000"/>
                </a:schemeClr>
              </a:solidFill>
              <a:ln>
                <a:solidFill>
                  <a:schemeClr val="accent1">
                    <a:shade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atinLnBrk="1"/>
                <a:r>
                  <a:rPr lang="zh-CN" altLang="en-US" sz="1600">
                    <a:solidFill>
                      <a:schemeClr val="tx1"/>
                    </a:solidFill>
                  </a:rPr>
                  <a:t>企业角色的长期发展所追求的战略目标</a:t>
                </a:r>
                <a:endParaRPr lang="en-US" altLang="zh-CN" sz="1600">
                  <a:solidFill>
                    <a:schemeClr val="tx1"/>
                  </a:solidFill>
                </a:endParaRPr>
              </a:p>
            </p:txBody>
          </p:sp>
          <p:sp>
            <p:nvSpPr>
              <p:cNvPr id="73" name="矩形标注 72"/>
              <p:cNvSpPr/>
              <p:nvPr/>
            </p:nvSpPr>
            <p:spPr>
              <a:xfrm>
                <a:off x="5544741" y="2931790"/>
                <a:ext cx="3384376" cy="792088"/>
              </a:xfrm>
              <a:prstGeom prst="wedgeRectCallout">
                <a:avLst>
                  <a:gd name="adj1" fmla="val -63341"/>
                  <a:gd name="adj2" fmla="val -37347"/>
                </a:avLst>
              </a:prstGeom>
              <a:solidFill>
                <a:schemeClr val="accent3">
                  <a:lumMod val="40000"/>
                  <a:lumOff val="60000"/>
                </a:schemeClr>
              </a:solidFill>
              <a:ln>
                <a:solidFill>
                  <a:schemeClr val="accent1">
                    <a:shade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atinLnBrk="1"/>
                <a:r>
                  <a:rPr lang="zh-CN" altLang="en-US" sz="1600">
                    <a:solidFill>
                      <a:schemeClr val="tx1"/>
                    </a:solidFill>
                  </a:rPr>
                  <a:t>示例：</a:t>
                </a:r>
                <a:endParaRPr lang="en-US" altLang="zh-CN" sz="1600">
                  <a:solidFill>
                    <a:schemeClr val="tx1"/>
                  </a:solidFill>
                </a:endParaRPr>
              </a:p>
              <a:p>
                <a:pPr latinLnBrk="1"/>
                <a:r>
                  <a:rPr lang="zh-CN" altLang="en-US" sz="1600">
                    <a:solidFill>
                      <a:schemeClr val="tx1"/>
                    </a:solidFill>
                  </a:rPr>
                  <a:t>世界级管理软件与服务提供商 </a:t>
                </a:r>
                <a:endParaRPr lang="en-US" altLang="zh-CN" sz="1600">
                  <a:solidFill>
                    <a:schemeClr val="tx1"/>
                  </a:solidFill>
                </a:endParaRPr>
              </a:p>
            </p:txBody>
          </p:sp>
          <p:sp>
            <p:nvSpPr>
              <p:cNvPr id="78" name="下箭头 77"/>
              <p:cNvSpPr/>
              <p:nvPr/>
            </p:nvSpPr>
            <p:spPr>
              <a:xfrm>
                <a:off x="3995936" y="3363838"/>
                <a:ext cx="288032" cy="288032"/>
              </a:xfrm>
              <a:prstGeom prst="downArrow">
                <a:avLst/>
              </a:prstGeom>
              <a:solidFill>
                <a:schemeClr val="tx2">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624417" y="42333"/>
            <a:ext cx="10058400" cy="846667"/>
          </a:xfrm>
          <a:prstGeom prst="rect">
            <a:avLst/>
          </a:prstGeom>
          <a:noFill/>
          <a:ln>
            <a:noFill/>
          </a:ln>
        </p:spPr>
        <p:txBody>
          <a:bodyPr lIns="121917" tIns="60958" rIns="121917" bIns="60958" anchor="ctr"/>
          <a:lstStyle/>
          <a:p>
            <a:pPr eaLnBrk="0" hangingPunct="0"/>
            <a:endParaRPr kumimoji="1" lang="zh-CN" altLang="en-US" sz="4300" b="1">
              <a:solidFill>
                <a:srgbClr val="FF0000"/>
              </a:solidFill>
              <a:effectLst>
                <a:outerShdw blurRad="38100" dist="38100" dir="2700000" algn="tl">
                  <a:srgbClr val="C0C0C0"/>
                </a:outerShdw>
              </a:effectLst>
              <a:latin typeface="宋体" panose="02010600030101010101" pitchFamily="2" charset="-122"/>
              <a:ea typeface="黑体" panose="02010609060101010101" pitchFamily="49" charset="-122"/>
            </a:endParaRPr>
          </a:p>
        </p:txBody>
      </p:sp>
      <p:sp>
        <p:nvSpPr>
          <p:cNvPr id="11" name="文本占位符 10"/>
          <p:cNvSpPr>
            <a:spLocks noGrp="1"/>
          </p:cNvSpPr>
          <p:nvPr>
            <p:ph type="body" sz="quarter" idx="13"/>
          </p:nvPr>
        </p:nvSpPr>
        <p:spPr/>
        <p:txBody>
          <a:bodyPr/>
          <a:lstStyle/>
          <a:p>
            <a:r>
              <a:rPr kumimoji="1" lang="en-US" altLang="zh-CN" dirty="0" smtClean="0"/>
              <a:t>2</a:t>
            </a:r>
            <a:endParaRPr kumimoji="1" lang="zh-CN" altLang="en-US" dirty="0"/>
          </a:p>
        </p:txBody>
      </p:sp>
      <p:sp>
        <p:nvSpPr>
          <p:cNvPr id="12" name="文本占位符 11"/>
          <p:cNvSpPr>
            <a:spLocks noGrp="1"/>
          </p:cNvSpPr>
          <p:nvPr>
            <p:ph type="body" sz="quarter" idx="14"/>
          </p:nvPr>
        </p:nvSpPr>
        <p:spPr/>
        <p:txBody>
          <a:bodyPr/>
          <a:lstStyle/>
          <a:p>
            <a:r>
              <a:rPr kumimoji="1" lang="zh-CN" altLang="en-US" dirty="0" smtClean="0"/>
              <a:t>初创企业管理模式决策</a:t>
            </a:r>
            <a:endParaRPr kumimoji="1" lang="zh-CN" altLang="en-US" dirty="0"/>
          </a:p>
        </p:txBody>
      </p:sp>
      <p:grpSp>
        <p:nvGrpSpPr>
          <p:cNvPr id="13" name="组 12"/>
          <p:cNvGrpSpPr/>
          <p:nvPr/>
        </p:nvGrpSpPr>
        <p:grpSpPr>
          <a:xfrm>
            <a:off x="679781" y="1574800"/>
            <a:ext cx="10849207" cy="4576703"/>
            <a:chOff x="527381" y="1028733"/>
            <a:chExt cx="10849207" cy="4886579"/>
          </a:xfrm>
        </p:grpSpPr>
        <p:sp>
          <p:nvSpPr>
            <p:cNvPr id="61" name="矩形 60"/>
            <p:cNvSpPr/>
            <p:nvPr/>
          </p:nvSpPr>
          <p:spPr>
            <a:xfrm>
              <a:off x="4751851" y="1028733"/>
              <a:ext cx="2400267" cy="48005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初创企业</a:t>
              </a:r>
              <a:endParaRPr lang="en-US" altLang="zh-CN" sz="1600">
                <a:solidFill>
                  <a:schemeClr val="tx1"/>
                </a:solidFill>
              </a:endParaRPr>
            </a:p>
          </p:txBody>
        </p:sp>
        <p:grpSp>
          <p:nvGrpSpPr>
            <p:cNvPr id="6" name="组合 5"/>
            <p:cNvGrpSpPr/>
            <p:nvPr/>
          </p:nvGrpSpPr>
          <p:grpSpPr>
            <a:xfrm>
              <a:off x="527381" y="3280702"/>
              <a:ext cx="7344816" cy="1972501"/>
              <a:chOff x="395536" y="2460526"/>
              <a:chExt cx="5508612" cy="1479376"/>
            </a:xfrm>
          </p:grpSpPr>
          <p:sp>
            <p:nvSpPr>
              <p:cNvPr id="67" name="矩形 66"/>
              <p:cNvSpPr/>
              <p:nvPr/>
            </p:nvSpPr>
            <p:spPr>
              <a:xfrm>
                <a:off x="2555776" y="2787774"/>
                <a:ext cx="1800200" cy="36004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靠企业文化管人</a:t>
                </a:r>
                <a:endParaRPr lang="en-US" altLang="zh-CN" sz="1600">
                  <a:solidFill>
                    <a:schemeClr val="tx1"/>
                  </a:solidFill>
                </a:endParaRPr>
              </a:p>
            </p:txBody>
          </p:sp>
          <p:sp>
            <p:nvSpPr>
              <p:cNvPr id="69" name="矩形 68"/>
              <p:cNvSpPr/>
              <p:nvPr/>
            </p:nvSpPr>
            <p:spPr>
              <a:xfrm>
                <a:off x="2555776" y="3188999"/>
                <a:ext cx="1800200" cy="36004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zh-CN" sz="1600">
                    <a:solidFill>
                      <a:schemeClr val="tx1"/>
                    </a:solidFill>
                  </a:rPr>
                  <a:t>CEO </a:t>
                </a:r>
                <a:r>
                  <a:rPr lang="zh-CN" altLang="en-US" sz="1600">
                    <a:solidFill>
                      <a:schemeClr val="tx1"/>
                    </a:solidFill>
                  </a:rPr>
                  <a:t>行为示范</a:t>
                </a:r>
                <a:endParaRPr lang="en-US" altLang="zh-CN" sz="1600">
                  <a:solidFill>
                    <a:schemeClr val="tx1"/>
                  </a:solidFill>
                </a:endParaRPr>
              </a:p>
            </p:txBody>
          </p:sp>
          <p:cxnSp>
            <p:nvCxnSpPr>
              <p:cNvPr id="10" name="肘形连接符 9"/>
              <p:cNvCxnSpPr>
                <a:stCxn id="65" idx="2"/>
                <a:endCxn id="67" idx="0"/>
              </p:cNvCxnSpPr>
              <p:nvPr/>
            </p:nvCxnSpPr>
            <p:spPr>
              <a:xfrm rot="5400000">
                <a:off x="4516388" y="1400014"/>
                <a:ext cx="327248" cy="244827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矩形标注 70"/>
              <p:cNvSpPr/>
              <p:nvPr/>
            </p:nvSpPr>
            <p:spPr>
              <a:xfrm>
                <a:off x="395536" y="3179328"/>
                <a:ext cx="1800200" cy="760574"/>
              </a:xfrm>
              <a:prstGeom prst="wedgeRectCallout">
                <a:avLst>
                  <a:gd name="adj1" fmla="val 71051"/>
                  <a:gd name="adj2" fmla="val -28900"/>
                </a:avLst>
              </a:prstGeom>
              <a:solidFill>
                <a:schemeClr val="accent6">
                  <a:lumMod val="40000"/>
                  <a:lumOff val="60000"/>
                </a:schemeClr>
              </a:solidFill>
              <a:ln>
                <a:solidFill>
                  <a:schemeClr val="accent1">
                    <a:shade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atinLnBrk="1"/>
                <a:r>
                  <a:rPr lang="zh-CN" altLang="en-US" sz="1600">
                    <a:solidFill>
                      <a:schemeClr val="tx1"/>
                    </a:solidFill>
                  </a:rPr>
                  <a:t> </a:t>
                </a:r>
                <a:r>
                  <a:rPr lang="en-US" altLang="zh-CN" sz="1600">
                    <a:solidFill>
                      <a:schemeClr val="tx1"/>
                    </a:solidFill>
                  </a:rPr>
                  <a:t>CEO </a:t>
                </a:r>
                <a:r>
                  <a:rPr lang="zh-CN" altLang="en-US" sz="1600">
                    <a:solidFill>
                      <a:schemeClr val="tx1"/>
                    </a:solidFill>
                  </a:rPr>
                  <a:t>要求员工做到的，自己必须要先做到</a:t>
                </a:r>
                <a:endParaRPr lang="en-US" altLang="zh-CN" sz="1600">
                  <a:solidFill>
                    <a:schemeClr val="tx1"/>
                  </a:solidFill>
                </a:endParaRPr>
              </a:p>
            </p:txBody>
          </p:sp>
        </p:grpSp>
        <p:grpSp>
          <p:nvGrpSpPr>
            <p:cNvPr id="2" name="组合 1"/>
            <p:cNvGrpSpPr/>
            <p:nvPr/>
          </p:nvGrpSpPr>
          <p:grpSpPr>
            <a:xfrm>
              <a:off x="623392" y="1508788"/>
              <a:ext cx="5328592" cy="1771913"/>
              <a:chOff x="467544" y="1131590"/>
              <a:chExt cx="3996444" cy="1328935"/>
            </a:xfrm>
          </p:grpSpPr>
          <p:sp>
            <p:nvSpPr>
              <p:cNvPr id="62" name="矩形 61"/>
              <p:cNvSpPr/>
              <p:nvPr/>
            </p:nvSpPr>
            <p:spPr>
              <a:xfrm>
                <a:off x="2123728" y="1563638"/>
                <a:ext cx="1800200" cy="36004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集权决策模式</a:t>
                </a:r>
                <a:endParaRPr lang="en-US" altLang="zh-CN" sz="1600">
                  <a:solidFill>
                    <a:schemeClr val="tx1"/>
                  </a:solidFill>
                </a:endParaRPr>
              </a:p>
            </p:txBody>
          </p:sp>
          <p:sp>
            <p:nvSpPr>
              <p:cNvPr id="64" name="矩形 63"/>
              <p:cNvSpPr/>
              <p:nvPr/>
            </p:nvSpPr>
            <p:spPr>
              <a:xfrm>
                <a:off x="2123728" y="1944226"/>
                <a:ext cx="1800200" cy="516299"/>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巨人网络：史玉柱</a:t>
                </a:r>
                <a:endParaRPr lang="en-US" altLang="zh-CN" sz="1600">
                  <a:solidFill>
                    <a:schemeClr val="tx1"/>
                  </a:solidFill>
                </a:endParaRPr>
              </a:p>
              <a:p>
                <a:pPr algn="ctr"/>
                <a:r>
                  <a:rPr lang="zh-CN" altLang="en-US" sz="1600">
                    <a:solidFill>
                      <a:schemeClr val="tx1"/>
                    </a:solidFill>
                  </a:rPr>
                  <a:t>决策一人说了算</a:t>
                </a:r>
                <a:endParaRPr lang="en-US" altLang="zh-CN" sz="1600">
                  <a:solidFill>
                    <a:schemeClr val="tx1"/>
                  </a:solidFill>
                </a:endParaRPr>
              </a:p>
            </p:txBody>
          </p:sp>
          <p:cxnSp>
            <p:nvCxnSpPr>
              <p:cNvPr id="4" name="肘形连接符 3"/>
              <p:cNvCxnSpPr>
                <a:stCxn id="61" idx="2"/>
                <a:endCxn id="62" idx="0"/>
              </p:cNvCxnSpPr>
              <p:nvPr/>
            </p:nvCxnSpPr>
            <p:spPr>
              <a:xfrm rot="5400000">
                <a:off x="3527884" y="627534"/>
                <a:ext cx="432048" cy="14401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矩形标注 73"/>
              <p:cNvSpPr/>
              <p:nvPr/>
            </p:nvSpPr>
            <p:spPr>
              <a:xfrm>
                <a:off x="467544" y="1671650"/>
                <a:ext cx="1386154" cy="684075"/>
              </a:xfrm>
              <a:prstGeom prst="wedgeRectCallout">
                <a:avLst>
                  <a:gd name="adj1" fmla="val 71051"/>
                  <a:gd name="adj2" fmla="val -28900"/>
                </a:avLst>
              </a:prstGeom>
              <a:solidFill>
                <a:schemeClr val="accent6">
                  <a:lumMod val="40000"/>
                  <a:lumOff val="60000"/>
                </a:schemeClr>
              </a:solidFill>
              <a:ln>
                <a:solidFill>
                  <a:schemeClr val="accent1">
                    <a:shade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atinLnBrk="1"/>
                <a:r>
                  <a:rPr lang="zh-CN" altLang="en-US" sz="1600">
                    <a:solidFill>
                      <a:schemeClr val="tx1"/>
                    </a:solidFill>
                  </a:rPr>
                  <a:t> </a:t>
                </a:r>
                <a:r>
                  <a:rPr lang="en-US" altLang="zh-CN" sz="1600">
                    <a:solidFill>
                      <a:schemeClr val="tx1"/>
                    </a:solidFill>
                  </a:rPr>
                  <a:t>CEO </a:t>
                </a:r>
                <a:r>
                  <a:rPr lang="zh-CN" altLang="en-US" sz="1600">
                    <a:solidFill>
                      <a:schemeClr val="tx1"/>
                    </a:solidFill>
                  </a:rPr>
                  <a:t>啥都管，</a:t>
                </a:r>
                <a:endParaRPr lang="en-US" altLang="zh-CN" sz="1600">
                  <a:solidFill>
                    <a:schemeClr val="tx1"/>
                  </a:solidFill>
                </a:endParaRPr>
              </a:p>
              <a:p>
                <a:pPr latinLnBrk="1"/>
                <a:r>
                  <a:rPr lang="zh-CN" altLang="en-US" sz="1600">
                    <a:solidFill>
                      <a:schemeClr val="tx1"/>
                    </a:solidFill>
                  </a:rPr>
                  <a:t>自己决策自己担责</a:t>
                </a:r>
                <a:endParaRPr lang="en-US" altLang="zh-CN" sz="1600">
                  <a:solidFill>
                    <a:schemeClr val="tx1"/>
                  </a:solidFill>
                </a:endParaRPr>
              </a:p>
            </p:txBody>
          </p:sp>
        </p:grpSp>
        <p:grpSp>
          <p:nvGrpSpPr>
            <p:cNvPr id="5" name="组合 4"/>
            <p:cNvGrpSpPr/>
            <p:nvPr/>
          </p:nvGrpSpPr>
          <p:grpSpPr>
            <a:xfrm>
              <a:off x="5951984" y="1508787"/>
              <a:ext cx="5424603" cy="1771915"/>
              <a:chOff x="4463988" y="1131590"/>
              <a:chExt cx="4068452" cy="1328936"/>
            </a:xfrm>
          </p:grpSpPr>
          <p:sp>
            <p:nvSpPr>
              <p:cNvPr id="63" name="矩形 62"/>
              <p:cNvSpPr/>
              <p:nvPr/>
            </p:nvSpPr>
            <p:spPr>
              <a:xfrm>
                <a:off x="5004048" y="1563638"/>
                <a:ext cx="1800200" cy="36004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分权决策模式</a:t>
                </a:r>
                <a:endParaRPr lang="en-US" altLang="zh-CN" sz="1600">
                  <a:solidFill>
                    <a:schemeClr val="tx1"/>
                  </a:solidFill>
                </a:endParaRPr>
              </a:p>
            </p:txBody>
          </p:sp>
          <p:sp>
            <p:nvSpPr>
              <p:cNvPr id="65" name="矩形 64"/>
              <p:cNvSpPr/>
              <p:nvPr/>
            </p:nvSpPr>
            <p:spPr>
              <a:xfrm>
                <a:off x="5004048" y="1944227"/>
                <a:ext cx="1800200" cy="516299"/>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小米科技：雷军</a:t>
                </a:r>
                <a:endParaRPr lang="en-US" altLang="zh-CN" sz="1600">
                  <a:solidFill>
                    <a:schemeClr val="tx1"/>
                  </a:solidFill>
                </a:endParaRPr>
              </a:p>
              <a:p>
                <a:pPr algn="ctr"/>
                <a:r>
                  <a:rPr lang="zh-CN" altLang="en-US" sz="1600">
                    <a:solidFill>
                      <a:schemeClr val="tx1"/>
                    </a:solidFill>
                  </a:rPr>
                  <a:t>合伙人各管一摊</a:t>
                </a:r>
                <a:endParaRPr lang="en-US" altLang="zh-CN" sz="1600">
                  <a:solidFill>
                    <a:schemeClr val="tx1"/>
                  </a:solidFill>
                </a:endParaRPr>
              </a:p>
            </p:txBody>
          </p:sp>
          <p:cxnSp>
            <p:nvCxnSpPr>
              <p:cNvPr id="66" name="肘形连接符 65"/>
              <p:cNvCxnSpPr>
                <a:stCxn id="61" idx="2"/>
                <a:endCxn id="63" idx="0"/>
              </p:cNvCxnSpPr>
              <p:nvPr/>
            </p:nvCxnSpPr>
            <p:spPr>
              <a:xfrm rot="16200000" flipH="1">
                <a:off x="4968044" y="627534"/>
                <a:ext cx="432048" cy="144016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矩形标注 74"/>
              <p:cNvSpPr/>
              <p:nvPr/>
            </p:nvSpPr>
            <p:spPr>
              <a:xfrm>
                <a:off x="7146286" y="1666468"/>
                <a:ext cx="1386154" cy="684075"/>
              </a:xfrm>
              <a:prstGeom prst="wedgeRectCallout">
                <a:avLst>
                  <a:gd name="adj1" fmla="val -70518"/>
                  <a:gd name="adj2" fmla="val -37911"/>
                </a:avLst>
              </a:prstGeom>
              <a:solidFill>
                <a:schemeClr val="accent6">
                  <a:lumMod val="40000"/>
                  <a:lumOff val="60000"/>
                </a:schemeClr>
              </a:solidFill>
              <a:ln>
                <a:solidFill>
                  <a:schemeClr val="accent1">
                    <a:shade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atinLnBrk="1"/>
                <a:r>
                  <a:rPr lang="zh-CN" altLang="en-US" sz="1600">
                    <a:solidFill>
                      <a:schemeClr val="tx1"/>
                    </a:solidFill>
                  </a:rPr>
                  <a:t> </a:t>
                </a:r>
                <a:r>
                  <a:rPr lang="en-US" altLang="zh-CN" sz="1600">
                    <a:solidFill>
                      <a:schemeClr val="tx1"/>
                    </a:solidFill>
                  </a:rPr>
                  <a:t>CEO </a:t>
                </a:r>
                <a:r>
                  <a:rPr lang="zh-CN" altLang="en-US" sz="1600">
                    <a:solidFill>
                      <a:schemeClr val="tx1"/>
                    </a:solidFill>
                  </a:rPr>
                  <a:t>有不管，</a:t>
                </a:r>
                <a:endParaRPr lang="en-US" altLang="zh-CN" sz="1600">
                  <a:solidFill>
                    <a:schemeClr val="tx1"/>
                  </a:solidFill>
                </a:endParaRPr>
              </a:p>
              <a:p>
                <a:pPr latinLnBrk="1"/>
                <a:r>
                  <a:rPr lang="zh-CN" altLang="en-US" sz="1600">
                    <a:solidFill>
                      <a:schemeClr val="tx1"/>
                    </a:solidFill>
                  </a:rPr>
                  <a:t>谁来决策谁就担责</a:t>
                </a:r>
                <a:endParaRPr lang="en-US" altLang="zh-CN" sz="1600">
                  <a:solidFill>
                    <a:schemeClr val="tx1"/>
                  </a:solidFill>
                </a:endParaRPr>
              </a:p>
            </p:txBody>
          </p:sp>
        </p:grpSp>
        <p:grpSp>
          <p:nvGrpSpPr>
            <p:cNvPr id="9" name="组合 8"/>
            <p:cNvGrpSpPr/>
            <p:nvPr/>
          </p:nvGrpSpPr>
          <p:grpSpPr>
            <a:xfrm>
              <a:off x="3515718" y="4904074"/>
              <a:ext cx="4906401" cy="1011238"/>
              <a:chOff x="2636788" y="3678054"/>
              <a:chExt cx="3679800" cy="758428"/>
            </a:xfrm>
          </p:grpSpPr>
          <p:sp>
            <p:nvSpPr>
              <p:cNvPr id="68" name="矩形 67"/>
              <p:cNvSpPr/>
              <p:nvPr/>
            </p:nvSpPr>
            <p:spPr>
              <a:xfrm>
                <a:off x="2636788" y="4068920"/>
                <a:ext cx="1800200" cy="36004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dirty="0">
                    <a:solidFill>
                      <a:schemeClr val="tx1"/>
                    </a:solidFill>
                  </a:rPr>
                  <a:t>强调一人多能</a:t>
                </a:r>
                <a:endParaRPr lang="en-US" altLang="zh-CN" sz="1600" dirty="0">
                  <a:solidFill>
                    <a:schemeClr val="tx1"/>
                  </a:solidFill>
                </a:endParaRPr>
              </a:p>
            </p:txBody>
          </p:sp>
          <p:sp>
            <p:nvSpPr>
              <p:cNvPr id="70" name="矩形 69"/>
              <p:cNvSpPr/>
              <p:nvPr/>
            </p:nvSpPr>
            <p:spPr>
              <a:xfrm>
                <a:off x="4516388" y="4076441"/>
                <a:ext cx="1800200" cy="36004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dirty="0">
                    <a:solidFill>
                      <a:schemeClr val="tx1"/>
                    </a:solidFill>
                  </a:rPr>
                  <a:t>事多大家一起上</a:t>
                </a:r>
                <a:endParaRPr lang="en-US" altLang="zh-CN" sz="1600" dirty="0">
                  <a:solidFill>
                    <a:schemeClr val="tx1"/>
                  </a:solidFill>
                </a:endParaRPr>
              </a:p>
            </p:txBody>
          </p:sp>
          <p:sp>
            <p:nvSpPr>
              <p:cNvPr id="73" name="下箭头 72"/>
              <p:cNvSpPr/>
              <p:nvPr/>
            </p:nvSpPr>
            <p:spPr>
              <a:xfrm>
                <a:off x="3851920" y="3678054"/>
                <a:ext cx="288032" cy="288032"/>
              </a:xfrm>
              <a:prstGeom prst="downArrow">
                <a:avLst/>
              </a:prstGeom>
              <a:solidFill>
                <a:schemeClr val="tx2">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78" name="下箭头 77"/>
              <p:cNvSpPr/>
              <p:nvPr/>
            </p:nvSpPr>
            <p:spPr>
              <a:xfrm>
                <a:off x="4860032" y="3678054"/>
                <a:ext cx="288032" cy="288032"/>
              </a:xfrm>
              <a:prstGeom prst="downArrow">
                <a:avLst/>
              </a:prstGeom>
              <a:solidFill>
                <a:schemeClr val="tx2">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7" name="组合 6"/>
            <p:cNvGrpSpPr/>
            <p:nvPr/>
          </p:nvGrpSpPr>
          <p:grpSpPr>
            <a:xfrm>
              <a:off x="4031773" y="3280699"/>
              <a:ext cx="7344815" cy="2068515"/>
              <a:chOff x="3023829" y="2460524"/>
              <a:chExt cx="5508611" cy="1551386"/>
            </a:xfrm>
          </p:grpSpPr>
          <p:cxnSp>
            <p:nvCxnSpPr>
              <p:cNvPr id="8" name="肘形连接符 7"/>
              <p:cNvCxnSpPr>
                <a:stCxn id="64" idx="2"/>
                <a:endCxn id="76" idx="0"/>
              </p:cNvCxnSpPr>
              <p:nvPr/>
            </p:nvCxnSpPr>
            <p:spPr>
              <a:xfrm rot="16200000" flipH="1">
                <a:off x="4084340" y="1400013"/>
                <a:ext cx="327249" cy="244827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矩形 75"/>
              <p:cNvSpPr/>
              <p:nvPr/>
            </p:nvSpPr>
            <p:spPr>
              <a:xfrm>
                <a:off x="4572000" y="2787774"/>
                <a:ext cx="1800200" cy="36004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决策机制简单 </a:t>
                </a:r>
                <a:endParaRPr lang="en-US" altLang="zh-CN" sz="1600">
                  <a:solidFill>
                    <a:schemeClr val="tx1"/>
                  </a:solidFill>
                </a:endParaRPr>
              </a:p>
            </p:txBody>
          </p:sp>
          <p:sp>
            <p:nvSpPr>
              <p:cNvPr id="77" name="矩形 76"/>
              <p:cNvSpPr/>
              <p:nvPr/>
            </p:nvSpPr>
            <p:spPr>
              <a:xfrm>
                <a:off x="4572000" y="3188999"/>
                <a:ext cx="1800200" cy="36004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决策效率高反应快</a:t>
                </a:r>
                <a:endParaRPr lang="en-US" altLang="zh-CN" sz="1600">
                  <a:solidFill>
                    <a:schemeClr val="tx1"/>
                  </a:solidFill>
                </a:endParaRPr>
              </a:p>
            </p:txBody>
          </p:sp>
          <p:sp>
            <p:nvSpPr>
              <p:cNvPr id="79" name="矩形标注 78"/>
              <p:cNvSpPr/>
              <p:nvPr/>
            </p:nvSpPr>
            <p:spPr>
              <a:xfrm>
                <a:off x="6732240" y="3251336"/>
                <a:ext cx="1800200" cy="760574"/>
              </a:xfrm>
              <a:prstGeom prst="wedgeRectCallout">
                <a:avLst>
                  <a:gd name="adj1" fmla="val -65352"/>
                  <a:gd name="adj2" fmla="val -28900"/>
                </a:avLst>
              </a:prstGeom>
              <a:solidFill>
                <a:schemeClr val="accent6">
                  <a:lumMod val="40000"/>
                  <a:lumOff val="60000"/>
                </a:schemeClr>
              </a:solidFill>
              <a:ln>
                <a:solidFill>
                  <a:schemeClr val="accent1">
                    <a:shade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atinLnBrk="1"/>
                <a:r>
                  <a:rPr lang="zh-CN" altLang="en-US" sz="1600">
                    <a:solidFill>
                      <a:schemeClr val="tx1"/>
                    </a:solidFill>
                  </a:rPr>
                  <a:t> </a:t>
                </a:r>
                <a:r>
                  <a:rPr lang="en-US" altLang="zh-CN" sz="1600">
                    <a:solidFill>
                      <a:schemeClr val="tx1"/>
                    </a:solidFill>
                  </a:rPr>
                  <a:t>CEO </a:t>
                </a:r>
                <a:r>
                  <a:rPr lang="zh-CN" altLang="en-US" sz="1600">
                    <a:solidFill>
                      <a:schemeClr val="tx1"/>
                    </a:solidFill>
                  </a:rPr>
                  <a:t>事先明确各类事项的决策机制，不可朝令夕改</a:t>
                </a:r>
                <a:endParaRPr lang="en-US" altLang="zh-CN" sz="1600">
                  <a:solidFill>
                    <a:schemeClr val="tx1"/>
                  </a:solidFill>
                </a:endParaRPr>
              </a:p>
            </p:txBody>
          </p:sp>
        </p:gr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624417" y="42333"/>
            <a:ext cx="10058400" cy="846667"/>
          </a:xfrm>
          <a:prstGeom prst="rect">
            <a:avLst/>
          </a:prstGeom>
          <a:noFill/>
          <a:ln>
            <a:noFill/>
          </a:ln>
        </p:spPr>
        <p:txBody>
          <a:bodyPr lIns="121917" tIns="60958" rIns="121917" bIns="60958" anchor="ctr"/>
          <a:lstStyle/>
          <a:p>
            <a:pPr eaLnBrk="0" hangingPunct="0"/>
            <a:endParaRPr kumimoji="1" lang="zh-CN" altLang="en-US" sz="4300" b="1">
              <a:solidFill>
                <a:srgbClr val="FF0000"/>
              </a:solidFill>
              <a:effectLst>
                <a:outerShdw blurRad="38100" dist="38100" dir="2700000" algn="tl">
                  <a:srgbClr val="C0C0C0"/>
                </a:outerShdw>
              </a:effectLst>
              <a:latin typeface="宋体" panose="02010600030101010101" pitchFamily="2" charset="-122"/>
              <a:ea typeface="黑体" panose="02010609060101010101" pitchFamily="49" charset="-122"/>
            </a:endParaRPr>
          </a:p>
        </p:txBody>
      </p:sp>
      <p:sp>
        <p:nvSpPr>
          <p:cNvPr id="2" name="文本占位符 1"/>
          <p:cNvSpPr>
            <a:spLocks noGrp="1"/>
          </p:cNvSpPr>
          <p:nvPr>
            <p:ph type="body" sz="quarter" idx="13"/>
          </p:nvPr>
        </p:nvSpPr>
        <p:spPr/>
        <p:txBody>
          <a:bodyPr/>
          <a:lstStyle/>
          <a:p>
            <a:r>
              <a:rPr kumimoji="1" lang="en-US" altLang="zh-CN" dirty="0" smtClean="0"/>
              <a:t>2</a:t>
            </a:r>
            <a:endParaRPr kumimoji="1" lang="zh-CN" altLang="en-US" dirty="0"/>
          </a:p>
        </p:txBody>
      </p:sp>
      <p:sp>
        <p:nvSpPr>
          <p:cNvPr id="5" name="文本占位符 4"/>
          <p:cNvSpPr>
            <a:spLocks noGrp="1"/>
          </p:cNvSpPr>
          <p:nvPr>
            <p:ph type="body" sz="quarter" idx="14"/>
          </p:nvPr>
        </p:nvSpPr>
        <p:spPr/>
        <p:txBody>
          <a:bodyPr/>
          <a:lstStyle/>
          <a:p>
            <a:r>
              <a:rPr kumimoji="1" lang="zh-CN" altLang="en-US" dirty="0" smtClean="0"/>
              <a:t>初创企业股权分配决策</a:t>
            </a:r>
            <a:endParaRPr kumimoji="1" lang="zh-CN" altLang="en-US" dirty="0"/>
          </a:p>
        </p:txBody>
      </p:sp>
      <p:grpSp>
        <p:nvGrpSpPr>
          <p:cNvPr id="6" name="组 5"/>
          <p:cNvGrpSpPr/>
          <p:nvPr/>
        </p:nvGrpSpPr>
        <p:grpSpPr>
          <a:xfrm>
            <a:off x="335360" y="1739919"/>
            <a:ext cx="11480304" cy="4128462"/>
            <a:chOff x="335360" y="1028733"/>
            <a:chExt cx="11480304" cy="4128462"/>
          </a:xfrm>
        </p:grpSpPr>
        <p:sp>
          <p:nvSpPr>
            <p:cNvPr id="61" name="矩形 60"/>
            <p:cNvSpPr/>
            <p:nvPr/>
          </p:nvSpPr>
          <p:spPr>
            <a:xfrm>
              <a:off x="4463819" y="1028733"/>
              <a:ext cx="2880320" cy="48005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创新创业企业的团队组建</a:t>
              </a:r>
              <a:endParaRPr lang="en-US" altLang="zh-CN" sz="1600">
                <a:solidFill>
                  <a:schemeClr val="tx1"/>
                </a:solidFill>
              </a:endParaRPr>
            </a:p>
          </p:txBody>
        </p:sp>
        <p:sp>
          <p:nvSpPr>
            <p:cNvPr id="62" name="矩形 61"/>
            <p:cNvSpPr/>
            <p:nvPr/>
          </p:nvSpPr>
          <p:spPr>
            <a:xfrm>
              <a:off x="815414" y="1892831"/>
              <a:ext cx="2784309" cy="48005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手里钱少付不起高薪</a:t>
              </a:r>
              <a:endParaRPr lang="en-US" altLang="zh-CN" sz="1600">
                <a:solidFill>
                  <a:schemeClr val="tx1"/>
                </a:solidFill>
              </a:endParaRPr>
            </a:p>
          </p:txBody>
        </p:sp>
        <p:sp>
          <p:nvSpPr>
            <p:cNvPr id="63" name="矩形 62"/>
            <p:cNvSpPr/>
            <p:nvPr/>
          </p:nvSpPr>
          <p:spPr>
            <a:xfrm>
              <a:off x="4463819" y="1892830"/>
              <a:ext cx="2784309" cy="48005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做事面临难题亟需高手</a:t>
              </a:r>
              <a:endParaRPr lang="en-US" altLang="zh-CN" sz="1600">
                <a:solidFill>
                  <a:schemeClr val="tx1"/>
                </a:solidFill>
              </a:endParaRPr>
            </a:p>
          </p:txBody>
        </p:sp>
        <p:sp>
          <p:nvSpPr>
            <p:cNvPr id="64" name="矩形 63"/>
            <p:cNvSpPr/>
            <p:nvPr/>
          </p:nvSpPr>
          <p:spPr>
            <a:xfrm>
              <a:off x="8112224" y="1892833"/>
              <a:ext cx="2784309" cy="48005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前景不确定风险很大</a:t>
              </a:r>
              <a:endParaRPr lang="en-US" altLang="zh-CN" sz="1600">
                <a:solidFill>
                  <a:schemeClr val="tx1"/>
                </a:solidFill>
              </a:endParaRPr>
            </a:p>
          </p:txBody>
        </p:sp>
        <p:cxnSp>
          <p:nvCxnSpPr>
            <p:cNvPr id="4" name="肘形连接符 3"/>
            <p:cNvCxnSpPr>
              <a:stCxn id="61" idx="2"/>
              <a:endCxn id="62" idx="0"/>
            </p:cNvCxnSpPr>
            <p:nvPr/>
          </p:nvCxnSpPr>
          <p:spPr>
            <a:xfrm rot="5400000">
              <a:off x="3863753" y="-147398"/>
              <a:ext cx="384044" cy="369641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肘形连接符 64"/>
            <p:cNvCxnSpPr>
              <a:stCxn id="61" idx="2"/>
              <a:endCxn id="63" idx="0"/>
            </p:cNvCxnSpPr>
            <p:nvPr/>
          </p:nvCxnSpPr>
          <p:spPr>
            <a:xfrm rot="5400000">
              <a:off x="5687955" y="1676806"/>
              <a:ext cx="384043" cy="4800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肘形连接符 65"/>
            <p:cNvCxnSpPr>
              <a:stCxn id="61" idx="2"/>
              <a:endCxn id="64" idx="0"/>
            </p:cNvCxnSpPr>
            <p:nvPr/>
          </p:nvCxnSpPr>
          <p:spPr>
            <a:xfrm rot="16200000" flipH="1">
              <a:off x="7512156" y="-99391"/>
              <a:ext cx="384045" cy="36004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4271798" y="2852936"/>
              <a:ext cx="3072341" cy="576064"/>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600"/>
                <a:t>获得低成本高水平的合伙人？</a:t>
              </a:r>
              <a:endParaRPr lang="zh-CN" altLang="en-US" sz="1600"/>
            </a:p>
          </p:txBody>
        </p:sp>
        <p:sp>
          <p:nvSpPr>
            <p:cNvPr id="67" name="矩形 66"/>
            <p:cNvSpPr/>
            <p:nvPr/>
          </p:nvSpPr>
          <p:spPr>
            <a:xfrm>
              <a:off x="2735627" y="3717033"/>
              <a:ext cx="6295728" cy="48005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股票期权方式：被硅谷创新企业广泛使用，誉为“金手铐”</a:t>
              </a:r>
              <a:endParaRPr lang="en-US" altLang="zh-CN" sz="1600">
                <a:solidFill>
                  <a:schemeClr val="tx1"/>
                </a:solidFill>
              </a:endParaRPr>
            </a:p>
          </p:txBody>
        </p:sp>
        <p:cxnSp>
          <p:nvCxnSpPr>
            <p:cNvPr id="11" name="肘形连接符 10"/>
            <p:cNvCxnSpPr>
              <a:stCxn id="62" idx="2"/>
              <a:endCxn id="9" idx="0"/>
            </p:cNvCxnSpPr>
            <p:nvPr/>
          </p:nvCxnSpPr>
          <p:spPr>
            <a:xfrm rot="16200000" flipH="1">
              <a:off x="3767743" y="812711"/>
              <a:ext cx="480051" cy="3600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肘形连接符 12"/>
            <p:cNvCxnSpPr>
              <a:stCxn id="64" idx="2"/>
              <a:endCxn id="9" idx="0"/>
            </p:cNvCxnSpPr>
            <p:nvPr/>
          </p:nvCxnSpPr>
          <p:spPr>
            <a:xfrm rot="5400000">
              <a:off x="7416150" y="764705"/>
              <a:ext cx="480049" cy="369641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肘形连接符 14"/>
            <p:cNvCxnSpPr>
              <a:stCxn id="63" idx="2"/>
              <a:endCxn id="9" idx="0"/>
            </p:cNvCxnSpPr>
            <p:nvPr/>
          </p:nvCxnSpPr>
          <p:spPr>
            <a:xfrm rot="5400000">
              <a:off x="5591946" y="2588907"/>
              <a:ext cx="480052" cy="4800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矩形 67"/>
            <p:cNvSpPr/>
            <p:nvPr/>
          </p:nvSpPr>
          <p:spPr>
            <a:xfrm>
              <a:off x="335360" y="4581130"/>
              <a:ext cx="2784309" cy="57606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拥有以某价格买多少股份的权利</a:t>
              </a:r>
              <a:endParaRPr lang="en-US" altLang="zh-CN" sz="1600">
                <a:solidFill>
                  <a:schemeClr val="tx1"/>
                </a:solidFill>
              </a:endParaRPr>
            </a:p>
          </p:txBody>
        </p:sp>
        <p:sp>
          <p:nvSpPr>
            <p:cNvPr id="69" name="矩形 68"/>
            <p:cNvSpPr/>
            <p:nvPr/>
          </p:nvSpPr>
          <p:spPr>
            <a:xfrm>
              <a:off x="3243198" y="4581129"/>
              <a:ext cx="2784309" cy="57606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中途离开则该权利失效不能获得收益</a:t>
              </a:r>
              <a:endParaRPr lang="en-US" altLang="zh-CN" sz="1600">
                <a:solidFill>
                  <a:schemeClr val="tx1"/>
                </a:solidFill>
              </a:endParaRPr>
            </a:p>
          </p:txBody>
        </p:sp>
        <p:sp>
          <p:nvSpPr>
            <p:cNvPr id="70" name="矩形 69"/>
            <p:cNvSpPr/>
            <p:nvPr/>
          </p:nvSpPr>
          <p:spPr>
            <a:xfrm>
              <a:off x="6151035" y="4581128"/>
              <a:ext cx="2784309" cy="57606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一旦项目成功，股票价格升值的差额即为收益</a:t>
              </a:r>
              <a:endParaRPr lang="en-US" altLang="zh-CN" sz="1600">
                <a:solidFill>
                  <a:schemeClr val="tx1"/>
                </a:solidFill>
              </a:endParaRPr>
            </a:p>
          </p:txBody>
        </p:sp>
        <p:sp>
          <p:nvSpPr>
            <p:cNvPr id="74" name="矩形 73"/>
            <p:cNvSpPr/>
            <p:nvPr/>
          </p:nvSpPr>
          <p:spPr>
            <a:xfrm>
              <a:off x="9031355" y="4581129"/>
              <a:ext cx="2784309" cy="57606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无须事先购买股票承担可能失败风险</a:t>
              </a:r>
              <a:endParaRPr lang="en-US" altLang="zh-CN" sz="1600">
                <a:solidFill>
                  <a:schemeClr val="tx1"/>
                </a:solidFill>
              </a:endParaRPr>
            </a:p>
          </p:txBody>
        </p:sp>
        <p:cxnSp>
          <p:nvCxnSpPr>
            <p:cNvPr id="75" name="肘形连接符 74"/>
            <p:cNvCxnSpPr>
              <a:stCxn id="67" idx="2"/>
              <a:endCxn id="68" idx="0"/>
            </p:cNvCxnSpPr>
            <p:nvPr/>
          </p:nvCxnSpPr>
          <p:spPr>
            <a:xfrm rot="5400000">
              <a:off x="3613481" y="2311120"/>
              <a:ext cx="384043" cy="415597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肘形连接符 77"/>
            <p:cNvCxnSpPr>
              <a:stCxn id="67" idx="2"/>
              <a:endCxn id="74" idx="0"/>
            </p:cNvCxnSpPr>
            <p:nvPr/>
          </p:nvCxnSpPr>
          <p:spPr>
            <a:xfrm rot="16200000" flipH="1">
              <a:off x="7961481" y="2119097"/>
              <a:ext cx="384041" cy="454001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kumimoji="1" lang="en-US" altLang="zh-CN" dirty="0" smtClean="0"/>
              <a:t>2</a:t>
            </a:r>
            <a:endParaRPr kumimoji="1" lang="zh-CN" altLang="en-US" dirty="0"/>
          </a:p>
        </p:txBody>
      </p:sp>
      <p:sp>
        <p:nvSpPr>
          <p:cNvPr id="5" name="文本占位符 4"/>
          <p:cNvSpPr>
            <a:spLocks noGrp="1"/>
          </p:cNvSpPr>
          <p:nvPr>
            <p:ph type="body" sz="quarter" idx="14"/>
          </p:nvPr>
        </p:nvSpPr>
        <p:spPr>
          <a:xfrm>
            <a:off x="902135" y="808399"/>
            <a:ext cx="3043331" cy="435644"/>
          </a:xfrm>
        </p:spPr>
        <p:txBody>
          <a:bodyPr/>
          <a:lstStyle/>
          <a:p>
            <a:r>
              <a:rPr kumimoji="1" lang="zh-CN" altLang="en-US" dirty="0" smtClean="0"/>
              <a:t>初创企业商业利益保护决策</a:t>
            </a:r>
            <a:endParaRPr kumimoji="1" lang="zh-CN" altLang="en-US" dirty="0"/>
          </a:p>
        </p:txBody>
      </p:sp>
      <p:grpSp>
        <p:nvGrpSpPr>
          <p:cNvPr id="7" name="组 6"/>
          <p:cNvGrpSpPr/>
          <p:nvPr/>
        </p:nvGrpSpPr>
        <p:grpSpPr>
          <a:xfrm>
            <a:off x="1775520" y="1642533"/>
            <a:ext cx="8640960" cy="4419600"/>
            <a:chOff x="1775520" y="1124745"/>
            <a:chExt cx="8640960" cy="5135018"/>
          </a:xfrm>
        </p:grpSpPr>
        <p:sp>
          <p:nvSpPr>
            <p:cNvPr id="61" name="矩形 60"/>
            <p:cNvSpPr/>
            <p:nvPr/>
          </p:nvSpPr>
          <p:spPr>
            <a:xfrm>
              <a:off x="2543606" y="1124745"/>
              <a:ext cx="6528725" cy="48005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dirty="0">
                  <a:solidFill>
                    <a:schemeClr val="tx1"/>
                  </a:solidFill>
                </a:rPr>
                <a:t>初创企业经营中，要重视对自己的商业利益的保护</a:t>
              </a:r>
              <a:endParaRPr lang="en-US" altLang="zh-CN" sz="1600" dirty="0">
                <a:solidFill>
                  <a:schemeClr val="tx1"/>
                </a:solidFill>
              </a:endParaRPr>
            </a:p>
          </p:txBody>
        </p:sp>
        <p:sp>
          <p:nvSpPr>
            <p:cNvPr id="62" name="矩形 61"/>
            <p:cNvSpPr/>
            <p:nvPr/>
          </p:nvSpPr>
          <p:spPr>
            <a:xfrm>
              <a:off x="3023659" y="2180861"/>
              <a:ext cx="2592288" cy="48005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尊重市场游戏规则</a:t>
              </a:r>
              <a:endParaRPr lang="en-US" altLang="zh-CN" sz="1600">
                <a:solidFill>
                  <a:schemeClr val="tx1"/>
                </a:solidFill>
              </a:endParaRPr>
            </a:p>
          </p:txBody>
        </p:sp>
        <p:sp>
          <p:nvSpPr>
            <p:cNvPr id="63" name="矩形 62"/>
            <p:cNvSpPr/>
            <p:nvPr/>
          </p:nvSpPr>
          <p:spPr>
            <a:xfrm>
              <a:off x="5999989" y="2180862"/>
              <a:ext cx="2592288" cy="48005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运用市场游戏规则</a:t>
              </a:r>
              <a:endParaRPr lang="en-US" altLang="zh-CN" sz="1600">
                <a:solidFill>
                  <a:schemeClr val="tx1"/>
                </a:solidFill>
              </a:endParaRPr>
            </a:p>
          </p:txBody>
        </p:sp>
        <p:sp>
          <p:nvSpPr>
            <p:cNvPr id="64" name="矩形 63"/>
            <p:cNvSpPr/>
            <p:nvPr/>
          </p:nvSpPr>
          <p:spPr>
            <a:xfrm>
              <a:off x="1775520" y="3332987"/>
              <a:ext cx="2592288" cy="48005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发明专利</a:t>
              </a:r>
              <a:r>
                <a:rPr lang="en-US" altLang="zh-CN" sz="1600">
                  <a:solidFill>
                    <a:schemeClr val="tx1"/>
                  </a:solidFill>
                </a:rPr>
                <a:t>/</a:t>
              </a:r>
              <a:r>
                <a:rPr lang="zh-CN" altLang="en-US" sz="1600">
                  <a:solidFill>
                    <a:schemeClr val="tx1"/>
                  </a:solidFill>
                </a:rPr>
                <a:t>著作权申报</a:t>
              </a:r>
              <a:endParaRPr lang="en-US" altLang="zh-CN" sz="1600">
                <a:solidFill>
                  <a:schemeClr val="tx1"/>
                </a:solidFill>
              </a:endParaRPr>
            </a:p>
          </p:txBody>
        </p:sp>
        <p:sp>
          <p:nvSpPr>
            <p:cNvPr id="65" name="矩形 64"/>
            <p:cNvSpPr/>
            <p:nvPr/>
          </p:nvSpPr>
          <p:spPr>
            <a:xfrm>
              <a:off x="4793067" y="3332989"/>
              <a:ext cx="2592288" cy="48005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产品商标注册</a:t>
              </a:r>
              <a:endParaRPr lang="en-US" altLang="zh-CN" sz="1600">
                <a:solidFill>
                  <a:schemeClr val="tx1"/>
                </a:solidFill>
              </a:endParaRPr>
            </a:p>
          </p:txBody>
        </p:sp>
        <p:sp>
          <p:nvSpPr>
            <p:cNvPr id="66" name="矩形 65"/>
            <p:cNvSpPr/>
            <p:nvPr/>
          </p:nvSpPr>
          <p:spPr>
            <a:xfrm>
              <a:off x="7824192" y="3332989"/>
              <a:ext cx="2592288" cy="48005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商业秘密保护</a:t>
              </a:r>
              <a:endParaRPr lang="en-US" altLang="zh-CN" sz="1600">
                <a:solidFill>
                  <a:schemeClr val="tx1"/>
                </a:solidFill>
              </a:endParaRPr>
            </a:p>
          </p:txBody>
        </p:sp>
        <p:sp>
          <p:nvSpPr>
            <p:cNvPr id="67" name="矩形标注 66"/>
            <p:cNvSpPr/>
            <p:nvPr/>
          </p:nvSpPr>
          <p:spPr>
            <a:xfrm>
              <a:off x="2063552" y="4389108"/>
              <a:ext cx="2016224" cy="1870655"/>
            </a:xfrm>
            <a:prstGeom prst="wedgeRectCallout">
              <a:avLst>
                <a:gd name="adj1" fmla="val -10277"/>
                <a:gd name="adj2" fmla="val -73650"/>
              </a:avLst>
            </a:prstGeom>
            <a:solidFill>
              <a:schemeClr val="accent6">
                <a:lumMod val="40000"/>
                <a:lumOff val="60000"/>
              </a:schemeClr>
            </a:solidFill>
            <a:ln>
              <a:solidFill>
                <a:schemeClr val="accent1">
                  <a:shade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nchorCtr="0"/>
            <a:lstStyle/>
            <a:p>
              <a:pPr latinLnBrk="1"/>
              <a:r>
                <a:rPr lang="zh-CN" altLang="en-US" sz="1600">
                  <a:solidFill>
                    <a:schemeClr val="tx1"/>
                  </a:solidFill>
                </a:rPr>
                <a:t>创新研发成果要及时进行专利申报获得保护，否则面临侵权行为发生时候，可能会商业利益受损</a:t>
              </a:r>
              <a:endParaRPr lang="en-US" altLang="zh-CN" sz="1600">
                <a:solidFill>
                  <a:schemeClr val="tx1"/>
                </a:solidFill>
              </a:endParaRPr>
            </a:p>
          </p:txBody>
        </p:sp>
        <p:sp>
          <p:nvSpPr>
            <p:cNvPr id="68" name="矩形标注 67"/>
            <p:cNvSpPr/>
            <p:nvPr/>
          </p:nvSpPr>
          <p:spPr>
            <a:xfrm>
              <a:off x="5177109" y="4389108"/>
              <a:ext cx="2016224" cy="1851982"/>
            </a:xfrm>
            <a:prstGeom prst="wedgeRectCallout">
              <a:avLst>
                <a:gd name="adj1" fmla="val -10277"/>
                <a:gd name="adj2" fmla="val -73650"/>
              </a:avLst>
            </a:prstGeom>
            <a:solidFill>
              <a:schemeClr val="accent6">
                <a:lumMod val="40000"/>
                <a:lumOff val="60000"/>
              </a:schemeClr>
            </a:solidFill>
            <a:ln>
              <a:solidFill>
                <a:schemeClr val="accent1">
                  <a:shade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nchorCtr="0"/>
            <a:lstStyle/>
            <a:p>
              <a:pPr latinLnBrk="1"/>
              <a:r>
                <a:rPr lang="zh-CN" altLang="en-US" sz="1600">
                  <a:solidFill>
                    <a:schemeClr val="tx1"/>
                  </a:solidFill>
                </a:rPr>
                <a:t>各类经营活动中涉及到的企业</a:t>
              </a:r>
              <a:r>
                <a:rPr lang="en-US" altLang="zh-CN" sz="1600">
                  <a:solidFill>
                    <a:schemeClr val="tx1"/>
                  </a:solidFill>
                </a:rPr>
                <a:t>/</a:t>
              </a:r>
              <a:r>
                <a:rPr lang="zh-CN" altLang="en-US" sz="1600">
                  <a:solidFill>
                    <a:schemeClr val="tx1"/>
                  </a:solidFill>
                </a:rPr>
                <a:t>产品商标，标志等内容也应及早注册，否则别人抢先注册就不好办</a:t>
              </a:r>
              <a:endParaRPr lang="en-US" altLang="zh-CN" sz="1600">
                <a:solidFill>
                  <a:schemeClr val="tx1"/>
                </a:solidFill>
              </a:endParaRPr>
            </a:p>
          </p:txBody>
        </p:sp>
        <p:sp>
          <p:nvSpPr>
            <p:cNvPr id="69" name="矩形标注 68"/>
            <p:cNvSpPr/>
            <p:nvPr/>
          </p:nvSpPr>
          <p:spPr>
            <a:xfrm>
              <a:off x="8208235" y="4389108"/>
              <a:ext cx="2016224" cy="1870655"/>
            </a:xfrm>
            <a:prstGeom prst="wedgeRectCallout">
              <a:avLst>
                <a:gd name="adj1" fmla="val -10277"/>
                <a:gd name="adj2" fmla="val -73650"/>
              </a:avLst>
            </a:prstGeom>
            <a:solidFill>
              <a:schemeClr val="accent6">
                <a:lumMod val="40000"/>
                <a:lumOff val="60000"/>
              </a:schemeClr>
            </a:solidFill>
            <a:ln>
              <a:solidFill>
                <a:schemeClr val="accent1">
                  <a:shade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nchorCtr="0"/>
            <a:lstStyle/>
            <a:p>
              <a:pPr latinLnBrk="1"/>
              <a:r>
                <a:rPr lang="zh-CN" altLang="en-US" sz="1600">
                  <a:solidFill>
                    <a:schemeClr val="tx1"/>
                  </a:solidFill>
                </a:rPr>
                <a:t>商业创意和产品研发让同行知道自己就吃亏了，经营计划让竞争对手知道自己将会被动。</a:t>
              </a:r>
              <a:endParaRPr lang="en-US" altLang="zh-CN" sz="1600">
                <a:solidFill>
                  <a:schemeClr val="tx1"/>
                </a:solidFill>
              </a:endParaRPr>
            </a:p>
            <a:p>
              <a:pPr algn="ctr" latinLnBrk="1"/>
              <a:r>
                <a:rPr lang="zh-CN" altLang="en-US" sz="1600" b="1">
                  <a:solidFill>
                    <a:srgbClr val="FF0000"/>
                  </a:solidFill>
                </a:rPr>
                <a:t>与诚信无关</a:t>
              </a:r>
              <a:endParaRPr lang="en-US" altLang="zh-CN" sz="1600" b="1">
                <a:solidFill>
                  <a:srgbClr val="FF0000"/>
                </a:solidFill>
              </a:endParaRPr>
            </a:p>
          </p:txBody>
        </p:sp>
        <p:cxnSp>
          <p:nvCxnSpPr>
            <p:cNvPr id="4" name="肘形连接符 3"/>
            <p:cNvCxnSpPr>
              <a:stCxn id="61" idx="2"/>
              <a:endCxn id="62" idx="0"/>
            </p:cNvCxnSpPr>
            <p:nvPr/>
          </p:nvCxnSpPr>
          <p:spPr>
            <a:xfrm rot="5400000">
              <a:off x="4775855" y="1148747"/>
              <a:ext cx="576061" cy="148816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肘形连接符 5"/>
            <p:cNvCxnSpPr>
              <a:stCxn id="61" idx="2"/>
              <a:endCxn id="63" idx="0"/>
            </p:cNvCxnSpPr>
            <p:nvPr/>
          </p:nvCxnSpPr>
          <p:spPr>
            <a:xfrm rot="16200000" flipH="1">
              <a:off x="6264021" y="1148747"/>
              <a:ext cx="576063" cy="148816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肘形连接符 7"/>
            <p:cNvCxnSpPr>
              <a:stCxn id="62" idx="2"/>
              <a:endCxn id="66" idx="0"/>
            </p:cNvCxnSpPr>
            <p:nvPr/>
          </p:nvCxnSpPr>
          <p:spPr>
            <a:xfrm rot="16200000" flipH="1">
              <a:off x="6384034" y="596684"/>
              <a:ext cx="672073" cy="480053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肘形连接符 9"/>
            <p:cNvCxnSpPr>
              <a:stCxn id="63" idx="2"/>
              <a:endCxn id="64" idx="0"/>
            </p:cNvCxnSpPr>
            <p:nvPr/>
          </p:nvCxnSpPr>
          <p:spPr>
            <a:xfrm rot="5400000">
              <a:off x="4847865" y="884716"/>
              <a:ext cx="672071" cy="422446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624417" y="42333"/>
            <a:ext cx="10058400" cy="846667"/>
          </a:xfrm>
          <a:prstGeom prst="rect">
            <a:avLst/>
          </a:prstGeom>
          <a:noFill/>
          <a:ln>
            <a:noFill/>
          </a:ln>
        </p:spPr>
        <p:txBody>
          <a:bodyPr lIns="121917" tIns="60958" rIns="121917" bIns="60958" anchor="ctr"/>
          <a:lstStyle/>
          <a:p>
            <a:pPr eaLnBrk="0" hangingPunct="0"/>
            <a:endParaRPr kumimoji="1" lang="zh-CN" altLang="en-US" sz="4300" b="1">
              <a:solidFill>
                <a:srgbClr val="FF0000"/>
              </a:solidFill>
              <a:effectLst>
                <a:outerShdw blurRad="38100" dist="38100" dir="2700000" algn="tl">
                  <a:srgbClr val="C0C0C0"/>
                </a:outerShdw>
              </a:effectLst>
              <a:latin typeface="宋体" panose="02010600030101010101" pitchFamily="2" charset="-122"/>
              <a:ea typeface="黑体" panose="02010609060101010101" pitchFamily="49" charset="-122"/>
            </a:endParaRPr>
          </a:p>
        </p:txBody>
      </p:sp>
      <p:sp>
        <p:nvSpPr>
          <p:cNvPr id="8" name="文本占位符 7"/>
          <p:cNvSpPr>
            <a:spLocks noGrp="1"/>
          </p:cNvSpPr>
          <p:nvPr>
            <p:ph type="body" sz="quarter" idx="13"/>
          </p:nvPr>
        </p:nvSpPr>
        <p:spPr/>
        <p:txBody>
          <a:bodyPr/>
          <a:lstStyle/>
          <a:p>
            <a:r>
              <a:rPr kumimoji="1" lang="en-US" altLang="zh-CN" dirty="0" smtClean="0"/>
              <a:t>2</a:t>
            </a:r>
            <a:endParaRPr kumimoji="1" lang="zh-CN" altLang="en-US" dirty="0"/>
          </a:p>
        </p:txBody>
      </p:sp>
      <p:sp>
        <p:nvSpPr>
          <p:cNvPr id="9" name="文本占位符 8"/>
          <p:cNvSpPr>
            <a:spLocks noGrp="1"/>
          </p:cNvSpPr>
          <p:nvPr>
            <p:ph type="body" sz="quarter" idx="14"/>
          </p:nvPr>
        </p:nvSpPr>
        <p:spPr>
          <a:xfrm>
            <a:off x="902135" y="808399"/>
            <a:ext cx="3229597" cy="435644"/>
          </a:xfrm>
        </p:spPr>
        <p:txBody>
          <a:bodyPr/>
          <a:lstStyle/>
          <a:p>
            <a:r>
              <a:rPr kumimoji="1" lang="zh-CN" altLang="en-US" dirty="0" smtClean="0"/>
              <a:t>初创企业市场合作进入决策</a:t>
            </a:r>
            <a:endParaRPr kumimoji="1" lang="zh-CN" altLang="en-US" dirty="0"/>
          </a:p>
        </p:txBody>
      </p:sp>
      <p:sp>
        <p:nvSpPr>
          <p:cNvPr id="61" name="矩形 60"/>
          <p:cNvSpPr/>
          <p:nvPr/>
        </p:nvSpPr>
        <p:spPr>
          <a:xfrm>
            <a:off x="1303866" y="2002372"/>
            <a:ext cx="1591733" cy="385656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dirty="0">
                <a:solidFill>
                  <a:schemeClr val="tx1"/>
                </a:solidFill>
              </a:rPr>
              <a:t>初创企业经营中，由于实力弱小，需要通过市场合作来建立</a:t>
            </a:r>
            <a:r>
              <a:rPr lang="en-US" altLang="zh-CN" dirty="0">
                <a:solidFill>
                  <a:schemeClr val="tx1"/>
                </a:solidFill>
              </a:rPr>
              <a:t>/</a:t>
            </a:r>
            <a:r>
              <a:rPr lang="zh-CN" altLang="en-US" dirty="0">
                <a:solidFill>
                  <a:schemeClr val="tx1"/>
                </a:solidFill>
              </a:rPr>
              <a:t>加强自己的市场竞争能力，两个合作方向可考虑</a:t>
            </a:r>
            <a:endParaRPr lang="en-US" altLang="zh-CN" dirty="0">
              <a:solidFill>
                <a:schemeClr val="tx1"/>
              </a:solidFill>
            </a:endParaRPr>
          </a:p>
        </p:txBody>
      </p:sp>
      <p:sp>
        <p:nvSpPr>
          <p:cNvPr id="68" name="矩形 67"/>
          <p:cNvSpPr/>
          <p:nvPr/>
        </p:nvSpPr>
        <p:spPr>
          <a:xfrm>
            <a:off x="10235142" y="1994600"/>
            <a:ext cx="1056117" cy="3648404"/>
          </a:xfrm>
          <a:prstGeom prst="rect">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900">
                <a:solidFill>
                  <a:schemeClr val="tx1"/>
                </a:solidFill>
              </a:rPr>
              <a:t>客户</a:t>
            </a:r>
            <a:endParaRPr lang="en-US" altLang="zh-CN" sz="1900">
              <a:solidFill>
                <a:schemeClr val="tx1"/>
              </a:solidFill>
            </a:endParaRPr>
          </a:p>
        </p:txBody>
      </p:sp>
      <p:grpSp>
        <p:nvGrpSpPr>
          <p:cNvPr id="5" name="组合 4"/>
          <p:cNvGrpSpPr/>
          <p:nvPr/>
        </p:nvGrpSpPr>
        <p:grpSpPr>
          <a:xfrm>
            <a:off x="2991926" y="1994600"/>
            <a:ext cx="6859173" cy="1248139"/>
            <a:chOff x="1443844" y="1635647"/>
            <a:chExt cx="5144380" cy="936104"/>
          </a:xfrm>
        </p:grpSpPr>
        <p:sp>
          <p:nvSpPr>
            <p:cNvPr id="72" name="矩形 71"/>
            <p:cNvSpPr/>
            <p:nvPr/>
          </p:nvSpPr>
          <p:spPr>
            <a:xfrm>
              <a:off x="1443844" y="1635647"/>
              <a:ext cx="4784340" cy="936104"/>
            </a:xfrm>
            <a:prstGeom prst="rect">
              <a:avLst/>
            </a:prstGeom>
            <a:noFill/>
            <a:ln>
              <a:prstDash val="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1900">
                  <a:solidFill>
                    <a:srgbClr val="FF0000"/>
                  </a:solidFill>
                </a:rPr>
                <a:t>供应链合作</a:t>
              </a:r>
              <a:endParaRPr lang="en-US" altLang="zh-CN" sz="1900">
                <a:solidFill>
                  <a:srgbClr val="FF0000"/>
                </a:solidFill>
              </a:endParaRPr>
            </a:p>
          </p:txBody>
        </p:sp>
        <p:sp>
          <p:nvSpPr>
            <p:cNvPr id="62" name="矩形 61"/>
            <p:cNvSpPr/>
            <p:nvPr/>
          </p:nvSpPr>
          <p:spPr>
            <a:xfrm>
              <a:off x="1763688" y="1995686"/>
              <a:ext cx="792088" cy="432047"/>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900">
                  <a:solidFill>
                    <a:schemeClr val="tx1"/>
                  </a:solidFill>
                </a:rPr>
                <a:t>企业</a:t>
              </a:r>
              <a:endParaRPr lang="en-US" altLang="zh-CN" sz="1900">
                <a:solidFill>
                  <a:schemeClr val="tx1"/>
                </a:solidFill>
              </a:endParaRPr>
            </a:p>
          </p:txBody>
        </p:sp>
        <p:sp>
          <p:nvSpPr>
            <p:cNvPr id="63" name="矩形 62"/>
            <p:cNvSpPr/>
            <p:nvPr/>
          </p:nvSpPr>
          <p:spPr>
            <a:xfrm>
              <a:off x="2915816" y="1995686"/>
              <a:ext cx="792088" cy="432047"/>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900">
                  <a:solidFill>
                    <a:schemeClr val="tx1"/>
                  </a:solidFill>
                </a:rPr>
                <a:t>企业</a:t>
              </a:r>
              <a:endParaRPr lang="en-US" altLang="zh-CN" sz="1900">
                <a:solidFill>
                  <a:schemeClr val="tx1"/>
                </a:solidFill>
              </a:endParaRPr>
            </a:p>
          </p:txBody>
        </p:sp>
        <p:sp>
          <p:nvSpPr>
            <p:cNvPr id="64" name="矩形 63"/>
            <p:cNvSpPr/>
            <p:nvPr/>
          </p:nvSpPr>
          <p:spPr>
            <a:xfrm>
              <a:off x="4067944" y="1995686"/>
              <a:ext cx="792088" cy="432047"/>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900">
                  <a:solidFill>
                    <a:schemeClr val="tx1"/>
                  </a:solidFill>
                </a:rPr>
                <a:t>企业</a:t>
              </a:r>
              <a:endParaRPr lang="en-US" altLang="zh-CN" sz="1900">
                <a:solidFill>
                  <a:schemeClr val="tx1"/>
                </a:solidFill>
              </a:endParaRPr>
            </a:p>
          </p:txBody>
        </p:sp>
        <p:sp>
          <p:nvSpPr>
            <p:cNvPr id="65" name="矩形 64"/>
            <p:cNvSpPr/>
            <p:nvPr/>
          </p:nvSpPr>
          <p:spPr>
            <a:xfrm>
              <a:off x="5220072" y="1995686"/>
              <a:ext cx="792088" cy="432047"/>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900">
                  <a:solidFill>
                    <a:schemeClr val="tx1"/>
                  </a:solidFill>
                </a:rPr>
                <a:t>企业</a:t>
              </a:r>
              <a:endParaRPr lang="en-US" altLang="zh-CN" sz="1900">
                <a:solidFill>
                  <a:schemeClr val="tx1"/>
                </a:solidFill>
              </a:endParaRPr>
            </a:p>
          </p:txBody>
        </p:sp>
        <p:sp>
          <p:nvSpPr>
            <p:cNvPr id="2" name="右箭头 1"/>
            <p:cNvSpPr/>
            <p:nvPr/>
          </p:nvSpPr>
          <p:spPr>
            <a:xfrm>
              <a:off x="2699792" y="2139702"/>
              <a:ext cx="7200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右箭头 65"/>
            <p:cNvSpPr/>
            <p:nvPr/>
          </p:nvSpPr>
          <p:spPr>
            <a:xfrm>
              <a:off x="3851920" y="2139702"/>
              <a:ext cx="7200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右箭头 66"/>
            <p:cNvSpPr/>
            <p:nvPr/>
          </p:nvSpPr>
          <p:spPr>
            <a:xfrm>
              <a:off x="5004048" y="2139702"/>
              <a:ext cx="7200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右箭头 73"/>
            <p:cNvSpPr/>
            <p:nvPr/>
          </p:nvSpPr>
          <p:spPr>
            <a:xfrm>
              <a:off x="6516216" y="2139702"/>
              <a:ext cx="7200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7834875" y="1994600"/>
            <a:ext cx="2016224" cy="3648404"/>
            <a:chOff x="5076056" y="1635647"/>
            <a:chExt cx="1512168" cy="2736303"/>
          </a:xfrm>
        </p:grpSpPr>
        <p:sp>
          <p:nvSpPr>
            <p:cNvPr id="69" name="矩形 68"/>
            <p:cNvSpPr/>
            <p:nvPr/>
          </p:nvSpPr>
          <p:spPr>
            <a:xfrm>
              <a:off x="5220072" y="2715767"/>
              <a:ext cx="792088" cy="432047"/>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900">
                  <a:solidFill>
                    <a:schemeClr val="tx1"/>
                  </a:solidFill>
                </a:rPr>
                <a:t>企业</a:t>
              </a:r>
              <a:endParaRPr lang="en-US" altLang="zh-CN" sz="1900">
                <a:solidFill>
                  <a:schemeClr val="tx1"/>
                </a:solidFill>
              </a:endParaRPr>
            </a:p>
          </p:txBody>
        </p:sp>
        <p:sp>
          <p:nvSpPr>
            <p:cNvPr id="70" name="矩形 69"/>
            <p:cNvSpPr/>
            <p:nvPr/>
          </p:nvSpPr>
          <p:spPr>
            <a:xfrm>
              <a:off x="5220072" y="3435847"/>
              <a:ext cx="792088" cy="432047"/>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900">
                  <a:solidFill>
                    <a:schemeClr val="tx1"/>
                  </a:solidFill>
                </a:rPr>
                <a:t>企业</a:t>
              </a:r>
              <a:endParaRPr lang="en-US" altLang="zh-CN" sz="1900">
                <a:solidFill>
                  <a:schemeClr val="tx1"/>
                </a:solidFill>
              </a:endParaRPr>
            </a:p>
          </p:txBody>
        </p:sp>
        <p:sp>
          <p:nvSpPr>
            <p:cNvPr id="73" name="矩形 72"/>
            <p:cNvSpPr/>
            <p:nvPr/>
          </p:nvSpPr>
          <p:spPr>
            <a:xfrm>
              <a:off x="5076056" y="1635647"/>
              <a:ext cx="1152128" cy="2736303"/>
            </a:xfrm>
            <a:prstGeom prst="rect">
              <a:avLst/>
            </a:prstGeom>
            <a:noFill/>
            <a:ln>
              <a:prstDash val="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zh-CN" altLang="en-US" sz="1900">
                  <a:solidFill>
                    <a:srgbClr val="FF0000"/>
                  </a:solidFill>
                </a:rPr>
                <a:t>方案级合作</a:t>
              </a:r>
              <a:endParaRPr lang="en-US" altLang="zh-CN" sz="1900">
                <a:solidFill>
                  <a:srgbClr val="FF0000"/>
                </a:solidFill>
              </a:endParaRPr>
            </a:p>
          </p:txBody>
        </p:sp>
        <p:sp>
          <p:nvSpPr>
            <p:cNvPr id="75" name="右箭头 74"/>
            <p:cNvSpPr/>
            <p:nvPr/>
          </p:nvSpPr>
          <p:spPr>
            <a:xfrm>
              <a:off x="6516216" y="2810924"/>
              <a:ext cx="7200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右箭头 75"/>
            <p:cNvSpPr/>
            <p:nvPr/>
          </p:nvSpPr>
          <p:spPr>
            <a:xfrm>
              <a:off x="6516216" y="3507854"/>
              <a:ext cx="7200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2991925" y="3530769"/>
            <a:ext cx="4501323" cy="2073555"/>
            <a:chOff x="1443844" y="2787774"/>
            <a:chExt cx="3375992" cy="1555166"/>
          </a:xfrm>
        </p:grpSpPr>
        <p:sp>
          <p:nvSpPr>
            <p:cNvPr id="4" name="文本框 3"/>
            <p:cNvSpPr txBox="1"/>
            <p:nvPr/>
          </p:nvSpPr>
          <p:spPr>
            <a:xfrm>
              <a:off x="1443844" y="2787774"/>
              <a:ext cx="3344180" cy="623248"/>
            </a:xfrm>
            <a:prstGeom prst="rect">
              <a:avLst/>
            </a:prstGeom>
            <a:noFill/>
          </p:spPr>
          <p:txBody>
            <a:bodyPr wrap="square" rtlCol="0">
              <a:spAutoFit/>
            </a:bodyPr>
            <a:lstStyle/>
            <a:p>
              <a:r>
                <a:rPr lang="zh-CN" altLang="en-US" sz="1600" dirty="0"/>
                <a:t>借助合作，形成整体合力</a:t>
              </a:r>
              <a:endParaRPr lang="en-US" altLang="zh-CN" sz="1600" dirty="0"/>
            </a:p>
            <a:p>
              <a:r>
                <a:rPr lang="zh-CN" altLang="en-US" sz="1600" dirty="0"/>
                <a:t>弥补自己在技术、知识、经验、市场准入条件等方面的不足</a:t>
              </a:r>
              <a:endParaRPr lang="zh-CN" altLang="en-US" sz="1600" dirty="0"/>
            </a:p>
          </p:txBody>
        </p:sp>
        <p:sp>
          <p:nvSpPr>
            <p:cNvPr id="77" name="文本框 76"/>
            <p:cNvSpPr txBox="1"/>
            <p:nvPr/>
          </p:nvSpPr>
          <p:spPr>
            <a:xfrm>
              <a:off x="1475656" y="3719692"/>
              <a:ext cx="3344180" cy="623248"/>
            </a:xfrm>
            <a:prstGeom prst="rect">
              <a:avLst/>
            </a:prstGeom>
            <a:noFill/>
          </p:spPr>
          <p:txBody>
            <a:bodyPr wrap="square" rtlCol="0">
              <a:spAutoFit/>
            </a:bodyPr>
            <a:lstStyle/>
            <a:p>
              <a:r>
                <a:rPr lang="zh-CN" altLang="en-US" sz="1600" b="1" dirty="0">
                  <a:solidFill>
                    <a:srgbClr val="FF0000"/>
                  </a:solidFill>
                </a:rPr>
                <a:t>合作前提是双赢</a:t>
              </a:r>
              <a:r>
                <a:rPr lang="zh-CN" altLang="en-US" sz="1600" dirty="0"/>
                <a:t>，谁创造的价值谁挣钱，利益与责任对等，切忌侵占他人利益，没有共同利益的一厢情愿是空想。</a:t>
              </a:r>
              <a:endParaRPr lang="zh-CN" altLang="en-US" sz="16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3969" b="5956"/>
          <a:stretch>
            <a:fillRect/>
          </a:stretch>
        </p:blipFill>
        <p:spPr>
          <a:xfrm>
            <a:off x="1" y="0"/>
            <a:ext cx="12191999" cy="6858000"/>
          </a:xfrm>
          <a:prstGeom prst="rect">
            <a:avLst/>
          </a:prstGeom>
        </p:spPr>
      </p:pic>
      <p:sp>
        <p:nvSpPr>
          <p:cNvPr id="3" name="矩形 2"/>
          <p:cNvSpPr/>
          <p:nvPr/>
        </p:nvSpPr>
        <p:spPr>
          <a:xfrm>
            <a:off x="0" y="0"/>
            <a:ext cx="12192001" cy="685800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416399" y="2188029"/>
            <a:ext cx="2812701" cy="1615827"/>
          </a:xfrm>
          <a:prstGeom prst="rect">
            <a:avLst/>
          </a:prstGeom>
          <a:noFill/>
        </p:spPr>
        <p:txBody>
          <a:bodyPr wrap="square" rtlCol="0">
            <a:spAutoFit/>
          </a:bodyPr>
          <a:lstStyle/>
          <a:p>
            <a:r>
              <a:rPr lang="zh-CN" altLang="en-US" sz="9900" b="1" dirty="0" smtClean="0">
                <a:solidFill>
                  <a:schemeClr val="bg1"/>
                </a:solidFill>
              </a:rPr>
              <a:t>目录</a:t>
            </a:r>
            <a:endParaRPr lang="zh-CN" altLang="en-US" sz="9900" b="1" dirty="0">
              <a:solidFill>
                <a:schemeClr val="bg1"/>
              </a:solidFill>
            </a:endParaRPr>
          </a:p>
        </p:txBody>
      </p:sp>
      <p:sp>
        <p:nvSpPr>
          <p:cNvPr id="5" name="流程图: 合并 4"/>
          <p:cNvSpPr/>
          <p:nvPr/>
        </p:nvSpPr>
        <p:spPr>
          <a:xfrm rot="16200000">
            <a:off x="4285446" y="2957842"/>
            <a:ext cx="360487" cy="360487"/>
          </a:xfrm>
          <a:prstGeom prst="flowChartMer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416399" y="3773377"/>
            <a:ext cx="2578100" cy="600164"/>
          </a:xfrm>
          <a:prstGeom prst="rect">
            <a:avLst/>
          </a:prstGeom>
          <a:noFill/>
        </p:spPr>
        <p:txBody>
          <a:bodyPr wrap="square" rtlCol="0">
            <a:spAutoFit/>
          </a:bodyPr>
          <a:lstStyle/>
          <a:p>
            <a:pPr algn="ctr"/>
            <a:r>
              <a:rPr lang="en-US" altLang="zh-CN" sz="3300" dirty="0">
                <a:solidFill>
                  <a:schemeClr val="bg1"/>
                </a:solidFill>
              </a:rPr>
              <a:t>catalog</a:t>
            </a:r>
            <a:endParaRPr lang="zh-CN" altLang="en-US" sz="3300" dirty="0">
              <a:solidFill>
                <a:schemeClr val="bg1"/>
              </a:solidFill>
            </a:endParaRPr>
          </a:p>
        </p:txBody>
      </p:sp>
      <p:grpSp>
        <p:nvGrpSpPr>
          <p:cNvPr id="6" name="组合 5"/>
          <p:cNvGrpSpPr/>
          <p:nvPr/>
        </p:nvGrpSpPr>
        <p:grpSpPr>
          <a:xfrm>
            <a:off x="7035800" y="2001920"/>
            <a:ext cx="4038600" cy="499903"/>
            <a:chOff x="7035800" y="1544729"/>
            <a:chExt cx="4038600" cy="499903"/>
          </a:xfrm>
        </p:grpSpPr>
        <p:sp>
          <p:nvSpPr>
            <p:cNvPr id="11" name="流程图: 联系 10"/>
            <p:cNvSpPr/>
            <p:nvPr/>
          </p:nvSpPr>
          <p:spPr>
            <a:xfrm>
              <a:off x="7593343" y="1545704"/>
              <a:ext cx="498928" cy="498928"/>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000" dirty="0" smtClean="0">
                  <a:solidFill>
                    <a:schemeClr val="tx1"/>
                  </a:solidFill>
                </a:rPr>
                <a:t>壹</a:t>
              </a:r>
              <a:endParaRPr lang="zh-CN" altLang="en-US" sz="3000" dirty="0">
                <a:solidFill>
                  <a:schemeClr val="tx1"/>
                </a:solidFill>
              </a:endParaRPr>
            </a:p>
          </p:txBody>
        </p:sp>
        <p:cxnSp>
          <p:nvCxnSpPr>
            <p:cNvPr id="16" name="直接箭头连接符 15"/>
            <p:cNvCxnSpPr/>
            <p:nvPr/>
          </p:nvCxnSpPr>
          <p:spPr>
            <a:xfrm>
              <a:off x="7035800" y="2031932"/>
              <a:ext cx="40386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8251929" y="1544729"/>
              <a:ext cx="2306306" cy="492443"/>
            </a:xfrm>
            <a:prstGeom prst="rect">
              <a:avLst/>
            </a:prstGeom>
            <a:noFill/>
          </p:spPr>
          <p:txBody>
            <a:bodyPr wrap="square" rtlCol="0">
              <a:spAutoFit/>
            </a:bodyPr>
            <a:lstStyle/>
            <a:p>
              <a:r>
                <a:rPr lang="zh-CN" altLang="en-US" sz="2600" dirty="0" smtClean="0">
                  <a:solidFill>
                    <a:schemeClr val="bg1"/>
                  </a:solidFill>
                </a:rPr>
                <a:t>认知决策</a:t>
              </a:r>
              <a:endParaRPr lang="zh-CN" altLang="en-US" sz="2600" dirty="0">
                <a:solidFill>
                  <a:schemeClr val="bg1"/>
                </a:solidFill>
              </a:endParaRPr>
            </a:p>
          </p:txBody>
        </p:sp>
      </p:grpSp>
      <p:grpSp>
        <p:nvGrpSpPr>
          <p:cNvPr id="7" name="组合 6"/>
          <p:cNvGrpSpPr/>
          <p:nvPr/>
        </p:nvGrpSpPr>
        <p:grpSpPr>
          <a:xfrm>
            <a:off x="7035800" y="3001727"/>
            <a:ext cx="4038600" cy="511210"/>
            <a:chOff x="7035800" y="2544536"/>
            <a:chExt cx="4038600" cy="511210"/>
          </a:xfrm>
        </p:grpSpPr>
        <p:sp>
          <p:nvSpPr>
            <p:cNvPr id="12" name="流程图: 联系 11"/>
            <p:cNvSpPr/>
            <p:nvPr/>
          </p:nvSpPr>
          <p:spPr>
            <a:xfrm>
              <a:off x="7593343" y="2544536"/>
              <a:ext cx="498928" cy="498928"/>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000" dirty="0">
                  <a:solidFill>
                    <a:schemeClr val="tx1"/>
                  </a:solidFill>
                </a:rPr>
                <a:t>贰</a:t>
              </a:r>
              <a:endParaRPr lang="zh-CN" altLang="en-US" sz="3000" dirty="0">
                <a:solidFill>
                  <a:schemeClr val="tx1"/>
                </a:solidFill>
              </a:endParaRPr>
            </a:p>
          </p:txBody>
        </p:sp>
        <p:cxnSp>
          <p:nvCxnSpPr>
            <p:cNvPr id="18" name="直接箭头连接符 17"/>
            <p:cNvCxnSpPr/>
            <p:nvPr/>
          </p:nvCxnSpPr>
          <p:spPr>
            <a:xfrm>
              <a:off x="7035800" y="3043464"/>
              <a:ext cx="40386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8251929" y="2563303"/>
              <a:ext cx="2306306" cy="492443"/>
            </a:xfrm>
            <a:prstGeom prst="rect">
              <a:avLst/>
            </a:prstGeom>
            <a:noFill/>
          </p:spPr>
          <p:txBody>
            <a:bodyPr wrap="square" rtlCol="0">
              <a:spAutoFit/>
            </a:bodyPr>
            <a:lstStyle/>
            <a:p>
              <a:r>
                <a:rPr lang="zh-CN" altLang="en-US" sz="2600" dirty="0" smtClean="0">
                  <a:solidFill>
                    <a:schemeClr val="bg1"/>
                  </a:solidFill>
                </a:rPr>
                <a:t>创业决策</a:t>
              </a:r>
              <a:endParaRPr lang="zh-CN" altLang="en-US" sz="2600" dirty="0">
                <a:solidFill>
                  <a:schemeClr val="bg1"/>
                </a:solidFill>
              </a:endParaRPr>
            </a:p>
          </p:txBody>
        </p:sp>
      </p:grpSp>
      <p:grpSp>
        <p:nvGrpSpPr>
          <p:cNvPr id="8" name="组合 7"/>
          <p:cNvGrpSpPr/>
          <p:nvPr/>
        </p:nvGrpSpPr>
        <p:grpSpPr>
          <a:xfrm>
            <a:off x="7035800" y="4000559"/>
            <a:ext cx="4038600" cy="503533"/>
            <a:chOff x="7035800" y="3543368"/>
            <a:chExt cx="4038600" cy="503533"/>
          </a:xfrm>
        </p:grpSpPr>
        <p:sp>
          <p:nvSpPr>
            <p:cNvPr id="13" name="流程图: 联系 12"/>
            <p:cNvSpPr/>
            <p:nvPr/>
          </p:nvSpPr>
          <p:spPr>
            <a:xfrm>
              <a:off x="7593343" y="3543368"/>
              <a:ext cx="498928" cy="498928"/>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000" dirty="0" smtClean="0">
                  <a:solidFill>
                    <a:schemeClr val="tx1"/>
                  </a:solidFill>
                </a:rPr>
                <a:t>叁</a:t>
              </a:r>
              <a:endParaRPr lang="zh-CN" altLang="en-US" sz="3000" dirty="0">
                <a:solidFill>
                  <a:schemeClr val="tx1"/>
                </a:solidFill>
              </a:endParaRPr>
            </a:p>
          </p:txBody>
        </p:sp>
        <p:cxnSp>
          <p:nvCxnSpPr>
            <p:cNvPr id="19" name="直接箭头连接符 18"/>
            <p:cNvCxnSpPr/>
            <p:nvPr/>
          </p:nvCxnSpPr>
          <p:spPr>
            <a:xfrm>
              <a:off x="7035800" y="4042296"/>
              <a:ext cx="40386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8251929" y="3554458"/>
              <a:ext cx="2306306" cy="492443"/>
            </a:xfrm>
            <a:prstGeom prst="rect">
              <a:avLst/>
            </a:prstGeom>
            <a:noFill/>
          </p:spPr>
          <p:txBody>
            <a:bodyPr wrap="square" rtlCol="0">
              <a:spAutoFit/>
            </a:bodyPr>
            <a:lstStyle/>
            <a:p>
              <a:r>
                <a:rPr lang="zh-CN" altLang="en-US" sz="2600" dirty="0" smtClean="0">
                  <a:solidFill>
                    <a:schemeClr val="bg1"/>
                  </a:solidFill>
                </a:rPr>
                <a:t>决策素养</a:t>
              </a:r>
              <a:endParaRPr lang="zh-CN" altLang="en-US" sz="2600" dirty="0">
                <a:solidFill>
                  <a:schemeClr val="bg1"/>
                </a:solidFil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utoRev="1" fill="hold" grpId="0" nodeType="withEffect">
                                  <p:stCondLst>
                                    <p:cond delay="0"/>
                                  </p:stCondLst>
                                  <p:childTnLst>
                                    <p:animMotion origin="layout" path="M 3.95833E-6 2.59259E-6 L 0.00729 2.59259E-6 " pathEditMode="relative" rAng="0" ptsTypes="AA">
                                      <p:cBhvr>
                                        <p:cTn id="6" dur="250" fill="hold"/>
                                        <p:tgtEl>
                                          <p:spTgt spid="5"/>
                                        </p:tgtEl>
                                        <p:attrNameLst>
                                          <p:attrName>ppt_x</p:attrName>
                                          <p:attrName>ppt_y</p:attrName>
                                        </p:attrNameLst>
                                      </p:cBhvr>
                                      <p:rCtr x="365" y="0"/>
                                    </p:animMotion>
                                  </p:childTnLst>
                                </p:cTn>
                              </p:par>
                              <p:par>
                                <p:cTn id="7" presetID="42" presetClass="entr" presetSubtype="0" fill="hold" nodeType="withEffect">
                                  <p:stCondLst>
                                    <p:cond delay="50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000"/>
                                        <p:tgtEl>
                                          <p:spTgt spid="8"/>
                                        </p:tgtEl>
                                      </p:cBhvr>
                                    </p:animEffect>
                                    <p:anim calcmode="lin" valueType="num">
                                      <p:cBhvr>
                                        <p:cTn id="10" dur="1000" fill="hold"/>
                                        <p:tgtEl>
                                          <p:spTgt spid="8"/>
                                        </p:tgtEl>
                                        <p:attrNameLst>
                                          <p:attrName>ppt_x</p:attrName>
                                        </p:attrNameLst>
                                      </p:cBhvr>
                                      <p:tavLst>
                                        <p:tav tm="0">
                                          <p:val>
                                            <p:strVal val="#ppt_x"/>
                                          </p:val>
                                        </p:tav>
                                        <p:tav tm="100000">
                                          <p:val>
                                            <p:strVal val="#ppt_x"/>
                                          </p:val>
                                        </p:tav>
                                      </p:tavLst>
                                    </p:anim>
                                    <p:anim calcmode="lin" valueType="num">
                                      <p:cBhvr>
                                        <p:cTn id="11" dur="1000" fill="hold"/>
                                        <p:tgtEl>
                                          <p:spTgt spid="8"/>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624417" y="42333"/>
            <a:ext cx="10058400" cy="846667"/>
          </a:xfrm>
          <a:prstGeom prst="rect">
            <a:avLst/>
          </a:prstGeom>
          <a:noFill/>
          <a:ln>
            <a:noFill/>
          </a:ln>
        </p:spPr>
        <p:txBody>
          <a:bodyPr lIns="121917" tIns="60958" rIns="121917" bIns="60958" anchor="ctr"/>
          <a:lstStyle/>
          <a:p>
            <a:pPr eaLnBrk="0" hangingPunct="0"/>
            <a:endParaRPr kumimoji="1" lang="zh-CN" altLang="en-US" sz="4300" b="1">
              <a:solidFill>
                <a:srgbClr val="FF0000"/>
              </a:solidFill>
              <a:effectLst>
                <a:outerShdw blurRad="38100" dist="38100" dir="2700000" algn="tl">
                  <a:srgbClr val="C0C0C0"/>
                </a:outerShdw>
              </a:effectLst>
              <a:latin typeface="宋体" panose="02010600030101010101" pitchFamily="2" charset="-122"/>
              <a:ea typeface="黑体" panose="02010609060101010101" pitchFamily="49" charset="-122"/>
            </a:endParaRPr>
          </a:p>
        </p:txBody>
      </p:sp>
      <p:sp>
        <p:nvSpPr>
          <p:cNvPr id="17" name="文本占位符 16"/>
          <p:cNvSpPr>
            <a:spLocks noGrp="1"/>
          </p:cNvSpPr>
          <p:nvPr>
            <p:ph type="body" sz="quarter" idx="13"/>
          </p:nvPr>
        </p:nvSpPr>
        <p:spPr/>
        <p:txBody>
          <a:bodyPr/>
          <a:lstStyle/>
          <a:p>
            <a:r>
              <a:rPr kumimoji="1" lang="en-US" altLang="zh-CN" dirty="0" smtClean="0"/>
              <a:t>2</a:t>
            </a:r>
            <a:endParaRPr kumimoji="1" lang="zh-CN" altLang="en-US" dirty="0"/>
          </a:p>
        </p:txBody>
      </p:sp>
      <p:sp>
        <p:nvSpPr>
          <p:cNvPr id="22" name="文本占位符 21"/>
          <p:cNvSpPr>
            <a:spLocks noGrp="1"/>
          </p:cNvSpPr>
          <p:nvPr>
            <p:ph type="body" sz="quarter" idx="14"/>
          </p:nvPr>
        </p:nvSpPr>
        <p:spPr>
          <a:xfrm>
            <a:off x="902135" y="808399"/>
            <a:ext cx="3077197" cy="435644"/>
          </a:xfrm>
        </p:spPr>
        <p:txBody>
          <a:bodyPr/>
          <a:lstStyle/>
          <a:p>
            <a:r>
              <a:rPr kumimoji="1" lang="zh-CN" altLang="en-US" dirty="0" smtClean="0"/>
              <a:t>初创企业市场竞争规避决策</a:t>
            </a:r>
            <a:endParaRPr kumimoji="1" lang="zh-CN" altLang="en-US" dirty="0"/>
          </a:p>
        </p:txBody>
      </p:sp>
      <p:sp>
        <p:nvSpPr>
          <p:cNvPr id="61" name="矩形 60"/>
          <p:cNvSpPr/>
          <p:nvPr/>
        </p:nvSpPr>
        <p:spPr>
          <a:xfrm>
            <a:off x="524933" y="1545158"/>
            <a:ext cx="10972797" cy="67207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en-US" altLang="zh-CN" sz="1600" dirty="0">
                <a:solidFill>
                  <a:schemeClr val="tx1"/>
                </a:solidFill>
              </a:rPr>
              <a:t> </a:t>
            </a:r>
            <a:r>
              <a:rPr lang="zh-CN" altLang="en-US" sz="1600" dirty="0">
                <a:solidFill>
                  <a:schemeClr val="tx1"/>
                </a:solidFill>
              </a:rPr>
              <a:t>当前经济全球化的背景下，很多的市场竞争已经演化为供应链级的市场竞争，而不是单个企业的市场竞争</a:t>
            </a:r>
            <a:endParaRPr lang="en-US" altLang="zh-CN" sz="1600" dirty="0">
              <a:solidFill>
                <a:schemeClr val="tx1"/>
              </a:solidFill>
            </a:endParaRPr>
          </a:p>
          <a:p>
            <a:pPr algn="ctr"/>
            <a:r>
              <a:rPr lang="zh-CN" altLang="en-US" sz="1600" dirty="0">
                <a:solidFill>
                  <a:srgbClr val="FF0000"/>
                </a:solidFill>
              </a:rPr>
              <a:t>初创企业能力较弱，要找好自己的社会定位，即便是开餐厅、做电商</a:t>
            </a:r>
            <a:r>
              <a:rPr lang="en-US" altLang="zh-CN" sz="1600" dirty="0">
                <a:solidFill>
                  <a:srgbClr val="FF0000"/>
                </a:solidFill>
              </a:rPr>
              <a:t>,</a:t>
            </a:r>
            <a:r>
              <a:rPr lang="zh-CN" altLang="en-US" sz="1600" dirty="0">
                <a:solidFill>
                  <a:srgbClr val="FF0000"/>
                </a:solidFill>
              </a:rPr>
              <a:t>如能借力可补弱点</a:t>
            </a:r>
            <a:endParaRPr lang="en-US" altLang="zh-CN" sz="1600" dirty="0">
              <a:solidFill>
                <a:srgbClr val="FF0000"/>
              </a:solidFill>
            </a:endParaRPr>
          </a:p>
        </p:txBody>
      </p:sp>
      <p:grpSp>
        <p:nvGrpSpPr>
          <p:cNvPr id="8" name="组合 7"/>
          <p:cNvGrpSpPr/>
          <p:nvPr/>
        </p:nvGrpSpPr>
        <p:grpSpPr>
          <a:xfrm>
            <a:off x="600701" y="2246926"/>
            <a:ext cx="5130981" cy="3798272"/>
            <a:chOff x="323528" y="1570896"/>
            <a:chExt cx="3848236" cy="3089086"/>
          </a:xfrm>
        </p:grpSpPr>
        <p:sp>
          <p:nvSpPr>
            <p:cNvPr id="5" name="矩形 4"/>
            <p:cNvSpPr/>
            <p:nvPr/>
          </p:nvSpPr>
          <p:spPr>
            <a:xfrm>
              <a:off x="1723492" y="2427734"/>
              <a:ext cx="1008112" cy="57606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福特汽车</a:t>
              </a:r>
              <a:endParaRPr lang="en-US" altLang="zh-CN" sz="1600">
                <a:solidFill>
                  <a:schemeClr val="tx1"/>
                </a:solidFill>
              </a:endParaRPr>
            </a:p>
            <a:p>
              <a:pPr algn="ctr"/>
              <a:r>
                <a:rPr lang="zh-CN" altLang="en-US" sz="1600">
                  <a:solidFill>
                    <a:schemeClr val="tx1"/>
                  </a:solidFill>
                </a:rPr>
                <a:t>制造企业</a:t>
              </a:r>
              <a:endParaRPr lang="en-US" altLang="zh-CN" sz="1600">
                <a:solidFill>
                  <a:schemeClr val="tx1"/>
                </a:solidFill>
              </a:endParaRPr>
            </a:p>
          </p:txBody>
        </p:sp>
        <p:sp>
          <p:nvSpPr>
            <p:cNvPr id="6" name="矩形 5"/>
            <p:cNvSpPr/>
            <p:nvPr/>
          </p:nvSpPr>
          <p:spPr>
            <a:xfrm>
              <a:off x="499356" y="2427734"/>
              <a:ext cx="1008112" cy="57606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福特汽车</a:t>
              </a:r>
              <a:endParaRPr lang="en-US" altLang="zh-CN" sz="1600">
                <a:solidFill>
                  <a:schemeClr val="tx1"/>
                </a:solidFill>
              </a:endParaRPr>
            </a:p>
            <a:p>
              <a:pPr algn="ctr"/>
              <a:r>
                <a:rPr lang="zh-CN" altLang="en-US" sz="1600">
                  <a:solidFill>
                    <a:schemeClr val="tx1"/>
                  </a:solidFill>
                </a:rPr>
                <a:t>供应商</a:t>
              </a:r>
              <a:endParaRPr lang="en-US" altLang="zh-CN" sz="1600">
                <a:solidFill>
                  <a:schemeClr val="tx1"/>
                </a:solidFill>
              </a:endParaRPr>
            </a:p>
          </p:txBody>
        </p:sp>
        <p:sp>
          <p:nvSpPr>
            <p:cNvPr id="7" name="矩形 6"/>
            <p:cNvSpPr/>
            <p:nvPr/>
          </p:nvSpPr>
          <p:spPr>
            <a:xfrm>
              <a:off x="2947628" y="2427734"/>
              <a:ext cx="1008112" cy="57606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福特汽车</a:t>
              </a:r>
              <a:endParaRPr lang="en-US" altLang="zh-CN" sz="1600">
                <a:solidFill>
                  <a:schemeClr val="tx1"/>
                </a:solidFill>
              </a:endParaRPr>
            </a:p>
            <a:p>
              <a:pPr algn="ctr"/>
              <a:r>
                <a:rPr lang="en-US" altLang="zh-CN" sz="1600">
                  <a:solidFill>
                    <a:schemeClr val="tx1"/>
                  </a:solidFill>
                </a:rPr>
                <a:t>4S </a:t>
              </a:r>
              <a:r>
                <a:rPr lang="zh-CN" altLang="en-US" sz="1600">
                  <a:solidFill>
                    <a:schemeClr val="tx1"/>
                  </a:solidFill>
                </a:rPr>
                <a:t>店</a:t>
              </a:r>
              <a:endParaRPr lang="en-US" altLang="zh-CN" sz="1600">
                <a:solidFill>
                  <a:schemeClr val="tx1"/>
                </a:solidFill>
              </a:endParaRPr>
            </a:p>
          </p:txBody>
        </p:sp>
        <p:sp>
          <p:nvSpPr>
            <p:cNvPr id="9" name="矩形 8"/>
            <p:cNvSpPr/>
            <p:nvPr/>
          </p:nvSpPr>
          <p:spPr>
            <a:xfrm>
              <a:off x="323528" y="2283718"/>
              <a:ext cx="3848236" cy="864096"/>
            </a:xfrm>
            <a:prstGeom prst="rect">
              <a:avLst/>
            </a:prstGeom>
            <a:noFill/>
            <a:ln>
              <a:prstDash val="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1600">
                  <a:solidFill>
                    <a:srgbClr val="FF0000"/>
                  </a:solidFill>
                </a:rPr>
                <a:t> </a:t>
              </a:r>
              <a:endParaRPr lang="en-US" altLang="zh-CN" sz="1600">
                <a:solidFill>
                  <a:srgbClr val="FF0000"/>
                </a:solidFill>
              </a:endParaRPr>
            </a:p>
          </p:txBody>
        </p:sp>
        <p:sp>
          <p:nvSpPr>
            <p:cNvPr id="10" name="矩形 9"/>
            <p:cNvSpPr/>
            <p:nvPr/>
          </p:nvSpPr>
          <p:spPr>
            <a:xfrm>
              <a:off x="1723492" y="3939902"/>
              <a:ext cx="1008112" cy="57606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丰田汽车</a:t>
              </a:r>
              <a:endParaRPr lang="en-US" altLang="zh-CN" sz="1600">
                <a:solidFill>
                  <a:schemeClr val="tx1"/>
                </a:solidFill>
              </a:endParaRPr>
            </a:p>
            <a:p>
              <a:pPr algn="ctr"/>
              <a:r>
                <a:rPr lang="zh-CN" altLang="en-US" sz="1600">
                  <a:solidFill>
                    <a:schemeClr val="tx1"/>
                  </a:solidFill>
                </a:rPr>
                <a:t>制造企业</a:t>
              </a:r>
              <a:endParaRPr lang="en-US" altLang="zh-CN" sz="1600">
                <a:solidFill>
                  <a:schemeClr val="tx1"/>
                </a:solidFill>
              </a:endParaRPr>
            </a:p>
          </p:txBody>
        </p:sp>
        <p:sp>
          <p:nvSpPr>
            <p:cNvPr id="11" name="矩形 10"/>
            <p:cNvSpPr/>
            <p:nvPr/>
          </p:nvSpPr>
          <p:spPr>
            <a:xfrm>
              <a:off x="499356" y="3939902"/>
              <a:ext cx="1008112" cy="57606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丰田汽车</a:t>
              </a:r>
              <a:endParaRPr lang="en-US" altLang="zh-CN" sz="1600">
                <a:solidFill>
                  <a:schemeClr val="tx1"/>
                </a:solidFill>
              </a:endParaRPr>
            </a:p>
            <a:p>
              <a:pPr algn="ctr"/>
              <a:r>
                <a:rPr lang="zh-CN" altLang="en-US" sz="1600">
                  <a:solidFill>
                    <a:schemeClr val="tx1"/>
                  </a:solidFill>
                </a:rPr>
                <a:t>供应商</a:t>
              </a:r>
              <a:endParaRPr lang="en-US" altLang="zh-CN" sz="1600">
                <a:solidFill>
                  <a:schemeClr val="tx1"/>
                </a:solidFill>
              </a:endParaRPr>
            </a:p>
          </p:txBody>
        </p:sp>
        <p:sp>
          <p:nvSpPr>
            <p:cNvPr id="12" name="矩形 11"/>
            <p:cNvSpPr/>
            <p:nvPr/>
          </p:nvSpPr>
          <p:spPr>
            <a:xfrm>
              <a:off x="2947628" y="3939902"/>
              <a:ext cx="1008112" cy="57606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丰田汽车</a:t>
              </a:r>
              <a:endParaRPr lang="en-US" altLang="zh-CN" sz="1600">
                <a:solidFill>
                  <a:schemeClr val="tx1"/>
                </a:solidFill>
              </a:endParaRPr>
            </a:p>
            <a:p>
              <a:pPr algn="ctr"/>
              <a:r>
                <a:rPr lang="en-US" altLang="zh-CN" sz="1600">
                  <a:solidFill>
                    <a:schemeClr val="tx1"/>
                  </a:solidFill>
                </a:rPr>
                <a:t>4S </a:t>
              </a:r>
              <a:r>
                <a:rPr lang="zh-CN" altLang="en-US" sz="1600">
                  <a:solidFill>
                    <a:schemeClr val="tx1"/>
                  </a:solidFill>
                </a:rPr>
                <a:t>店</a:t>
              </a:r>
              <a:endParaRPr lang="en-US" altLang="zh-CN" sz="1600">
                <a:solidFill>
                  <a:schemeClr val="tx1"/>
                </a:solidFill>
              </a:endParaRPr>
            </a:p>
          </p:txBody>
        </p:sp>
        <p:sp>
          <p:nvSpPr>
            <p:cNvPr id="13" name="矩形 12"/>
            <p:cNvSpPr/>
            <p:nvPr/>
          </p:nvSpPr>
          <p:spPr>
            <a:xfrm>
              <a:off x="323528" y="3795886"/>
              <a:ext cx="3848236" cy="864096"/>
            </a:xfrm>
            <a:prstGeom prst="rect">
              <a:avLst/>
            </a:prstGeom>
            <a:noFill/>
            <a:ln>
              <a:prstDash val="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1600">
                  <a:solidFill>
                    <a:srgbClr val="FF0000"/>
                  </a:solidFill>
                </a:rPr>
                <a:t> </a:t>
              </a:r>
              <a:endParaRPr lang="en-US" altLang="zh-CN" sz="1600">
                <a:solidFill>
                  <a:srgbClr val="FF0000"/>
                </a:solidFill>
              </a:endParaRPr>
            </a:p>
          </p:txBody>
        </p:sp>
        <p:sp>
          <p:nvSpPr>
            <p:cNvPr id="2" name="上下箭头 1"/>
            <p:cNvSpPr/>
            <p:nvPr/>
          </p:nvSpPr>
          <p:spPr>
            <a:xfrm>
              <a:off x="1691680" y="3291830"/>
              <a:ext cx="144016" cy="36004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5" name="文本框 14"/>
            <p:cNvSpPr txBox="1"/>
            <p:nvPr/>
          </p:nvSpPr>
          <p:spPr>
            <a:xfrm>
              <a:off x="2019908" y="3272085"/>
              <a:ext cx="1935832" cy="253916"/>
            </a:xfrm>
            <a:prstGeom prst="rect">
              <a:avLst/>
            </a:prstGeom>
            <a:noFill/>
          </p:spPr>
          <p:txBody>
            <a:bodyPr wrap="square" rtlCol="0">
              <a:spAutoFit/>
            </a:bodyPr>
            <a:lstStyle/>
            <a:p>
              <a:r>
                <a:rPr lang="zh-CN" altLang="en-US" sz="1600"/>
                <a:t>一损俱损，一荣俱荣</a:t>
              </a:r>
              <a:endParaRPr lang="zh-CN" altLang="en-US" sz="1600"/>
            </a:p>
          </p:txBody>
        </p:sp>
        <p:sp>
          <p:nvSpPr>
            <p:cNvPr id="16" name="文本框 15"/>
            <p:cNvSpPr txBox="1"/>
            <p:nvPr/>
          </p:nvSpPr>
          <p:spPr>
            <a:xfrm>
              <a:off x="1279730" y="1570896"/>
              <a:ext cx="1935832" cy="438582"/>
            </a:xfrm>
            <a:prstGeom prst="rect">
              <a:avLst/>
            </a:prstGeom>
            <a:noFill/>
          </p:spPr>
          <p:txBody>
            <a:bodyPr wrap="square" rtlCol="0">
              <a:spAutoFit/>
            </a:bodyPr>
            <a:lstStyle/>
            <a:p>
              <a:pPr algn="ctr"/>
              <a:r>
                <a:rPr lang="zh-CN" altLang="en-US" sz="1600" b="1">
                  <a:solidFill>
                    <a:srgbClr val="FF0000"/>
                  </a:solidFill>
                </a:rPr>
                <a:t>供应链核心企业</a:t>
              </a:r>
              <a:r>
                <a:rPr lang="en-US" altLang="zh-CN" sz="1600" b="1">
                  <a:solidFill>
                    <a:srgbClr val="FF0000"/>
                  </a:solidFill>
                </a:rPr>
                <a:t>-</a:t>
              </a:r>
              <a:r>
                <a:rPr lang="zh-CN" altLang="en-US" sz="1600" b="1">
                  <a:solidFill>
                    <a:srgbClr val="FF0000"/>
                  </a:solidFill>
                </a:rPr>
                <a:t>制造</a:t>
              </a:r>
              <a:endParaRPr lang="en-US" altLang="zh-CN" sz="1600" b="1">
                <a:solidFill>
                  <a:srgbClr val="FF0000"/>
                </a:solidFill>
              </a:endParaRPr>
            </a:p>
            <a:p>
              <a:pPr algn="ctr"/>
              <a:r>
                <a:rPr lang="zh-CN" altLang="en-US" sz="1600"/>
                <a:t>负责制定游戏规则</a:t>
              </a:r>
              <a:endParaRPr lang="zh-CN" altLang="en-US" sz="1600"/>
            </a:p>
          </p:txBody>
        </p:sp>
        <p:sp>
          <p:nvSpPr>
            <p:cNvPr id="4" name="下箭头 3"/>
            <p:cNvSpPr/>
            <p:nvPr/>
          </p:nvSpPr>
          <p:spPr>
            <a:xfrm>
              <a:off x="2227548" y="2094116"/>
              <a:ext cx="184212" cy="18960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4" name="组合 13"/>
          <p:cNvGrpSpPr/>
          <p:nvPr/>
        </p:nvGrpSpPr>
        <p:grpSpPr>
          <a:xfrm>
            <a:off x="6318925" y="2237249"/>
            <a:ext cx="5130981" cy="3798272"/>
            <a:chOff x="4612196" y="1563638"/>
            <a:chExt cx="3848236" cy="3089086"/>
          </a:xfrm>
        </p:grpSpPr>
        <p:sp>
          <p:nvSpPr>
            <p:cNvPr id="18" name="矩形 17"/>
            <p:cNvSpPr/>
            <p:nvPr/>
          </p:nvSpPr>
          <p:spPr>
            <a:xfrm>
              <a:off x="6012160" y="2420476"/>
              <a:ext cx="1008112" cy="57606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页游平台服务企业</a:t>
              </a:r>
              <a:endParaRPr lang="en-US" altLang="zh-CN" sz="1600">
                <a:solidFill>
                  <a:schemeClr val="tx1"/>
                </a:solidFill>
              </a:endParaRPr>
            </a:p>
          </p:txBody>
        </p:sp>
        <p:sp>
          <p:nvSpPr>
            <p:cNvPr id="19" name="矩形 18"/>
            <p:cNvSpPr/>
            <p:nvPr/>
          </p:nvSpPr>
          <p:spPr>
            <a:xfrm>
              <a:off x="4788024" y="2420476"/>
              <a:ext cx="1008112" cy="57606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页游软件研发企业</a:t>
              </a:r>
              <a:endParaRPr lang="en-US" altLang="zh-CN" sz="1600">
                <a:solidFill>
                  <a:schemeClr val="tx1"/>
                </a:solidFill>
              </a:endParaRPr>
            </a:p>
          </p:txBody>
        </p:sp>
        <p:sp>
          <p:nvSpPr>
            <p:cNvPr id="20" name="矩形 19"/>
            <p:cNvSpPr/>
            <p:nvPr/>
          </p:nvSpPr>
          <p:spPr>
            <a:xfrm>
              <a:off x="7236296" y="2420476"/>
              <a:ext cx="1008112" cy="57606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页游服务经销商</a:t>
              </a:r>
              <a:endParaRPr lang="en-US" altLang="zh-CN" sz="1600">
                <a:solidFill>
                  <a:schemeClr val="tx1"/>
                </a:solidFill>
              </a:endParaRPr>
            </a:p>
          </p:txBody>
        </p:sp>
        <p:sp>
          <p:nvSpPr>
            <p:cNvPr id="21" name="矩形 20"/>
            <p:cNvSpPr/>
            <p:nvPr/>
          </p:nvSpPr>
          <p:spPr>
            <a:xfrm>
              <a:off x="4612196" y="2276460"/>
              <a:ext cx="3848236" cy="864096"/>
            </a:xfrm>
            <a:prstGeom prst="rect">
              <a:avLst/>
            </a:prstGeom>
            <a:noFill/>
            <a:ln>
              <a:prstDash val="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1600">
                  <a:solidFill>
                    <a:srgbClr val="FF0000"/>
                  </a:solidFill>
                </a:rPr>
                <a:t> </a:t>
              </a:r>
              <a:endParaRPr lang="en-US" altLang="zh-CN" sz="1600">
                <a:solidFill>
                  <a:srgbClr val="FF0000"/>
                </a:solidFill>
              </a:endParaRPr>
            </a:p>
          </p:txBody>
        </p:sp>
        <p:sp>
          <p:nvSpPr>
            <p:cNvPr id="25" name="矩形 24"/>
            <p:cNvSpPr/>
            <p:nvPr/>
          </p:nvSpPr>
          <p:spPr>
            <a:xfrm>
              <a:off x="4612196" y="3788628"/>
              <a:ext cx="3848236" cy="864096"/>
            </a:xfrm>
            <a:prstGeom prst="rect">
              <a:avLst/>
            </a:prstGeom>
            <a:noFill/>
            <a:ln>
              <a:prstDash val="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1600">
                  <a:solidFill>
                    <a:srgbClr val="FF0000"/>
                  </a:solidFill>
                </a:rPr>
                <a:t> </a:t>
              </a:r>
              <a:endParaRPr lang="en-US" altLang="zh-CN" sz="1600">
                <a:solidFill>
                  <a:srgbClr val="FF0000"/>
                </a:solidFill>
              </a:endParaRPr>
            </a:p>
          </p:txBody>
        </p:sp>
        <p:sp>
          <p:nvSpPr>
            <p:cNvPr id="26" name="上下箭头 25"/>
            <p:cNvSpPr/>
            <p:nvPr/>
          </p:nvSpPr>
          <p:spPr>
            <a:xfrm>
              <a:off x="5980348" y="3284572"/>
              <a:ext cx="144016" cy="36004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7" name="文本框 26"/>
            <p:cNvSpPr txBox="1"/>
            <p:nvPr/>
          </p:nvSpPr>
          <p:spPr>
            <a:xfrm>
              <a:off x="6308576" y="3264827"/>
              <a:ext cx="1935832" cy="253916"/>
            </a:xfrm>
            <a:prstGeom prst="rect">
              <a:avLst/>
            </a:prstGeom>
            <a:noFill/>
          </p:spPr>
          <p:txBody>
            <a:bodyPr wrap="square" rtlCol="0">
              <a:spAutoFit/>
            </a:bodyPr>
            <a:lstStyle/>
            <a:p>
              <a:r>
                <a:rPr lang="zh-CN" altLang="en-US" sz="1600"/>
                <a:t>一损俱损，一荣俱荣</a:t>
              </a:r>
              <a:endParaRPr lang="zh-CN" altLang="en-US" sz="1600"/>
            </a:p>
          </p:txBody>
        </p:sp>
        <p:sp>
          <p:nvSpPr>
            <p:cNvPr id="28" name="文本框 27"/>
            <p:cNvSpPr txBox="1"/>
            <p:nvPr/>
          </p:nvSpPr>
          <p:spPr>
            <a:xfrm>
              <a:off x="5568398" y="1563638"/>
              <a:ext cx="1935832" cy="438582"/>
            </a:xfrm>
            <a:prstGeom prst="rect">
              <a:avLst/>
            </a:prstGeom>
            <a:noFill/>
          </p:spPr>
          <p:txBody>
            <a:bodyPr wrap="square" rtlCol="0">
              <a:spAutoFit/>
            </a:bodyPr>
            <a:lstStyle/>
            <a:p>
              <a:pPr algn="ctr"/>
              <a:r>
                <a:rPr lang="zh-CN" altLang="en-US" sz="1600" b="1">
                  <a:solidFill>
                    <a:srgbClr val="FF0000"/>
                  </a:solidFill>
                </a:rPr>
                <a:t>供应链核心企业</a:t>
              </a:r>
              <a:r>
                <a:rPr lang="en-US" altLang="zh-CN" sz="1600" b="1">
                  <a:solidFill>
                    <a:srgbClr val="FF0000"/>
                  </a:solidFill>
                </a:rPr>
                <a:t>-</a:t>
              </a:r>
              <a:r>
                <a:rPr lang="zh-CN" altLang="en-US" sz="1600" b="1">
                  <a:solidFill>
                    <a:srgbClr val="FF0000"/>
                  </a:solidFill>
                </a:rPr>
                <a:t>服务</a:t>
              </a:r>
              <a:endParaRPr lang="en-US" altLang="zh-CN" sz="1600" b="1">
                <a:solidFill>
                  <a:srgbClr val="FF0000"/>
                </a:solidFill>
              </a:endParaRPr>
            </a:p>
            <a:p>
              <a:pPr algn="ctr"/>
              <a:r>
                <a:rPr lang="zh-CN" altLang="en-US" sz="1600"/>
                <a:t>负责制定游戏规则</a:t>
              </a:r>
              <a:endParaRPr lang="zh-CN" altLang="en-US" sz="1600"/>
            </a:p>
          </p:txBody>
        </p:sp>
        <p:sp>
          <p:nvSpPr>
            <p:cNvPr id="29" name="下箭头 28"/>
            <p:cNvSpPr/>
            <p:nvPr/>
          </p:nvSpPr>
          <p:spPr>
            <a:xfrm>
              <a:off x="6516216" y="2086858"/>
              <a:ext cx="184212" cy="18960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0" name="矩形 29"/>
            <p:cNvSpPr/>
            <p:nvPr/>
          </p:nvSpPr>
          <p:spPr>
            <a:xfrm>
              <a:off x="6012160" y="3939903"/>
              <a:ext cx="1008112" cy="57606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页游平台服务企业</a:t>
              </a:r>
              <a:endParaRPr lang="en-US" altLang="zh-CN" sz="1600">
                <a:solidFill>
                  <a:schemeClr val="tx1"/>
                </a:solidFill>
              </a:endParaRPr>
            </a:p>
          </p:txBody>
        </p:sp>
        <p:sp>
          <p:nvSpPr>
            <p:cNvPr id="31" name="矩形 30"/>
            <p:cNvSpPr/>
            <p:nvPr/>
          </p:nvSpPr>
          <p:spPr>
            <a:xfrm>
              <a:off x="4788024" y="3939903"/>
              <a:ext cx="1008112" cy="57606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页游软件研发企业</a:t>
              </a:r>
              <a:endParaRPr lang="en-US" altLang="zh-CN" sz="1600">
                <a:solidFill>
                  <a:schemeClr val="tx1"/>
                </a:solidFill>
              </a:endParaRPr>
            </a:p>
          </p:txBody>
        </p:sp>
        <p:sp>
          <p:nvSpPr>
            <p:cNvPr id="32" name="矩形 31"/>
            <p:cNvSpPr/>
            <p:nvPr/>
          </p:nvSpPr>
          <p:spPr>
            <a:xfrm>
              <a:off x="7236296" y="3939903"/>
              <a:ext cx="1008112" cy="57606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页游服务经销商</a:t>
              </a:r>
              <a:endParaRPr lang="en-US" altLang="zh-CN" sz="160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624417" y="42333"/>
            <a:ext cx="10058400" cy="846667"/>
          </a:xfrm>
          <a:prstGeom prst="rect">
            <a:avLst/>
          </a:prstGeom>
          <a:noFill/>
          <a:ln>
            <a:noFill/>
          </a:ln>
        </p:spPr>
        <p:txBody>
          <a:bodyPr lIns="121917" tIns="60958" rIns="121917" bIns="60958" anchor="ctr"/>
          <a:lstStyle/>
          <a:p>
            <a:pPr eaLnBrk="0" hangingPunct="0"/>
            <a:endParaRPr kumimoji="1" lang="zh-CN" altLang="en-US" sz="4300" b="1">
              <a:solidFill>
                <a:srgbClr val="FF0000"/>
              </a:solidFill>
              <a:effectLst>
                <a:outerShdw blurRad="38100" dist="38100" dir="2700000" algn="tl">
                  <a:srgbClr val="C0C0C0"/>
                </a:outerShdw>
              </a:effectLst>
              <a:latin typeface="宋体" panose="02010600030101010101" pitchFamily="2" charset="-122"/>
              <a:ea typeface="黑体" panose="02010609060101010101" pitchFamily="49" charset="-122"/>
            </a:endParaRPr>
          </a:p>
        </p:txBody>
      </p:sp>
      <p:sp>
        <p:nvSpPr>
          <p:cNvPr id="7" name="文本占位符 6"/>
          <p:cNvSpPr>
            <a:spLocks noGrp="1"/>
          </p:cNvSpPr>
          <p:nvPr>
            <p:ph type="body" sz="quarter" idx="13"/>
          </p:nvPr>
        </p:nvSpPr>
        <p:spPr/>
        <p:txBody>
          <a:bodyPr/>
          <a:lstStyle/>
          <a:p>
            <a:r>
              <a:rPr kumimoji="1" lang="en-US" altLang="zh-CN" dirty="0" smtClean="0"/>
              <a:t>2</a:t>
            </a:r>
            <a:endParaRPr kumimoji="1" lang="zh-CN" altLang="en-US" dirty="0"/>
          </a:p>
        </p:txBody>
      </p:sp>
      <p:sp>
        <p:nvSpPr>
          <p:cNvPr id="8" name="文本占位符 7"/>
          <p:cNvSpPr>
            <a:spLocks noGrp="1"/>
          </p:cNvSpPr>
          <p:nvPr>
            <p:ph type="body" sz="quarter" idx="14"/>
          </p:nvPr>
        </p:nvSpPr>
        <p:spPr/>
        <p:txBody>
          <a:bodyPr/>
          <a:lstStyle/>
          <a:p>
            <a:r>
              <a:rPr kumimoji="1" lang="zh-CN" altLang="en-US" dirty="0" smtClean="0"/>
              <a:t>初创企业供应链定位决策</a:t>
            </a:r>
            <a:endParaRPr kumimoji="1" lang="zh-CN" altLang="en-US" dirty="0"/>
          </a:p>
        </p:txBody>
      </p:sp>
      <p:grpSp>
        <p:nvGrpSpPr>
          <p:cNvPr id="10" name="组 9"/>
          <p:cNvGrpSpPr/>
          <p:nvPr/>
        </p:nvGrpSpPr>
        <p:grpSpPr>
          <a:xfrm>
            <a:off x="380571" y="1638334"/>
            <a:ext cx="11617290" cy="4512501"/>
            <a:chOff x="431371" y="1028734"/>
            <a:chExt cx="11617290" cy="4512501"/>
          </a:xfrm>
        </p:grpSpPr>
        <p:sp>
          <p:nvSpPr>
            <p:cNvPr id="61" name="矩形 60"/>
            <p:cNvSpPr/>
            <p:nvPr/>
          </p:nvSpPr>
          <p:spPr>
            <a:xfrm>
              <a:off x="911424" y="1037168"/>
              <a:ext cx="6528725" cy="67207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供应链级合作的优势</a:t>
              </a:r>
              <a:endParaRPr lang="en-US" altLang="zh-CN" sz="1600">
                <a:solidFill>
                  <a:schemeClr val="tx1"/>
                </a:solidFill>
              </a:endParaRPr>
            </a:p>
          </p:txBody>
        </p:sp>
        <p:sp>
          <p:nvSpPr>
            <p:cNvPr id="62" name="矩形 61"/>
            <p:cNvSpPr/>
            <p:nvPr/>
          </p:nvSpPr>
          <p:spPr>
            <a:xfrm>
              <a:off x="431371" y="2180864"/>
              <a:ext cx="3360373" cy="67207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dirty="0">
                  <a:solidFill>
                    <a:schemeClr val="tx1"/>
                  </a:solidFill>
                </a:rPr>
                <a:t>信息共享</a:t>
              </a:r>
              <a:r>
                <a:rPr lang="en-US" altLang="zh-CN" sz="1600" dirty="0">
                  <a:solidFill>
                    <a:schemeClr val="tx1"/>
                  </a:solidFill>
                </a:rPr>
                <a:t>-</a:t>
              </a:r>
              <a:r>
                <a:rPr lang="zh-CN" altLang="en-US" sz="1600" dirty="0">
                  <a:solidFill>
                    <a:schemeClr val="tx1"/>
                  </a:solidFill>
                </a:rPr>
                <a:t>信息化</a:t>
              </a:r>
              <a:endParaRPr lang="en-US" altLang="zh-CN" sz="1600" dirty="0">
                <a:solidFill>
                  <a:schemeClr val="tx1"/>
                </a:solidFill>
              </a:endParaRPr>
            </a:p>
            <a:p>
              <a:pPr algn="ctr"/>
              <a:r>
                <a:rPr lang="zh-CN" altLang="en-US" sz="1600" dirty="0">
                  <a:solidFill>
                    <a:schemeClr val="tx1"/>
                  </a:solidFill>
                </a:rPr>
                <a:t>提升整体市场反应效率</a:t>
              </a:r>
              <a:endParaRPr lang="en-US" altLang="zh-CN" sz="1600" dirty="0">
                <a:solidFill>
                  <a:schemeClr val="tx1"/>
                </a:solidFill>
              </a:endParaRPr>
            </a:p>
          </p:txBody>
        </p:sp>
        <p:sp>
          <p:nvSpPr>
            <p:cNvPr id="63" name="矩形 62"/>
            <p:cNvSpPr/>
            <p:nvPr/>
          </p:nvSpPr>
          <p:spPr>
            <a:xfrm>
              <a:off x="4463819" y="2180862"/>
              <a:ext cx="3360373" cy="67207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信息共享</a:t>
              </a:r>
              <a:r>
                <a:rPr lang="en-US" altLang="zh-CN" sz="1600">
                  <a:solidFill>
                    <a:schemeClr val="tx1"/>
                  </a:solidFill>
                </a:rPr>
                <a:t>-</a:t>
              </a:r>
              <a:r>
                <a:rPr lang="zh-CN" altLang="en-US" sz="1600">
                  <a:solidFill>
                    <a:schemeClr val="tx1"/>
                  </a:solidFill>
                </a:rPr>
                <a:t>信息化</a:t>
              </a:r>
              <a:endParaRPr lang="en-US" altLang="zh-CN" sz="1600">
                <a:solidFill>
                  <a:schemeClr val="tx1"/>
                </a:solidFill>
              </a:endParaRPr>
            </a:p>
            <a:p>
              <a:pPr algn="ctr"/>
              <a:r>
                <a:rPr lang="zh-CN" altLang="en-US" sz="1600">
                  <a:solidFill>
                    <a:schemeClr val="tx1"/>
                  </a:solidFill>
                </a:rPr>
                <a:t>降低库存成本，提高决策质量</a:t>
              </a:r>
              <a:endParaRPr lang="en-US" altLang="zh-CN" sz="1600">
                <a:solidFill>
                  <a:schemeClr val="tx1"/>
                </a:solidFill>
              </a:endParaRPr>
            </a:p>
          </p:txBody>
        </p:sp>
        <p:sp>
          <p:nvSpPr>
            <p:cNvPr id="64" name="矩形标注 63"/>
            <p:cNvSpPr/>
            <p:nvPr/>
          </p:nvSpPr>
          <p:spPr>
            <a:xfrm>
              <a:off x="8112224" y="1028734"/>
              <a:ext cx="3936437" cy="1824201"/>
            </a:xfrm>
            <a:prstGeom prst="wedgeRectCallout">
              <a:avLst>
                <a:gd name="adj1" fmla="val -53563"/>
                <a:gd name="adj2" fmla="val 22623"/>
              </a:avLst>
            </a:prstGeom>
            <a:solidFill>
              <a:schemeClr val="accent6">
                <a:lumMod val="40000"/>
                <a:lumOff val="60000"/>
              </a:schemeClr>
            </a:solidFill>
            <a:ln>
              <a:solidFill>
                <a:schemeClr val="accent1">
                  <a:shade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nchorCtr="0"/>
            <a:lstStyle/>
            <a:p>
              <a:pPr algn="ctr" latinLnBrk="1"/>
              <a:r>
                <a:rPr lang="zh-CN" altLang="en-US" sz="1600" b="1">
                  <a:solidFill>
                    <a:schemeClr val="tx1"/>
                  </a:solidFill>
                </a:rPr>
                <a:t>牛鞭效应</a:t>
              </a:r>
              <a:endParaRPr lang="en-US" altLang="zh-CN" sz="1600" b="1">
                <a:solidFill>
                  <a:schemeClr val="tx1"/>
                </a:solidFill>
              </a:endParaRPr>
            </a:p>
            <a:p>
              <a:pPr latinLnBrk="1"/>
              <a:r>
                <a:rPr lang="zh-CN" altLang="en-US" sz="1600">
                  <a:solidFill>
                    <a:schemeClr val="tx1"/>
                  </a:solidFill>
                </a:rPr>
                <a:t>供应链上的一种需求变异放大现象。销售商与供应商在需求预测修正、订货批量决策、价格波动、短缺博弈、库存责任失衡和应付环境变异等方面博弈的结果</a:t>
              </a:r>
              <a:endParaRPr lang="en-US" altLang="zh-CN" sz="1600">
                <a:solidFill>
                  <a:schemeClr val="tx1"/>
                </a:solidFill>
              </a:endParaRPr>
            </a:p>
          </p:txBody>
        </p:sp>
        <p:cxnSp>
          <p:nvCxnSpPr>
            <p:cNvPr id="4" name="肘形连接符 3"/>
            <p:cNvCxnSpPr>
              <a:stCxn id="61" idx="2"/>
              <a:endCxn id="62" idx="0"/>
            </p:cNvCxnSpPr>
            <p:nvPr/>
          </p:nvCxnSpPr>
          <p:spPr>
            <a:xfrm rot="5400000">
              <a:off x="2907862" y="912936"/>
              <a:ext cx="471623" cy="2064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肘形连接符 5"/>
            <p:cNvCxnSpPr>
              <a:stCxn id="61" idx="2"/>
              <a:endCxn id="63" idx="0"/>
            </p:cNvCxnSpPr>
            <p:nvPr/>
          </p:nvCxnSpPr>
          <p:spPr>
            <a:xfrm rot="16200000" flipH="1">
              <a:off x="4924086" y="960941"/>
              <a:ext cx="471621" cy="196821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445071" y="3236979"/>
              <a:ext cx="9259441" cy="2304256"/>
              <a:chOff x="1083803" y="2427734"/>
              <a:chExt cx="6944581" cy="1728192"/>
            </a:xfrm>
          </p:grpSpPr>
          <p:sp>
            <p:nvSpPr>
              <p:cNvPr id="65" name="矩形 64"/>
              <p:cNvSpPr/>
              <p:nvPr/>
            </p:nvSpPr>
            <p:spPr>
              <a:xfrm>
                <a:off x="1259632" y="2931790"/>
                <a:ext cx="1008112" cy="288032"/>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供应商</a:t>
                </a:r>
                <a:endParaRPr lang="en-US" altLang="zh-CN" sz="1600">
                  <a:solidFill>
                    <a:schemeClr val="tx1"/>
                  </a:solidFill>
                </a:endParaRPr>
              </a:p>
            </p:txBody>
          </p:sp>
          <p:sp>
            <p:nvSpPr>
              <p:cNvPr id="66" name="矩形 65"/>
              <p:cNvSpPr/>
              <p:nvPr/>
            </p:nvSpPr>
            <p:spPr>
              <a:xfrm>
                <a:off x="3059832" y="2931790"/>
                <a:ext cx="1008112" cy="288032"/>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生产企业</a:t>
                </a:r>
                <a:endParaRPr lang="en-US" altLang="zh-CN" sz="1600">
                  <a:solidFill>
                    <a:schemeClr val="tx1"/>
                  </a:solidFill>
                </a:endParaRPr>
              </a:p>
            </p:txBody>
          </p:sp>
          <p:sp>
            <p:nvSpPr>
              <p:cNvPr id="67" name="矩形 66"/>
              <p:cNvSpPr/>
              <p:nvPr/>
            </p:nvSpPr>
            <p:spPr>
              <a:xfrm>
                <a:off x="4860032" y="2931790"/>
                <a:ext cx="1008112" cy="288032"/>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经销商</a:t>
                </a:r>
                <a:endParaRPr lang="en-US" altLang="zh-CN" sz="1600">
                  <a:solidFill>
                    <a:schemeClr val="tx1"/>
                  </a:solidFill>
                </a:endParaRPr>
              </a:p>
            </p:txBody>
          </p:sp>
          <p:sp>
            <p:nvSpPr>
              <p:cNvPr id="68" name="矩形 67"/>
              <p:cNvSpPr/>
              <p:nvPr/>
            </p:nvSpPr>
            <p:spPr>
              <a:xfrm>
                <a:off x="6588224" y="2931790"/>
                <a:ext cx="1008112" cy="288032"/>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客户</a:t>
                </a:r>
                <a:endParaRPr lang="en-US" altLang="zh-CN" sz="1600">
                  <a:solidFill>
                    <a:schemeClr val="tx1"/>
                  </a:solidFill>
                </a:endParaRPr>
              </a:p>
            </p:txBody>
          </p:sp>
          <p:sp>
            <p:nvSpPr>
              <p:cNvPr id="69" name="矩形 68"/>
              <p:cNvSpPr/>
              <p:nvPr/>
            </p:nvSpPr>
            <p:spPr>
              <a:xfrm>
                <a:off x="1083803" y="2427734"/>
                <a:ext cx="6928309" cy="864096"/>
              </a:xfrm>
              <a:prstGeom prst="rect">
                <a:avLst/>
              </a:prstGeom>
              <a:noFill/>
              <a:ln>
                <a:prstDash val="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1600">
                    <a:solidFill>
                      <a:srgbClr val="FF0000"/>
                    </a:solidFill>
                  </a:rPr>
                  <a:t> 推式供应链</a:t>
                </a:r>
                <a:r>
                  <a:rPr lang="en-US" altLang="zh-CN" sz="1600">
                    <a:solidFill>
                      <a:srgbClr val="FF0000"/>
                    </a:solidFill>
                  </a:rPr>
                  <a:t>-</a:t>
                </a:r>
                <a:r>
                  <a:rPr lang="zh-CN" altLang="en-US" sz="1600">
                    <a:solidFill>
                      <a:srgbClr val="FF0000"/>
                    </a:solidFill>
                  </a:rPr>
                  <a:t>商流发起点在生产企业</a:t>
                </a:r>
                <a:r>
                  <a:rPr lang="en-US" altLang="zh-CN" sz="1600">
                    <a:solidFill>
                      <a:srgbClr val="FF0000"/>
                    </a:solidFill>
                  </a:rPr>
                  <a:t>-</a:t>
                </a:r>
                <a:r>
                  <a:rPr lang="zh-CN" altLang="en-US" sz="1600">
                    <a:solidFill>
                      <a:srgbClr val="FF0000"/>
                    </a:solidFill>
                  </a:rPr>
                  <a:t>现货销售</a:t>
                </a:r>
                <a:endParaRPr lang="en-US" altLang="zh-CN" sz="1600">
                  <a:solidFill>
                    <a:srgbClr val="FF0000"/>
                  </a:solidFill>
                </a:endParaRPr>
              </a:p>
            </p:txBody>
          </p:sp>
          <p:sp>
            <p:nvSpPr>
              <p:cNvPr id="9" name="左箭头 8"/>
              <p:cNvSpPr/>
              <p:nvPr/>
            </p:nvSpPr>
            <p:spPr>
              <a:xfrm>
                <a:off x="2555776" y="3003798"/>
                <a:ext cx="288032"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70" name="左箭头 69"/>
              <p:cNvSpPr/>
              <p:nvPr/>
            </p:nvSpPr>
            <p:spPr>
              <a:xfrm flipH="1">
                <a:off x="4283968" y="3003797"/>
                <a:ext cx="324036" cy="1768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71" name="左箭头 70"/>
              <p:cNvSpPr/>
              <p:nvPr/>
            </p:nvSpPr>
            <p:spPr>
              <a:xfrm flipH="1">
                <a:off x="6084168" y="3003798"/>
                <a:ext cx="324036" cy="1768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72" name="组合 71"/>
              <p:cNvGrpSpPr/>
              <p:nvPr/>
            </p:nvGrpSpPr>
            <p:grpSpPr>
              <a:xfrm>
                <a:off x="2519772" y="2715766"/>
                <a:ext cx="324036" cy="216024"/>
                <a:chOff x="998946" y="768"/>
                <a:chExt cx="645313" cy="645313"/>
              </a:xfrm>
              <a:scene3d>
                <a:camera prst="orthographicFront">
                  <a:rot lat="0" lon="0" rev="0"/>
                </a:camera>
                <a:lightRig rig="soft" dir="t">
                  <a:rot lat="0" lon="0" rev="0"/>
                </a:lightRig>
              </a:scene3d>
            </p:grpSpPr>
            <p:sp>
              <p:nvSpPr>
                <p:cNvPr id="73" name="椭圆 72"/>
                <p:cNvSpPr/>
                <p:nvPr/>
              </p:nvSpPr>
              <p:spPr>
                <a:xfrm>
                  <a:off x="998946" y="768"/>
                  <a:ext cx="645313" cy="645313"/>
                </a:xfrm>
                <a:prstGeom prst="ellipse">
                  <a:avLst/>
                </a:prstGeom>
                <a:solidFill>
                  <a:schemeClr val="bg2">
                    <a:lumMod val="90000"/>
                  </a:schemeClr>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74" name="椭圆 4"/>
                <p:cNvSpPr/>
                <p:nvPr/>
              </p:nvSpPr>
              <p:spPr>
                <a:xfrm>
                  <a:off x="1093450" y="95272"/>
                  <a:ext cx="456305" cy="4563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710565">
                    <a:lnSpc>
                      <a:spcPct val="90000"/>
                    </a:lnSpc>
                    <a:spcBef>
                      <a:spcPct val="0"/>
                    </a:spcBef>
                    <a:spcAft>
                      <a:spcPct val="35000"/>
                    </a:spcAft>
                  </a:pPr>
                  <a:r>
                    <a:rPr lang="en-US" altLang="zh-CN" sz="1600">
                      <a:solidFill>
                        <a:schemeClr val="tx1"/>
                      </a:solidFill>
                    </a:rPr>
                    <a:t>1</a:t>
                  </a:r>
                  <a:endParaRPr lang="zh-CN" altLang="en-US" sz="1600">
                    <a:solidFill>
                      <a:schemeClr val="tx1"/>
                    </a:solidFill>
                  </a:endParaRPr>
                </a:p>
              </p:txBody>
            </p:sp>
          </p:grpSp>
          <p:grpSp>
            <p:nvGrpSpPr>
              <p:cNvPr id="75" name="组合 74"/>
              <p:cNvGrpSpPr/>
              <p:nvPr/>
            </p:nvGrpSpPr>
            <p:grpSpPr>
              <a:xfrm>
                <a:off x="4319972" y="2715766"/>
                <a:ext cx="324036" cy="216024"/>
                <a:chOff x="998946" y="768"/>
                <a:chExt cx="645313" cy="645313"/>
              </a:xfrm>
              <a:scene3d>
                <a:camera prst="orthographicFront">
                  <a:rot lat="0" lon="0" rev="0"/>
                </a:camera>
                <a:lightRig rig="soft" dir="t">
                  <a:rot lat="0" lon="0" rev="0"/>
                </a:lightRig>
              </a:scene3d>
            </p:grpSpPr>
            <p:sp>
              <p:nvSpPr>
                <p:cNvPr id="76" name="椭圆 75"/>
                <p:cNvSpPr/>
                <p:nvPr/>
              </p:nvSpPr>
              <p:spPr>
                <a:xfrm>
                  <a:off x="998946" y="768"/>
                  <a:ext cx="645313" cy="645313"/>
                </a:xfrm>
                <a:prstGeom prst="ellipse">
                  <a:avLst/>
                </a:prstGeom>
                <a:solidFill>
                  <a:schemeClr val="bg2">
                    <a:lumMod val="90000"/>
                  </a:schemeClr>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77" name="椭圆 4"/>
                <p:cNvSpPr/>
                <p:nvPr/>
              </p:nvSpPr>
              <p:spPr>
                <a:xfrm>
                  <a:off x="1093450" y="95272"/>
                  <a:ext cx="456305" cy="4563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710565">
                    <a:lnSpc>
                      <a:spcPct val="90000"/>
                    </a:lnSpc>
                    <a:spcBef>
                      <a:spcPct val="0"/>
                    </a:spcBef>
                    <a:spcAft>
                      <a:spcPct val="35000"/>
                    </a:spcAft>
                  </a:pPr>
                  <a:r>
                    <a:rPr lang="en-US" altLang="zh-CN" sz="1600">
                      <a:solidFill>
                        <a:schemeClr val="tx1"/>
                      </a:solidFill>
                    </a:rPr>
                    <a:t>2</a:t>
                  </a:r>
                  <a:endParaRPr lang="zh-CN" altLang="en-US" sz="1600">
                    <a:solidFill>
                      <a:schemeClr val="tx1"/>
                    </a:solidFill>
                  </a:endParaRPr>
                </a:p>
              </p:txBody>
            </p:sp>
          </p:grpSp>
          <p:grpSp>
            <p:nvGrpSpPr>
              <p:cNvPr id="78" name="组合 77"/>
              <p:cNvGrpSpPr/>
              <p:nvPr/>
            </p:nvGrpSpPr>
            <p:grpSpPr>
              <a:xfrm>
                <a:off x="6120172" y="2715766"/>
                <a:ext cx="324036" cy="216024"/>
                <a:chOff x="998946" y="768"/>
                <a:chExt cx="645313" cy="645313"/>
              </a:xfrm>
              <a:scene3d>
                <a:camera prst="orthographicFront">
                  <a:rot lat="0" lon="0" rev="0"/>
                </a:camera>
                <a:lightRig rig="soft" dir="t">
                  <a:rot lat="0" lon="0" rev="0"/>
                </a:lightRig>
              </a:scene3d>
            </p:grpSpPr>
            <p:sp>
              <p:nvSpPr>
                <p:cNvPr id="79" name="椭圆 78"/>
                <p:cNvSpPr/>
                <p:nvPr/>
              </p:nvSpPr>
              <p:spPr>
                <a:xfrm>
                  <a:off x="998946" y="768"/>
                  <a:ext cx="645313" cy="645313"/>
                </a:xfrm>
                <a:prstGeom prst="ellipse">
                  <a:avLst/>
                </a:prstGeom>
                <a:solidFill>
                  <a:schemeClr val="bg2">
                    <a:lumMod val="90000"/>
                  </a:schemeClr>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80" name="椭圆 4"/>
                <p:cNvSpPr/>
                <p:nvPr/>
              </p:nvSpPr>
              <p:spPr>
                <a:xfrm>
                  <a:off x="1093450" y="95272"/>
                  <a:ext cx="456305" cy="4563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710565">
                    <a:lnSpc>
                      <a:spcPct val="90000"/>
                    </a:lnSpc>
                    <a:spcBef>
                      <a:spcPct val="0"/>
                    </a:spcBef>
                    <a:spcAft>
                      <a:spcPct val="35000"/>
                    </a:spcAft>
                  </a:pPr>
                  <a:r>
                    <a:rPr lang="en-US" altLang="zh-CN" sz="1600">
                      <a:solidFill>
                        <a:schemeClr val="tx1"/>
                      </a:solidFill>
                    </a:rPr>
                    <a:t>3</a:t>
                  </a:r>
                  <a:endParaRPr lang="zh-CN" altLang="en-US" sz="1600">
                    <a:solidFill>
                      <a:schemeClr val="tx1"/>
                    </a:solidFill>
                  </a:endParaRPr>
                </a:p>
              </p:txBody>
            </p:sp>
          </p:grpSp>
          <p:sp>
            <p:nvSpPr>
              <p:cNvPr id="81" name="矩形 80"/>
              <p:cNvSpPr/>
              <p:nvPr/>
            </p:nvSpPr>
            <p:spPr>
              <a:xfrm>
                <a:off x="1275904" y="3795886"/>
                <a:ext cx="1008112" cy="288032"/>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供应商</a:t>
                </a:r>
                <a:endParaRPr lang="en-US" altLang="zh-CN" sz="1600">
                  <a:solidFill>
                    <a:schemeClr val="tx1"/>
                  </a:solidFill>
                </a:endParaRPr>
              </a:p>
            </p:txBody>
          </p:sp>
          <p:sp>
            <p:nvSpPr>
              <p:cNvPr id="82" name="矩形 81"/>
              <p:cNvSpPr/>
              <p:nvPr/>
            </p:nvSpPr>
            <p:spPr>
              <a:xfrm>
                <a:off x="3076104" y="3795886"/>
                <a:ext cx="1008112" cy="288032"/>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生产企业</a:t>
                </a:r>
                <a:endParaRPr lang="en-US" altLang="zh-CN" sz="1600">
                  <a:solidFill>
                    <a:schemeClr val="tx1"/>
                  </a:solidFill>
                </a:endParaRPr>
              </a:p>
            </p:txBody>
          </p:sp>
          <p:sp>
            <p:nvSpPr>
              <p:cNvPr id="83" name="矩形 82"/>
              <p:cNvSpPr/>
              <p:nvPr/>
            </p:nvSpPr>
            <p:spPr>
              <a:xfrm>
                <a:off x="4876304" y="3795886"/>
                <a:ext cx="1008112" cy="288032"/>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经销商</a:t>
                </a:r>
                <a:endParaRPr lang="en-US" altLang="zh-CN" sz="1600">
                  <a:solidFill>
                    <a:schemeClr val="tx1"/>
                  </a:solidFill>
                </a:endParaRPr>
              </a:p>
            </p:txBody>
          </p:sp>
          <p:sp>
            <p:nvSpPr>
              <p:cNvPr id="84" name="矩形 83"/>
              <p:cNvSpPr/>
              <p:nvPr/>
            </p:nvSpPr>
            <p:spPr>
              <a:xfrm>
                <a:off x="6604496" y="3795886"/>
                <a:ext cx="1008112" cy="288032"/>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客户</a:t>
                </a:r>
                <a:endParaRPr lang="en-US" altLang="zh-CN" sz="1600">
                  <a:solidFill>
                    <a:schemeClr val="tx1"/>
                  </a:solidFill>
                </a:endParaRPr>
              </a:p>
            </p:txBody>
          </p:sp>
          <p:sp>
            <p:nvSpPr>
              <p:cNvPr id="85" name="矩形 84"/>
              <p:cNvSpPr/>
              <p:nvPr/>
            </p:nvSpPr>
            <p:spPr>
              <a:xfrm>
                <a:off x="1100075" y="3291830"/>
                <a:ext cx="6928309" cy="864096"/>
              </a:xfrm>
              <a:prstGeom prst="rect">
                <a:avLst/>
              </a:prstGeom>
              <a:noFill/>
              <a:ln>
                <a:prstDash val="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1600">
                    <a:solidFill>
                      <a:srgbClr val="FF0000"/>
                    </a:solidFill>
                  </a:rPr>
                  <a:t> 拉式供应链</a:t>
                </a:r>
                <a:r>
                  <a:rPr lang="en-US" altLang="zh-CN" sz="1600">
                    <a:solidFill>
                      <a:srgbClr val="FF0000"/>
                    </a:solidFill>
                  </a:rPr>
                  <a:t>-</a:t>
                </a:r>
                <a:r>
                  <a:rPr lang="zh-CN" altLang="en-US" sz="1600">
                    <a:solidFill>
                      <a:srgbClr val="FF0000"/>
                    </a:solidFill>
                  </a:rPr>
                  <a:t>商流发起点在经销商</a:t>
                </a:r>
                <a:r>
                  <a:rPr lang="en-US" altLang="zh-CN" sz="1600">
                    <a:solidFill>
                      <a:srgbClr val="FF0000"/>
                    </a:solidFill>
                  </a:rPr>
                  <a:t>-</a:t>
                </a:r>
                <a:r>
                  <a:rPr lang="zh-CN" altLang="en-US" sz="1600">
                    <a:solidFill>
                      <a:srgbClr val="FF0000"/>
                    </a:solidFill>
                  </a:rPr>
                  <a:t>期货销售</a:t>
                </a:r>
                <a:endParaRPr lang="en-US" altLang="zh-CN" sz="1600">
                  <a:solidFill>
                    <a:srgbClr val="FF0000"/>
                  </a:solidFill>
                </a:endParaRPr>
              </a:p>
            </p:txBody>
          </p:sp>
          <p:sp>
            <p:nvSpPr>
              <p:cNvPr id="86" name="左箭头 85"/>
              <p:cNvSpPr/>
              <p:nvPr/>
            </p:nvSpPr>
            <p:spPr>
              <a:xfrm>
                <a:off x="2572048" y="3867894"/>
                <a:ext cx="288032"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89" name="组合 88"/>
              <p:cNvGrpSpPr/>
              <p:nvPr/>
            </p:nvGrpSpPr>
            <p:grpSpPr>
              <a:xfrm>
                <a:off x="2536044" y="3579862"/>
                <a:ext cx="324036" cy="216024"/>
                <a:chOff x="998946" y="768"/>
                <a:chExt cx="645313" cy="645313"/>
              </a:xfrm>
              <a:scene3d>
                <a:camera prst="orthographicFront">
                  <a:rot lat="0" lon="0" rev="0"/>
                </a:camera>
                <a:lightRig rig="soft" dir="t">
                  <a:rot lat="0" lon="0" rev="0"/>
                </a:lightRig>
              </a:scene3d>
            </p:grpSpPr>
            <p:sp>
              <p:nvSpPr>
                <p:cNvPr id="90" name="椭圆 89"/>
                <p:cNvSpPr/>
                <p:nvPr/>
              </p:nvSpPr>
              <p:spPr>
                <a:xfrm>
                  <a:off x="998946" y="768"/>
                  <a:ext cx="645313" cy="645313"/>
                </a:xfrm>
                <a:prstGeom prst="ellipse">
                  <a:avLst/>
                </a:prstGeom>
                <a:solidFill>
                  <a:schemeClr val="bg2">
                    <a:lumMod val="90000"/>
                  </a:schemeClr>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91" name="椭圆 4"/>
                <p:cNvSpPr/>
                <p:nvPr/>
              </p:nvSpPr>
              <p:spPr>
                <a:xfrm>
                  <a:off x="1093450" y="95272"/>
                  <a:ext cx="456305" cy="4563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710565">
                    <a:lnSpc>
                      <a:spcPct val="90000"/>
                    </a:lnSpc>
                    <a:spcBef>
                      <a:spcPct val="0"/>
                    </a:spcBef>
                    <a:spcAft>
                      <a:spcPct val="35000"/>
                    </a:spcAft>
                  </a:pPr>
                  <a:r>
                    <a:rPr lang="en-US" altLang="zh-CN" sz="1600">
                      <a:solidFill>
                        <a:schemeClr val="tx1"/>
                      </a:solidFill>
                    </a:rPr>
                    <a:t>3</a:t>
                  </a:r>
                  <a:endParaRPr lang="zh-CN" altLang="en-US" sz="1600">
                    <a:solidFill>
                      <a:schemeClr val="tx1"/>
                    </a:solidFill>
                  </a:endParaRPr>
                </a:p>
              </p:txBody>
            </p:sp>
          </p:grpSp>
          <p:grpSp>
            <p:nvGrpSpPr>
              <p:cNvPr id="92" name="组合 91"/>
              <p:cNvGrpSpPr/>
              <p:nvPr/>
            </p:nvGrpSpPr>
            <p:grpSpPr>
              <a:xfrm>
                <a:off x="4336244" y="3579862"/>
                <a:ext cx="324036" cy="216024"/>
                <a:chOff x="998946" y="768"/>
                <a:chExt cx="645313" cy="645313"/>
              </a:xfrm>
              <a:scene3d>
                <a:camera prst="orthographicFront">
                  <a:rot lat="0" lon="0" rev="0"/>
                </a:camera>
                <a:lightRig rig="soft" dir="t">
                  <a:rot lat="0" lon="0" rev="0"/>
                </a:lightRig>
              </a:scene3d>
            </p:grpSpPr>
            <p:sp>
              <p:nvSpPr>
                <p:cNvPr id="93" name="椭圆 92"/>
                <p:cNvSpPr/>
                <p:nvPr/>
              </p:nvSpPr>
              <p:spPr>
                <a:xfrm>
                  <a:off x="998946" y="768"/>
                  <a:ext cx="645313" cy="645313"/>
                </a:xfrm>
                <a:prstGeom prst="ellipse">
                  <a:avLst/>
                </a:prstGeom>
                <a:solidFill>
                  <a:schemeClr val="bg2">
                    <a:lumMod val="90000"/>
                  </a:schemeClr>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94" name="椭圆 4"/>
                <p:cNvSpPr/>
                <p:nvPr/>
              </p:nvSpPr>
              <p:spPr>
                <a:xfrm>
                  <a:off x="1093450" y="95272"/>
                  <a:ext cx="456305" cy="4563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710565">
                    <a:lnSpc>
                      <a:spcPct val="90000"/>
                    </a:lnSpc>
                    <a:spcBef>
                      <a:spcPct val="0"/>
                    </a:spcBef>
                    <a:spcAft>
                      <a:spcPct val="35000"/>
                    </a:spcAft>
                  </a:pPr>
                  <a:r>
                    <a:rPr lang="en-US" altLang="zh-CN" sz="1600">
                      <a:solidFill>
                        <a:schemeClr val="tx1"/>
                      </a:solidFill>
                    </a:rPr>
                    <a:t>2</a:t>
                  </a:r>
                  <a:endParaRPr lang="zh-CN" altLang="en-US" sz="1600">
                    <a:solidFill>
                      <a:schemeClr val="tx1"/>
                    </a:solidFill>
                  </a:endParaRPr>
                </a:p>
              </p:txBody>
            </p:sp>
          </p:grpSp>
          <p:grpSp>
            <p:nvGrpSpPr>
              <p:cNvPr id="95" name="组合 94"/>
              <p:cNvGrpSpPr/>
              <p:nvPr/>
            </p:nvGrpSpPr>
            <p:grpSpPr>
              <a:xfrm>
                <a:off x="6136444" y="3579862"/>
                <a:ext cx="324036" cy="216024"/>
                <a:chOff x="998946" y="768"/>
                <a:chExt cx="645313" cy="645313"/>
              </a:xfrm>
              <a:scene3d>
                <a:camera prst="orthographicFront">
                  <a:rot lat="0" lon="0" rev="0"/>
                </a:camera>
                <a:lightRig rig="soft" dir="t">
                  <a:rot lat="0" lon="0" rev="0"/>
                </a:lightRig>
              </a:scene3d>
            </p:grpSpPr>
            <p:sp>
              <p:nvSpPr>
                <p:cNvPr id="96" name="椭圆 95"/>
                <p:cNvSpPr/>
                <p:nvPr/>
              </p:nvSpPr>
              <p:spPr>
                <a:xfrm>
                  <a:off x="998946" y="768"/>
                  <a:ext cx="645313" cy="645313"/>
                </a:xfrm>
                <a:prstGeom prst="ellipse">
                  <a:avLst/>
                </a:prstGeom>
                <a:solidFill>
                  <a:schemeClr val="bg2">
                    <a:lumMod val="90000"/>
                  </a:schemeClr>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97" name="椭圆 4"/>
                <p:cNvSpPr/>
                <p:nvPr/>
              </p:nvSpPr>
              <p:spPr>
                <a:xfrm>
                  <a:off x="1093450" y="95272"/>
                  <a:ext cx="456305" cy="4563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710565">
                    <a:lnSpc>
                      <a:spcPct val="90000"/>
                    </a:lnSpc>
                    <a:spcBef>
                      <a:spcPct val="0"/>
                    </a:spcBef>
                    <a:spcAft>
                      <a:spcPct val="35000"/>
                    </a:spcAft>
                  </a:pPr>
                  <a:r>
                    <a:rPr lang="en-US" altLang="zh-CN" sz="1600">
                      <a:solidFill>
                        <a:schemeClr val="tx1"/>
                      </a:solidFill>
                    </a:rPr>
                    <a:t>1</a:t>
                  </a:r>
                  <a:endParaRPr lang="zh-CN" altLang="en-US" sz="1600">
                    <a:solidFill>
                      <a:schemeClr val="tx1"/>
                    </a:solidFill>
                  </a:endParaRPr>
                </a:p>
              </p:txBody>
            </p:sp>
          </p:grpSp>
          <p:sp>
            <p:nvSpPr>
              <p:cNvPr id="98" name="左箭头 97"/>
              <p:cNvSpPr/>
              <p:nvPr/>
            </p:nvSpPr>
            <p:spPr>
              <a:xfrm>
                <a:off x="4355976" y="3867894"/>
                <a:ext cx="288032"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9" name="左箭头 98"/>
              <p:cNvSpPr/>
              <p:nvPr/>
            </p:nvSpPr>
            <p:spPr>
              <a:xfrm>
                <a:off x="6156176" y="3867894"/>
                <a:ext cx="288032"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624417" y="42333"/>
            <a:ext cx="10058400" cy="846667"/>
          </a:xfrm>
          <a:prstGeom prst="rect">
            <a:avLst/>
          </a:prstGeom>
          <a:noFill/>
          <a:ln>
            <a:noFill/>
          </a:ln>
        </p:spPr>
        <p:txBody>
          <a:bodyPr lIns="121917" tIns="60958" rIns="121917" bIns="60958" anchor="ctr"/>
          <a:lstStyle/>
          <a:p>
            <a:pPr eaLnBrk="0" hangingPunct="0"/>
            <a:endParaRPr kumimoji="1" lang="zh-CN" altLang="en-US" sz="4300" b="1">
              <a:solidFill>
                <a:srgbClr val="FF0000"/>
              </a:solidFill>
              <a:effectLst>
                <a:outerShdw blurRad="38100" dist="38100" dir="2700000" algn="tl">
                  <a:srgbClr val="C0C0C0"/>
                </a:outerShdw>
              </a:effectLst>
              <a:latin typeface="宋体" panose="02010600030101010101" pitchFamily="2" charset="-122"/>
              <a:ea typeface="黑体" panose="02010609060101010101" pitchFamily="49" charset="-122"/>
            </a:endParaRPr>
          </a:p>
        </p:txBody>
      </p:sp>
      <p:sp>
        <p:nvSpPr>
          <p:cNvPr id="2" name="文本占位符 1"/>
          <p:cNvSpPr>
            <a:spLocks noGrp="1"/>
          </p:cNvSpPr>
          <p:nvPr>
            <p:ph type="body" sz="quarter" idx="13"/>
          </p:nvPr>
        </p:nvSpPr>
        <p:spPr/>
        <p:txBody>
          <a:bodyPr/>
          <a:lstStyle/>
          <a:p>
            <a:r>
              <a:rPr kumimoji="1" lang="en-US" altLang="zh-CN" dirty="0" smtClean="0"/>
              <a:t>2</a:t>
            </a:r>
            <a:endParaRPr kumimoji="1" lang="zh-CN" altLang="en-US" dirty="0"/>
          </a:p>
        </p:txBody>
      </p:sp>
      <p:sp>
        <p:nvSpPr>
          <p:cNvPr id="4" name="文本占位符 3"/>
          <p:cNvSpPr>
            <a:spLocks noGrp="1"/>
          </p:cNvSpPr>
          <p:nvPr>
            <p:ph type="body" sz="quarter" idx="14"/>
          </p:nvPr>
        </p:nvSpPr>
        <p:spPr/>
        <p:txBody>
          <a:bodyPr/>
          <a:lstStyle/>
          <a:p>
            <a:r>
              <a:rPr kumimoji="1" lang="zh-CN" altLang="en-US" dirty="0" smtClean="0"/>
              <a:t>识别差异化竞争决策</a:t>
            </a:r>
            <a:endParaRPr kumimoji="1" lang="zh-CN" altLang="en-US" dirty="0"/>
          </a:p>
        </p:txBody>
      </p:sp>
      <p:grpSp>
        <p:nvGrpSpPr>
          <p:cNvPr id="5" name="组 4"/>
          <p:cNvGrpSpPr/>
          <p:nvPr/>
        </p:nvGrpSpPr>
        <p:grpSpPr>
          <a:xfrm>
            <a:off x="815414" y="1494368"/>
            <a:ext cx="10561173" cy="4516965"/>
            <a:chOff x="815414" y="1037168"/>
            <a:chExt cx="10561173" cy="5176142"/>
          </a:xfrm>
        </p:grpSpPr>
        <p:sp>
          <p:nvSpPr>
            <p:cNvPr id="62" name="矩形 61"/>
            <p:cNvSpPr/>
            <p:nvPr/>
          </p:nvSpPr>
          <p:spPr>
            <a:xfrm>
              <a:off x="2639616" y="1037168"/>
              <a:ext cx="6528725" cy="67207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初创企业依靠什么来赢得市场竞争环境中的成功？</a:t>
              </a:r>
              <a:endParaRPr lang="en-US" altLang="zh-CN" sz="1600">
                <a:solidFill>
                  <a:schemeClr val="tx1"/>
                </a:solidFill>
              </a:endParaRPr>
            </a:p>
            <a:p>
              <a:pPr algn="ctr"/>
              <a:r>
                <a:rPr lang="zh-CN" altLang="en-US" sz="1600">
                  <a:solidFill>
                    <a:schemeClr val="tx1"/>
                  </a:solidFill>
                </a:rPr>
                <a:t>差异点在哪里？</a:t>
              </a:r>
              <a:endParaRPr lang="en-US" altLang="zh-CN" sz="1600">
                <a:solidFill>
                  <a:schemeClr val="tx1"/>
                </a:solidFill>
              </a:endParaRPr>
            </a:p>
          </p:txBody>
        </p:sp>
        <p:grpSp>
          <p:nvGrpSpPr>
            <p:cNvPr id="24" name="组合 23"/>
            <p:cNvGrpSpPr/>
            <p:nvPr/>
          </p:nvGrpSpPr>
          <p:grpSpPr>
            <a:xfrm>
              <a:off x="815414" y="1709239"/>
              <a:ext cx="5088567" cy="4504071"/>
              <a:chOff x="611560" y="1281929"/>
              <a:chExt cx="3816425" cy="3378053"/>
            </a:xfrm>
          </p:grpSpPr>
          <p:sp>
            <p:nvSpPr>
              <p:cNvPr id="63" name="矩形 62"/>
              <p:cNvSpPr/>
              <p:nvPr/>
            </p:nvSpPr>
            <p:spPr>
              <a:xfrm>
                <a:off x="611560" y="1995687"/>
                <a:ext cx="1008112" cy="360039"/>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营销能力</a:t>
                </a:r>
                <a:endParaRPr lang="en-US" altLang="zh-CN" sz="1600">
                  <a:solidFill>
                    <a:schemeClr val="tx1"/>
                  </a:solidFill>
                </a:endParaRPr>
              </a:p>
            </p:txBody>
          </p:sp>
          <p:cxnSp>
            <p:nvCxnSpPr>
              <p:cNvPr id="8" name="肘形连接符 7"/>
              <p:cNvCxnSpPr>
                <a:stCxn id="62" idx="2"/>
                <a:endCxn id="63" idx="0"/>
              </p:cNvCxnSpPr>
              <p:nvPr/>
            </p:nvCxnSpPr>
            <p:spPr>
              <a:xfrm rot="5400000">
                <a:off x="2414922" y="-17376"/>
                <a:ext cx="713757" cy="331236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矩形标注 22"/>
              <p:cNvSpPr/>
              <p:nvPr/>
            </p:nvSpPr>
            <p:spPr>
              <a:xfrm>
                <a:off x="611560" y="2931790"/>
                <a:ext cx="1008112" cy="1728192"/>
              </a:xfrm>
              <a:prstGeom prst="wedgeRectCallout">
                <a:avLst>
                  <a:gd name="adj1" fmla="val 1290"/>
                  <a:gd name="adj2" fmla="val -7687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1600">
                    <a:solidFill>
                      <a:srgbClr val="FF0000"/>
                    </a:solidFill>
                  </a:rPr>
                  <a:t>营销能力、营销方式、市场覆盖、客户经营比对手强</a:t>
                </a:r>
                <a:endParaRPr lang="zh-CN" altLang="en-US" sz="1600">
                  <a:solidFill>
                    <a:srgbClr val="FF0000"/>
                  </a:solidFill>
                </a:endParaRPr>
              </a:p>
            </p:txBody>
          </p:sp>
        </p:grpSp>
        <p:grpSp>
          <p:nvGrpSpPr>
            <p:cNvPr id="27" name="组合 26"/>
            <p:cNvGrpSpPr/>
            <p:nvPr/>
          </p:nvGrpSpPr>
          <p:grpSpPr>
            <a:xfrm>
              <a:off x="2351584" y="1709240"/>
              <a:ext cx="3552395" cy="4504069"/>
              <a:chOff x="1763688" y="1281930"/>
              <a:chExt cx="2664296" cy="3378052"/>
            </a:xfrm>
          </p:grpSpPr>
          <p:cxnSp>
            <p:nvCxnSpPr>
              <p:cNvPr id="70" name="肘形连接符 69"/>
              <p:cNvCxnSpPr>
                <a:stCxn id="62" idx="2"/>
                <a:endCxn id="64" idx="0"/>
              </p:cNvCxnSpPr>
              <p:nvPr/>
            </p:nvCxnSpPr>
            <p:spPr>
              <a:xfrm rot="5400000">
                <a:off x="2990986" y="558688"/>
                <a:ext cx="713756" cy="216024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1763688" y="1995686"/>
                <a:ext cx="1008112" cy="2664296"/>
                <a:chOff x="1763688" y="1995686"/>
                <a:chExt cx="1008112" cy="2664296"/>
              </a:xfrm>
            </p:grpSpPr>
            <p:sp>
              <p:nvSpPr>
                <p:cNvPr id="64" name="矩形 63"/>
                <p:cNvSpPr/>
                <p:nvPr/>
              </p:nvSpPr>
              <p:spPr>
                <a:xfrm>
                  <a:off x="1763688" y="1995686"/>
                  <a:ext cx="1008112" cy="360039"/>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产品技术</a:t>
                  </a:r>
                  <a:endParaRPr lang="en-US" altLang="zh-CN" sz="1600">
                    <a:solidFill>
                      <a:schemeClr val="tx1"/>
                    </a:solidFill>
                  </a:endParaRPr>
                </a:p>
              </p:txBody>
            </p:sp>
            <p:sp>
              <p:nvSpPr>
                <p:cNvPr id="89" name="矩形标注 88"/>
                <p:cNvSpPr/>
                <p:nvPr/>
              </p:nvSpPr>
              <p:spPr>
                <a:xfrm>
                  <a:off x="1763688" y="2931790"/>
                  <a:ext cx="1008112" cy="1728192"/>
                </a:xfrm>
                <a:prstGeom prst="wedgeRectCallout">
                  <a:avLst>
                    <a:gd name="adj1" fmla="val 1290"/>
                    <a:gd name="adj2" fmla="val -7687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1600">
                      <a:solidFill>
                        <a:srgbClr val="FF0000"/>
                      </a:solidFill>
                    </a:rPr>
                    <a:t>产品技术先进，人无我有，人有我优，品牌价值含量高，更能满足客户需要</a:t>
                  </a:r>
                  <a:endParaRPr lang="zh-CN" altLang="en-US" sz="1600">
                    <a:solidFill>
                      <a:srgbClr val="FF0000"/>
                    </a:solidFill>
                  </a:endParaRPr>
                </a:p>
              </p:txBody>
            </p:sp>
          </p:grpSp>
        </p:grpSp>
        <p:grpSp>
          <p:nvGrpSpPr>
            <p:cNvPr id="28" name="组合 27"/>
            <p:cNvGrpSpPr/>
            <p:nvPr/>
          </p:nvGrpSpPr>
          <p:grpSpPr>
            <a:xfrm>
              <a:off x="3887755" y="1709240"/>
              <a:ext cx="2016224" cy="4504069"/>
              <a:chOff x="2915816" y="1281930"/>
              <a:chExt cx="1512168" cy="3378052"/>
            </a:xfrm>
          </p:grpSpPr>
          <p:sp>
            <p:nvSpPr>
              <p:cNvPr id="65" name="矩形 64"/>
              <p:cNvSpPr/>
              <p:nvPr/>
            </p:nvSpPr>
            <p:spPr>
              <a:xfrm>
                <a:off x="2915816" y="1995686"/>
                <a:ext cx="1008112" cy="360039"/>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成本领先</a:t>
                </a:r>
                <a:endParaRPr lang="en-US" altLang="zh-CN" sz="1600">
                  <a:solidFill>
                    <a:schemeClr val="tx1"/>
                  </a:solidFill>
                </a:endParaRPr>
              </a:p>
            </p:txBody>
          </p:sp>
          <p:cxnSp>
            <p:nvCxnSpPr>
              <p:cNvPr id="73" name="肘形连接符 72"/>
              <p:cNvCxnSpPr>
                <a:stCxn id="62" idx="2"/>
                <a:endCxn id="65" idx="0"/>
              </p:cNvCxnSpPr>
              <p:nvPr/>
            </p:nvCxnSpPr>
            <p:spPr>
              <a:xfrm rot="5400000">
                <a:off x="3567050" y="1134752"/>
                <a:ext cx="713756" cy="100811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90" name="矩形标注 89"/>
              <p:cNvSpPr/>
              <p:nvPr/>
            </p:nvSpPr>
            <p:spPr>
              <a:xfrm>
                <a:off x="2915816" y="2931790"/>
                <a:ext cx="1008112" cy="1728192"/>
              </a:xfrm>
              <a:prstGeom prst="wedgeRectCallout">
                <a:avLst>
                  <a:gd name="adj1" fmla="val 1290"/>
                  <a:gd name="adj2" fmla="val -7687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1600">
                    <a:solidFill>
                      <a:srgbClr val="FF0000"/>
                    </a:solidFill>
                  </a:rPr>
                  <a:t>营销、产品基本一致情况下，经营成本可以更优化，具有规模、价格优势</a:t>
                </a:r>
                <a:endParaRPr lang="zh-CN" altLang="en-US" sz="1600">
                  <a:solidFill>
                    <a:srgbClr val="FF0000"/>
                  </a:solidFill>
                </a:endParaRPr>
              </a:p>
            </p:txBody>
          </p:sp>
        </p:grpSp>
        <p:grpSp>
          <p:nvGrpSpPr>
            <p:cNvPr id="30" name="组合 29"/>
            <p:cNvGrpSpPr/>
            <p:nvPr/>
          </p:nvGrpSpPr>
          <p:grpSpPr>
            <a:xfrm>
              <a:off x="5423926" y="1709240"/>
              <a:ext cx="1344149" cy="4504069"/>
              <a:chOff x="4067944" y="1281930"/>
              <a:chExt cx="1008112" cy="3378052"/>
            </a:xfrm>
          </p:grpSpPr>
          <p:sp>
            <p:nvSpPr>
              <p:cNvPr id="69" name="矩形 68"/>
              <p:cNvSpPr/>
              <p:nvPr/>
            </p:nvSpPr>
            <p:spPr>
              <a:xfrm>
                <a:off x="4067944" y="1995686"/>
                <a:ext cx="1008112" cy="360039"/>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效率更快</a:t>
                </a:r>
                <a:endParaRPr lang="en-US" altLang="zh-CN" sz="1600">
                  <a:solidFill>
                    <a:schemeClr val="tx1"/>
                  </a:solidFill>
                </a:endParaRPr>
              </a:p>
            </p:txBody>
          </p:sp>
          <p:cxnSp>
            <p:nvCxnSpPr>
              <p:cNvPr id="76" name="肘形连接符 75"/>
              <p:cNvCxnSpPr>
                <a:stCxn id="62" idx="2"/>
                <a:endCxn id="69" idx="0"/>
              </p:cNvCxnSpPr>
              <p:nvPr/>
            </p:nvCxnSpPr>
            <p:spPr>
              <a:xfrm rot="16200000" flipH="1">
                <a:off x="4143114" y="1566800"/>
                <a:ext cx="713756" cy="14401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矩形标注 90"/>
              <p:cNvSpPr/>
              <p:nvPr/>
            </p:nvSpPr>
            <p:spPr>
              <a:xfrm>
                <a:off x="4067944" y="2931790"/>
                <a:ext cx="1008112" cy="1728192"/>
              </a:xfrm>
              <a:prstGeom prst="wedgeRectCallout">
                <a:avLst>
                  <a:gd name="adj1" fmla="val 1290"/>
                  <a:gd name="adj2" fmla="val -7687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1600">
                    <a:solidFill>
                      <a:srgbClr val="FF0000"/>
                    </a:solidFill>
                  </a:rPr>
                  <a:t>营销、产品、成本基本一致情况下，更快捷为客户提供服务</a:t>
                </a:r>
                <a:endParaRPr lang="zh-CN" altLang="en-US" sz="1600">
                  <a:solidFill>
                    <a:srgbClr val="FF0000"/>
                  </a:solidFill>
                </a:endParaRPr>
              </a:p>
            </p:txBody>
          </p:sp>
        </p:grpSp>
        <p:grpSp>
          <p:nvGrpSpPr>
            <p:cNvPr id="31" name="组合 30"/>
            <p:cNvGrpSpPr/>
            <p:nvPr/>
          </p:nvGrpSpPr>
          <p:grpSpPr>
            <a:xfrm>
              <a:off x="5903979" y="1709240"/>
              <a:ext cx="2400267" cy="4504069"/>
              <a:chOff x="4427984" y="1281930"/>
              <a:chExt cx="1800200" cy="3378052"/>
            </a:xfrm>
          </p:grpSpPr>
          <p:sp>
            <p:nvSpPr>
              <p:cNvPr id="66" name="矩形 65"/>
              <p:cNvSpPr/>
              <p:nvPr/>
            </p:nvSpPr>
            <p:spPr>
              <a:xfrm>
                <a:off x="5220072" y="1995686"/>
                <a:ext cx="1008112" cy="360039"/>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服务更好</a:t>
                </a:r>
                <a:endParaRPr lang="en-US" altLang="zh-CN" sz="1600">
                  <a:solidFill>
                    <a:schemeClr val="tx1"/>
                  </a:solidFill>
                </a:endParaRPr>
              </a:p>
            </p:txBody>
          </p:sp>
          <p:cxnSp>
            <p:nvCxnSpPr>
              <p:cNvPr id="79" name="肘形连接符 78"/>
              <p:cNvCxnSpPr>
                <a:stCxn id="62" idx="2"/>
                <a:endCxn id="66" idx="0"/>
              </p:cNvCxnSpPr>
              <p:nvPr/>
            </p:nvCxnSpPr>
            <p:spPr>
              <a:xfrm rot="16200000" flipH="1">
                <a:off x="4719178" y="990736"/>
                <a:ext cx="713756" cy="129614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92" name="矩形标注 91"/>
              <p:cNvSpPr/>
              <p:nvPr/>
            </p:nvSpPr>
            <p:spPr>
              <a:xfrm>
                <a:off x="5220072" y="2931790"/>
                <a:ext cx="1008112" cy="1728192"/>
              </a:xfrm>
              <a:prstGeom prst="wedgeRectCallout">
                <a:avLst>
                  <a:gd name="adj1" fmla="val 1290"/>
                  <a:gd name="adj2" fmla="val -7687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1600">
                    <a:solidFill>
                      <a:srgbClr val="FF0000"/>
                    </a:solidFill>
                  </a:rPr>
                  <a:t>其他方面基本一致情况下，获得更好的客户服务满意度和客户忠诚度</a:t>
                </a:r>
                <a:endParaRPr lang="zh-CN" altLang="en-US" sz="1600">
                  <a:solidFill>
                    <a:srgbClr val="FF0000"/>
                  </a:solidFill>
                </a:endParaRPr>
              </a:p>
            </p:txBody>
          </p:sp>
        </p:grpSp>
        <p:grpSp>
          <p:nvGrpSpPr>
            <p:cNvPr id="32" name="组合 31"/>
            <p:cNvGrpSpPr/>
            <p:nvPr/>
          </p:nvGrpSpPr>
          <p:grpSpPr>
            <a:xfrm>
              <a:off x="5903979" y="1709240"/>
              <a:ext cx="3936437" cy="4504069"/>
              <a:chOff x="4427984" y="1281930"/>
              <a:chExt cx="2952328" cy="3378052"/>
            </a:xfrm>
          </p:grpSpPr>
          <p:sp>
            <p:nvSpPr>
              <p:cNvPr id="67" name="矩形 66"/>
              <p:cNvSpPr/>
              <p:nvPr/>
            </p:nvSpPr>
            <p:spPr>
              <a:xfrm>
                <a:off x="6372200" y="1995686"/>
                <a:ext cx="1008112" cy="360039"/>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资源优势</a:t>
                </a:r>
                <a:endParaRPr lang="en-US" altLang="zh-CN" sz="1600">
                  <a:solidFill>
                    <a:schemeClr val="tx1"/>
                  </a:solidFill>
                </a:endParaRPr>
              </a:p>
            </p:txBody>
          </p:sp>
          <p:cxnSp>
            <p:nvCxnSpPr>
              <p:cNvPr id="82" name="肘形连接符 81"/>
              <p:cNvCxnSpPr>
                <a:stCxn id="62" idx="2"/>
                <a:endCxn id="67" idx="0"/>
              </p:cNvCxnSpPr>
              <p:nvPr/>
            </p:nvCxnSpPr>
            <p:spPr>
              <a:xfrm rot="16200000" flipH="1">
                <a:off x="5295242" y="414672"/>
                <a:ext cx="713756" cy="244827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93" name="矩形标注 92"/>
              <p:cNvSpPr/>
              <p:nvPr/>
            </p:nvSpPr>
            <p:spPr>
              <a:xfrm>
                <a:off x="6372200" y="2931790"/>
                <a:ext cx="1008112" cy="1728192"/>
              </a:xfrm>
              <a:prstGeom prst="wedgeRectCallout">
                <a:avLst>
                  <a:gd name="adj1" fmla="val 1290"/>
                  <a:gd name="adj2" fmla="val -7687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1600">
                    <a:solidFill>
                      <a:srgbClr val="FF0000"/>
                    </a:solidFill>
                  </a:rPr>
                  <a:t>在原料、人员、设施、资金、社会关系等资源方面具有相对优势</a:t>
                </a:r>
                <a:endParaRPr lang="zh-CN" altLang="en-US" sz="1600">
                  <a:solidFill>
                    <a:srgbClr val="FF0000"/>
                  </a:solidFill>
                </a:endParaRPr>
              </a:p>
            </p:txBody>
          </p:sp>
        </p:grpSp>
        <p:grpSp>
          <p:nvGrpSpPr>
            <p:cNvPr id="33" name="组合 32"/>
            <p:cNvGrpSpPr/>
            <p:nvPr/>
          </p:nvGrpSpPr>
          <p:grpSpPr>
            <a:xfrm>
              <a:off x="5903979" y="1709240"/>
              <a:ext cx="5472608" cy="4504069"/>
              <a:chOff x="4427984" y="1281930"/>
              <a:chExt cx="4104456" cy="3378052"/>
            </a:xfrm>
          </p:grpSpPr>
          <p:sp>
            <p:nvSpPr>
              <p:cNvPr id="68" name="矩形 67"/>
              <p:cNvSpPr/>
              <p:nvPr/>
            </p:nvSpPr>
            <p:spPr>
              <a:xfrm>
                <a:off x="7524328" y="1995686"/>
                <a:ext cx="1008112" cy="360039"/>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应变更快</a:t>
                </a:r>
                <a:endParaRPr lang="en-US" altLang="zh-CN" sz="1600">
                  <a:solidFill>
                    <a:schemeClr val="tx1"/>
                  </a:solidFill>
                </a:endParaRPr>
              </a:p>
            </p:txBody>
          </p:sp>
          <p:cxnSp>
            <p:nvCxnSpPr>
              <p:cNvPr id="85" name="肘形连接符 84"/>
              <p:cNvCxnSpPr>
                <a:stCxn id="62" idx="2"/>
                <a:endCxn id="68" idx="0"/>
              </p:cNvCxnSpPr>
              <p:nvPr/>
            </p:nvCxnSpPr>
            <p:spPr>
              <a:xfrm rot="16200000" flipH="1">
                <a:off x="5871306" y="-161392"/>
                <a:ext cx="713756" cy="36004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94" name="矩形标注 93"/>
              <p:cNvSpPr/>
              <p:nvPr/>
            </p:nvSpPr>
            <p:spPr>
              <a:xfrm>
                <a:off x="7524328" y="2931790"/>
                <a:ext cx="1008112" cy="1728192"/>
              </a:xfrm>
              <a:prstGeom prst="wedgeRectCallout">
                <a:avLst>
                  <a:gd name="adj1" fmla="val 1290"/>
                  <a:gd name="adj2" fmla="val -7687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1600">
                    <a:solidFill>
                      <a:srgbClr val="FF0000"/>
                    </a:solidFill>
                  </a:rPr>
                  <a:t>产品设计和服务具有更快的市场反应和适应能力，形成差异化</a:t>
                </a:r>
                <a:endParaRPr lang="zh-CN" altLang="en-US" sz="1600">
                  <a:solidFill>
                    <a:srgbClr val="FF0000"/>
                  </a:solidFill>
                </a:endParaRPr>
              </a:p>
            </p:txBody>
          </p:sp>
        </p:gr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p:txBody>
          <a:bodyPr/>
          <a:lstStyle/>
          <a:p>
            <a:r>
              <a:rPr kumimoji="1" lang="en-US" altLang="zh-CN" dirty="0" smtClean="0"/>
              <a:t>2</a:t>
            </a:r>
            <a:endParaRPr kumimoji="1" lang="zh-CN" altLang="en-US" dirty="0"/>
          </a:p>
        </p:txBody>
      </p:sp>
      <p:sp>
        <p:nvSpPr>
          <p:cNvPr id="5" name="文本占位符 4"/>
          <p:cNvSpPr>
            <a:spLocks noGrp="1"/>
          </p:cNvSpPr>
          <p:nvPr>
            <p:ph type="body" sz="quarter" idx="14"/>
          </p:nvPr>
        </p:nvSpPr>
        <p:spPr/>
        <p:txBody>
          <a:bodyPr/>
          <a:lstStyle/>
          <a:p>
            <a:r>
              <a:rPr kumimoji="1" lang="zh-CN" altLang="en-US" dirty="0" smtClean="0"/>
              <a:t>企业经营中定价的决策</a:t>
            </a:r>
            <a:endParaRPr kumimoji="1" lang="zh-CN" altLang="en-US" dirty="0"/>
          </a:p>
        </p:txBody>
      </p:sp>
      <p:grpSp>
        <p:nvGrpSpPr>
          <p:cNvPr id="2" name="组 1"/>
          <p:cNvGrpSpPr/>
          <p:nvPr/>
        </p:nvGrpSpPr>
        <p:grpSpPr>
          <a:xfrm>
            <a:off x="624418" y="1624235"/>
            <a:ext cx="11040201" cy="4416491"/>
            <a:chOff x="624418" y="1133178"/>
            <a:chExt cx="11040201" cy="4416491"/>
          </a:xfrm>
        </p:grpSpPr>
        <p:sp>
          <p:nvSpPr>
            <p:cNvPr id="61" name="矩形 60"/>
            <p:cNvSpPr/>
            <p:nvPr/>
          </p:nvSpPr>
          <p:spPr>
            <a:xfrm>
              <a:off x="624418" y="1133178"/>
              <a:ext cx="11040201" cy="56763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产品定价是企业经营中最重要的战略决策之一，可以说是决定企业生死的关键，定价不好，其他做的再好也是经营亏损</a:t>
              </a:r>
              <a:endParaRPr lang="en-US" altLang="zh-CN" sz="1600">
                <a:solidFill>
                  <a:schemeClr val="tx1"/>
                </a:solidFill>
              </a:endParaRPr>
            </a:p>
          </p:txBody>
        </p:sp>
        <p:sp>
          <p:nvSpPr>
            <p:cNvPr id="62" name="矩形 61"/>
            <p:cNvSpPr/>
            <p:nvPr/>
          </p:nvSpPr>
          <p:spPr>
            <a:xfrm>
              <a:off x="1103446" y="2189295"/>
              <a:ext cx="2208245" cy="56763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成本加成定价法 </a:t>
              </a:r>
              <a:endParaRPr lang="en-US" altLang="zh-CN" sz="1600">
                <a:solidFill>
                  <a:schemeClr val="tx1"/>
                </a:solidFill>
              </a:endParaRPr>
            </a:p>
          </p:txBody>
        </p:sp>
        <p:sp>
          <p:nvSpPr>
            <p:cNvPr id="63" name="矩形标注 62"/>
            <p:cNvSpPr/>
            <p:nvPr/>
          </p:nvSpPr>
          <p:spPr>
            <a:xfrm>
              <a:off x="1103445" y="3236980"/>
              <a:ext cx="2208247" cy="2312689"/>
            </a:xfrm>
            <a:prstGeom prst="wedgeRectCallout">
              <a:avLst>
                <a:gd name="adj1" fmla="val -3315"/>
                <a:gd name="adj2" fmla="val -70495"/>
              </a:avLst>
            </a:prstGeom>
            <a:solidFill>
              <a:schemeClr val="accent6">
                <a:lumMod val="40000"/>
                <a:lumOff val="60000"/>
              </a:schemeClr>
            </a:solidFill>
            <a:ln>
              <a:solidFill>
                <a:schemeClr val="accent1">
                  <a:shade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nchorCtr="0"/>
            <a:lstStyle/>
            <a:p>
              <a:pPr latinLnBrk="1"/>
              <a:r>
                <a:rPr lang="zh-CN" altLang="en-US" sz="1600">
                  <a:solidFill>
                    <a:schemeClr val="tx1"/>
                  </a:solidFill>
                </a:rPr>
                <a:t>这是一种比较常见的产品定价方法，它以行业平均成本费用为基础，加上规定的销售税金和一定的利润所组成</a:t>
              </a:r>
              <a:endParaRPr lang="zh-CN" altLang="en-US" sz="1600">
                <a:solidFill>
                  <a:schemeClr val="tx1"/>
                </a:solidFill>
              </a:endParaRPr>
            </a:p>
          </p:txBody>
        </p:sp>
        <p:sp>
          <p:nvSpPr>
            <p:cNvPr id="64" name="矩形 63"/>
            <p:cNvSpPr/>
            <p:nvPr/>
          </p:nvSpPr>
          <p:spPr>
            <a:xfrm>
              <a:off x="3599722" y="2180862"/>
              <a:ext cx="2208245" cy="56763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市场竞争定价法 </a:t>
              </a:r>
              <a:endParaRPr lang="en-US" altLang="zh-CN" sz="1600">
                <a:solidFill>
                  <a:schemeClr val="tx1"/>
                </a:solidFill>
              </a:endParaRPr>
            </a:p>
          </p:txBody>
        </p:sp>
        <p:sp>
          <p:nvSpPr>
            <p:cNvPr id="65" name="矩形标注 64"/>
            <p:cNvSpPr/>
            <p:nvPr/>
          </p:nvSpPr>
          <p:spPr>
            <a:xfrm>
              <a:off x="3599721" y="3228546"/>
              <a:ext cx="2208247" cy="2312689"/>
            </a:xfrm>
            <a:prstGeom prst="wedgeRectCallout">
              <a:avLst>
                <a:gd name="adj1" fmla="val -3315"/>
                <a:gd name="adj2" fmla="val -70495"/>
              </a:avLst>
            </a:prstGeom>
            <a:solidFill>
              <a:schemeClr val="accent6">
                <a:lumMod val="40000"/>
                <a:lumOff val="60000"/>
              </a:schemeClr>
            </a:solidFill>
            <a:ln>
              <a:solidFill>
                <a:schemeClr val="accent1">
                  <a:shade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nchorCtr="0"/>
            <a:lstStyle/>
            <a:p>
              <a:pPr latinLnBrk="1"/>
              <a:r>
                <a:rPr lang="zh-CN" altLang="en-US" sz="1600">
                  <a:solidFill>
                    <a:schemeClr val="tx1"/>
                  </a:solidFill>
                </a:rPr>
                <a:t>根据市场上同类商品竞争结果的可销售价格，反向计 算而确定出厂价格的方法。要将本企业商品的质量、品种、规格、包装等与 同类竞争商品进行充分比较， 确定应加价还是减价</a:t>
              </a:r>
              <a:endParaRPr lang="zh-CN" altLang="en-US" sz="1600">
                <a:solidFill>
                  <a:schemeClr val="tx1"/>
                </a:solidFill>
              </a:endParaRPr>
            </a:p>
          </p:txBody>
        </p:sp>
        <p:sp>
          <p:nvSpPr>
            <p:cNvPr id="66" name="矩形 65"/>
            <p:cNvSpPr/>
            <p:nvPr/>
          </p:nvSpPr>
          <p:spPr>
            <a:xfrm>
              <a:off x="6192010" y="2180862"/>
              <a:ext cx="2208245" cy="56763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目标利润定价法 </a:t>
              </a:r>
              <a:endParaRPr lang="en-US" altLang="zh-CN" sz="1600">
                <a:solidFill>
                  <a:schemeClr val="tx1"/>
                </a:solidFill>
              </a:endParaRPr>
            </a:p>
          </p:txBody>
        </p:sp>
        <p:sp>
          <p:nvSpPr>
            <p:cNvPr id="67" name="矩形标注 66"/>
            <p:cNvSpPr/>
            <p:nvPr/>
          </p:nvSpPr>
          <p:spPr>
            <a:xfrm>
              <a:off x="6192009" y="3228546"/>
              <a:ext cx="2208247" cy="2312689"/>
            </a:xfrm>
            <a:prstGeom prst="wedgeRectCallout">
              <a:avLst>
                <a:gd name="adj1" fmla="val -3315"/>
                <a:gd name="adj2" fmla="val -70495"/>
              </a:avLst>
            </a:prstGeom>
            <a:solidFill>
              <a:schemeClr val="accent6">
                <a:lumMod val="40000"/>
                <a:lumOff val="60000"/>
              </a:schemeClr>
            </a:solidFill>
            <a:ln>
              <a:solidFill>
                <a:schemeClr val="accent1">
                  <a:shade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nchorCtr="0"/>
            <a:lstStyle/>
            <a:p>
              <a:pPr latinLnBrk="1"/>
              <a:r>
                <a:rPr lang="zh-CN" altLang="en-US" sz="1600">
                  <a:solidFill>
                    <a:schemeClr val="tx1"/>
                  </a:solidFill>
                </a:rPr>
                <a:t>目标利润定价法是指运用量本利分析原理， 在保证目标利润的条件下确定产 品出厂价格的方法。</a:t>
              </a:r>
              <a:endParaRPr lang="zh-CN" altLang="en-US" sz="1600">
                <a:solidFill>
                  <a:schemeClr val="tx1"/>
                </a:solidFill>
              </a:endParaRPr>
            </a:p>
          </p:txBody>
        </p:sp>
        <p:sp>
          <p:nvSpPr>
            <p:cNvPr id="68" name="矩形 67"/>
            <p:cNvSpPr/>
            <p:nvPr/>
          </p:nvSpPr>
          <p:spPr>
            <a:xfrm>
              <a:off x="8784299" y="2180862"/>
              <a:ext cx="2208245" cy="56763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合同定价法</a:t>
              </a:r>
              <a:endParaRPr lang="en-US" altLang="zh-CN" sz="1600">
                <a:solidFill>
                  <a:schemeClr val="tx1"/>
                </a:solidFill>
              </a:endParaRPr>
            </a:p>
          </p:txBody>
        </p:sp>
        <p:sp>
          <p:nvSpPr>
            <p:cNvPr id="69" name="矩形标注 68"/>
            <p:cNvSpPr/>
            <p:nvPr/>
          </p:nvSpPr>
          <p:spPr>
            <a:xfrm>
              <a:off x="8784298" y="3228546"/>
              <a:ext cx="2208247" cy="2312689"/>
            </a:xfrm>
            <a:prstGeom prst="wedgeRectCallout">
              <a:avLst>
                <a:gd name="adj1" fmla="val -3315"/>
                <a:gd name="adj2" fmla="val -70495"/>
              </a:avLst>
            </a:prstGeom>
            <a:solidFill>
              <a:schemeClr val="accent6">
                <a:lumMod val="40000"/>
                <a:lumOff val="60000"/>
              </a:schemeClr>
            </a:solidFill>
            <a:ln>
              <a:solidFill>
                <a:schemeClr val="accent1">
                  <a:shade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nchorCtr="0"/>
            <a:lstStyle/>
            <a:p>
              <a:pPr latinLnBrk="1"/>
              <a:r>
                <a:rPr lang="zh-CN" altLang="en-US" sz="1600">
                  <a:solidFill>
                    <a:schemeClr val="tx1"/>
                  </a:solidFill>
                </a:rPr>
                <a:t>是指由购销双方以产品成本为基础进行协商定价， 并签订合同的 定价方法</a:t>
              </a:r>
              <a:r>
                <a:rPr lang="en-US" altLang="zh-CN" sz="1600">
                  <a:solidFill>
                    <a:schemeClr val="tx1"/>
                  </a:solidFill>
                </a:rPr>
                <a:t> </a:t>
              </a:r>
              <a:r>
                <a:rPr lang="zh-CN" altLang="en-US" sz="1600">
                  <a:solidFill>
                    <a:schemeClr val="tx1"/>
                  </a:solidFill>
                </a:rPr>
                <a:t>。</a:t>
              </a:r>
              <a:endParaRPr lang="en-US" altLang="zh-CN" sz="1600">
                <a:solidFill>
                  <a:schemeClr val="tx1"/>
                </a:solidFill>
              </a:endParaRPr>
            </a:p>
            <a:p>
              <a:pPr algn="ctr" latinLnBrk="1"/>
              <a:r>
                <a:rPr lang="zh-CN" altLang="en-US" sz="1600">
                  <a:solidFill>
                    <a:srgbClr val="FF0000"/>
                  </a:solidFill>
                </a:rPr>
                <a:t>无商业秘密被动</a:t>
              </a:r>
              <a:endParaRPr lang="en-US" altLang="zh-CN" sz="1600">
                <a:solidFill>
                  <a:srgbClr val="FF0000"/>
                </a:solidFill>
              </a:endParaRPr>
            </a:p>
            <a:p>
              <a:pPr algn="ctr" latinLnBrk="1"/>
              <a:r>
                <a:rPr lang="zh-CN" altLang="en-US" sz="1600">
                  <a:solidFill>
                    <a:srgbClr val="FF0000"/>
                  </a:solidFill>
                </a:rPr>
                <a:t>增加客户了解是必须</a:t>
              </a:r>
              <a:endParaRPr lang="en-US" altLang="zh-CN" sz="1600">
                <a:solidFill>
                  <a:srgbClr val="FF0000"/>
                </a:solidFill>
              </a:endParaRPr>
            </a:p>
            <a:p>
              <a:pPr algn="ctr" latinLnBrk="1"/>
              <a:r>
                <a:rPr lang="zh-CN" altLang="en-US" sz="1600">
                  <a:solidFill>
                    <a:srgbClr val="FF0000"/>
                  </a:solidFill>
                </a:rPr>
                <a:t>（例如新道）</a:t>
              </a:r>
              <a:endParaRPr lang="zh-CN" altLang="en-US" sz="1600">
                <a:solidFill>
                  <a:srgbClr val="FF0000"/>
                </a:solidFill>
              </a:endParaRPr>
            </a:p>
          </p:txBody>
        </p:sp>
        <p:sp>
          <p:nvSpPr>
            <p:cNvPr id="70" name="下箭头 69"/>
            <p:cNvSpPr/>
            <p:nvPr/>
          </p:nvSpPr>
          <p:spPr>
            <a:xfrm>
              <a:off x="2105968" y="1832048"/>
              <a:ext cx="245616" cy="25280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71" name="下箭头 70"/>
            <p:cNvSpPr/>
            <p:nvPr/>
          </p:nvSpPr>
          <p:spPr>
            <a:xfrm>
              <a:off x="4506235" y="1832048"/>
              <a:ext cx="245616" cy="25280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72" name="下箭头 71"/>
            <p:cNvSpPr/>
            <p:nvPr/>
          </p:nvSpPr>
          <p:spPr>
            <a:xfrm>
              <a:off x="7194533" y="1832048"/>
              <a:ext cx="245616" cy="25280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73" name="下箭头 72"/>
            <p:cNvSpPr/>
            <p:nvPr/>
          </p:nvSpPr>
          <p:spPr>
            <a:xfrm>
              <a:off x="9786821" y="1832048"/>
              <a:ext cx="245616" cy="25280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624417" y="42333"/>
            <a:ext cx="10058400" cy="846667"/>
          </a:xfrm>
          <a:prstGeom prst="rect">
            <a:avLst/>
          </a:prstGeom>
          <a:noFill/>
          <a:ln>
            <a:noFill/>
          </a:ln>
        </p:spPr>
        <p:txBody>
          <a:bodyPr lIns="121917" tIns="60958" rIns="121917" bIns="60958" anchor="ctr"/>
          <a:lstStyle/>
          <a:p>
            <a:pPr eaLnBrk="0" hangingPunct="0"/>
            <a:endParaRPr kumimoji="1" lang="zh-CN" altLang="en-US" sz="4300" b="1">
              <a:solidFill>
                <a:srgbClr val="FF0000"/>
              </a:solidFill>
              <a:effectLst>
                <a:outerShdw blurRad="38100" dist="38100" dir="2700000" algn="tl">
                  <a:srgbClr val="C0C0C0"/>
                </a:outerShdw>
              </a:effectLst>
              <a:latin typeface="宋体" panose="02010600030101010101" pitchFamily="2" charset="-122"/>
              <a:ea typeface="黑体" panose="02010609060101010101" pitchFamily="49" charset="-122"/>
            </a:endParaRPr>
          </a:p>
        </p:txBody>
      </p:sp>
      <p:sp>
        <p:nvSpPr>
          <p:cNvPr id="6" name="文本占位符 5"/>
          <p:cNvSpPr>
            <a:spLocks noGrp="1"/>
          </p:cNvSpPr>
          <p:nvPr>
            <p:ph type="body" sz="quarter" idx="13"/>
          </p:nvPr>
        </p:nvSpPr>
        <p:spPr/>
        <p:txBody>
          <a:bodyPr/>
          <a:lstStyle/>
          <a:p>
            <a:r>
              <a:rPr kumimoji="1" lang="en-US" altLang="zh-CN" dirty="0" smtClean="0"/>
              <a:t>2</a:t>
            </a:r>
            <a:endParaRPr kumimoji="1" lang="zh-CN" altLang="en-US" dirty="0"/>
          </a:p>
        </p:txBody>
      </p:sp>
      <p:sp>
        <p:nvSpPr>
          <p:cNvPr id="7" name="文本占位符 6"/>
          <p:cNvSpPr>
            <a:spLocks noGrp="1"/>
          </p:cNvSpPr>
          <p:nvPr>
            <p:ph type="body" sz="quarter" idx="14"/>
          </p:nvPr>
        </p:nvSpPr>
        <p:spPr>
          <a:xfrm>
            <a:off x="902135" y="808399"/>
            <a:ext cx="3195731" cy="435644"/>
          </a:xfrm>
        </p:spPr>
        <p:txBody>
          <a:bodyPr/>
          <a:lstStyle/>
          <a:p>
            <a:r>
              <a:rPr kumimoji="1" lang="zh-CN" altLang="en-US" dirty="0" smtClean="0"/>
              <a:t>企业经营选址与服务半径圈定</a:t>
            </a:r>
            <a:endParaRPr kumimoji="1" lang="zh-CN" altLang="en-US" dirty="0"/>
          </a:p>
        </p:txBody>
      </p:sp>
      <p:grpSp>
        <p:nvGrpSpPr>
          <p:cNvPr id="5" name="组 4"/>
          <p:cNvGrpSpPr/>
          <p:nvPr/>
        </p:nvGrpSpPr>
        <p:grpSpPr>
          <a:xfrm>
            <a:off x="528408" y="1706068"/>
            <a:ext cx="11040201" cy="4320480"/>
            <a:chOff x="528408" y="1028734"/>
            <a:chExt cx="11040201" cy="4320480"/>
          </a:xfrm>
        </p:grpSpPr>
        <p:sp>
          <p:nvSpPr>
            <p:cNvPr id="61" name="矩形 60"/>
            <p:cNvSpPr/>
            <p:nvPr/>
          </p:nvSpPr>
          <p:spPr>
            <a:xfrm>
              <a:off x="528408" y="1028734"/>
              <a:ext cx="11040201" cy="56763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场地选择是企业经营中最重要的战略决策之一，与企业产品的经营成本和市场竞争力相关，是企业战略布局的关键步骤</a:t>
              </a:r>
              <a:endParaRPr lang="en-US" altLang="zh-CN" sz="1600">
                <a:solidFill>
                  <a:schemeClr val="tx1"/>
                </a:solidFill>
              </a:endParaRPr>
            </a:p>
          </p:txBody>
        </p:sp>
        <p:sp>
          <p:nvSpPr>
            <p:cNvPr id="62" name="矩形 61"/>
            <p:cNvSpPr/>
            <p:nvPr/>
          </p:nvSpPr>
          <p:spPr>
            <a:xfrm>
              <a:off x="764007" y="1997274"/>
              <a:ext cx="3168352" cy="56763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供应商处于强势地位</a:t>
              </a:r>
              <a:endParaRPr lang="en-US" altLang="zh-CN" sz="1600">
                <a:solidFill>
                  <a:schemeClr val="tx1"/>
                </a:solidFill>
              </a:endParaRPr>
            </a:p>
            <a:p>
              <a:pPr algn="ctr"/>
              <a:r>
                <a:rPr lang="zh-CN" altLang="en-US" sz="1600">
                  <a:solidFill>
                    <a:schemeClr val="tx1"/>
                  </a:solidFill>
                </a:rPr>
                <a:t>离供应商近将获得竞争优势</a:t>
              </a:r>
              <a:endParaRPr lang="en-US" altLang="zh-CN" sz="1600">
                <a:solidFill>
                  <a:schemeClr val="tx1"/>
                </a:solidFill>
              </a:endParaRPr>
            </a:p>
          </p:txBody>
        </p:sp>
        <p:sp>
          <p:nvSpPr>
            <p:cNvPr id="63" name="矩形 62"/>
            <p:cNvSpPr/>
            <p:nvPr/>
          </p:nvSpPr>
          <p:spPr>
            <a:xfrm>
              <a:off x="4412412" y="1988841"/>
              <a:ext cx="3168352" cy="56763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客户处于强势地位</a:t>
              </a:r>
              <a:endParaRPr lang="en-US" altLang="zh-CN" sz="1600">
                <a:solidFill>
                  <a:schemeClr val="tx1"/>
                </a:solidFill>
              </a:endParaRPr>
            </a:p>
            <a:p>
              <a:pPr algn="ctr"/>
              <a:r>
                <a:rPr lang="zh-CN" altLang="en-US" sz="1600">
                  <a:solidFill>
                    <a:schemeClr val="tx1"/>
                  </a:solidFill>
                </a:rPr>
                <a:t>离客户近将获得竞争优势</a:t>
              </a:r>
              <a:endParaRPr lang="en-US" altLang="zh-CN" sz="1600">
                <a:solidFill>
                  <a:schemeClr val="tx1"/>
                </a:solidFill>
              </a:endParaRPr>
            </a:p>
          </p:txBody>
        </p:sp>
        <p:cxnSp>
          <p:nvCxnSpPr>
            <p:cNvPr id="4" name="肘形连接符 3"/>
            <p:cNvCxnSpPr>
              <a:stCxn id="61" idx="2"/>
              <a:endCxn id="62" idx="0"/>
            </p:cNvCxnSpPr>
            <p:nvPr/>
          </p:nvCxnSpPr>
          <p:spPr>
            <a:xfrm rot="5400000">
              <a:off x="3997891" y="-53344"/>
              <a:ext cx="400909" cy="37003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肘形连接符 63"/>
            <p:cNvCxnSpPr>
              <a:stCxn id="61" idx="2"/>
              <a:endCxn id="63" idx="0"/>
            </p:cNvCxnSpPr>
            <p:nvPr/>
          </p:nvCxnSpPr>
          <p:spPr>
            <a:xfrm rot="5400000">
              <a:off x="5826311" y="1766641"/>
              <a:ext cx="392476" cy="5192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1821150" y="2778009"/>
              <a:ext cx="4511476" cy="56763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现代市场竞争中比的是效率、质量和成本</a:t>
              </a:r>
              <a:endParaRPr lang="en-US" altLang="zh-CN" sz="1600">
                <a:solidFill>
                  <a:schemeClr val="tx1"/>
                </a:solidFill>
              </a:endParaRPr>
            </a:p>
          </p:txBody>
        </p:sp>
        <p:sp>
          <p:nvSpPr>
            <p:cNvPr id="66" name="椭圆 65"/>
            <p:cNvSpPr/>
            <p:nvPr/>
          </p:nvSpPr>
          <p:spPr>
            <a:xfrm>
              <a:off x="1436082" y="3813043"/>
              <a:ext cx="960107" cy="384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600"/>
                <a:t>效率</a:t>
              </a:r>
              <a:endParaRPr lang="zh-CN" altLang="en-US" sz="1600"/>
            </a:p>
          </p:txBody>
        </p:sp>
        <p:sp>
          <p:nvSpPr>
            <p:cNvPr id="67" name="椭圆 66"/>
            <p:cNvSpPr/>
            <p:nvPr/>
          </p:nvSpPr>
          <p:spPr>
            <a:xfrm>
              <a:off x="3548317" y="3813043"/>
              <a:ext cx="960107" cy="384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600"/>
                <a:t>质量</a:t>
              </a:r>
              <a:endParaRPr lang="zh-CN" altLang="en-US" sz="1600"/>
            </a:p>
          </p:txBody>
        </p:sp>
        <p:sp>
          <p:nvSpPr>
            <p:cNvPr id="68" name="椭圆 67"/>
            <p:cNvSpPr/>
            <p:nvPr/>
          </p:nvSpPr>
          <p:spPr>
            <a:xfrm>
              <a:off x="5660552" y="3813043"/>
              <a:ext cx="960107" cy="384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600"/>
                <a:t>成本</a:t>
              </a:r>
              <a:endParaRPr lang="zh-CN" altLang="en-US" sz="1600"/>
            </a:p>
          </p:txBody>
        </p:sp>
        <p:cxnSp>
          <p:nvCxnSpPr>
            <p:cNvPr id="8" name="肘形连接符 7"/>
            <p:cNvCxnSpPr>
              <a:stCxn id="65" idx="2"/>
              <a:endCxn id="66" idx="0"/>
            </p:cNvCxnSpPr>
            <p:nvPr/>
          </p:nvCxnSpPr>
          <p:spPr>
            <a:xfrm rot="5400000">
              <a:off x="2762811" y="2498964"/>
              <a:ext cx="467404" cy="216075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肘形连接符 68"/>
            <p:cNvCxnSpPr>
              <a:stCxn id="65" idx="2"/>
              <a:endCxn id="67" idx="0"/>
            </p:cNvCxnSpPr>
            <p:nvPr/>
          </p:nvCxnSpPr>
          <p:spPr>
            <a:xfrm rot="5400000">
              <a:off x="3818929" y="3555081"/>
              <a:ext cx="467404" cy="4851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肘形连接符 69"/>
            <p:cNvCxnSpPr>
              <a:stCxn id="65" idx="2"/>
              <a:endCxn id="68" idx="0"/>
            </p:cNvCxnSpPr>
            <p:nvPr/>
          </p:nvCxnSpPr>
          <p:spPr>
            <a:xfrm rot="16200000" flipH="1">
              <a:off x="4875046" y="2547481"/>
              <a:ext cx="467404" cy="206371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矩形标注 70"/>
            <p:cNvSpPr/>
            <p:nvPr/>
          </p:nvSpPr>
          <p:spPr>
            <a:xfrm>
              <a:off x="1052039" y="4457720"/>
              <a:ext cx="1728193" cy="864096"/>
            </a:xfrm>
            <a:prstGeom prst="wedgeRectCallout">
              <a:avLst>
                <a:gd name="adj1" fmla="val -3315"/>
                <a:gd name="adj2" fmla="val -70495"/>
              </a:avLst>
            </a:prstGeom>
            <a:solidFill>
              <a:schemeClr val="accent6">
                <a:lumMod val="40000"/>
                <a:lumOff val="60000"/>
              </a:schemeClr>
            </a:solidFill>
            <a:ln>
              <a:solidFill>
                <a:schemeClr val="accent1">
                  <a:shade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nchorCtr="0"/>
            <a:lstStyle/>
            <a:p>
              <a:pPr latinLnBrk="1"/>
              <a:r>
                <a:rPr lang="zh-CN" altLang="en-US" sz="1600">
                  <a:solidFill>
                    <a:schemeClr val="tx1"/>
                  </a:solidFill>
                </a:rPr>
                <a:t>离客户近，反应效率就快，无论是产品还是服务</a:t>
              </a:r>
              <a:endParaRPr lang="zh-CN" altLang="en-US" sz="1600">
                <a:solidFill>
                  <a:schemeClr val="tx1"/>
                </a:solidFill>
              </a:endParaRPr>
            </a:p>
          </p:txBody>
        </p:sp>
        <p:sp>
          <p:nvSpPr>
            <p:cNvPr id="72" name="矩形标注 71"/>
            <p:cNvSpPr/>
            <p:nvPr/>
          </p:nvSpPr>
          <p:spPr>
            <a:xfrm>
              <a:off x="3356296" y="4457720"/>
              <a:ext cx="1728193" cy="864096"/>
            </a:xfrm>
            <a:prstGeom prst="wedgeRectCallout">
              <a:avLst>
                <a:gd name="adj1" fmla="val -3315"/>
                <a:gd name="adj2" fmla="val -70495"/>
              </a:avLst>
            </a:prstGeom>
            <a:solidFill>
              <a:schemeClr val="accent6">
                <a:lumMod val="40000"/>
                <a:lumOff val="60000"/>
              </a:schemeClr>
            </a:solidFill>
            <a:ln>
              <a:solidFill>
                <a:schemeClr val="accent1">
                  <a:shade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nchorCtr="0"/>
            <a:lstStyle/>
            <a:p>
              <a:pPr latinLnBrk="1"/>
              <a:r>
                <a:rPr lang="zh-CN" altLang="en-US" sz="1600">
                  <a:solidFill>
                    <a:schemeClr val="tx1"/>
                  </a:solidFill>
                </a:rPr>
                <a:t>物流过程会带来质量损耗，离客户远肯定吃亏</a:t>
              </a:r>
              <a:endParaRPr lang="zh-CN" altLang="en-US" sz="1600">
                <a:solidFill>
                  <a:schemeClr val="tx1"/>
                </a:solidFill>
              </a:endParaRPr>
            </a:p>
          </p:txBody>
        </p:sp>
        <p:sp>
          <p:nvSpPr>
            <p:cNvPr id="73" name="矩形标注 72"/>
            <p:cNvSpPr/>
            <p:nvPr/>
          </p:nvSpPr>
          <p:spPr>
            <a:xfrm>
              <a:off x="5468530" y="4457720"/>
              <a:ext cx="1728193" cy="864096"/>
            </a:xfrm>
            <a:prstGeom prst="wedgeRectCallout">
              <a:avLst>
                <a:gd name="adj1" fmla="val -3315"/>
                <a:gd name="adj2" fmla="val -70495"/>
              </a:avLst>
            </a:prstGeom>
            <a:solidFill>
              <a:schemeClr val="accent6">
                <a:lumMod val="40000"/>
                <a:lumOff val="60000"/>
              </a:schemeClr>
            </a:solidFill>
            <a:ln>
              <a:solidFill>
                <a:schemeClr val="accent1">
                  <a:shade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nchorCtr="0"/>
            <a:lstStyle/>
            <a:p>
              <a:pPr latinLnBrk="1"/>
              <a:r>
                <a:rPr lang="zh-CN" altLang="en-US" sz="1600">
                  <a:solidFill>
                    <a:schemeClr val="tx1"/>
                  </a:solidFill>
                </a:rPr>
                <a:t>物流过程会带来更多的成本消耗，影响盈利能力</a:t>
              </a:r>
              <a:endParaRPr lang="zh-CN" altLang="en-US" sz="1600">
                <a:solidFill>
                  <a:schemeClr val="tx1"/>
                </a:solidFill>
              </a:endParaRPr>
            </a:p>
          </p:txBody>
        </p:sp>
        <p:grpSp>
          <p:nvGrpSpPr>
            <p:cNvPr id="2" name="组合 1"/>
            <p:cNvGrpSpPr/>
            <p:nvPr/>
          </p:nvGrpSpPr>
          <p:grpSpPr>
            <a:xfrm>
              <a:off x="6048510" y="1596363"/>
              <a:ext cx="5180660" cy="3752851"/>
              <a:chOff x="4536382" y="1197272"/>
              <a:chExt cx="3885495" cy="2814638"/>
            </a:xfrm>
          </p:grpSpPr>
          <p:sp>
            <p:nvSpPr>
              <p:cNvPr id="22" name="矩形 21"/>
              <p:cNvSpPr/>
              <p:nvPr/>
            </p:nvSpPr>
            <p:spPr>
              <a:xfrm>
                <a:off x="6045613" y="1491630"/>
                <a:ext cx="2376264" cy="42572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600">
                    <a:solidFill>
                      <a:schemeClr val="tx1"/>
                    </a:solidFill>
                  </a:rPr>
                  <a:t>政策环境、生产环境</a:t>
                </a:r>
                <a:endParaRPr lang="en-US" altLang="zh-CN" sz="1600">
                  <a:solidFill>
                    <a:schemeClr val="tx1"/>
                  </a:solidFill>
                </a:endParaRPr>
              </a:p>
              <a:p>
                <a:pPr algn="ctr"/>
                <a:r>
                  <a:rPr lang="zh-CN" altLang="en-US" sz="1600">
                    <a:solidFill>
                      <a:schemeClr val="tx1"/>
                    </a:solidFill>
                  </a:rPr>
                  <a:t>生产要素形成</a:t>
                </a:r>
                <a:r>
                  <a:rPr lang="zh-CN" altLang="en-US" sz="1600">
                    <a:solidFill>
                      <a:srgbClr val="FF0000"/>
                    </a:solidFill>
                  </a:rPr>
                  <a:t>价值洼地</a:t>
                </a:r>
                <a:r>
                  <a:rPr lang="zh-CN" altLang="en-US" sz="1600">
                    <a:solidFill>
                      <a:schemeClr val="tx1"/>
                    </a:solidFill>
                  </a:rPr>
                  <a:t>优势</a:t>
                </a:r>
                <a:endParaRPr lang="en-US" altLang="zh-CN" sz="1600">
                  <a:solidFill>
                    <a:schemeClr val="tx1"/>
                  </a:solidFill>
                </a:endParaRPr>
              </a:p>
            </p:txBody>
          </p:sp>
          <p:sp>
            <p:nvSpPr>
              <p:cNvPr id="23" name="矩形标注 22"/>
              <p:cNvSpPr/>
              <p:nvPr/>
            </p:nvSpPr>
            <p:spPr>
              <a:xfrm>
                <a:off x="6045613" y="2643758"/>
                <a:ext cx="1008112" cy="1368152"/>
              </a:xfrm>
              <a:prstGeom prst="wedgeRectCallout">
                <a:avLst>
                  <a:gd name="adj1" fmla="val -2455"/>
                  <a:gd name="adj2" fmla="val -94947"/>
                </a:avLst>
              </a:prstGeom>
              <a:solidFill>
                <a:schemeClr val="accent6">
                  <a:lumMod val="40000"/>
                  <a:lumOff val="60000"/>
                </a:schemeClr>
              </a:solidFill>
              <a:ln>
                <a:solidFill>
                  <a:schemeClr val="accent1">
                    <a:shade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atinLnBrk="1"/>
                <a:r>
                  <a:rPr lang="zh-CN" altLang="en-US" sz="1600">
                    <a:solidFill>
                      <a:schemeClr val="tx1"/>
                    </a:solidFill>
                  </a:rPr>
                  <a:t>不同地域拥有不同的能源成本、交通成本、人力成本差异</a:t>
                </a:r>
                <a:endParaRPr lang="zh-CN" altLang="en-US" sz="1600">
                  <a:solidFill>
                    <a:schemeClr val="tx1"/>
                  </a:solidFill>
                </a:endParaRPr>
              </a:p>
            </p:txBody>
          </p:sp>
          <p:sp>
            <p:nvSpPr>
              <p:cNvPr id="24" name="矩形标注 23"/>
              <p:cNvSpPr/>
              <p:nvPr/>
            </p:nvSpPr>
            <p:spPr>
              <a:xfrm>
                <a:off x="7269749" y="2643758"/>
                <a:ext cx="1008112" cy="1368152"/>
              </a:xfrm>
              <a:prstGeom prst="wedgeRectCallout">
                <a:avLst>
                  <a:gd name="adj1" fmla="val -2455"/>
                  <a:gd name="adj2" fmla="val -94947"/>
                </a:avLst>
              </a:prstGeom>
              <a:solidFill>
                <a:schemeClr val="accent6">
                  <a:lumMod val="40000"/>
                  <a:lumOff val="60000"/>
                </a:schemeClr>
              </a:solidFill>
              <a:ln>
                <a:solidFill>
                  <a:schemeClr val="accent1">
                    <a:shade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atinLnBrk="1"/>
                <a:r>
                  <a:rPr lang="zh-CN" altLang="en-US" sz="1600">
                    <a:solidFill>
                      <a:schemeClr val="tx1"/>
                    </a:solidFill>
                  </a:rPr>
                  <a:t>不同地域地方政策出台的土地政策、税金政策具有差异，影响成本</a:t>
                </a:r>
                <a:endParaRPr lang="zh-CN" altLang="en-US" sz="1600">
                  <a:solidFill>
                    <a:schemeClr val="tx1"/>
                  </a:solidFill>
                </a:endParaRPr>
              </a:p>
            </p:txBody>
          </p:sp>
          <p:cxnSp>
            <p:nvCxnSpPr>
              <p:cNvPr id="25" name="肘形连接符 24"/>
              <p:cNvCxnSpPr>
                <a:stCxn id="61" idx="2"/>
                <a:endCxn id="22" idx="0"/>
              </p:cNvCxnSpPr>
              <p:nvPr/>
            </p:nvCxnSpPr>
            <p:spPr>
              <a:xfrm rot="16200000" flipH="1">
                <a:off x="5737885" y="-4231"/>
                <a:ext cx="294357" cy="269736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624417" y="42333"/>
            <a:ext cx="10058400" cy="846667"/>
          </a:xfrm>
          <a:prstGeom prst="rect">
            <a:avLst/>
          </a:prstGeom>
          <a:noFill/>
          <a:ln>
            <a:noFill/>
          </a:ln>
        </p:spPr>
        <p:txBody>
          <a:bodyPr lIns="121917" tIns="60958" rIns="121917" bIns="60958" anchor="ctr"/>
          <a:lstStyle/>
          <a:p>
            <a:pPr eaLnBrk="0" hangingPunct="0"/>
            <a:endParaRPr kumimoji="1" lang="zh-CN" altLang="en-US" sz="4300" b="1">
              <a:solidFill>
                <a:srgbClr val="FF0000"/>
              </a:solidFill>
              <a:effectLst>
                <a:outerShdw blurRad="38100" dist="38100" dir="2700000" algn="tl">
                  <a:srgbClr val="C0C0C0"/>
                </a:outerShdw>
              </a:effectLst>
              <a:latin typeface="宋体" panose="02010600030101010101" pitchFamily="2" charset="-122"/>
              <a:ea typeface="黑体" panose="02010609060101010101" pitchFamily="49" charset="-122"/>
            </a:endParaRPr>
          </a:p>
        </p:txBody>
      </p:sp>
      <p:sp>
        <p:nvSpPr>
          <p:cNvPr id="4" name="文本占位符 3"/>
          <p:cNvSpPr>
            <a:spLocks noGrp="1"/>
          </p:cNvSpPr>
          <p:nvPr>
            <p:ph type="body" sz="quarter" idx="13"/>
          </p:nvPr>
        </p:nvSpPr>
        <p:spPr/>
        <p:txBody>
          <a:bodyPr/>
          <a:lstStyle/>
          <a:p>
            <a:r>
              <a:rPr kumimoji="1" lang="en-US" altLang="zh-CN" dirty="0" smtClean="0"/>
              <a:t>2</a:t>
            </a:r>
            <a:endParaRPr kumimoji="1" lang="zh-CN" altLang="en-US" dirty="0"/>
          </a:p>
        </p:txBody>
      </p:sp>
      <p:sp>
        <p:nvSpPr>
          <p:cNvPr id="5" name="文本占位符 4"/>
          <p:cNvSpPr>
            <a:spLocks noGrp="1"/>
          </p:cNvSpPr>
          <p:nvPr>
            <p:ph type="body" sz="quarter" idx="14"/>
          </p:nvPr>
        </p:nvSpPr>
        <p:spPr/>
        <p:txBody>
          <a:bodyPr/>
          <a:lstStyle/>
          <a:p>
            <a:r>
              <a:rPr kumimoji="1" lang="zh-CN" altLang="en-US" dirty="0" smtClean="0"/>
              <a:t>企业经营生产方式选择</a:t>
            </a:r>
            <a:endParaRPr kumimoji="1" lang="zh-CN" altLang="en-US" dirty="0"/>
          </a:p>
        </p:txBody>
      </p:sp>
      <p:grpSp>
        <p:nvGrpSpPr>
          <p:cNvPr id="2" name="组 1"/>
          <p:cNvGrpSpPr/>
          <p:nvPr/>
        </p:nvGrpSpPr>
        <p:grpSpPr>
          <a:xfrm>
            <a:off x="528408" y="1540934"/>
            <a:ext cx="11040201" cy="4700060"/>
            <a:chOff x="528408" y="1028734"/>
            <a:chExt cx="11040201" cy="5500126"/>
          </a:xfrm>
        </p:grpSpPr>
        <p:sp>
          <p:nvSpPr>
            <p:cNvPr id="61" name="矩形 60"/>
            <p:cNvSpPr/>
            <p:nvPr/>
          </p:nvSpPr>
          <p:spPr>
            <a:xfrm>
              <a:off x="528408" y="1028734"/>
              <a:ext cx="11040201" cy="56763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企业的生产方式也体现为企业战略的重要方面，也是需要与产品面临的市场环境保持协调</a:t>
              </a:r>
              <a:endParaRPr lang="en-US" altLang="zh-CN" sz="1600">
                <a:solidFill>
                  <a:schemeClr val="tx1"/>
                </a:solidFill>
              </a:endParaRPr>
            </a:p>
          </p:txBody>
        </p:sp>
        <p:sp>
          <p:nvSpPr>
            <p:cNvPr id="62" name="矩形 61"/>
            <p:cNvSpPr/>
            <p:nvPr/>
          </p:nvSpPr>
          <p:spPr>
            <a:xfrm>
              <a:off x="1391479" y="2093285"/>
              <a:ext cx="2880320" cy="56763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en-US" altLang="zh-CN" sz="1600">
                  <a:solidFill>
                    <a:schemeClr val="tx1"/>
                  </a:solidFill>
                </a:rPr>
                <a:t>MTS </a:t>
              </a:r>
              <a:r>
                <a:rPr lang="zh-CN" altLang="en-US" sz="1600">
                  <a:solidFill>
                    <a:schemeClr val="tx1"/>
                  </a:solidFill>
                </a:rPr>
                <a:t>模式</a:t>
              </a:r>
              <a:endParaRPr lang="en-US" altLang="zh-CN" sz="1600">
                <a:solidFill>
                  <a:schemeClr val="tx1"/>
                </a:solidFill>
              </a:endParaRPr>
            </a:p>
            <a:p>
              <a:pPr algn="ctr"/>
              <a:r>
                <a:rPr lang="zh-CN" altLang="en-US" sz="1600">
                  <a:solidFill>
                    <a:schemeClr val="tx1"/>
                  </a:solidFill>
                </a:rPr>
                <a:t>按预测面向库存生产</a:t>
              </a:r>
              <a:endParaRPr lang="en-US" altLang="zh-CN" sz="1600">
                <a:solidFill>
                  <a:schemeClr val="tx1"/>
                </a:solidFill>
              </a:endParaRPr>
            </a:p>
          </p:txBody>
        </p:sp>
        <p:sp>
          <p:nvSpPr>
            <p:cNvPr id="63" name="矩形 62"/>
            <p:cNvSpPr/>
            <p:nvPr/>
          </p:nvSpPr>
          <p:spPr>
            <a:xfrm>
              <a:off x="4559829" y="2084851"/>
              <a:ext cx="2880320" cy="56763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en-US" altLang="zh-CN" sz="1600">
                  <a:solidFill>
                    <a:schemeClr val="tx1"/>
                  </a:solidFill>
                </a:rPr>
                <a:t>MTO </a:t>
              </a:r>
              <a:r>
                <a:rPr lang="zh-CN" altLang="en-US" sz="1600">
                  <a:solidFill>
                    <a:schemeClr val="tx1"/>
                  </a:solidFill>
                </a:rPr>
                <a:t>模式</a:t>
              </a:r>
              <a:endParaRPr lang="en-US" altLang="zh-CN" sz="1600">
                <a:solidFill>
                  <a:schemeClr val="tx1"/>
                </a:solidFill>
              </a:endParaRPr>
            </a:p>
            <a:p>
              <a:pPr algn="ctr"/>
              <a:r>
                <a:rPr lang="zh-CN" altLang="en-US" sz="1600">
                  <a:solidFill>
                    <a:schemeClr val="tx1"/>
                  </a:solidFill>
                </a:rPr>
                <a:t>按订单生产</a:t>
              </a:r>
              <a:endParaRPr lang="en-US" altLang="zh-CN" sz="1600">
                <a:solidFill>
                  <a:schemeClr val="tx1"/>
                </a:solidFill>
              </a:endParaRPr>
            </a:p>
          </p:txBody>
        </p:sp>
        <p:sp>
          <p:nvSpPr>
            <p:cNvPr id="64" name="矩形 63"/>
            <p:cNvSpPr/>
            <p:nvPr/>
          </p:nvSpPr>
          <p:spPr>
            <a:xfrm>
              <a:off x="7728181" y="2084851"/>
              <a:ext cx="2880320" cy="56763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en-US" altLang="zh-CN" sz="1600">
                  <a:solidFill>
                    <a:schemeClr val="tx1"/>
                  </a:solidFill>
                </a:rPr>
                <a:t>ATO </a:t>
              </a:r>
              <a:r>
                <a:rPr lang="zh-CN" altLang="en-US" sz="1600">
                  <a:solidFill>
                    <a:schemeClr val="tx1"/>
                  </a:solidFill>
                </a:rPr>
                <a:t>模式</a:t>
              </a:r>
              <a:endParaRPr lang="en-US" altLang="zh-CN" sz="1600">
                <a:solidFill>
                  <a:schemeClr val="tx1"/>
                </a:solidFill>
              </a:endParaRPr>
            </a:p>
            <a:p>
              <a:pPr algn="ctr"/>
              <a:r>
                <a:rPr lang="zh-CN" altLang="en-US" sz="1600">
                  <a:solidFill>
                    <a:schemeClr val="tx1"/>
                  </a:solidFill>
                </a:rPr>
                <a:t>按订单装配，半成品按库存</a:t>
              </a:r>
              <a:endParaRPr lang="en-US" altLang="zh-CN" sz="1600">
                <a:solidFill>
                  <a:schemeClr val="tx1"/>
                </a:solidFill>
              </a:endParaRPr>
            </a:p>
          </p:txBody>
        </p:sp>
        <p:sp>
          <p:nvSpPr>
            <p:cNvPr id="65" name="矩形 64"/>
            <p:cNvSpPr/>
            <p:nvPr/>
          </p:nvSpPr>
          <p:spPr>
            <a:xfrm>
              <a:off x="1391477" y="3053391"/>
              <a:ext cx="2880320" cy="56763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推式供应链</a:t>
              </a:r>
              <a:endParaRPr lang="en-US" altLang="zh-CN" sz="1600">
                <a:solidFill>
                  <a:schemeClr val="tx1"/>
                </a:solidFill>
              </a:endParaRPr>
            </a:p>
          </p:txBody>
        </p:sp>
        <p:sp>
          <p:nvSpPr>
            <p:cNvPr id="66" name="矩形 65"/>
            <p:cNvSpPr/>
            <p:nvPr/>
          </p:nvSpPr>
          <p:spPr>
            <a:xfrm>
              <a:off x="4559828" y="3044958"/>
              <a:ext cx="2880320" cy="56763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拉式供应链</a:t>
              </a:r>
              <a:endParaRPr lang="en-US" altLang="zh-CN" sz="1600">
                <a:solidFill>
                  <a:schemeClr val="tx1"/>
                </a:solidFill>
              </a:endParaRPr>
            </a:p>
          </p:txBody>
        </p:sp>
        <p:sp>
          <p:nvSpPr>
            <p:cNvPr id="67" name="矩形 66"/>
            <p:cNvSpPr/>
            <p:nvPr/>
          </p:nvSpPr>
          <p:spPr>
            <a:xfrm>
              <a:off x="7728180" y="3044958"/>
              <a:ext cx="2880320" cy="56763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推拉结合式供应链</a:t>
              </a:r>
              <a:endParaRPr lang="en-US" altLang="zh-CN" sz="1600">
                <a:solidFill>
                  <a:schemeClr val="tx1"/>
                </a:solidFill>
              </a:endParaRPr>
            </a:p>
          </p:txBody>
        </p:sp>
        <p:sp>
          <p:nvSpPr>
            <p:cNvPr id="68" name="矩形 67"/>
            <p:cNvSpPr/>
            <p:nvPr/>
          </p:nvSpPr>
          <p:spPr>
            <a:xfrm>
              <a:off x="1391477" y="4041015"/>
              <a:ext cx="2880320" cy="56763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现货销售，客户体验好</a:t>
              </a:r>
              <a:endParaRPr lang="en-US" altLang="zh-CN" sz="1600">
                <a:solidFill>
                  <a:schemeClr val="tx1"/>
                </a:solidFill>
              </a:endParaRPr>
            </a:p>
            <a:p>
              <a:pPr algn="ctr"/>
              <a:r>
                <a:rPr lang="zh-CN" altLang="en-US" sz="1600">
                  <a:solidFill>
                    <a:schemeClr val="tx1"/>
                  </a:solidFill>
                </a:rPr>
                <a:t>但是可能会库存积压贬值</a:t>
              </a:r>
              <a:endParaRPr lang="en-US" altLang="zh-CN" sz="1600">
                <a:solidFill>
                  <a:schemeClr val="tx1"/>
                </a:solidFill>
              </a:endParaRPr>
            </a:p>
          </p:txBody>
        </p:sp>
        <p:sp>
          <p:nvSpPr>
            <p:cNvPr id="69" name="矩形 68"/>
            <p:cNvSpPr/>
            <p:nvPr/>
          </p:nvSpPr>
          <p:spPr>
            <a:xfrm>
              <a:off x="4559828" y="4032582"/>
              <a:ext cx="2880320" cy="56763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期货销售，客户体验差</a:t>
              </a:r>
              <a:endParaRPr lang="en-US" altLang="zh-CN" sz="1600">
                <a:solidFill>
                  <a:schemeClr val="tx1"/>
                </a:solidFill>
              </a:endParaRPr>
            </a:p>
            <a:p>
              <a:pPr algn="ctr"/>
              <a:r>
                <a:rPr lang="zh-CN" altLang="en-US" sz="1600">
                  <a:solidFill>
                    <a:schemeClr val="tx1"/>
                  </a:solidFill>
                </a:rPr>
                <a:t>但是生产成本可控，无积压</a:t>
              </a:r>
              <a:endParaRPr lang="en-US" altLang="zh-CN" sz="1600">
                <a:solidFill>
                  <a:schemeClr val="tx1"/>
                </a:solidFill>
              </a:endParaRPr>
            </a:p>
          </p:txBody>
        </p:sp>
        <p:sp>
          <p:nvSpPr>
            <p:cNvPr id="70" name="矩形 69"/>
            <p:cNvSpPr/>
            <p:nvPr/>
          </p:nvSpPr>
          <p:spPr>
            <a:xfrm>
              <a:off x="7728180" y="4032582"/>
              <a:ext cx="2880320" cy="56763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期货销售，客户体验好</a:t>
              </a:r>
              <a:endParaRPr lang="en-US" altLang="zh-CN" sz="1600">
                <a:solidFill>
                  <a:schemeClr val="tx1"/>
                </a:solidFill>
              </a:endParaRPr>
            </a:p>
            <a:p>
              <a:pPr algn="ctr"/>
              <a:r>
                <a:rPr lang="zh-CN" altLang="en-US" sz="1600">
                  <a:solidFill>
                    <a:schemeClr val="tx1"/>
                  </a:solidFill>
                </a:rPr>
                <a:t>折中方式</a:t>
              </a:r>
              <a:endParaRPr lang="en-US" altLang="zh-CN" sz="1600">
                <a:solidFill>
                  <a:schemeClr val="tx1"/>
                </a:solidFill>
              </a:endParaRPr>
            </a:p>
          </p:txBody>
        </p:sp>
        <p:sp>
          <p:nvSpPr>
            <p:cNvPr id="71" name="矩形 70"/>
            <p:cNvSpPr/>
            <p:nvPr/>
          </p:nvSpPr>
          <p:spPr>
            <a:xfrm>
              <a:off x="1391477" y="5001122"/>
              <a:ext cx="2880320" cy="56763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en-US" altLang="zh-CN" sz="1600">
                  <a:solidFill>
                    <a:schemeClr val="tx1"/>
                  </a:solidFill>
                </a:rPr>
                <a:t> </a:t>
              </a:r>
              <a:r>
                <a:rPr lang="zh-CN" altLang="en-US" sz="1600">
                  <a:solidFill>
                    <a:schemeClr val="tx1"/>
                  </a:solidFill>
                </a:rPr>
                <a:t>制造示例</a:t>
              </a:r>
              <a:endParaRPr lang="en-US" altLang="zh-CN" sz="1600">
                <a:solidFill>
                  <a:schemeClr val="tx1"/>
                </a:solidFill>
              </a:endParaRPr>
            </a:p>
            <a:p>
              <a:pPr algn="ctr"/>
              <a:r>
                <a:rPr lang="zh-CN" altLang="en-US" sz="1600">
                  <a:solidFill>
                    <a:schemeClr val="tx1"/>
                  </a:solidFill>
                </a:rPr>
                <a:t>大米，白面</a:t>
              </a:r>
              <a:endParaRPr lang="en-US" altLang="zh-CN" sz="1600">
                <a:solidFill>
                  <a:schemeClr val="tx1"/>
                </a:solidFill>
              </a:endParaRPr>
            </a:p>
          </p:txBody>
        </p:sp>
        <p:sp>
          <p:nvSpPr>
            <p:cNvPr id="72" name="矩形 71"/>
            <p:cNvSpPr/>
            <p:nvPr/>
          </p:nvSpPr>
          <p:spPr>
            <a:xfrm>
              <a:off x="4559828" y="4992689"/>
              <a:ext cx="2880320" cy="56763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制造示例</a:t>
              </a:r>
              <a:endParaRPr lang="en-US" altLang="zh-CN" sz="1600">
                <a:solidFill>
                  <a:schemeClr val="tx1"/>
                </a:solidFill>
              </a:endParaRPr>
            </a:p>
            <a:p>
              <a:pPr algn="ctr"/>
              <a:r>
                <a:rPr lang="zh-CN" altLang="en-US" sz="1600">
                  <a:solidFill>
                    <a:schemeClr val="tx1"/>
                  </a:solidFill>
                </a:rPr>
                <a:t>轮船制造，特高压变压器</a:t>
              </a:r>
              <a:endParaRPr lang="en-US" altLang="zh-CN" sz="1600">
                <a:solidFill>
                  <a:schemeClr val="tx1"/>
                </a:solidFill>
              </a:endParaRPr>
            </a:p>
          </p:txBody>
        </p:sp>
        <p:sp>
          <p:nvSpPr>
            <p:cNvPr id="73" name="矩形 72"/>
            <p:cNvSpPr/>
            <p:nvPr/>
          </p:nvSpPr>
          <p:spPr>
            <a:xfrm>
              <a:off x="7728180" y="4992689"/>
              <a:ext cx="2880320" cy="56763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制造示例</a:t>
              </a:r>
              <a:endParaRPr lang="en-US" altLang="zh-CN" sz="1600">
                <a:solidFill>
                  <a:schemeClr val="tx1"/>
                </a:solidFill>
              </a:endParaRPr>
            </a:p>
            <a:p>
              <a:pPr algn="ctr"/>
              <a:r>
                <a:rPr lang="zh-CN" altLang="en-US" sz="1600">
                  <a:solidFill>
                    <a:schemeClr val="tx1"/>
                  </a:solidFill>
                </a:rPr>
                <a:t>家具，太阳伞</a:t>
              </a:r>
              <a:endParaRPr lang="en-US" altLang="zh-CN" sz="1600">
                <a:solidFill>
                  <a:schemeClr val="tx1"/>
                </a:solidFill>
              </a:endParaRPr>
            </a:p>
          </p:txBody>
        </p:sp>
        <p:sp>
          <p:nvSpPr>
            <p:cNvPr id="74" name="矩形 73"/>
            <p:cNvSpPr/>
            <p:nvPr/>
          </p:nvSpPr>
          <p:spPr>
            <a:xfrm>
              <a:off x="1391477" y="5961229"/>
              <a:ext cx="2880320" cy="56763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en-US" altLang="zh-CN" sz="1600">
                  <a:solidFill>
                    <a:schemeClr val="tx1"/>
                  </a:solidFill>
                </a:rPr>
                <a:t> </a:t>
              </a:r>
              <a:r>
                <a:rPr lang="zh-CN" altLang="en-US" sz="1600">
                  <a:solidFill>
                    <a:schemeClr val="tx1"/>
                  </a:solidFill>
                </a:rPr>
                <a:t>服务示例</a:t>
              </a:r>
              <a:endParaRPr lang="en-US" altLang="zh-CN" sz="1600">
                <a:solidFill>
                  <a:schemeClr val="tx1"/>
                </a:solidFill>
              </a:endParaRPr>
            </a:p>
            <a:p>
              <a:pPr algn="ctr"/>
              <a:r>
                <a:rPr lang="zh-CN" altLang="en-US" sz="1600">
                  <a:solidFill>
                    <a:schemeClr val="tx1"/>
                  </a:solidFill>
                </a:rPr>
                <a:t>公共交通服务</a:t>
              </a:r>
              <a:endParaRPr lang="en-US" altLang="zh-CN" sz="1600">
                <a:solidFill>
                  <a:schemeClr val="tx1"/>
                </a:solidFill>
              </a:endParaRPr>
            </a:p>
          </p:txBody>
        </p:sp>
        <p:sp>
          <p:nvSpPr>
            <p:cNvPr id="75" name="矩形 74"/>
            <p:cNvSpPr/>
            <p:nvPr/>
          </p:nvSpPr>
          <p:spPr>
            <a:xfrm>
              <a:off x="4559828" y="5952795"/>
              <a:ext cx="2880320" cy="56763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服务示例</a:t>
              </a:r>
              <a:endParaRPr lang="en-US" altLang="zh-CN" sz="1600">
                <a:solidFill>
                  <a:schemeClr val="tx1"/>
                </a:solidFill>
              </a:endParaRPr>
            </a:p>
            <a:p>
              <a:pPr algn="ctr"/>
              <a:r>
                <a:rPr lang="zh-CN" altLang="en-US" sz="1600">
                  <a:solidFill>
                    <a:schemeClr val="tx1"/>
                  </a:solidFill>
                </a:rPr>
                <a:t>企业咨询服务</a:t>
              </a:r>
              <a:endParaRPr lang="en-US" altLang="zh-CN" sz="1600">
                <a:solidFill>
                  <a:schemeClr val="tx1"/>
                </a:solidFill>
              </a:endParaRPr>
            </a:p>
          </p:txBody>
        </p:sp>
        <p:sp>
          <p:nvSpPr>
            <p:cNvPr id="76" name="矩形 75"/>
            <p:cNvSpPr/>
            <p:nvPr/>
          </p:nvSpPr>
          <p:spPr>
            <a:xfrm>
              <a:off x="7728180" y="5952795"/>
              <a:ext cx="2880320" cy="56763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服务示例</a:t>
              </a:r>
              <a:endParaRPr lang="en-US" altLang="zh-CN" sz="1600">
                <a:solidFill>
                  <a:schemeClr val="tx1"/>
                </a:solidFill>
              </a:endParaRPr>
            </a:p>
            <a:p>
              <a:pPr algn="ctr"/>
              <a:r>
                <a:rPr lang="zh-CN" altLang="en-US" sz="1600">
                  <a:solidFill>
                    <a:schemeClr val="tx1"/>
                  </a:solidFill>
                </a:rPr>
                <a:t>快速餐饮服务</a:t>
              </a:r>
              <a:endParaRPr lang="en-US" altLang="zh-CN" sz="1600">
                <a:solidFill>
                  <a:schemeClr val="tx1"/>
                </a:solidFill>
              </a:endParaRPr>
            </a:p>
          </p:txBody>
        </p:sp>
        <p:sp>
          <p:nvSpPr>
            <p:cNvPr id="77" name="下箭头 76"/>
            <p:cNvSpPr/>
            <p:nvPr/>
          </p:nvSpPr>
          <p:spPr>
            <a:xfrm>
              <a:off x="2778043" y="1734072"/>
              <a:ext cx="245616" cy="252803"/>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78" name="下箭头 77"/>
            <p:cNvSpPr/>
            <p:nvPr/>
          </p:nvSpPr>
          <p:spPr>
            <a:xfrm>
              <a:off x="5903979" y="1728205"/>
              <a:ext cx="245616" cy="252803"/>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79" name="下箭头 78"/>
            <p:cNvSpPr/>
            <p:nvPr/>
          </p:nvSpPr>
          <p:spPr>
            <a:xfrm>
              <a:off x="9072331" y="1739939"/>
              <a:ext cx="245616" cy="252803"/>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80" name="下箭头 79"/>
            <p:cNvSpPr/>
            <p:nvPr/>
          </p:nvSpPr>
          <p:spPr>
            <a:xfrm>
              <a:off x="2735627" y="2742744"/>
              <a:ext cx="245616" cy="252803"/>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81" name="下箭头 80"/>
            <p:cNvSpPr/>
            <p:nvPr/>
          </p:nvSpPr>
          <p:spPr>
            <a:xfrm>
              <a:off x="5861563" y="2736877"/>
              <a:ext cx="245616" cy="252803"/>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82" name="下箭头 81"/>
            <p:cNvSpPr/>
            <p:nvPr/>
          </p:nvSpPr>
          <p:spPr>
            <a:xfrm>
              <a:off x="9029915" y="2748611"/>
              <a:ext cx="245616" cy="252803"/>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83" name="下箭头 82"/>
            <p:cNvSpPr/>
            <p:nvPr/>
          </p:nvSpPr>
          <p:spPr>
            <a:xfrm>
              <a:off x="2724448" y="3718997"/>
              <a:ext cx="245616" cy="252803"/>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84" name="下箭头 83"/>
            <p:cNvSpPr/>
            <p:nvPr/>
          </p:nvSpPr>
          <p:spPr>
            <a:xfrm>
              <a:off x="5850384" y="3713131"/>
              <a:ext cx="245616" cy="252803"/>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85" name="下箭头 84"/>
            <p:cNvSpPr/>
            <p:nvPr/>
          </p:nvSpPr>
          <p:spPr>
            <a:xfrm>
              <a:off x="9018736" y="3724864"/>
              <a:ext cx="245616" cy="252803"/>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86" name="下箭头 85"/>
            <p:cNvSpPr/>
            <p:nvPr/>
          </p:nvSpPr>
          <p:spPr>
            <a:xfrm>
              <a:off x="2735627" y="4710523"/>
              <a:ext cx="245616" cy="252803"/>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87" name="下箭头 86"/>
            <p:cNvSpPr/>
            <p:nvPr/>
          </p:nvSpPr>
          <p:spPr>
            <a:xfrm>
              <a:off x="5861563" y="4704656"/>
              <a:ext cx="245616" cy="252803"/>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88" name="下箭头 87"/>
            <p:cNvSpPr/>
            <p:nvPr/>
          </p:nvSpPr>
          <p:spPr>
            <a:xfrm>
              <a:off x="9029915" y="4716389"/>
              <a:ext cx="245616" cy="252803"/>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89" name="下箭头 88"/>
            <p:cNvSpPr/>
            <p:nvPr/>
          </p:nvSpPr>
          <p:spPr>
            <a:xfrm>
              <a:off x="2735627" y="5650581"/>
              <a:ext cx="245616" cy="252803"/>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90" name="下箭头 89"/>
            <p:cNvSpPr/>
            <p:nvPr/>
          </p:nvSpPr>
          <p:spPr>
            <a:xfrm>
              <a:off x="5861563" y="5644715"/>
              <a:ext cx="245616" cy="252803"/>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91" name="下箭头 90"/>
            <p:cNvSpPr/>
            <p:nvPr/>
          </p:nvSpPr>
          <p:spPr>
            <a:xfrm>
              <a:off x="9029915" y="5656448"/>
              <a:ext cx="245616" cy="252803"/>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624417" y="42333"/>
            <a:ext cx="10058400" cy="846667"/>
          </a:xfrm>
          <a:prstGeom prst="rect">
            <a:avLst/>
          </a:prstGeom>
          <a:noFill/>
          <a:ln>
            <a:noFill/>
          </a:ln>
        </p:spPr>
        <p:txBody>
          <a:bodyPr lIns="121917" tIns="60958" rIns="121917" bIns="60958" anchor="ctr"/>
          <a:lstStyle/>
          <a:p>
            <a:pPr eaLnBrk="0" hangingPunct="0"/>
            <a:endParaRPr kumimoji="1" lang="zh-CN" altLang="en-US" sz="4300" b="1">
              <a:solidFill>
                <a:srgbClr val="FF0000"/>
              </a:solidFill>
              <a:effectLst>
                <a:outerShdw blurRad="38100" dist="38100" dir="2700000" algn="tl">
                  <a:srgbClr val="C0C0C0"/>
                </a:outerShdw>
              </a:effectLst>
              <a:latin typeface="宋体" panose="02010600030101010101" pitchFamily="2" charset="-122"/>
              <a:ea typeface="黑体" panose="02010609060101010101" pitchFamily="49" charset="-122"/>
            </a:endParaRPr>
          </a:p>
        </p:txBody>
      </p:sp>
      <p:sp>
        <p:nvSpPr>
          <p:cNvPr id="5" name="文本占位符 4"/>
          <p:cNvSpPr>
            <a:spLocks noGrp="1"/>
          </p:cNvSpPr>
          <p:nvPr>
            <p:ph type="body" sz="quarter" idx="13"/>
          </p:nvPr>
        </p:nvSpPr>
        <p:spPr/>
        <p:txBody>
          <a:bodyPr/>
          <a:lstStyle/>
          <a:p>
            <a:r>
              <a:rPr kumimoji="1" lang="en-US" altLang="zh-CN" dirty="0" smtClean="0"/>
              <a:t>2</a:t>
            </a:r>
            <a:endParaRPr kumimoji="1" lang="zh-CN" altLang="en-US" dirty="0"/>
          </a:p>
        </p:txBody>
      </p:sp>
      <p:sp>
        <p:nvSpPr>
          <p:cNvPr id="7" name="文本占位符 6"/>
          <p:cNvSpPr>
            <a:spLocks noGrp="1"/>
          </p:cNvSpPr>
          <p:nvPr>
            <p:ph type="body" sz="quarter" idx="14"/>
          </p:nvPr>
        </p:nvSpPr>
        <p:spPr/>
        <p:txBody>
          <a:bodyPr/>
          <a:lstStyle/>
          <a:p>
            <a:r>
              <a:rPr kumimoji="1" lang="zh-CN" altLang="en-US" dirty="0" smtClean="0"/>
              <a:t>企业经营汇报方式选择</a:t>
            </a:r>
            <a:endParaRPr kumimoji="1" lang="zh-CN" altLang="en-US" dirty="0"/>
          </a:p>
        </p:txBody>
      </p:sp>
      <p:grpSp>
        <p:nvGrpSpPr>
          <p:cNvPr id="2" name="组 1"/>
          <p:cNvGrpSpPr/>
          <p:nvPr/>
        </p:nvGrpSpPr>
        <p:grpSpPr>
          <a:xfrm>
            <a:off x="528408" y="1811867"/>
            <a:ext cx="11040201" cy="4113410"/>
            <a:chOff x="528408" y="1028734"/>
            <a:chExt cx="11040201" cy="4896544"/>
          </a:xfrm>
        </p:grpSpPr>
        <p:sp>
          <p:nvSpPr>
            <p:cNvPr id="61" name="矩形 60"/>
            <p:cNvSpPr/>
            <p:nvPr/>
          </p:nvSpPr>
          <p:spPr>
            <a:xfrm>
              <a:off x="528408" y="1028734"/>
              <a:ext cx="11040201" cy="56763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企业的日常经营需要确定一种计划与汇报的方式，来协调各项工作的有效开展，及时决策处理有关问题</a:t>
              </a:r>
              <a:endParaRPr lang="en-US" altLang="zh-CN" sz="1600">
                <a:solidFill>
                  <a:schemeClr val="tx1"/>
                </a:solidFill>
              </a:endParaRPr>
            </a:p>
          </p:txBody>
        </p:sp>
        <p:sp>
          <p:nvSpPr>
            <p:cNvPr id="62" name="矩形 61"/>
            <p:cNvSpPr/>
            <p:nvPr/>
          </p:nvSpPr>
          <p:spPr>
            <a:xfrm>
              <a:off x="1295467" y="2477327"/>
              <a:ext cx="2880320" cy="56763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定期的固定人员参与</a:t>
              </a:r>
              <a:endParaRPr lang="en-US" altLang="zh-CN" sz="1600">
                <a:solidFill>
                  <a:schemeClr val="tx1"/>
                </a:solidFill>
              </a:endParaRPr>
            </a:p>
            <a:p>
              <a:pPr algn="ctr"/>
              <a:r>
                <a:rPr lang="zh-CN" altLang="en-US" sz="1600">
                  <a:solidFill>
                    <a:schemeClr val="tx1"/>
                  </a:solidFill>
                </a:rPr>
                <a:t>会议沟通模式</a:t>
              </a:r>
              <a:endParaRPr lang="en-US" altLang="zh-CN" sz="1600">
                <a:solidFill>
                  <a:schemeClr val="tx1"/>
                </a:solidFill>
              </a:endParaRPr>
            </a:p>
          </p:txBody>
        </p:sp>
        <p:sp>
          <p:nvSpPr>
            <p:cNvPr id="63" name="矩形 62"/>
            <p:cNvSpPr/>
            <p:nvPr/>
          </p:nvSpPr>
          <p:spPr>
            <a:xfrm>
              <a:off x="4655840" y="2468894"/>
              <a:ext cx="2880320" cy="56763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不定期的有限人员参与</a:t>
              </a:r>
              <a:endParaRPr lang="en-US" altLang="zh-CN" sz="1600">
                <a:solidFill>
                  <a:schemeClr val="tx1"/>
                </a:solidFill>
              </a:endParaRPr>
            </a:p>
            <a:p>
              <a:pPr algn="ctr"/>
              <a:r>
                <a:rPr lang="zh-CN" altLang="en-US" sz="1600">
                  <a:solidFill>
                    <a:schemeClr val="tx1"/>
                  </a:solidFill>
                </a:rPr>
                <a:t>会议沟通模式</a:t>
              </a:r>
              <a:endParaRPr lang="en-US" altLang="zh-CN" sz="1600">
                <a:solidFill>
                  <a:schemeClr val="tx1"/>
                </a:solidFill>
              </a:endParaRPr>
            </a:p>
          </p:txBody>
        </p:sp>
        <p:sp>
          <p:nvSpPr>
            <p:cNvPr id="64" name="矩形 63"/>
            <p:cNvSpPr/>
            <p:nvPr/>
          </p:nvSpPr>
          <p:spPr>
            <a:xfrm>
              <a:off x="8016213" y="2468894"/>
              <a:ext cx="2880320" cy="56763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各自为战，无固定模式</a:t>
              </a:r>
              <a:endParaRPr lang="en-US" altLang="zh-CN" sz="1600">
                <a:solidFill>
                  <a:schemeClr val="tx1"/>
                </a:solidFill>
              </a:endParaRPr>
            </a:p>
          </p:txBody>
        </p:sp>
        <p:sp>
          <p:nvSpPr>
            <p:cNvPr id="65" name="矩形 64"/>
            <p:cNvSpPr/>
            <p:nvPr/>
          </p:nvSpPr>
          <p:spPr>
            <a:xfrm>
              <a:off x="1295467" y="3533445"/>
              <a:ext cx="2880320" cy="95167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固定时间点，所有主管参加，各自汇报工作计划和执行情况，对面临问题进行决策</a:t>
              </a:r>
              <a:endParaRPr lang="en-US" altLang="zh-CN" sz="1600">
                <a:solidFill>
                  <a:schemeClr val="tx1"/>
                </a:solidFill>
              </a:endParaRPr>
            </a:p>
          </p:txBody>
        </p:sp>
        <p:sp>
          <p:nvSpPr>
            <p:cNvPr id="66" name="矩形 65"/>
            <p:cNvSpPr/>
            <p:nvPr/>
          </p:nvSpPr>
          <p:spPr>
            <a:xfrm>
              <a:off x="4655840" y="3525012"/>
              <a:ext cx="2880320" cy="95167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由某个角色发起，由该事件相关方参与，对问题进行研讨和决策</a:t>
              </a:r>
              <a:endParaRPr lang="en-US" altLang="zh-CN" sz="1600">
                <a:solidFill>
                  <a:schemeClr val="tx1"/>
                </a:solidFill>
              </a:endParaRPr>
            </a:p>
          </p:txBody>
        </p:sp>
        <p:sp>
          <p:nvSpPr>
            <p:cNvPr id="67" name="矩形 66"/>
            <p:cNvSpPr/>
            <p:nvPr/>
          </p:nvSpPr>
          <p:spPr>
            <a:xfrm>
              <a:off x="8016213" y="3525012"/>
              <a:ext cx="2880320" cy="95167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各个主管根据自己的需要做双边沟通</a:t>
              </a:r>
              <a:endParaRPr lang="en-US" altLang="zh-CN" sz="1600">
                <a:solidFill>
                  <a:schemeClr val="tx1"/>
                </a:solidFill>
              </a:endParaRPr>
            </a:p>
          </p:txBody>
        </p:sp>
        <p:sp>
          <p:nvSpPr>
            <p:cNvPr id="68" name="矩形 67"/>
            <p:cNvSpPr/>
            <p:nvPr/>
          </p:nvSpPr>
          <p:spPr>
            <a:xfrm>
              <a:off x="1295467" y="4973605"/>
              <a:ext cx="2880320" cy="95167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 过程规范，有序，集思广益</a:t>
              </a:r>
              <a:endParaRPr lang="en-US" altLang="zh-CN" sz="1600">
                <a:solidFill>
                  <a:schemeClr val="tx1"/>
                </a:solidFill>
              </a:endParaRPr>
            </a:p>
            <a:p>
              <a:pPr algn="ctr"/>
              <a:r>
                <a:rPr lang="zh-CN" altLang="en-US" sz="1600">
                  <a:solidFill>
                    <a:schemeClr val="tx1"/>
                  </a:solidFill>
                </a:rPr>
                <a:t>但管理成本高</a:t>
              </a:r>
              <a:endParaRPr lang="en-US" altLang="zh-CN" sz="1600">
                <a:solidFill>
                  <a:schemeClr val="tx1"/>
                </a:solidFill>
              </a:endParaRPr>
            </a:p>
          </p:txBody>
        </p:sp>
        <p:sp>
          <p:nvSpPr>
            <p:cNvPr id="69" name="矩形 68"/>
            <p:cNvSpPr/>
            <p:nvPr/>
          </p:nvSpPr>
          <p:spPr>
            <a:xfrm>
              <a:off x="4655840" y="4965172"/>
              <a:ext cx="2880320" cy="95167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 问题导向模式，管理成本相对低，可以发挥众人智慧解决问题</a:t>
              </a:r>
              <a:endParaRPr lang="en-US" altLang="zh-CN" sz="1600">
                <a:solidFill>
                  <a:schemeClr val="tx1"/>
                </a:solidFill>
              </a:endParaRPr>
            </a:p>
          </p:txBody>
        </p:sp>
        <p:sp>
          <p:nvSpPr>
            <p:cNvPr id="70" name="矩形 69"/>
            <p:cNvSpPr/>
            <p:nvPr/>
          </p:nvSpPr>
          <p:spPr>
            <a:xfrm>
              <a:off x="8016213" y="4965172"/>
              <a:ext cx="2880320" cy="95167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 管理成本很低，但是可能出现协作风险，依赖各个主管个人素质</a:t>
              </a:r>
              <a:endParaRPr lang="en-US" altLang="zh-CN" sz="1600">
                <a:solidFill>
                  <a:schemeClr val="tx1"/>
                </a:solidFill>
              </a:endParaRPr>
            </a:p>
          </p:txBody>
        </p:sp>
        <p:sp>
          <p:nvSpPr>
            <p:cNvPr id="71" name="下箭头 70"/>
            <p:cNvSpPr/>
            <p:nvPr/>
          </p:nvSpPr>
          <p:spPr>
            <a:xfrm>
              <a:off x="2543605" y="3170331"/>
              <a:ext cx="245616" cy="252803"/>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72" name="下箭头 71"/>
            <p:cNvSpPr/>
            <p:nvPr/>
          </p:nvSpPr>
          <p:spPr>
            <a:xfrm>
              <a:off x="6042405" y="3164464"/>
              <a:ext cx="245616" cy="252803"/>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73" name="下箭头 72"/>
            <p:cNvSpPr/>
            <p:nvPr/>
          </p:nvSpPr>
          <p:spPr>
            <a:xfrm>
              <a:off x="9498789" y="3176197"/>
              <a:ext cx="245616" cy="252803"/>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74" name="下箭头 73"/>
            <p:cNvSpPr/>
            <p:nvPr/>
          </p:nvSpPr>
          <p:spPr>
            <a:xfrm>
              <a:off x="2543605" y="4610491"/>
              <a:ext cx="245616" cy="252803"/>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75" name="下箭头 74"/>
            <p:cNvSpPr/>
            <p:nvPr/>
          </p:nvSpPr>
          <p:spPr>
            <a:xfrm>
              <a:off x="6042405" y="4604624"/>
              <a:ext cx="245616" cy="252803"/>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76" name="下箭头 75"/>
            <p:cNvSpPr/>
            <p:nvPr/>
          </p:nvSpPr>
          <p:spPr>
            <a:xfrm>
              <a:off x="9498789" y="4616357"/>
              <a:ext cx="245616" cy="252803"/>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cxnSp>
          <p:nvCxnSpPr>
            <p:cNvPr id="4" name="曲线连接符 3"/>
            <p:cNvCxnSpPr>
              <a:stCxn id="61" idx="2"/>
              <a:endCxn id="62" idx="0"/>
            </p:cNvCxnSpPr>
            <p:nvPr/>
          </p:nvCxnSpPr>
          <p:spPr>
            <a:xfrm rot="5400000">
              <a:off x="3951587" y="380406"/>
              <a:ext cx="880963" cy="331288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曲线连接符 5"/>
            <p:cNvCxnSpPr>
              <a:stCxn id="61" idx="2"/>
              <a:endCxn id="64" idx="0"/>
            </p:cNvCxnSpPr>
            <p:nvPr/>
          </p:nvCxnSpPr>
          <p:spPr>
            <a:xfrm rot="16200000" flipH="1">
              <a:off x="7316177" y="328696"/>
              <a:ext cx="872529" cy="340786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曲线连接符 7"/>
            <p:cNvCxnSpPr>
              <a:stCxn id="61" idx="2"/>
              <a:endCxn id="63" idx="0"/>
            </p:cNvCxnSpPr>
            <p:nvPr/>
          </p:nvCxnSpPr>
          <p:spPr>
            <a:xfrm rot="16200000" flipH="1">
              <a:off x="5635990" y="2008882"/>
              <a:ext cx="872529" cy="4749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624417" y="42333"/>
            <a:ext cx="10058400" cy="846667"/>
          </a:xfrm>
          <a:prstGeom prst="rect">
            <a:avLst/>
          </a:prstGeom>
          <a:noFill/>
          <a:ln>
            <a:noFill/>
          </a:ln>
        </p:spPr>
        <p:txBody>
          <a:bodyPr lIns="121917" tIns="60958" rIns="121917" bIns="60958" anchor="ctr"/>
          <a:lstStyle/>
          <a:p>
            <a:pPr eaLnBrk="0" hangingPunct="0"/>
            <a:endParaRPr kumimoji="1" lang="zh-CN" altLang="en-US" sz="4300" b="1">
              <a:solidFill>
                <a:srgbClr val="FF0000"/>
              </a:solidFill>
              <a:effectLst>
                <a:outerShdw blurRad="38100" dist="38100" dir="2700000" algn="tl">
                  <a:srgbClr val="C0C0C0"/>
                </a:outerShdw>
              </a:effectLst>
              <a:latin typeface="宋体" panose="02010600030101010101" pitchFamily="2" charset="-122"/>
              <a:ea typeface="黑体" panose="02010609060101010101" pitchFamily="49" charset="-122"/>
            </a:endParaRPr>
          </a:p>
        </p:txBody>
      </p:sp>
      <p:sp>
        <p:nvSpPr>
          <p:cNvPr id="2" name="文本占位符 1"/>
          <p:cNvSpPr>
            <a:spLocks noGrp="1"/>
          </p:cNvSpPr>
          <p:nvPr>
            <p:ph type="body" sz="quarter" idx="13"/>
          </p:nvPr>
        </p:nvSpPr>
        <p:spPr/>
        <p:txBody>
          <a:bodyPr/>
          <a:lstStyle/>
          <a:p>
            <a:r>
              <a:rPr kumimoji="1" lang="en-US" altLang="zh-CN" dirty="0" smtClean="0"/>
              <a:t>2</a:t>
            </a:r>
            <a:endParaRPr kumimoji="1" lang="zh-CN" altLang="en-US" dirty="0"/>
          </a:p>
        </p:txBody>
      </p:sp>
      <p:sp>
        <p:nvSpPr>
          <p:cNvPr id="4" name="文本占位符 3"/>
          <p:cNvSpPr>
            <a:spLocks noGrp="1"/>
          </p:cNvSpPr>
          <p:nvPr>
            <p:ph type="body" sz="quarter" idx="14"/>
          </p:nvPr>
        </p:nvSpPr>
        <p:spPr/>
        <p:txBody>
          <a:bodyPr/>
          <a:lstStyle/>
          <a:p>
            <a:r>
              <a:rPr kumimoji="1" lang="zh-CN" altLang="en-US" dirty="0" smtClean="0"/>
              <a:t>企业绩效管理机制的选择</a:t>
            </a:r>
            <a:endParaRPr kumimoji="1" lang="zh-CN" altLang="en-US" dirty="0"/>
          </a:p>
        </p:txBody>
      </p:sp>
      <p:grpSp>
        <p:nvGrpSpPr>
          <p:cNvPr id="6" name="组 5"/>
          <p:cNvGrpSpPr/>
          <p:nvPr/>
        </p:nvGrpSpPr>
        <p:grpSpPr>
          <a:xfrm>
            <a:off x="527382" y="1626017"/>
            <a:ext cx="11040201" cy="4600279"/>
            <a:chOff x="527382" y="1947744"/>
            <a:chExt cx="11040201" cy="4600279"/>
          </a:xfrm>
        </p:grpSpPr>
        <p:sp>
          <p:nvSpPr>
            <p:cNvPr id="62" name="矩形 61"/>
            <p:cNvSpPr/>
            <p:nvPr/>
          </p:nvSpPr>
          <p:spPr>
            <a:xfrm>
              <a:off x="527382" y="1947744"/>
              <a:ext cx="11040201" cy="864096"/>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企业经营中面临的问题众多，在理论上就没有绝对科学的组织绩效管理机制，每个所选择绩效管理机制都存在着不足，这是不可避免的，不能因存在不足就抱怨。</a:t>
              </a:r>
              <a:endParaRPr lang="en-US" altLang="zh-CN" sz="1600">
                <a:solidFill>
                  <a:schemeClr val="tx1"/>
                </a:solidFill>
              </a:endParaRPr>
            </a:p>
            <a:p>
              <a:pPr algn="ctr"/>
              <a:r>
                <a:rPr lang="zh-CN" altLang="en-US" sz="1600">
                  <a:solidFill>
                    <a:schemeClr val="tx1"/>
                  </a:solidFill>
                </a:rPr>
                <a:t>衡量组织绩效管理机制是否适合的标志，在于其所体现价值导向是否符合当前企业经营的需要</a:t>
              </a:r>
              <a:endParaRPr lang="en-US" altLang="zh-CN" sz="1600">
                <a:solidFill>
                  <a:schemeClr val="tx1"/>
                </a:solidFill>
              </a:endParaRPr>
            </a:p>
          </p:txBody>
        </p:sp>
        <p:sp>
          <p:nvSpPr>
            <p:cNvPr id="63" name="矩形 62"/>
            <p:cNvSpPr/>
            <p:nvPr/>
          </p:nvSpPr>
          <p:spPr>
            <a:xfrm>
              <a:off x="2531797" y="3621021"/>
              <a:ext cx="3168352" cy="864096"/>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成熟企业通常倾向于采用定量指标考核个人，重视结果达到</a:t>
              </a:r>
              <a:endParaRPr lang="en-US" altLang="zh-CN" sz="1600">
                <a:solidFill>
                  <a:schemeClr val="tx1"/>
                </a:solidFill>
              </a:endParaRPr>
            </a:p>
          </p:txBody>
        </p:sp>
        <p:sp>
          <p:nvSpPr>
            <p:cNvPr id="64" name="矩形 63"/>
            <p:cNvSpPr/>
            <p:nvPr/>
          </p:nvSpPr>
          <p:spPr>
            <a:xfrm>
              <a:off x="6288021" y="3629255"/>
              <a:ext cx="3168352" cy="864096"/>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初创企业通常倾向于采用定性指标考核个人，重视过程表现</a:t>
              </a:r>
              <a:endParaRPr lang="en-US" altLang="zh-CN" sz="1600">
                <a:solidFill>
                  <a:schemeClr val="tx1"/>
                </a:solidFill>
              </a:endParaRPr>
            </a:p>
          </p:txBody>
        </p:sp>
        <p:sp>
          <p:nvSpPr>
            <p:cNvPr id="65" name="矩形 64"/>
            <p:cNvSpPr/>
            <p:nvPr/>
          </p:nvSpPr>
          <p:spPr>
            <a:xfrm>
              <a:off x="2543605" y="4540032"/>
              <a:ext cx="3168352" cy="864096"/>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不足点</a:t>
              </a:r>
              <a:endParaRPr lang="en-US" altLang="zh-CN" sz="1600">
                <a:solidFill>
                  <a:schemeClr val="tx1"/>
                </a:solidFill>
              </a:endParaRPr>
            </a:p>
            <a:p>
              <a:pPr algn="ctr"/>
              <a:r>
                <a:rPr lang="zh-CN" altLang="en-US" sz="1600">
                  <a:solidFill>
                    <a:schemeClr val="tx1"/>
                  </a:solidFill>
                </a:rPr>
                <a:t>定量考核可能产生方向误导</a:t>
              </a:r>
              <a:endParaRPr lang="en-US" altLang="zh-CN" sz="1600">
                <a:solidFill>
                  <a:schemeClr val="tx1"/>
                </a:solidFill>
              </a:endParaRPr>
            </a:p>
          </p:txBody>
        </p:sp>
        <p:sp>
          <p:nvSpPr>
            <p:cNvPr id="66" name="矩形 65"/>
            <p:cNvSpPr/>
            <p:nvPr/>
          </p:nvSpPr>
          <p:spPr>
            <a:xfrm>
              <a:off x="6299829" y="4548265"/>
              <a:ext cx="3168352" cy="864096"/>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 不足点</a:t>
              </a:r>
              <a:endParaRPr lang="en-US" altLang="zh-CN" sz="1600">
                <a:solidFill>
                  <a:schemeClr val="tx1"/>
                </a:solidFill>
              </a:endParaRPr>
            </a:p>
            <a:p>
              <a:pPr algn="ctr"/>
              <a:r>
                <a:rPr lang="zh-CN" altLang="en-US" sz="1600">
                  <a:solidFill>
                    <a:schemeClr val="tx1"/>
                  </a:solidFill>
                </a:rPr>
                <a:t>定性考核可能出现片面性</a:t>
              </a:r>
              <a:endParaRPr lang="en-US" altLang="zh-CN" sz="1600">
                <a:solidFill>
                  <a:schemeClr val="tx1"/>
                </a:solidFill>
              </a:endParaRPr>
            </a:p>
          </p:txBody>
        </p:sp>
        <p:cxnSp>
          <p:nvCxnSpPr>
            <p:cNvPr id="5" name="肘形连接符 4"/>
            <p:cNvCxnSpPr>
              <a:stCxn id="62" idx="2"/>
              <a:endCxn id="63" idx="0"/>
            </p:cNvCxnSpPr>
            <p:nvPr/>
          </p:nvCxnSpPr>
          <p:spPr>
            <a:xfrm rot="5400000">
              <a:off x="4677138" y="2250676"/>
              <a:ext cx="809181" cy="193150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肘形连接符 6"/>
            <p:cNvCxnSpPr>
              <a:stCxn id="62" idx="2"/>
              <a:endCxn id="64" idx="0"/>
            </p:cNvCxnSpPr>
            <p:nvPr/>
          </p:nvCxnSpPr>
          <p:spPr>
            <a:xfrm rot="16200000" flipH="1">
              <a:off x="6551134" y="2308189"/>
              <a:ext cx="817415" cy="182471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4463819" y="5925278"/>
              <a:ext cx="3168352" cy="62274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落实两点</a:t>
              </a:r>
              <a:endParaRPr lang="en-US" altLang="zh-CN" sz="1600">
                <a:solidFill>
                  <a:schemeClr val="tx1"/>
                </a:solidFill>
              </a:endParaRPr>
            </a:p>
            <a:p>
              <a:pPr algn="ctr"/>
              <a:r>
                <a:rPr lang="zh-CN" altLang="en-US" sz="1600">
                  <a:solidFill>
                    <a:srgbClr val="FF0000"/>
                  </a:solidFill>
                </a:rPr>
                <a:t>“顶子”</a:t>
              </a:r>
              <a:r>
                <a:rPr lang="en-US" altLang="zh-CN" sz="1600">
                  <a:solidFill>
                    <a:srgbClr val="FF0000"/>
                  </a:solidFill>
                </a:rPr>
                <a:t>+</a:t>
              </a:r>
              <a:r>
                <a:rPr lang="zh-CN" altLang="en-US" sz="1600">
                  <a:solidFill>
                    <a:srgbClr val="FF0000"/>
                  </a:solidFill>
                </a:rPr>
                <a:t>“票子”</a:t>
              </a:r>
              <a:endParaRPr lang="en-US" altLang="zh-CN" sz="1600">
                <a:solidFill>
                  <a:srgbClr val="FF0000"/>
                </a:solidFill>
              </a:endParaRPr>
            </a:p>
          </p:txBody>
        </p:sp>
        <p:cxnSp>
          <p:nvCxnSpPr>
            <p:cNvPr id="13" name="肘形连接符 12"/>
            <p:cNvCxnSpPr>
              <a:stCxn id="65" idx="2"/>
              <a:endCxn id="12" idx="1"/>
            </p:cNvCxnSpPr>
            <p:nvPr/>
          </p:nvCxnSpPr>
          <p:spPr>
            <a:xfrm rot="16200000" flipH="1">
              <a:off x="3879539" y="5652371"/>
              <a:ext cx="832523" cy="3360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肘形连接符 15"/>
            <p:cNvCxnSpPr>
              <a:stCxn id="66" idx="2"/>
              <a:endCxn id="12" idx="3"/>
            </p:cNvCxnSpPr>
            <p:nvPr/>
          </p:nvCxnSpPr>
          <p:spPr>
            <a:xfrm rot="5400000">
              <a:off x="7345945" y="5698588"/>
              <a:ext cx="824289" cy="2518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624417" y="42333"/>
            <a:ext cx="10058400" cy="846667"/>
          </a:xfrm>
          <a:prstGeom prst="rect">
            <a:avLst/>
          </a:prstGeom>
          <a:noFill/>
          <a:ln>
            <a:noFill/>
          </a:ln>
        </p:spPr>
        <p:txBody>
          <a:bodyPr lIns="121917" tIns="60958" rIns="121917" bIns="60958" anchor="ctr"/>
          <a:lstStyle/>
          <a:p>
            <a:pPr eaLnBrk="0" hangingPunct="0"/>
            <a:endParaRPr kumimoji="1" lang="zh-CN" altLang="en-US" sz="4300" b="1">
              <a:solidFill>
                <a:srgbClr val="FF0000"/>
              </a:solidFill>
              <a:effectLst>
                <a:outerShdw blurRad="38100" dist="38100" dir="2700000" algn="tl">
                  <a:srgbClr val="C0C0C0"/>
                </a:outerShdw>
              </a:effectLst>
              <a:latin typeface="宋体" panose="02010600030101010101" pitchFamily="2" charset="-122"/>
              <a:ea typeface="黑体" panose="02010609060101010101" pitchFamily="49" charset="-122"/>
            </a:endParaRPr>
          </a:p>
        </p:txBody>
      </p:sp>
      <p:sp>
        <p:nvSpPr>
          <p:cNvPr id="5" name="文本占位符 4"/>
          <p:cNvSpPr>
            <a:spLocks noGrp="1"/>
          </p:cNvSpPr>
          <p:nvPr>
            <p:ph type="body" sz="quarter" idx="13"/>
          </p:nvPr>
        </p:nvSpPr>
        <p:spPr/>
        <p:txBody>
          <a:bodyPr/>
          <a:lstStyle/>
          <a:p>
            <a:r>
              <a:rPr kumimoji="1" lang="en-US" altLang="zh-CN" dirty="0" smtClean="0"/>
              <a:t>2</a:t>
            </a:r>
            <a:endParaRPr kumimoji="1" lang="zh-CN" altLang="en-US" dirty="0"/>
          </a:p>
        </p:txBody>
      </p:sp>
      <p:sp>
        <p:nvSpPr>
          <p:cNvPr id="6" name="文本占位符 5"/>
          <p:cNvSpPr>
            <a:spLocks noGrp="1"/>
          </p:cNvSpPr>
          <p:nvPr>
            <p:ph type="body" sz="quarter" idx="14"/>
          </p:nvPr>
        </p:nvSpPr>
        <p:spPr>
          <a:xfrm>
            <a:off x="902135" y="808399"/>
            <a:ext cx="3094131" cy="435644"/>
          </a:xfrm>
        </p:spPr>
        <p:txBody>
          <a:bodyPr/>
          <a:lstStyle/>
          <a:p>
            <a:r>
              <a:rPr kumimoji="1" lang="zh-CN" altLang="en-US" dirty="0" smtClean="0"/>
              <a:t>创业决策的关键导向是创新</a:t>
            </a:r>
            <a:endParaRPr kumimoji="1" lang="zh-CN" altLang="en-US" dirty="0"/>
          </a:p>
        </p:txBody>
      </p:sp>
      <p:grpSp>
        <p:nvGrpSpPr>
          <p:cNvPr id="2" name="组 1"/>
          <p:cNvGrpSpPr/>
          <p:nvPr/>
        </p:nvGrpSpPr>
        <p:grpSpPr>
          <a:xfrm>
            <a:off x="1012858" y="1744133"/>
            <a:ext cx="10484875" cy="4373166"/>
            <a:chOff x="623392" y="1316765"/>
            <a:chExt cx="10977230" cy="4800534"/>
          </a:xfrm>
        </p:grpSpPr>
        <p:sp>
          <p:nvSpPr>
            <p:cNvPr id="61" name="矩形 60"/>
            <p:cNvSpPr/>
            <p:nvPr/>
          </p:nvSpPr>
          <p:spPr>
            <a:xfrm>
              <a:off x="623392" y="2756926"/>
              <a:ext cx="535995" cy="163218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900">
                  <a:solidFill>
                    <a:schemeClr val="tx1"/>
                  </a:solidFill>
                </a:rPr>
                <a:t>创业成功</a:t>
              </a:r>
              <a:endParaRPr lang="zh-CN" altLang="en-US" sz="1900">
                <a:solidFill>
                  <a:schemeClr val="tx1"/>
                </a:solidFill>
              </a:endParaRPr>
            </a:p>
          </p:txBody>
        </p:sp>
        <p:sp>
          <p:nvSpPr>
            <p:cNvPr id="62" name="矩形 61"/>
            <p:cNvSpPr/>
            <p:nvPr/>
          </p:nvSpPr>
          <p:spPr>
            <a:xfrm>
              <a:off x="2031537" y="1316765"/>
              <a:ext cx="535995" cy="201622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900">
                  <a:solidFill>
                    <a:schemeClr val="tx1"/>
                  </a:solidFill>
                </a:rPr>
                <a:t>有竞争的市场</a:t>
              </a:r>
              <a:endParaRPr lang="zh-CN" altLang="en-US" sz="1900">
                <a:solidFill>
                  <a:schemeClr val="tx1"/>
                </a:solidFill>
              </a:endParaRPr>
            </a:p>
          </p:txBody>
        </p:sp>
        <p:sp>
          <p:nvSpPr>
            <p:cNvPr id="63" name="矩形 62"/>
            <p:cNvSpPr/>
            <p:nvPr/>
          </p:nvSpPr>
          <p:spPr>
            <a:xfrm>
              <a:off x="2031537" y="4101075"/>
              <a:ext cx="535995" cy="201622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900">
                  <a:solidFill>
                    <a:schemeClr val="tx1"/>
                  </a:solidFill>
                </a:rPr>
                <a:t>无竞争的市场</a:t>
              </a:r>
              <a:endParaRPr lang="zh-CN" altLang="en-US" sz="1900">
                <a:solidFill>
                  <a:schemeClr val="tx1"/>
                </a:solidFill>
              </a:endParaRPr>
            </a:p>
          </p:txBody>
        </p:sp>
        <p:sp>
          <p:nvSpPr>
            <p:cNvPr id="64" name="矩形 63"/>
            <p:cNvSpPr/>
            <p:nvPr/>
          </p:nvSpPr>
          <p:spPr>
            <a:xfrm>
              <a:off x="3319745" y="4101075"/>
              <a:ext cx="535995" cy="201622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900">
                  <a:solidFill>
                    <a:schemeClr val="tx1"/>
                  </a:solidFill>
                </a:rPr>
                <a:t>创新性产品</a:t>
              </a:r>
              <a:endParaRPr lang="zh-CN" altLang="en-US" sz="1900">
                <a:solidFill>
                  <a:schemeClr val="tx1"/>
                </a:solidFill>
              </a:endParaRPr>
            </a:p>
          </p:txBody>
        </p:sp>
        <p:sp>
          <p:nvSpPr>
            <p:cNvPr id="65" name="矩形 64"/>
            <p:cNvSpPr/>
            <p:nvPr/>
          </p:nvSpPr>
          <p:spPr>
            <a:xfrm>
              <a:off x="3279676" y="1316765"/>
              <a:ext cx="535995" cy="201622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900">
                  <a:solidFill>
                    <a:schemeClr val="tx1"/>
                  </a:solidFill>
                </a:rPr>
                <a:t>差异化优势</a:t>
              </a:r>
              <a:endParaRPr lang="zh-CN" altLang="en-US" sz="1900">
                <a:solidFill>
                  <a:schemeClr val="tx1"/>
                </a:solidFill>
              </a:endParaRPr>
            </a:p>
          </p:txBody>
        </p:sp>
        <p:sp>
          <p:nvSpPr>
            <p:cNvPr id="66" name="矩形 65"/>
            <p:cNvSpPr/>
            <p:nvPr/>
          </p:nvSpPr>
          <p:spPr>
            <a:xfrm>
              <a:off x="4719836" y="2756926"/>
              <a:ext cx="535995" cy="163218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900">
                  <a:solidFill>
                    <a:schemeClr val="tx1"/>
                  </a:solidFill>
                </a:rPr>
                <a:t>核心是创新</a:t>
              </a:r>
              <a:endParaRPr lang="zh-CN" altLang="en-US" sz="1900">
                <a:solidFill>
                  <a:schemeClr val="tx1"/>
                </a:solidFill>
              </a:endParaRPr>
            </a:p>
          </p:txBody>
        </p:sp>
        <p:sp>
          <p:nvSpPr>
            <p:cNvPr id="67" name="矩形 66"/>
            <p:cNvSpPr/>
            <p:nvPr/>
          </p:nvSpPr>
          <p:spPr>
            <a:xfrm>
              <a:off x="6352018" y="1844824"/>
              <a:ext cx="1975129" cy="48005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900">
                  <a:solidFill>
                    <a:schemeClr val="tx1"/>
                  </a:solidFill>
                </a:rPr>
                <a:t>产品创新</a:t>
              </a:r>
              <a:endParaRPr lang="zh-CN" altLang="en-US" sz="1900">
                <a:solidFill>
                  <a:schemeClr val="tx1"/>
                </a:solidFill>
              </a:endParaRPr>
            </a:p>
          </p:txBody>
        </p:sp>
        <p:sp>
          <p:nvSpPr>
            <p:cNvPr id="68" name="矩形 67"/>
            <p:cNvSpPr/>
            <p:nvPr/>
          </p:nvSpPr>
          <p:spPr>
            <a:xfrm>
              <a:off x="6352018" y="3236979"/>
              <a:ext cx="1975129" cy="48005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900">
                  <a:solidFill>
                    <a:schemeClr val="tx1"/>
                  </a:solidFill>
                </a:rPr>
                <a:t>商业模式创新</a:t>
              </a:r>
              <a:endParaRPr lang="zh-CN" altLang="en-US" sz="1900">
                <a:solidFill>
                  <a:schemeClr val="tx1"/>
                </a:solidFill>
              </a:endParaRPr>
            </a:p>
          </p:txBody>
        </p:sp>
        <p:sp>
          <p:nvSpPr>
            <p:cNvPr id="69" name="矩形 68"/>
            <p:cNvSpPr/>
            <p:nvPr/>
          </p:nvSpPr>
          <p:spPr>
            <a:xfrm>
              <a:off x="6352018" y="4581128"/>
              <a:ext cx="1975129" cy="48005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900">
                  <a:solidFill>
                    <a:schemeClr val="tx1"/>
                  </a:solidFill>
                </a:rPr>
                <a:t>管理创新</a:t>
              </a:r>
              <a:endParaRPr lang="zh-CN" altLang="en-US" sz="1900">
                <a:solidFill>
                  <a:schemeClr val="tx1"/>
                </a:solidFill>
              </a:endParaRPr>
            </a:p>
          </p:txBody>
        </p:sp>
        <p:cxnSp>
          <p:nvCxnSpPr>
            <p:cNvPr id="4" name="肘形连接符 3"/>
            <p:cNvCxnSpPr>
              <a:stCxn id="61" idx="3"/>
              <a:endCxn id="62" idx="1"/>
            </p:cNvCxnSpPr>
            <p:nvPr/>
          </p:nvCxnSpPr>
          <p:spPr>
            <a:xfrm flipV="1">
              <a:off x="1159387" y="2324877"/>
              <a:ext cx="872151" cy="124813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肘形连接符 69"/>
            <p:cNvCxnSpPr>
              <a:stCxn id="61" idx="3"/>
              <a:endCxn id="63" idx="1"/>
            </p:cNvCxnSpPr>
            <p:nvPr/>
          </p:nvCxnSpPr>
          <p:spPr>
            <a:xfrm>
              <a:off x="1159387" y="3573016"/>
              <a:ext cx="872151" cy="153617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肘形连接符 70"/>
            <p:cNvCxnSpPr>
              <a:stCxn id="65" idx="3"/>
              <a:endCxn id="66" idx="1"/>
            </p:cNvCxnSpPr>
            <p:nvPr/>
          </p:nvCxnSpPr>
          <p:spPr>
            <a:xfrm>
              <a:off x="3815671" y="2324877"/>
              <a:ext cx="904165" cy="124813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肘形连接符 71"/>
            <p:cNvCxnSpPr>
              <a:stCxn id="64" idx="3"/>
              <a:endCxn id="66" idx="1"/>
            </p:cNvCxnSpPr>
            <p:nvPr/>
          </p:nvCxnSpPr>
          <p:spPr>
            <a:xfrm flipV="1">
              <a:off x="3855740" y="3573016"/>
              <a:ext cx="864096" cy="153617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右箭头 72"/>
            <p:cNvSpPr/>
            <p:nvPr/>
          </p:nvSpPr>
          <p:spPr>
            <a:xfrm>
              <a:off x="2799623" y="2048312"/>
              <a:ext cx="247963" cy="3840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74" name="右箭头 73"/>
            <p:cNvSpPr/>
            <p:nvPr/>
          </p:nvSpPr>
          <p:spPr>
            <a:xfrm>
              <a:off x="2799623" y="4965171"/>
              <a:ext cx="247963" cy="3840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cxnSp>
          <p:nvCxnSpPr>
            <p:cNvPr id="12" name="肘形连接符 11"/>
            <p:cNvCxnSpPr>
              <a:stCxn id="66" idx="3"/>
              <a:endCxn id="67" idx="1"/>
            </p:cNvCxnSpPr>
            <p:nvPr/>
          </p:nvCxnSpPr>
          <p:spPr>
            <a:xfrm flipV="1">
              <a:off x="5255831" y="2084851"/>
              <a:ext cx="1096187" cy="148816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肘形连接符 74"/>
            <p:cNvCxnSpPr>
              <a:stCxn id="66" idx="3"/>
              <a:endCxn id="68" idx="1"/>
            </p:cNvCxnSpPr>
            <p:nvPr/>
          </p:nvCxnSpPr>
          <p:spPr>
            <a:xfrm flipV="1">
              <a:off x="5255831" y="3477005"/>
              <a:ext cx="1096187" cy="9601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肘形连接符 15"/>
            <p:cNvCxnSpPr>
              <a:stCxn id="66" idx="3"/>
              <a:endCxn id="69" idx="1"/>
            </p:cNvCxnSpPr>
            <p:nvPr/>
          </p:nvCxnSpPr>
          <p:spPr>
            <a:xfrm>
              <a:off x="5255831" y="3573016"/>
              <a:ext cx="1096187" cy="124813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矩形标注 75"/>
            <p:cNvSpPr/>
            <p:nvPr/>
          </p:nvSpPr>
          <p:spPr>
            <a:xfrm>
              <a:off x="9360362" y="1604797"/>
              <a:ext cx="2240260" cy="872528"/>
            </a:xfrm>
            <a:prstGeom prst="wedgeRectCallout">
              <a:avLst>
                <a:gd name="adj1" fmla="val -87202"/>
                <a:gd name="adj2" fmla="val 824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900"/>
                <a:t>人无我有</a:t>
              </a:r>
              <a:endParaRPr lang="en-US" altLang="zh-CN" sz="1900"/>
            </a:p>
            <a:p>
              <a:pPr algn="ctr"/>
              <a:r>
                <a:rPr lang="zh-CN" altLang="en-US" sz="1900"/>
                <a:t>人有我优</a:t>
              </a:r>
              <a:endParaRPr lang="zh-CN" altLang="en-US" sz="1900"/>
            </a:p>
          </p:txBody>
        </p:sp>
        <p:sp>
          <p:nvSpPr>
            <p:cNvPr id="78" name="矩形标注 77"/>
            <p:cNvSpPr/>
            <p:nvPr/>
          </p:nvSpPr>
          <p:spPr>
            <a:xfrm>
              <a:off x="9328347" y="2948947"/>
              <a:ext cx="2240260" cy="872528"/>
            </a:xfrm>
            <a:prstGeom prst="wedgeRectCallout">
              <a:avLst>
                <a:gd name="adj1" fmla="val -87202"/>
                <a:gd name="adj2" fmla="val 824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900"/>
                <a:t>相同产品不同的更优收入成本结构</a:t>
              </a:r>
              <a:endParaRPr lang="zh-CN" altLang="en-US" sz="1900"/>
            </a:p>
          </p:txBody>
        </p:sp>
        <p:sp>
          <p:nvSpPr>
            <p:cNvPr id="79" name="矩形标注 78"/>
            <p:cNvSpPr/>
            <p:nvPr/>
          </p:nvSpPr>
          <p:spPr>
            <a:xfrm>
              <a:off x="9328347" y="4380675"/>
              <a:ext cx="2240260" cy="872528"/>
            </a:xfrm>
            <a:prstGeom prst="wedgeRectCallout">
              <a:avLst>
                <a:gd name="adj1" fmla="val -87202"/>
                <a:gd name="adj2" fmla="val 824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900"/>
                <a:t>效率、成本、质量上形成更优差异化</a:t>
              </a:r>
              <a:endParaRPr lang="zh-CN" altLang="en-US" sz="1900"/>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p:txBody>
          <a:bodyPr/>
          <a:lstStyle/>
          <a:p>
            <a:r>
              <a:rPr lang="en-US" altLang="zh-CN" dirty="0" smtClean="0"/>
              <a:t>V</a:t>
            </a:r>
            <a:r>
              <a:rPr lang="zh-CN" altLang="en-US" dirty="0" smtClean="0"/>
              <a:t>创决策训练营</a:t>
            </a:r>
            <a:endParaRPr lang="zh-CN" altLang="en-US" dirty="0"/>
          </a:p>
        </p:txBody>
      </p:sp>
      <p:sp>
        <p:nvSpPr>
          <p:cNvPr id="9" name="文本占位符 8"/>
          <p:cNvSpPr>
            <a:spLocks noGrp="1"/>
          </p:cNvSpPr>
          <p:nvPr>
            <p:ph type="body" sz="quarter" idx="13"/>
          </p:nvPr>
        </p:nvSpPr>
        <p:spPr>
          <a:xfrm>
            <a:off x="7741628" y="3663536"/>
            <a:ext cx="4450372" cy="1313005"/>
          </a:xfrm>
        </p:spPr>
        <p:txBody>
          <a:bodyPr/>
          <a:lstStyle/>
          <a:p>
            <a:r>
              <a:rPr lang="zh-CN" altLang="en-US" sz="5400" dirty="0" smtClean="0"/>
              <a:t>决策素养</a:t>
            </a:r>
            <a:endParaRPr lang="zh-CN" altLang="en-US" sz="5400" dirty="0"/>
          </a:p>
        </p:txBody>
      </p:sp>
      <p:pic>
        <p:nvPicPr>
          <p:cNvPr id="5" name="图片占位符 4"/>
          <p:cNvPicPr>
            <a:picLocks noGrp="1" noChangeAspect="1"/>
          </p:cNvPicPr>
          <p:nvPr>
            <p:ph type="pic" sz="quarter" idx="14"/>
          </p:nvPr>
        </p:nvPicPr>
        <p:blipFill rotWithShape="1">
          <a:blip r:embed="rId1" cstate="print">
            <a:extLst>
              <a:ext uri="{28A0092B-C50C-407E-A947-70E740481C1C}">
                <a14:useLocalDpi xmlns:a14="http://schemas.microsoft.com/office/drawing/2010/main" val="0"/>
              </a:ext>
            </a:extLst>
          </a:blip>
          <a:srcRect l="20600" r="20600"/>
          <a:stretch>
            <a:fillRect/>
          </a:stretch>
        </p:blipFill>
        <p:spPr/>
      </p:pic>
      <p:sp>
        <p:nvSpPr>
          <p:cNvPr id="6" name="文本占位符 5"/>
          <p:cNvSpPr>
            <a:spLocks noGrp="1"/>
          </p:cNvSpPr>
          <p:nvPr>
            <p:ph type="body" sz="quarter" idx="10"/>
          </p:nvPr>
        </p:nvSpPr>
        <p:spPr/>
        <p:txBody>
          <a:bodyPr/>
          <a:lstStyle/>
          <a:p>
            <a:r>
              <a:rPr lang="zh-CN" altLang="en-US" smtClean="0"/>
              <a:t>叁</a:t>
            </a:r>
            <a:endParaRPr lang="zh-CN" altLang="en-US" dirty="0"/>
          </a:p>
        </p:txBody>
      </p:sp>
      <p:sp>
        <p:nvSpPr>
          <p:cNvPr id="8" name="文本占位符 7"/>
          <p:cNvSpPr>
            <a:spLocks noGrp="1"/>
          </p:cNvSpPr>
          <p:nvPr>
            <p:ph type="body" sz="quarter" idx="12"/>
          </p:nvPr>
        </p:nvSpPr>
        <p:spPr/>
        <p:txBody>
          <a:bodyPr/>
          <a:lstStyle/>
          <a:p>
            <a:r>
              <a:rPr lang="zh-CN" altLang="en-US" smtClean="0"/>
              <a:t>第三部分</a:t>
            </a:r>
            <a:endParaRPr lang="zh-CN" altLang="en-US" dirty="0"/>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p:txBody>
          <a:bodyPr/>
          <a:lstStyle/>
          <a:p>
            <a:r>
              <a:rPr lang="en-US" altLang="zh-CN" dirty="0" smtClean="0"/>
              <a:t>V</a:t>
            </a:r>
            <a:r>
              <a:rPr lang="zh-CN" altLang="en-US" dirty="0" smtClean="0"/>
              <a:t>创决策训练营</a:t>
            </a:r>
            <a:endParaRPr lang="zh-CN" altLang="en-US" dirty="0"/>
          </a:p>
        </p:txBody>
      </p:sp>
      <p:sp>
        <p:nvSpPr>
          <p:cNvPr id="9" name="文本占位符 8"/>
          <p:cNvSpPr>
            <a:spLocks noGrp="1"/>
          </p:cNvSpPr>
          <p:nvPr>
            <p:ph type="body" sz="quarter" idx="13"/>
          </p:nvPr>
        </p:nvSpPr>
        <p:spPr>
          <a:xfrm>
            <a:off x="7741627" y="3663536"/>
            <a:ext cx="4314905" cy="1313005"/>
          </a:xfrm>
        </p:spPr>
        <p:txBody>
          <a:bodyPr/>
          <a:lstStyle/>
          <a:p>
            <a:r>
              <a:rPr lang="zh-CN" altLang="en-US" sz="5400" dirty="0" smtClean="0"/>
              <a:t>认知决策</a:t>
            </a:r>
            <a:endParaRPr lang="zh-CN" altLang="en-US" sz="5400" dirty="0"/>
          </a:p>
        </p:txBody>
      </p:sp>
      <p:pic>
        <p:nvPicPr>
          <p:cNvPr id="5" name="图片占位符 4"/>
          <p:cNvPicPr>
            <a:picLocks noGrp="1" noChangeAspect="1"/>
          </p:cNvPicPr>
          <p:nvPr>
            <p:ph type="pic" sz="quarter" idx="14"/>
          </p:nvPr>
        </p:nvPicPr>
        <p:blipFill rotWithShape="1">
          <a:blip r:embed="rId1" cstate="print">
            <a:extLst>
              <a:ext uri="{28A0092B-C50C-407E-A947-70E740481C1C}">
                <a14:useLocalDpi xmlns:a14="http://schemas.microsoft.com/office/drawing/2010/main" val="0"/>
              </a:ext>
            </a:extLst>
          </a:blip>
          <a:srcRect l="20588" r="20588"/>
          <a:stretch>
            <a:fillRect/>
          </a:stretch>
        </p:blipFill>
        <p:spPr/>
      </p:pic>
      <p:sp>
        <p:nvSpPr>
          <p:cNvPr id="6" name="文本占位符 5"/>
          <p:cNvSpPr>
            <a:spLocks noGrp="1"/>
          </p:cNvSpPr>
          <p:nvPr>
            <p:ph type="body" sz="quarter" idx="10"/>
          </p:nvPr>
        </p:nvSpPr>
        <p:spPr/>
        <p:txBody>
          <a:bodyPr/>
          <a:lstStyle/>
          <a:p>
            <a:r>
              <a:rPr lang="zh-CN" altLang="en-US" smtClean="0"/>
              <a:t>壹</a:t>
            </a:r>
            <a:endParaRPr lang="zh-CN" altLang="en-US" dirty="0"/>
          </a:p>
        </p:txBody>
      </p:sp>
      <p:sp>
        <p:nvSpPr>
          <p:cNvPr id="8" name="文本占位符 7"/>
          <p:cNvSpPr>
            <a:spLocks noGrp="1"/>
          </p:cNvSpPr>
          <p:nvPr>
            <p:ph type="body" sz="quarter" idx="12"/>
          </p:nvPr>
        </p:nvSpPr>
        <p:spPr/>
        <p:txBody>
          <a:bodyPr/>
          <a:lstStyle/>
          <a:p>
            <a:r>
              <a:rPr lang="zh-CN" altLang="en-US" smtClean="0"/>
              <a:t>第一部分</a:t>
            </a:r>
            <a:endParaRPr lang="zh-CN" altLang="en-US" dirty="0"/>
          </a:p>
        </p:txBody>
      </p:sp>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624417" y="42333"/>
            <a:ext cx="10058400" cy="846667"/>
          </a:xfrm>
          <a:prstGeom prst="rect">
            <a:avLst/>
          </a:prstGeom>
          <a:noFill/>
          <a:ln>
            <a:noFill/>
          </a:ln>
        </p:spPr>
        <p:txBody>
          <a:bodyPr lIns="121917" tIns="60958" rIns="121917" bIns="60958" anchor="ctr"/>
          <a:lstStyle/>
          <a:p>
            <a:pPr eaLnBrk="0" hangingPunct="0"/>
            <a:endParaRPr kumimoji="1" lang="zh-CN" altLang="en-US" sz="4300" b="1">
              <a:solidFill>
                <a:srgbClr val="FF0000"/>
              </a:solidFill>
              <a:effectLst>
                <a:outerShdw blurRad="38100" dist="38100" dir="2700000" algn="tl">
                  <a:srgbClr val="C0C0C0"/>
                </a:outerShdw>
              </a:effectLst>
              <a:latin typeface="宋体" panose="02010600030101010101" pitchFamily="2" charset="-122"/>
              <a:ea typeface="黑体" panose="02010609060101010101" pitchFamily="49" charset="-122"/>
            </a:endParaRPr>
          </a:p>
        </p:txBody>
      </p:sp>
      <p:sp>
        <p:nvSpPr>
          <p:cNvPr id="2" name="文本占位符 1"/>
          <p:cNvSpPr>
            <a:spLocks noGrp="1"/>
          </p:cNvSpPr>
          <p:nvPr>
            <p:ph type="body" sz="quarter" idx="13"/>
          </p:nvPr>
        </p:nvSpPr>
        <p:spPr/>
        <p:txBody>
          <a:bodyPr/>
          <a:lstStyle/>
          <a:p>
            <a:r>
              <a:rPr kumimoji="1" lang="en-US" altLang="zh-CN" dirty="0" smtClean="0"/>
              <a:t>3</a:t>
            </a:r>
            <a:endParaRPr kumimoji="1" lang="zh-CN" altLang="en-US" dirty="0"/>
          </a:p>
        </p:txBody>
      </p:sp>
      <p:sp>
        <p:nvSpPr>
          <p:cNvPr id="4" name="文本占位符 3"/>
          <p:cNvSpPr>
            <a:spLocks noGrp="1"/>
          </p:cNvSpPr>
          <p:nvPr>
            <p:ph type="body" sz="quarter" idx="14"/>
          </p:nvPr>
        </p:nvSpPr>
        <p:spPr>
          <a:xfrm>
            <a:off x="902135" y="808399"/>
            <a:ext cx="2924797" cy="435644"/>
          </a:xfrm>
        </p:spPr>
        <p:txBody>
          <a:bodyPr/>
          <a:lstStyle/>
          <a:p>
            <a:r>
              <a:rPr kumimoji="1" lang="zh-CN" altLang="en-US" dirty="0" smtClean="0"/>
              <a:t>创新创业常见行为涉及的素养</a:t>
            </a:r>
            <a:endParaRPr kumimoji="1" lang="zh-CN" altLang="en-US" dirty="0"/>
          </a:p>
        </p:txBody>
      </p:sp>
      <p:grpSp>
        <p:nvGrpSpPr>
          <p:cNvPr id="5" name="组 4"/>
          <p:cNvGrpSpPr/>
          <p:nvPr/>
        </p:nvGrpSpPr>
        <p:grpSpPr>
          <a:xfrm>
            <a:off x="522771" y="1236144"/>
            <a:ext cx="11049078" cy="4849309"/>
            <a:chOff x="285709" y="952483"/>
            <a:chExt cx="11049078" cy="5633260"/>
          </a:xfrm>
        </p:grpSpPr>
        <p:grpSp>
          <p:nvGrpSpPr>
            <p:cNvPr id="6" name="组合 45"/>
            <p:cNvGrpSpPr/>
            <p:nvPr/>
          </p:nvGrpSpPr>
          <p:grpSpPr>
            <a:xfrm>
              <a:off x="952464" y="1333486"/>
              <a:ext cx="1809763" cy="1905013"/>
              <a:chOff x="928662" y="1000114"/>
              <a:chExt cx="1714512" cy="1571636"/>
            </a:xfrm>
          </p:grpSpPr>
          <p:sp>
            <p:nvSpPr>
              <p:cNvPr id="7" name="云形标注 6"/>
              <p:cNvSpPr/>
              <p:nvPr/>
            </p:nvSpPr>
            <p:spPr>
              <a:xfrm>
                <a:off x="928662" y="1000114"/>
                <a:ext cx="1714512" cy="928694"/>
              </a:xfrm>
              <a:prstGeom prst="cloudCallout">
                <a:avLst>
                  <a:gd name="adj1" fmla="val 2795"/>
                  <a:gd name="adj2" fmla="val 762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a:t>我是合伙人没人管，想不去上班就可不去，没什么</a:t>
                </a:r>
                <a:endParaRPr lang="zh-CN" altLang="en-US" sz="1300"/>
              </a:p>
            </p:txBody>
          </p:sp>
          <p:sp>
            <p:nvSpPr>
              <p:cNvPr id="8" name="流程图: 过程 7"/>
              <p:cNvSpPr/>
              <p:nvPr/>
            </p:nvSpPr>
            <p:spPr>
              <a:xfrm>
                <a:off x="1000100" y="2214560"/>
                <a:ext cx="1643074" cy="357190"/>
              </a:xfrm>
              <a:prstGeom prst="flowChartProcess">
                <a:avLst/>
              </a:prstGeom>
              <a:solidFill>
                <a:schemeClr val="tx2">
                  <a:lumMod val="20000"/>
                  <a:lumOff val="80000"/>
                </a:schemeClr>
              </a:solidFill>
              <a:ln w="12700">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a:solidFill>
                      <a:srgbClr val="FF0000"/>
                    </a:solidFill>
                  </a:rPr>
                  <a:t>责任意识</a:t>
                </a:r>
                <a:r>
                  <a:rPr lang="en-US" altLang="zh-CN" sz="1300">
                    <a:solidFill>
                      <a:srgbClr val="FF0000"/>
                    </a:solidFill>
                  </a:rPr>
                  <a:t>/</a:t>
                </a:r>
                <a:r>
                  <a:rPr lang="zh-CN" altLang="en-US" sz="1300">
                    <a:solidFill>
                      <a:srgbClr val="FF0000"/>
                    </a:solidFill>
                  </a:rPr>
                  <a:t>合规意识</a:t>
                </a:r>
                <a:endParaRPr lang="zh-CN" altLang="en-US" sz="1300">
                  <a:solidFill>
                    <a:srgbClr val="FF0000"/>
                  </a:solidFill>
                </a:endParaRPr>
              </a:p>
            </p:txBody>
          </p:sp>
        </p:grpSp>
        <p:grpSp>
          <p:nvGrpSpPr>
            <p:cNvPr id="9" name="组合 48"/>
            <p:cNvGrpSpPr/>
            <p:nvPr/>
          </p:nvGrpSpPr>
          <p:grpSpPr>
            <a:xfrm>
              <a:off x="4952992" y="952483"/>
              <a:ext cx="1809763" cy="1905013"/>
              <a:chOff x="3714744" y="1000114"/>
              <a:chExt cx="1714512" cy="1571636"/>
            </a:xfrm>
          </p:grpSpPr>
          <p:sp>
            <p:nvSpPr>
              <p:cNvPr id="10" name="云形标注 9"/>
              <p:cNvSpPr/>
              <p:nvPr/>
            </p:nvSpPr>
            <p:spPr>
              <a:xfrm>
                <a:off x="3714744" y="1000114"/>
                <a:ext cx="1714512" cy="928694"/>
              </a:xfrm>
              <a:prstGeom prst="cloudCallout">
                <a:avLst>
                  <a:gd name="adj1" fmla="val 2795"/>
                  <a:gd name="adj2" fmla="val 762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a:t>创新创业只要点子好就能作到商业成功</a:t>
                </a:r>
                <a:endParaRPr lang="zh-CN" altLang="en-US" sz="1300"/>
              </a:p>
            </p:txBody>
          </p:sp>
          <p:sp>
            <p:nvSpPr>
              <p:cNvPr id="11" name="流程图: 过程 10"/>
              <p:cNvSpPr/>
              <p:nvPr/>
            </p:nvSpPr>
            <p:spPr>
              <a:xfrm>
                <a:off x="3786182" y="2214560"/>
                <a:ext cx="1643074" cy="357190"/>
              </a:xfrm>
              <a:prstGeom prst="flowChartProcess">
                <a:avLst/>
              </a:prstGeom>
              <a:solidFill>
                <a:schemeClr val="tx2">
                  <a:lumMod val="20000"/>
                  <a:lumOff val="80000"/>
                </a:schemeClr>
              </a:solidFill>
              <a:ln w="12700">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a:solidFill>
                      <a:srgbClr val="FF0000"/>
                    </a:solidFill>
                  </a:rPr>
                  <a:t>全局意识</a:t>
                </a:r>
                <a:r>
                  <a:rPr lang="en-US" altLang="zh-CN" sz="1300">
                    <a:solidFill>
                      <a:srgbClr val="FF0000"/>
                    </a:solidFill>
                  </a:rPr>
                  <a:t>/</a:t>
                </a:r>
                <a:r>
                  <a:rPr lang="zh-CN" altLang="en-US" sz="1300">
                    <a:solidFill>
                      <a:srgbClr val="FF0000"/>
                    </a:solidFill>
                  </a:rPr>
                  <a:t>质量意识</a:t>
                </a:r>
                <a:endParaRPr lang="zh-CN" altLang="en-US" sz="1300">
                  <a:solidFill>
                    <a:srgbClr val="FF0000"/>
                  </a:solidFill>
                </a:endParaRPr>
              </a:p>
            </p:txBody>
          </p:sp>
        </p:grpSp>
        <p:grpSp>
          <p:nvGrpSpPr>
            <p:cNvPr id="12" name="组合 51"/>
            <p:cNvGrpSpPr/>
            <p:nvPr/>
          </p:nvGrpSpPr>
          <p:grpSpPr>
            <a:xfrm>
              <a:off x="8572517" y="1428736"/>
              <a:ext cx="1809763" cy="1905013"/>
              <a:chOff x="6143636" y="1000114"/>
              <a:chExt cx="1714512" cy="1571636"/>
            </a:xfrm>
          </p:grpSpPr>
          <p:sp>
            <p:nvSpPr>
              <p:cNvPr id="13" name="云形标注 12"/>
              <p:cNvSpPr/>
              <p:nvPr/>
            </p:nvSpPr>
            <p:spPr>
              <a:xfrm>
                <a:off x="6143636" y="1000114"/>
                <a:ext cx="1714512" cy="928694"/>
              </a:xfrm>
              <a:prstGeom prst="cloudCallout">
                <a:avLst>
                  <a:gd name="adj1" fmla="val 2795"/>
                  <a:gd name="adj2" fmla="val 762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a:t>产品设计都应采用最好的原材料来做</a:t>
                </a:r>
                <a:endParaRPr lang="zh-CN" altLang="en-US" sz="1300"/>
              </a:p>
            </p:txBody>
          </p:sp>
          <p:sp>
            <p:nvSpPr>
              <p:cNvPr id="14" name="流程图: 过程 13"/>
              <p:cNvSpPr/>
              <p:nvPr/>
            </p:nvSpPr>
            <p:spPr>
              <a:xfrm>
                <a:off x="6215074" y="2214560"/>
                <a:ext cx="1643074" cy="357190"/>
              </a:xfrm>
              <a:prstGeom prst="flowChartProcess">
                <a:avLst/>
              </a:prstGeom>
              <a:solidFill>
                <a:schemeClr val="tx2">
                  <a:lumMod val="20000"/>
                  <a:lumOff val="80000"/>
                </a:schemeClr>
              </a:solidFill>
              <a:ln w="12700">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a:solidFill>
                      <a:srgbClr val="FF0000"/>
                    </a:solidFill>
                  </a:rPr>
                  <a:t>成本意识</a:t>
                </a:r>
                <a:r>
                  <a:rPr lang="en-US" altLang="zh-CN" sz="1300">
                    <a:solidFill>
                      <a:srgbClr val="FF0000"/>
                    </a:solidFill>
                  </a:rPr>
                  <a:t>/</a:t>
                </a:r>
                <a:r>
                  <a:rPr lang="zh-CN" altLang="en-US" sz="1300">
                    <a:solidFill>
                      <a:srgbClr val="FF0000"/>
                    </a:solidFill>
                  </a:rPr>
                  <a:t>质量意识</a:t>
                </a:r>
                <a:endParaRPr lang="zh-CN" altLang="en-US" sz="1300">
                  <a:solidFill>
                    <a:srgbClr val="FF0000"/>
                  </a:solidFill>
                </a:endParaRPr>
              </a:p>
            </p:txBody>
          </p:sp>
        </p:grpSp>
        <p:grpSp>
          <p:nvGrpSpPr>
            <p:cNvPr id="15" name="组合 54"/>
            <p:cNvGrpSpPr/>
            <p:nvPr/>
          </p:nvGrpSpPr>
          <p:grpSpPr>
            <a:xfrm>
              <a:off x="285709" y="4095755"/>
              <a:ext cx="1809763" cy="1905013"/>
              <a:chOff x="214282" y="2928940"/>
              <a:chExt cx="1714512" cy="1571636"/>
            </a:xfrm>
          </p:grpSpPr>
          <p:sp>
            <p:nvSpPr>
              <p:cNvPr id="16" name="云形标注 15"/>
              <p:cNvSpPr/>
              <p:nvPr/>
            </p:nvSpPr>
            <p:spPr>
              <a:xfrm>
                <a:off x="214282" y="2928940"/>
                <a:ext cx="1714512" cy="928694"/>
              </a:xfrm>
              <a:prstGeom prst="cloudCallout">
                <a:avLst>
                  <a:gd name="adj1" fmla="val 2795"/>
                  <a:gd name="adj2" fmla="val 762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a:t>商业模式只要能走通收到钱就可大力发展业务</a:t>
                </a:r>
                <a:endParaRPr lang="zh-CN" altLang="en-US" sz="1300"/>
              </a:p>
            </p:txBody>
          </p:sp>
          <p:sp>
            <p:nvSpPr>
              <p:cNvPr id="17" name="流程图: 过程 16"/>
              <p:cNvSpPr/>
              <p:nvPr/>
            </p:nvSpPr>
            <p:spPr>
              <a:xfrm>
                <a:off x="285720" y="4143386"/>
                <a:ext cx="1643074" cy="357190"/>
              </a:xfrm>
              <a:prstGeom prst="flowChartProcess">
                <a:avLst/>
              </a:prstGeom>
              <a:solidFill>
                <a:schemeClr val="tx2">
                  <a:lumMod val="20000"/>
                  <a:lumOff val="80000"/>
                </a:schemeClr>
              </a:solidFill>
              <a:ln w="12700">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a:solidFill>
                      <a:srgbClr val="FF0000"/>
                    </a:solidFill>
                  </a:rPr>
                  <a:t>全局意识</a:t>
                </a:r>
                <a:r>
                  <a:rPr lang="en-US" altLang="zh-CN" sz="1300">
                    <a:solidFill>
                      <a:srgbClr val="FF0000"/>
                    </a:solidFill>
                  </a:rPr>
                  <a:t>/</a:t>
                </a:r>
                <a:r>
                  <a:rPr lang="zh-CN" altLang="en-US" sz="1300">
                    <a:solidFill>
                      <a:srgbClr val="FF0000"/>
                    </a:solidFill>
                  </a:rPr>
                  <a:t>服务意识</a:t>
                </a:r>
                <a:endParaRPr lang="zh-CN" altLang="en-US" sz="1300">
                  <a:solidFill>
                    <a:srgbClr val="FF0000"/>
                  </a:solidFill>
                </a:endParaRPr>
              </a:p>
            </p:txBody>
          </p:sp>
        </p:grpSp>
        <p:grpSp>
          <p:nvGrpSpPr>
            <p:cNvPr id="18" name="组合 57"/>
            <p:cNvGrpSpPr/>
            <p:nvPr/>
          </p:nvGrpSpPr>
          <p:grpSpPr>
            <a:xfrm>
              <a:off x="3047979" y="4680730"/>
              <a:ext cx="1809763" cy="1905013"/>
              <a:chOff x="2571736" y="2782888"/>
              <a:chExt cx="1714512" cy="1571636"/>
            </a:xfrm>
          </p:grpSpPr>
          <p:sp>
            <p:nvSpPr>
              <p:cNvPr id="19" name="云形标注 18"/>
              <p:cNvSpPr/>
              <p:nvPr/>
            </p:nvSpPr>
            <p:spPr>
              <a:xfrm>
                <a:off x="2571736" y="2782888"/>
                <a:ext cx="1714512" cy="928694"/>
              </a:xfrm>
              <a:prstGeom prst="cloudCallout">
                <a:avLst>
                  <a:gd name="adj1" fmla="val 2795"/>
                  <a:gd name="adj2" fmla="val 762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dirty="0"/>
                  <a:t>那家伙忙几天也没达到预期要求，得严厉批评</a:t>
                </a:r>
                <a:endParaRPr lang="zh-CN" altLang="en-US" sz="1300" dirty="0"/>
              </a:p>
            </p:txBody>
          </p:sp>
          <p:sp>
            <p:nvSpPr>
              <p:cNvPr id="20" name="流程图: 过程 19"/>
              <p:cNvSpPr/>
              <p:nvPr/>
            </p:nvSpPr>
            <p:spPr>
              <a:xfrm>
                <a:off x="2643174" y="3997334"/>
                <a:ext cx="1643074" cy="357190"/>
              </a:xfrm>
              <a:prstGeom prst="flowChartProcess">
                <a:avLst/>
              </a:prstGeom>
              <a:solidFill>
                <a:schemeClr val="tx2">
                  <a:lumMod val="20000"/>
                  <a:lumOff val="80000"/>
                </a:schemeClr>
              </a:solidFill>
              <a:ln w="12700">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a:solidFill>
                      <a:srgbClr val="FF0000"/>
                    </a:solidFill>
                  </a:rPr>
                  <a:t>和谐意识</a:t>
                </a:r>
                <a:r>
                  <a:rPr lang="en-US" altLang="zh-CN" sz="1300">
                    <a:solidFill>
                      <a:srgbClr val="FF0000"/>
                    </a:solidFill>
                  </a:rPr>
                  <a:t>/</a:t>
                </a:r>
                <a:r>
                  <a:rPr lang="zh-CN" altLang="en-US" sz="1300">
                    <a:solidFill>
                      <a:srgbClr val="FF0000"/>
                    </a:solidFill>
                  </a:rPr>
                  <a:t>质量意识</a:t>
                </a:r>
                <a:endParaRPr lang="zh-CN" altLang="en-US" sz="1300">
                  <a:solidFill>
                    <a:srgbClr val="FF0000"/>
                  </a:solidFill>
                </a:endParaRPr>
              </a:p>
            </p:txBody>
          </p:sp>
        </p:grpSp>
        <p:grpSp>
          <p:nvGrpSpPr>
            <p:cNvPr id="21" name="组合 60"/>
            <p:cNvGrpSpPr/>
            <p:nvPr/>
          </p:nvGrpSpPr>
          <p:grpSpPr>
            <a:xfrm>
              <a:off x="6667504" y="4680730"/>
              <a:ext cx="1809763" cy="1905013"/>
              <a:chOff x="5000628" y="2782888"/>
              <a:chExt cx="1714512" cy="1571636"/>
            </a:xfrm>
          </p:grpSpPr>
          <p:sp>
            <p:nvSpPr>
              <p:cNvPr id="22" name="云形标注 21"/>
              <p:cNvSpPr/>
              <p:nvPr/>
            </p:nvSpPr>
            <p:spPr>
              <a:xfrm>
                <a:off x="5000628" y="2782888"/>
                <a:ext cx="1714512" cy="928694"/>
              </a:xfrm>
              <a:prstGeom prst="cloudCallout">
                <a:avLst>
                  <a:gd name="adj1" fmla="val 2795"/>
                  <a:gd name="adj2" fmla="val 762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a:t>投资人给了钱就是让我们花的，有需要就可花</a:t>
                </a:r>
                <a:endParaRPr lang="zh-CN" altLang="en-US" sz="1300"/>
              </a:p>
            </p:txBody>
          </p:sp>
          <p:sp>
            <p:nvSpPr>
              <p:cNvPr id="23" name="流程图: 过程 22"/>
              <p:cNvSpPr/>
              <p:nvPr/>
            </p:nvSpPr>
            <p:spPr>
              <a:xfrm>
                <a:off x="5072066" y="3997334"/>
                <a:ext cx="1643074" cy="357190"/>
              </a:xfrm>
              <a:prstGeom prst="flowChartProcess">
                <a:avLst/>
              </a:prstGeom>
              <a:solidFill>
                <a:schemeClr val="tx2">
                  <a:lumMod val="20000"/>
                  <a:lumOff val="80000"/>
                </a:schemeClr>
              </a:solidFill>
              <a:ln w="12700">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a:solidFill>
                      <a:srgbClr val="FF0000"/>
                    </a:solidFill>
                  </a:rPr>
                  <a:t>成本意识</a:t>
                </a:r>
                <a:r>
                  <a:rPr lang="en-US" altLang="zh-CN" sz="1300">
                    <a:solidFill>
                      <a:srgbClr val="FF0000"/>
                    </a:solidFill>
                  </a:rPr>
                  <a:t>/</a:t>
                </a:r>
                <a:r>
                  <a:rPr lang="zh-CN" altLang="en-US" sz="1300">
                    <a:solidFill>
                      <a:srgbClr val="FF0000"/>
                    </a:solidFill>
                  </a:rPr>
                  <a:t>责任意识</a:t>
                </a:r>
                <a:endParaRPr lang="zh-CN" altLang="en-US" sz="1300">
                  <a:solidFill>
                    <a:srgbClr val="FF0000"/>
                  </a:solidFill>
                </a:endParaRPr>
              </a:p>
            </p:txBody>
          </p:sp>
        </p:grpSp>
        <p:grpSp>
          <p:nvGrpSpPr>
            <p:cNvPr id="24" name="组合 63"/>
            <p:cNvGrpSpPr/>
            <p:nvPr/>
          </p:nvGrpSpPr>
          <p:grpSpPr>
            <a:xfrm>
              <a:off x="9525024" y="3905254"/>
              <a:ext cx="1809763" cy="1905013"/>
              <a:chOff x="7143768" y="2928940"/>
              <a:chExt cx="1714512" cy="1571636"/>
            </a:xfrm>
          </p:grpSpPr>
          <p:sp>
            <p:nvSpPr>
              <p:cNvPr id="25" name="云形标注 24"/>
              <p:cNvSpPr/>
              <p:nvPr/>
            </p:nvSpPr>
            <p:spPr>
              <a:xfrm>
                <a:off x="7143768" y="2928940"/>
                <a:ext cx="1714512" cy="928694"/>
              </a:xfrm>
              <a:prstGeom prst="cloudCallout">
                <a:avLst>
                  <a:gd name="adj1" fmla="val 2795"/>
                  <a:gd name="adj2" fmla="val 762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a:t>只要别人走过并且失败的路，我们都不能走</a:t>
                </a:r>
                <a:endParaRPr lang="zh-CN" altLang="en-US" sz="1300"/>
              </a:p>
            </p:txBody>
          </p:sp>
          <p:sp>
            <p:nvSpPr>
              <p:cNvPr id="26" name="流程图: 过程 25"/>
              <p:cNvSpPr/>
              <p:nvPr/>
            </p:nvSpPr>
            <p:spPr>
              <a:xfrm>
                <a:off x="7215206" y="4143386"/>
                <a:ext cx="1643074" cy="357190"/>
              </a:xfrm>
              <a:prstGeom prst="flowChartProcess">
                <a:avLst/>
              </a:prstGeom>
              <a:solidFill>
                <a:schemeClr val="tx2">
                  <a:lumMod val="20000"/>
                  <a:lumOff val="80000"/>
                </a:schemeClr>
              </a:solidFill>
              <a:ln w="12700">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a:solidFill>
                      <a:srgbClr val="FF0000"/>
                    </a:solidFill>
                  </a:rPr>
                  <a:t>全局意识</a:t>
                </a:r>
                <a:r>
                  <a:rPr lang="en-US" altLang="zh-CN" sz="1300">
                    <a:solidFill>
                      <a:srgbClr val="FF0000"/>
                    </a:solidFill>
                  </a:rPr>
                  <a:t>/</a:t>
                </a:r>
                <a:r>
                  <a:rPr lang="zh-CN" altLang="en-US" sz="1300">
                    <a:solidFill>
                      <a:srgbClr val="FF0000"/>
                    </a:solidFill>
                  </a:rPr>
                  <a:t>质量意识</a:t>
                </a:r>
                <a:endParaRPr lang="zh-CN" altLang="en-US" sz="1300">
                  <a:solidFill>
                    <a:srgbClr val="FF0000"/>
                  </a:solidFill>
                </a:endParaRPr>
              </a:p>
            </p:txBody>
          </p:sp>
        </p:grpSp>
        <p:sp>
          <p:nvSpPr>
            <p:cNvPr id="27" name="椭圆 26"/>
            <p:cNvSpPr/>
            <p:nvPr/>
          </p:nvSpPr>
          <p:spPr>
            <a:xfrm>
              <a:off x="4286237" y="3238499"/>
              <a:ext cx="3143272" cy="1047757"/>
            </a:xfrm>
            <a:prstGeom prst="ellipse">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mtClean="0">
                  <a:solidFill>
                    <a:schemeClr val="tx1"/>
                  </a:solidFill>
                </a:rPr>
                <a:t>常见创新创业</a:t>
              </a:r>
              <a:endParaRPr lang="en-US" altLang="zh-CN" smtClean="0">
                <a:solidFill>
                  <a:schemeClr val="tx1"/>
                </a:solidFill>
              </a:endParaRPr>
            </a:p>
            <a:p>
              <a:pPr algn="ctr"/>
              <a:r>
                <a:rPr lang="zh-CN" altLang="en-US" smtClean="0">
                  <a:solidFill>
                    <a:schemeClr val="tx1"/>
                  </a:solidFill>
                </a:rPr>
                <a:t>行为表现</a:t>
              </a:r>
              <a:endParaRPr lang="zh-CN" altLang="en-US">
                <a:solidFill>
                  <a:schemeClr val="tx1"/>
                </a:solidFill>
              </a:endParaRPr>
            </a:p>
          </p:txBody>
        </p:sp>
        <p:cxnSp>
          <p:nvCxnSpPr>
            <p:cNvPr id="28" name="曲线连接符 26"/>
            <p:cNvCxnSpPr>
              <a:stCxn id="8" idx="2"/>
              <a:endCxn id="27" idx="1"/>
            </p:cNvCxnSpPr>
            <p:nvPr/>
          </p:nvCxnSpPr>
          <p:spPr>
            <a:xfrm rot="16200000" flipH="1">
              <a:off x="3244084" y="1889464"/>
              <a:ext cx="153440" cy="2851509"/>
            </a:xfrm>
            <a:prstGeom prst="curvedConnector5">
              <a:avLst>
                <a:gd name="adj1" fmla="val 198644"/>
                <a:gd name="adj2" fmla="val 57134"/>
                <a:gd name="adj3" fmla="val -98644"/>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曲线连接符 28"/>
            <p:cNvCxnSpPr>
              <a:endCxn id="27" idx="2"/>
            </p:cNvCxnSpPr>
            <p:nvPr/>
          </p:nvCxnSpPr>
          <p:spPr>
            <a:xfrm flipV="1">
              <a:off x="1904971" y="3762378"/>
              <a:ext cx="2381267" cy="2047889"/>
            </a:xfrm>
            <a:prstGeom prst="curved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曲线连接符 29"/>
            <p:cNvCxnSpPr>
              <a:stCxn id="11" idx="2"/>
              <a:endCxn id="27" idx="0"/>
            </p:cNvCxnSpPr>
            <p:nvPr/>
          </p:nvCxnSpPr>
          <p:spPr>
            <a:xfrm rot="5400000">
              <a:off x="5686224" y="3029145"/>
              <a:ext cx="381003" cy="37704"/>
            </a:xfrm>
            <a:prstGeom prst="curved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曲线连接符 33"/>
            <p:cNvCxnSpPr>
              <a:stCxn id="14" idx="2"/>
              <a:endCxn id="27" idx="7"/>
            </p:cNvCxnSpPr>
            <p:nvPr/>
          </p:nvCxnSpPr>
          <p:spPr>
            <a:xfrm rot="5400000">
              <a:off x="8213051" y="2089887"/>
              <a:ext cx="58189" cy="2545915"/>
            </a:xfrm>
            <a:prstGeom prst="curvedConnector5">
              <a:avLst>
                <a:gd name="adj1" fmla="val 523807"/>
                <a:gd name="adj2" fmla="val 57990"/>
                <a:gd name="adj3" fmla="val -423807"/>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曲线连接符 36"/>
            <p:cNvCxnSpPr>
              <a:stCxn id="20" idx="3"/>
              <a:endCxn id="27" idx="4"/>
            </p:cNvCxnSpPr>
            <p:nvPr/>
          </p:nvCxnSpPr>
          <p:spPr>
            <a:xfrm flipV="1">
              <a:off x="4857742" y="4286255"/>
              <a:ext cx="1000131" cy="2083010"/>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曲线连接符 36"/>
            <p:cNvCxnSpPr>
              <a:stCxn id="23" idx="1"/>
              <a:endCxn id="27" idx="4"/>
            </p:cNvCxnSpPr>
            <p:nvPr/>
          </p:nvCxnSpPr>
          <p:spPr>
            <a:xfrm rot="10800000">
              <a:off x="5857873" y="4286255"/>
              <a:ext cx="885038" cy="2083009"/>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曲线连接符 36"/>
            <p:cNvCxnSpPr>
              <a:stCxn id="26" idx="1"/>
              <a:endCxn id="27" idx="6"/>
            </p:cNvCxnSpPr>
            <p:nvPr/>
          </p:nvCxnSpPr>
          <p:spPr>
            <a:xfrm rot="10800000">
              <a:off x="7429512" y="3762377"/>
              <a:ext cx="2170921" cy="1831411"/>
            </a:xfrm>
            <a:prstGeom prst="curved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3"/>
          </p:nvPr>
        </p:nvSpPr>
        <p:spPr/>
        <p:txBody>
          <a:bodyPr/>
          <a:lstStyle/>
          <a:p>
            <a:r>
              <a:rPr kumimoji="1" lang="en-US" altLang="zh-CN" dirty="0" smtClean="0"/>
              <a:t>3</a:t>
            </a:r>
            <a:endParaRPr kumimoji="1" lang="zh-CN" altLang="en-US" dirty="0"/>
          </a:p>
        </p:txBody>
      </p:sp>
      <p:sp>
        <p:nvSpPr>
          <p:cNvPr id="7" name="文本占位符 6"/>
          <p:cNvSpPr>
            <a:spLocks noGrp="1"/>
          </p:cNvSpPr>
          <p:nvPr>
            <p:ph type="body" sz="quarter" idx="14"/>
          </p:nvPr>
        </p:nvSpPr>
        <p:spPr>
          <a:xfrm>
            <a:off x="902135" y="808399"/>
            <a:ext cx="2890931" cy="435644"/>
          </a:xfrm>
        </p:spPr>
        <p:txBody>
          <a:bodyPr/>
          <a:lstStyle/>
          <a:p>
            <a:r>
              <a:rPr kumimoji="1" lang="zh-CN" altLang="en-US" dirty="0" smtClean="0"/>
              <a:t>职业素养是经营决策的根源</a:t>
            </a:r>
            <a:endParaRPr kumimoji="1" lang="zh-CN" altLang="en-US" dirty="0"/>
          </a:p>
        </p:txBody>
      </p:sp>
      <p:sp>
        <p:nvSpPr>
          <p:cNvPr id="50" name="矩形 49"/>
          <p:cNvSpPr/>
          <p:nvPr/>
        </p:nvSpPr>
        <p:spPr>
          <a:xfrm>
            <a:off x="4559830" y="1621388"/>
            <a:ext cx="2208245"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900">
                <a:solidFill>
                  <a:schemeClr val="tx1"/>
                </a:solidFill>
              </a:rPr>
              <a:t>经营中面临着选择</a:t>
            </a:r>
            <a:endParaRPr lang="zh-CN" altLang="en-US" sz="1900">
              <a:solidFill>
                <a:schemeClr val="tx1"/>
              </a:solidFill>
            </a:endParaRPr>
          </a:p>
        </p:txBody>
      </p:sp>
      <p:sp>
        <p:nvSpPr>
          <p:cNvPr id="52" name="矩形 51"/>
          <p:cNvSpPr/>
          <p:nvPr/>
        </p:nvSpPr>
        <p:spPr>
          <a:xfrm>
            <a:off x="3023659" y="5229311"/>
            <a:ext cx="5472608" cy="520537"/>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900">
                <a:solidFill>
                  <a:schemeClr val="tx1"/>
                </a:solidFill>
              </a:rPr>
              <a:t>不同的选择结果代表着不同的职业素养表现</a:t>
            </a:r>
            <a:endParaRPr lang="zh-CN" altLang="en-US" sz="1900">
              <a:solidFill>
                <a:schemeClr val="tx1"/>
              </a:solidFill>
            </a:endParaRPr>
          </a:p>
        </p:txBody>
      </p:sp>
      <p:sp>
        <p:nvSpPr>
          <p:cNvPr id="2" name="下箭头 1"/>
          <p:cNvSpPr/>
          <p:nvPr/>
        </p:nvSpPr>
        <p:spPr>
          <a:xfrm>
            <a:off x="5519936" y="2293463"/>
            <a:ext cx="2880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 name="椭圆 3"/>
          <p:cNvSpPr/>
          <p:nvPr/>
        </p:nvSpPr>
        <p:spPr>
          <a:xfrm>
            <a:off x="5135894" y="4021655"/>
            <a:ext cx="1056117" cy="576064"/>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600"/>
              <a:t>决策</a:t>
            </a:r>
            <a:endParaRPr lang="zh-CN" altLang="en-US" sz="1600"/>
          </a:p>
        </p:txBody>
      </p:sp>
      <p:sp>
        <p:nvSpPr>
          <p:cNvPr id="13" name="矩形 12"/>
          <p:cNvSpPr/>
          <p:nvPr/>
        </p:nvSpPr>
        <p:spPr>
          <a:xfrm>
            <a:off x="4559830" y="2677506"/>
            <a:ext cx="2208245"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900">
                <a:solidFill>
                  <a:schemeClr val="tx1"/>
                </a:solidFill>
              </a:rPr>
              <a:t>决策事项</a:t>
            </a:r>
            <a:endParaRPr lang="zh-CN" altLang="en-US" sz="1900">
              <a:solidFill>
                <a:schemeClr val="tx1"/>
              </a:solidFill>
            </a:endParaRPr>
          </a:p>
        </p:txBody>
      </p:sp>
      <p:sp>
        <p:nvSpPr>
          <p:cNvPr id="14" name="矩形 13"/>
          <p:cNvSpPr/>
          <p:nvPr/>
        </p:nvSpPr>
        <p:spPr>
          <a:xfrm>
            <a:off x="2831637" y="3541602"/>
            <a:ext cx="1248139" cy="576064"/>
          </a:xfrm>
          <a:prstGeom prst="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900">
                <a:solidFill>
                  <a:schemeClr val="tx1"/>
                </a:solidFill>
              </a:rPr>
              <a:t>信息输入</a:t>
            </a:r>
            <a:endParaRPr lang="zh-CN" altLang="en-US" sz="1900">
              <a:solidFill>
                <a:schemeClr val="tx1"/>
              </a:solidFill>
            </a:endParaRPr>
          </a:p>
        </p:txBody>
      </p:sp>
      <p:sp>
        <p:nvSpPr>
          <p:cNvPr id="15" name="矩形 14"/>
          <p:cNvSpPr/>
          <p:nvPr/>
        </p:nvSpPr>
        <p:spPr>
          <a:xfrm>
            <a:off x="7344138" y="3541602"/>
            <a:ext cx="1248139" cy="576064"/>
          </a:xfrm>
          <a:prstGeom prst="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900">
                <a:solidFill>
                  <a:schemeClr val="tx1"/>
                </a:solidFill>
              </a:rPr>
              <a:t>职业素养</a:t>
            </a:r>
            <a:endParaRPr lang="zh-CN" altLang="en-US" sz="1900">
              <a:solidFill>
                <a:schemeClr val="tx1"/>
              </a:solidFill>
            </a:endParaRPr>
          </a:p>
        </p:txBody>
      </p:sp>
      <p:sp>
        <p:nvSpPr>
          <p:cNvPr id="16" name="下箭头 15"/>
          <p:cNvSpPr/>
          <p:nvPr/>
        </p:nvSpPr>
        <p:spPr>
          <a:xfrm>
            <a:off x="5519936" y="4789740"/>
            <a:ext cx="2880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cxnSp>
        <p:nvCxnSpPr>
          <p:cNvPr id="6" name="肘形连接符 5"/>
          <p:cNvCxnSpPr>
            <a:stCxn id="14" idx="2"/>
            <a:endCxn id="4" idx="2"/>
          </p:cNvCxnSpPr>
          <p:nvPr/>
        </p:nvCxnSpPr>
        <p:spPr>
          <a:xfrm rot="16200000" flipH="1">
            <a:off x="4199790" y="3373583"/>
            <a:ext cx="192021" cy="16801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肘形连接符 19"/>
          <p:cNvCxnSpPr>
            <a:stCxn id="15" idx="2"/>
            <a:endCxn id="4" idx="6"/>
          </p:cNvCxnSpPr>
          <p:nvPr/>
        </p:nvCxnSpPr>
        <p:spPr>
          <a:xfrm rot="5400000">
            <a:off x="6984099" y="3325578"/>
            <a:ext cx="192021" cy="177619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下箭头 23"/>
          <p:cNvSpPr/>
          <p:nvPr/>
        </p:nvSpPr>
        <p:spPr>
          <a:xfrm>
            <a:off x="5519936" y="3505063"/>
            <a:ext cx="2880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624417" y="42333"/>
            <a:ext cx="10058400" cy="846667"/>
          </a:xfrm>
          <a:prstGeom prst="rect">
            <a:avLst/>
          </a:prstGeom>
          <a:noFill/>
          <a:ln>
            <a:noFill/>
          </a:ln>
        </p:spPr>
        <p:txBody>
          <a:bodyPr lIns="121917" tIns="60958" rIns="121917" bIns="60958" anchor="ctr"/>
          <a:lstStyle/>
          <a:p>
            <a:pPr eaLnBrk="0" hangingPunct="0"/>
            <a:endParaRPr kumimoji="1" lang="zh-CN" altLang="en-US" sz="4300" b="1">
              <a:solidFill>
                <a:srgbClr val="FF0000"/>
              </a:solidFill>
              <a:effectLst>
                <a:outerShdw blurRad="38100" dist="38100" dir="2700000" algn="tl">
                  <a:srgbClr val="C0C0C0"/>
                </a:outerShdw>
              </a:effectLst>
              <a:latin typeface="宋体" panose="02010600030101010101" pitchFamily="2" charset="-122"/>
              <a:ea typeface="黑体" panose="02010609060101010101" pitchFamily="49" charset="-122"/>
            </a:endParaRPr>
          </a:p>
        </p:txBody>
      </p:sp>
      <p:sp>
        <p:nvSpPr>
          <p:cNvPr id="2" name="文本占位符 1"/>
          <p:cNvSpPr>
            <a:spLocks noGrp="1"/>
          </p:cNvSpPr>
          <p:nvPr>
            <p:ph type="body" sz="quarter" idx="13"/>
          </p:nvPr>
        </p:nvSpPr>
        <p:spPr/>
        <p:txBody>
          <a:bodyPr/>
          <a:lstStyle/>
          <a:p>
            <a:r>
              <a:rPr kumimoji="1" lang="en-US" altLang="zh-CN" dirty="0" smtClean="0"/>
              <a:t>3</a:t>
            </a:r>
            <a:endParaRPr kumimoji="1" lang="zh-CN" altLang="en-US" dirty="0"/>
          </a:p>
        </p:txBody>
      </p:sp>
      <p:sp>
        <p:nvSpPr>
          <p:cNvPr id="4" name="文本占位符 3"/>
          <p:cNvSpPr>
            <a:spLocks noGrp="1"/>
          </p:cNvSpPr>
          <p:nvPr>
            <p:ph type="body" sz="quarter" idx="14"/>
          </p:nvPr>
        </p:nvSpPr>
        <p:spPr/>
        <p:txBody>
          <a:bodyPr/>
          <a:lstStyle/>
          <a:p>
            <a:r>
              <a:rPr kumimoji="1" lang="zh-CN" altLang="en-US" dirty="0" smtClean="0"/>
              <a:t>创业中社会责任素养要求</a:t>
            </a:r>
            <a:endParaRPr kumimoji="1" lang="zh-CN" altLang="en-US" dirty="0"/>
          </a:p>
        </p:txBody>
      </p:sp>
      <p:graphicFrame>
        <p:nvGraphicFramePr>
          <p:cNvPr id="61" name="图示 60"/>
          <p:cNvGraphicFramePr/>
          <p:nvPr/>
        </p:nvGraphicFramePr>
        <p:xfrm>
          <a:off x="3944141" y="2497001"/>
          <a:ext cx="3524275" cy="267005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2" name="矩形 61"/>
          <p:cNvSpPr/>
          <p:nvPr/>
        </p:nvSpPr>
        <p:spPr>
          <a:xfrm>
            <a:off x="4232173" y="1737348"/>
            <a:ext cx="2688299" cy="67207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 用好投资人的钱</a:t>
            </a:r>
            <a:endParaRPr lang="en-US" altLang="zh-CN" sz="1600">
              <a:solidFill>
                <a:schemeClr val="tx1"/>
              </a:solidFill>
            </a:endParaRPr>
          </a:p>
          <a:p>
            <a:pPr algn="ctr"/>
            <a:r>
              <a:rPr lang="zh-CN" altLang="en-US" sz="1600">
                <a:solidFill>
                  <a:schemeClr val="tx1"/>
                </a:solidFill>
              </a:rPr>
              <a:t>投资人获得合理收益</a:t>
            </a:r>
            <a:endParaRPr lang="en-US" altLang="zh-CN" sz="1600">
              <a:solidFill>
                <a:srgbClr val="FF0000"/>
              </a:solidFill>
            </a:endParaRPr>
          </a:p>
        </p:txBody>
      </p:sp>
      <p:sp>
        <p:nvSpPr>
          <p:cNvPr id="63" name="矩形 62"/>
          <p:cNvSpPr/>
          <p:nvPr/>
        </p:nvSpPr>
        <p:spPr>
          <a:xfrm>
            <a:off x="1351853" y="4417214"/>
            <a:ext cx="2688299" cy="67207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产品物有所值</a:t>
            </a:r>
            <a:endParaRPr lang="en-US" altLang="zh-CN" sz="1600">
              <a:solidFill>
                <a:schemeClr val="tx1"/>
              </a:solidFill>
            </a:endParaRPr>
          </a:p>
          <a:p>
            <a:pPr algn="ctr"/>
            <a:r>
              <a:rPr lang="zh-CN" altLang="en-US" sz="1600">
                <a:solidFill>
                  <a:schemeClr val="tx1"/>
                </a:solidFill>
              </a:rPr>
              <a:t>满足客户要求</a:t>
            </a:r>
            <a:endParaRPr lang="en-US" altLang="zh-CN" sz="1600">
              <a:solidFill>
                <a:srgbClr val="FF0000"/>
              </a:solidFill>
            </a:endParaRPr>
          </a:p>
        </p:txBody>
      </p:sp>
      <p:sp>
        <p:nvSpPr>
          <p:cNvPr id="64" name="矩形 63"/>
          <p:cNvSpPr/>
          <p:nvPr/>
        </p:nvSpPr>
        <p:spPr>
          <a:xfrm>
            <a:off x="6344408" y="5377321"/>
            <a:ext cx="2688299" cy="67207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与企业环境角色和谐</a:t>
            </a:r>
            <a:endParaRPr lang="en-US" altLang="zh-CN" sz="1600">
              <a:solidFill>
                <a:schemeClr val="tx1"/>
              </a:solidFill>
            </a:endParaRPr>
          </a:p>
          <a:p>
            <a:pPr algn="ctr"/>
            <a:r>
              <a:rPr lang="zh-CN" altLang="en-US" sz="1600">
                <a:solidFill>
                  <a:schemeClr val="tx1"/>
                </a:solidFill>
              </a:rPr>
              <a:t>建设好良好生态圈</a:t>
            </a:r>
            <a:endParaRPr lang="en-US" altLang="zh-CN" sz="1600">
              <a:solidFill>
                <a:srgbClr val="FF0000"/>
              </a:solidFill>
            </a:endParaRPr>
          </a:p>
        </p:txBody>
      </p:sp>
      <p:sp>
        <p:nvSpPr>
          <p:cNvPr id="65" name="矩形标注 64"/>
          <p:cNvSpPr/>
          <p:nvPr/>
        </p:nvSpPr>
        <p:spPr>
          <a:xfrm>
            <a:off x="7592546" y="1536894"/>
            <a:ext cx="2592288" cy="872528"/>
          </a:xfrm>
          <a:prstGeom prst="wedgeRectCallout">
            <a:avLst>
              <a:gd name="adj1" fmla="val -70049"/>
              <a:gd name="adj2" fmla="val 824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600"/>
              <a:t>市场游戏规则</a:t>
            </a:r>
            <a:endParaRPr lang="en-US" altLang="zh-CN" sz="1600"/>
          </a:p>
          <a:p>
            <a:pPr algn="ctr"/>
            <a:r>
              <a:rPr lang="en-US" altLang="zh-CN" sz="1600"/>
              <a:t>《</a:t>
            </a:r>
            <a:r>
              <a:rPr lang="zh-CN" altLang="en-US" sz="1600"/>
              <a:t>企业内部控制规范</a:t>
            </a:r>
            <a:r>
              <a:rPr lang="en-US" altLang="zh-CN" sz="1600"/>
              <a:t>》</a:t>
            </a:r>
            <a:endParaRPr lang="en-US" altLang="zh-CN" sz="1600"/>
          </a:p>
        </p:txBody>
      </p:sp>
      <p:sp>
        <p:nvSpPr>
          <p:cNvPr id="66" name="矩形标注 65"/>
          <p:cNvSpPr/>
          <p:nvPr/>
        </p:nvSpPr>
        <p:spPr>
          <a:xfrm>
            <a:off x="1063821" y="2881044"/>
            <a:ext cx="2592288" cy="872528"/>
          </a:xfrm>
          <a:prstGeom prst="wedgeRectCallout">
            <a:avLst>
              <a:gd name="adj1" fmla="val 14608"/>
              <a:gd name="adj2" fmla="val 11838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600"/>
              <a:t>市场游戏规则</a:t>
            </a:r>
            <a:endParaRPr lang="en-US" altLang="zh-CN" sz="1600"/>
          </a:p>
          <a:p>
            <a:pPr algn="ctr"/>
            <a:r>
              <a:rPr lang="en-US" altLang="zh-CN" sz="1600"/>
              <a:t>9001 </a:t>
            </a:r>
            <a:r>
              <a:rPr lang="zh-CN" altLang="en-US" sz="1600"/>
              <a:t>质量体系认证</a:t>
            </a:r>
            <a:endParaRPr lang="en-US" altLang="zh-CN" sz="1600"/>
          </a:p>
        </p:txBody>
      </p:sp>
      <p:sp>
        <p:nvSpPr>
          <p:cNvPr id="67" name="矩形标注 66"/>
          <p:cNvSpPr/>
          <p:nvPr/>
        </p:nvSpPr>
        <p:spPr>
          <a:xfrm>
            <a:off x="8168610" y="3736708"/>
            <a:ext cx="2592288" cy="872528"/>
          </a:xfrm>
          <a:prstGeom prst="wedgeRectCallout">
            <a:avLst>
              <a:gd name="adj1" fmla="val -54003"/>
              <a:gd name="adj2" fmla="val 128248"/>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600"/>
              <a:t>市场游戏规则</a:t>
            </a:r>
            <a:endParaRPr lang="en-US" altLang="zh-CN" sz="1600"/>
          </a:p>
          <a:p>
            <a:pPr algn="ctr"/>
            <a:r>
              <a:rPr lang="zh-CN" altLang="en-US" sz="1600"/>
              <a:t>环境</a:t>
            </a:r>
            <a:r>
              <a:rPr lang="en-US" altLang="zh-CN" sz="1600"/>
              <a:t>/</a:t>
            </a:r>
            <a:r>
              <a:rPr lang="zh-CN" altLang="en-US" sz="1600"/>
              <a:t>安全体系认证</a:t>
            </a:r>
            <a:r>
              <a:rPr lang="en-US" altLang="zh-CN" sz="1600"/>
              <a:t> </a:t>
            </a:r>
            <a:endParaRPr lang="en-US" altLang="zh-CN" sz="16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624417" y="42333"/>
            <a:ext cx="10058400" cy="846667"/>
          </a:xfrm>
          <a:prstGeom prst="rect">
            <a:avLst/>
          </a:prstGeom>
          <a:noFill/>
          <a:ln>
            <a:noFill/>
          </a:ln>
        </p:spPr>
        <p:txBody>
          <a:bodyPr lIns="121917" tIns="60958" rIns="121917" bIns="60958" anchor="ctr"/>
          <a:lstStyle/>
          <a:p>
            <a:pPr eaLnBrk="0" hangingPunct="0"/>
            <a:endParaRPr kumimoji="1" lang="zh-CN" altLang="en-US" sz="4300" b="1">
              <a:solidFill>
                <a:srgbClr val="FF0000"/>
              </a:solidFill>
              <a:effectLst>
                <a:outerShdw blurRad="38100" dist="38100" dir="2700000" algn="tl">
                  <a:srgbClr val="C0C0C0"/>
                </a:outerShdw>
              </a:effectLst>
              <a:latin typeface="宋体" panose="02010600030101010101" pitchFamily="2" charset="-122"/>
              <a:ea typeface="黑体" panose="02010609060101010101" pitchFamily="49" charset="-122"/>
            </a:endParaRPr>
          </a:p>
        </p:txBody>
      </p:sp>
      <p:sp>
        <p:nvSpPr>
          <p:cNvPr id="2" name="文本占位符 1"/>
          <p:cNvSpPr>
            <a:spLocks noGrp="1"/>
          </p:cNvSpPr>
          <p:nvPr>
            <p:ph type="body" sz="quarter" idx="13"/>
          </p:nvPr>
        </p:nvSpPr>
        <p:spPr/>
        <p:txBody>
          <a:bodyPr/>
          <a:lstStyle/>
          <a:p>
            <a:r>
              <a:rPr kumimoji="1" lang="en-US" altLang="zh-CN" dirty="0" smtClean="0"/>
              <a:t>3</a:t>
            </a:r>
            <a:endParaRPr kumimoji="1" lang="zh-CN" altLang="en-US" dirty="0"/>
          </a:p>
        </p:txBody>
      </p:sp>
      <p:sp>
        <p:nvSpPr>
          <p:cNvPr id="5" name="文本占位符 4"/>
          <p:cNvSpPr>
            <a:spLocks noGrp="1"/>
          </p:cNvSpPr>
          <p:nvPr>
            <p:ph type="body" sz="quarter" idx="14"/>
          </p:nvPr>
        </p:nvSpPr>
        <p:spPr>
          <a:xfrm>
            <a:off x="902135" y="808399"/>
            <a:ext cx="3398931" cy="435644"/>
          </a:xfrm>
        </p:spPr>
        <p:txBody>
          <a:bodyPr/>
          <a:lstStyle/>
          <a:p>
            <a:r>
              <a:rPr kumimoji="1" lang="zh-CN" altLang="en-US" dirty="0" smtClean="0"/>
              <a:t>创业中社会经济责任素养要求</a:t>
            </a:r>
            <a:endParaRPr kumimoji="1" lang="zh-CN" altLang="en-US" dirty="0"/>
          </a:p>
        </p:txBody>
      </p:sp>
      <p:grpSp>
        <p:nvGrpSpPr>
          <p:cNvPr id="6" name="组 5"/>
          <p:cNvGrpSpPr/>
          <p:nvPr/>
        </p:nvGrpSpPr>
        <p:grpSpPr>
          <a:xfrm>
            <a:off x="2317717" y="1405466"/>
            <a:ext cx="7200800" cy="4842933"/>
            <a:chOff x="2351584" y="1028733"/>
            <a:chExt cx="7200800" cy="5389000"/>
          </a:xfrm>
        </p:grpSpPr>
        <p:sp>
          <p:nvSpPr>
            <p:cNvPr id="61" name="矩形 60"/>
            <p:cNvSpPr/>
            <p:nvPr/>
          </p:nvSpPr>
          <p:spPr>
            <a:xfrm>
              <a:off x="2351584" y="1028733"/>
              <a:ext cx="7200800"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en-US" altLang="zh-CN" sz="1600">
                  <a:solidFill>
                    <a:schemeClr val="tx1"/>
                  </a:solidFill>
                </a:rPr>
                <a:t> </a:t>
              </a:r>
              <a:r>
                <a:rPr lang="zh-CN" altLang="en-US" sz="1600">
                  <a:solidFill>
                    <a:schemeClr val="tx1"/>
                  </a:solidFill>
                </a:rPr>
                <a:t>企业要履行好自己对投资人的责任</a:t>
              </a:r>
              <a:endParaRPr lang="en-US" altLang="zh-CN" sz="1600">
                <a:solidFill>
                  <a:srgbClr val="FF0000"/>
                </a:solidFill>
              </a:endParaRPr>
            </a:p>
          </p:txBody>
        </p:sp>
        <p:sp>
          <p:nvSpPr>
            <p:cNvPr id="62" name="矩形 61"/>
            <p:cNvSpPr/>
            <p:nvPr/>
          </p:nvSpPr>
          <p:spPr>
            <a:xfrm>
              <a:off x="2351584" y="1988840"/>
              <a:ext cx="7200800"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对企业的每项资源都要用好、用对，追求资源使用的增值效果</a:t>
              </a:r>
              <a:endParaRPr lang="en-US" altLang="zh-CN" sz="1600">
                <a:solidFill>
                  <a:srgbClr val="FF0000"/>
                </a:solidFill>
              </a:endParaRPr>
            </a:p>
          </p:txBody>
        </p:sp>
        <p:sp>
          <p:nvSpPr>
            <p:cNvPr id="63" name="上箭头 62"/>
            <p:cNvSpPr/>
            <p:nvPr/>
          </p:nvSpPr>
          <p:spPr>
            <a:xfrm flipV="1">
              <a:off x="5999989" y="1700808"/>
              <a:ext cx="384043" cy="16458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600"/>
            </a:p>
          </p:txBody>
        </p:sp>
        <p:sp>
          <p:nvSpPr>
            <p:cNvPr id="64" name="矩形 63"/>
            <p:cNvSpPr/>
            <p:nvPr/>
          </p:nvSpPr>
          <p:spPr>
            <a:xfrm>
              <a:off x="2735627" y="2948947"/>
              <a:ext cx="6432715"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en-US" altLang="zh-CN" sz="1600">
                  <a:solidFill>
                    <a:schemeClr val="tx1"/>
                  </a:solidFill>
                </a:rPr>
                <a:t>《</a:t>
              </a:r>
              <a:r>
                <a:rPr lang="zh-CN" altLang="en-US" sz="1600">
                  <a:solidFill>
                    <a:schemeClr val="tx1"/>
                  </a:solidFill>
                </a:rPr>
                <a:t>企业内部控制规范</a:t>
              </a:r>
              <a:r>
                <a:rPr lang="en-US" altLang="zh-CN" sz="1600">
                  <a:solidFill>
                    <a:schemeClr val="tx1"/>
                  </a:solidFill>
                </a:rPr>
                <a:t>》-</a:t>
              </a:r>
              <a:r>
                <a:rPr lang="zh-CN" altLang="en-US" sz="1600">
                  <a:solidFill>
                    <a:schemeClr val="tx1"/>
                  </a:solidFill>
                </a:rPr>
                <a:t>提供给投资人的建立信任的证据</a:t>
              </a:r>
              <a:endParaRPr lang="en-US" altLang="zh-CN" sz="1600">
                <a:solidFill>
                  <a:srgbClr val="FF0000"/>
                </a:solidFill>
              </a:endParaRPr>
            </a:p>
          </p:txBody>
        </p:sp>
        <p:sp>
          <p:nvSpPr>
            <p:cNvPr id="65" name="上箭头 64"/>
            <p:cNvSpPr/>
            <p:nvPr/>
          </p:nvSpPr>
          <p:spPr>
            <a:xfrm flipV="1">
              <a:off x="5999989" y="2688347"/>
              <a:ext cx="384043" cy="16458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600"/>
            </a:p>
          </p:txBody>
        </p:sp>
        <p:sp>
          <p:nvSpPr>
            <p:cNvPr id="66" name="矩形 65"/>
            <p:cNvSpPr/>
            <p:nvPr/>
          </p:nvSpPr>
          <p:spPr>
            <a:xfrm>
              <a:off x="3023659" y="4293096"/>
              <a:ext cx="2976331"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岗位不相容分离</a:t>
              </a:r>
              <a:endParaRPr lang="en-US" altLang="zh-CN" sz="1600">
                <a:solidFill>
                  <a:srgbClr val="FF0000"/>
                </a:solidFill>
              </a:endParaRPr>
            </a:p>
          </p:txBody>
        </p:sp>
        <p:sp>
          <p:nvSpPr>
            <p:cNvPr id="67" name="矩形 66"/>
            <p:cNvSpPr/>
            <p:nvPr/>
          </p:nvSpPr>
          <p:spPr>
            <a:xfrm>
              <a:off x="6045353" y="4293096"/>
              <a:ext cx="2976331"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成本效益原则</a:t>
              </a:r>
              <a:endParaRPr lang="en-US" altLang="zh-CN" sz="1600">
                <a:solidFill>
                  <a:srgbClr val="FF0000"/>
                </a:solidFill>
              </a:endParaRPr>
            </a:p>
          </p:txBody>
        </p:sp>
        <p:sp>
          <p:nvSpPr>
            <p:cNvPr id="68" name="矩形 67"/>
            <p:cNvSpPr/>
            <p:nvPr/>
          </p:nvSpPr>
          <p:spPr>
            <a:xfrm>
              <a:off x="3023659" y="4869160"/>
              <a:ext cx="2976331" cy="1548573"/>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与投资人利益相关的重要经营决策的计划、执行不能由一个岗位完成</a:t>
              </a:r>
              <a:endParaRPr lang="en-US" altLang="zh-CN" sz="1600">
                <a:solidFill>
                  <a:schemeClr val="tx1"/>
                </a:solidFill>
              </a:endParaRPr>
            </a:p>
            <a:p>
              <a:pPr algn="ctr"/>
              <a:r>
                <a:rPr lang="zh-CN" altLang="en-US" sz="1600">
                  <a:solidFill>
                    <a:schemeClr val="tx1"/>
                  </a:solidFill>
                </a:rPr>
                <a:t>例如采购决定和采购执行需要有两个角色介入</a:t>
              </a:r>
              <a:endParaRPr lang="en-US" altLang="zh-CN" sz="1600">
                <a:solidFill>
                  <a:srgbClr val="FF0000"/>
                </a:solidFill>
              </a:endParaRPr>
            </a:p>
          </p:txBody>
        </p:sp>
        <p:sp>
          <p:nvSpPr>
            <p:cNvPr id="69" name="矩形 68"/>
            <p:cNvSpPr/>
            <p:nvPr/>
          </p:nvSpPr>
          <p:spPr>
            <a:xfrm>
              <a:off x="6035792" y="4869160"/>
              <a:ext cx="2976331" cy="1548573"/>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要根据企业的实际情况来设计内部控制管理制度，权衡风险与成本之间的关系，做最适合有效的制度设计决策</a:t>
              </a:r>
              <a:endParaRPr lang="en-US" altLang="zh-CN" sz="1600">
                <a:solidFill>
                  <a:srgbClr val="FF0000"/>
                </a:solidFill>
              </a:endParaRPr>
            </a:p>
          </p:txBody>
        </p:sp>
        <p:grpSp>
          <p:nvGrpSpPr>
            <p:cNvPr id="70" name="组合 69"/>
            <p:cNvGrpSpPr/>
            <p:nvPr/>
          </p:nvGrpSpPr>
          <p:grpSpPr>
            <a:xfrm>
              <a:off x="5423927" y="3621022"/>
              <a:ext cx="1390315" cy="480053"/>
              <a:chOff x="998946" y="768"/>
              <a:chExt cx="645313" cy="645313"/>
            </a:xfrm>
            <a:scene3d>
              <a:camera prst="orthographicFront">
                <a:rot lat="0" lon="0" rev="0"/>
              </a:camera>
              <a:lightRig rig="soft" dir="t">
                <a:rot lat="0" lon="0" rev="0"/>
              </a:lightRig>
            </a:scene3d>
          </p:grpSpPr>
          <p:sp>
            <p:nvSpPr>
              <p:cNvPr id="71" name="椭圆 70"/>
              <p:cNvSpPr/>
              <p:nvPr/>
            </p:nvSpPr>
            <p:spPr>
              <a:xfrm>
                <a:off x="998946" y="768"/>
                <a:ext cx="645313" cy="645313"/>
              </a:xfrm>
              <a:prstGeom prst="ellipse">
                <a:avLst/>
              </a:prstGeom>
              <a:solidFill>
                <a:schemeClr val="bg2">
                  <a:lumMod val="90000"/>
                </a:schemeClr>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72" name="椭圆 4"/>
              <p:cNvSpPr/>
              <p:nvPr/>
            </p:nvSpPr>
            <p:spPr>
              <a:xfrm>
                <a:off x="1093450" y="95272"/>
                <a:ext cx="456305" cy="4563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710565">
                  <a:lnSpc>
                    <a:spcPct val="90000"/>
                  </a:lnSpc>
                  <a:spcBef>
                    <a:spcPct val="0"/>
                  </a:spcBef>
                  <a:spcAft>
                    <a:spcPct val="35000"/>
                  </a:spcAft>
                </a:pPr>
                <a:r>
                  <a:rPr lang="zh-CN" altLang="en-US" sz="1600">
                    <a:solidFill>
                      <a:schemeClr val="tx1"/>
                    </a:solidFill>
                  </a:rPr>
                  <a:t>重点内容</a:t>
                </a:r>
                <a:endParaRPr lang="zh-CN" altLang="en-US" sz="1600">
                  <a:solidFill>
                    <a:schemeClr val="tx1"/>
                  </a:solidFill>
                </a:endParaRPr>
              </a:p>
            </p:txBody>
          </p:sp>
        </p:grpSp>
        <p:cxnSp>
          <p:nvCxnSpPr>
            <p:cNvPr id="4" name="肘形连接符 3"/>
            <p:cNvCxnSpPr>
              <a:stCxn id="71" idx="2"/>
              <a:endCxn id="66" idx="0"/>
            </p:cNvCxnSpPr>
            <p:nvPr/>
          </p:nvCxnSpPr>
          <p:spPr>
            <a:xfrm rot="10800000" flipV="1">
              <a:off x="4511826" y="3861048"/>
              <a:ext cx="912103" cy="43204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肘形连接符 72"/>
            <p:cNvCxnSpPr>
              <a:stCxn id="71" idx="6"/>
              <a:endCxn id="67" idx="0"/>
            </p:cNvCxnSpPr>
            <p:nvPr/>
          </p:nvCxnSpPr>
          <p:spPr>
            <a:xfrm>
              <a:off x="6814242" y="3861048"/>
              <a:ext cx="719277" cy="43204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624417" y="42333"/>
            <a:ext cx="10058400" cy="846667"/>
          </a:xfrm>
          <a:prstGeom prst="rect">
            <a:avLst/>
          </a:prstGeom>
          <a:noFill/>
          <a:ln>
            <a:noFill/>
          </a:ln>
        </p:spPr>
        <p:txBody>
          <a:bodyPr lIns="121917" tIns="60958" rIns="121917" bIns="60958" anchor="ctr"/>
          <a:lstStyle/>
          <a:p>
            <a:pPr eaLnBrk="0" hangingPunct="0"/>
            <a:endParaRPr kumimoji="1" lang="zh-CN" altLang="en-US" sz="4300" b="1">
              <a:solidFill>
                <a:srgbClr val="FF0000"/>
              </a:solidFill>
              <a:effectLst>
                <a:outerShdw blurRad="38100" dist="38100" dir="2700000" algn="tl">
                  <a:srgbClr val="C0C0C0"/>
                </a:outerShdw>
              </a:effectLst>
              <a:latin typeface="宋体" panose="02010600030101010101" pitchFamily="2" charset="-122"/>
              <a:ea typeface="黑体" panose="02010609060101010101" pitchFamily="49" charset="-122"/>
            </a:endParaRPr>
          </a:p>
        </p:txBody>
      </p:sp>
      <p:sp>
        <p:nvSpPr>
          <p:cNvPr id="2" name="文本占位符 1"/>
          <p:cNvSpPr>
            <a:spLocks noGrp="1"/>
          </p:cNvSpPr>
          <p:nvPr>
            <p:ph type="body" sz="quarter" idx="13"/>
          </p:nvPr>
        </p:nvSpPr>
        <p:spPr/>
        <p:txBody>
          <a:bodyPr/>
          <a:lstStyle/>
          <a:p>
            <a:r>
              <a:rPr kumimoji="1" lang="en-US" altLang="zh-CN" dirty="0" smtClean="0"/>
              <a:t>3</a:t>
            </a:r>
            <a:endParaRPr kumimoji="1" lang="zh-CN" altLang="en-US" dirty="0"/>
          </a:p>
        </p:txBody>
      </p:sp>
      <p:sp>
        <p:nvSpPr>
          <p:cNvPr id="5" name="文本占位符 4"/>
          <p:cNvSpPr>
            <a:spLocks noGrp="1"/>
          </p:cNvSpPr>
          <p:nvPr>
            <p:ph type="body" sz="quarter" idx="14"/>
          </p:nvPr>
        </p:nvSpPr>
        <p:spPr/>
        <p:txBody>
          <a:bodyPr/>
          <a:lstStyle/>
          <a:p>
            <a:r>
              <a:rPr kumimoji="1" lang="zh-CN" altLang="en-US" dirty="0" smtClean="0"/>
              <a:t>创业中社会功能责任要求</a:t>
            </a:r>
            <a:endParaRPr kumimoji="1" lang="zh-CN" altLang="en-US" dirty="0"/>
          </a:p>
        </p:txBody>
      </p:sp>
      <p:grpSp>
        <p:nvGrpSpPr>
          <p:cNvPr id="8" name="组 7"/>
          <p:cNvGrpSpPr/>
          <p:nvPr/>
        </p:nvGrpSpPr>
        <p:grpSpPr>
          <a:xfrm>
            <a:off x="431371" y="1540933"/>
            <a:ext cx="11281253" cy="4826000"/>
            <a:chOff x="431371" y="1540933"/>
            <a:chExt cx="11281253" cy="4826000"/>
          </a:xfrm>
        </p:grpSpPr>
        <p:sp>
          <p:nvSpPr>
            <p:cNvPr id="68" name="矩形 67"/>
            <p:cNvSpPr/>
            <p:nvPr/>
          </p:nvSpPr>
          <p:spPr>
            <a:xfrm>
              <a:off x="1103445" y="4869160"/>
              <a:ext cx="2976331" cy="1497773"/>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dirty="0">
                  <a:solidFill>
                    <a:schemeClr val="tx1"/>
                  </a:solidFill>
                </a:rPr>
                <a:t>企业 </a:t>
              </a:r>
              <a:r>
                <a:rPr lang="en-US" altLang="zh-CN" sz="1600" dirty="0">
                  <a:solidFill>
                    <a:schemeClr val="tx1"/>
                  </a:solidFill>
                </a:rPr>
                <a:t>CEO </a:t>
              </a:r>
              <a:r>
                <a:rPr lang="zh-CN" altLang="en-US" sz="1600" dirty="0">
                  <a:solidFill>
                    <a:schemeClr val="tx1"/>
                  </a:solidFill>
                </a:rPr>
                <a:t>需要明确做出质量承诺，落实质量职责、进行质量策划、质量控制、质量保证和质量改进等各项活动开展</a:t>
              </a:r>
              <a:endParaRPr lang="en-US" altLang="zh-CN" sz="1600" dirty="0">
                <a:solidFill>
                  <a:schemeClr val="tx1"/>
                </a:solidFill>
              </a:endParaRPr>
            </a:p>
          </p:txBody>
        </p:sp>
        <p:sp>
          <p:nvSpPr>
            <p:cNvPr id="69" name="矩形 68"/>
            <p:cNvSpPr/>
            <p:nvPr/>
          </p:nvSpPr>
          <p:spPr>
            <a:xfrm>
              <a:off x="4115579" y="4869160"/>
              <a:ext cx="2976331" cy="1497773"/>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dirty="0">
                  <a:solidFill>
                    <a:schemeClr val="tx1"/>
                  </a:solidFill>
                </a:rPr>
                <a:t>要根据企业的实际情况来设计内部质量管理体系，各项质量管理活动开展的深度要与企业所确定的质量目标和对应成本相适应</a:t>
              </a:r>
              <a:endParaRPr lang="en-US" altLang="zh-CN" sz="1600" dirty="0">
                <a:solidFill>
                  <a:srgbClr val="FF0000"/>
                </a:solidFill>
              </a:endParaRPr>
            </a:p>
          </p:txBody>
        </p:sp>
        <p:grpSp>
          <p:nvGrpSpPr>
            <p:cNvPr id="7" name="组 6"/>
            <p:cNvGrpSpPr/>
            <p:nvPr/>
          </p:nvGrpSpPr>
          <p:grpSpPr>
            <a:xfrm>
              <a:off x="431371" y="1540933"/>
              <a:ext cx="11281253" cy="4768387"/>
              <a:chOff x="431371" y="1028733"/>
              <a:chExt cx="11281253" cy="5280587"/>
            </a:xfrm>
          </p:grpSpPr>
          <p:sp>
            <p:nvSpPr>
              <p:cNvPr id="61" name="矩形 60"/>
              <p:cNvSpPr/>
              <p:nvPr/>
            </p:nvSpPr>
            <p:spPr>
              <a:xfrm>
                <a:off x="431371" y="1028733"/>
                <a:ext cx="7200800"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en-US" altLang="zh-CN" sz="1600">
                    <a:solidFill>
                      <a:schemeClr val="tx1"/>
                    </a:solidFill>
                  </a:rPr>
                  <a:t> </a:t>
                </a:r>
                <a:r>
                  <a:rPr lang="zh-CN" altLang="en-US" sz="1600">
                    <a:solidFill>
                      <a:schemeClr val="tx1"/>
                    </a:solidFill>
                  </a:rPr>
                  <a:t>企业在追求利润中要履行好自己对客户的责任</a:t>
                </a:r>
                <a:endParaRPr lang="en-US" altLang="zh-CN" sz="1600">
                  <a:solidFill>
                    <a:srgbClr val="FF0000"/>
                  </a:solidFill>
                </a:endParaRPr>
              </a:p>
            </p:txBody>
          </p:sp>
          <p:sp>
            <p:nvSpPr>
              <p:cNvPr id="62" name="矩形 61"/>
              <p:cNvSpPr/>
              <p:nvPr/>
            </p:nvSpPr>
            <p:spPr>
              <a:xfrm>
                <a:off x="431371" y="1988840"/>
                <a:ext cx="7200800"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dirty="0">
                    <a:solidFill>
                      <a:srgbClr val="FF0000"/>
                    </a:solidFill>
                  </a:rPr>
                  <a:t>企业提供的产品要能满足客户的要求</a:t>
                </a:r>
                <a:r>
                  <a:rPr lang="zh-CN" altLang="en-US" sz="1600" dirty="0">
                    <a:solidFill>
                      <a:schemeClr val="tx1"/>
                    </a:solidFill>
                  </a:rPr>
                  <a:t>，要有有效运行的质量体系</a:t>
                </a:r>
                <a:endParaRPr lang="en-US" altLang="zh-CN" sz="1600" dirty="0">
                  <a:solidFill>
                    <a:srgbClr val="FF0000"/>
                  </a:solidFill>
                </a:endParaRPr>
              </a:p>
            </p:txBody>
          </p:sp>
          <p:sp>
            <p:nvSpPr>
              <p:cNvPr id="63" name="上箭头 62"/>
              <p:cNvSpPr/>
              <p:nvPr/>
            </p:nvSpPr>
            <p:spPr>
              <a:xfrm flipV="1">
                <a:off x="4079776" y="1700808"/>
                <a:ext cx="384043" cy="16458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600"/>
              </a:p>
            </p:txBody>
          </p:sp>
          <p:sp>
            <p:nvSpPr>
              <p:cNvPr id="64" name="矩形 63"/>
              <p:cNvSpPr/>
              <p:nvPr/>
            </p:nvSpPr>
            <p:spPr>
              <a:xfrm>
                <a:off x="815413" y="2948947"/>
                <a:ext cx="6432715"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en-US" altLang="zh-CN" sz="1600">
                    <a:solidFill>
                      <a:schemeClr val="tx1"/>
                    </a:solidFill>
                  </a:rPr>
                  <a:t>9001 </a:t>
                </a:r>
                <a:r>
                  <a:rPr lang="zh-CN" altLang="en-US" sz="1600">
                    <a:solidFill>
                      <a:schemeClr val="tx1"/>
                    </a:solidFill>
                  </a:rPr>
                  <a:t>质量管理体系认证</a:t>
                </a:r>
                <a:r>
                  <a:rPr lang="en-US" altLang="zh-CN" sz="1600">
                    <a:solidFill>
                      <a:schemeClr val="tx1"/>
                    </a:solidFill>
                  </a:rPr>
                  <a:t>-</a:t>
                </a:r>
                <a:r>
                  <a:rPr lang="zh-CN" altLang="en-US" sz="1600">
                    <a:solidFill>
                      <a:schemeClr val="tx1"/>
                    </a:solidFill>
                  </a:rPr>
                  <a:t>提供给客户的建立信任的证据</a:t>
                </a:r>
                <a:endParaRPr lang="en-US" altLang="zh-CN" sz="1600">
                  <a:solidFill>
                    <a:srgbClr val="FF0000"/>
                  </a:solidFill>
                </a:endParaRPr>
              </a:p>
            </p:txBody>
          </p:sp>
          <p:sp>
            <p:nvSpPr>
              <p:cNvPr id="65" name="上箭头 64"/>
              <p:cNvSpPr/>
              <p:nvPr/>
            </p:nvSpPr>
            <p:spPr>
              <a:xfrm flipV="1">
                <a:off x="4079776" y="2688347"/>
                <a:ext cx="384043" cy="16458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600"/>
              </a:p>
            </p:txBody>
          </p:sp>
          <p:sp>
            <p:nvSpPr>
              <p:cNvPr id="66" name="矩形 65"/>
              <p:cNvSpPr/>
              <p:nvPr/>
            </p:nvSpPr>
            <p:spPr>
              <a:xfrm>
                <a:off x="1103445" y="4293096"/>
                <a:ext cx="2976331"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质量承诺与质量管理</a:t>
                </a:r>
                <a:endParaRPr lang="en-US" altLang="zh-CN" sz="1600">
                  <a:solidFill>
                    <a:srgbClr val="FF0000"/>
                  </a:solidFill>
                </a:endParaRPr>
              </a:p>
            </p:txBody>
          </p:sp>
          <p:sp>
            <p:nvSpPr>
              <p:cNvPr id="67" name="矩形 66"/>
              <p:cNvSpPr/>
              <p:nvPr/>
            </p:nvSpPr>
            <p:spPr>
              <a:xfrm>
                <a:off x="4125140" y="4293096"/>
                <a:ext cx="2976331"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质量经济性原则</a:t>
                </a:r>
                <a:endParaRPr lang="en-US" altLang="zh-CN" sz="1600">
                  <a:solidFill>
                    <a:srgbClr val="FF0000"/>
                  </a:solidFill>
                </a:endParaRPr>
              </a:p>
            </p:txBody>
          </p:sp>
          <p:grpSp>
            <p:nvGrpSpPr>
              <p:cNvPr id="70" name="组合 69"/>
              <p:cNvGrpSpPr/>
              <p:nvPr/>
            </p:nvGrpSpPr>
            <p:grpSpPr>
              <a:xfrm>
                <a:off x="3503713" y="3621022"/>
                <a:ext cx="1390315" cy="480053"/>
                <a:chOff x="998946" y="768"/>
                <a:chExt cx="645313" cy="645313"/>
              </a:xfrm>
              <a:scene3d>
                <a:camera prst="orthographicFront">
                  <a:rot lat="0" lon="0" rev="0"/>
                </a:camera>
                <a:lightRig rig="soft" dir="t">
                  <a:rot lat="0" lon="0" rev="0"/>
                </a:lightRig>
              </a:scene3d>
            </p:grpSpPr>
            <p:sp>
              <p:nvSpPr>
                <p:cNvPr id="71" name="椭圆 70"/>
                <p:cNvSpPr/>
                <p:nvPr/>
              </p:nvSpPr>
              <p:spPr>
                <a:xfrm>
                  <a:off x="998946" y="768"/>
                  <a:ext cx="645313" cy="645313"/>
                </a:xfrm>
                <a:prstGeom prst="ellipse">
                  <a:avLst/>
                </a:prstGeom>
                <a:solidFill>
                  <a:schemeClr val="bg2">
                    <a:lumMod val="90000"/>
                  </a:schemeClr>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72" name="椭圆 4"/>
                <p:cNvSpPr/>
                <p:nvPr/>
              </p:nvSpPr>
              <p:spPr>
                <a:xfrm>
                  <a:off x="1093450" y="95272"/>
                  <a:ext cx="456305" cy="4563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710565">
                    <a:lnSpc>
                      <a:spcPct val="90000"/>
                    </a:lnSpc>
                    <a:spcBef>
                      <a:spcPct val="0"/>
                    </a:spcBef>
                    <a:spcAft>
                      <a:spcPct val="35000"/>
                    </a:spcAft>
                  </a:pPr>
                  <a:r>
                    <a:rPr lang="zh-CN" altLang="en-US" sz="1600">
                      <a:solidFill>
                        <a:schemeClr val="tx1"/>
                      </a:solidFill>
                    </a:rPr>
                    <a:t>重点内容</a:t>
                  </a:r>
                  <a:endParaRPr lang="zh-CN" altLang="en-US" sz="1600">
                    <a:solidFill>
                      <a:schemeClr val="tx1"/>
                    </a:solidFill>
                  </a:endParaRPr>
                </a:p>
              </p:txBody>
            </p:sp>
          </p:grpSp>
          <p:cxnSp>
            <p:nvCxnSpPr>
              <p:cNvPr id="73" name="肘形连接符 72"/>
              <p:cNvCxnSpPr>
                <a:stCxn id="71" idx="2"/>
                <a:endCxn id="66" idx="0"/>
              </p:cNvCxnSpPr>
              <p:nvPr/>
            </p:nvCxnSpPr>
            <p:spPr>
              <a:xfrm rot="10800000" flipV="1">
                <a:off x="2591613" y="3861048"/>
                <a:ext cx="912103" cy="43204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肘形连接符 73"/>
              <p:cNvCxnSpPr>
                <a:stCxn id="71" idx="6"/>
                <a:endCxn id="67" idx="0"/>
              </p:cNvCxnSpPr>
              <p:nvPr/>
            </p:nvCxnSpPr>
            <p:spPr>
              <a:xfrm>
                <a:off x="4894028" y="3861048"/>
                <a:ext cx="719277" cy="43204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矩形 74"/>
              <p:cNvSpPr/>
              <p:nvPr/>
            </p:nvSpPr>
            <p:spPr>
              <a:xfrm>
                <a:off x="8449375" y="3332989"/>
                <a:ext cx="3216357" cy="1248139"/>
              </a:xfrm>
              <a:prstGeom prst="rect">
                <a:avLst/>
              </a:prstGeom>
              <a:solidFill>
                <a:schemeClr val="bg2">
                  <a:lumMod val="9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市场准入限制</a:t>
                </a:r>
                <a:endParaRPr lang="en-US" altLang="zh-CN" sz="1600">
                  <a:solidFill>
                    <a:schemeClr val="tx1"/>
                  </a:solidFill>
                </a:endParaRPr>
              </a:p>
              <a:p>
                <a:pPr algn="ctr"/>
                <a:r>
                  <a:rPr lang="zh-CN" altLang="en-US" sz="1600">
                    <a:solidFill>
                      <a:schemeClr val="tx1"/>
                    </a:solidFill>
                  </a:rPr>
                  <a:t>很多企业在招标时明确要求供方需有</a:t>
                </a:r>
                <a:r>
                  <a:rPr lang="en-US" altLang="zh-CN" sz="1600">
                    <a:solidFill>
                      <a:schemeClr val="tx1"/>
                    </a:solidFill>
                  </a:rPr>
                  <a:t>9001 </a:t>
                </a:r>
                <a:r>
                  <a:rPr lang="zh-CN" altLang="en-US" sz="1600">
                    <a:solidFill>
                      <a:schemeClr val="tx1"/>
                    </a:solidFill>
                  </a:rPr>
                  <a:t>认证证书，否则不能投标</a:t>
                </a:r>
                <a:endParaRPr lang="en-US" altLang="zh-CN" sz="1600">
                  <a:solidFill>
                    <a:srgbClr val="FF0000"/>
                  </a:solidFill>
                </a:endParaRPr>
              </a:p>
            </p:txBody>
          </p:sp>
          <p:sp>
            <p:nvSpPr>
              <p:cNvPr id="76" name="矩形 75"/>
              <p:cNvSpPr/>
              <p:nvPr/>
            </p:nvSpPr>
            <p:spPr>
              <a:xfrm>
                <a:off x="8496267" y="5061181"/>
                <a:ext cx="3216357" cy="1248139"/>
              </a:xfrm>
              <a:prstGeom prst="rect">
                <a:avLst/>
              </a:prstGeom>
              <a:solidFill>
                <a:schemeClr val="bg2">
                  <a:lumMod val="9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质量体系认证不代表产品质量就好，只代表有一个体系。</a:t>
                </a:r>
                <a:endParaRPr lang="en-US" altLang="zh-CN" sz="1600">
                  <a:solidFill>
                    <a:schemeClr val="tx1"/>
                  </a:solidFill>
                </a:endParaRPr>
              </a:p>
              <a:p>
                <a:pPr algn="ctr"/>
                <a:r>
                  <a:rPr lang="zh-CN" altLang="en-US" sz="1600">
                    <a:solidFill>
                      <a:srgbClr val="FF0000"/>
                    </a:solidFill>
                  </a:rPr>
                  <a:t>产品质量认证是另外一个认证项目</a:t>
                </a:r>
                <a:r>
                  <a:rPr lang="zh-CN" altLang="en-US" sz="1600">
                    <a:solidFill>
                      <a:schemeClr val="tx1"/>
                    </a:solidFill>
                  </a:rPr>
                  <a:t>，另外的认证机构</a:t>
                </a:r>
                <a:endParaRPr lang="en-US" altLang="zh-CN" sz="1600">
                  <a:solidFill>
                    <a:srgbClr val="FF0000"/>
                  </a:solidFill>
                </a:endParaRPr>
              </a:p>
            </p:txBody>
          </p:sp>
          <p:cxnSp>
            <p:nvCxnSpPr>
              <p:cNvPr id="4" name="肘形连接符 3"/>
              <p:cNvCxnSpPr>
                <a:endCxn id="75" idx="1"/>
              </p:cNvCxnSpPr>
              <p:nvPr/>
            </p:nvCxnSpPr>
            <p:spPr>
              <a:xfrm>
                <a:off x="7297247" y="3717032"/>
                <a:ext cx="1152128" cy="24002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肘形连接符 5"/>
              <p:cNvCxnSpPr>
                <a:stCxn id="64" idx="3"/>
                <a:endCxn id="76" idx="1"/>
              </p:cNvCxnSpPr>
              <p:nvPr/>
            </p:nvCxnSpPr>
            <p:spPr>
              <a:xfrm>
                <a:off x="7248128" y="3236979"/>
                <a:ext cx="1248139" cy="244827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624417" y="42333"/>
            <a:ext cx="10058400" cy="846667"/>
          </a:xfrm>
          <a:prstGeom prst="rect">
            <a:avLst/>
          </a:prstGeom>
          <a:noFill/>
          <a:ln>
            <a:noFill/>
          </a:ln>
        </p:spPr>
        <p:txBody>
          <a:bodyPr lIns="121917" tIns="60958" rIns="121917" bIns="60958" anchor="ctr"/>
          <a:lstStyle/>
          <a:p>
            <a:pPr eaLnBrk="0" hangingPunct="0"/>
            <a:endParaRPr kumimoji="1" lang="zh-CN" altLang="en-US" sz="4300" b="1">
              <a:solidFill>
                <a:srgbClr val="FF0000"/>
              </a:solidFill>
              <a:effectLst>
                <a:outerShdw blurRad="38100" dist="38100" dir="2700000" algn="tl">
                  <a:srgbClr val="C0C0C0"/>
                </a:outerShdw>
              </a:effectLst>
              <a:latin typeface="宋体" panose="02010600030101010101" pitchFamily="2" charset="-122"/>
              <a:ea typeface="黑体" panose="02010609060101010101" pitchFamily="49" charset="-122"/>
            </a:endParaRPr>
          </a:p>
        </p:txBody>
      </p:sp>
      <p:sp>
        <p:nvSpPr>
          <p:cNvPr id="2" name="文本占位符 1"/>
          <p:cNvSpPr>
            <a:spLocks noGrp="1"/>
          </p:cNvSpPr>
          <p:nvPr>
            <p:ph type="body" sz="quarter" idx="13"/>
          </p:nvPr>
        </p:nvSpPr>
        <p:spPr/>
        <p:txBody>
          <a:bodyPr/>
          <a:lstStyle/>
          <a:p>
            <a:r>
              <a:rPr kumimoji="1" lang="en-US" altLang="zh-CN" dirty="0" smtClean="0"/>
              <a:t>3</a:t>
            </a:r>
            <a:endParaRPr kumimoji="1" lang="zh-CN" altLang="en-US" dirty="0"/>
          </a:p>
        </p:txBody>
      </p:sp>
      <p:sp>
        <p:nvSpPr>
          <p:cNvPr id="5" name="文本占位符 4"/>
          <p:cNvSpPr>
            <a:spLocks noGrp="1"/>
          </p:cNvSpPr>
          <p:nvPr>
            <p:ph type="body" sz="quarter" idx="14"/>
          </p:nvPr>
        </p:nvSpPr>
        <p:spPr/>
        <p:txBody>
          <a:bodyPr/>
          <a:lstStyle/>
          <a:p>
            <a:r>
              <a:rPr kumimoji="1" lang="zh-CN" altLang="en-US" dirty="0" smtClean="0"/>
              <a:t>创业中社会和谐责任要求</a:t>
            </a:r>
            <a:endParaRPr kumimoji="1" lang="zh-CN" altLang="en-US" dirty="0"/>
          </a:p>
        </p:txBody>
      </p:sp>
      <p:grpSp>
        <p:nvGrpSpPr>
          <p:cNvPr id="7" name="组 6"/>
          <p:cNvGrpSpPr/>
          <p:nvPr/>
        </p:nvGrpSpPr>
        <p:grpSpPr>
          <a:xfrm>
            <a:off x="741926" y="1540933"/>
            <a:ext cx="10465163" cy="4830696"/>
            <a:chOff x="623392" y="932723"/>
            <a:chExt cx="10465163" cy="5760640"/>
          </a:xfrm>
        </p:grpSpPr>
        <p:sp>
          <p:nvSpPr>
            <p:cNvPr id="61" name="矩形 60"/>
            <p:cNvSpPr/>
            <p:nvPr/>
          </p:nvSpPr>
          <p:spPr>
            <a:xfrm>
              <a:off x="815413" y="1796819"/>
              <a:ext cx="7200800" cy="76808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通常是通过一些市场准入限制来与体系认证相挂钩</a:t>
              </a:r>
              <a:endParaRPr lang="en-US" altLang="zh-CN" sz="1600">
                <a:solidFill>
                  <a:schemeClr val="tx1"/>
                </a:solidFill>
              </a:endParaRPr>
            </a:p>
            <a:p>
              <a:pPr algn="ctr"/>
              <a:r>
                <a:rPr lang="zh-CN" altLang="en-US" sz="1600">
                  <a:solidFill>
                    <a:schemeClr val="tx1"/>
                  </a:solidFill>
                </a:rPr>
                <a:t>很多企业都做</a:t>
              </a:r>
              <a:r>
                <a:rPr lang="zh-CN" altLang="en-US" sz="1600">
                  <a:solidFill>
                    <a:srgbClr val="FF0000"/>
                  </a:solidFill>
                </a:rPr>
                <a:t>三合一认证</a:t>
              </a:r>
              <a:r>
                <a:rPr lang="zh-CN" altLang="en-US" sz="1600">
                  <a:solidFill>
                    <a:schemeClr val="tx1"/>
                  </a:solidFill>
                </a:rPr>
                <a:t>（</a:t>
              </a:r>
              <a:r>
                <a:rPr lang="en-US" altLang="zh-CN" sz="1600">
                  <a:solidFill>
                    <a:schemeClr val="tx1"/>
                  </a:solidFill>
                </a:rPr>
                <a:t>9001+14000+18000</a:t>
              </a:r>
              <a:r>
                <a:rPr lang="zh-CN" altLang="en-US" sz="1600">
                  <a:solidFill>
                    <a:schemeClr val="tx1"/>
                  </a:solidFill>
                </a:rPr>
                <a:t>）</a:t>
              </a:r>
              <a:endParaRPr lang="en-US" altLang="zh-CN" sz="1600">
                <a:solidFill>
                  <a:srgbClr val="FF0000"/>
                </a:solidFill>
              </a:endParaRPr>
            </a:p>
          </p:txBody>
        </p:sp>
        <p:sp>
          <p:nvSpPr>
            <p:cNvPr id="62" name="矩形 61"/>
            <p:cNvSpPr/>
            <p:nvPr/>
          </p:nvSpPr>
          <p:spPr>
            <a:xfrm>
              <a:off x="624611" y="3044957"/>
              <a:ext cx="2495059"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en-US" altLang="zh-CN" sz="1600">
                  <a:solidFill>
                    <a:schemeClr val="tx1"/>
                  </a:solidFill>
                </a:rPr>
                <a:t>ISO 14000</a:t>
              </a:r>
              <a:endParaRPr lang="en-US" altLang="zh-CN" sz="1600">
                <a:solidFill>
                  <a:srgbClr val="FF0000"/>
                </a:solidFill>
              </a:endParaRPr>
            </a:p>
          </p:txBody>
        </p:sp>
        <p:sp>
          <p:nvSpPr>
            <p:cNvPr id="75" name="矩形 74"/>
            <p:cNvSpPr/>
            <p:nvPr/>
          </p:nvSpPr>
          <p:spPr>
            <a:xfrm>
              <a:off x="4655840" y="3044957"/>
              <a:ext cx="2495059"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en-US" altLang="zh-CN" sz="1600">
                  <a:solidFill>
                    <a:schemeClr val="tx1"/>
                  </a:solidFill>
                </a:rPr>
                <a:t>OHSAS18000</a:t>
              </a:r>
              <a:endParaRPr lang="en-US" altLang="zh-CN" sz="1600">
                <a:solidFill>
                  <a:srgbClr val="FF0000"/>
                </a:solidFill>
              </a:endParaRPr>
            </a:p>
          </p:txBody>
        </p:sp>
        <p:sp>
          <p:nvSpPr>
            <p:cNvPr id="76" name="矩形 75"/>
            <p:cNvSpPr/>
            <p:nvPr/>
          </p:nvSpPr>
          <p:spPr>
            <a:xfrm>
              <a:off x="8496267" y="3044957"/>
              <a:ext cx="2495059"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en-US" altLang="zh-CN" sz="1600">
                  <a:solidFill>
                    <a:schemeClr val="tx1"/>
                  </a:solidFill>
                </a:rPr>
                <a:t>SA 8000</a:t>
              </a:r>
              <a:endParaRPr lang="en-US" altLang="zh-CN" sz="1600">
                <a:solidFill>
                  <a:srgbClr val="FF0000"/>
                </a:solidFill>
              </a:endParaRPr>
            </a:p>
          </p:txBody>
        </p:sp>
        <p:cxnSp>
          <p:nvCxnSpPr>
            <p:cNvPr id="4" name="肘形连接符 3"/>
            <p:cNvCxnSpPr>
              <a:stCxn id="61" idx="2"/>
              <a:endCxn id="62" idx="0"/>
            </p:cNvCxnSpPr>
            <p:nvPr/>
          </p:nvCxnSpPr>
          <p:spPr>
            <a:xfrm rot="5400000">
              <a:off x="2903951" y="1533096"/>
              <a:ext cx="480053" cy="254367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肘形连接符 5"/>
            <p:cNvCxnSpPr>
              <a:stCxn id="61" idx="2"/>
              <a:endCxn id="75" idx="0"/>
            </p:cNvCxnSpPr>
            <p:nvPr/>
          </p:nvCxnSpPr>
          <p:spPr>
            <a:xfrm rot="16200000" flipH="1">
              <a:off x="4919564" y="2061153"/>
              <a:ext cx="480053" cy="148755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肘形连接符 8"/>
            <p:cNvCxnSpPr>
              <a:stCxn id="61" idx="2"/>
              <a:endCxn id="76" idx="0"/>
            </p:cNvCxnSpPr>
            <p:nvPr/>
          </p:nvCxnSpPr>
          <p:spPr>
            <a:xfrm rot="16200000" flipH="1">
              <a:off x="6839778" y="140939"/>
              <a:ext cx="480053" cy="53279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矩形标注 76"/>
            <p:cNvSpPr/>
            <p:nvPr/>
          </p:nvSpPr>
          <p:spPr>
            <a:xfrm>
              <a:off x="623392" y="4101075"/>
              <a:ext cx="2592288" cy="2592288"/>
            </a:xfrm>
            <a:prstGeom prst="wedgeRectCallout">
              <a:avLst>
                <a:gd name="adj1" fmla="val -4559"/>
                <a:gd name="adj2" fmla="val -63662"/>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nchorCtr="0"/>
            <a:lstStyle/>
            <a:p>
              <a:pPr latinLnBrk="1"/>
              <a:r>
                <a:rPr lang="en-US" altLang="zh-CN" sz="1600"/>
                <a:t>ISO</a:t>
              </a:r>
              <a:r>
                <a:rPr lang="en-US" altLang="zh-CN" sz="1600" i="1"/>
                <a:t>14000</a:t>
              </a:r>
              <a:r>
                <a:rPr lang="zh-CN" altLang="en-US" sz="1600"/>
                <a:t>环境管理体系认证。</a:t>
              </a:r>
              <a:endParaRPr lang="en-US" altLang="zh-CN" sz="1600"/>
            </a:p>
            <a:p>
              <a:pPr latinLnBrk="1"/>
              <a:r>
                <a:rPr lang="zh-CN" altLang="en-US" sz="1600"/>
                <a:t>企业不能在产品生产服务全过程中破坏环境。对环境的不利影响要由企业买单而不是由政府买单</a:t>
              </a:r>
              <a:endParaRPr lang="zh-CN" altLang="en-US" sz="1600"/>
            </a:p>
            <a:p>
              <a:pPr algn="ctr"/>
              <a:endParaRPr lang="en-US" altLang="zh-CN" sz="1600"/>
            </a:p>
          </p:txBody>
        </p:sp>
        <p:sp>
          <p:nvSpPr>
            <p:cNvPr id="78" name="矩形 77"/>
            <p:cNvSpPr/>
            <p:nvPr/>
          </p:nvSpPr>
          <p:spPr>
            <a:xfrm>
              <a:off x="815413" y="932723"/>
              <a:ext cx="7200800"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en-US" altLang="zh-CN" sz="1600" dirty="0">
                  <a:solidFill>
                    <a:schemeClr val="tx1"/>
                  </a:solidFill>
                </a:rPr>
                <a:t> </a:t>
              </a:r>
              <a:r>
                <a:rPr lang="zh-CN" altLang="en-US" sz="1600" dirty="0">
                  <a:solidFill>
                    <a:schemeClr val="tx1"/>
                  </a:solidFill>
                </a:rPr>
                <a:t>企业在追求利润中要履行好自己对社会和谐的责任</a:t>
              </a:r>
              <a:endParaRPr lang="en-US" altLang="zh-CN" sz="1600" dirty="0">
                <a:solidFill>
                  <a:srgbClr val="FF0000"/>
                </a:solidFill>
              </a:endParaRPr>
            </a:p>
          </p:txBody>
        </p:sp>
        <p:sp>
          <p:nvSpPr>
            <p:cNvPr id="79" name="矩形标注 78"/>
            <p:cNvSpPr/>
            <p:nvPr/>
          </p:nvSpPr>
          <p:spPr>
            <a:xfrm>
              <a:off x="4655840" y="4101075"/>
              <a:ext cx="2592288" cy="2592288"/>
            </a:xfrm>
            <a:prstGeom prst="wedgeRectCallout">
              <a:avLst>
                <a:gd name="adj1" fmla="val -4559"/>
                <a:gd name="adj2" fmla="val -63662"/>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nchorCtr="0"/>
            <a:lstStyle/>
            <a:p>
              <a:pPr latinLnBrk="1"/>
              <a:r>
                <a:rPr lang="zh-CN" altLang="en-US" sz="1600"/>
                <a:t>国际性安全及卫生管理系统验证标准。</a:t>
              </a:r>
              <a:endParaRPr lang="en-US" altLang="zh-CN" sz="1600"/>
            </a:p>
            <a:p>
              <a:pPr latinLnBrk="1"/>
              <a:r>
                <a:rPr lang="zh-CN" altLang="en-US" sz="1600"/>
                <a:t>目的是为了使组织能够控制其职业安全卫生危险 ，持续改进职业安全卫生绩效。</a:t>
              </a:r>
              <a:endParaRPr lang="en-US" altLang="zh-CN" sz="1600"/>
            </a:p>
          </p:txBody>
        </p:sp>
        <p:sp>
          <p:nvSpPr>
            <p:cNvPr id="80" name="矩形标注 79"/>
            <p:cNvSpPr/>
            <p:nvPr/>
          </p:nvSpPr>
          <p:spPr>
            <a:xfrm>
              <a:off x="8496267" y="4101075"/>
              <a:ext cx="2592288" cy="2592288"/>
            </a:xfrm>
            <a:prstGeom prst="wedgeRectCallout">
              <a:avLst>
                <a:gd name="adj1" fmla="val -4559"/>
                <a:gd name="adj2" fmla="val -63662"/>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nchorCtr="0"/>
            <a:lstStyle/>
            <a:p>
              <a:pPr latinLnBrk="1"/>
              <a:r>
                <a:rPr lang="zh-CN" altLang="en-US" sz="1600"/>
                <a:t>“验厂”：中国的服装企业在出口欧盟市场时候，就要求必须提供</a:t>
              </a:r>
              <a:r>
                <a:rPr lang="en-US" altLang="zh-CN" sz="1600"/>
                <a:t>SA 8000</a:t>
              </a:r>
              <a:r>
                <a:rPr lang="zh-CN" altLang="en-US" sz="1600"/>
                <a:t>认证证书，否则不能销售产品。</a:t>
              </a:r>
              <a:endParaRPr lang="en-US" altLang="zh-CN" sz="1600"/>
            </a:p>
            <a:p>
              <a:pPr latinLnBrk="1"/>
              <a:r>
                <a:rPr lang="zh-CN" altLang="en-US" sz="1600"/>
                <a:t>该认证也称社会责任标准，如不能使用童工、不能强迫劳动等等</a:t>
              </a:r>
              <a:endParaRPr lang="en-US" altLang="zh-CN" sz="1600"/>
            </a:p>
          </p:txBody>
        </p:sp>
        <p:sp>
          <p:nvSpPr>
            <p:cNvPr id="81" name="矩形标注 80"/>
            <p:cNvSpPr/>
            <p:nvPr/>
          </p:nvSpPr>
          <p:spPr>
            <a:xfrm>
              <a:off x="8496267" y="974741"/>
              <a:ext cx="2592288" cy="1014099"/>
            </a:xfrm>
            <a:prstGeom prst="wedgeRectCallout">
              <a:avLst>
                <a:gd name="adj1" fmla="val -64760"/>
                <a:gd name="adj2" fmla="val -31602"/>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nchorCtr="0"/>
            <a:lstStyle/>
            <a:p>
              <a:pPr latinLnBrk="1"/>
              <a:r>
                <a:rPr lang="zh-CN" altLang="en-US" sz="1600">
                  <a:solidFill>
                    <a:schemeClr val="tx1"/>
                  </a:solidFill>
                </a:rPr>
                <a:t>企业不能惹出事来增加社会成本让政府来处理。</a:t>
              </a:r>
              <a:endParaRPr lang="zh-CN" altLang="en-US" sz="1600">
                <a:solidFill>
                  <a:schemeClr val="tx1"/>
                </a:solidFill>
              </a:endParaRPr>
            </a:p>
            <a:p>
              <a:pPr algn="ctr"/>
              <a:endParaRPr lang="en-US" altLang="zh-CN" sz="1600">
                <a:solidFill>
                  <a:schemeClr val="tx1"/>
                </a:solidFill>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t="14137" b="3372"/>
          <a:stretch>
            <a:fillRect/>
          </a:stretch>
        </p:blipFill>
        <p:spPr>
          <a:xfrm>
            <a:off x="0" y="0"/>
            <a:ext cx="12192000" cy="6856413"/>
          </a:xfrm>
          <a:prstGeom prst="rect">
            <a:avLst/>
          </a:prstGeom>
        </p:spPr>
      </p:pic>
      <p:sp>
        <p:nvSpPr>
          <p:cNvPr id="7" name="矩形 6"/>
          <p:cNvSpPr/>
          <p:nvPr/>
        </p:nvSpPr>
        <p:spPr>
          <a:xfrm>
            <a:off x="0" y="0"/>
            <a:ext cx="12192000" cy="685641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Rectangle 6_1"/>
          <p:cNvSpPr/>
          <p:nvPr/>
        </p:nvSpPr>
        <p:spPr>
          <a:xfrm>
            <a:off x="-82550" y="5002517"/>
            <a:ext cx="12357100" cy="1117768"/>
          </a:xfrm>
          <a:prstGeom prst="rect">
            <a:avLst/>
          </a:prstGeom>
          <a:solidFill>
            <a:schemeClr val="tx1">
              <a:alpha val="40000"/>
            </a:schemeClr>
          </a:solidFill>
          <a:ln w="9525">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2656104" y="1012474"/>
            <a:ext cx="6879794" cy="2469907"/>
          </a:xfrm>
          <a:prstGeom prst="rect">
            <a:avLst/>
          </a:prstGeom>
          <a:noFill/>
        </p:spPr>
        <p:txBody>
          <a:bodyPr wrap="square" lIns="0" tIns="0" rIns="0" bIns="0" rtlCol="0">
            <a:spAutoFit/>
          </a:bodyPr>
          <a:lstStyle/>
          <a:p>
            <a:pPr algn="ctr">
              <a:lnSpc>
                <a:spcPct val="150000"/>
              </a:lnSpc>
            </a:pPr>
            <a:r>
              <a:rPr lang="zh-CN" altLang="en-US" sz="7700" b="1" dirty="0" smtClean="0">
                <a:solidFill>
                  <a:schemeClr val="bg1"/>
                </a:solidFill>
              </a:rPr>
              <a:t>感谢您的聆听</a:t>
            </a:r>
            <a:endParaRPr lang="en-US" altLang="zh-CN" sz="7700" b="1" dirty="0" smtClean="0">
              <a:solidFill>
                <a:schemeClr val="bg1"/>
              </a:solidFill>
            </a:endParaRPr>
          </a:p>
          <a:p>
            <a:pPr algn="ctr">
              <a:lnSpc>
                <a:spcPct val="150000"/>
              </a:lnSpc>
            </a:pPr>
            <a:r>
              <a:rPr lang="en-US" altLang="zh-CN" sz="3000" dirty="0">
                <a:solidFill>
                  <a:schemeClr val="bg1"/>
                </a:solidFill>
              </a:rPr>
              <a:t>Thank you for listening </a:t>
            </a:r>
            <a:endParaRPr lang="en-US" altLang="zh-CN" sz="3000" dirty="0" smtClean="0">
              <a:solidFill>
                <a:schemeClr val="bg1"/>
              </a:solidFill>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7536" y="5120438"/>
            <a:ext cx="1309906" cy="881924"/>
          </a:xfrm>
          <a:prstGeom prst="rect">
            <a:avLst/>
          </a:prstGeom>
        </p:spPr>
      </p:pic>
      <p:sp>
        <p:nvSpPr>
          <p:cNvPr id="16" name="矩形 15"/>
          <p:cNvSpPr/>
          <p:nvPr/>
        </p:nvSpPr>
        <p:spPr>
          <a:xfrm rot="2700000">
            <a:off x="4914900" y="1469347"/>
            <a:ext cx="2266950" cy="22669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15_1"/>
          <p:cNvSpPr/>
          <p:nvPr/>
        </p:nvSpPr>
        <p:spPr>
          <a:xfrm rot="5400000">
            <a:off x="4914900" y="1469347"/>
            <a:ext cx="2266950" cy="22669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802966" y="5162735"/>
            <a:ext cx="6879794" cy="811530"/>
          </a:xfrm>
          <a:prstGeom prst="rect">
            <a:avLst/>
          </a:prstGeom>
          <a:noFill/>
        </p:spPr>
        <p:txBody>
          <a:bodyPr wrap="square" lIns="0" tIns="0" rIns="0" bIns="0" rtlCol="0">
            <a:spAutoFit/>
          </a:bodyPr>
          <a:lstStyle/>
          <a:p>
            <a:pPr>
              <a:lnSpc>
                <a:spcPct val="120000"/>
              </a:lnSpc>
            </a:pPr>
            <a:r>
              <a:rPr lang="en-US" altLang="zh-CN" sz="2200" dirty="0" smtClean="0">
                <a:solidFill>
                  <a:schemeClr val="bg1"/>
                </a:solidFill>
                <a:latin typeface="+mj-lt"/>
              </a:rPr>
              <a:t>V</a:t>
            </a:r>
            <a:r>
              <a:rPr lang="zh-CN" altLang="en-US" sz="2200" dirty="0" smtClean="0">
                <a:solidFill>
                  <a:schemeClr val="bg1"/>
                </a:solidFill>
                <a:latin typeface="+mj-lt"/>
              </a:rPr>
              <a:t>创决策训练营</a:t>
            </a:r>
            <a:endParaRPr lang="en-US" altLang="zh-CN" sz="2200" dirty="0" smtClean="0">
              <a:solidFill>
                <a:schemeClr val="bg1"/>
              </a:solidFill>
              <a:latin typeface="+mj-lt"/>
            </a:endParaRPr>
          </a:p>
          <a:p>
            <a:pPr>
              <a:lnSpc>
                <a:spcPct val="120000"/>
              </a:lnSpc>
            </a:pPr>
            <a:r>
              <a:rPr lang="zh-CN" altLang="en-US" sz="2200" dirty="0" smtClean="0">
                <a:solidFill>
                  <a:schemeClr val="bg1"/>
                </a:solidFill>
                <a:latin typeface="+mj-lt"/>
              </a:rPr>
              <a:t>授课教师：</a:t>
            </a:r>
            <a:r>
              <a:rPr lang="zh-CN" sz="2200" dirty="0" smtClean="0">
                <a:solidFill>
                  <a:schemeClr val="bg1"/>
                </a:solidFill>
                <a:latin typeface="+mj-lt"/>
              </a:rPr>
              <a:t>李耀星</a:t>
            </a:r>
            <a:endParaRPr lang="zh-CN" sz="2200" dirty="0" smtClean="0">
              <a:solidFill>
                <a:schemeClr val="bg1"/>
              </a:solidFill>
              <a:latin typeface="+mj-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9"/>
                                        </p:tgtEl>
                                      </p:cBhvr>
                                    </p:animEffect>
                                    <p:anim calcmode="lin" valueType="num">
                                      <p:cBhvr>
                                        <p:cTn id="7" dur="1000"/>
                                        <p:tgtEl>
                                          <p:spTgt spid="9"/>
                                        </p:tgtEl>
                                        <p:attrNameLst>
                                          <p:attrName>ppt_x</p:attrName>
                                        </p:attrNameLst>
                                      </p:cBhvr>
                                      <p:tavLst>
                                        <p:tav tm="0">
                                          <p:val>
                                            <p:strVal val="ppt_x"/>
                                          </p:val>
                                        </p:tav>
                                        <p:tav tm="100000">
                                          <p:val>
                                            <p:strVal val="ppt_x"/>
                                          </p:val>
                                        </p:tav>
                                      </p:tavLst>
                                    </p:anim>
                                    <p:anim calcmode="lin" valueType="num">
                                      <p:cBhvr>
                                        <p:cTn id="8" dur="1000"/>
                                        <p:tgtEl>
                                          <p:spTgt spid="9"/>
                                        </p:tgtEl>
                                        <p:attrNameLst>
                                          <p:attrName>ppt_y</p:attrName>
                                        </p:attrNameLst>
                                      </p:cBhvr>
                                      <p:tavLst>
                                        <p:tav tm="0">
                                          <p:val>
                                            <p:strVal val="ppt_y"/>
                                          </p:val>
                                        </p:tav>
                                        <p:tav tm="100000">
                                          <p:val>
                                            <p:strVal val="ppt_y-.1"/>
                                          </p:val>
                                        </p:tav>
                                      </p:tavLst>
                                    </p:anim>
                                    <p:set>
                                      <p:cBhvr>
                                        <p:cTn id="9" dur="1" fill="hold">
                                          <p:stCondLst>
                                            <p:cond delay="999"/>
                                          </p:stCondLst>
                                        </p:cTn>
                                        <p:tgtEl>
                                          <p:spTgt spid="9"/>
                                        </p:tgtEl>
                                        <p:attrNameLst>
                                          <p:attrName>style.visibility</p:attrName>
                                        </p:attrNameLst>
                                      </p:cBhvr>
                                      <p:to>
                                        <p:strVal val="hidden"/>
                                      </p:to>
                                    </p:se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8" presetClass="emph" presetSubtype="0" repeatCount="indefinite" fill="hold" grpId="1" nodeType="withEffect">
                                  <p:stCondLst>
                                    <p:cond delay="0"/>
                                  </p:stCondLst>
                                  <p:childTnLst>
                                    <p:animRot by="21600000">
                                      <p:cBhvr>
                                        <p:cTn id="22" dur="20000" fill="hold"/>
                                        <p:tgtEl>
                                          <p:spTgt spid="17"/>
                                        </p:tgtEl>
                                        <p:attrNameLst>
                                          <p:attrName>r</p:attrName>
                                        </p:attrNameLst>
                                      </p:cBhvr>
                                    </p:animRot>
                                  </p:childTnLst>
                                </p:cTn>
                              </p:par>
                              <p:par>
                                <p:cTn id="23" presetID="8" presetClass="emph" presetSubtype="0" repeatCount="indefinite" fill="hold" grpId="1" nodeType="withEffect">
                                  <p:stCondLst>
                                    <p:cond delay="0"/>
                                  </p:stCondLst>
                                  <p:childTnLst>
                                    <p:animRot by="-21600000">
                                      <p:cBhvr>
                                        <p:cTn id="24" dur="20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animBg="1"/>
      <p:bldP spid="16" grpId="1" animBg="1"/>
      <p:bldP spid="17" grpId="0" animBg="1"/>
      <p:bldP spid="1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624417" y="42333"/>
            <a:ext cx="10058400" cy="846667"/>
          </a:xfrm>
          <a:prstGeom prst="rect">
            <a:avLst/>
          </a:prstGeom>
          <a:noFill/>
          <a:ln>
            <a:noFill/>
          </a:ln>
        </p:spPr>
        <p:txBody>
          <a:bodyPr lIns="121917" tIns="60958" rIns="121917" bIns="60958" anchor="ctr"/>
          <a:lstStyle/>
          <a:p>
            <a:pPr eaLnBrk="0" hangingPunct="0"/>
            <a:endParaRPr kumimoji="1" lang="zh-CN" altLang="en-US" sz="4300" b="1">
              <a:solidFill>
                <a:srgbClr val="FF0000"/>
              </a:solidFill>
              <a:effectLst>
                <a:outerShdw blurRad="38100" dist="38100" dir="2700000" algn="tl">
                  <a:srgbClr val="C0C0C0"/>
                </a:outerShdw>
              </a:effectLst>
              <a:latin typeface="宋体" panose="02010600030101010101" pitchFamily="2" charset="-122"/>
              <a:ea typeface="黑体" panose="02010609060101010101" pitchFamily="49" charset="-122"/>
            </a:endParaRPr>
          </a:p>
        </p:txBody>
      </p:sp>
      <p:sp>
        <p:nvSpPr>
          <p:cNvPr id="2" name="文本占位符 1"/>
          <p:cNvSpPr>
            <a:spLocks noGrp="1"/>
          </p:cNvSpPr>
          <p:nvPr>
            <p:ph type="body" sz="quarter" idx="13"/>
          </p:nvPr>
        </p:nvSpPr>
        <p:spPr/>
        <p:txBody>
          <a:bodyPr/>
          <a:lstStyle/>
          <a:p>
            <a:r>
              <a:rPr kumimoji="1" lang="en-US" altLang="zh-CN" dirty="0" smtClean="0"/>
              <a:t>1</a:t>
            </a:r>
            <a:endParaRPr kumimoji="1" lang="zh-CN" altLang="en-US" dirty="0"/>
          </a:p>
        </p:txBody>
      </p:sp>
      <p:sp>
        <p:nvSpPr>
          <p:cNvPr id="4" name="文本占位符 3"/>
          <p:cNvSpPr>
            <a:spLocks noGrp="1"/>
          </p:cNvSpPr>
          <p:nvPr>
            <p:ph type="body" sz="quarter" idx="14"/>
          </p:nvPr>
        </p:nvSpPr>
        <p:spPr/>
        <p:txBody>
          <a:bodyPr/>
          <a:lstStyle/>
          <a:p>
            <a:r>
              <a:rPr kumimoji="1" lang="zh-CN" altLang="en-US" dirty="0" smtClean="0"/>
              <a:t>企业经营科学决策误区</a:t>
            </a:r>
            <a:endParaRPr kumimoji="1" lang="zh-CN" altLang="en-US" dirty="0"/>
          </a:p>
        </p:txBody>
      </p:sp>
      <p:sp>
        <p:nvSpPr>
          <p:cNvPr id="147" name="矩形 146"/>
          <p:cNvSpPr/>
          <p:nvPr/>
        </p:nvSpPr>
        <p:spPr>
          <a:xfrm>
            <a:off x="1967542" y="1528224"/>
            <a:ext cx="7679828"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上世纪在科学决策刚刚盛行的年代，在美国曾经很多企业的经理人员不敢做决定</a:t>
            </a:r>
            <a:endParaRPr lang="en-US" altLang="zh-CN" sz="1600">
              <a:solidFill>
                <a:schemeClr val="tx1"/>
              </a:solidFill>
            </a:endParaRPr>
          </a:p>
        </p:txBody>
      </p:sp>
      <p:sp>
        <p:nvSpPr>
          <p:cNvPr id="148" name="椭圆 147"/>
          <p:cNvSpPr/>
          <p:nvPr/>
        </p:nvSpPr>
        <p:spPr>
          <a:xfrm>
            <a:off x="5711957" y="2383887"/>
            <a:ext cx="960107" cy="768085"/>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600"/>
              <a:t>导致原因</a:t>
            </a:r>
            <a:endParaRPr lang="zh-CN" altLang="en-US" sz="1600"/>
          </a:p>
        </p:txBody>
      </p:sp>
      <p:sp>
        <p:nvSpPr>
          <p:cNvPr id="150" name="矩形 149"/>
          <p:cNvSpPr/>
          <p:nvPr/>
        </p:nvSpPr>
        <p:spPr>
          <a:xfrm>
            <a:off x="1583499" y="2959950"/>
            <a:ext cx="2976331"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权责一体，做决定就要承担责任</a:t>
            </a:r>
            <a:endParaRPr lang="en-US" altLang="zh-CN" sz="1600">
              <a:solidFill>
                <a:schemeClr val="tx1"/>
              </a:solidFill>
            </a:endParaRPr>
          </a:p>
        </p:txBody>
      </p:sp>
      <p:sp>
        <p:nvSpPr>
          <p:cNvPr id="151" name="矩形 150"/>
          <p:cNvSpPr/>
          <p:nvPr/>
        </p:nvSpPr>
        <p:spPr>
          <a:xfrm>
            <a:off x="7536160" y="2959950"/>
            <a:ext cx="2976331"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董事会就追问为什么，经理决策信息不完备，回答不好</a:t>
            </a:r>
            <a:endParaRPr lang="en-US" altLang="zh-CN" sz="1600">
              <a:solidFill>
                <a:schemeClr val="tx1"/>
              </a:solidFill>
            </a:endParaRPr>
          </a:p>
        </p:txBody>
      </p:sp>
      <p:sp>
        <p:nvSpPr>
          <p:cNvPr id="152" name="椭圆 151"/>
          <p:cNvSpPr/>
          <p:nvPr/>
        </p:nvSpPr>
        <p:spPr>
          <a:xfrm>
            <a:off x="5711957" y="3440004"/>
            <a:ext cx="960107" cy="768085"/>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600"/>
              <a:t>解决方案</a:t>
            </a:r>
            <a:endParaRPr lang="zh-CN" altLang="en-US" sz="1600"/>
          </a:p>
        </p:txBody>
      </p:sp>
      <p:sp>
        <p:nvSpPr>
          <p:cNvPr id="153" name="矩形 152"/>
          <p:cNvSpPr/>
          <p:nvPr/>
        </p:nvSpPr>
        <p:spPr>
          <a:xfrm>
            <a:off x="4655840" y="4613802"/>
            <a:ext cx="2976331"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推出</a:t>
            </a:r>
            <a:endParaRPr lang="en-US" altLang="zh-CN" sz="1600">
              <a:solidFill>
                <a:schemeClr val="tx1"/>
              </a:solidFill>
            </a:endParaRPr>
          </a:p>
          <a:p>
            <a:pPr algn="ctr"/>
            <a:r>
              <a:rPr lang="zh-CN" altLang="en-US" sz="1600">
                <a:solidFill>
                  <a:schemeClr val="tx1"/>
                </a:solidFill>
              </a:rPr>
              <a:t>“适当决策”原则</a:t>
            </a:r>
            <a:endParaRPr lang="en-US" altLang="zh-CN" sz="1600">
              <a:solidFill>
                <a:schemeClr val="tx1"/>
              </a:solidFill>
            </a:endParaRPr>
          </a:p>
        </p:txBody>
      </p:sp>
      <p:sp>
        <p:nvSpPr>
          <p:cNvPr id="154" name="矩形 153"/>
          <p:cNvSpPr/>
          <p:nvPr/>
        </p:nvSpPr>
        <p:spPr>
          <a:xfrm>
            <a:off x="4655840" y="5573909"/>
            <a:ext cx="2976331"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关注决策流程而非结果科学</a:t>
            </a:r>
            <a:endParaRPr lang="en-US" altLang="zh-CN" sz="1600">
              <a:solidFill>
                <a:schemeClr val="tx1"/>
              </a:solidFill>
            </a:endParaRPr>
          </a:p>
          <a:p>
            <a:pPr algn="ctr"/>
            <a:r>
              <a:rPr lang="zh-CN" altLang="en-US" sz="1600">
                <a:solidFill>
                  <a:schemeClr val="tx1"/>
                </a:solidFill>
              </a:rPr>
              <a:t>经理人员流程对就可以</a:t>
            </a:r>
            <a:endParaRPr lang="en-US" altLang="zh-CN" sz="1600">
              <a:solidFill>
                <a:schemeClr val="tx1"/>
              </a:solidFill>
            </a:endParaRPr>
          </a:p>
        </p:txBody>
      </p:sp>
      <p:sp>
        <p:nvSpPr>
          <p:cNvPr id="118" name="下箭头 117"/>
          <p:cNvSpPr/>
          <p:nvPr/>
        </p:nvSpPr>
        <p:spPr>
          <a:xfrm>
            <a:off x="5999989" y="2191865"/>
            <a:ext cx="384043" cy="192021"/>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56" name="下箭头 155"/>
          <p:cNvSpPr/>
          <p:nvPr/>
        </p:nvSpPr>
        <p:spPr>
          <a:xfrm>
            <a:off x="5999989" y="3247983"/>
            <a:ext cx="384043" cy="192021"/>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57" name="下箭头 156"/>
          <p:cNvSpPr/>
          <p:nvPr/>
        </p:nvSpPr>
        <p:spPr>
          <a:xfrm>
            <a:off x="5999989" y="4325771"/>
            <a:ext cx="384043" cy="192021"/>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58" name="下箭头 157"/>
          <p:cNvSpPr/>
          <p:nvPr/>
        </p:nvSpPr>
        <p:spPr>
          <a:xfrm>
            <a:off x="5999989" y="5285877"/>
            <a:ext cx="384043" cy="192021"/>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cxnSp>
        <p:nvCxnSpPr>
          <p:cNvPr id="8193" name="肘形连接符 8192"/>
          <p:cNvCxnSpPr>
            <a:stCxn id="150" idx="3"/>
            <a:endCxn id="148" idx="2"/>
          </p:cNvCxnSpPr>
          <p:nvPr/>
        </p:nvCxnSpPr>
        <p:spPr>
          <a:xfrm flipV="1">
            <a:off x="4559829" y="2767929"/>
            <a:ext cx="1152128" cy="48005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96" name="肘形连接符 8195"/>
          <p:cNvCxnSpPr>
            <a:stCxn id="151" idx="1"/>
            <a:endCxn id="148" idx="6"/>
          </p:cNvCxnSpPr>
          <p:nvPr/>
        </p:nvCxnSpPr>
        <p:spPr>
          <a:xfrm rot="10800000">
            <a:off x="6672064" y="2767929"/>
            <a:ext cx="864096" cy="48005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624417" y="42333"/>
            <a:ext cx="10058400" cy="846667"/>
          </a:xfrm>
          <a:prstGeom prst="rect">
            <a:avLst/>
          </a:prstGeom>
          <a:noFill/>
          <a:ln>
            <a:noFill/>
          </a:ln>
        </p:spPr>
        <p:txBody>
          <a:bodyPr lIns="121917" tIns="60958" rIns="121917" bIns="60958" anchor="ctr"/>
          <a:lstStyle/>
          <a:p>
            <a:pPr eaLnBrk="0" hangingPunct="0"/>
            <a:endParaRPr kumimoji="1" lang="zh-CN" altLang="en-US" sz="4300" b="1">
              <a:solidFill>
                <a:srgbClr val="FF0000"/>
              </a:solidFill>
              <a:effectLst>
                <a:outerShdw blurRad="38100" dist="38100" dir="2700000" algn="tl">
                  <a:srgbClr val="C0C0C0"/>
                </a:outerShdw>
              </a:effectLst>
              <a:latin typeface="宋体" panose="02010600030101010101" pitchFamily="2" charset="-122"/>
              <a:ea typeface="黑体" panose="02010609060101010101" pitchFamily="49" charset="-122"/>
            </a:endParaRPr>
          </a:p>
        </p:txBody>
      </p:sp>
      <p:sp>
        <p:nvSpPr>
          <p:cNvPr id="2" name="文本占位符 1"/>
          <p:cNvSpPr>
            <a:spLocks noGrp="1"/>
          </p:cNvSpPr>
          <p:nvPr>
            <p:ph type="body" sz="quarter" idx="13"/>
          </p:nvPr>
        </p:nvSpPr>
        <p:spPr/>
        <p:txBody>
          <a:bodyPr/>
          <a:lstStyle/>
          <a:p>
            <a:r>
              <a:rPr kumimoji="1" lang="en-US" altLang="zh-CN" dirty="0" smtClean="0"/>
              <a:t>1</a:t>
            </a:r>
            <a:endParaRPr kumimoji="1" lang="zh-CN" altLang="en-US" dirty="0"/>
          </a:p>
        </p:txBody>
      </p:sp>
      <p:sp>
        <p:nvSpPr>
          <p:cNvPr id="4" name="文本占位符 3"/>
          <p:cNvSpPr>
            <a:spLocks noGrp="1"/>
          </p:cNvSpPr>
          <p:nvPr>
            <p:ph type="body" sz="quarter" idx="14"/>
          </p:nvPr>
        </p:nvSpPr>
        <p:spPr/>
        <p:txBody>
          <a:bodyPr/>
          <a:lstStyle/>
          <a:p>
            <a:r>
              <a:rPr kumimoji="1" lang="zh-CN" altLang="en-US" dirty="0" smtClean="0"/>
              <a:t>企业经营决策的层次</a:t>
            </a:r>
            <a:endParaRPr kumimoji="1" lang="zh-CN" altLang="en-US" dirty="0"/>
          </a:p>
        </p:txBody>
      </p:sp>
      <p:grpSp>
        <p:nvGrpSpPr>
          <p:cNvPr id="5" name="组 4"/>
          <p:cNvGrpSpPr/>
          <p:nvPr/>
        </p:nvGrpSpPr>
        <p:grpSpPr>
          <a:xfrm>
            <a:off x="623392" y="1684045"/>
            <a:ext cx="10849205" cy="4512503"/>
            <a:chOff x="623392" y="1684045"/>
            <a:chExt cx="10849205" cy="4512503"/>
          </a:xfrm>
        </p:grpSpPr>
        <p:sp>
          <p:nvSpPr>
            <p:cNvPr id="45" name="矩形 44"/>
            <p:cNvSpPr/>
            <p:nvPr/>
          </p:nvSpPr>
          <p:spPr>
            <a:xfrm>
              <a:off x="3887755" y="2279217"/>
              <a:ext cx="1248139" cy="460947"/>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市场信息</a:t>
              </a:r>
              <a:endParaRPr lang="en-US" altLang="zh-CN" sz="1600">
                <a:solidFill>
                  <a:schemeClr val="tx1"/>
                </a:solidFill>
              </a:endParaRPr>
            </a:p>
          </p:txBody>
        </p:sp>
        <p:sp>
          <p:nvSpPr>
            <p:cNvPr id="46" name="矩形 45"/>
            <p:cNvSpPr/>
            <p:nvPr/>
          </p:nvSpPr>
          <p:spPr>
            <a:xfrm>
              <a:off x="5711957" y="2279337"/>
              <a:ext cx="1248139" cy="460947"/>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分析判断</a:t>
              </a:r>
              <a:endParaRPr lang="en-US" altLang="zh-CN" sz="1600">
                <a:solidFill>
                  <a:schemeClr val="tx1"/>
                </a:solidFill>
              </a:endParaRPr>
            </a:p>
          </p:txBody>
        </p:sp>
        <p:sp>
          <p:nvSpPr>
            <p:cNvPr id="47" name="矩形 46"/>
            <p:cNvSpPr/>
            <p:nvPr/>
          </p:nvSpPr>
          <p:spPr>
            <a:xfrm>
              <a:off x="7536160" y="2279337"/>
              <a:ext cx="1248139" cy="460947"/>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决策选择</a:t>
              </a:r>
              <a:endParaRPr lang="en-US" altLang="zh-CN" sz="1600">
                <a:solidFill>
                  <a:schemeClr val="tx1"/>
                </a:solidFill>
              </a:endParaRPr>
            </a:p>
          </p:txBody>
        </p:sp>
        <p:sp>
          <p:nvSpPr>
            <p:cNvPr id="48" name="矩形 47"/>
            <p:cNvSpPr/>
            <p:nvPr/>
          </p:nvSpPr>
          <p:spPr>
            <a:xfrm>
              <a:off x="9360363" y="1972078"/>
              <a:ext cx="1920213" cy="38404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研发新产品</a:t>
              </a:r>
              <a:endParaRPr lang="en-US" altLang="zh-CN" sz="1600">
                <a:solidFill>
                  <a:schemeClr val="tx1"/>
                </a:solidFill>
              </a:endParaRPr>
            </a:p>
          </p:txBody>
        </p:sp>
        <p:sp>
          <p:nvSpPr>
            <p:cNvPr id="49" name="矩形 48"/>
            <p:cNvSpPr/>
            <p:nvPr/>
          </p:nvSpPr>
          <p:spPr>
            <a:xfrm>
              <a:off x="9360363" y="2548142"/>
              <a:ext cx="1920213" cy="38404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不研发新产品</a:t>
              </a:r>
              <a:endParaRPr lang="en-US" altLang="zh-CN" sz="1600">
                <a:solidFill>
                  <a:schemeClr val="tx1"/>
                </a:solidFill>
              </a:endParaRPr>
            </a:p>
          </p:txBody>
        </p:sp>
        <p:cxnSp>
          <p:nvCxnSpPr>
            <p:cNvPr id="50" name="肘形连接符 49"/>
            <p:cNvCxnSpPr>
              <a:stCxn id="45" idx="3"/>
              <a:endCxn id="46" idx="1"/>
            </p:cNvCxnSpPr>
            <p:nvPr/>
          </p:nvCxnSpPr>
          <p:spPr>
            <a:xfrm>
              <a:off x="5135893" y="2509690"/>
              <a:ext cx="576064" cy="1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肘形连接符 50"/>
            <p:cNvCxnSpPr>
              <a:stCxn id="46" idx="3"/>
              <a:endCxn id="47" idx="1"/>
            </p:cNvCxnSpPr>
            <p:nvPr/>
          </p:nvCxnSpPr>
          <p:spPr>
            <a:xfrm>
              <a:off x="6960096" y="2509810"/>
              <a:ext cx="576064" cy="1693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肘形连接符 51"/>
            <p:cNvCxnSpPr>
              <a:stCxn id="47" idx="3"/>
              <a:endCxn id="48" idx="1"/>
            </p:cNvCxnSpPr>
            <p:nvPr/>
          </p:nvCxnSpPr>
          <p:spPr>
            <a:xfrm flipV="1">
              <a:off x="8784299" y="2164100"/>
              <a:ext cx="576064" cy="34571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肘形连接符 52"/>
            <p:cNvCxnSpPr>
              <a:stCxn id="47" idx="3"/>
              <a:endCxn id="49" idx="1"/>
            </p:cNvCxnSpPr>
            <p:nvPr/>
          </p:nvCxnSpPr>
          <p:spPr>
            <a:xfrm>
              <a:off x="8784299" y="2509811"/>
              <a:ext cx="576064" cy="23035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2063552" y="2279337"/>
              <a:ext cx="1248139" cy="460947"/>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新产品研发决策</a:t>
              </a:r>
              <a:endParaRPr lang="en-US" altLang="zh-CN" sz="1600">
                <a:solidFill>
                  <a:schemeClr val="tx1"/>
                </a:solidFill>
              </a:endParaRPr>
            </a:p>
          </p:txBody>
        </p:sp>
        <p:cxnSp>
          <p:nvCxnSpPr>
            <p:cNvPr id="55" name="肘形连接符 54"/>
            <p:cNvCxnSpPr>
              <a:stCxn id="54" idx="3"/>
              <a:endCxn id="45" idx="1"/>
            </p:cNvCxnSpPr>
            <p:nvPr/>
          </p:nvCxnSpPr>
          <p:spPr>
            <a:xfrm flipV="1">
              <a:off x="3311691" y="2509690"/>
              <a:ext cx="576064" cy="1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3887755" y="3719377"/>
              <a:ext cx="1248139" cy="460947"/>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市场信息</a:t>
              </a:r>
              <a:endParaRPr lang="en-US" altLang="zh-CN" sz="1600">
                <a:solidFill>
                  <a:schemeClr val="tx1"/>
                </a:solidFill>
              </a:endParaRPr>
            </a:p>
          </p:txBody>
        </p:sp>
        <p:sp>
          <p:nvSpPr>
            <p:cNvPr id="57" name="矩形 56"/>
            <p:cNvSpPr/>
            <p:nvPr/>
          </p:nvSpPr>
          <p:spPr>
            <a:xfrm>
              <a:off x="5711957" y="3719497"/>
              <a:ext cx="1248139" cy="460947"/>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分析判断</a:t>
              </a:r>
              <a:endParaRPr lang="en-US" altLang="zh-CN" sz="1600">
                <a:solidFill>
                  <a:schemeClr val="tx1"/>
                </a:solidFill>
              </a:endParaRPr>
            </a:p>
          </p:txBody>
        </p:sp>
        <p:sp>
          <p:nvSpPr>
            <p:cNvPr id="58" name="矩形 57"/>
            <p:cNvSpPr/>
            <p:nvPr/>
          </p:nvSpPr>
          <p:spPr>
            <a:xfrm>
              <a:off x="7536160" y="3719497"/>
              <a:ext cx="1248139" cy="460947"/>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决策选择</a:t>
              </a:r>
              <a:endParaRPr lang="en-US" altLang="zh-CN" sz="1600">
                <a:solidFill>
                  <a:schemeClr val="tx1"/>
                </a:solidFill>
              </a:endParaRPr>
            </a:p>
          </p:txBody>
        </p:sp>
        <p:sp>
          <p:nvSpPr>
            <p:cNvPr id="59" name="矩形 58"/>
            <p:cNvSpPr/>
            <p:nvPr/>
          </p:nvSpPr>
          <p:spPr>
            <a:xfrm>
              <a:off x="9360363" y="3412238"/>
              <a:ext cx="1920213" cy="38404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做高报价</a:t>
              </a:r>
              <a:endParaRPr lang="en-US" altLang="zh-CN" sz="1600">
                <a:solidFill>
                  <a:schemeClr val="tx1"/>
                </a:solidFill>
              </a:endParaRPr>
            </a:p>
          </p:txBody>
        </p:sp>
        <p:sp>
          <p:nvSpPr>
            <p:cNvPr id="60" name="矩形 59"/>
            <p:cNvSpPr/>
            <p:nvPr/>
          </p:nvSpPr>
          <p:spPr>
            <a:xfrm>
              <a:off x="9360363" y="3988302"/>
              <a:ext cx="1920213" cy="38404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做低报价</a:t>
              </a:r>
              <a:endParaRPr lang="en-US" altLang="zh-CN" sz="1600">
                <a:solidFill>
                  <a:schemeClr val="tx1"/>
                </a:solidFill>
              </a:endParaRPr>
            </a:p>
          </p:txBody>
        </p:sp>
        <p:cxnSp>
          <p:nvCxnSpPr>
            <p:cNvPr id="61" name="肘形连接符 60"/>
            <p:cNvCxnSpPr>
              <a:stCxn id="56" idx="3"/>
              <a:endCxn id="57" idx="1"/>
            </p:cNvCxnSpPr>
            <p:nvPr/>
          </p:nvCxnSpPr>
          <p:spPr>
            <a:xfrm>
              <a:off x="5135893" y="3949850"/>
              <a:ext cx="576064" cy="1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肘形连接符 61"/>
            <p:cNvCxnSpPr>
              <a:stCxn id="57" idx="3"/>
              <a:endCxn id="58" idx="1"/>
            </p:cNvCxnSpPr>
            <p:nvPr/>
          </p:nvCxnSpPr>
          <p:spPr>
            <a:xfrm>
              <a:off x="6960096" y="3949970"/>
              <a:ext cx="576064" cy="1693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肘形连接符 62"/>
            <p:cNvCxnSpPr>
              <a:stCxn id="58" idx="3"/>
              <a:endCxn id="59" idx="1"/>
            </p:cNvCxnSpPr>
            <p:nvPr/>
          </p:nvCxnSpPr>
          <p:spPr>
            <a:xfrm flipV="1">
              <a:off x="8784299" y="3604260"/>
              <a:ext cx="576064" cy="34571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肘形连接符 63"/>
            <p:cNvCxnSpPr>
              <a:stCxn id="58" idx="3"/>
              <a:endCxn id="60" idx="1"/>
            </p:cNvCxnSpPr>
            <p:nvPr/>
          </p:nvCxnSpPr>
          <p:spPr>
            <a:xfrm>
              <a:off x="8784299" y="3949971"/>
              <a:ext cx="576064" cy="23035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2063552" y="3719497"/>
              <a:ext cx="1248139" cy="460947"/>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产品销售报价决策</a:t>
              </a:r>
              <a:endParaRPr lang="en-US" altLang="zh-CN" sz="1600">
                <a:solidFill>
                  <a:schemeClr val="tx1"/>
                </a:solidFill>
              </a:endParaRPr>
            </a:p>
          </p:txBody>
        </p:sp>
        <p:cxnSp>
          <p:nvCxnSpPr>
            <p:cNvPr id="66" name="肘形连接符 65"/>
            <p:cNvCxnSpPr>
              <a:stCxn id="65" idx="3"/>
              <a:endCxn id="56" idx="1"/>
            </p:cNvCxnSpPr>
            <p:nvPr/>
          </p:nvCxnSpPr>
          <p:spPr>
            <a:xfrm flipV="1">
              <a:off x="3311691" y="3949850"/>
              <a:ext cx="576064" cy="1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3887755" y="5255547"/>
              <a:ext cx="1248139" cy="460947"/>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dirty="0">
                  <a:solidFill>
                    <a:schemeClr val="tx1"/>
                  </a:solidFill>
                </a:rPr>
                <a:t>已决定生产</a:t>
              </a:r>
              <a:endParaRPr lang="en-US" altLang="zh-CN" sz="1600" dirty="0">
                <a:solidFill>
                  <a:schemeClr val="tx1"/>
                </a:solidFill>
              </a:endParaRPr>
            </a:p>
          </p:txBody>
        </p:sp>
        <p:sp>
          <p:nvSpPr>
            <p:cNvPr id="68" name="矩形 67"/>
            <p:cNvSpPr/>
            <p:nvPr/>
          </p:nvSpPr>
          <p:spPr>
            <a:xfrm>
              <a:off x="5711957" y="5255667"/>
              <a:ext cx="1248139" cy="460947"/>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分析判断</a:t>
              </a:r>
              <a:endParaRPr lang="en-US" altLang="zh-CN" sz="1600">
                <a:solidFill>
                  <a:schemeClr val="tx1"/>
                </a:solidFill>
              </a:endParaRPr>
            </a:p>
          </p:txBody>
        </p:sp>
        <p:sp>
          <p:nvSpPr>
            <p:cNvPr id="69" name="矩形 68"/>
            <p:cNvSpPr/>
            <p:nvPr/>
          </p:nvSpPr>
          <p:spPr>
            <a:xfrm>
              <a:off x="7536160" y="5255667"/>
              <a:ext cx="1248139" cy="460947"/>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决策选择</a:t>
              </a:r>
              <a:endParaRPr lang="en-US" altLang="zh-CN" sz="1600">
                <a:solidFill>
                  <a:schemeClr val="tx1"/>
                </a:solidFill>
              </a:endParaRPr>
            </a:p>
          </p:txBody>
        </p:sp>
        <p:sp>
          <p:nvSpPr>
            <p:cNvPr id="70" name="矩形 69"/>
            <p:cNvSpPr/>
            <p:nvPr/>
          </p:nvSpPr>
          <p:spPr>
            <a:xfrm>
              <a:off x="9360363" y="4948409"/>
              <a:ext cx="1920213" cy="38404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及时马上做</a:t>
              </a:r>
              <a:endParaRPr lang="en-US" altLang="zh-CN" sz="1600">
                <a:solidFill>
                  <a:schemeClr val="tx1"/>
                </a:solidFill>
              </a:endParaRPr>
            </a:p>
          </p:txBody>
        </p:sp>
        <p:sp>
          <p:nvSpPr>
            <p:cNvPr id="71" name="矩形 70"/>
            <p:cNvSpPr/>
            <p:nvPr/>
          </p:nvSpPr>
          <p:spPr>
            <a:xfrm>
              <a:off x="9360363" y="5524473"/>
              <a:ext cx="1920213" cy="38404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过两天再做</a:t>
              </a:r>
              <a:endParaRPr lang="en-US" altLang="zh-CN" sz="1600">
                <a:solidFill>
                  <a:schemeClr val="tx1"/>
                </a:solidFill>
              </a:endParaRPr>
            </a:p>
          </p:txBody>
        </p:sp>
        <p:cxnSp>
          <p:nvCxnSpPr>
            <p:cNvPr id="72" name="肘形连接符 71"/>
            <p:cNvCxnSpPr>
              <a:stCxn id="67" idx="3"/>
              <a:endCxn id="68" idx="1"/>
            </p:cNvCxnSpPr>
            <p:nvPr/>
          </p:nvCxnSpPr>
          <p:spPr>
            <a:xfrm>
              <a:off x="5135893" y="5486021"/>
              <a:ext cx="576064" cy="1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肘形连接符 73"/>
            <p:cNvCxnSpPr>
              <a:stCxn id="68" idx="3"/>
              <a:endCxn id="69" idx="1"/>
            </p:cNvCxnSpPr>
            <p:nvPr/>
          </p:nvCxnSpPr>
          <p:spPr>
            <a:xfrm>
              <a:off x="6960096" y="5486141"/>
              <a:ext cx="576064" cy="1693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肘形连接符 74"/>
            <p:cNvCxnSpPr>
              <a:stCxn id="69" idx="3"/>
              <a:endCxn id="70" idx="1"/>
            </p:cNvCxnSpPr>
            <p:nvPr/>
          </p:nvCxnSpPr>
          <p:spPr>
            <a:xfrm flipV="1">
              <a:off x="8784299" y="5140431"/>
              <a:ext cx="576064" cy="34571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肘形连接符 75"/>
            <p:cNvCxnSpPr>
              <a:stCxn id="69" idx="3"/>
              <a:endCxn id="71" idx="1"/>
            </p:cNvCxnSpPr>
            <p:nvPr/>
          </p:nvCxnSpPr>
          <p:spPr>
            <a:xfrm>
              <a:off x="8784299" y="5486142"/>
              <a:ext cx="576064" cy="23035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2063552" y="5255667"/>
              <a:ext cx="1248139" cy="460947"/>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dirty="0">
                  <a:solidFill>
                    <a:schemeClr val="tx1"/>
                  </a:solidFill>
                </a:rPr>
                <a:t>生产执行决策</a:t>
              </a:r>
              <a:endParaRPr lang="en-US" altLang="zh-CN" sz="1600" dirty="0">
                <a:solidFill>
                  <a:schemeClr val="tx1"/>
                </a:solidFill>
              </a:endParaRPr>
            </a:p>
          </p:txBody>
        </p:sp>
        <p:cxnSp>
          <p:nvCxnSpPr>
            <p:cNvPr id="78" name="肘形连接符 77"/>
            <p:cNvCxnSpPr>
              <a:stCxn id="77" idx="3"/>
              <a:endCxn id="67" idx="1"/>
            </p:cNvCxnSpPr>
            <p:nvPr/>
          </p:nvCxnSpPr>
          <p:spPr>
            <a:xfrm flipV="1">
              <a:off x="3311691" y="5486021"/>
              <a:ext cx="576064" cy="1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815413" y="1876067"/>
              <a:ext cx="672075" cy="1152128"/>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高层决策</a:t>
              </a:r>
              <a:endParaRPr lang="en-US" altLang="zh-CN" sz="1600">
                <a:solidFill>
                  <a:schemeClr val="tx1"/>
                </a:solidFill>
              </a:endParaRPr>
            </a:p>
          </p:txBody>
        </p:sp>
        <p:sp>
          <p:nvSpPr>
            <p:cNvPr id="80" name="矩形 79"/>
            <p:cNvSpPr/>
            <p:nvPr/>
          </p:nvSpPr>
          <p:spPr>
            <a:xfrm>
              <a:off x="815413" y="3316227"/>
              <a:ext cx="672075" cy="1152128"/>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中层决策</a:t>
              </a:r>
              <a:endParaRPr lang="en-US" altLang="zh-CN" sz="1600">
                <a:solidFill>
                  <a:schemeClr val="tx1"/>
                </a:solidFill>
              </a:endParaRPr>
            </a:p>
          </p:txBody>
        </p:sp>
        <p:sp>
          <p:nvSpPr>
            <p:cNvPr id="81" name="矩形 80"/>
            <p:cNvSpPr/>
            <p:nvPr/>
          </p:nvSpPr>
          <p:spPr>
            <a:xfrm>
              <a:off x="815413" y="4852398"/>
              <a:ext cx="672075" cy="1152128"/>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基层决策</a:t>
              </a:r>
              <a:endParaRPr lang="en-US" altLang="zh-CN" sz="1600">
                <a:solidFill>
                  <a:schemeClr val="tx1"/>
                </a:solidFill>
              </a:endParaRPr>
            </a:p>
          </p:txBody>
        </p:sp>
        <p:sp>
          <p:nvSpPr>
            <p:cNvPr id="82" name="矩形 81"/>
            <p:cNvSpPr/>
            <p:nvPr/>
          </p:nvSpPr>
          <p:spPr>
            <a:xfrm>
              <a:off x="623392" y="1684045"/>
              <a:ext cx="10849205" cy="1497719"/>
            </a:xfrm>
            <a:prstGeom prst="rect">
              <a:avLst/>
            </a:prstGeom>
            <a:noFill/>
            <a:ln>
              <a:prstDash val="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nchorCtr="0"/>
            <a:lstStyle/>
            <a:p>
              <a:pPr algn="ctr"/>
              <a:endParaRPr lang="en-US" altLang="zh-CN" sz="1600">
                <a:solidFill>
                  <a:srgbClr val="FF0000"/>
                </a:solidFill>
              </a:endParaRPr>
            </a:p>
          </p:txBody>
        </p:sp>
        <p:sp>
          <p:nvSpPr>
            <p:cNvPr id="83" name="矩形 82"/>
            <p:cNvSpPr/>
            <p:nvPr/>
          </p:nvSpPr>
          <p:spPr>
            <a:xfrm>
              <a:off x="623392" y="3192820"/>
              <a:ext cx="10849205" cy="1497719"/>
            </a:xfrm>
            <a:prstGeom prst="rect">
              <a:avLst/>
            </a:prstGeom>
            <a:noFill/>
            <a:ln>
              <a:prstDash val="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nchorCtr="0"/>
            <a:lstStyle/>
            <a:p>
              <a:pPr algn="ctr"/>
              <a:endParaRPr lang="en-US" altLang="zh-CN" sz="1600">
                <a:solidFill>
                  <a:srgbClr val="FF0000"/>
                </a:solidFill>
              </a:endParaRPr>
            </a:p>
          </p:txBody>
        </p:sp>
        <p:sp>
          <p:nvSpPr>
            <p:cNvPr id="84" name="矩形 83"/>
            <p:cNvSpPr/>
            <p:nvPr/>
          </p:nvSpPr>
          <p:spPr>
            <a:xfrm>
              <a:off x="623392" y="4698829"/>
              <a:ext cx="10849205" cy="1497719"/>
            </a:xfrm>
            <a:prstGeom prst="rect">
              <a:avLst/>
            </a:prstGeom>
            <a:noFill/>
            <a:ln>
              <a:prstDash val="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nchorCtr="0"/>
            <a:lstStyle/>
            <a:p>
              <a:pPr algn="ctr"/>
              <a:endParaRPr lang="en-US" altLang="zh-CN" sz="1600">
                <a:solidFill>
                  <a:srgbClr val="FF0000"/>
                </a:solidFill>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624417" y="42333"/>
            <a:ext cx="10058400" cy="846667"/>
          </a:xfrm>
          <a:prstGeom prst="rect">
            <a:avLst/>
          </a:prstGeom>
          <a:noFill/>
          <a:ln>
            <a:noFill/>
          </a:ln>
        </p:spPr>
        <p:txBody>
          <a:bodyPr lIns="121917" tIns="60958" rIns="121917" bIns="60958" anchor="ctr"/>
          <a:lstStyle/>
          <a:p>
            <a:pPr eaLnBrk="0" hangingPunct="0"/>
            <a:endParaRPr kumimoji="1" lang="zh-CN" altLang="en-US" sz="4300" b="1">
              <a:solidFill>
                <a:srgbClr val="FF0000"/>
              </a:solidFill>
              <a:effectLst>
                <a:outerShdw blurRad="38100" dist="38100" dir="2700000" algn="tl">
                  <a:srgbClr val="C0C0C0"/>
                </a:outerShdw>
              </a:effectLst>
              <a:latin typeface="宋体" panose="02010600030101010101" pitchFamily="2" charset="-122"/>
              <a:ea typeface="黑体" panose="02010609060101010101" pitchFamily="49" charset="-122"/>
            </a:endParaRPr>
          </a:p>
        </p:txBody>
      </p:sp>
      <p:sp>
        <p:nvSpPr>
          <p:cNvPr id="2" name="文本占位符 1"/>
          <p:cNvSpPr>
            <a:spLocks noGrp="1"/>
          </p:cNvSpPr>
          <p:nvPr>
            <p:ph type="body" sz="quarter" idx="13"/>
          </p:nvPr>
        </p:nvSpPr>
        <p:spPr/>
        <p:txBody>
          <a:bodyPr/>
          <a:lstStyle/>
          <a:p>
            <a:r>
              <a:rPr kumimoji="1" lang="en-US" altLang="zh-CN" dirty="0" smtClean="0"/>
              <a:t>1</a:t>
            </a:r>
            <a:endParaRPr kumimoji="1" lang="zh-CN" altLang="en-US" dirty="0"/>
          </a:p>
        </p:txBody>
      </p:sp>
      <p:sp>
        <p:nvSpPr>
          <p:cNvPr id="5" name="文本占位符 4"/>
          <p:cNvSpPr>
            <a:spLocks noGrp="1"/>
          </p:cNvSpPr>
          <p:nvPr>
            <p:ph type="body" sz="quarter" idx="14"/>
          </p:nvPr>
        </p:nvSpPr>
        <p:spPr/>
        <p:txBody>
          <a:bodyPr/>
          <a:lstStyle/>
          <a:p>
            <a:r>
              <a:rPr kumimoji="1" lang="zh-CN" altLang="en-US" dirty="0" smtClean="0"/>
              <a:t>按信息分类的经营决策</a:t>
            </a:r>
            <a:endParaRPr kumimoji="1" lang="zh-CN" altLang="en-US" dirty="0"/>
          </a:p>
        </p:txBody>
      </p:sp>
      <p:sp>
        <p:nvSpPr>
          <p:cNvPr id="61" name="矩形 60"/>
          <p:cNvSpPr/>
          <p:nvPr/>
        </p:nvSpPr>
        <p:spPr>
          <a:xfrm>
            <a:off x="2447595" y="3252688"/>
            <a:ext cx="3168352"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确定性决策</a:t>
            </a:r>
            <a:endParaRPr lang="en-US" altLang="zh-CN" sz="1600">
              <a:solidFill>
                <a:schemeClr val="tx1"/>
              </a:solidFill>
            </a:endParaRPr>
          </a:p>
        </p:txBody>
      </p:sp>
      <p:sp>
        <p:nvSpPr>
          <p:cNvPr id="62" name="矩形 61"/>
          <p:cNvSpPr/>
          <p:nvPr/>
        </p:nvSpPr>
        <p:spPr>
          <a:xfrm>
            <a:off x="6192011" y="3250840"/>
            <a:ext cx="3168352"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风险性决策</a:t>
            </a:r>
            <a:endParaRPr lang="en-US" altLang="zh-CN" sz="1600">
              <a:solidFill>
                <a:schemeClr val="tx1"/>
              </a:solidFill>
            </a:endParaRPr>
          </a:p>
        </p:txBody>
      </p:sp>
      <p:sp>
        <p:nvSpPr>
          <p:cNvPr id="63" name="矩形 62"/>
          <p:cNvSpPr/>
          <p:nvPr/>
        </p:nvSpPr>
        <p:spPr>
          <a:xfrm>
            <a:off x="4367808" y="1881142"/>
            <a:ext cx="3168352"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根据所掌握的决策信息的完备程度来划分</a:t>
            </a:r>
            <a:endParaRPr lang="en-US" altLang="zh-CN" sz="1600">
              <a:solidFill>
                <a:schemeClr val="tx1"/>
              </a:solidFill>
            </a:endParaRPr>
          </a:p>
        </p:txBody>
      </p:sp>
      <p:sp>
        <p:nvSpPr>
          <p:cNvPr id="64" name="矩形 63"/>
          <p:cNvSpPr/>
          <p:nvPr/>
        </p:nvSpPr>
        <p:spPr>
          <a:xfrm>
            <a:off x="2447595" y="3924763"/>
            <a:ext cx="3168352" cy="76808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决策所需要的信息处于掌握之中</a:t>
            </a:r>
            <a:endParaRPr lang="en-US" altLang="zh-CN" sz="1600">
              <a:solidFill>
                <a:schemeClr val="tx1"/>
              </a:solidFill>
            </a:endParaRPr>
          </a:p>
          <a:p>
            <a:pPr algn="ctr"/>
            <a:r>
              <a:rPr lang="zh-CN" altLang="en-US" sz="1600">
                <a:solidFill>
                  <a:schemeClr val="tx1"/>
                </a:solidFill>
              </a:rPr>
              <a:t>对可能的风险有预见</a:t>
            </a:r>
            <a:endParaRPr lang="en-US" altLang="zh-CN" sz="1600">
              <a:solidFill>
                <a:schemeClr val="tx1"/>
              </a:solidFill>
            </a:endParaRPr>
          </a:p>
        </p:txBody>
      </p:sp>
      <p:sp>
        <p:nvSpPr>
          <p:cNvPr id="65" name="矩形 64"/>
          <p:cNvSpPr/>
          <p:nvPr/>
        </p:nvSpPr>
        <p:spPr>
          <a:xfrm>
            <a:off x="6192011" y="3897366"/>
            <a:ext cx="3168352" cy="76808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决策所需要的信息不完备存在未知风险，决额风险较大</a:t>
            </a:r>
            <a:endParaRPr lang="en-US" altLang="zh-CN" sz="1600">
              <a:solidFill>
                <a:schemeClr val="tx1"/>
              </a:solidFill>
            </a:endParaRPr>
          </a:p>
        </p:txBody>
      </p:sp>
      <p:cxnSp>
        <p:nvCxnSpPr>
          <p:cNvPr id="4" name="肘形连接符 3"/>
          <p:cNvCxnSpPr>
            <a:stCxn id="63" idx="2"/>
            <a:endCxn id="61" idx="0"/>
          </p:cNvCxnSpPr>
          <p:nvPr/>
        </p:nvCxnSpPr>
        <p:spPr>
          <a:xfrm rot="5400000">
            <a:off x="4594136" y="1894841"/>
            <a:ext cx="795483" cy="192021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肘形连接符 5"/>
          <p:cNvCxnSpPr>
            <a:stCxn id="63" idx="2"/>
            <a:endCxn id="62" idx="0"/>
          </p:cNvCxnSpPr>
          <p:nvPr/>
        </p:nvCxnSpPr>
        <p:spPr>
          <a:xfrm rot="16200000" flipH="1">
            <a:off x="6467268" y="1941922"/>
            <a:ext cx="793635" cy="182420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624417" y="42333"/>
            <a:ext cx="10058400" cy="846667"/>
          </a:xfrm>
          <a:prstGeom prst="rect">
            <a:avLst/>
          </a:prstGeom>
          <a:noFill/>
          <a:ln>
            <a:noFill/>
          </a:ln>
        </p:spPr>
        <p:txBody>
          <a:bodyPr lIns="121917" tIns="60958" rIns="121917" bIns="60958" anchor="ctr"/>
          <a:lstStyle/>
          <a:p>
            <a:pPr eaLnBrk="0" hangingPunct="0"/>
            <a:endParaRPr kumimoji="1" lang="zh-CN" altLang="en-US" sz="4300" b="1">
              <a:solidFill>
                <a:srgbClr val="FF0000"/>
              </a:solidFill>
              <a:effectLst>
                <a:outerShdw blurRad="38100" dist="38100" dir="2700000" algn="tl">
                  <a:srgbClr val="C0C0C0"/>
                </a:outerShdw>
              </a:effectLst>
              <a:latin typeface="宋体" panose="02010600030101010101" pitchFamily="2" charset="-122"/>
              <a:ea typeface="黑体" panose="02010609060101010101" pitchFamily="49" charset="-122"/>
            </a:endParaRPr>
          </a:p>
        </p:txBody>
      </p:sp>
      <p:sp>
        <p:nvSpPr>
          <p:cNvPr id="2" name="文本占位符 1"/>
          <p:cNvSpPr>
            <a:spLocks noGrp="1"/>
          </p:cNvSpPr>
          <p:nvPr>
            <p:ph type="body" sz="quarter" idx="13"/>
          </p:nvPr>
        </p:nvSpPr>
        <p:spPr/>
        <p:txBody>
          <a:bodyPr/>
          <a:lstStyle/>
          <a:p>
            <a:r>
              <a:rPr kumimoji="1" lang="en-US" altLang="zh-CN" dirty="0" smtClean="0"/>
              <a:t>1</a:t>
            </a:r>
            <a:endParaRPr kumimoji="1" lang="zh-CN" altLang="en-US" dirty="0"/>
          </a:p>
        </p:txBody>
      </p:sp>
      <p:sp>
        <p:nvSpPr>
          <p:cNvPr id="7" name="文本占位符 6"/>
          <p:cNvSpPr>
            <a:spLocks noGrp="1"/>
          </p:cNvSpPr>
          <p:nvPr>
            <p:ph type="body" sz="quarter" idx="14"/>
          </p:nvPr>
        </p:nvSpPr>
        <p:spPr/>
        <p:txBody>
          <a:bodyPr/>
          <a:lstStyle/>
          <a:p>
            <a:r>
              <a:rPr kumimoji="1" lang="zh-CN" altLang="en-US" dirty="0" smtClean="0"/>
              <a:t>按目标分类的经营决策</a:t>
            </a:r>
            <a:endParaRPr kumimoji="1" lang="zh-CN" altLang="en-US" dirty="0"/>
          </a:p>
        </p:txBody>
      </p:sp>
      <p:grpSp>
        <p:nvGrpSpPr>
          <p:cNvPr id="9" name="组 8"/>
          <p:cNvGrpSpPr/>
          <p:nvPr/>
        </p:nvGrpSpPr>
        <p:grpSpPr>
          <a:xfrm>
            <a:off x="545341" y="1745507"/>
            <a:ext cx="11135186" cy="4128458"/>
            <a:chOff x="528408" y="932723"/>
            <a:chExt cx="11135186" cy="4128458"/>
          </a:xfrm>
        </p:grpSpPr>
        <p:sp>
          <p:nvSpPr>
            <p:cNvPr id="61" name="矩形 60"/>
            <p:cNvSpPr/>
            <p:nvPr/>
          </p:nvSpPr>
          <p:spPr>
            <a:xfrm>
              <a:off x="528408" y="932723"/>
              <a:ext cx="11040201"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dirty="0">
                  <a:solidFill>
                    <a:schemeClr val="tx1"/>
                  </a:solidFill>
                </a:rPr>
                <a:t>在企业经营中，经理人员所做决策很多是方向性决策，通常的说法上</a:t>
              </a:r>
              <a:r>
                <a:rPr lang="en-US" altLang="zh-CN" sz="1600" dirty="0">
                  <a:solidFill>
                    <a:schemeClr val="tx1"/>
                  </a:solidFill>
                </a:rPr>
                <a:t>”</a:t>
              </a:r>
              <a:r>
                <a:rPr lang="zh-CN" altLang="en-US" sz="1600" dirty="0">
                  <a:solidFill>
                    <a:schemeClr val="tx1"/>
                  </a:solidFill>
                </a:rPr>
                <a:t>目标</a:t>
              </a:r>
              <a:r>
                <a:rPr lang="en-US" altLang="zh-CN" sz="1600" dirty="0">
                  <a:solidFill>
                    <a:schemeClr val="tx1"/>
                  </a:solidFill>
                </a:rPr>
                <a:t>”</a:t>
              </a:r>
              <a:r>
                <a:rPr lang="zh-CN" altLang="en-US" sz="1600" dirty="0">
                  <a:solidFill>
                    <a:schemeClr val="tx1"/>
                  </a:solidFill>
                </a:rPr>
                <a:t>与</a:t>
              </a:r>
              <a:r>
                <a:rPr lang="en-US" altLang="zh-CN" sz="1600" dirty="0">
                  <a:solidFill>
                    <a:schemeClr val="tx1"/>
                  </a:solidFill>
                </a:rPr>
                <a:t>”</a:t>
              </a:r>
              <a:r>
                <a:rPr lang="zh-CN" altLang="en-US" sz="1600" dirty="0">
                  <a:solidFill>
                    <a:schemeClr val="tx1"/>
                  </a:solidFill>
                </a:rPr>
                <a:t>方向</a:t>
              </a:r>
              <a:r>
                <a:rPr lang="en-US" altLang="zh-CN" sz="1600" dirty="0">
                  <a:solidFill>
                    <a:schemeClr val="tx1"/>
                  </a:solidFill>
                </a:rPr>
                <a:t>”</a:t>
              </a:r>
              <a:r>
                <a:rPr lang="zh-CN" altLang="en-US" sz="1600" dirty="0">
                  <a:solidFill>
                    <a:schemeClr val="tx1"/>
                  </a:solidFill>
                </a:rPr>
                <a:t>两个概念不做区分都称为</a:t>
              </a:r>
              <a:r>
                <a:rPr lang="en-US" altLang="zh-CN" sz="1600" dirty="0">
                  <a:solidFill>
                    <a:schemeClr val="tx1"/>
                  </a:solidFill>
                </a:rPr>
                <a:t>”</a:t>
              </a:r>
              <a:r>
                <a:rPr lang="zh-CN" altLang="en-US" sz="1600" dirty="0">
                  <a:solidFill>
                    <a:schemeClr val="tx1"/>
                  </a:solidFill>
                </a:rPr>
                <a:t>目标</a:t>
              </a:r>
              <a:r>
                <a:rPr lang="en-US" altLang="zh-CN" sz="1600" dirty="0">
                  <a:solidFill>
                    <a:schemeClr val="tx1"/>
                  </a:solidFill>
                </a:rPr>
                <a:t>”</a:t>
              </a:r>
              <a:endParaRPr lang="en-US" altLang="zh-CN" sz="1600" dirty="0">
                <a:solidFill>
                  <a:schemeClr val="tx1"/>
                </a:solidFill>
              </a:endParaRPr>
            </a:p>
          </p:txBody>
        </p:sp>
        <p:sp>
          <p:nvSpPr>
            <p:cNvPr id="62" name="矩形 61"/>
            <p:cNvSpPr/>
            <p:nvPr/>
          </p:nvSpPr>
          <p:spPr>
            <a:xfrm>
              <a:off x="3599723" y="1971807"/>
              <a:ext cx="3456384" cy="48005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方向性决策</a:t>
              </a:r>
              <a:endParaRPr lang="en-US" altLang="zh-CN" sz="1600">
                <a:solidFill>
                  <a:schemeClr val="tx1"/>
                </a:solidFill>
              </a:endParaRPr>
            </a:p>
          </p:txBody>
        </p:sp>
        <p:sp>
          <p:nvSpPr>
            <p:cNvPr id="63" name="矩形 62"/>
            <p:cNvSpPr/>
            <p:nvPr/>
          </p:nvSpPr>
          <p:spPr>
            <a:xfrm>
              <a:off x="8112224" y="1971807"/>
              <a:ext cx="3456384" cy="48005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执行性决策</a:t>
              </a:r>
              <a:endParaRPr lang="en-US" altLang="zh-CN" sz="1600">
                <a:solidFill>
                  <a:schemeClr val="tx1"/>
                </a:solidFill>
              </a:endParaRPr>
            </a:p>
          </p:txBody>
        </p:sp>
        <p:sp>
          <p:nvSpPr>
            <p:cNvPr id="65" name="矩形 64"/>
            <p:cNvSpPr/>
            <p:nvPr/>
          </p:nvSpPr>
          <p:spPr>
            <a:xfrm>
              <a:off x="3599723" y="2547871"/>
              <a:ext cx="3456384" cy="1152128"/>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方向性决策有层次之分，有大方向和小方向。董事会管大方向，</a:t>
              </a:r>
              <a:r>
                <a:rPr lang="en-US" altLang="zh-CN" sz="1600">
                  <a:solidFill>
                    <a:schemeClr val="tx1"/>
                  </a:solidFill>
                </a:rPr>
                <a:t>CEO </a:t>
              </a:r>
              <a:r>
                <a:rPr lang="zh-CN" altLang="en-US" sz="1600">
                  <a:solidFill>
                    <a:schemeClr val="tx1"/>
                  </a:solidFill>
                </a:rPr>
                <a:t>管中方向，各主管负责小方向</a:t>
              </a:r>
              <a:endParaRPr lang="en-US" altLang="zh-CN" sz="1600">
                <a:solidFill>
                  <a:schemeClr val="tx1"/>
                </a:solidFill>
              </a:endParaRPr>
            </a:p>
          </p:txBody>
        </p:sp>
        <p:sp>
          <p:nvSpPr>
            <p:cNvPr id="66" name="矩形 65"/>
            <p:cNvSpPr/>
            <p:nvPr/>
          </p:nvSpPr>
          <p:spPr>
            <a:xfrm>
              <a:off x="8112224" y="2547871"/>
              <a:ext cx="3456384" cy="1152128"/>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执行性决策中也存在细分的方向性决策和目标性决策两类，前者是执行上层次方向，后者是具体落地</a:t>
              </a:r>
              <a:endParaRPr lang="en-US" altLang="zh-CN" sz="1600">
                <a:solidFill>
                  <a:schemeClr val="tx1"/>
                </a:solidFill>
              </a:endParaRPr>
            </a:p>
          </p:txBody>
        </p:sp>
        <p:cxnSp>
          <p:nvCxnSpPr>
            <p:cNvPr id="4" name="直接箭头连接符 3"/>
            <p:cNvCxnSpPr/>
            <p:nvPr/>
          </p:nvCxnSpPr>
          <p:spPr>
            <a:xfrm flipV="1">
              <a:off x="836679" y="2067817"/>
              <a:ext cx="1706927" cy="1536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1796786" y="2547871"/>
              <a:ext cx="266337" cy="1920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6" name="文本框 5"/>
            <p:cNvSpPr txBox="1"/>
            <p:nvPr/>
          </p:nvSpPr>
          <p:spPr>
            <a:xfrm>
              <a:off x="1908688" y="1796819"/>
              <a:ext cx="960107" cy="369332"/>
            </a:xfrm>
            <a:prstGeom prst="rect">
              <a:avLst/>
            </a:prstGeom>
            <a:noFill/>
          </p:spPr>
          <p:txBody>
            <a:bodyPr wrap="square" lIns="121917" tIns="60958" rIns="121917" bIns="60958" rtlCol="0">
              <a:spAutoFit/>
            </a:bodyPr>
            <a:lstStyle/>
            <a:p>
              <a:r>
                <a:rPr lang="zh-CN" altLang="en-US" sz="1600"/>
                <a:t>方向</a:t>
              </a:r>
              <a:endParaRPr lang="zh-CN" altLang="en-US" sz="1600"/>
            </a:p>
          </p:txBody>
        </p:sp>
        <p:sp>
          <p:nvSpPr>
            <p:cNvPr id="67" name="文本框 66"/>
            <p:cNvSpPr txBox="1"/>
            <p:nvPr/>
          </p:nvSpPr>
          <p:spPr>
            <a:xfrm>
              <a:off x="1967541" y="2658593"/>
              <a:ext cx="960107" cy="369332"/>
            </a:xfrm>
            <a:prstGeom prst="rect">
              <a:avLst/>
            </a:prstGeom>
            <a:noFill/>
          </p:spPr>
          <p:txBody>
            <a:bodyPr wrap="square" lIns="121917" tIns="60958" rIns="121917" bIns="60958" rtlCol="0">
              <a:spAutoFit/>
            </a:bodyPr>
            <a:lstStyle/>
            <a:p>
              <a:r>
                <a:rPr lang="zh-CN" altLang="en-US" sz="1600"/>
                <a:t>目标 </a:t>
              </a:r>
              <a:endParaRPr lang="zh-CN" altLang="en-US" sz="1600"/>
            </a:p>
          </p:txBody>
        </p:sp>
        <p:sp>
          <p:nvSpPr>
            <p:cNvPr id="68" name="矩形 67"/>
            <p:cNvSpPr/>
            <p:nvPr/>
          </p:nvSpPr>
          <p:spPr>
            <a:xfrm>
              <a:off x="623393" y="4005064"/>
              <a:ext cx="11040201" cy="1056117"/>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示例说明</a:t>
              </a:r>
              <a:endParaRPr lang="en-US" altLang="zh-CN" sz="1600">
                <a:solidFill>
                  <a:schemeClr val="tx1"/>
                </a:solidFill>
              </a:endParaRPr>
            </a:p>
            <a:p>
              <a:pPr algn="ctr"/>
              <a:r>
                <a:rPr lang="zh-CN" altLang="en-US" sz="1600">
                  <a:solidFill>
                    <a:schemeClr val="tx1"/>
                  </a:solidFill>
                </a:rPr>
                <a:t>董事会决定开发</a:t>
              </a:r>
              <a:r>
                <a:rPr lang="en-US" altLang="zh-CN" sz="1600">
                  <a:solidFill>
                    <a:schemeClr val="tx1"/>
                  </a:solidFill>
                </a:rPr>
                <a:t>A </a:t>
              </a:r>
              <a:r>
                <a:rPr lang="zh-CN" altLang="en-US" sz="1600">
                  <a:solidFill>
                    <a:schemeClr val="tx1"/>
                  </a:solidFill>
                </a:rPr>
                <a:t>产品进入 </a:t>
              </a:r>
              <a:r>
                <a:rPr lang="en-US" altLang="zh-CN" sz="1600">
                  <a:solidFill>
                    <a:schemeClr val="tx1"/>
                  </a:solidFill>
                </a:rPr>
                <a:t>B </a:t>
              </a:r>
              <a:r>
                <a:rPr lang="zh-CN" altLang="en-US" sz="1600">
                  <a:solidFill>
                    <a:schemeClr val="tx1"/>
                  </a:solidFill>
                </a:rPr>
                <a:t>市场，这是确定大的工作方向；</a:t>
              </a:r>
              <a:r>
                <a:rPr lang="en-US" altLang="zh-CN" sz="1600">
                  <a:solidFill>
                    <a:schemeClr val="tx1"/>
                  </a:solidFill>
                </a:rPr>
                <a:t>CEO </a:t>
              </a:r>
              <a:r>
                <a:rPr lang="zh-CN" altLang="en-US" sz="1600">
                  <a:solidFill>
                    <a:schemeClr val="tx1"/>
                  </a:solidFill>
                </a:rPr>
                <a:t>决定选择最优秀的人员组成项目组，这是中的工作方向；项目经理决定封闭式开发组织形式，这是确定了小的工作方向。</a:t>
              </a:r>
              <a:endParaRPr lang="en-US" altLang="zh-CN" sz="1600">
                <a:solidFill>
                  <a:schemeClr val="tx1"/>
                </a:solidFill>
              </a:endParaRPr>
            </a:p>
          </p:txBody>
        </p:sp>
        <p:cxnSp>
          <p:nvCxnSpPr>
            <p:cNvPr id="8" name="肘形连接符 7"/>
            <p:cNvCxnSpPr>
              <a:stCxn id="61" idx="2"/>
              <a:endCxn id="62" idx="0"/>
            </p:cNvCxnSpPr>
            <p:nvPr/>
          </p:nvCxnSpPr>
          <p:spPr>
            <a:xfrm rot="5400000">
              <a:off x="5456703" y="1380001"/>
              <a:ext cx="463020" cy="72059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肘形连接符 9"/>
            <p:cNvCxnSpPr>
              <a:stCxn id="61" idx="2"/>
              <a:endCxn id="63" idx="0"/>
            </p:cNvCxnSpPr>
            <p:nvPr/>
          </p:nvCxnSpPr>
          <p:spPr>
            <a:xfrm rot="16200000" flipH="1">
              <a:off x="7712953" y="-155658"/>
              <a:ext cx="463020" cy="379190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3"/>
          </p:nvPr>
        </p:nvSpPr>
        <p:spPr/>
        <p:txBody>
          <a:bodyPr/>
          <a:lstStyle/>
          <a:p>
            <a:r>
              <a:rPr kumimoji="1" lang="en-US" altLang="zh-CN" dirty="0" smtClean="0"/>
              <a:t>1</a:t>
            </a:r>
            <a:endParaRPr kumimoji="1" lang="zh-CN" altLang="en-US" dirty="0"/>
          </a:p>
        </p:txBody>
      </p:sp>
      <p:sp>
        <p:nvSpPr>
          <p:cNvPr id="6" name="文本占位符 5"/>
          <p:cNvSpPr>
            <a:spLocks noGrp="1"/>
          </p:cNvSpPr>
          <p:nvPr>
            <p:ph type="body" sz="quarter" idx="14"/>
          </p:nvPr>
        </p:nvSpPr>
        <p:spPr/>
        <p:txBody>
          <a:bodyPr/>
          <a:lstStyle/>
          <a:p>
            <a:r>
              <a:rPr kumimoji="1" lang="zh-CN" altLang="en-US" dirty="0" smtClean="0"/>
              <a:t>按性质不同的经营决策</a:t>
            </a:r>
            <a:endParaRPr kumimoji="1" lang="zh-CN" altLang="en-US" dirty="0"/>
          </a:p>
        </p:txBody>
      </p:sp>
      <p:grpSp>
        <p:nvGrpSpPr>
          <p:cNvPr id="2" name="组 1"/>
          <p:cNvGrpSpPr/>
          <p:nvPr/>
        </p:nvGrpSpPr>
        <p:grpSpPr>
          <a:xfrm>
            <a:off x="527382" y="1604467"/>
            <a:ext cx="11041228" cy="4416490"/>
            <a:chOff x="527382" y="1028734"/>
            <a:chExt cx="11041228" cy="4416490"/>
          </a:xfrm>
        </p:grpSpPr>
        <p:sp>
          <p:nvSpPr>
            <p:cNvPr id="61" name="矩形 60"/>
            <p:cNvSpPr/>
            <p:nvPr/>
          </p:nvSpPr>
          <p:spPr>
            <a:xfrm>
              <a:off x="528408" y="1028734"/>
              <a:ext cx="11040201" cy="76808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dirty="0">
                  <a:solidFill>
                    <a:schemeClr val="tx1"/>
                  </a:solidFill>
                </a:rPr>
                <a:t>在企业经营中，制定适合的经营政策是必须的，内部政策体现为内部游戏规则的确立，如果该需政策而没有政策，那将导致整个经营过程的无序和混乱，各个经营职能都会有相应</a:t>
              </a:r>
              <a:r>
                <a:rPr lang="zh-CN" altLang="en-US" sz="1600" dirty="0" smtClean="0">
                  <a:solidFill>
                    <a:schemeClr val="tx1"/>
                  </a:solidFill>
                </a:rPr>
                <a:t>的政策</a:t>
              </a:r>
              <a:endParaRPr lang="en-US" altLang="zh-CN" sz="1600" dirty="0">
                <a:solidFill>
                  <a:schemeClr val="tx1"/>
                </a:solidFill>
              </a:endParaRPr>
            </a:p>
          </p:txBody>
        </p:sp>
        <p:sp>
          <p:nvSpPr>
            <p:cNvPr id="62" name="矩形 61"/>
            <p:cNvSpPr/>
            <p:nvPr/>
          </p:nvSpPr>
          <p:spPr>
            <a:xfrm>
              <a:off x="527382" y="2564904"/>
              <a:ext cx="1248140"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产品价格</a:t>
              </a:r>
              <a:endParaRPr lang="en-US" altLang="zh-CN" sz="1600">
                <a:solidFill>
                  <a:schemeClr val="tx1"/>
                </a:solidFill>
              </a:endParaRPr>
            </a:p>
            <a:p>
              <a:pPr algn="ctr"/>
              <a:r>
                <a:rPr lang="zh-CN" altLang="en-US" sz="1600">
                  <a:solidFill>
                    <a:schemeClr val="tx1"/>
                  </a:solidFill>
                </a:rPr>
                <a:t>政策</a:t>
              </a:r>
              <a:endParaRPr lang="en-US" altLang="zh-CN" sz="1600">
                <a:solidFill>
                  <a:schemeClr val="tx1"/>
                </a:solidFill>
              </a:endParaRPr>
            </a:p>
          </p:txBody>
        </p:sp>
        <p:sp>
          <p:nvSpPr>
            <p:cNvPr id="63" name="矩形 62"/>
            <p:cNvSpPr/>
            <p:nvPr/>
          </p:nvSpPr>
          <p:spPr>
            <a:xfrm>
              <a:off x="2159563" y="2564904"/>
              <a:ext cx="1248140"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产品促销政策</a:t>
              </a:r>
              <a:endParaRPr lang="en-US" altLang="zh-CN" sz="1600">
                <a:solidFill>
                  <a:schemeClr val="tx1"/>
                </a:solidFill>
              </a:endParaRPr>
            </a:p>
          </p:txBody>
        </p:sp>
        <p:sp>
          <p:nvSpPr>
            <p:cNvPr id="64" name="矩形 63"/>
            <p:cNvSpPr/>
            <p:nvPr/>
          </p:nvSpPr>
          <p:spPr>
            <a:xfrm>
              <a:off x="3791745" y="2564904"/>
              <a:ext cx="1248140"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供应链合作政策</a:t>
              </a:r>
              <a:endParaRPr lang="en-US" altLang="zh-CN" sz="1600">
                <a:solidFill>
                  <a:schemeClr val="tx1"/>
                </a:solidFill>
              </a:endParaRPr>
            </a:p>
          </p:txBody>
        </p:sp>
        <p:sp>
          <p:nvSpPr>
            <p:cNvPr id="65" name="矩形 64"/>
            <p:cNvSpPr/>
            <p:nvPr/>
          </p:nvSpPr>
          <p:spPr>
            <a:xfrm>
              <a:off x="5423926" y="2564904"/>
              <a:ext cx="1248140"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供应商选择政策</a:t>
              </a:r>
              <a:endParaRPr lang="en-US" altLang="zh-CN" sz="1600">
                <a:solidFill>
                  <a:schemeClr val="tx1"/>
                </a:solidFill>
              </a:endParaRPr>
            </a:p>
          </p:txBody>
        </p:sp>
        <p:sp>
          <p:nvSpPr>
            <p:cNvPr id="66" name="矩形 65"/>
            <p:cNvSpPr/>
            <p:nvPr/>
          </p:nvSpPr>
          <p:spPr>
            <a:xfrm>
              <a:off x="8688287" y="2564904"/>
              <a:ext cx="1248140"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en-US" altLang="zh-CN" sz="1600">
                  <a:solidFill>
                    <a:schemeClr val="tx1"/>
                  </a:solidFill>
                </a:rPr>
                <a:t>……..</a:t>
              </a:r>
              <a:endParaRPr lang="en-US" altLang="zh-CN" sz="1600">
                <a:solidFill>
                  <a:schemeClr val="tx1"/>
                </a:solidFill>
              </a:endParaRPr>
            </a:p>
          </p:txBody>
        </p:sp>
        <p:sp>
          <p:nvSpPr>
            <p:cNvPr id="67" name="矩形 66"/>
            <p:cNvSpPr/>
            <p:nvPr/>
          </p:nvSpPr>
          <p:spPr>
            <a:xfrm>
              <a:off x="10320470" y="2564904"/>
              <a:ext cx="1248140"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内部考核 </a:t>
              </a:r>
              <a:endParaRPr lang="en-US" altLang="zh-CN" sz="1600">
                <a:solidFill>
                  <a:schemeClr val="tx1"/>
                </a:solidFill>
              </a:endParaRPr>
            </a:p>
            <a:p>
              <a:pPr algn="ctr"/>
              <a:r>
                <a:rPr lang="zh-CN" altLang="en-US" sz="1600">
                  <a:solidFill>
                    <a:schemeClr val="tx1"/>
                  </a:solidFill>
                </a:rPr>
                <a:t>政策</a:t>
              </a:r>
              <a:endParaRPr lang="en-US" altLang="zh-CN" sz="1600">
                <a:solidFill>
                  <a:schemeClr val="tx1"/>
                </a:solidFill>
              </a:endParaRPr>
            </a:p>
          </p:txBody>
        </p:sp>
        <p:sp>
          <p:nvSpPr>
            <p:cNvPr id="68" name="矩形 67"/>
            <p:cNvSpPr/>
            <p:nvPr/>
          </p:nvSpPr>
          <p:spPr>
            <a:xfrm>
              <a:off x="7056106" y="2564904"/>
              <a:ext cx="1248140"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市场竞争 </a:t>
              </a:r>
              <a:endParaRPr lang="en-US" altLang="zh-CN" sz="1600">
                <a:solidFill>
                  <a:schemeClr val="tx1"/>
                </a:solidFill>
              </a:endParaRPr>
            </a:p>
            <a:p>
              <a:pPr algn="ctr"/>
              <a:r>
                <a:rPr lang="zh-CN" altLang="en-US" sz="1600">
                  <a:solidFill>
                    <a:schemeClr val="tx1"/>
                  </a:solidFill>
                </a:rPr>
                <a:t>政策</a:t>
              </a:r>
              <a:endParaRPr lang="en-US" altLang="zh-CN" sz="1600">
                <a:solidFill>
                  <a:schemeClr val="tx1"/>
                </a:solidFill>
              </a:endParaRPr>
            </a:p>
          </p:txBody>
        </p:sp>
        <p:cxnSp>
          <p:nvCxnSpPr>
            <p:cNvPr id="4" name="肘形连接符 3"/>
            <p:cNvCxnSpPr>
              <a:stCxn id="61" idx="2"/>
              <a:endCxn id="62" idx="0"/>
            </p:cNvCxnSpPr>
            <p:nvPr/>
          </p:nvCxnSpPr>
          <p:spPr>
            <a:xfrm rot="5400000">
              <a:off x="3215938" y="-267667"/>
              <a:ext cx="768085" cy="489705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肘形连接符 68"/>
            <p:cNvCxnSpPr>
              <a:stCxn id="61" idx="2"/>
              <a:endCxn id="63" idx="0"/>
            </p:cNvCxnSpPr>
            <p:nvPr/>
          </p:nvCxnSpPr>
          <p:spPr>
            <a:xfrm rot="5400000">
              <a:off x="4032028" y="548424"/>
              <a:ext cx="768085" cy="326487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肘形连接符 69"/>
            <p:cNvCxnSpPr>
              <a:stCxn id="61" idx="2"/>
              <a:endCxn id="64" idx="0"/>
            </p:cNvCxnSpPr>
            <p:nvPr/>
          </p:nvCxnSpPr>
          <p:spPr>
            <a:xfrm rot="5400000">
              <a:off x="4848119" y="1364515"/>
              <a:ext cx="768085" cy="163269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肘形连接符 70"/>
            <p:cNvCxnSpPr>
              <a:stCxn id="61" idx="2"/>
              <a:endCxn id="65" idx="0"/>
            </p:cNvCxnSpPr>
            <p:nvPr/>
          </p:nvCxnSpPr>
          <p:spPr>
            <a:xfrm rot="5400000">
              <a:off x="5664210" y="2180605"/>
              <a:ext cx="768085" cy="51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肘形连接符 71"/>
            <p:cNvCxnSpPr>
              <a:stCxn id="61" idx="2"/>
              <a:endCxn id="68" idx="0"/>
            </p:cNvCxnSpPr>
            <p:nvPr/>
          </p:nvCxnSpPr>
          <p:spPr>
            <a:xfrm rot="16200000" flipH="1">
              <a:off x="6480299" y="1365027"/>
              <a:ext cx="768085" cy="163166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肘形连接符 72"/>
            <p:cNvCxnSpPr>
              <a:stCxn id="61" idx="2"/>
              <a:endCxn id="66" idx="0"/>
            </p:cNvCxnSpPr>
            <p:nvPr/>
          </p:nvCxnSpPr>
          <p:spPr>
            <a:xfrm rot="16200000" flipH="1">
              <a:off x="7296390" y="548937"/>
              <a:ext cx="768085" cy="326384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肘形连接符 73"/>
            <p:cNvCxnSpPr>
              <a:stCxn id="61" idx="2"/>
              <a:endCxn id="67" idx="0"/>
            </p:cNvCxnSpPr>
            <p:nvPr/>
          </p:nvCxnSpPr>
          <p:spPr>
            <a:xfrm rot="16200000" flipH="1">
              <a:off x="8112482" y="-267155"/>
              <a:ext cx="768085" cy="489603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矩形 75"/>
            <p:cNvSpPr/>
            <p:nvPr/>
          </p:nvSpPr>
          <p:spPr>
            <a:xfrm>
              <a:off x="2927648" y="3621022"/>
              <a:ext cx="2016224" cy="48005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政策制订决策</a:t>
              </a:r>
              <a:endParaRPr lang="en-US" altLang="zh-CN" sz="1600">
                <a:solidFill>
                  <a:schemeClr val="tx1"/>
                </a:solidFill>
              </a:endParaRPr>
            </a:p>
            <a:p>
              <a:pPr algn="ctr"/>
              <a:r>
                <a:rPr lang="en-US" altLang="zh-CN" sz="1600">
                  <a:solidFill>
                    <a:schemeClr val="tx1"/>
                  </a:solidFill>
                </a:rPr>
                <a:t>CEO </a:t>
              </a:r>
              <a:r>
                <a:rPr lang="zh-CN" altLang="en-US" sz="1600">
                  <a:solidFill>
                    <a:schemeClr val="tx1"/>
                  </a:solidFill>
                </a:rPr>
                <a:t>的工作</a:t>
              </a:r>
              <a:endParaRPr lang="en-US" altLang="zh-CN" sz="1600">
                <a:solidFill>
                  <a:schemeClr val="tx1"/>
                </a:solidFill>
              </a:endParaRPr>
            </a:p>
          </p:txBody>
        </p:sp>
        <p:sp>
          <p:nvSpPr>
            <p:cNvPr id="77" name="矩形 76"/>
            <p:cNvSpPr/>
            <p:nvPr/>
          </p:nvSpPr>
          <p:spPr>
            <a:xfrm>
              <a:off x="7536160" y="3621022"/>
              <a:ext cx="2016224" cy="48005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政策执行决策</a:t>
              </a:r>
              <a:endParaRPr lang="en-US" altLang="zh-CN" sz="1600">
                <a:solidFill>
                  <a:schemeClr val="tx1"/>
                </a:solidFill>
              </a:endParaRPr>
            </a:p>
            <a:p>
              <a:pPr algn="ctr"/>
              <a:r>
                <a:rPr lang="zh-CN" altLang="en-US" sz="1600">
                  <a:solidFill>
                    <a:schemeClr val="tx1"/>
                  </a:solidFill>
                </a:rPr>
                <a:t>相关人员工作</a:t>
              </a:r>
              <a:endParaRPr lang="en-US" altLang="zh-CN" sz="1600">
                <a:solidFill>
                  <a:schemeClr val="tx1"/>
                </a:solidFill>
              </a:endParaRPr>
            </a:p>
          </p:txBody>
        </p:sp>
        <p:sp>
          <p:nvSpPr>
            <p:cNvPr id="78" name="矩形 77"/>
            <p:cNvSpPr/>
            <p:nvPr/>
          </p:nvSpPr>
          <p:spPr>
            <a:xfrm>
              <a:off x="1487488" y="4389107"/>
              <a:ext cx="2016224" cy="48005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适合应用场景</a:t>
              </a:r>
              <a:endParaRPr lang="en-US" altLang="zh-CN" sz="1600">
                <a:solidFill>
                  <a:schemeClr val="tx1"/>
                </a:solidFill>
              </a:endParaRPr>
            </a:p>
          </p:txBody>
        </p:sp>
        <p:sp>
          <p:nvSpPr>
            <p:cNvPr id="79" name="矩形 78"/>
            <p:cNvSpPr/>
            <p:nvPr/>
          </p:nvSpPr>
          <p:spPr>
            <a:xfrm>
              <a:off x="3791744" y="4389107"/>
              <a:ext cx="2016224" cy="48005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集思广益可执行 </a:t>
              </a:r>
              <a:endParaRPr lang="en-US" altLang="zh-CN" sz="1600">
                <a:solidFill>
                  <a:schemeClr val="tx1"/>
                </a:solidFill>
              </a:endParaRPr>
            </a:p>
          </p:txBody>
        </p:sp>
        <p:sp>
          <p:nvSpPr>
            <p:cNvPr id="80" name="矩形 79"/>
            <p:cNvSpPr/>
            <p:nvPr/>
          </p:nvSpPr>
          <p:spPr>
            <a:xfrm>
              <a:off x="6480043" y="4389107"/>
              <a:ext cx="2016224" cy="48005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遵守政策规定</a:t>
              </a:r>
              <a:endParaRPr lang="en-US" altLang="zh-CN" sz="1600">
                <a:solidFill>
                  <a:schemeClr val="tx1"/>
                </a:solidFill>
              </a:endParaRPr>
            </a:p>
          </p:txBody>
        </p:sp>
        <p:sp>
          <p:nvSpPr>
            <p:cNvPr id="81" name="矩形 80"/>
            <p:cNvSpPr/>
            <p:nvPr/>
          </p:nvSpPr>
          <p:spPr>
            <a:xfrm>
              <a:off x="8688288" y="4389107"/>
              <a:ext cx="2016224" cy="48005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充分利用政策</a:t>
              </a:r>
              <a:endParaRPr lang="en-US" altLang="zh-CN" sz="1600">
                <a:solidFill>
                  <a:schemeClr val="tx1"/>
                </a:solidFill>
              </a:endParaRPr>
            </a:p>
          </p:txBody>
        </p:sp>
        <p:cxnSp>
          <p:nvCxnSpPr>
            <p:cNvPr id="82" name="肘形连接符 81"/>
            <p:cNvCxnSpPr>
              <a:stCxn id="76" idx="2"/>
              <a:endCxn id="78" idx="0"/>
            </p:cNvCxnSpPr>
            <p:nvPr/>
          </p:nvCxnSpPr>
          <p:spPr>
            <a:xfrm rot="5400000">
              <a:off x="3071664" y="3525011"/>
              <a:ext cx="288032" cy="14401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肘形连接符 83"/>
            <p:cNvCxnSpPr>
              <a:stCxn id="76" idx="2"/>
              <a:endCxn id="79" idx="0"/>
            </p:cNvCxnSpPr>
            <p:nvPr/>
          </p:nvCxnSpPr>
          <p:spPr>
            <a:xfrm rot="16200000" flipH="1">
              <a:off x="4223792" y="3813043"/>
              <a:ext cx="288032" cy="86409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肘形连接符 85"/>
            <p:cNvCxnSpPr>
              <a:stCxn id="77" idx="2"/>
              <a:endCxn id="80" idx="0"/>
            </p:cNvCxnSpPr>
            <p:nvPr/>
          </p:nvCxnSpPr>
          <p:spPr>
            <a:xfrm rot="5400000">
              <a:off x="7872197" y="3717032"/>
              <a:ext cx="288032" cy="105611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肘形连接符 87"/>
            <p:cNvCxnSpPr>
              <a:stCxn id="77" idx="2"/>
              <a:endCxn id="81" idx="0"/>
            </p:cNvCxnSpPr>
            <p:nvPr/>
          </p:nvCxnSpPr>
          <p:spPr>
            <a:xfrm rot="16200000" flipH="1">
              <a:off x="8976320" y="3669027"/>
              <a:ext cx="288032" cy="115212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92" name="矩形 91"/>
            <p:cNvSpPr/>
            <p:nvPr/>
          </p:nvSpPr>
          <p:spPr>
            <a:xfrm>
              <a:off x="1487488" y="4965171"/>
              <a:ext cx="2016224" cy="48005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是否适合是选择</a:t>
              </a:r>
              <a:endParaRPr lang="en-US" altLang="zh-CN" sz="1600">
                <a:solidFill>
                  <a:schemeClr val="tx1"/>
                </a:solidFill>
              </a:endParaRPr>
            </a:p>
          </p:txBody>
        </p:sp>
        <p:sp>
          <p:nvSpPr>
            <p:cNvPr id="93" name="矩形 92"/>
            <p:cNvSpPr/>
            <p:nvPr/>
          </p:nvSpPr>
          <p:spPr>
            <a:xfrm>
              <a:off x="3791744" y="4965171"/>
              <a:ext cx="2016224" cy="48005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是否可执行是选择</a:t>
              </a:r>
              <a:endParaRPr lang="en-US" altLang="zh-CN" sz="1600">
                <a:solidFill>
                  <a:schemeClr val="tx1"/>
                </a:solidFill>
              </a:endParaRPr>
            </a:p>
          </p:txBody>
        </p:sp>
        <p:sp>
          <p:nvSpPr>
            <p:cNvPr id="94" name="矩形 93"/>
            <p:cNvSpPr/>
            <p:nvPr/>
          </p:nvSpPr>
          <p:spPr>
            <a:xfrm>
              <a:off x="6480043" y="4965171"/>
              <a:ext cx="2016224" cy="48005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是否遵守是选择</a:t>
              </a:r>
              <a:endParaRPr lang="en-US" altLang="zh-CN" sz="1600">
                <a:solidFill>
                  <a:schemeClr val="tx1"/>
                </a:solidFill>
              </a:endParaRPr>
            </a:p>
          </p:txBody>
        </p:sp>
        <p:sp>
          <p:nvSpPr>
            <p:cNvPr id="95" name="矩形 94"/>
            <p:cNvSpPr/>
            <p:nvPr/>
          </p:nvSpPr>
          <p:spPr>
            <a:xfrm>
              <a:off x="8688288" y="4965171"/>
              <a:ext cx="2016224" cy="480053"/>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是否利用是选择</a:t>
              </a:r>
              <a:endParaRPr lang="en-US" altLang="zh-CN" sz="1600">
                <a:solidFill>
                  <a:schemeClr val="tx1"/>
                </a:solidFil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624417" y="42333"/>
            <a:ext cx="10058400" cy="846667"/>
          </a:xfrm>
          <a:prstGeom prst="rect">
            <a:avLst/>
          </a:prstGeom>
          <a:noFill/>
          <a:ln>
            <a:noFill/>
          </a:ln>
        </p:spPr>
        <p:txBody>
          <a:bodyPr lIns="121917" tIns="60958" rIns="121917" bIns="60958" anchor="ctr"/>
          <a:lstStyle/>
          <a:p>
            <a:pPr eaLnBrk="0" hangingPunct="0"/>
            <a:endParaRPr kumimoji="1" lang="zh-CN" altLang="en-US" sz="4300" b="1">
              <a:solidFill>
                <a:srgbClr val="FF0000"/>
              </a:solidFill>
              <a:effectLst>
                <a:outerShdw blurRad="38100" dist="38100" dir="2700000" algn="tl">
                  <a:srgbClr val="C0C0C0"/>
                </a:outerShdw>
              </a:effectLst>
              <a:latin typeface="宋体" panose="02010600030101010101" pitchFamily="2" charset="-122"/>
              <a:ea typeface="黑体" panose="02010609060101010101" pitchFamily="49" charset="-122"/>
            </a:endParaRPr>
          </a:p>
        </p:txBody>
      </p:sp>
      <p:sp>
        <p:nvSpPr>
          <p:cNvPr id="5" name="文本占位符 4"/>
          <p:cNvSpPr>
            <a:spLocks noGrp="1"/>
          </p:cNvSpPr>
          <p:nvPr>
            <p:ph type="body" sz="quarter" idx="13"/>
          </p:nvPr>
        </p:nvSpPr>
        <p:spPr/>
        <p:txBody>
          <a:bodyPr/>
          <a:lstStyle/>
          <a:p>
            <a:r>
              <a:rPr kumimoji="1" lang="en-US" altLang="zh-CN" dirty="0" smtClean="0"/>
              <a:t>1</a:t>
            </a:r>
            <a:endParaRPr kumimoji="1" lang="zh-CN" altLang="en-US" dirty="0"/>
          </a:p>
        </p:txBody>
      </p:sp>
      <p:sp>
        <p:nvSpPr>
          <p:cNvPr id="6" name="文本占位符 5"/>
          <p:cNvSpPr>
            <a:spLocks noGrp="1"/>
          </p:cNvSpPr>
          <p:nvPr>
            <p:ph type="body" sz="quarter" idx="14"/>
          </p:nvPr>
        </p:nvSpPr>
        <p:spPr>
          <a:xfrm>
            <a:off x="902135" y="808399"/>
            <a:ext cx="2738531" cy="435644"/>
          </a:xfrm>
        </p:spPr>
        <p:txBody>
          <a:bodyPr/>
          <a:lstStyle/>
          <a:p>
            <a:r>
              <a:rPr kumimoji="1" lang="zh-CN" altLang="en-US" dirty="0" smtClean="0"/>
              <a:t>按目标属性分类的经营决策</a:t>
            </a:r>
            <a:endParaRPr kumimoji="1" lang="zh-CN" altLang="en-US" dirty="0"/>
          </a:p>
        </p:txBody>
      </p:sp>
      <p:cxnSp>
        <p:nvCxnSpPr>
          <p:cNvPr id="4" name="肘形连接符 3"/>
          <p:cNvCxnSpPr>
            <a:stCxn id="61" idx="1"/>
            <a:endCxn id="62" idx="0"/>
          </p:cNvCxnSpPr>
          <p:nvPr/>
        </p:nvCxnSpPr>
        <p:spPr>
          <a:xfrm rot="10800000" flipH="1" flipV="1">
            <a:off x="4453483" y="1677946"/>
            <a:ext cx="154351" cy="591974"/>
          </a:xfrm>
          <a:prstGeom prst="bentConnector4">
            <a:avLst>
              <a:gd name="adj1" fmla="val -148104"/>
              <a:gd name="adj2" fmla="val 7432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肘形连接符 67"/>
          <p:cNvCxnSpPr>
            <a:stCxn id="61" idx="3"/>
            <a:endCxn id="63" idx="0"/>
          </p:cNvCxnSpPr>
          <p:nvPr/>
        </p:nvCxnSpPr>
        <p:spPr>
          <a:xfrm flipH="1">
            <a:off x="7488155" y="1677946"/>
            <a:ext cx="133681" cy="591974"/>
          </a:xfrm>
          <a:prstGeom prst="bentConnector4">
            <a:avLst>
              <a:gd name="adj1" fmla="val -171004"/>
              <a:gd name="adj2" fmla="val 74328"/>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7" name="组 6"/>
          <p:cNvGrpSpPr/>
          <p:nvPr/>
        </p:nvGrpSpPr>
        <p:grpSpPr>
          <a:xfrm>
            <a:off x="1007435" y="1389914"/>
            <a:ext cx="10081120" cy="4720433"/>
            <a:chOff x="1007435" y="1389914"/>
            <a:chExt cx="10081120" cy="4720433"/>
          </a:xfrm>
        </p:grpSpPr>
        <p:sp>
          <p:nvSpPr>
            <p:cNvPr id="61" name="矩形 60"/>
            <p:cNvSpPr/>
            <p:nvPr/>
          </p:nvSpPr>
          <p:spPr>
            <a:xfrm>
              <a:off x="4453484" y="1389914"/>
              <a:ext cx="3168352"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按在企业经营中所扮演角色所追求的目标数量来划分</a:t>
              </a:r>
              <a:endParaRPr lang="en-US" altLang="zh-CN" sz="1600">
                <a:solidFill>
                  <a:schemeClr val="tx1"/>
                </a:solidFill>
              </a:endParaRPr>
            </a:p>
          </p:txBody>
        </p:sp>
        <p:sp>
          <p:nvSpPr>
            <p:cNvPr id="62" name="矩形 61"/>
            <p:cNvSpPr/>
            <p:nvPr/>
          </p:nvSpPr>
          <p:spPr>
            <a:xfrm>
              <a:off x="3407701" y="2269920"/>
              <a:ext cx="2400267"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单目标决策</a:t>
              </a:r>
              <a:endParaRPr lang="en-US" altLang="zh-CN" sz="1600">
                <a:solidFill>
                  <a:schemeClr val="tx1"/>
                </a:solidFill>
              </a:endParaRPr>
            </a:p>
          </p:txBody>
        </p:sp>
        <p:sp>
          <p:nvSpPr>
            <p:cNvPr id="63" name="矩形 62"/>
            <p:cNvSpPr/>
            <p:nvPr/>
          </p:nvSpPr>
          <p:spPr>
            <a:xfrm>
              <a:off x="6288021" y="2269920"/>
              <a:ext cx="2400267"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多目标决策</a:t>
              </a:r>
              <a:endParaRPr lang="en-US" altLang="zh-CN" sz="1600">
                <a:solidFill>
                  <a:schemeClr val="tx1"/>
                </a:solidFill>
              </a:endParaRPr>
            </a:p>
          </p:txBody>
        </p:sp>
        <p:sp>
          <p:nvSpPr>
            <p:cNvPr id="64" name="矩形 63"/>
            <p:cNvSpPr/>
            <p:nvPr/>
          </p:nvSpPr>
          <p:spPr>
            <a:xfrm>
              <a:off x="3407701" y="2941995"/>
              <a:ext cx="2400267"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通常是纯理性决策</a:t>
              </a:r>
              <a:endParaRPr lang="en-US" altLang="zh-CN" sz="1600">
                <a:solidFill>
                  <a:schemeClr val="tx1"/>
                </a:solidFill>
              </a:endParaRPr>
            </a:p>
          </p:txBody>
        </p:sp>
        <p:sp>
          <p:nvSpPr>
            <p:cNvPr id="65" name="矩形 64"/>
            <p:cNvSpPr/>
            <p:nvPr/>
          </p:nvSpPr>
          <p:spPr>
            <a:xfrm>
              <a:off x="6288021" y="2941995"/>
              <a:ext cx="2400267"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理性思考感性决策</a:t>
              </a:r>
              <a:endParaRPr lang="en-US" altLang="zh-CN" sz="1600">
                <a:solidFill>
                  <a:schemeClr val="tx1"/>
                </a:solidFill>
              </a:endParaRPr>
            </a:p>
          </p:txBody>
        </p:sp>
        <p:sp>
          <p:nvSpPr>
            <p:cNvPr id="66" name="矩形 65"/>
            <p:cNvSpPr/>
            <p:nvPr/>
          </p:nvSpPr>
          <p:spPr>
            <a:xfrm>
              <a:off x="3407701" y="3614070"/>
              <a:ext cx="2400267"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基层、中层人员</a:t>
              </a:r>
              <a:endParaRPr lang="en-US" altLang="zh-CN" sz="1600">
                <a:solidFill>
                  <a:schemeClr val="tx1"/>
                </a:solidFill>
              </a:endParaRPr>
            </a:p>
          </p:txBody>
        </p:sp>
        <p:sp>
          <p:nvSpPr>
            <p:cNvPr id="67" name="矩形 66"/>
            <p:cNvSpPr/>
            <p:nvPr/>
          </p:nvSpPr>
          <p:spPr>
            <a:xfrm>
              <a:off x="6288021" y="3614070"/>
              <a:ext cx="2400267"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高层、中层人员</a:t>
              </a:r>
              <a:endParaRPr lang="en-US" altLang="zh-CN" sz="1600">
                <a:solidFill>
                  <a:schemeClr val="tx1"/>
                </a:solidFill>
              </a:endParaRPr>
            </a:p>
          </p:txBody>
        </p:sp>
        <p:sp>
          <p:nvSpPr>
            <p:cNvPr id="69" name="矩形 68"/>
            <p:cNvSpPr/>
            <p:nvPr/>
          </p:nvSpPr>
          <p:spPr>
            <a:xfrm>
              <a:off x="1391477" y="4286144"/>
              <a:ext cx="4128459" cy="1046937"/>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示例</a:t>
              </a:r>
              <a:endParaRPr lang="en-US" altLang="zh-CN" sz="1600">
                <a:solidFill>
                  <a:schemeClr val="tx1"/>
                </a:solidFill>
              </a:endParaRPr>
            </a:p>
            <a:p>
              <a:r>
                <a:rPr lang="zh-CN" altLang="en-US" sz="1600">
                  <a:solidFill>
                    <a:schemeClr val="tx1"/>
                  </a:solidFill>
                </a:rPr>
                <a:t>中层：销售订单拿到就安排生产的决策</a:t>
              </a:r>
              <a:endParaRPr lang="en-US" altLang="zh-CN" sz="1600">
                <a:solidFill>
                  <a:schemeClr val="tx1"/>
                </a:solidFill>
              </a:endParaRPr>
            </a:p>
            <a:p>
              <a:r>
                <a:rPr lang="zh-CN" altLang="en-US" sz="1600">
                  <a:solidFill>
                    <a:schemeClr val="tx1"/>
                  </a:solidFill>
                </a:rPr>
                <a:t>基层：接到工作任务就马上执行的决策</a:t>
              </a:r>
              <a:endParaRPr lang="en-US" altLang="zh-CN" sz="1600">
                <a:solidFill>
                  <a:schemeClr val="tx1"/>
                </a:solidFill>
              </a:endParaRPr>
            </a:p>
          </p:txBody>
        </p:sp>
        <p:sp>
          <p:nvSpPr>
            <p:cNvPr id="70" name="矩形 69"/>
            <p:cNvSpPr/>
            <p:nvPr/>
          </p:nvSpPr>
          <p:spPr>
            <a:xfrm>
              <a:off x="6480043" y="4286145"/>
              <a:ext cx="4128459" cy="1046937"/>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示例</a:t>
              </a:r>
              <a:endParaRPr lang="en-US" altLang="zh-CN" sz="1600">
                <a:solidFill>
                  <a:schemeClr val="tx1"/>
                </a:solidFill>
              </a:endParaRPr>
            </a:p>
            <a:p>
              <a:r>
                <a:rPr lang="zh-CN" altLang="en-US" sz="1600">
                  <a:solidFill>
                    <a:schemeClr val="tx1"/>
                  </a:solidFill>
                </a:rPr>
                <a:t>高层：新品研发，进度快、质量高两目标</a:t>
              </a:r>
              <a:endParaRPr lang="en-US" altLang="zh-CN" sz="1600">
                <a:solidFill>
                  <a:schemeClr val="tx1"/>
                </a:solidFill>
              </a:endParaRPr>
            </a:p>
            <a:p>
              <a:r>
                <a:rPr lang="zh-CN" altLang="en-US" sz="1600">
                  <a:solidFill>
                    <a:schemeClr val="tx1"/>
                  </a:solidFill>
                </a:rPr>
                <a:t>中层：预算不超、要优质完成任务</a:t>
              </a:r>
              <a:endParaRPr lang="en-US" altLang="zh-CN" sz="1600">
                <a:solidFill>
                  <a:schemeClr val="tx1"/>
                </a:solidFill>
              </a:endParaRPr>
            </a:p>
          </p:txBody>
        </p:sp>
        <p:sp>
          <p:nvSpPr>
            <p:cNvPr id="71" name="矩形 70"/>
            <p:cNvSpPr/>
            <p:nvPr/>
          </p:nvSpPr>
          <p:spPr>
            <a:xfrm>
              <a:off x="1391477" y="5534283"/>
              <a:ext cx="9217024" cy="5760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p>
              <a:pPr algn="ctr"/>
              <a:r>
                <a:rPr lang="zh-CN" altLang="en-US" sz="1600">
                  <a:solidFill>
                    <a:schemeClr val="tx1"/>
                  </a:solidFill>
                </a:rPr>
                <a:t>单目标决策相对简单易操作，而多目标决策则是平衡决策，需要做</a:t>
              </a:r>
              <a:r>
                <a:rPr lang="zh-CN" altLang="en-US" sz="1600">
                  <a:solidFill>
                    <a:srgbClr val="FF0000"/>
                  </a:solidFill>
                </a:rPr>
                <a:t>痛苦的取舍选择</a:t>
              </a:r>
              <a:r>
                <a:rPr lang="zh-CN" altLang="en-US" sz="1600">
                  <a:solidFill>
                    <a:schemeClr val="tx1"/>
                  </a:solidFill>
                </a:rPr>
                <a:t>，这是不可避免的</a:t>
              </a:r>
              <a:endParaRPr lang="en-US" altLang="zh-CN" sz="1600">
                <a:solidFill>
                  <a:schemeClr val="tx1"/>
                </a:solidFill>
              </a:endParaRPr>
            </a:p>
          </p:txBody>
        </p:sp>
        <p:sp>
          <p:nvSpPr>
            <p:cNvPr id="2" name="矩形 1"/>
            <p:cNvSpPr/>
            <p:nvPr/>
          </p:nvSpPr>
          <p:spPr>
            <a:xfrm>
              <a:off x="9072331" y="2280752"/>
              <a:ext cx="2016224" cy="1585045"/>
            </a:xfrm>
            <a:prstGeom prst="rect">
              <a:avLst/>
            </a:prstGeom>
            <a:solidFill>
              <a:schemeClr val="accent6">
                <a:lumMod val="60000"/>
                <a:lumOff val="40000"/>
              </a:schemeClr>
            </a:solidFill>
          </p:spPr>
          <p:txBody>
            <a:bodyPr wrap="square" lIns="121917" tIns="60958" rIns="121917" bIns="60958">
              <a:spAutoFit/>
            </a:bodyPr>
            <a:lstStyle/>
            <a:p>
              <a:r>
                <a:rPr lang="zh-CN" altLang="en-US" sz="1900"/>
                <a:t>多目标决策方法</a:t>
              </a:r>
              <a:endParaRPr lang="en-US" altLang="zh-CN" sz="1900"/>
            </a:p>
            <a:p>
              <a:pPr marL="457200" indent="-457200">
                <a:buFont typeface="+mj-ea"/>
                <a:buAutoNum type="circleNumDbPlain"/>
              </a:pPr>
              <a:r>
                <a:rPr lang="zh-CN" altLang="en-US" sz="1900"/>
                <a:t>谁是首要目标要求？</a:t>
              </a:r>
              <a:endParaRPr lang="en-US" altLang="zh-CN" sz="1900"/>
            </a:p>
            <a:p>
              <a:pPr marL="457200" indent="-457200">
                <a:buFont typeface="+mj-ea"/>
                <a:buAutoNum type="circleNumDbPlain"/>
              </a:pPr>
              <a:r>
                <a:rPr lang="zh-CN" altLang="en-US" sz="1900"/>
                <a:t>次要目标的底线是什么？</a:t>
              </a:r>
              <a:endParaRPr lang="en-US" altLang="zh-CN" sz="1900"/>
            </a:p>
          </p:txBody>
        </p:sp>
        <p:sp>
          <p:nvSpPr>
            <p:cNvPr id="20" name="矩形 19"/>
            <p:cNvSpPr/>
            <p:nvPr/>
          </p:nvSpPr>
          <p:spPr>
            <a:xfrm>
              <a:off x="1007435" y="2326791"/>
              <a:ext cx="2016224" cy="1585045"/>
            </a:xfrm>
            <a:prstGeom prst="rect">
              <a:avLst/>
            </a:prstGeom>
            <a:solidFill>
              <a:schemeClr val="accent6">
                <a:lumMod val="60000"/>
                <a:lumOff val="40000"/>
              </a:schemeClr>
            </a:solidFill>
          </p:spPr>
          <p:txBody>
            <a:bodyPr wrap="square" lIns="121917" tIns="60958" rIns="121917" bIns="60958">
              <a:spAutoFit/>
            </a:bodyPr>
            <a:lstStyle/>
            <a:p>
              <a:r>
                <a:rPr lang="zh-CN" altLang="en-US" sz="1900"/>
                <a:t>单目标决策方法</a:t>
              </a:r>
              <a:endParaRPr lang="en-US" altLang="zh-CN" sz="1900"/>
            </a:p>
            <a:p>
              <a:pPr marL="457200" indent="-457200">
                <a:buFont typeface="+mj-ea"/>
                <a:buAutoNum type="circleNumDbPlain"/>
              </a:pPr>
              <a:r>
                <a:rPr lang="zh-CN" altLang="en-US" sz="1900"/>
                <a:t>弄清逻辑关系</a:t>
              </a:r>
              <a:endParaRPr lang="en-US" altLang="zh-CN" sz="1900"/>
            </a:p>
            <a:p>
              <a:pPr marL="457200" indent="-457200">
                <a:buFont typeface="+mj-ea"/>
                <a:buAutoNum type="circleNumDbPlain"/>
              </a:pPr>
              <a:r>
                <a:rPr lang="zh-CN" altLang="en-US" sz="1900"/>
                <a:t>理性分析判断</a:t>
              </a:r>
              <a:endParaRPr lang="en-US" altLang="zh-CN" sz="190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6336</Words>
  <Application>WPS 演示</Application>
  <PresentationFormat>自定义</PresentationFormat>
  <Paragraphs>1027</Paragraphs>
  <Slides>36</Slides>
  <Notes>22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36</vt:i4>
      </vt:variant>
    </vt:vector>
  </HeadingPairs>
  <TitlesOfParts>
    <vt:vector size="46" baseType="lpstr">
      <vt:lpstr>Arial</vt:lpstr>
      <vt:lpstr>宋体</vt:lpstr>
      <vt:lpstr>Wingdings</vt:lpstr>
      <vt:lpstr>微软雅黑</vt:lpstr>
      <vt:lpstr>华文隶书</vt:lpstr>
      <vt:lpstr>黑体</vt:lpstr>
      <vt:lpstr>Arial Unicode MS</vt:lpstr>
      <vt:lpstr>Calibri</vt:lpstr>
      <vt:lpstr>华文行楷</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VULCAN</dc:creator>
  <cp:lastModifiedBy>新道小小星</cp:lastModifiedBy>
  <cp:revision>542</cp:revision>
  <dcterms:created xsi:type="dcterms:W3CDTF">2016-05-09T02:08:00Z</dcterms:created>
  <dcterms:modified xsi:type="dcterms:W3CDTF">2018-09-02T17:16:08Z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