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2"/>
  </p:handoutMasterIdLst>
  <p:sldIdLst>
    <p:sldId id="290" r:id="rId3"/>
    <p:sldId id="291" r:id="rId5"/>
    <p:sldId id="260" r:id="rId6"/>
    <p:sldId id="259" r:id="rId7"/>
    <p:sldId id="257" r:id="rId8"/>
    <p:sldId id="320" r:id="rId9"/>
    <p:sldId id="321" r:id="rId10"/>
    <p:sldId id="322" r:id="rId11"/>
    <p:sldId id="261" r:id="rId12"/>
    <p:sldId id="262" r:id="rId13"/>
    <p:sldId id="326" r:id="rId14"/>
    <p:sldId id="323" r:id="rId15"/>
    <p:sldId id="324" r:id="rId16"/>
    <p:sldId id="325" r:id="rId17"/>
    <p:sldId id="327" r:id="rId18"/>
    <p:sldId id="328" r:id="rId19"/>
    <p:sldId id="265" r:id="rId20"/>
    <p:sldId id="337" r:id="rId21"/>
    <p:sldId id="303" r:id="rId22"/>
    <p:sldId id="329" r:id="rId23"/>
    <p:sldId id="330" r:id="rId24"/>
    <p:sldId id="331" r:id="rId25"/>
    <p:sldId id="332" r:id="rId26"/>
    <p:sldId id="333" r:id="rId27"/>
    <p:sldId id="334" r:id="rId28"/>
    <p:sldId id="335" r:id="rId29"/>
    <p:sldId id="336" r:id="rId30"/>
    <p:sldId id="277"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87DE"/>
    <a:srgbClr val="383E4C"/>
    <a:srgbClr val="F5F5F5"/>
    <a:srgbClr val="F2F2F2"/>
    <a:srgbClr val="6CABD6"/>
    <a:srgbClr val="22A8DE"/>
    <a:srgbClr val="2466C6"/>
    <a:srgbClr val="1E222A"/>
    <a:srgbClr val="3381C7"/>
    <a:srgbClr val="BA5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95" autoAdjust="0"/>
    <p:restoredTop sz="85409" autoAdjust="0"/>
  </p:normalViewPr>
  <p:slideViewPr>
    <p:cSldViewPr snapToGrid="0">
      <p:cViewPr>
        <p:scale>
          <a:sx n="75" d="100"/>
          <a:sy n="75" d="100"/>
        </p:scale>
        <p:origin x="-832" y="-160"/>
      </p:cViewPr>
      <p:guideLst>
        <p:guide orient="horz" pos="2160"/>
        <p:guide pos="3840"/>
      </p:guideLst>
    </p:cSldViewPr>
  </p:slideViewPr>
  <p:notesTextViewPr>
    <p:cViewPr>
      <p:scale>
        <a:sx n="1" d="1"/>
        <a:sy n="1" d="1"/>
      </p:scale>
      <p:origin x="0" y="0"/>
    </p:cViewPr>
  </p:notesTextViewPr>
  <p:sorterViewPr>
    <p:cViewPr>
      <p:scale>
        <a:sx n="100" d="100"/>
        <a:sy n="100" d="100"/>
      </p:scale>
      <p:origin x="0" y="-4710"/>
    </p:cViewPr>
  </p:sorterViewPr>
  <p:notesViewPr>
    <p:cSldViewPr snapToGrid="0">
      <p:cViewPr varScale="1">
        <p:scale>
          <a:sx n="88" d="100"/>
          <a:sy n="88" d="100"/>
        </p:scale>
        <p:origin x="294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212BFB-166E-4CDD-AD5B-AC26AE90C213}"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E070EA-FC40-42E8-91F6-5DBE7B9F4BF5}"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87D4E2-F347-487F-9805-57194C7C295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FABC8-8301-4D14-BF61-A6AD70448D3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A89FABC8-8301-4D14-BF61-A6AD70448D3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A89FABC8-8301-4D14-BF61-A6AD70448D3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A89FABC8-8301-4D14-BF61-A6AD70448D3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A89FABC8-8301-4D14-BF61-A6AD70448D3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A89FABC8-8301-4D14-BF61-A6AD70448D3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A89FABC8-8301-4D14-BF61-A6AD70448D3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A89FABC8-8301-4D14-BF61-A6AD70448D3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dirty="0" smtClean="0"/>
              <a:t>一天早晨，柯立芝看见秘书走进办公室，便对她说：“今天你穿的这身衣服真漂亮，正适合你这样年轻漂亮的小姐。”</a:t>
            </a:r>
            <a:endParaRPr lang="en-US" altLang="zh-CN" dirty="0" smtClean="0"/>
          </a:p>
          <a:p>
            <a:r>
              <a:rPr lang="zh-CN" altLang="zh-CN" dirty="0" smtClean="0"/>
              <a:t>秘书受宠若惊，柯立芝接着又说：“但也不要骄傲，我相信你的公文处理也能和你一样漂亮的。”</a:t>
            </a:r>
            <a:endParaRPr lang="en-US" altLang="zh-CN" dirty="0" smtClean="0"/>
          </a:p>
          <a:p>
            <a:endParaRPr lang="en-US" altLang="zh-CN" sz="1200" b="1" kern="1200" dirty="0" smtClean="0">
              <a:solidFill>
                <a:schemeClr val="tx1"/>
              </a:solidFill>
              <a:latin typeface="+mn-lt"/>
              <a:ea typeface="+mn-ea"/>
              <a:cs typeface="+mn-cs"/>
            </a:endParaRPr>
          </a:p>
          <a:p>
            <a:r>
              <a:rPr lang="zh-CN" altLang="zh-CN" sz="1200" b="1" kern="1200" dirty="0" smtClean="0">
                <a:solidFill>
                  <a:schemeClr val="tx1"/>
                </a:solidFill>
                <a:latin typeface="+mn-lt"/>
                <a:ea typeface="+mn-ea"/>
                <a:cs typeface="+mn-cs"/>
              </a:rPr>
              <a:t>批评不但不会改变事实，反而只有招致愤恨，使情况进一步恶化。当我们听到他人对自己的优点加以称赞之后，再去听一些不愉快的话，情形自然就会有很大不同，心里自然也觉得好受一些</a:t>
            </a:r>
            <a:r>
              <a:rPr lang="zh-CN" altLang="zh-CN" sz="1200" kern="1200" dirty="0" smtClean="0">
                <a:solidFill>
                  <a:schemeClr val="tx1"/>
                </a:solidFill>
                <a:latin typeface="+mn-lt"/>
                <a:ea typeface="+mn-ea"/>
                <a:cs typeface="+mn-cs"/>
              </a:rPr>
              <a:t>。这正如理发师在替人修面之前，事先要涂上一层肥皂一样。</a:t>
            </a:r>
            <a:endParaRPr lang="en-US" altLang="zh-CN" sz="1200" kern="1200" dirty="0" smtClean="0">
              <a:solidFill>
                <a:schemeClr val="tx1"/>
              </a:solidFill>
              <a:latin typeface="+mn-lt"/>
              <a:ea typeface="+mn-ea"/>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A89FABC8-8301-4D14-BF61-A6AD70448D3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3765" rtl="0" eaLnBrk="1" fontAlgn="auto" latinLnBrk="0" hangingPunct="1">
              <a:lnSpc>
                <a:spcPct val="100000"/>
              </a:lnSpc>
              <a:spcBef>
                <a:spcPts val="0"/>
              </a:spcBef>
              <a:spcAft>
                <a:spcPts val="0"/>
              </a:spcAft>
              <a:buClrTx/>
              <a:buSzTx/>
              <a:buFontTx/>
              <a:buNone/>
              <a:defRPr/>
            </a:pPr>
            <a:r>
              <a:rPr lang="zh-CN" altLang="zh-CN" sz="1200" kern="1200" dirty="0" smtClean="0">
                <a:solidFill>
                  <a:schemeClr val="tx1"/>
                </a:solidFill>
                <a:latin typeface="+mn-lt"/>
                <a:ea typeface="+mn-ea"/>
                <a:cs typeface="+mn-cs"/>
              </a:rPr>
              <a:t>这时，丞相李斯上来打圆场，说：“中期这个人也太狂妄了，幸亏他遇上了陛下这样一位豁达仁慈的明君，要是遇到了夏桀、商纣那样的暴君，中期肯定要掉脑袋喽！”</a:t>
            </a:r>
            <a:endParaRPr lang="en-US" altLang="zh-CN" sz="1200" kern="1200" dirty="0" smtClean="0">
              <a:solidFill>
                <a:schemeClr val="tx1"/>
              </a:solidFill>
              <a:latin typeface="+mn-lt"/>
              <a:ea typeface="+mn-ea"/>
              <a:cs typeface="+mn-cs"/>
            </a:endParaRPr>
          </a:p>
          <a:p>
            <a:pPr marL="0" marR="0" indent="0" algn="l" defTabSz="913765" rtl="0" eaLnBrk="1" fontAlgn="auto" latinLnBrk="0" hangingPunct="1">
              <a:lnSpc>
                <a:spcPct val="100000"/>
              </a:lnSpc>
              <a:spcBef>
                <a:spcPts val="0"/>
              </a:spcBef>
              <a:spcAft>
                <a:spcPts val="0"/>
              </a:spcAft>
              <a:buClrTx/>
              <a:buSzTx/>
              <a:buFontTx/>
              <a:buNone/>
              <a:defRPr/>
            </a:pPr>
            <a:endParaRPr lang="en-US" altLang="zh-CN" sz="1200" kern="1200" dirty="0" smtClean="0">
              <a:solidFill>
                <a:schemeClr val="tx1"/>
              </a:solidFill>
              <a:latin typeface="+mn-lt"/>
              <a:ea typeface="+mn-ea"/>
              <a:cs typeface="+mn-cs"/>
            </a:endParaRPr>
          </a:p>
          <a:p>
            <a:pPr marL="0" marR="0" indent="0" algn="l" defTabSz="913765" rtl="0" eaLnBrk="1" fontAlgn="auto" latinLnBrk="0" hangingPunct="1">
              <a:lnSpc>
                <a:spcPct val="100000"/>
              </a:lnSpc>
              <a:spcBef>
                <a:spcPts val="0"/>
              </a:spcBef>
              <a:spcAft>
                <a:spcPts val="0"/>
              </a:spcAft>
              <a:buClrTx/>
              <a:buSzTx/>
              <a:buFontTx/>
              <a:buNone/>
              <a:defRPr/>
            </a:pPr>
            <a:r>
              <a:rPr lang="zh-CN" altLang="zh-CN" sz="1200" kern="1200" dirty="0" smtClean="0">
                <a:solidFill>
                  <a:schemeClr val="tx1"/>
                </a:solidFill>
                <a:latin typeface="+mn-lt"/>
                <a:ea typeface="+mn-ea"/>
                <a:cs typeface="+mn-cs"/>
              </a:rPr>
              <a:t>赞美就像理发师替人修面之前先涂上的一层肥皂，平滑去污，温暖释怀。必定会唤起羞耻之心，进而促其改正不足，产生超越自我的强烈追求，达到意想不到的效果。当然，</a:t>
            </a:r>
            <a:r>
              <a:rPr lang="zh-CN" altLang="zh-CN" sz="1200" b="1" kern="1200" dirty="0" smtClean="0">
                <a:solidFill>
                  <a:schemeClr val="tx1"/>
                </a:solidFill>
                <a:latin typeface="+mn-lt"/>
                <a:ea typeface="+mn-ea"/>
                <a:cs typeface="+mn-cs"/>
              </a:rPr>
              <a:t>我这里所说的赞美，是为了帮助人改正错误或纠正毛病的赞美，而不是为了达到个人目的的吹捧和忽悠，那样的赞美不但于事无补，还可能使人有被捧着产生的飘飘然之感，有助纣为虐的嫌疑了</a:t>
            </a:r>
            <a:r>
              <a:rPr lang="zh-CN" altLang="zh-CN" sz="1200" kern="1200" dirty="0" smtClean="0">
                <a:solidFill>
                  <a:schemeClr val="tx1"/>
                </a:solidFill>
                <a:latin typeface="+mn-lt"/>
                <a:ea typeface="+mn-ea"/>
                <a:cs typeface="+mn-cs"/>
              </a:rPr>
              <a:t>。</a:t>
            </a:r>
            <a:endParaRPr lang="zh-CN" altLang="zh-CN" sz="1200" kern="1200" dirty="0" smtClean="0">
              <a:solidFill>
                <a:schemeClr val="tx1"/>
              </a:solidFill>
              <a:latin typeface="+mn-lt"/>
              <a:ea typeface="+mn-ea"/>
              <a:cs typeface="+mn-cs"/>
            </a:endParaRPr>
          </a:p>
          <a:p>
            <a:endParaRPr lang="zh-CN" altLang="en-US" dirty="0" smtClean="0"/>
          </a:p>
          <a:p>
            <a:endParaRPr kumimoji="1" lang="zh-CN" altLang="en-US" dirty="0"/>
          </a:p>
        </p:txBody>
      </p:sp>
      <p:sp>
        <p:nvSpPr>
          <p:cNvPr id="4" name="幻灯片编号占位符 3"/>
          <p:cNvSpPr>
            <a:spLocks noGrp="1"/>
          </p:cNvSpPr>
          <p:nvPr>
            <p:ph type="sldNum" sz="quarter" idx="10"/>
          </p:nvPr>
        </p:nvSpPr>
        <p:spPr/>
        <p:txBody>
          <a:bodyPr/>
          <a:lstStyle/>
          <a:p>
            <a:fld id="{A89FABC8-8301-4D14-BF61-A6AD70448D3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A89FABC8-8301-4D14-BF61-A6AD70448D3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A89FABC8-8301-4D14-BF61-A6AD70448D3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A89FABC8-8301-4D14-BF61-A6AD70448D3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A89FABC8-8301-4D14-BF61-A6AD70448D3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A89FABC8-8301-4D14-BF61-A6AD70448D3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章节起始页">
    <p:spTree>
      <p:nvGrpSpPr>
        <p:cNvPr id="1" name=""/>
        <p:cNvGrpSpPr/>
        <p:nvPr/>
      </p:nvGrpSpPr>
      <p:grpSpPr>
        <a:xfrm>
          <a:off x="0" y="0"/>
          <a:ext cx="0" cy="0"/>
          <a:chOff x="0" y="0"/>
          <a:chExt cx="0" cy="0"/>
        </a:xfrm>
      </p:grpSpPr>
      <p:cxnSp>
        <p:nvCxnSpPr>
          <p:cNvPr id="19" name="直接连接符 18"/>
          <p:cNvCxnSpPr/>
          <p:nvPr userDrawn="1"/>
        </p:nvCxnSpPr>
        <p:spPr>
          <a:xfrm>
            <a:off x="7702549" y="2121031"/>
            <a:ext cx="0" cy="3129699"/>
          </a:xfrm>
          <a:prstGeom prst="line">
            <a:avLst/>
          </a:prstGeom>
          <a:ln w="19050">
            <a:solidFill>
              <a:srgbClr val="4987DE"/>
            </a:solidFill>
          </a:ln>
        </p:spPr>
        <p:style>
          <a:lnRef idx="1">
            <a:schemeClr val="accent1"/>
          </a:lnRef>
          <a:fillRef idx="0">
            <a:schemeClr val="accent1"/>
          </a:fillRef>
          <a:effectRef idx="0">
            <a:schemeClr val="accent1"/>
          </a:effectRef>
          <a:fontRef idx="minor">
            <a:schemeClr val="tx1"/>
          </a:fontRef>
        </p:style>
      </p:cxnSp>
      <p:sp>
        <p:nvSpPr>
          <p:cNvPr id="37" name="任意多边形 36"/>
          <p:cNvSpPr/>
          <p:nvPr userDrawn="1"/>
        </p:nvSpPr>
        <p:spPr>
          <a:xfrm>
            <a:off x="11591450" y="4455796"/>
            <a:ext cx="600551" cy="2402204"/>
          </a:xfrm>
          <a:custGeom>
            <a:avLst/>
            <a:gdLst>
              <a:gd name="connsiteX0" fmla="*/ 600551 w 600551"/>
              <a:gd name="connsiteY0" fmla="*/ 0 h 2402204"/>
              <a:gd name="connsiteX1" fmla="*/ 600551 w 600551"/>
              <a:gd name="connsiteY1" fmla="*/ 2402204 h 2402204"/>
              <a:gd name="connsiteX2" fmla="*/ 0 w 600551"/>
              <a:gd name="connsiteY2" fmla="*/ 2402204 h 2402204"/>
            </a:gdLst>
            <a:ahLst/>
            <a:cxnLst>
              <a:cxn ang="0">
                <a:pos x="connsiteX0" y="connsiteY0"/>
              </a:cxn>
              <a:cxn ang="0">
                <a:pos x="connsiteX1" y="connsiteY1"/>
              </a:cxn>
              <a:cxn ang="0">
                <a:pos x="connsiteX2" y="connsiteY2"/>
              </a:cxn>
            </a:cxnLst>
            <a:rect l="l" t="t" r="r" b="b"/>
            <a:pathLst>
              <a:path w="600551" h="2402204">
                <a:moveTo>
                  <a:pt x="600551" y="0"/>
                </a:moveTo>
                <a:lnTo>
                  <a:pt x="600551" y="2402204"/>
                </a:lnTo>
                <a:lnTo>
                  <a:pt x="0" y="2402204"/>
                </a:lnTo>
                <a:close/>
              </a:path>
            </a:pathLst>
          </a:custGeom>
          <a:solidFill>
            <a:srgbClr val="4987D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文本占位符 15"/>
          <p:cNvSpPr>
            <a:spLocks noGrp="1"/>
          </p:cNvSpPr>
          <p:nvPr>
            <p:ph type="body" sz="quarter" idx="11" hasCustomPrompt="1"/>
          </p:nvPr>
        </p:nvSpPr>
        <p:spPr>
          <a:xfrm>
            <a:off x="7741629" y="3363347"/>
            <a:ext cx="2489200" cy="429626"/>
          </a:xfrm>
          <a:prstGeom prst="rect">
            <a:avLst/>
          </a:prstGeom>
        </p:spPr>
        <p:txBody>
          <a:bodyPr/>
          <a:lstStyle>
            <a:lvl1pPr marL="0" indent="0" algn="l">
              <a:buFontTx/>
              <a:buNone/>
              <a:defRPr sz="1800"/>
            </a:lvl1pPr>
          </a:lstStyle>
          <a:p>
            <a:pPr lvl="0"/>
            <a:r>
              <a:rPr lang="en-US" altLang="zh-CN" dirty="0" smtClean="0"/>
              <a:t>ABCDE</a:t>
            </a:r>
            <a:r>
              <a:rPr lang="zh-CN" altLang="en-US" dirty="0" smtClean="0"/>
              <a:t>环境中的</a:t>
            </a:r>
            <a:endParaRPr lang="zh-CN" altLang="en-US" dirty="0"/>
          </a:p>
        </p:txBody>
      </p:sp>
      <p:sp>
        <p:nvSpPr>
          <p:cNvPr id="24" name="文本占位符 15"/>
          <p:cNvSpPr>
            <a:spLocks noGrp="1"/>
          </p:cNvSpPr>
          <p:nvPr>
            <p:ph type="body" sz="quarter" idx="13" hasCustomPrompt="1"/>
          </p:nvPr>
        </p:nvSpPr>
        <p:spPr>
          <a:xfrm>
            <a:off x="7741628" y="3663536"/>
            <a:ext cx="4031272" cy="1313005"/>
          </a:xfrm>
          <a:prstGeom prst="rect">
            <a:avLst/>
          </a:prstGeom>
        </p:spPr>
        <p:txBody>
          <a:bodyPr/>
          <a:lstStyle>
            <a:lvl1pPr marL="0" indent="0" algn="l">
              <a:buFontTx/>
              <a:buNone/>
              <a:defRPr sz="6000" b="1"/>
            </a:lvl1pPr>
          </a:lstStyle>
          <a:p>
            <a:pPr lvl="0"/>
            <a:r>
              <a:rPr lang="en-US" altLang="zh-CN" dirty="0" smtClean="0"/>
              <a:t>ABC</a:t>
            </a:r>
            <a:r>
              <a:rPr lang="zh-CN" altLang="en-US" dirty="0" smtClean="0"/>
              <a:t>成</a:t>
            </a:r>
            <a:endParaRPr lang="zh-CN" altLang="en-US" dirty="0"/>
          </a:p>
        </p:txBody>
      </p:sp>
      <p:sp>
        <p:nvSpPr>
          <p:cNvPr id="35" name="任意多边形 34"/>
          <p:cNvSpPr/>
          <p:nvPr userDrawn="1"/>
        </p:nvSpPr>
        <p:spPr>
          <a:xfrm>
            <a:off x="2" y="469072"/>
            <a:ext cx="6400799" cy="6388928"/>
          </a:xfrm>
          <a:custGeom>
            <a:avLst/>
            <a:gdLst>
              <a:gd name="connsiteX0" fmla="*/ 0 w 6400799"/>
              <a:gd name="connsiteY0" fmla="*/ 0 h 6388928"/>
              <a:gd name="connsiteX1" fmla="*/ 6400799 w 6400799"/>
              <a:gd name="connsiteY1" fmla="*/ 0 h 6388928"/>
              <a:gd name="connsiteX2" fmla="*/ 4803567 w 6400799"/>
              <a:gd name="connsiteY2" fmla="*/ 6388928 h 6388928"/>
              <a:gd name="connsiteX3" fmla="*/ 0 w 6400799"/>
              <a:gd name="connsiteY3" fmla="*/ 6388928 h 6388928"/>
            </a:gdLst>
            <a:ahLst/>
            <a:cxnLst>
              <a:cxn ang="0">
                <a:pos x="connsiteX0" y="connsiteY0"/>
              </a:cxn>
              <a:cxn ang="0">
                <a:pos x="connsiteX1" y="connsiteY1"/>
              </a:cxn>
              <a:cxn ang="0">
                <a:pos x="connsiteX2" y="connsiteY2"/>
              </a:cxn>
              <a:cxn ang="0">
                <a:pos x="connsiteX3" y="connsiteY3"/>
              </a:cxn>
            </a:cxnLst>
            <a:rect l="l" t="t" r="r" b="b"/>
            <a:pathLst>
              <a:path w="6400799" h="6388928">
                <a:moveTo>
                  <a:pt x="0" y="0"/>
                </a:moveTo>
                <a:lnTo>
                  <a:pt x="6400799" y="0"/>
                </a:lnTo>
                <a:lnTo>
                  <a:pt x="4803567" y="6388928"/>
                </a:lnTo>
                <a:lnTo>
                  <a:pt x="0" y="6388928"/>
                </a:lnTo>
                <a:close/>
              </a:path>
            </a:pathLst>
          </a:custGeom>
          <a:solidFill>
            <a:srgbClr val="4987D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4" name="图片占位符 33"/>
          <p:cNvSpPr>
            <a:spLocks noGrp="1"/>
          </p:cNvSpPr>
          <p:nvPr>
            <p:ph type="pic" sz="quarter" idx="14"/>
          </p:nvPr>
        </p:nvSpPr>
        <p:spPr>
          <a:xfrm>
            <a:off x="1" y="0"/>
            <a:ext cx="6075556" cy="6888098"/>
          </a:xfrm>
          <a:custGeom>
            <a:avLst/>
            <a:gdLst>
              <a:gd name="connsiteX0" fmla="*/ 0 w 6075556"/>
              <a:gd name="connsiteY0" fmla="*/ 0 h 6888098"/>
              <a:gd name="connsiteX1" fmla="*/ 6075556 w 6075556"/>
              <a:gd name="connsiteY1" fmla="*/ 0 h 6888098"/>
              <a:gd name="connsiteX2" fmla="*/ 4383701 w 6075556"/>
              <a:gd name="connsiteY2" fmla="*/ 6888098 h 6888098"/>
              <a:gd name="connsiteX3" fmla="*/ 0 w 6075556"/>
              <a:gd name="connsiteY3" fmla="*/ 6888098 h 6888098"/>
            </a:gdLst>
            <a:ahLst/>
            <a:cxnLst>
              <a:cxn ang="0">
                <a:pos x="connsiteX0" y="connsiteY0"/>
              </a:cxn>
              <a:cxn ang="0">
                <a:pos x="connsiteX1" y="connsiteY1"/>
              </a:cxn>
              <a:cxn ang="0">
                <a:pos x="connsiteX2" y="connsiteY2"/>
              </a:cxn>
              <a:cxn ang="0">
                <a:pos x="connsiteX3" y="connsiteY3"/>
              </a:cxn>
            </a:cxnLst>
            <a:rect l="l" t="t" r="r" b="b"/>
            <a:pathLst>
              <a:path w="6075556" h="6888098">
                <a:moveTo>
                  <a:pt x="0" y="0"/>
                </a:moveTo>
                <a:lnTo>
                  <a:pt x="6075556" y="0"/>
                </a:lnTo>
                <a:lnTo>
                  <a:pt x="4383701" y="6888098"/>
                </a:lnTo>
                <a:lnTo>
                  <a:pt x="0" y="6888098"/>
                </a:lnTo>
                <a:close/>
              </a:path>
            </a:pathLst>
          </a:custGeom>
        </p:spPr>
        <p:txBody>
          <a:bodyPr wrap="square">
            <a:noAutofit/>
          </a:bodyPr>
          <a:lstStyle/>
          <a:p>
            <a:endParaRPr lang="zh-CN" altLang="en-US"/>
          </a:p>
        </p:txBody>
      </p:sp>
      <p:sp>
        <p:nvSpPr>
          <p:cNvPr id="16" name="文本占位符 15"/>
          <p:cNvSpPr>
            <a:spLocks noGrp="1"/>
          </p:cNvSpPr>
          <p:nvPr>
            <p:ph type="body" sz="quarter" idx="10" hasCustomPrompt="1"/>
          </p:nvPr>
        </p:nvSpPr>
        <p:spPr>
          <a:xfrm>
            <a:off x="6489700" y="2252980"/>
            <a:ext cx="1079500" cy="848439"/>
          </a:xfrm>
          <a:prstGeom prst="rect">
            <a:avLst/>
          </a:prstGeom>
        </p:spPr>
        <p:txBody>
          <a:bodyPr/>
          <a:lstStyle>
            <a:lvl1pPr marL="0" indent="0" algn="r">
              <a:buFontTx/>
              <a:buNone/>
              <a:defRPr sz="6000"/>
            </a:lvl1pPr>
          </a:lstStyle>
          <a:p>
            <a:pPr lvl="0"/>
            <a:r>
              <a:rPr lang="zh-CN" altLang="en-US" dirty="0" smtClean="0"/>
              <a:t>九</a:t>
            </a:r>
            <a:endParaRPr lang="zh-CN" altLang="en-US" dirty="0"/>
          </a:p>
        </p:txBody>
      </p:sp>
      <p:sp>
        <p:nvSpPr>
          <p:cNvPr id="22" name="矩形 21"/>
          <p:cNvSpPr/>
          <p:nvPr userDrawn="1"/>
        </p:nvSpPr>
        <p:spPr>
          <a:xfrm>
            <a:off x="6489700" y="3115811"/>
            <a:ext cx="1079499" cy="368483"/>
          </a:xfrm>
          <a:prstGeom prst="rect">
            <a:avLst/>
          </a:prstGeom>
          <a:solidFill>
            <a:srgbClr val="4987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占位符 15"/>
          <p:cNvSpPr>
            <a:spLocks noGrp="1"/>
          </p:cNvSpPr>
          <p:nvPr>
            <p:ph type="body" sz="quarter" idx="12" hasCustomPrompt="1"/>
          </p:nvPr>
        </p:nvSpPr>
        <p:spPr>
          <a:xfrm>
            <a:off x="6489700" y="3184233"/>
            <a:ext cx="1079499" cy="608739"/>
          </a:xfrm>
          <a:prstGeom prst="rect">
            <a:avLst/>
          </a:prstGeom>
        </p:spPr>
        <p:txBody>
          <a:bodyPr lIns="0" tIns="0" rIns="0" bIns="0"/>
          <a:lstStyle>
            <a:lvl1pPr marL="0" indent="0" algn="ctr">
              <a:buFontTx/>
              <a:buNone/>
              <a:defRPr sz="1800">
                <a:solidFill>
                  <a:schemeClr val="bg1"/>
                </a:solidFill>
              </a:defRPr>
            </a:lvl1pPr>
          </a:lstStyle>
          <a:p>
            <a:pPr lvl="0"/>
            <a:r>
              <a:rPr lang="zh-CN" altLang="en-US" dirty="0" smtClean="0"/>
              <a:t>第九部分</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37"/>
                                        </p:tgtEl>
                                        <p:attrNameLst>
                                          <p:attrName>ppt_x</p:attrName>
                                        </p:attrNameLst>
                                      </p:cBhvr>
                                      <p:tavLst>
                                        <p:tav tm="0">
                                          <p:val>
                                            <p:strVal val="ppt_x"/>
                                          </p:val>
                                        </p:tav>
                                        <p:tav tm="100000">
                                          <p:val>
                                            <p:strVal val="1+ppt_w/2"/>
                                          </p:val>
                                        </p:tav>
                                      </p:tavLst>
                                    </p:anim>
                                    <p:anim calcmode="lin" valueType="num">
                                      <p:cBhvr additive="base">
                                        <p:cTn id="7" dur="500"/>
                                        <p:tgtEl>
                                          <p:spTgt spid="37"/>
                                        </p:tgtEl>
                                        <p:attrNameLst>
                                          <p:attrName>ppt_y</p:attrName>
                                        </p:attrNameLst>
                                      </p:cBhvr>
                                      <p:tavLst>
                                        <p:tav tm="0">
                                          <p:val>
                                            <p:strVal val="ppt_y"/>
                                          </p:val>
                                        </p:tav>
                                        <p:tav tm="100000">
                                          <p:val>
                                            <p:strVal val="ppt_y"/>
                                          </p:val>
                                        </p:tav>
                                      </p:tavLst>
                                    </p:anim>
                                    <p:set>
                                      <p:cBhvr>
                                        <p:cTn id="8" dur="1" fill="hold">
                                          <p:stCondLst>
                                            <p:cond delay="499"/>
                                          </p:stCondLst>
                                        </p:cTn>
                                        <p:tgtEl>
                                          <p:spTgt spid="37"/>
                                        </p:tgtEl>
                                        <p:attrNameLst>
                                          <p:attrName>style.visibility</p:attrName>
                                        </p:attrNameLst>
                                      </p:cBhvr>
                                      <p:to>
                                        <p:strVal val="hidden"/>
                                      </p:to>
                                    </p:set>
                                  </p:childTnLst>
                                </p:cTn>
                              </p:par>
                              <p:par>
                                <p:cTn id="9" presetID="2" presetClass="exit" presetSubtype="8" fill="hold" grpId="0" nodeType="withEffect">
                                  <p:stCondLst>
                                    <p:cond delay="0"/>
                                  </p:stCondLst>
                                  <p:childTnLst>
                                    <p:anim calcmode="lin" valueType="num">
                                      <p:cBhvr additive="base">
                                        <p:cTn id="10" dur="500"/>
                                        <p:tgtEl>
                                          <p:spTgt spid="35"/>
                                        </p:tgtEl>
                                        <p:attrNameLst>
                                          <p:attrName>ppt_x</p:attrName>
                                        </p:attrNameLst>
                                      </p:cBhvr>
                                      <p:tavLst>
                                        <p:tav tm="0">
                                          <p:val>
                                            <p:strVal val="ppt_x"/>
                                          </p:val>
                                        </p:tav>
                                        <p:tav tm="100000">
                                          <p:val>
                                            <p:strVal val="0-ppt_w/2"/>
                                          </p:val>
                                        </p:tav>
                                      </p:tavLst>
                                    </p:anim>
                                    <p:anim calcmode="lin" valueType="num">
                                      <p:cBhvr additive="base">
                                        <p:cTn id="11" dur="500"/>
                                        <p:tgtEl>
                                          <p:spTgt spid="35"/>
                                        </p:tgtEl>
                                        <p:attrNameLst>
                                          <p:attrName>ppt_y</p:attrName>
                                        </p:attrNameLst>
                                      </p:cBhvr>
                                      <p:tavLst>
                                        <p:tav tm="0">
                                          <p:val>
                                            <p:strVal val="ppt_y"/>
                                          </p:val>
                                        </p:tav>
                                        <p:tav tm="100000">
                                          <p:val>
                                            <p:strVal val="ppt_y"/>
                                          </p:val>
                                        </p:tav>
                                      </p:tavLst>
                                    </p:anim>
                                    <p:set>
                                      <p:cBhvr>
                                        <p:cTn id="12" dur="1" fill="hold">
                                          <p:stCondLst>
                                            <p:cond delay="499"/>
                                          </p:stCondLst>
                                        </p:cTn>
                                        <p:tgtEl>
                                          <p:spTgt spid="35"/>
                                        </p:tgtEl>
                                        <p:attrNameLst>
                                          <p:attrName>style.visibility</p:attrName>
                                        </p:attrNameLst>
                                      </p:cBhvr>
                                      <p:to>
                                        <p:strVal val="hidden"/>
                                      </p:to>
                                    </p:set>
                                  </p:childTnLst>
                                </p:cTn>
                              </p:par>
                              <p:par>
                                <p:cTn id="13" presetID="2" presetClass="exit" presetSubtype="8" fill="hold" grpId="0" nodeType="withEffect" nodePh="1">
                                  <p:stCondLst>
                                    <p:cond delay="0"/>
                                  </p:stCondLst>
                                  <p:endCondLst>
                                    <p:cond evt="begin" delay="0">
                                      <p:tn val="13"/>
                                    </p:cond>
                                  </p:endCondLst>
                                  <p:childTnLst>
                                    <p:anim calcmode="lin" valueType="num">
                                      <p:cBhvr additive="base">
                                        <p:cTn id="14" dur="500"/>
                                        <p:tgtEl>
                                          <p:spTgt spid="34"/>
                                        </p:tgtEl>
                                        <p:attrNameLst>
                                          <p:attrName>ppt_x</p:attrName>
                                        </p:attrNameLst>
                                      </p:cBhvr>
                                      <p:tavLst>
                                        <p:tav tm="0">
                                          <p:val>
                                            <p:strVal val="ppt_x"/>
                                          </p:val>
                                        </p:tav>
                                        <p:tav tm="100000">
                                          <p:val>
                                            <p:strVal val="0-ppt_w/2"/>
                                          </p:val>
                                        </p:tav>
                                      </p:tavLst>
                                    </p:anim>
                                    <p:anim calcmode="lin" valueType="num">
                                      <p:cBhvr additive="base">
                                        <p:cTn id="15" dur="500"/>
                                        <p:tgtEl>
                                          <p:spTgt spid="34"/>
                                        </p:tgtEl>
                                        <p:attrNameLst>
                                          <p:attrName>ppt_y</p:attrName>
                                        </p:attrNameLst>
                                      </p:cBhvr>
                                      <p:tavLst>
                                        <p:tav tm="0">
                                          <p:val>
                                            <p:strVal val="ppt_y"/>
                                          </p:val>
                                        </p:tav>
                                        <p:tav tm="100000">
                                          <p:val>
                                            <p:strVal val="ppt_y"/>
                                          </p:val>
                                        </p:tav>
                                      </p:tavLst>
                                    </p:anim>
                                    <p:set>
                                      <p:cBhvr>
                                        <p:cTn id="16" dur="1" fill="hold">
                                          <p:stCondLst>
                                            <p:cond delay="499"/>
                                          </p:stCondLst>
                                        </p:cTn>
                                        <p:tgtEl>
                                          <p:spTgt spid="34"/>
                                        </p:tgtEl>
                                        <p:attrNameLst>
                                          <p:attrName>style.visibility</p:attrName>
                                        </p:attrNameLst>
                                      </p:cBhvr>
                                      <p:to>
                                        <p:strVal val="hidden"/>
                                      </p:to>
                                    </p:set>
                                  </p:childTnLst>
                                </p:cTn>
                              </p:par>
                              <p:par>
                                <p:cTn id="17" presetID="2" presetClass="exit" presetSubtype="8" fill="hold" grpId="0" nodeType="withEffect">
                                  <p:stCondLst>
                                    <p:cond delay="0"/>
                                  </p:stCondLst>
                                  <p:childTnLst>
                                    <p:anim calcmode="lin" valueType="num">
                                      <p:cBhvr additive="base">
                                        <p:cTn id="18" dur="500"/>
                                        <p:tgtEl>
                                          <p:spTgt spid="16">
                                            <p:txEl>
                                              <p:pRg st="0" end="0"/>
                                            </p:txEl>
                                          </p:spTgt>
                                        </p:tgtEl>
                                        <p:attrNameLst>
                                          <p:attrName>ppt_x</p:attrName>
                                        </p:attrNameLst>
                                      </p:cBhvr>
                                      <p:tavLst>
                                        <p:tav tm="0">
                                          <p:val>
                                            <p:strVal val="ppt_x"/>
                                          </p:val>
                                        </p:tav>
                                        <p:tav tm="100000">
                                          <p:val>
                                            <p:strVal val="0-ppt_w/2"/>
                                          </p:val>
                                        </p:tav>
                                      </p:tavLst>
                                    </p:anim>
                                    <p:anim calcmode="lin" valueType="num">
                                      <p:cBhvr additive="base">
                                        <p:cTn id="19" dur="500"/>
                                        <p:tgtEl>
                                          <p:spTgt spid="16">
                                            <p:txEl>
                                              <p:pRg st="0" end="0"/>
                                            </p:txEl>
                                          </p:spTgt>
                                        </p:tgtEl>
                                        <p:attrNameLst>
                                          <p:attrName>ppt_y</p:attrName>
                                        </p:attrNameLst>
                                      </p:cBhvr>
                                      <p:tavLst>
                                        <p:tav tm="0">
                                          <p:val>
                                            <p:strVal val="ppt_y"/>
                                          </p:val>
                                        </p:tav>
                                        <p:tav tm="100000">
                                          <p:val>
                                            <p:strVal val="ppt_y"/>
                                          </p:val>
                                        </p:tav>
                                      </p:tavLst>
                                    </p:anim>
                                    <p:set>
                                      <p:cBhvr>
                                        <p:cTn id="20" dur="1" fill="hold">
                                          <p:stCondLst>
                                            <p:cond delay="499"/>
                                          </p:stCondLst>
                                        </p:cTn>
                                        <p:tgtEl>
                                          <p:spTgt spid="16">
                                            <p:txEl>
                                              <p:pRg st="0" end="0"/>
                                            </p:txEl>
                                          </p:spTgt>
                                        </p:tgtEl>
                                        <p:attrNameLst>
                                          <p:attrName>style.visibility</p:attrName>
                                        </p:attrNameLst>
                                      </p:cBhvr>
                                      <p:to>
                                        <p:strVal val="hidden"/>
                                      </p:to>
                                    </p:set>
                                  </p:childTnLst>
                                </p:cTn>
                              </p:par>
                              <p:par>
                                <p:cTn id="21" presetID="2" presetClass="exit" presetSubtype="8" fill="hold" grpId="0" nodeType="withEffect">
                                  <p:stCondLst>
                                    <p:cond delay="0"/>
                                  </p:stCondLst>
                                  <p:childTnLst>
                                    <p:anim calcmode="lin" valueType="num">
                                      <p:cBhvr additive="base">
                                        <p:cTn id="22" dur="500"/>
                                        <p:tgtEl>
                                          <p:spTgt spid="22"/>
                                        </p:tgtEl>
                                        <p:attrNameLst>
                                          <p:attrName>ppt_x</p:attrName>
                                        </p:attrNameLst>
                                      </p:cBhvr>
                                      <p:tavLst>
                                        <p:tav tm="0">
                                          <p:val>
                                            <p:strVal val="ppt_x"/>
                                          </p:val>
                                        </p:tav>
                                        <p:tav tm="100000">
                                          <p:val>
                                            <p:strVal val="0-ppt_w/2"/>
                                          </p:val>
                                        </p:tav>
                                      </p:tavLst>
                                    </p:anim>
                                    <p:anim calcmode="lin" valueType="num">
                                      <p:cBhvr additive="base">
                                        <p:cTn id="23" dur="500"/>
                                        <p:tgtEl>
                                          <p:spTgt spid="22"/>
                                        </p:tgtEl>
                                        <p:attrNameLst>
                                          <p:attrName>ppt_y</p:attrName>
                                        </p:attrNameLst>
                                      </p:cBhvr>
                                      <p:tavLst>
                                        <p:tav tm="0">
                                          <p:val>
                                            <p:strVal val="ppt_y"/>
                                          </p:val>
                                        </p:tav>
                                        <p:tav tm="100000">
                                          <p:val>
                                            <p:strVal val="ppt_y"/>
                                          </p:val>
                                        </p:tav>
                                      </p:tavLst>
                                    </p:anim>
                                    <p:set>
                                      <p:cBhvr>
                                        <p:cTn id="24" dur="1" fill="hold">
                                          <p:stCondLst>
                                            <p:cond delay="499"/>
                                          </p:stCondLst>
                                        </p:cTn>
                                        <p:tgtEl>
                                          <p:spTgt spid="22"/>
                                        </p:tgtEl>
                                        <p:attrNameLst>
                                          <p:attrName>style.visibility</p:attrName>
                                        </p:attrNameLst>
                                      </p:cBhvr>
                                      <p:to>
                                        <p:strVal val="hidden"/>
                                      </p:to>
                                    </p:set>
                                  </p:childTnLst>
                                </p:cTn>
                              </p:par>
                              <p:par>
                                <p:cTn id="25" presetID="2" presetClass="exit" presetSubtype="8" fill="hold" grpId="0" nodeType="withEffect">
                                  <p:stCondLst>
                                    <p:cond delay="0"/>
                                  </p:stCondLst>
                                  <p:childTnLst>
                                    <p:anim calcmode="lin" valueType="num">
                                      <p:cBhvr additive="base">
                                        <p:cTn id="26" dur="500"/>
                                        <p:tgtEl>
                                          <p:spTgt spid="23">
                                            <p:txEl>
                                              <p:pRg st="0" end="0"/>
                                            </p:txEl>
                                          </p:spTgt>
                                        </p:tgtEl>
                                        <p:attrNameLst>
                                          <p:attrName>ppt_x</p:attrName>
                                        </p:attrNameLst>
                                      </p:cBhvr>
                                      <p:tavLst>
                                        <p:tav tm="0">
                                          <p:val>
                                            <p:strVal val="ppt_x"/>
                                          </p:val>
                                        </p:tav>
                                        <p:tav tm="100000">
                                          <p:val>
                                            <p:strVal val="0-ppt_w/2"/>
                                          </p:val>
                                        </p:tav>
                                      </p:tavLst>
                                    </p:anim>
                                    <p:anim calcmode="lin" valueType="num">
                                      <p:cBhvr additive="base">
                                        <p:cTn id="27" dur="500"/>
                                        <p:tgtEl>
                                          <p:spTgt spid="23">
                                            <p:txEl>
                                              <p:pRg st="0" end="0"/>
                                            </p:txEl>
                                          </p:spTgt>
                                        </p:tgtEl>
                                        <p:attrNameLst>
                                          <p:attrName>ppt_y</p:attrName>
                                        </p:attrNameLst>
                                      </p:cBhvr>
                                      <p:tavLst>
                                        <p:tav tm="0">
                                          <p:val>
                                            <p:strVal val="ppt_y"/>
                                          </p:val>
                                        </p:tav>
                                        <p:tav tm="100000">
                                          <p:val>
                                            <p:strVal val="ppt_y"/>
                                          </p:val>
                                        </p:tav>
                                      </p:tavLst>
                                    </p:anim>
                                    <p:set>
                                      <p:cBhvr>
                                        <p:cTn id="28" dur="1" fill="hold">
                                          <p:stCondLst>
                                            <p:cond delay="499"/>
                                          </p:stCondLst>
                                        </p:cTn>
                                        <p:tgtEl>
                                          <p:spTgt spid="23">
                                            <p:txEl>
                                              <p:pRg st="0" end="0"/>
                                            </p:txEl>
                                          </p:spTgt>
                                        </p:tgtEl>
                                        <p:attrNameLst>
                                          <p:attrName>style.visibility</p:attrName>
                                        </p:attrNameLst>
                                      </p:cBhvr>
                                      <p:to>
                                        <p:strVal val="hidden"/>
                                      </p:to>
                                    </p:set>
                                  </p:childTnLst>
                                </p:cTn>
                              </p:par>
                              <p:par>
                                <p:cTn id="29" presetID="2" presetClass="exit" presetSubtype="2" fill="hold" grpId="0" nodeType="withEffect">
                                  <p:stCondLst>
                                    <p:cond delay="0"/>
                                  </p:stCondLst>
                                  <p:childTnLst>
                                    <p:anim calcmode="lin" valueType="num">
                                      <p:cBhvr additive="base">
                                        <p:cTn id="30" dur="500"/>
                                        <p:tgtEl>
                                          <p:spTgt spid="17">
                                            <p:txEl>
                                              <p:pRg st="0" end="0"/>
                                            </p:txEl>
                                          </p:spTgt>
                                        </p:tgtEl>
                                        <p:attrNameLst>
                                          <p:attrName>ppt_x</p:attrName>
                                        </p:attrNameLst>
                                      </p:cBhvr>
                                      <p:tavLst>
                                        <p:tav tm="0">
                                          <p:val>
                                            <p:strVal val="ppt_x"/>
                                          </p:val>
                                        </p:tav>
                                        <p:tav tm="100000">
                                          <p:val>
                                            <p:strVal val="1+ppt_w/2"/>
                                          </p:val>
                                        </p:tav>
                                      </p:tavLst>
                                    </p:anim>
                                    <p:anim calcmode="lin" valueType="num">
                                      <p:cBhvr additive="base">
                                        <p:cTn id="31" dur="500"/>
                                        <p:tgtEl>
                                          <p:spTgt spid="17">
                                            <p:txEl>
                                              <p:pRg st="0" end="0"/>
                                            </p:txEl>
                                          </p:spTgt>
                                        </p:tgtEl>
                                        <p:attrNameLst>
                                          <p:attrName>ppt_y</p:attrName>
                                        </p:attrNameLst>
                                      </p:cBhvr>
                                      <p:tavLst>
                                        <p:tav tm="0">
                                          <p:val>
                                            <p:strVal val="ppt_y"/>
                                          </p:val>
                                        </p:tav>
                                        <p:tav tm="100000">
                                          <p:val>
                                            <p:strVal val="ppt_y"/>
                                          </p:val>
                                        </p:tav>
                                      </p:tavLst>
                                    </p:anim>
                                    <p:set>
                                      <p:cBhvr>
                                        <p:cTn id="32" dur="1" fill="hold">
                                          <p:stCondLst>
                                            <p:cond delay="499"/>
                                          </p:stCondLst>
                                        </p:cTn>
                                        <p:tgtEl>
                                          <p:spTgt spid="17">
                                            <p:txEl>
                                              <p:pRg st="0" end="0"/>
                                            </p:txEl>
                                          </p:spTgt>
                                        </p:tgtEl>
                                        <p:attrNameLst>
                                          <p:attrName>style.visibility</p:attrName>
                                        </p:attrNameLst>
                                      </p:cBhvr>
                                      <p:to>
                                        <p:strVal val="hidden"/>
                                      </p:to>
                                    </p:set>
                                  </p:childTnLst>
                                </p:cTn>
                              </p:par>
                              <p:par>
                                <p:cTn id="33" presetID="2" presetClass="exit" presetSubtype="2" fill="hold" grpId="0" nodeType="withEffect">
                                  <p:stCondLst>
                                    <p:cond delay="0"/>
                                  </p:stCondLst>
                                  <p:childTnLst>
                                    <p:anim calcmode="lin" valueType="num">
                                      <p:cBhvr additive="base">
                                        <p:cTn id="34" dur="500"/>
                                        <p:tgtEl>
                                          <p:spTgt spid="24">
                                            <p:txEl>
                                              <p:pRg st="0" end="0"/>
                                            </p:txEl>
                                          </p:spTgt>
                                        </p:tgtEl>
                                        <p:attrNameLst>
                                          <p:attrName>ppt_x</p:attrName>
                                        </p:attrNameLst>
                                      </p:cBhvr>
                                      <p:tavLst>
                                        <p:tav tm="0">
                                          <p:val>
                                            <p:strVal val="ppt_x"/>
                                          </p:val>
                                        </p:tav>
                                        <p:tav tm="100000">
                                          <p:val>
                                            <p:strVal val="1+ppt_w/2"/>
                                          </p:val>
                                        </p:tav>
                                      </p:tavLst>
                                    </p:anim>
                                    <p:anim calcmode="lin" valueType="num">
                                      <p:cBhvr additive="base">
                                        <p:cTn id="35" dur="500"/>
                                        <p:tgtEl>
                                          <p:spTgt spid="24">
                                            <p:txEl>
                                              <p:pRg st="0" end="0"/>
                                            </p:txEl>
                                          </p:spTgt>
                                        </p:tgtEl>
                                        <p:attrNameLst>
                                          <p:attrName>ppt_y</p:attrName>
                                        </p:attrNameLst>
                                      </p:cBhvr>
                                      <p:tavLst>
                                        <p:tav tm="0">
                                          <p:val>
                                            <p:strVal val="ppt_y"/>
                                          </p:val>
                                        </p:tav>
                                        <p:tav tm="100000">
                                          <p:val>
                                            <p:strVal val="ppt_y"/>
                                          </p:val>
                                        </p:tav>
                                      </p:tavLst>
                                    </p:anim>
                                    <p:set>
                                      <p:cBhvr>
                                        <p:cTn id="36" dur="1" fill="hold">
                                          <p:stCondLst>
                                            <p:cond delay="499"/>
                                          </p:stCondLst>
                                        </p:cTn>
                                        <p:tgtEl>
                                          <p:spTgt spid="24">
                                            <p:txEl>
                                              <p:pRg st="0" end="0"/>
                                            </p:txEl>
                                          </p:spTgt>
                                        </p:tgtEl>
                                        <p:attrNameLst>
                                          <p:attrName>style.visibility</p:attrName>
                                        </p:attrNameLst>
                                      </p:cBhvr>
                                      <p:to>
                                        <p:strVal val="hidden"/>
                                      </p:to>
                                    </p:set>
                                  </p:childTnLst>
                                </p:cTn>
                              </p:par>
                              <p:par>
                                <p:cTn id="37" presetID="16" presetClass="exit" presetSubtype="26" fill="hold" nodeType="withEffect">
                                  <p:stCondLst>
                                    <p:cond delay="250"/>
                                  </p:stCondLst>
                                  <p:childTnLst>
                                    <p:animEffect transition="out" filter="barn(inHorizontal)">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7" grpId="0" build="p">
        <p:tmplLst>
          <p:tmpl lvl="1">
            <p:tnLst>
              <p:par>
                <p:cTn presetID="2" presetClass="exit" presetSubtype="2" fill="hold" nodeType="withEffect">
                  <p:stCondLst>
                    <p:cond delay="0"/>
                  </p:stCondLst>
                  <p:childTnLst>
                    <p:anim calcmode="lin" valueType="num">
                      <p:cBhvr additive="base">
                        <p:cTn dur="500"/>
                        <p:tgtEl>
                          <p:spTgt spid="17"/>
                        </p:tgtEl>
                        <p:attrNameLst>
                          <p:attrName>ppt_x</p:attrName>
                        </p:attrNameLst>
                      </p:cBhvr>
                      <p:tavLst>
                        <p:tav tm="0">
                          <p:val>
                            <p:strVal val="ppt_x"/>
                          </p:val>
                        </p:tav>
                        <p:tav tm="100000">
                          <p:val>
                            <p:strVal val="1+ppt_w/2"/>
                          </p:val>
                        </p:tav>
                      </p:tavLst>
                    </p:anim>
                    <p:anim calcmode="lin" valueType="num">
                      <p:cBhvr additive="base">
                        <p:cTn dur="500"/>
                        <p:tgtEl>
                          <p:spTgt spid="17"/>
                        </p:tgtEl>
                        <p:attrNameLst>
                          <p:attrName>ppt_y</p:attrName>
                        </p:attrNameLst>
                      </p:cBhvr>
                      <p:tavLst>
                        <p:tav tm="0">
                          <p:val>
                            <p:strVal val="ppt_y"/>
                          </p:val>
                        </p:tav>
                        <p:tav tm="100000">
                          <p:val>
                            <p:strVal val="ppt_y"/>
                          </p:val>
                        </p:tav>
                      </p:tavLst>
                    </p:anim>
                    <p:set>
                      <p:cBhvr>
                        <p:cTn dur="1" fill="hold">
                          <p:stCondLst>
                            <p:cond delay="499"/>
                          </p:stCondLst>
                        </p:cTn>
                        <p:tgtEl>
                          <p:spTgt spid="17"/>
                        </p:tgtEl>
                        <p:attrNameLst>
                          <p:attrName>style.visibility</p:attrName>
                        </p:attrNameLst>
                      </p:cBhvr>
                      <p:to>
                        <p:strVal val="hidden"/>
                      </p:to>
                    </p:set>
                  </p:childTnLst>
                </p:cTn>
              </p:par>
            </p:tnLst>
          </p:tmpl>
        </p:tmplLst>
      </p:bldP>
      <p:bldP spid="24" grpId="0" build="p">
        <p:tmplLst>
          <p:tmpl lvl="1">
            <p:tnLst>
              <p:par>
                <p:cTn presetID="2" presetClass="exit" presetSubtype="2" fill="hold" nodeType="withEffect">
                  <p:stCondLst>
                    <p:cond delay="0"/>
                  </p:stCondLst>
                  <p:childTnLst>
                    <p:anim calcmode="lin" valueType="num">
                      <p:cBhvr additive="base">
                        <p:cTn dur="500"/>
                        <p:tgtEl>
                          <p:spTgt spid="24"/>
                        </p:tgtEl>
                        <p:attrNameLst>
                          <p:attrName>ppt_x</p:attrName>
                        </p:attrNameLst>
                      </p:cBhvr>
                      <p:tavLst>
                        <p:tav tm="0">
                          <p:val>
                            <p:strVal val="ppt_x"/>
                          </p:val>
                        </p:tav>
                        <p:tav tm="100000">
                          <p:val>
                            <p:strVal val="1+ppt_w/2"/>
                          </p:val>
                        </p:tav>
                      </p:tavLst>
                    </p:anim>
                    <p:anim calcmode="lin" valueType="num">
                      <p:cBhvr additive="base">
                        <p:cTn dur="500"/>
                        <p:tgtEl>
                          <p:spTgt spid="24"/>
                        </p:tgtEl>
                        <p:attrNameLst>
                          <p:attrName>ppt_y</p:attrName>
                        </p:attrNameLst>
                      </p:cBhvr>
                      <p:tavLst>
                        <p:tav tm="0">
                          <p:val>
                            <p:strVal val="ppt_y"/>
                          </p:val>
                        </p:tav>
                        <p:tav tm="100000">
                          <p:val>
                            <p:strVal val="ppt_y"/>
                          </p:val>
                        </p:tav>
                      </p:tavLst>
                    </p:anim>
                    <p:set>
                      <p:cBhvr>
                        <p:cTn dur="1" fill="hold">
                          <p:stCondLst>
                            <p:cond delay="499"/>
                          </p:stCondLst>
                        </p:cTn>
                        <p:tgtEl>
                          <p:spTgt spid="24"/>
                        </p:tgtEl>
                        <p:attrNameLst>
                          <p:attrName>style.visibility</p:attrName>
                        </p:attrNameLst>
                      </p:cBhvr>
                      <p:to>
                        <p:strVal val="hidden"/>
                      </p:to>
                    </p:set>
                  </p:childTnLst>
                </p:cTn>
              </p:par>
            </p:tnLst>
          </p:tmpl>
        </p:tmplLst>
      </p:bldP>
      <p:bldP spid="35" grpId="0" animBg="1"/>
      <p:bldP spid="34" grpId="0"/>
      <p:bldP spid="16" grpId="0" build="p">
        <p:tmplLst>
          <p:tmpl lvl="1">
            <p:tnLst>
              <p:par>
                <p:cTn presetID="2" presetClass="exit" presetSubtype="8" fill="hold" nodeType="withEffect">
                  <p:stCondLst>
                    <p:cond delay="0"/>
                  </p:stCondLst>
                  <p:childTnLst>
                    <p:anim calcmode="lin" valueType="num">
                      <p:cBhvr additive="base">
                        <p:cTn dur="500"/>
                        <p:tgtEl>
                          <p:spTgt spid="16"/>
                        </p:tgtEl>
                        <p:attrNameLst>
                          <p:attrName>ppt_x</p:attrName>
                        </p:attrNameLst>
                      </p:cBhvr>
                      <p:tavLst>
                        <p:tav tm="0">
                          <p:val>
                            <p:strVal val="ppt_x"/>
                          </p:val>
                        </p:tav>
                        <p:tav tm="100000">
                          <p:val>
                            <p:strVal val="0-ppt_w/2"/>
                          </p:val>
                        </p:tav>
                      </p:tavLst>
                    </p:anim>
                    <p:anim calcmode="lin" valueType="num">
                      <p:cBhvr additive="base">
                        <p:cTn dur="500"/>
                        <p:tgtEl>
                          <p:spTgt spid="16"/>
                        </p:tgtEl>
                        <p:attrNameLst>
                          <p:attrName>ppt_y</p:attrName>
                        </p:attrNameLst>
                      </p:cBhvr>
                      <p:tavLst>
                        <p:tav tm="0">
                          <p:val>
                            <p:strVal val="ppt_y"/>
                          </p:val>
                        </p:tav>
                        <p:tav tm="100000">
                          <p:val>
                            <p:strVal val="ppt_y"/>
                          </p:val>
                        </p:tav>
                      </p:tavLst>
                    </p:anim>
                    <p:set>
                      <p:cBhvr>
                        <p:cTn dur="1" fill="hold">
                          <p:stCondLst>
                            <p:cond delay="499"/>
                          </p:stCondLst>
                        </p:cTn>
                        <p:tgtEl>
                          <p:spTgt spid="16"/>
                        </p:tgtEl>
                        <p:attrNameLst>
                          <p:attrName>style.visibility</p:attrName>
                        </p:attrNameLst>
                      </p:cBhvr>
                      <p:to>
                        <p:strVal val="hidden"/>
                      </p:to>
                    </p:set>
                  </p:childTnLst>
                </p:cTn>
              </p:par>
            </p:tnLst>
          </p:tmpl>
        </p:tmplLst>
      </p:bldP>
      <p:bldP spid="22" grpId="0" animBg="1"/>
      <p:bldP spid="23" grpId="0" build="p">
        <p:tmplLst>
          <p:tmpl lvl="1">
            <p:tnLst>
              <p:par>
                <p:cTn presetID="2" presetClass="exit" presetSubtype="8" fill="hold" nodeType="withEffect">
                  <p:stCondLst>
                    <p:cond delay="0"/>
                  </p:stCondLst>
                  <p:childTnLst>
                    <p:anim calcmode="lin" valueType="num">
                      <p:cBhvr additive="base">
                        <p:cTn dur="500"/>
                        <p:tgtEl>
                          <p:spTgt spid="23"/>
                        </p:tgtEl>
                        <p:attrNameLst>
                          <p:attrName>ppt_x</p:attrName>
                        </p:attrNameLst>
                      </p:cBhvr>
                      <p:tavLst>
                        <p:tav tm="0">
                          <p:val>
                            <p:strVal val="ppt_x"/>
                          </p:val>
                        </p:tav>
                        <p:tav tm="100000">
                          <p:val>
                            <p:strVal val="0-ppt_w/2"/>
                          </p:val>
                        </p:tav>
                      </p:tavLst>
                    </p:anim>
                    <p:anim calcmode="lin" valueType="num">
                      <p:cBhvr additive="base">
                        <p:cTn dur="500"/>
                        <p:tgtEl>
                          <p:spTgt spid="23"/>
                        </p:tgtEl>
                        <p:attrNameLst>
                          <p:attrName>ppt_y</p:attrName>
                        </p:attrNameLst>
                      </p:cBhvr>
                      <p:tavLst>
                        <p:tav tm="0">
                          <p:val>
                            <p:strVal val="ppt_y"/>
                          </p:val>
                        </p:tav>
                        <p:tav tm="100000">
                          <p:val>
                            <p:strVal val="ppt_y"/>
                          </p:val>
                        </p:tav>
                      </p:tavLst>
                    </p:anim>
                    <p:set>
                      <p:cBhvr>
                        <p:cTn dur="1" fill="hold">
                          <p:stCondLst>
                            <p:cond delay="499"/>
                          </p:stCondLst>
                        </p:cTn>
                        <p:tgtEl>
                          <p:spTgt spid="23"/>
                        </p:tgtEl>
                        <p:attrNameLst>
                          <p:attrName>style.visibility</p:attrName>
                        </p:attrNameLst>
                      </p:cBhvr>
                      <p:to>
                        <p:strVal val="hidden"/>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第一部分">
    <p:spTree>
      <p:nvGrpSpPr>
        <p:cNvPr id="1" name=""/>
        <p:cNvGrpSpPr/>
        <p:nvPr/>
      </p:nvGrpSpPr>
      <p:grpSpPr>
        <a:xfrm>
          <a:off x="0" y="0"/>
          <a:ext cx="0" cy="0"/>
          <a:chOff x="0" y="0"/>
          <a:chExt cx="0" cy="0"/>
        </a:xfrm>
      </p:grpSpPr>
      <p:sp>
        <p:nvSpPr>
          <p:cNvPr id="9" name="文本占位符 8"/>
          <p:cNvSpPr>
            <a:spLocks noGrp="1"/>
          </p:cNvSpPr>
          <p:nvPr>
            <p:ph type="body" sz="quarter" idx="13" hasCustomPrompt="1"/>
          </p:nvPr>
        </p:nvSpPr>
        <p:spPr>
          <a:xfrm>
            <a:off x="613328" y="883717"/>
            <a:ext cx="978241" cy="435644"/>
          </a:xfrm>
          <a:prstGeom prst="rect">
            <a:avLst/>
          </a:prstGeom>
          <a:noFill/>
        </p:spPr>
        <p:txBody>
          <a:bodyPr lIns="0" tIns="0" rIns="0" bIns="0" anchor="b" anchorCtr="0"/>
          <a:lstStyle>
            <a:lvl1pPr marL="0" indent="0" algn="l" defTabSz="914400" rtl="0" eaLnBrk="1" latinLnBrk="0" hangingPunct="1">
              <a:lnSpc>
                <a:spcPct val="90000"/>
              </a:lnSpc>
              <a:spcBef>
                <a:spcPct val="0"/>
              </a:spcBef>
              <a:buFontTx/>
              <a:buNone/>
              <a:defRPr sz="3000" b="0" i="0" u="none" strike="noStrike" baseline="0">
                <a:solidFill>
                  <a:srgbClr val="383E4C"/>
                </a:solidFill>
                <a:effectLst/>
                <a:latin typeface="微软雅黑" panose="020B0503020204020204" pitchFamily="34" charset="-122"/>
                <a:ea typeface="华文隶书" panose="02010800040101010101" pitchFamily="2" charset="-122"/>
              </a:defRPr>
            </a:lvl1pPr>
          </a:lstStyle>
          <a:p>
            <a:pPr algn="l" defTabSz="914400" rtl="0" eaLnBrk="1" latinLnBrk="0" hangingPunct="1">
              <a:lnSpc>
                <a:spcPct val="90000"/>
              </a:lnSpc>
              <a:spcBef>
                <a:spcPct val="0"/>
              </a:spcBef>
              <a:buNone/>
            </a:pPr>
            <a:r>
              <a:rPr lang="en-US" altLang="zh-CN" sz="3400" i="1" kern="1200" dirty="0" smtClean="0">
                <a:solidFill>
                  <a:srgbClr val="383E4C"/>
                </a:solidFill>
                <a:latin typeface="微软雅黑" panose="020B0503020204020204" pitchFamily="34" charset="-122"/>
                <a:ea typeface="微软雅黑" panose="020B0503020204020204" pitchFamily="34" charset="-122"/>
                <a:cs typeface="+mn-cs"/>
              </a:rPr>
              <a:t>8</a:t>
            </a:r>
            <a:endParaRPr lang="zh-CN" altLang="en-US" sz="3400" i="1" kern="1200" dirty="0">
              <a:solidFill>
                <a:srgbClr val="383E4C"/>
              </a:solidFill>
              <a:latin typeface="微软雅黑" panose="020B0503020204020204" pitchFamily="34" charset="-122"/>
              <a:ea typeface="微软雅黑" panose="020B0503020204020204" pitchFamily="34" charset="-122"/>
              <a:cs typeface="+mn-cs"/>
            </a:endParaRPr>
          </a:p>
        </p:txBody>
      </p:sp>
      <p:sp>
        <p:nvSpPr>
          <p:cNvPr id="31" name="文本占位符 8"/>
          <p:cNvSpPr>
            <a:spLocks noGrp="1"/>
          </p:cNvSpPr>
          <p:nvPr>
            <p:ph type="body" sz="quarter" idx="14" hasCustomPrompt="1"/>
          </p:nvPr>
        </p:nvSpPr>
        <p:spPr>
          <a:xfrm>
            <a:off x="902136" y="808399"/>
            <a:ext cx="2427784" cy="435644"/>
          </a:xfrm>
          <a:prstGeom prst="rect">
            <a:avLst/>
          </a:prstGeom>
          <a:noFill/>
        </p:spPr>
        <p:txBody>
          <a:bodyPr lIns="0" tIns="0" rIns="0" bIns="0" anchor="b" anchorCtr="0"/>
          <a:lstStyle>
            <a:lvl1pPr marL="0" indent="0" algn="l">
              <a:buFontTx/>
              <a:buNone/>
              <a:defRPr sz="1600" b="0" i="0" strike="noStrike">
                <a:solidFill>
                  <a:srgbClr val="383E4C"/>
                </a:solidFill>
                <a:latin typeface="+mj-lt"/>
                <a:ea typeface="微软雅黑" panose="020B0503020204020204" pitchFamily="34" charset="-122"/>
              </a:defRPr>
            </a:lvl1pPr>
          </a:lstStyle>
          <a:p>
            <a:r>
              <a:rPr lang="zh-CN" altLang="en-US" sz="1800" i="1" kern="1200" dirty="0" smtClean="0">
                <a:solidFill>
                  <a:srgbClr val="383E4C"/>
                </a:solidFill>
                <a:effectLst/>
                <a:latin typeface="微软雅黑" panose="020B0503020204020204" pitchFamily="34" charset="-122"/>
                <a:ea typeface="微软雅黑" panose="020B0503020204020204" pitchFamily="34" charset="-122"/>
                <a:cs typeface="+mn-cs"/>
              </a:rPr>
              <a:t>标题名称</a:t>
            </a:r>
            <a:endParaRPr lang="zh-CN" altLang="en-US" i="1" dirty="0">
              <a:solidFill>
                <a:srgbClr val="383E4C"/>
              </a:solidFill>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15"/>
          </p:nvPr>
        </p:nvSpPr>
        <p:spPr/>
        <p:txBody>
          <a:bodyPr/>
          <a:lstStyle/>
          <a:p>
            <a:fld id="{960E47D1-41C1-405F-8F5B-A65B2ED23DDD}" type="slidenum">
              <a:rPr lang="zh-CN" altLang="en-US" smtClean="0"/>
            </a:fld>
            <a:endParaRPr lang="zh-CN" alt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0" y="6490607"/>
            <a:ext cx="12192000" cy="367393"/>
          </a:xfrm>
          <a:prstGeom prst="rect">
            <a:avLst/>
          </a:prstGeom>
          <a:solidFill>
            <a:srgbClr val="383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userDrawn="1"/>
        </p:nvSpPr>
        <p:spPr>
          <a:xfrm>
            <a:off x="10627307" y="6410326"/>
            <a:ext cx="1216731" cy="447674"/>
          </a:xfrm>
          <a:prstGeom prst="parallelogram">
            <a:avLst/>
          </a:prstGeom>
          <a:solidFill>
            <a:srgbClr val="4987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p>
        </p:txBody>
      </p:sp>
      <p:sp>
        <p:nvSpPr>
          <p:cNvPr id="12" name="平行四边形 11"/>
          <p:cNvSpPr/>
          <p:nvPr userDrawn="1"/>
        </p:nvSpPr>
        <p:spPr>
          <a:xfrm>
            <a:off x="10720541" y="6408059"/>
            <a:ext cx="1034895" cy="447674"/>
          </a:xfrm>
          <a:prstGeom prst="parallelogram">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pic>
        <p:nvPicPr>
          <p:cNvPr id="8" name="图片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7976" y="259619"/>
            <a:ext cx="575329" cy="360000"/>
          </a:xfrm>
          <a:prstGeom prst="rect">
            <a:avLst/>
          </a:prstGeom>
        </p:spPr>
      </p:pic>
      <p:cxnSp>
        <p:nvCxnSpPr>
          <p:cNvPr id="9" name="直接连接符 8"/>
          <p:cNvCxnSpPr/>
          <p:nvPr userDrawn="1"/>
        </p:nvCxnSpPr>
        <p:spPr>
          <a:xfrm>
            <a:off x="259882" y="705051"/>
            <a:ext cx="11608067" cy="0"/>
          </a:xfrm>
          <a:prstGeom prst="line">
            <a:avLst/>
          </a:prstGeom>
          <a:ln>
            <a:solidFill>
              <a:srgbClr val="1C5DB9"/>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1203584" y="259619"/>
            <a:ext cx="0" cy="36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任意多边形 14"/>
          <p:cNvSpPr/>
          <p:nvPr userDrawn="1"/>
        </p:nvSpPr>
        <p:spPr>
          <a:xfrm>
            <a:off x="0" y="964125"/>
            <a:ext cx="474285" cy="275673"/>
          </a:xfrm>
          <a:custGeom>
            <a:avLst/>
            <a:gdLst>
              <a:gd name="connsiteX0" fmla="*/ 0 w 474285"/>
              <a:gd name="connsiteY0" fmla="*/ 0 h 275673"/>
              <a:gd name="connsiteX1" fmla="*/ 474285 w 474285"/>
              <a:gd name="connsiteY1" fmla="*/ 0 h 275673"/>
              <a:gd name="connsiteX2" fmla="*/ 405367 w 474285"/>
              <a:gd name="connsiteY2" fmla="*/ 275673 h 275673"/>
              <a:gd name="connsiteX3" fmla="*/ 0 w 474285"/>
              <a:gd name="connsiteY3" fmla="*/ 275673 h 275673"/>
            </a:gdLst>
            <a:ahLst/>
            <a:cxnLst>
              <a:cxn ang="0">
                <a:pos x="connsiteX0" y="connsiteY0"/>
              </a:cxn>
              <a:cxn ang="0">
                <a:pos x="connsiteX1" y="connsiteY1"/>
              </a:cxn>
              <a:cxn ang="0">
                <a:pos x="connsiteX2" y="connsiteY2"/>
              </a:cxn>
              <a:cxn ang="0">
                <a:pos x="connsiteX3" y="connsiteY3"/>
              </a:cxn>
            </a:cxnLst>
            <a:rect l="l" t="t" r="r" b="b"/>
            <a:pathLst>
              <a:path w="474285" h="275673">
                <a:moveTo>
                  <a:pt x="0" y="0"/>
                </a:moveTo>
                <a:lnTo>
                  <a:pt x="474285" y="0"/>
                </a:lnTo>
                <a:lnTo>
                  <a:pt x="405367" y="275673"/>
                </a:lnTo>
                <a:lnTo>
                  <a:pt x="0" y="275673"/>
                </a:lnTo>
                <a:close/>
              </a:path>
            </a:pathLst>
          </a:custGeom>
          <a:solidFill>
            <a:srgbClr val="4987D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标题 1"/>
          <p:cNvSpPr txBox="1"/>
          <p:nvPr userDrawn="1"/>
        </p:nvSpPr>
        <p:spPr>
          <a:xfrm>
            <a:off x="1393830" y="235419"/>
            <a:ext cx="5210169" cy="354832"/>
          </a:xfrm>
          <a:prstGeom prst="rect">
            <a:avLst/>
          </a:prstGeom>
        </p:spPr>
        <p:txBody>
          <a:bodyPr wrap="square" lIns="36000" tIns="36000" rIns="36000" bIns="36000" anchor="ctr" anchorCtr="0">
            <a:spAutoFit/>
          </a:bodyPr>
          <a:lstStyle>
            <a:lvl1pPr algn="l" defTabSz="914400" rtl="0" eaLnBrk="1" latinLnBrk="0" hangingPunct="1">
              <a:lnSpc>
                <a:spcPct val="90000"/>
              </a:lnSpc>
              <a:spcBef>
                <a:spcPct val="0"/>
              </a:spcBef>
              <a:buNone/>
              <a:defRPr sz="1600" b="0" kern="1200" baseline="0">
                <a:solidFill>
                  <a:srgbClr val="C00000"/>
                </a:solidFill>
                <a:effectLst/>
                <a:latin typeface="微软雅黑" panose="020B0503020204020204" pitchFamily="34" charset="-122"/>
                <a:ea typeface="微软雅黑" panose="020B0503020204020204" pitchFamily="34" charset="-122"/>
                <a:cs typeface="+mj-cs"/>
              </a:defRPr>
            </a:lvl1pPr>
          </a:lstStyle>
          <a:p>
            <a:pPr algn="l"/>
            <a:r>
              <a:rPr lang="zh-CN" altLang="en-US" sz="2000" b="1" i="0" dirty="0" smtClean="0">
                <a:solidFill>
                  <a:srgbClr val="383E4C"/>
                </a:solidFill>
              </a:rPr>
              <a:t>新道</a:t>
            </a:r>
            <a:r>
              <a:rPr lang="en-US" altLang="zh-CN" sz="2000" b="1" i="0" dirty="0" smtClean="0">
                <a:solidFill>
                  <a:srgbClr val="383E4C"/>
                </a:solidFill>
              </a:rPr>
              <a:t>VBSE</a:t>
            </a:r>
            <a:r>
              <a:rPr lang="zh-CN" altLang="en-US" sz="2000" b="1" i="0" dirty="0" smtClean="0">
                <a:solidFill>
                  <a:srgbClr val="383E4C"/>
                </a:solidFill>
              </a:rPr>
              <a:t>创新创业经营决策训练营</a:t>
            </a:r>
            <a:endParaRPr lang="zh-CN" altLang="en-US" sz="2000" b="1" i="0" dirty="0">
              <a:solidFill>
                <a:srgbClr val="383E4C"/>
              </a:solidFill>
            </a:endParaRPr>
          </a:p>
        </p:txBody>
      </p:sp>
      <p:sp>
        <p:nvSpPr>
          <p:cNvPr id="2" name="灯片编号占位符 1"/>
          <p:cNvSpPr>
            <a:spLocks noGrp="1"/>
          </p:cNvSpPr>
          <p:nvPr>
            <p:ph type="sldNum" sz="quarter" idx="4"/>
          </p:nvPr>
        </p:nvSpPr>
        <p:spPr>
          <a:xfrm>
            <a:off x="10941050" y="6362700"/>
            <a:ext cx="558800" cy="441560"/>
          </a:xfrm>
          <a:prstGeom prst="rect">
            <a:avLst/>
          </a:prstGeom>
        </p:spPr>
        <p:txBody>
          <a:bodyPr vert="horz" lIns="0" tIns="0" rIns="0" bIns="0" rtlCol="0" anchor="b" anchorCtr="0"/>
          <a:lstStyle>
            <a:lvl1pPr algn="ctr">
              <a:defRPr sz="2200">
                <a:solidFill>
                  <a:srgbClr val="383E4C"/>
                </a:solidFill>
              </a:defRPr>
            </a:lvl1pPr>
          </a:lstStyle>
          <a:p>
            <a:fld id="{960E47D1-41C1-405F-8F5B-A65B2ED23DDD}" type="slidenum">
              <a:rPr lang="zh-CN" altLang="en-US" smtClean="0"/>
            </a:fld>
            <a:endParaRPr lang="zh-CN" altLang="en-US" dirty="0"/>
          </a:p>
        </p:txBody>
      </p:sp>
      <p:sp>
        <p:nvSpPr>
          <p:cNvPr id="22" name="任意多边形 21"/>
          <p:cNvSpPr/>
          <p:nvPr userDrawn="1"/>
        </p:nvSpPr>
        <p:spPr>
          <a:xfrm>
            <a:off x="418295" y="964125"/>
            <a:ext cx="97693" cy="275673"/>
          </a:xfrm>
          <a:custGeom>
            <a:avLst/>
            <a:gdLst>
              <a:gd name="connsiteX0" fmla="*/ 68918 w 97693"/>
              <a:gd name="connsiteY0" fmla="*/ 0 h 275673"/>
              <a:gd name="connsiteX1" fmla="*/ 97693 w 97693"/>
              <a:gd name="connsiteY1" fmla="*/ 0 h 275673"/>
              <a:gd name="connsiteX2" fmla="*/ 28775 w 97693"/>
              <a:gd name="connsiteY2" fmla="*/ 275673 h 275673"/>
              <a:gd name="connsiteX3" fmla="*/ 0 w 97693"/>
              <a:gd name="connsiteY3" fmla="*/ 275673 h 275673"/>
            </a:gdLst>
            <a:ahLst/>
            <a:cxnLst>
              <a:cxn ang="0">
                <a:pos x="connsiteX0" y="connsiteY0"/>
              </a:cxn>
              <a:cxn ang="0">
                <a:pos x="connsiteX1" y="connsiteY1"/>
              </a:cxn>
              <a:cxn ang="0">
                <a:pos x="connsiteX2" y="connsiteY2"/>
              </a:cxn>
              <a:cxn ang="0">
                <a:pos x="connsiteX3" y="connsiteY3"/>
              </a:cxn>
            </a:cxnLst>
            <a:rect l="l" t="t" r="r" b="b"/>
            <a:pathLst>
              <a:path w="97693" h="275673">
                <a:moveTo>
                  <a:pt x="68918" y="0"/>
                </a:moveTo>
                <a:lnTo>
                  <a:pt x="97693" y="0"/>
                </a:lnTo>
                <a:lnTo>
                  <a:pt x="28775" y="275673"/>
                </a:lnTo>
                <a:lnTo>
                  <a:pt x="0" y="275673"/>
                </a:lnTo>
                <a:close/>
              </a:path>
            </a:pathLst>
          </a:custGeom>
          <a:solidFill>
            <a:srgbClr val="4987D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标题 1"/>
          <p:cNvSpPr txBox="1"/>
          <p:nvPr userDrawn="1"/>
        </p:nvSpPr>
        <p:spPr>
          <a:xfrm>
            <a:off x="515988" y="6572363"/>
            <a:ext cx="5210169" cy="241980"/>
          </a:xfrm>
          <a:prstGeom prst="rect">
            <a:avLst/>
          </a:prstGeom>
        </p:spPr>
        <p:txBody>
          <a:bodyPr wrap="square" lIns="36000" tIns="36000" rIns="36000" bIns="36000" anchor="ctr" anchorCtr="0">
            <a:spAutoFit/>
          </a:bodyPr>
          <a:lstStyle>
            <a:lvl1pPr algn="l" defTabSz="914400" rtl="0" eaLnBrk="1" latinLnBrk="0" hangingPunct="1">
              <a:lnSpc>
                <a:spcPct val="90000"/>
              </a:lnSpc>
              <a:spcBef>
                <a:spcPct val="0"/>
              </a:spcBef>
              <a:buNone/>
              <a:defRPr sz="1600" b="0" kern="1200" baseline="0">
                <a:solidFill>
                  <a:srgbClr val="C00000"/>
                </a:solidFill>
                <a:effectLst/>
                <a:latin typeface="微软雅黑" panose="020B0503020204020204" pitchFamily="34" charset="-122"/>
                <a:ea typeface="微软雅黑" panose="020B0503020204020204" pitchFamily="34" charset="-122"/>
                <a:cs typeface="+mj-cs"/>
              </a:defRPr>
            </a:lvl1pPr>
          </a:lstStyle>
          <a:p>
            <a:pPr algn="l"/>
            <a:r>
              <a:rPr lang="en-US" altLang="zh-CN" sz="1200" b="0" i="0" dirty="0" smtClean="0">
                <a:solidFill>
                  <a:schemeClr val="bg1"/>
                </a:solidFill>
              </a:rPr>
              <a:t>XXXXXXXXXX </a:t>
            </a:r>
            <a:r>
              <a:rPr lang="zh-CN" altLang="en-US" sz="1200" b="0" i="0" dirty="0" smtClean="0">
                <a:solidFill>
                  <a:schemeClr val="bg1"/>
                </a:solidFill>
              </a:rPr>
              <a:t>创业学院</a:t>
            </a:r>
            <a:endParaRPr lang="zh-CN" altLang="en-US" sz="1200" b="0" i="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lumMod val="95000"/>
              <a:lumOff val="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7.png"/><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t="2161" b="13213"/>
          <a:stretch>
            <a:fillRect/>
          </a:stretch>
        </p:blipFill>
        <p:spPr>
          <a:xfrm>
            <a:off x="0" y="1"/>
            <a:ext cx="12192000" cy="6858000"/>
          </a:xfrm>
          <a:prstGeom prst="rect">
            <a:avLst/>
          </a:prstGeom>
        </p:spPr>
      </p:pic>
      <p:sp>
        <p:nvSpPr>
          <p:cNvPr id="8" name="矩形 7"/>
          <p:cNvSpPr/>
          <p:nvPr/>
        </p:nvSpPr>
        <p:spPr>
          <a:xfrm>
            <a:off x="0" y="0"/>
            <a:ext cx="12192000" cy="6858000"/>
          </a:xfrm>
          <a:prstGeom prst="rect">
            <a:avLst/>
          </a:prstGeom>
          <a:gradFill flip="none" rotWithShape="1">
            <a:gsLst>
              <a:gs pos="0">
                <a:schemeClr val="tx1">
                  <a:alpha val="50000"/>
                  <a:lumMod val="100000"/>
                </a:schemeClr>
              </a:gs>
              <a:gs pos="86000">
                <a:schemeClr val="tx1">
                  <a:alpha val="0"/>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665708" y="-59531"/>
            <a:ext cx="3734842" cy="6977062"/>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标题 1"/>
          <p:cNvSpPr txBox="1"/>
          <p:nvPr/>
        </p:nvSpPr>
        <p:spPr>
          <a:xfrm>
            <a:off x="826538" y="1703832"/>
            <a:ext cx="3381548" cy="1419984"/>
          </a:xfrm>
          <a:prstGeom prst="rect">
            <a:avLst/>
          </a:prstGeom>
        </p:spPr>
        <p:txBody>
          <a:bodyPr lIns="0" tIns="0" rIns="0" bIns="0" anchor="t" anchorCtr="0">
            <a:normAutofit/>
          </a:bodyPr>
          <a:lstStyle>
            <a:lvl1pPr algn="l" defTabSz="914400" rtl="0" eaLnBrk="1" latinLnBrk="0" hangingPunct="1">
              <a:lnSpc>
                <a:spcPct val="90000"/>
              </a:lnSpc>
              <a:spcBef>
                <a:spcPct val="0"/>
              </a:spcBef>
              <a:buNone/>
              <a:defRPr sz="4400" kern="1200">
                <a:solidFill>
                  <a:schemeClr val="tx1">
                    <a:lumMod val="95000"/>
                    <a:lumOff val="5000"/>
                  </a:schemeClr>
                </a:solidFill>
                <a:latin typeface="+mj-lt"/>
                <a:ea typeface="+mj-ea"/>
                <a:cs typeface="+mj-cs"/>
              </a:defRPr>
            </a:lvl1pPr>
          </a:lstStyle>
          <a:p>
            <a:pPr algn="ctr">
              <a:lnSpc>
                <a:spcPct val="100000"/>
              </a:lnSpc>
            </a:pPr>
            <a:r>
              <a:rPr lang="en-US" altLang="zh-CN" sz="3800" b="1" dirty="0">
                <a:solidFill>
                  <a:schemeClr val="tx1"/>
                </a:solidFill>
              </a:rPr>
              <a:t>V</a:t>
            </a:r>
            <a:r>
              <a:rPr lang="zh-CN" altLang="en-US" sz="3800" b="1" dirty="0">
                <a:solidFill>
                  <a:schemeClr val="tx1"/>
                </a:solidFill>
              </a:rPr>
              <a:t>创</a:t>
            </a:r>
            <a:r>
              <a:rPr lang="zh-CN" altLang="en-US" sz="3800" b="1" dirty="0" smtClean="0">
                <a:solidFill>
                  <a:schemeClr val="tx1"/>
                </a:solidFill>
              </a:rPr>
              <a:t>经营决策</a:t>
            </a:r>
            <a:endParaRPr lang="en-US" altLang="zh-CN" sz="3800" b="1" dirty="0" smtClean="0">
              <a:solidFill>
                <a:schemeClr val="tx1"/>
              </a:solidFill>
            </a:endParaRPr>
          </a:p>
          <a:p>
            <a:pPr algn="ctr">
              <a:lnSpc>
                <a:spcPct val="100000"/>
              </a:lnSpc>
            </a:pPr>
            <a:r>
              <a:rPr lang="zh-CN" altLang="en-US" sz="3800" b="1" dirty="0" smtClean="0">
                <a:solidFill>
                  <a:schemeClr val="tx1"/>
                </a:solidFill>
              </a:rPr>
              <a:t>训练营</a:t>
            </a:r>
            <a:endParaRPr lang="zh-CN" altLang="en-US" sz="3800" b="1" dirty="0">
              <a:solidFill>
                <a:schemeClr val="tx1"/>
              </a:solidFill>
            </a:endParaRPr>
          </a:p>
        </p:txBody>
      </p:sp>
      <p:sp>
        <p:nvSpPr>
          <p:cNvPr id="12" name="圆角矩形 11"/>
          <p:cNvSpPr/>
          <p:nvPr/>
        </p:nvSpPr>
        <p:spPr>
          <a:xfrm>
            <a:off x="1354652" y="3031592"/>
            <a:ext cx="2221441" cy="360000"/>
          </a:xfrm>
          <a:prstGeom prst="roundRect">
            <a:avLst>
              <a:gd name="adj" fmla="val 50000"/>
            </a:avLst>
          </a:prstGeom>
          <a:solidFill>
            <a:srgbClr val="4987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latin typeface="微软雅黑" panose="020B0503020204020204" pitchFamily="34" charset="-122"/>
                <a:ea typeface="微软雅黑" panose="020B0503020204020204" pitchFamily="34" charset="-122"/>
              </a:rPr>
              <a:t>创始人必修</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标题 1"/>
          <p:cNvSpPr txBox="1"/>
          <p:nvPr/>
        </p:nvSpPr>
        <p:spPr>
          <a:xfrm>
            <a:off x="6231467" y="2541965"/>
            <a:ext cx="4814762" cy="1860691"/>
          </a:xfrm>
          <a:prstGeom prst="rect">
            <a:avLst/>
          </a:prstGeom>
        </p:spPr>
        <p:txBody>
          <a:bodyPr lIns="0" tIns="0" rIns="0" bIns="0" anchor="ctr" anchorCtr="0">
            <a:normAutofit/>
          </a:bodyPr>
          <a:lstStyle>
            <a:lvl1pPr algn="l" defTabSz="914400" rtl="0" eaLnBrk="1" latinLnBrk="0" hangingPunct="1">
              <a:lnSpc>
                <a:spcPct val="90000"/>
              </a:lnSpc>
              <a:spcBef>
                <a:spcPct val="0"/>
              </a:spcBef>
              <a:buNone/>
              <a:defRPr sz="4400" kern="1200">
                <a:solidFill>
                  <a:schemeClr val="tx1">
                    <a:lumMod val="95000"/>
                    <a:lumOff val="5000"/>
                  </a:schemeClr>
                </a:solidFill>
                <a:latin typeface="+mj-lt"/>
                <a:ea typeface="+mj-ea"/>
                <a:cs typeface="+mj-cs"/>
              </a:defRPr>
            </a:lvl1pPr>
          </a:lstStyle>
          <a:p>
            <a:pPr algn="ctr"/>
            <a:r>
              <a:rPr lang="zh-CN" altLang="en-US" sz="4800" b="1" dirty="0" smtClean="0">
                <a:solidFill>
                  <a:schemeClr val="bg1"/>
                </a:solidFill>
              </a:rPr>
              <a:t>大学生创新创业核心能力培育</a:t>
            </a:r>
            <a:endParaRPr lang="zh-CN" altLang="en-US" sz="4800" b="1" dirty="0">
              <a:solidFill>
                <a:schemeClr val="bg1"/>
              </a:solidFill>
            </a:endParaRPr>
          </a:p>
        </p:txBody>
      </p:sp>
      <p:cxnSp>
        <p:nvCxnSpPr>
          <p:cNvPr id="13" name="直接连接符 21"/>
          <p:cNvCxnSpPr/>
          <p:nvPr/>
        </p:nvCxnSpPr>
        <p:spPr>
          <a:xfrm>
            <a:off x="5925476" y="4386351"/>
            <a:ext cx="5656924" cy="16305"/>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3"/>
          </p:nvPr>
        </p:nvSpPr>
        <p:spPr/>
        <p:txBody>
          <a:bodyPr/>
          <a:lstStyle/>
          <a:p>
            <a:r>
              <a:rPr lang="en-US" altLang="zh-CN" dirty="0" smtClean="0"/>
              <a:t>2</a:t>
            </a:r>
            <a:endParaRPr lang="zh-CN" altLang="en-US" dirty="0"/>
          </a:p>
        </p:txBody>
      </p:sp>
      <p:sp>
        <p:nvSpPr>
          <p:cNvPr id="7" name="文本占位符 6"/>
          <p:cNvSpPr>
            <a:spLocks noGrp="1"/>
          </p:cNvSpPr>
          <p:nvPr>
            <p:ph type="body" sz="quarter" idx="14"/>
          </p:nvPr>
        </p:nvSpPr>
        <p:spPr/>
        <p:txBody>
          <a:bodyPr/>
          <a:lstStyle/>
          <a:p>
            <a:r>
              <a:rPr lang="zh-CN" altLang="en-US" dirty="0" smtClean="0"/>
              <a:t>员工管理</a:t>
            </a:r>
            <a:endParaRPr lang="zh-CN" altLang="en-US" dirty="0"/>
          </a:p>
        </p:txBody>
      </p:sp>
      <p:sp>
        <p:nvSpPr>
          <p:cNvPr id="32" name="灯片编号占位符 3"/>
          <p:cNvSpPr>
            <a:spLocks noGrp="1"/>
          </p:cNvSpPr>
          <p:nvPr>
            <p:ph type="sldNum" sz="quarter" idx="15"/>
          </p:nvPr>
        </p:nvSpPr>
        <p:spPr/>
        <p:txBody>
          <a:bodyPr/>
          <a:lstStyle/>
          <a:p>
            <a:fld id="{4596955A-0397-448E-A8D1-99E4CC3433F6}" type="slidenum">
              <a:rPr lang="zh-CN" altLang="en-US" smtClean="0"/>
            </a:fld>
            <a:endParaRPr lang="zh-CN" altLang="en-US" dirty="0"/>
          </a:p>
        </p:txBody>
      </p:sp>
      <p:sp>
        <p:nvSpPr>
          <p:cNvPr id="8" name="椭圆 7"/>
          <p:cNvSpPr/>
          <p:nvPr/>
        </p:nvSpPr>
        <p:spPr bwMode="auto">
          <a:xfrm>
            <a:off x="5249858" y="3142188"/>
            <a:ext cx="1285884" cy="910835"/>
          </a:xfrm>
          <a:prstGeom prst="ellipse">
            <a:avLst/>
          </a:prstGeom>
          <a:gradFill flip="none" rotWithShape="1">
            <a:gsLst>
              <a:gs pos="0">
                <a:srgbClr val="7030A0">
                  <a:tint val="66000"/>
                  <a:satMod val="160000"/>
                  <a:alpha val="79000"/>
                </a:srgbClr>
              </a:gs>
              <a:gs pos="50000">
                <a:srgbClr val="7030A0">
                  <a:tint val="44500"/>
                  <a:satMod val="160000"/>
                </a:srgbClr>
              </a:gs>
              <a:gs pos="100000">
                <a:srgbClr val="7030A0">
                  <a:tint val="23500"/>
                  <a:satMod val="160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smtClean="0">
              <a:ln>
                <a:noFill/>
              </a:ln>
              <a:solidFill>
                <a:srgbClr val="A50021"/>
              </a:solidFill>
              <a:effectLst/>
              <a:latin typeface="Arial" panose="020B0604020202020204" pitchFamily="34" charset="0"/>
            </a:endParaRPr>
          </a:p>
        </p:txBody>
      </p:sp>
      <p:sp>
        <p:nvSpPr>
          <p:cNvPr id="9" name="Freeform 3"/>
          <p:cNvSpPr/>
          <p:nvPr/>
        </p:nvSpPr>
        <p:spPr bwMode="auto">
          <a:xfrm>
            <a:off x="4405291" y="2070618"/>
            <a:ext cx="2081212" cy="891779"/>
          </a:xfrm>
          <a:custGeom>
            <a:avLst/>
            <a:gdLst/>
            <a:ahLst/>
            <a:cxnLst>
              <a:cxn ang="0">
                <a:pos x="0" y="0"/>
              </a:cxn>
              <a:cxn ang="0">
                <a:pos x="600" y="756"/>
              </a:cxn>
              <a:cxn ang="0">
                <a:pos x="1311" y="756"/>
              </a:cxn>
            </a:cxnLst>
            <a:rect l="0" t="0" r="r" b="b"/>
            <a:pathLst>
              <a:path w="1311" h="756">
                <a:moveTo>
                  <a:pt x="0" y="0"/>
                </a:moveTo>
                <a:lnTo>
                  <a:pt x="600" y="756"/>
                </a:lnTo>
                <a:lnTo>
                  <a:pt x="1311" y="756"/>
                </a:lnTo>
              </a:path>
            </a:pathLst>
          </a:custGeom>
          <a:ln>
            <a:headEnd type="none" w="med" len="med"/>
            <a:tailEnd type="none" w="med" len="med"/>
          </a:ln>
        </p:spPr>
        <p:style>
          <a:lnRef idx="2">
            <a:schemeClr val="accent3"/>
          </a:lnRef>
          <a:fillRef idx="0">
            <a:schemeClr val="accent3"/>
          </a:fillRef>
          <a:effectRef idx="1">
            <a:schemeClr val="accent3"/>
          </a:effectRef>
          <a:fontRef idx="minor">
            <a:schemeClr val="tx1"/>
          </a:fontRef>
        </p:style>
        <p:txBody>
          <a:bodyPr wrap="none" lIns="0" tIns="0" rIns="0" bIns="0" anchor="ctr"/>
          <a:lstStyle/>
          <a:p>
            <a:endParaRPr lang="zh-CN" altLang="en-US"/>
          </a:p>
        </p:txBody>
      </p:sp>
      <p:sp>
        <p:nvSpPr>
          <p:cNvPr id="10" name="Freeform 4"/>
          <p:cNvSpPr/>
          <p:nvPr/>
        </p:nvSpPr>
        <p:spPr bwMode="auto">
          <a:xfrm rot="10800000">
            <a:off x="5345091" y="4236366"/>
            <a:ext cx="2081212" cy="891778"/>
          </a:xfrm>
          <a:custGeom>
            <a:avLst/>
            <a:gdLst/>
            <a:ahLst/>
            <a:cxnLst>
              <a:cxn ang="0">
                <a:pos x="0" y="0"/>
              </a:cxn>
              <a:cxn ang="0">
                <a:pos x="600" y="756"/>
              </a:cxn>
              <a:cxn ang="0">
                <a:pos x="1311" y="756"/>
              </a:cxn>
            </a:cxnLst>
            <a:rect l="0" t="0" r="r" b="b"/>
            <a:pathLst>
              <a:path w="1311" h="756">
                <a:moveTo>
                  <a:pt x="0" y="0"/>
                </a:moveTo>
                <a:lnTo>
                  <a:pt x="600" y="756"/>
                </a:lnTo>
                <a:lnTo>
                  <a:pt x="1311" y="756"/>
                </a:lnTo>
              </a:path>
            </a:pathLst>
          </a:custGeom>
          <a:ln>
            <a:headEnd type="none" w="med" len="med"/>
            <a:tailEnd type="none" w="med" len="med"/>
          </a:ln>
        </p:spPr>
        <p:style>
          <a:lnRef idx="2">
            <a:schemeClr val="accent3"/>
          </a:lnRef>
          <a:fillRef idx="0">
            <a:schemeClr val="accent3"/>
          </a:fillRef>
          <a:effectRef idx="1">
            <a:schemeClr val="accent3"/>
          </a:effectRef>
          <a:fontRef idx="minor">
            <a:schemeClr val="tx1"/>
          </a:fontRef>
        </p:style>
        <p:txBody>
          <a:bodyPr wrap="none" lIns="0" tIns="0" rIns="0" bIns="0" anchor="ctr"/>
          <a:lstStyle/>
          <a:p>
            <a:endParaRPr lang="zh-CN" altLang="en-US"/>
          </a:p>
        </p:txBody>
      </p:sp>
      <p:sp>
        <p:nvSpPr>
          <p:cNvPr id="11" name="Freeform 5"/>
          <p:cNvSpPr/>
          <p:nvPr/>
        </p:nvSpPr>
        <p:spPr bwMode="auto">
          <a:xfrm>
            <a:off x="2749528" y="3030262"/>
            <a:ext cx="2457450" cy="538163"/>
          </a:xfrm>
          <a:custGeom>
            <a:avLst/>
            <a:gdLst/>
            <a:ahLst/>
            <a:cxnLst>
              <a:cxn ang="0">
                <a:pos x="0" y="452"/>
              </a:cxn>
              <a:cxn ang="0">
                <a:pos x="1222" y="452"/>
              </a:cxn>
              <a:cxn ang="0">
                <a:pos x="1548" y="0"/>
              </a:cxn>
            </a:cxnLst>
            <a:rect l="0" t="0" r="r" b="b"/>
            <a:pathLst>
              <a:path w="1548" h="452">
                <a:moveTo>
                  <a:pt x="0" y="452"/>
                </a:moveTo>
                <a:lnTo>
                  <a:pt x="1222" y="452"/>
                </a:lnTo>
                <a:lnTo>
                  <a:pt x="1548" y="0"/>
                </a:lnTo>
              </a:path>
            </a:pathLst>
          </a:custGeom>
          <a:ln>
            <a:headEnd type="none" w="med" len="med"/>
            <a:tailEnd type="none" w="med" len="med"/>
          </a:ln>
        </p:spPr>
        <p:style>
          <a:lnRef idx="2">
            <a:schemeClr val="accent3"/>
          </a:lnRef>
          <a:fillRef idx="0">
            <a:schemeClr val="accent3"/>
          </a:fillRef>
          <a:effectRef idx="1">
            <a:schemeClr val="accent3"/>
          </a:effectRef>
          <a:fontRef idx="minor">
            <a:schemeClr val="tx1"/>
          </a:fontRef>
        </p:style>
        <p:txBody>
          <a:bodyPr wrap="none" lIns="0" tIns="0" rIns="0" bIns="0" anchor="ctr"/>
          <a:lstStyle/>
          <a:p>
            <a:endParaRPr lang="zh-CN" altLang="en-US"/>
          </a:p>
        </p:txBody>
      </p:sp>
      <p:sp>
        <p:nvSpPr>
          <p:cNvPr id="12" name="Freeform 6"/>
          <p:cNvSpPr/>
          <p:nvPr/>
        </p:nvSpPr>
        <p:spPr bwMode="auto">
          <a:xfrm rot="10800000">
            <a:off x="6603978" y="3672009"/>
            <a:ext cx="2457450" cy="538163"/>
          </a:xfrm>
          <a:custGeom>
            <a:avLst/>
            <a:gdLst/>
            <a:ahLst/>
            <a:cxnLst>
              <a:cxn ang="0">
                <a:pos x="0" y="452"/>
              </a:cxn>
              <a:cxn ang="0">
                <a:pos x="1222" y="452"/>
              </a:cxn>
              <a:cxn ang="0">
                <a:pos x="1548" y="0"/>
              </a:cxn>
            </a:cxnLst>
            <a:rect l="0" t="0" r="r" b="b"/>
            <a:pathLst>
              <a:path w="1548" h="452">
                <a:moveTo>
                  <a:pt x="0" y="452"/>
                </a:moveTo>
                <a:lnTo>
                  <a:pt x="1222" y="452"/>
                </a:lnTo>
                <a:lnTo>
                  <a:pt x="1548" y="0"/>
                </a:lnTo>
              </a:path>
            </a:pathLst>
          </a:custGeom>
          <a:ln>
            <a:headEnd type="none" w="med" len="med"/>
            <a:tailEnd type="none" w="med" len="med"/>
          </a:ln>
        </p:spPr>
        <p:style>
          <a:lnRef idx="2">
            <a:schemeClr val="accent3"/>
          </a:lnRef>
          <a:fillRef idx="0">
            <a:schemeClr val="accent3"/>
          </a:fillRef>
          <a:effectRef idx="1">
            <a:schemeClr val="accent3"/>
          </a:effectRef>
          <a:fontRef idx="minor">
            <a:schemeClr val="tx1"/>
          </a:fontRef>
        </p:style>
        <p:txBody>
          <a:bodyPr wrap="none" lIns="0" tIns="0" rIns="0" bIns="0" anchor="ctr"/>
          <a:lstStyle/>
          <a:p>
            <a:endParaRPr lang="zh-CN" altLang="en-US"/>
          </a:p>
        </p:txBody>
      </p:sp>
      <p:sp>
        <p:nvSpPr>
          <p:cNvPr id="13" name="Freeform 7"/>
          <p:cNvSpPr/>
          <p:nvPr/>
        </p:nvSpPr>
        <p:spPr bwMode="auto">
          <a:xfrm>
            <a:off x="6600804" y="2078953"/>
            <a:ext cx="976313" cy="1456134"/>
          </a:xfrm>
          <a:custGeom>
            <a:avLst/>
            <a:gdLst/>
            <a:ahLst/>
            <a:cxnLst>
              <a:cxn ang="0">
                <a:pos x="615" y="0"/>
              </a:cxn>
              <a:cxn ang="0">
                <a:pos x="0" y="763"/>
              </a:cxn>
              <a:cxn ang="0">
                <a:pos x="326" y="1223"/>
              </a:cxn>
            </a:cxnLst>
            <a:rect l="0" t="0" r="r" b="b"/>
            <a:pathLst>
              <a:path w="615" h="1223">
                <a:moveTo>
                  <a:pt x="615" y="0"/>
                </a:moveTo>
                <a:lnTo>
                  <a:pt x="0" y="763"/>
                </a:lnTo>
                <a:lnTo>
                  <a:pt x="326" y="1223"/>
                </a:lnTo>
              </a:path>
            </a:pathLst>
          </a:custGeom>
          <a:ln>
            <a:headEnd type="none" w="med" len="med"/>
            <a:tailEnd type="none" w="med" len="med"/>
          </a:ln>
        </p:spPr>
        <p:style>
          <a:lnRef idx="2">
            <a:schemeClr val="accent3"/>
          </a:lnRef>
          <a:fillRef idx="0">
            <a:schemeClr val="accent3"/>
          </a:fillRef>
          <a:effectRef idx="1">
            <a:schemeClr val="accent3"/>
          </a:effectRef>
          <a:fontRef idx="minor">
            <a:schemeClr val="tx1"/>
          </a:fontRef>
        </p:style>
        <p:txBody>
          <a:bodyPr wrap="none" lIns="0" tIns="0" rIns="0" bIns="0" anchor="ctr"/>
          <a:lstStyle/>
          <a:p>
            <a:endParaRPr lang="zh-CN" altLang="en-US"/>
          </a:p>
        </p:txBody>
      </p:sp>
      <p:sp>
        <p:nvSpPr>
          <p:cNvPr id="14" name="Freeform 8"/>
          <p:cNvSpPr/>
          <p:nvPr/>
        </p:nvSpPr>
        <p:spPr bwMode="auto">
          <a:xfrm rot="10800000">
            <a:off x="4240191" y="3662484"/>
            <a:ext cx="976312" cy="1456134"/>
          </a:xfrm>
          <a:custGeom>
            <a:avLst/>
            <a:gdLst/>
            <a:ahLst/>
            <a:cxnLst>
              <a:cxn ang="0">
                <a:pos x="615" y="0"/>
              </a:cxn>
              <a:cxn ang="0">
                <a:pos x="0" y="763"/>
              </a:cxn>
              <a:cxn ang="0">
                <a:pos x="326" y="1223"/>
              </a:cxn>
            </a:cxnLst>
            <a:rect l="0" t="0" r="r" b="b"/>
            <a:pathLst>
              <a:path w="615" h="1223">
                <a:moveTo>
                  <a:pt x="615" y="0"/>
                </a:moveTo>
                <a:lnTo>
                  <a:pt x="0" y="763"/>
                </a:lnTo>
                <a:lnTo>
                  <a:pt x="326" y="1223"/>
                </a:lnTo>
              </a:path>
            </a:pathLst>
          </a:custGeom>
          <a:ln>
            <a:headEnd type="none" w="med" len="med"/>
            <a:tailEnd type="none" w="med" len="med"/>
          </a:ln>
        </p:spPr>
        <p:style>
          <a:lnRef idx="2">
            <a:schemeClr val="accent3"/>
          </a:lnRef>
          <a:fillRef idx="0">
            <a:schemeClr val="accent3"/>
          </a:fillRef>
          <a:effectRef idx="1">
            <a:schemeClr val="accent3"/>
          </a:effectRef>
          <a:fontRef idx="minor">
            <a:schemeClr val="tx1"/>
          </a:fontRef>
        </p:style>
        <p:txBody>
          <a:bodyPr wrap="none" lIns="0" tIns="0" rIns="0" bIns="0" anchor="ctr"/>
          <a:lstStyle/>
          <a:p>
            <a:endParaRPr lang="zh-CN" altLang="en-US"/>
          </a:p>
        </p:txBody>
      </p:sp>
      <p:sp>
        <p:nvSpPr>
          <p:cNvPr id="15" name="矩形 14"/>
          <p:cNvSpPr/>
          <p:nvPr/>
        </p:nvSpPr>
        <p:spPr>
          <a:xfrm>
            <a:off x="4821230" y="1963462"/>
            <a:ext cx="2357438" cy="584776"/>
          </a:xfrm>
          <a:prstGeom prst="rect">
            <a:avLst/>
          </a:prstGeom>
        </p:spPr>
        <p:txBody>
          <a:bodyPr wrap="square">
            <a:spAutoFit/>
          </a:bodyPr>
          <a:lstStyle/>
          <a:p>
            <a:pPr algn="ctr"/>
            <a:r>
              <a:rPr lang="zh-CN" altLang="en-US" sz="1600" dirty="0" smtClean="0"/>
              <a:t>应使员工明白企业制定的目标，以确保其实现</a:t>
            </a:r>
            <a:endParaRPr lang="zh-CN" altLang="en-US" sz="1600" dirty="0"/>
          </a:p>
        </p:txBody>
      </p:sp>
      <p:sp>
        <p:nvSpPr>
          <p:cNvPr id="16" name="矩形 15"/>
          <p:cNvSpPr/>
          <p:nvPr/>
        </p:nvSpPr>
        <p:spPr>
          <a:xfrm>
            <a:off x="7035808" y="2659982"/>
            <a:ext cx="2428876" cy="830997"/>
          </a:xfrm>
          <a:prstGeom prst="rect">
            <a:avLst/>
          </a:prstGeom>
        </p:spPr>
        <p:txBody>
          <a:bodyPr wrap="square">
            <a:spAutoFit/>
          </a:bodyPr>
          <a:lstStyle/>
          <a:p>
            <a:pPr algn="ctr"/>
            <a:r>
              <a:rPr lang="zh-CN" altLang="en-US" sz="1600" dirty="0" smtClean="0"/>
              <a:t>使企业中的每一位成员都了解其职责、职权范围以及与他人的工作关系</a:t>
            </a:r>
            <a:endParaRPr lang="zh-CN" altLang="en-US" sz="1600" dirty="0"/>
          </a:p>
        </p:txBody>
      </p:sp>
      <p:sp>
        <p:nvSpPr>
          <p:cNvPr id="17" name="矩形 16"/>
          <p:cNvSpPr/>
          <p:nvPr/>
        </p:nvSpPr>
        <p:spPr>
          <a:xfrm>
            <a:off x="6964370" y="3892287"/>
            <a:ext cx="2428892" cy="830997"/>
          </a:xfrm>
          <a:prstGeom prst="rect">
            <a:avLst/>
          </a:prstGeom>
        </p:spPr>
        <p:txBody>
          <a:bodyPr wrap="square">
            <a:spAutoFit/>
          </a:bodyPr>
          <a:lstStyle/>
          <a:p>
            <a:pPr algn="ctr"/>
            <a:r>
              <a:rPr lang="zh-CN" altLang="en-US" sz="1600" dirty="0" smtClean="0"/>
              <a:t>定期检查员工的工作绩效及个人潜力，使员工个人得到成长和发展</a:t>
            </a:r>
            <a:endParaRPr lang="zh-CN" altLang="en-US" sz="1600" dirty="0"/>
          </a:p>
        </p:txBody>
      </p:sp>
      <p:sp>
        <p:nvSpPr>
          <p:cNvPr id="18" name="矩形 17"/>
          <p:cNvSpPr/>
          <p:nvPr/>
        </p:nvSpPr>
        <p:spPr>
          <a:xfrm>
            <a:off x="4821230" y="4535229"/>
            <a:ext cx="2071686" cy="830997"/>
          </a:xfrm>
          <a:prstGeom prst="rect">
            <a:avLst/>
          </a:prstGeom>
        </p:spPr>
        <p:txBody>
          <a:bodyPr wrap="square">
            <a:spAutoFit/>
          </a:bodyPr>
          <a:lstStyle/>
          <a:p>
            <a:pPr algn="ctr"/>
            <a:r>
              <a:rPr lang="zh-CN" altLang="en-US" sz="1600" dirty="0" smtClean="0"/>
              <a:t>协助并指导员工提高自身素质，以作为企业发展的基础；</a:t>
            </a:r>
            <a:endParaRPr lang="zh-CN" altLang="en-US" sz="1600" dirty="0"/>
          </a:p>
        </p:txBody>
      </p:sp>
      <p:sp>
        <p:nvSpPr>
          <p:cNvPr id="19" name="矩形 18"/>
          <p:cNvSpPr/>
          <p:nvPr/>
        </p:nvSpPr>
        <p:spPr>
          <a:xfrm>
            <a:off x="2535214" y="3785130"/>
            <a:ext cx="2143124" cy="830997"/>
          </a:xfrm>
          <a:prstGeom prst="rect">
            <a:avLst/>
          </a:prstGeom>
        </p:spPr>
        <p:txBody>
          <a:bodyPr wrap="square">
            <a:spAutoFit/>
          </a:bodyPr>
          <a:lstStyle/>
          <a:p>
            <a:pPr algn="ctr"/>
            <a:r>
              <a:rPr lang="zh-CN" altLang="en-US" sz="1600" dirty="0" smtClean="0"/>
              <a:t>应有恰当及时的鼓励和奖赏，以提高员工的工作效率</a:t>
            </a:r>
            <a:endParaRPr lang="zh-CN" altLang="en-US" sz="1600" dirty="0"/>
          </a:p>
        </p:txBody>
      </p:sp>
      <p:sp>
        <p:nvSpPr>
          <p:cNvPr id="20" name="矩形 19"/>
          <p:cNvSpPr/>
          <p:nvPr/>
        </p:nvSpPr>
        <p:spPr>
          <a:xfrm>
            <a:off x="2892404" y="2713561"/>
            <a:ext cx="1785950" cy="584776"/>
          </a:xfrm>
          <a:prstGeom prst="rect">
            <a:avLst/>
          </a:prstGeom>
        </p:spPr>
        <p:txBody>
          <a:bodyPr wrap="square">
            <a:spAutoFit/>
          </a:bodyPr>
          <a:lstStyle/>
          <a:p>
            <a:pPr algn="ctr"/>
            <a:r>
              <a:rPr lang="zh-CN" altLang="en-US" sz="1600" dirty="0" smtClean="0"/>
              <a:t>使员工从工作中得到满足感。</a:t>
            </a:r>
            <a:endParaRPr lang="zh-CN" altLang="en-US" sz="1600" dirty="0"/>
          </a:p>
        </p:txBody>
      </p:sp>
      <p:sp>
        <p:nvSpPr>
          <p:cNvPr id="21" name="TextBox 16"/>
          <p:cNvSpPr txBox="1"/>
          <p:nvPr/>
        </p:nvSpPr>
        <p:spPr>
          <a:xfrm>
            <a:off x="2535214" y="5392485"/>
            <a:ext cx="6891630" cy="369332"/>
          </a:xfrm>
          <a:prstGeom prst="rect">
            <a:avLst/>
          </a:prstGeom>
          <a:noFill/>
        </p:spPr>
        <p:txBody>
          <a:bodyPr wrap="none" rtlCol="0">
            <a:spAutoFit/>
          </a:bodyPr>
          <a:lstStyle/>
          <a:p>
            <a:r>
              <a:rPr lang="zh-CN" altLang="en-US" b="1" dirty="0" smtClean="0">
                <a:solidFill>
                  <a:srgbClr val="00B050"/>
                </a:solidFill>
              </a:rPr>
              <a:t>分工、标准、体制、表率、竞争、沟通、指导、锻炼、发挥、鞭策</a:t>
            </a:r>
            <a:endParaRPr lang="zh-CN" altLang="en-US" b="1" dirty="0">
              <a:solidFill>
                <a:srgbClr val="00B050"/>
              </a:solidFill>
            </a:endParaRPr>
          </a:p>
        </p:txBody>
      </p:sp>
      <p:sp>
        <p:nvSpPr>
          <p:cNvPr id="22" name="TextBox 17"/>
          <p:cNvSpPr txBox="1"/>
          <p:nvPr/>
        </p:nvSpPr>
        <p:spPr>
          <a:xfrm>
            <a:off x="5321296" y="3249345"/>
            <a:ext cx="1143008" cy="923330"/>
          </a:xfrm>
          <a:prstGeom prst="rect">
            <a:avLst/>
          </a:prstGeom>
          <a:noFill/>
        </p:spPr>
        <p:txBody>
          <a:bodyPr wrap="square" rtlCol="0">
            <a:spAutoFit/>
          </a:bodyPr>
          <a:lstStyle/>
          <a:p>
            <a:r>
              <a:rPr lang="zh-CN" altLang="en-US" b="1" dirty="0" smtClean="0">
                <a:solidFill>
                  <a:srgbClr val="00B0F0"/>
                </a:solidFill>
              </a:rPr>
              <a:t>员工管理需解决的六大问题</a:t>
            </a:r>
            <a:endParaRPr lang="zh-CN" altLang="en-US" b="1" dirty="0">
              <a:solidFill>
                <a:srgbClr val="00B0F0"/>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3"/>
          </p:nvPr>
        </p:nvSpPr>
        <p:spPr/>
        <p:txBody>
          <a:bodyPr/>
          <a:lstStyle/>
          <a:p>
            <a:r>
              <a:rPr lang="en-US" altLang="zh-CN" dirty="0" smtClean="0"/>
              <a:t>2</a:t>
            </a:r>
            <a:endParaRPr lang="zh-CN" altLang="en-US" dirty="0"/>
          </a:p>
        </p:txBody>
      </p:sp>
      <p:sp>
        <p:nvSpPr>
          <p:cNvPr id="7" name="文本占位符 6"/>
          <p:cNvSpPr>
            <a:spLocks noGrp="1"/>
          </p:cNvSpPr>
          <p:nvPr>
            <p:ph type="body" sz="quarter" idx="14"/>
          </p:nvPr>
        </p:nvSpPr>
        <p:spPr/>
        <p:txBody>
          <a:bodyPr/>
          <a:lstStyle/>
          <a:p>
            <a:r>
              <a:rPr lang="zh-CN" altLang="en-US" dirty="0" smtClean="0"/>
              <a:t>财务管理</a:t>
            </a:r>
            <a:endParaRPr lang="zh-CN" altLang="en-US" dirty="0"/>
          </a:p>
        </p:txBody>
      </p:sp>
      <p:sp>
        <p:nvSpPr>
          <p:cNvPr id="32" name="灯片编号占位符 3"/>
          <p:cNvSpPr>
            <a:spLocks noGrp="1"/>
          </p:cNvSpPr>
          <p:nvPr>
            <p:ph type="sldNum" sz="quarter" idx="15"/>
          </p:nvPr>
        </p:nvSpPr>
        <p:spPr/>
        <p:txBody>
          <a:bodyPr/>
          <a:lstStyle/>
          <a:p>
            <a:fld id="{4596955A-0397-448E-A8D1-99E4CC3433F6}" type="slidenum">
              <a:rPr lang="zh-CN" altLang="en-US" smtClean="0"/>
            </a:fld>
            <a:endParaRPr lang="zh-CN" altLang="en-US" dirty="0"/>
          </a:p>
        </p:txBody>
      </p:sp>
      <p:sp>
        <p:nvSpPr>
          <p:cNvPr id="5" name="梯形 4"/>
          <p:cNvSpPr/>
          <p:nvPr/>
        </p:nvSpPr>
        <p:spPr bwMode="auto">
          <a:xfrm>
            <a:off x="9153015" y="4525277"/>
            <a:ext cx="928694" cy="375050"/>
          </a:xfrm>
          <a:prstGeom prst="trapezoid">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smtClean="0">
              <a:ln>
                <a:noFill/>
              </a:ln>
              <a:solidFill>
                <a:srgbClr val="A50021"/>
              </a:solidFill>
              <a:effectLst/>
              <a:latin typeface="Arial" panose="020B0604020202020204" pitchFamily="34" charset="0"/>
            </a:endParaRPr>
          </a:p>
        </p:txBody>
      </p:sp>
      <p:sp>
        <p:nvSpPr>
          <p:cNvPr id="8" name="梯形 7"/>
          <p:cNvSpPr/>
          <p:nvPr/>
        </p:nvSpPr>
        <p:spPr bwMode="auto">
          <a:xfrm>
            <a:off x="9153015" y="3560864"/>
            <a:ext cx="928694" cy="375050"/>
          </a:xfrm>
          <a:prstGeom prst="trapezoid">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smtClean="0">
              <a:ln>
                <a:noFill/>
              </a:ln>
              <a:solidFill>
                <a:srgbClr val="A50021"/>
              </a:solidFill>
              <a:effectLst/>
              <a:latin typeface="Arial" panose="020B0604020202020204" pitchFamily="34" charset="0"/>
            </a:endParaRPr>
          </a:p>
        </p:txBody>
      </p:sp>
      <p:sp>
        <p:nvSpPr>
          <p:cNvPr id="9" name="梯形 8"/>
          <p:cNvSpPr/>
          <p:nvPr/>
        </p:nvSpPr>
        <p:spPr bwMode="auto">
          <a:xfrm>
            <a:off x="9153015" y="2810764"/>
            <a:ext cx="928694" cy="375050"/>
          </a:xfrm>
          <a:prstGeom prst="trapezoid">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smtClean="0">
              <a:ln>
                <a:noFill/>
              </a:ln>
              <a:solidFill>
                <a:srgbClr val="A50021"/>
              </a:solidFill>
              <a:effectLst/>
              <a:latin typeface="Arial" panose="020B0604020202020204" pitchFamily="34" charset="0"/>
            </a:endParaRPr>
          </a:p>
        </p:txBody>
      </p:sp>
      <p:grpSp>
        <p:nvGrpSpPr>
          <p:cNvPr id="10" name="Group 2"/>
          <p:cNvGrpSpPr/>
          <p:nvPr/>
        </p:nvGrpSpPr>
        <p:grpSpPr bwMode="auto">
          <a:xfrm>
            <a:off x="3268133" y="2716712"/>
            <a:ext cx="5795962" cy="2251472"/>
            <a:chOff x="1798" y="2059"/>
            <a:chExt cx="2888" cy="1542"/>
          </a:xfrm>
        </p:grpSpPr>
        <p:sp>
          <p:nvSpPr>
            <p:cNvPr id="11" name="Freeform 3"/>
            <p:cNvSpPr/>
            <p:nvPr/>
          </p:nvSpPr>
          <p:spPr bwMode="blackWhite">
            <a:xfrm>
              <a:off x="1798" y="3183"/>
              <a:ext cx="2888" cy="418"/>
            </a:xfrm>
            <a:custGeom>
              <a:avLst/>
              <a:gdLst/>
              <a:ahLst/>
              <a:cxnLst>
                <a:cxn ang="0">
                  <a:pos x="2824" y="190"/>
                </a:cxn>
                <a:cxn ang="0">
                  <a:pos x="2455" y="0"/>
                </a:cxn>
                <a:cxn ang="0">
                  <a:pos x="2558" y="88"/>
                </a:cxn>
                <a:cxn ang="0">
                  <a:pos x="0" y="190"/>
                </a:cxn>
                <a:cxn ang="0">
                  <a:pos x="621" y="380"/>
                </a:cxn>
                <a:cxn ang="0">
                  <a:pos x="2755" y="333"/>
                </a:cxn>
                <a:cxn ang="0">
                  <a:pos x="2887" y="417"/>
                </a:cxn>
                <a:cxn ang="0">
                  <a:pos x="2824" y="190"/>
                </a:cxn>
              </a:cxnLst>
              <a:rect l="0" t="0" r="r" b="b"/>
              <a:pathLst>
                <a:path w="2888" h="418">
                  <a:moveTo>
                    <a:pt x="2824" y="190"/>
                  </a:moveTo>
                  <a:lnTo>
                    <a:pt x="2455" y="0"/>
                  </a:lnTo>
                  <a:lnTo>
                    <a:pt x="2558" y="88"/>
                  </a:lnTo>
                  <a:lnTo>
                    <a:pt x="0" y="190"/>
                  </a:lnTo>
                  <a:lnTo>
                    <a:pt x="621" y="380"/>
                  </a:lnTo>
                  <a:lnTo>
                    <a:pt x="2755" y="333"/>
                  </a:lnTo>
                  <a:lnTo>
                    <a:pt x="2887" y="417"/>
                  </a:lnTo>
                  <a:lnTo>
                    <a:pt x="2824" y="190"/>
                  </a:lnTo>
                </a:path>
              </a:pathLst>
            </a:custGeom>
          </p:spPr>
          <p:style>
            <a:lnRef idx="2">
              <a:schemeClr val="accent3"/>
            </a:lnRef>
            <a:fillRef idx="0">
              <a:schemeClr val="accent3"/>
            </a:fillRef>
            <a:effectRef idx="1">
              <a:schemeClr val="accent3"/>
            </a:effectRef>
            <a:fontRef idx="minor">
              <a:schemeClr val="tx1"/>
            </a:fontRef>
          </p:style>
          <p:txBody>
            <a:bodyPr/>
            <a:lstStyle/>
            <a:p>
              <a:endParaRPr lang="zh-CN" altLang="en-US"/>
            </a:p>
          </p:txBody>
        </p:sp>
        <p:sp>
          <p:nvSpPr>
            <p:cNvPr id="12" name="Freeform 4"/>
            <p:cNvSpPr/>
            <p:nvPr/>
          </p:nvSpPr>
          <p:spPr bwMode="blackWhite">
            <a:xfrm>
              <a:off x="1816" y="2534"/>
              <a:ext cx="2738" cy="1030"/>
            </a:xfrm>
            <a:custGeom>
              <a:avLst/>
              <a:gdLst/>
              <a:ahLst/>
              <a:cxnLst>
                <a:cxn ang="0">
                  <a:pos x="90" y="865"/>
                </a:cxn>
                <a:cxn ang="0">
                  <a:pos x="267" y="912"/>
                </a:cxn>
                <a:cxn ang="0">
                  <a:pos x="444" y="966"/>
                </a:cxn>
                <a:cxn ang="0">
                  <a:pos x="618" y="1029"/>
                </a:cxn>
                <a:cxn ang="0">
                  <a:pos x="764" y="1008"/>
                </a:cxn>
                <a:cxn ang="0">
                  <a:pos x="906" y="977"/>
                </a:cxn>
                <a:cxn ang="0">
                  <a:pos x="1043" y="939"/>
                </a:cxn>
                <a:cxn ang="0">
                  <a:pos x="1174" y="893"/>
                </a:cxn>
                <a:cxn ang="0">
                  <a:pos x="1298" y="839"/>
                </a:cxn>
                <a:cxn ang="0">
                  <a:pos x="1415" y="779"/>
                </a:cxn>
                <a:cxn ang="0">
                  <a:pos x="1524" y="710"/>
                </a:cxn>
                <a:cxn ang="0">
                  <a:pos x="1623" y="636"/>
                </a:cxn>
                <a:cxn ang="0">
                  <a:pos x="1714" y="555"/>
                </a:cxn>
                <a:cxn ang="0">
                  <a:pos x="1774" y="502"/>
                </a:cxn>
                <a:cxn ang="0">
                  <a:pos x="1838" y="452"/>
                </a:cxn>
                <a:cxn ang="0">
                  <a:pos x="1904" y="406"/>
                </a:cxn>
                <a:cxn ang="0">
                  <a:pos x="1972" y="365"/>
                </a:cxn>
                <a:cxn ang="0">
                  <a:pos x="2039" y="329"/>
                </a:cxn>
                <a:cxn ang="0">
                  <a:pos x="2104" y="300"/>
                </a:cxn>
                <a:cxn ang="0">
                  <a:pos x="2166" y="279"/>
                </a:cxn>
                <a:cxn ang="0">
                  <a:pos x="2223" y="265"/>
                </a:cxn>
                <a:cxn ang="0">
                  <a:pos x="2274" y="260"/>
                </a:cxn>
                <a:cxn ang="0">
                  <a:pos x="2323" y="259"/>
                </a:cxn>
                <a:cxn ang="0">
                  <a:pos x="2379" y="262"/>
                </a:cxn>
                <a:cxn ang="0">
                  <a:pos x="2439" y="269"/>
                </a:cxn>
                <a:cxn ang="0">
                  <a:pos x="2502" y="280"/>
                </a:cxn>
                <a:cxn ang="0">
                  <a:pos x="2566" y="294"/>
                </a:cxn>
                <a:cxn ang="0">
                  <a:pos x="2627" y="310"/>
                </a:cxn>
                <a:cxn ang="0">
                  <a:pos x="2686" y="382"/>
                </a:cxn>
                <a:cxn ang="0">
                  <a:pos x="2737" y="459"/>
                </a:cxn>
                <a:cxn ang="0">
                  <a:pos x="2577" y="101"/>
                </a:cxn>
                <a:cxn ang="0">
                  <a:pos x="2329" y="32"/>
                </a:cxn>
                <a:cxn ang="0">
                  <a:pos x="2324" y="80"/>
                </a:cxn>
                <a:cxn ang="0">
                  <a:pos x="2305" y="73"/>
                </a:cxn>
                <a:cxn ang="0">
                  <a:pos x="2276" y="66"/>
                </a:cxn>
                <a:cxn ang="0">
                  <a:pos x="2242" y="60"/>
                </a:cxn>
                <a:cxn ang="0">
                  <a:pos x="2203" y="55"/>
                </a:cxn>
                <a:cxn ang="0">
                  <a:pos x="2163" y="52"/>
                </a:cxn>
                <a:cxn ang="0">
                  <a:pos x="2123" y="51"/>
                </a:cxn>
                <a:cxn ang="0">
                  <a:pos x="2024" y="53"/>
                </a:cxn>
                <a:cxn ang="0">
                  <a:pos x="1932" y="61"/>
                </a:cxn>
                <a:cxn ang="0">
                  <a:pos x="1849" y="75"/>
                </a:cxn>
                <a:cxn ang="0">
                  <a:pos x="1774" y="94"/>
                </a:cxn>
                <a:cxn ang="0">
                  <a:pos x="1708" y="118"/>
                </a:cxn>
                <a:cxn ang="0">
                  <a:pos x="1599" y="217"/>
                </a:cxn>
                <a:cxn ang="0">
                  <a:pos x="1442" y="381"/>
                </a:cxn>
                <a:cxn ang="0">
                  <a:pos x="1282" y="533"/>
                </a:cxn>
                <a:cxn ang="0">
                  <a:pos x="1119" y="674"/>
                </a:cxn>
                <a:cxn ang="0">
                  <a:pos x="954" y="804"/>
                </a:cxn>
                <a:cxn ang="0">
                  <a:pos x="787" y="923"/>
                </a:cxn>
                <a:cxn ang="0">
                  <a:pos x="618" y="1029"/>
                </a:cxn>
                <a:cxn ang="0">
                  <a:pos x="206" y="905"/>
                </a:cxn>
              </a:cxnLst>
              <a:rect l="0" t="0" r="r" b="b"/>
              <a:pathLst>
                <a:path w="2738" h="1030">
                  <a:moveTo>
                    <a:pt x="0" y="845"/>
                  </a:moveTo>
                  <a:lnTo>
                    <a:pt x="90" y="865"/>
                  </a:lnTo>
                  <a:lnTo>
                    <a:pt x="178" y="888"/>
                  </a:lnTo>
                  <a:lnTo>
                    <a:pt x="267" y="912"/>
                  </a:lnTo>
                  <a:lnTo>
                    <a:pt x="356" y="938"/>
                  </a:lnTo>
                  <a:lnTo>
                    <a:pt x="444" y="966"/>
                  </a:lnTo>
                  <a:lnTo>
                    <a:pt x="532" y="997"/>
                  </a:lnTo>
                  <a:lnTo>
                    <a:pt x="618" y="1029"/>
                  </a:lnTo>
                  <a:lnTo>
                    <a:pt x="691" y="1019"/>
                  </a:lnTo>
                  <a:lnTo>
                    <a:pt x="764" y="1008"/>
                  </a:lnTo>
                  <a:lnTo>
                    <a:pt x="835" y="994"/>
                  </a:lnTo>
                  <a:lnTo>
                    <a:pt x="906" y="977"/>
                  </a:lnTo>
                  <a:lnTo>
                    <a:pt x="975" y="959"/>
                  </a:lnTo>
                  <a:lnTo>
                    <a:pt x="1043" y="939"/>
                  </a:lnTo>
                  <a:lnTo>
                    <a:pt x="1109" y="917"/>
                  </a:lnTo>
                  <a:lnTo>
                    <a:pt x="1174" y="893"/>
                  </a:lnTo>
                  <a:lnTo>
                    <a:pt x="1237" y="867"/>
                  </a:lnTo>
                  <a:lnTo>
                    <a:pt x="1298" y="839"/>
                  </a:lnTo>
                  <a:lnTo>
                    <a:pt x="1358" y="810"/>
                  </a:lnTo>
                  <a:lnTo>
                    <a:pt x="1415" y="779"/>
                  </a:lnTo>
                  <a:lnTo>
                    <a:pt x="1471" y="745"/>
                  </a:lnTo>
                  <a:lnTo>
                    <a:pt x="1524" y="710"/>
                  </a:lnTo>
                  <a:lnTo>
                    <a:pt x="1575" y="674"/>
                  </a:lnTo>
                  <a:lnTo>
                    <a:pt x="1623" y="636"/>
                  </a:lnTo>
                  <a:lnTo>
                    <a:pt x="1670" y="597"/>
                  </a:lnTo>
                  <a:lnTo>
                    <a:pt x="1714" y="555"/>
                  </a:lnTo>
                  <a:lnTo>
                    <a:pt x="1743" y="529"/>
                  </a:lnTo>
                  <a:lnTo>
                    <a:pt x="1774" y="502"/>
                  </a:lnTo>
                  <a:lnTo>
                    <a:pt x="1805" y="477"/>
                  </a:lnTo>
                  <a:lnTo>
                    <a:pt x="1838" y="452"/>
                  </a:lnTo>
                  <a:lnTo>
                    <a:pt x="1870" y="428"/>
                  </a:lnTo>
                  <a:lnTo>
                    <a:pt x="1904" y="406"/>
                  </a:lnTo>
                  <a:lnTo>
                    <a:pt x="1938" y="384"/>
                  </a:lnTo>
                  <a:lnTo>
                    <a:pt x="1972" y="365"/>
                  </a:lnTo>
                  <a:lnTo>
                    <a:pt x="2005" y="346"/>
                  </a:lnTo>
                  <a:lnTo>
                    <a:pt x="2039" y="329"/>
                  </a:lnTo>
                  <a:lnTo>
                    <a:pt x="2071" y="314"/>
                  </a:lnTo>
                  <a:lnTo>
                    <a:pt x="2104" y="300"/>
                  </a:lnTo>
                  <a:lnTo>
                    <a:pt x="2135" y="288"/>
                  </a:lnTo>
                  <a:lnTo>
                    <a:pt x="2166" y="279"/>
                  </a:lnTo>
                  <a:lnTo>
                    <a:pt x="2195" y="271"/>
                  </a:lnTo>
                  <a:lnTo>
                    <a:pt x="2223" y="265"/>
                  </a:lnTo>
                  <a:lnTo>
                    <a:pt x="2249" y="262"/>
                  </a:lnTo>
                  <a:lnTo>
                    <a:pt x="2274" y="260"/>
                  </a:lnTo>
                  <a:lnTo>
                    <a:pt x="2297" y="259"/>
                  </a:lnTo>
                  <a:lnTo>
                    <a:pt x="2323" y="259"/>
                  </a:lnTo>
                  <a:lnTo>
                    <a:pt x="2350" y="260"/>
                  </a:lnTo>
                  <a:lnTo>
                    <a:pt x="2379" y="262"/>
                  </a:lnTo>
                  <a:lnTo>
                    <a:pt x="2409" y="265"/>
                  </a:lnTo>
                  <a:lnTo>
                    <a:pt x="2439" y="269"/>
                  </a:lnTo>
                  <a:lnTo>
                    <a:pt x="2470" y="274"/>
                  </a:lnTo>
                  <a:lnTo>
                    <a:pt x="2502" y="280"/>
                  </a:lnTo>
                  <a:lnTo>
                    <a:pt x="2534" y="287"/>
                  </a:lnTo>
                  <a:lnTo>
                    <a:pt x="2566" y="294"/>
                  </a:lnTo>
                  <a:lnTo>
                    <a:pt x="2597" y="301"/>
                  </a:lnTo>
                  <a:lnTo>
                    <a:pt x="2627" y="310"/>
                  </a:lnTo>
                  <a:lnTo>
                    <a:pt x="2658" y="346"/>
                  </a:lnTo>
                  <a:lnTo>
                    <a:pt x="2686" y="382"/>
                  </a:lnTo>
                  <a:lnTo>
                    <a:pt x="2713" y="421"/>
                  </a:lnTo>
                  <a:lnTo>
                    <a:pt x="2737" y="459"/>
                  </a:lnTo>
                  <a:lnTo>
                    <a:pt x="2700" y="139"/>
                  </a:lnTo>
                  <a:lnTo>
                    <a:pt x="2577" y="101"/>
                  </a:lnTo>
                  <a:lnTo>
                    <a:pt x="2453" y="65"/>
                  </a:lnTo>
                  <a:lnTo>
                    <a:pt x="2329" y="32"/>
                  </a:lnTo>
                  <a:lnTo>
                    <a:pt x="2203" y="0"/>
                  </a:lnTo>
                  <a:lnTo>
                    <a:pt x="2324" y="80"/>
                  </a:lnTo>
                  <a:lnTo>
                    <a:pt x="2315" y="76"/>
                  </a:lnTo>
                  <a:lnTo>
                    <a:pt x="2305" y="73"/>
                  </a:lnTo>
                  <a:lnTo>
                    <a:pt x="2291" y="69"/>
                  </a:lnTo>
                  <a:lnTo>
                    <a:pt x="2276" y="66"/>
                  </a:lnTo>
                  <a:lnTo>
                    <a:pt x="2260" y="63"/>
                  </a:lnTo>
                  <a:lnTo>
                    <a:pt x="2242" y="60"/>
                  </a:lnTo>
                  <a:lnTo>
                    <a:pt x="2223" y="58"/>
                  </a:lnTo>
                  <a:lnTo>
                    <a:pt x="2203" y="55"/>
                  </a:lnTo>
                  <a:lnTo>
                    <a:pt x="2183" y="54"/>
                  </a:lnTo>
                  <a:lnTo>
                    <a:pt x="2163" y="52"/>
                  </a:lnTo>
                  <a:lnTo>
                    <a:pt x="2142" y="51"/>
                  </a:lnTo>
                  <a:lnTo>
                    <a:pt x="2123" y="51"/>
                  </a:lnTo>
                  <a:lnTo>
                    <a:pt x="2072" y="51"/>
                  </a:lnTo>
                  <a:lnTo>
                    <a:pt x="2024" y="53"/>
                  </a:lnTo>
                  <a:lnTo>
                    <a:pt x="1977" y="57"/>
                  </a:lnTo>
                  <a:lnTo>
                    <a:pt x="1932" y="61"/>
                  </a:lnTo>
                  <a:lnTo>
                    <a:pt x="1889" y="67"/>
                  </a:lnTo>
                  <a:lnTo>
                    <a:pt x="1849" y="75"/>
                  </a:lnTo>
                  <a:lnTo>
                    <a:pt x="1810" y="83"/>
                  </a:lnTo>
                  <a:lnTo>
                    <a:pt x="1774" y="94"/>
                  </a:lnTo>
                  <a:lnTo>
                    <a:pt x="1739" y="104"/>
                  </a:lnTo>
                  <a:lnTo>
                    <a:pt x="1708" y="118"/>
                  </a:lnTo>
                  <a:lnTo>
                    <a:pt x="1677" y="132"/>
                  </a:lnTo>
                  <a:lnTo>
                    <a:pt x="1599" y="217"/>
                  </a:lnTo>
                  <a:lnTo>
                    <a:pt x="1521" y="301"/>
                  </a:lnTo>
                  <a:lnTo>
                    <a:pt x="1442" y="381"/>
                  </a:lnTo>
                  <a:lnTo>
                    <a:pt x="1362" y="459"/>
                  </a:lnTo>
                  <a:lnTo>
                    <a:pt x="1282" y="533"/>
                  </a:lnTo>
                  <a:lnTo>
                    <a:pt x="1201" y="606"/>
                  </a:lnTo>
                  <a:lnTo>
                    <a:pt x="1119" y="674"/>
                  </a:lnTo>
                  <a:lnTo>
                    <a:pt x="1037" y="741"/>
                  </a:lnTo>
                  <a:lnTo>
                    <a:pt x="954" y="804"/>
                  </a:lnTo>
                  <a:lnTo>
                    <a:pt x="871" y="865"/>
                  </a:lnTo>
                  <a:lnTo>
                    <a:pt x="787" y="923"/>
                  </a:lnTo>
                  <a:lnTo>
                    <a:pt x="703" y="977"/>
                  </a:lnTo>
                  <a:lnTo>
                    <a:pt x="618" y="1029"/>
                  </a:lnTo>
                  <a:lnTo>
                    <a:pt x="412" y="966"/>
                  </a:lnTo>
                  <a:lnTo>
                    <a:pt x="206" y="905"/>
                  </a:lnTo>
                  <a:lnTo>
                    <a:pt x="0" y="845"/>
                  </a:lnTo>
                </a:path>
              </a:pathLst>
            </a:custGeom>
          </p:spPr>
          <p:style>
            <a:lnRef idx="2">
              <a:schemeClr val="accent3"/>
            </a:lnRef>
            <a:fillRef idx="0">
              <a:schemeClr val="accent3"/>
            </a:fillRef>
            <a:effectRef idx="1">
              <a:schemeClr val="accent3"/>
            </a:effectRef>
            <a:fontRef idx="minor">
              <a:schemeClr val="tx1"/>
            </a:fontRef>
          </p:style>
          <p:txBody>
            <a:bodyPr/>
            <a:lstStyle/>
            <a:p>
              <a:endParaRPr lang="zh-CN" altLang="en-US"/>
            </a:p>
          </p:txBody>
        </p:sp>
        <p:sp>
          <p:nvSpPr>
            <p:cNvPr id="13" name="Freeform 5"/>
            <p:cNvSpPr/>
            <p:nvPr/>
          </p:nvSpPr>
          <p:spPr bwMode="blackWhite">
            <a:xfrm>
              <a:off x="1800" y="2059"/>
              <a:ext cx="2690" cy="1505"/>
            </a:xfrm>
            <a:custGeom>
              <a:avLst/>
              <a:gdLst/>
              <a:ahLst/>
              <a:cxnLst>
                <a:cxn ang="0">
                  <a:pos x="669" y="1491"/>
                </a:cxn>
                <a:cxn ang="0">
                  <a:pos x="790" y="1458"/>
                </a:cxn>
                <a:cxn ang="0">
                  <a:pos x="909" y="1415"/>
                </a:cxn>
                <a:cxn ang="0">
                  <a:pos x="1024" y="1361"/>
                </a:cxn>
                <a:cxn ang="0">
                  <a:pos x="1137" y="1296"/>
                </a:cxn>
                <a:cxn ang="0">
                  <a:pos x="1244" y="1223"/>
                </a:cxn>
                <a:cxn ang="0">
                  <a:pos x="1346" y="1140"/>
                </a:cxn>
                <a:cxn ang="0">
                  <a:pos x="1441" y="1049"/>
                </a:cxn>
                <a:cxn ang="0">
                  <a:pos x="1529" y="951"/>
                </a:cxn>
                <a:cxn ang="0">
                  <a:pos x="1609" y="846"/>
                </a:cxn>
                <a:cxn ang="0">
                  <a:pos x="1680" y="735"/>
                </a:cxn>
                <a:cxn ang="0">
                  <a:pos x="1723" y="673"/>
                </a:cxn>
                <a:cxn ang="0">
                  <a:pos x="1770" y="614"/>
                </a:cxn>
                <a:cxn ang="0">
                  <a:pos x="1819" y="559"/>
                </a:cxn>
                <a:cxn ang="0">
                  <a:pos x="1870" y="510"/>
                </a:cxn>
                <a:cxn ang="0">
                  <a:pos x="1922" y="468"/>
                </a:cxn>
                <a:cxn ang="0">
                  <a:pos x="1972" y="433"/>
                </a:cxn>
                <a:cxn ang="0">
                  <a:pos x="2020" y="407"/>
                </a:cxn>
                <a:cxn ang="0">
                  <a:pos x="2065" y="389"/>
                </a:cxn>
                <a:cxn ang="0">
                  <a:pos x="2155" y="371"/>
                </a:cxn>
                <a:cxn ang="0">
                  <a:pos x="2295" y="351"/>
                </a:cxn>
                <a:cxn ang="0">
                  <a:pos x="2435" y="343"/>
                </a:cxn>
                <a:cxn ang="0">
                  <a:pos x="2546" y="379"/>
                </a:cxn>
                <a:cxn ang="0">
                  <a:pos x="2621" y="452"/>
                </a:cxn>
                <a:cxn ang="0">
                  <a:pos x="2689" y="532"/>
                </a:cxn>
                <a:cxn ang="0">
                  <a:pos x="2494" y="119"/>
                </a:cxn>
                <a:cxn ang="0">
                  <a:pos x="2173" y="37"/>
                </a:cxn>
                <a:cxn ang="0">
                  <a:pos x="2157" y="97"/>
                </a:cxn>
                <a:cxn ang="0">
                  <a:pos x="2056" y="88"/>
                </a:cxn>
                <a:cxn ang="0">
                  <a:pos x="1955" y="88"/>
                </a:cxn>
                <a:cxn ang="0">
                  <a:pos x="1854" y="97"/>
                </a:cxn>
                <a:cxn ang="0">
                  <a:pos x="1755" y="115"/>
                </a:cxn>
                <a:cxn ang="0">
                  <a:pos x="1658" y="140"/>
                </a:cxn>
                <a:cxn ang="0">
                  <a:pos x="1586" y="165"/>
                </a:cxn>
                <a:cxn ang="0">
                  <a:pos x="1519" y="199"/>
                </a:cxn>
                <a:cxn ang="0">
                  <a:pos x="1459" y="242"/>
                </a:cxn>
                <a:cxn ang="0">
                  <a:pos x="1407" y="293"/>
                </a:cxn>
                <a:cxn ang="0">
                  <a:pos x="1365" y="349"/>
                </a:cxn>
                <a:cxn ang="0">
                  <a:pos x="1333" y="411"/>
                </a:cxn>
                <a:cxn ang="0">
                  <a:pos x="1283" y="522"/>
                </a:cxn>
                <a:cxn ang="0">
                  <a:pos x="1222" y="629"/>
                </a:cxn>
                <a:cxn ang="0">
                  <a:pos x="1150" y="731"/>
                </a:cxn>
                <a:cxn ang="0">
                  <a:pos x="1068" y="827"/>
                </a:cxn>
                <a:cxn ang="0">
                  <a:pos x="977" y="916"/>
                </a:cxn>
                <a:cxn ang="0">
                  <a:pos x="876" y="998"/>
                </a:cxn>
                <a:cxn ang="0">
                  <a:pos x="768" y="1072"/>
                </a:cxn>
                <a:cxn ang="0">
                  <a:pos x="652" y="1137"/>
                </a:cxn>
                <a:cxn ang="0">
                  <a:pos x="530" y="1193"/>
                </a:cxn>
                <a:cxn ang="0">
                  <a:pos x="403" y="1239"/>
                </a:cxn>
                <a:cxn ang="0">
                  <a:pos x="272" y="1275"/>
                </a:cxn>
                <a:cxn ang="0">
                  <a:pos x="137" y="1301"/>
                </a:cxn>
                <a:cxn ang="0">
                  <a:pos x="0" y="1317"/>
                </a:cxn>
              </a:cxnLst>
              <a:rect l="0" t="0" r="r" b="b"/>
              <a:pathLst>
                <a:path w="2690" h="1505">
                  <a:moveTo>
                    <a:pt x="608" y="1504"/>
                  </a:moveTo>
                  <a:lnTo>
                    <a:pt x="669" y="1491"/>
                  </a:lnTo>
                  <a:lnTo>
                    <a:pt x="730" y="1476"/>
                  </a:lnTo>
                  <a:lnTo>
                    <a:pt x="790" y="1458"/>
                  </a:lnTo>
                  <a:lnTo>
                    <a:pt x="850" y="1438"/>
                  </a:lnTo>
                  <a:lnTo>
                    <a:pt x="909" y="1415"/>
                  </a:lnTo>
                  <a:lnTo>
                    <a:pt x="968" y="1389"/>
                  </a:lnTo>
                  <a:lnTo>
                    <a:pt x="1024" y="1361"/>
                  </a:lnTo>
                  <a:lnTo>
                    <a:pt x="1081" y="1330"/>
                  </a:lnTo>
                  <a:lnTo>
                    <a:pt x="1137" y="1296"/>
                  </a:lnTo>
                  <a:lnTo>
                    <a:pt x="1191" y="1261"/>
                  </a:lnTo>
                  <a:lnTo>
                    <a:pt x="1244" y="1223"/>
                  </a:lnTo>
                  <a:lnTo>
                    <a:pt x="1296" y="1182"/>
                  </a:lnTo>
                  <a:lnTo>
                    <a:pt x="1346" y="1140"/>
                  </a:lnTo>
                  <a:lnTo>
                    <a:pt x="1395" y="1096"/>
                  </a:lnTo>
                  <a:lnTo>
                    <a:pt x="1441" y="1049"/>
                  </a:lnTo>
                  <a:lnTo>
                    <a:pt x="1486" y="1001"/>
                  </a:lnTo>
                  <a:lnTo>
                    <a:pt x="1529" y="951"/>
                  </a:lnTo>
                  <a:lnTo>
                    <a:pt x="1570" y="899"/>
                  </a:lnTo>
                  <a:lnTo>
                    <a:pt x="1609" y="846"/>
                  </a:lnTo>
                  <a:lnTo>
                    <a:pt x="1646" y="791"/>
                  </a:lnTo>
                  <a:lnTo>
                    <a:pt x="1680" y="735"/>
                  </a:lnTo>
                  <a:lnTo>
                    <a:pt x="1701" y="704"/>
                  </a:lnTo>
                  <a:lnTo>
                    <a:pt x="1723" y="673"/>
                  </a:lnTo>
                  <a:lnTo>
                    <a:pt x="1746" y="643"/>
                  </a:lnTo>
                  <a:lnTo>
                    <a:pt x="1770" y="614"/>
                  </a:lnTo>
                  <a:lnTo>
                    <a:pt x="1794" y="586"/>
                  </a:lnTo>
                  <a:lnTo>
                    <a:pt x="1819" y="559"/>
                  </a:lnTo>
                  <a:lnTo>
                    <a:pt x="1845" y="534"/>
                  </a:lnTo>
                  <a:lnTo>
                    <a:pt x="1870" y="510"/>
                  </a:lnTo>
                  <a:lnTo>
                    <a:pt x="1896" y="488"/>
                  </a:lnTo>
                  <a:lnTo>
                    <a:pt x="1922" y="468"/>
                  </a:lnTo>
                  <a:lnTo>
                    <a:pt x="1947" y="449"/>
                  </a:lnTo>
                  <a:lnTo>
                    <a:pt x="1972" y="433"/>
                  </a:lnTo>
                  <a:lnTo>
                    <a:pt x="1996" y="418"/>
                  </a:lnTo>
                  <a:lnTo>
                    <a:pt x="2020" y="407"/>
                  </a:lnTo>
                  <a:lnTo>
                    <a:pt x="2043" y="396"/>
                  </a:lnTo>
                  <a:lnTo>
                    <a:pt x="2065" y="389"/>
                  </a:lnTo>
                  <a:lnTo>
                    <a:pt x="2086" y="384"/>
                  </a:lnTo>
                  <a:lnTo>
                    <a:pt x="2155" y="371"/>
                  </a:lnTo>
                  <a:lnTo>
                    <a:pt x="2225" y="360"/>
                  </a:lnTo>
                  <a:lnTo>
                    <a:pt x="2295" y="351"/>
                  </a:lnTo>
                  <a:lnTo>
                    <a:pt x="2365" y="346"/>
                  </a:lnTo>
                  <a:lnTo>
                    <a:pt x="2435" y="343"/>
                  </a:lnTo>
                  <a:lnTo>
                    <a:pt x="2506" y="343"/>
                  </a:lnTo>
                  <a:lnTo>
                    <a:pt x="2546" y="379"/>
                  </a:lnTo>
                  <a:lnTo>
                    <a:pt x="2584" y="415"/>
                  </a:lnTo>
                  <a:lnTo>
                    <a:pt x="2621" y="452"/>
                  </a:lnTo>
                  <a:lnTo>
                    <a:pt x="2656" y="491"/>
                  </a:lnTo>
                  <a:lnTo>
                    <a:pt x="2689" y="532"/>
                  </a:lnTo>
                  <a:lnTo>
                    <a:pt x="2654" y="162"/>
                  </a:lnTo>
                  <a:lnTo>
                    <a:pt x="2494" y="119"/>
                  </a:lnTo>
                  <a:lnTo>
                    <a:pt x="2334" y="76"/>
                  </a:lnTo>
                  <a:lnTo>
                    <a:pt x="2173" y="37"/>
                  </a:lnTo>
                  <a:lnTo>
                    <a:pt x="2011" y="0"/>
                  </a:lnTo>
                  <a:lnTo>
                    <a:pt x="2157" y="97"/>
                  </a:lnTo>
                  <a:lnTo>
                    <a:pt x="2107" y="91"/>
                  </a:lnTo>
                  <a:lnTo>
                    <a:pt x="2056" y="88"/>
                  </a:lnTo>
                  <a:lnTo>
                    <a:pt x="2006" y="87"/>
                  </a:lnTo>
                  <a:lnTo>
                    <a:pt x="1955" y="88"/>
                  </a:lnTo>
                  <a:lnTo>
                    <a:pt x="1904" y="91"/>
                  </a:lnTo>
                  <a:lnTo>
                    <a:pt x="1854" y="97"/>
                  </a:lnTo>
                  <a:lnTo>
                    <a:pt x="1804" y="105"/>
                  </a:lnTo>
                  <a:lnTo>
                    <a:pt x="1755" y="115"/>
                  </a:lnTo>
                  <a:lnTo>
                    <a:pt x="1706" y="126"/>
                  </a:lnTo>
                  <a:lnTo>
                    <a:pt x="1658" y="140"/>
                  </a:lnTo>
                  <a:lnTo>
                    <a:pt x="1621" y="152"/>
                  </a:lnTo>
                  <a:lnTo>
                    <a:pt x="1586" y="165"/>
                  </a:lnTo>
                  <a:lnTo>
                    <a:pt x="1552" y="181"/>
                  </a:lnTo>
                  <a:lnTo>
                    <a:pt x="1519" y="199"/>
                  </a:lnTo>
                  <a:lnTo>
                    <a:pt x="1488" y="220"/>
                  </a:lnTo>
                  <a:lnTo>
                    <a:pt x="1459" y="242"/>
                  </a:lnTo>
                  <a:lnTo>
                    <a:pt x="1432" y="266"/>
                  </a:lnTo>
                  <a:lnTo>
                    <a:pt x="1407" y="293"/>
                  </a:lnTo>
                  <a:lnTo>
                    <a:pt x="1385" y="320"/>
                  </a:lnTo>
                  <a:lnTo>
                    <a:pt x="1365" y="349"/>
                  </a:lnTo>
                  <a:lnTo>
                    <a:pt x="1348" y="379"/>
                  </a:lnTo>
                  <a:lnTo>
                    <a:pt x="1333" y="411"/>
                  </a:lnTo>
                  <a:lnTo>
                    <a:pt x="1310" y="467"/>
                  </a:lnTo>
                  <a:lnTo>
                    <a:pt x="1283" y="522"/>
                  </a:lnTo>
                  <a:lnTo>
                    <a:pt x="1254" y="576"/>
                  </a:lnTo>
                  <a:lnTo>
                    <a:pt x="1222" y="629"/>
                  </a:lnTo>
                  <a:lnTo>
                    <a:pt x="1187" y="681"/>
                  </a:lnTo>
                  <a:lnTo>
                    <a:pt x="1150" y="731"/>
                  </a:lnTo>
                  <a:lnTo>
                    <a:pt x="1110" y="779"/>
                  </a:lnTo>
                  <a:lnTo>
                    <a:pt x="1068" y="827"/>
                  </a:lnTo>
                  <a:lnTo>
                    <a:pt x="1024" y="872"/>
                  </a:lnTo>
                  <a:lnTo>
                    <a:pt x="977" y="916"/>
                  </a:lnTo>
                  <a:lnTo>
                    <a:pt x="928" y="958"/>
                  </a:lnTo>
                  <a:lnTo>
                    <a:pt x="876" y="998"/>
                  </a:lnTo>
                  <a:lnTo>
                    <a:pt x="823" y="1036"/>
                  </a:lnTo>
                  <a:lnTo>
                    <a:pt x="768" y="1072"/>
                  </a:lnTo>
                  <a:lnTo>
                    <a:pt x="710" y="1105"/>
                  </a:lnTo>
                  <a:lnTo>
                    <a:pt x="652" y="1137"/>
                  </a:lnTo>
                  <a:lnTo>
                    <a:pt x="592" y="1166"/>
                  </a:lnTo>
                  <a:lnTo>
                    <a:pt x="530" y="1193"/>
                  </a:lnTo>
                  <a:lnTo>
                    <a:pt x="467" y="1217"/>
                  </a:lnTo>
                  <a:lnTo>
                    <a:pt x="403" y="1239"/>
                  </a:lnTo>
                  <a:lnTo>
                    <a:pt x="338" y="1258"/>
                  </a:lnTo>
                  <a:lnTo>
                    <a:pt x="272" y="1275"/>
                  </a:lnTo>
                  <a:lnTo>
                    <a:pt x="204" y="1290"/>
                  </a:lnTo>
                  <a:lnTo>
                    <a:pt x="137" y="1301"/>
                  </a:lnTo>
                  <a:lnTo>
                    <a:pt x="69" y="1310"/>
                  </a:lnTo>
                  <a:lnTo>
                    <a:pt x="0" y="1317"/>
                  </a:lnTo>
                  <a:lnTo>
                    <a:pt x="608" y="1504"/>
                  </a:lnTo>
                </a:path>
              </a:pathLst>
            </a:custGeom>
          </p:spPr>
          <p:style>
            <a:lnRef idx="2">
              <a:schemeClr val="accent3"/>
            </a:lnRef>
            <a:fillRef idx="0">
              <a:schemeClr val="accent3"/>
            </a:fillRef>
            <a:effectRef idx="1">
              <a:schemeClr val="accent3"/>
            </a:effectRef>
            <a:fontRef idx="minor">
              <a:schemeClr val="tx1"/>
            </a:fontRef>
          </p:style>
          <p:txBody>
            <a:bodyPr/>
            <a:lstStyle/>
            <a:p>
              <a:endParaRPr lang="zh-CN" altLang="en-US"/>
            </a:p>
          </p:txBody>
        </p:sp>
      </p:grpSp>
      <p:sp>
        <p:nvSpPr>
          <p:cNvPr id="14" name="Rectangle 6"/>
          <p:cNvSpPr>
            <a:spLocks noChangeArrowheads="1"/>
          </p:cNvSpPr>
          <p:nvPr/>
        </p:nvSpPr>
        <p:spPr bwMode="auto">
          <a:xfrm>
            <a:off x="7116233" y="2970316"/>
            <a:ext cx="1346200" cy="276999"/>
          </a:xfrm>
          <a:prstGeom prst="rect">
            <a:avLst/>
          </a:prstGeom>
          <a:noFill/>
          <a:ln w="9525">
            <a:noFill/>
            <a:miter lim="800000"/>
          </a:ln>
          <a:effectLst/>
        </p:spPr>
        <p:txBody>
          <a:bodyPr lIns="0" tIns="0" rIns="0" bIns="0">
            <a:spAutoFit/>
          </a:bodyPr>
          <a:lstStyle/>
          <a:p>
            <a:pPr algn="ctr" defTabSz="787400"/>
            <a:r>
              <a:rPr lang="zh-CN" altLang="en-US" b="1" dirty="0" smtClean="0">
                <a:solidFill>
                  <a:srgbClr val="7030A0"/>
                </a:solidFill>
              </a:rPr>
              <a:t>经营</a:t>
            </a:r>
            <a:endParaRPr lang="en-US" altLang="zh-CN" b="1" dirty="0">
              <a:solidFill>
                <a:srgbClr val="7030A0"/>
              </a:solidFill>
            </a:endParaRPr>
          </a:p>
        </p:txBody>
      </p:sp>
      <p:sp>
        <p:nvSpPr>
          <p:cNvPr id="15" name="Rectangle 7"/>
          <p:cNvSpPr>
            <a:spLocks noChangeArrowheads="1"/>
          </p:cNvSpPr>
          <p:nvPr/>
        </p:nvSpPr>
        <p:spPr bwMode="auto">
          <a:xfrm>
            <a:off x="7116233" y="3589441"/>
            <a:ext cx="1346200" cy="276999"/>
          </a:xfrm>
          <a:prstGeom prst="rect">
            <a:avLst/>
          </a:prstGeom>
          <a:noFill/>
          <a:ln w="9525">
            <a:noFill/>
            <a:miter lim="800000"/>
          </a:ln>
          <a:effectLst/>
        </p:spPr>
        <p:txBody>
          <a:bodyPr lIns="0" tIns="0" rIns="0" bIns="0">
            <a:spAutoFit/>
          </a:bodyPr>
          <a:lstStyle/>
          <a:p>
            <a:pPr algn="ctr" defTabSz="787400"/>
            <a:r>
              <a:rPr lang="zh-CN" altLang="en-US" b="1" dirty="0" smtClean="0">
                <a:solidFill>
                  <a:srgbClr val="00B050"/>
                </a:solidFill>
              </a:rPr>
              <a:t>管理</a:t>
            </a:r>
            <a:endParaRPr lang="en-US" altLang="zh-CN" b="1" dirty="0">
              <a:solidFill>
                <a:srgbClr val="00B050"/>
              </a:solidFill>
            </a:endParaRPr>
          </a:p>
        </p:txBody>
      </p:sp>
      <p:sp>
        <p:nvSpPr>
          <p:cNvPr id="16" name="Rectangle 8"/>
          <p:cNvSpPr>
            <a:spLocks noChangeArrowheads="1"/>
          </p:cNvSpPr>
          <p:nvPr/>
        </p:nvSpPr>
        <p:spPr bwMode="auto">
          <a:xfrm>
            <a:off x="7116234" y="4606235"/>
            <a:ext cx="1425575" cy="276999"/>
          </a:xfrm>
          <a:prstGeom prst="rect">
            <a:avLst/>
          </a:prstGeom>
          <a:noFill/>
          <a:ln w="9525">
            <a:noFill/>
            <a:miter lim="800000"/>
          </a:ln>
          <a:effectLst/>
        </p:spPr>
        <p:txBody>
          <a:bodyPr lIns="0" tIns="0" rIns="0" bIns="0">
            <a:spAutoFit/>
          </a:bodyPr>
          <a:lstStyle/>
          <a:p>
            <a:pPr algn="ctr" defTabSz="787400"/>
            <a:r>
              <a:rPr lang="zh-CN" altLang="en-US" b="1" dirty="0" smtClean="0">
                <a:solidFill>
                  <a:srgbClr val="0070C0"/>
                </a:solidFill>
              </a:rPr>
              <a:t>核算</a:t>
            </a:r>
            <a:endParaRPr lang="en-US" altLang="zh-CN" b="1" dirty="0">
              <a:solidFill>
                <a:srgbClr val="0070C0"/>
              </a:solidFill>
            </a:endParaRPr>
          </a:p>
        </p:txBody>
      </p:sp>
      <p:sp>
        <p:nvSpPr>
          <p:cNvPr id="17" name="TextBox 10"/>
          <p:cNvSpPr txBox="1"/>
          <p:nvPr/>
        </p:nvSpPr>
        <p:spPr>
          <a:xfrm>
            <a:off x="9295892" y="4632434"/>
            <a:ext cx="595035" cy="338554"/>
          </a:xfrm>
          <a:prstGeom prst="rect">
            <a:avLst/>
          </a:prstGeom>
          <a:noFill/>
        </p:spPr>
        <p:txBody>
          <a:bodyPr wrap="none" rtlCol="0">
            <a:spAutoFit/>
          </a:bodyPr>
          <a:lstStyle/>
          <a:p>
            <a:r>
              <a:rPr lang="zh-CN" altLang="en-US" sz="1600" dirty="0" smtClean="0"/>
              <a:t>基础</a:t>
            </a:r>
            <a:endParaRPr lang="zh-CN" altLang="en-US" sz="1600" dirty="0"/>
          </a:p>
        </p:txBody>
      </p:sp>
      <p:sp>
        <p:nvSpPr>
          <p:cNvPr id="18" name="TextBox 11"/>
          <p:cNvSpPr txBox="1"/>
          <p:nvPr/>
        </p:nvSpPr>
        <p:spPr>
          <a:xfrm>
            <a:off x="9295892" y="3628419"/>
            <a:ext cx="595035" cy="338554"/>
          </a:xfrm>
          <a:prstGeom prst="rect">
            <a:avLst/>
          </a:prstGeom>
          <a:noFill/>
        </p:spPr>
        <p:txBody>
          <a:bodyPr wrap="none" rtlCol="0">
            <a:spAutoFit/>
          </a:bodyPr>
          <a:lstStyle/>
          <a:p>
            <a:r>
              <a:rPr lang="zh-CN" altLang="en-US" sz="1600" dirty="0" smtClean="0"/>
              <a:t>核心</a:t>
            </a:r>
            <a:endParaRPr lang="zh-CN" altLang="en-US" sz="1600" dirty="0"/>
          </a:p>
        </p:txBody>
      </p:sp>
      <p:sp>
        <p:nvSpPr>
          <p:cNvPr id="19" name="TextBox 12"/>
          <p:cNvSpPr txBox="1"/>
          <p:nvPr/>
        </p:nvSpPr>
        <p:spPr>
          <a:xfrm>
            <a:off x="9295892" y="2917922"/>
            <a:ext cx="595035" cy="338554"/>
          </a:xfrm>
          <a:prstGeom prst="rect">
            <a:avLst/>
          </a:prstGeom>
          <a:noFill/>
        </p:spPr>
        <p:txBody>
          <a:bodyPr wrap="none" rtlCol="0">
            <a:spAutoFit/>
          </a:bodyPr>
          <a:lstStyle/>
          <a:p>
            <a:r>
              <a:rPr lang="zh-CN" altLang="en-US" sz="1600" dirty="0" smtClean="0"/>
              <a:t>目标</a:t>
            </a:r>
            <a:endParaRPr lang="zh-CN" altLang="en-US" sz="1600" dirty="0"/>
          </a:p>
        </p:txBody>
      </p:sp>
      <p:sp>
        <p:nvSpPr>
          <p:cNvPr id="20" name="矩形 19"/>
          <p:cNvSpPr/>
          <p:nvPr/>
        </p:nvSpPr>
        <p:spPr>
          <a:xfrm>
            <a:off x="3152223" y="5061062"/>
            <a:ext cx="6215106" cy="584776"/>
          </a:xfrm>
          <a:prstGeom prst="rect">
            <a:avLst/>
          </a:prstGeom>
        </p:spPr>
        <p:txBody>
          <a:bodyPr wrap="square">
            <a:spAutoFit/>
          </a:bodyPr>
          <a:lstStyle/>
          <a:p>
            <a:r>
              <a:rPr lang="zh-CN" altLang="en-US" sz="1600" dirty="0" smtClean="0">
                <a:solidFill>
                  <a:srgbClr val="0070C0"/>
                </a:solidFill>
              </a:rPr>
              <a:t>了解和掌握企业资金的流向和流量，评估企业经营活动所取得的财务成果的大小，审查企业的资产状况和财务状况。</a:t>
            </a:r>
            <a:endParaRPr lang="zh-CN" altLang="en-US" sz="1600" dirty="0">
              <a:solidFill>
                <a:srgbClr val="0070C0"/>
              </a:solidFill>
            </a:endParaRPr>
          </a:p>
        </p:txBody>
      </p:sp>
      <p:sp>
        <p:nvSpPr>
          <p:cNvPr id="21" name="矩形 20"/>
          <p:cNvSpPr/>
          <p:nvPr/>
        </p:nvSpPr>
        <p:spPr>
          <a:xfrm>
            <a:off x="2294967" y="3078657"/>
            <a:ext cx="3000364" cy="1569660"/>
          </a:xfrm>
          <a:prstGeom prst="rect">
            <a:avLst/>
          </a:prstGeom>
        </p:spPr>
        <p:txBody>
          <a:bodyPr wrap="square">
            <a:spAutoFit/>
          </a:bodyPr>
          <a:lstStyle/>
          <a:p>
            <a:r>
              <a:rPr lang="zh-CN" altLang="en-US" sz="1600" dirty="0" smtClean="0">
                <a:solidFill>
                  <a:srgbClr val="00B050"/>
                </a:solidFill>
              </a:rPr>
              <a:t>通过对资金流的控制来实现对业务流的整个流转过程的控制，实施全面的计划、组织、指挥、协调和控制，使业务流运动尽可能做到低成本、平衡、畅通、高速运行</a:t>
            </a:r>
            <a:endParaRPr lang="zh-CN" altLang="en-US" sz="1600" dirty="0">
              <a:solidFill>
                <a:srgbClr val="00B050"/>
              </a:solidFill>
            </a:endParaRPr>
          </a:p>
        </p:txBody>
      </p:sp>
      <p:sp>
        <p:nvSpPr>
          <p:cNvPr id="22" name="矩形 21"/>
          <p:cNvSpPr/>
          <p:nvPr/>
        </p:nvSpPr>
        <p:spPr>
          <a:xfrm>
            <a:off x="3223661" y="2060666"/>
            <a:ext cx="5857916" cy="830997"/>
          </a:xfrm>
          <a:prstGeom prst="rect">
            <a:avLst/>
          </a:prstGeom>
        </p:spPr>
        <p:txBody>
          <a:bodyPr wrap="square">
            <a:spAutoFit/>
          </a:bodyPr>
          <a:lstStyle/>
          <a:p>
            <a:r>
              <a:rPr lang="zh-CN" altLang="en-US" sz="1600" dirty="0" smtClean="0">
                <a:solidFill>
                  <a:srgbClr val="7030A0"/>
                </a:solidFill>
              </a:rPr>
              <a:t>通过计划、预算，对企业资金运动的速度、方向、规模和结构进行控制，在保证生产经营需要的前提下，尽可能减少资金占用，降低成本，提高企业经济效益。</a:t>
            </a:r>
            <a:endParaRPr lang="zh-CN" altLang="en-US" sz="1600" dirty="0">
              <a:solidFill>
                <a:srgbClr val="7030A0"/>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3"/>
          </p:nvPr>
        </p:nvSpPr>
        <p:spPr/>
        <p:txBody>
          <a:bodyPr/>
          <a:lstStyle/>
          <a:p>
            <a:r>
              <a:rPr lang="en-US" altLang="zh-CN" dirty="0" smtClean="0"/>
              <a:t>2</a:t>
            </a:r>
            <a:endParaRPr lang="zh-CN" altLang="en-US" dirty="0"/>
          </a:p>
        </p:txBody>
      </p:sp>
      <p:sp>
        <p:nvSpPr>
          <p:cNvPr id="7" name="文本占位符 6"/>
          <p:cNvSpPr>
            <a:spLocks noGrp="1"/>
          </p:cNvSpPr>
          <p:nvPr>
            <p:ph type="body" sz="quarter" idx="14"/>
          </p:nvPr>
        </p:nvSpPr>
        <p:spPr/>
        <p:txBody>
          <a:bodyPr/>
          <a:lstStyle/>
          <a:p>
            <a:r>
              <a:rPr lang="zh-CN" altLang="en-US" dirty="0" smtClean="0"/>
              <a:t>业务管理</a:t>
            </a:r>
            <a:endParaRPr lang="zh-CN" altLang="en-US" dirty="0"/>
          </a:p>
        </p:txBody>
      </p:sp>
      <p:sp>
        <p:nvSpPr>
          <p:cNvPr id="32" name="灯片编号占位符 3"/>
          <p:cNvSpPr>
            <a:spLocks noGrp="1"/>
          </p:cNvSpPr>
          <p:nvPr>
            <p:ph type="sldNum" sz="quarter" idx="15"/>
          </p:nvPr>
        </p:nvSpPr>
        <p:spPr/>
        <p:txBody>
          <a:bodyPr/>
          <a:lstStyle/>
          <a:p>
            <a:fld id="{4596955A-0397-448E-A8D1-99E4CC3433F6}" type="slidenum">
              <a:rPr lang="zh-CN" altLang="en-US" smtClean="0"/>
            </a:fld>
            <a:endParaRPr lang="zh-CN" altLang="en-US" dirty="0"/>
          </a:p>
        </p:txBody>
      </p:sp>
      <p:pic>
        <p:nvPicPr>
          <p:cNvPr id="23" name="图片 22" descr="1.jpg"/>
          <p:cNvPicPr>
            <a:picLocks noChangeAspect="1"/>
          </p:cNvPicPr>
          <p:nvPr/>
        </p:nvPicPr>
        <p:blipFill>
          <a:blip r:embed="rId1"/>
          <a:stretch>
            <a:fillRect/>
          </a:stretch>
        </p:blipFill>
        <p:spPr>
          <a:xfrm>
            <a:off x="1997578" y="2245246"/>
            <a:ext cx="4562129" cy="3293843"/>
          </a:xfrm>
          <a:prstGeom prst="rect">
            <a:avLst/>
          </a:prstGeom>
        </p:spPr>
      </p:pic>
      <p:pic>
        <p:nvPicPr>
          <p:cNvPr id="24" name="Picture 2"/>
          <p:cNvPicPr>
            <a:picLocks noChangeAspect="1" noChangeArrowheads="1"/>
          </p:cNvPicPr>
          <p:nvPr/>
        </p:nvPicPr>
        <p:blipFill>
          <a:blip r:embed="rId2"/>
          <a:srcRect/>
          <a:stretch>
            <a:fillRect/>
          </a:stretch>
        </p:blipFill>
        <p:spPr bwMode="auto">
          <a:xfrm>
            <a:off x="7069676" y="2941766"/>
            <a:ext cx="3058431" cy="2303876"/>
          </a:xfrm>
          <a:prstGeom prst="rect">
            <a:avLst/>
          </a:prstGeom>
          <a:noFill/>
          <a:ln w="9525">
            <a:noFill/>
            <a:miter lim="800000"/>
            <a:headEnd/>
            <a:tailEnd/>
          </a:ln>
          <a:effectLst/>
        </p:spPr>
      </p:pic>
      <p:sp>
        <p:nvSpPr>
          <p:cNvPr id="25" name="TextBox 6"/>
          <p:cNvSpPr txBox="1"/>
          <p:nvPr/>
        </p:nvSpPr>
        <p:spPr>
          <a:xfrm>
            <a:off x="2426206" y="1816618"/>
            <a:ext cx="7109639" cy="369332"/>
          </a:xfrm>
          <a:prstGeom prst="rect">
            <a:avLst/>
          </a:prstGeom>
          <a:noFill/>
        </p:spPr>
        <p:txBody>
          <a:bodyPr wrap="none" rtlCol="0">
            <a:spAutoFit/>
          </a:bodyPr>
          <a:lstStyle/>
          <a:p>
            <a:r>
              <a:rPr lang="zh-CN" altLang="en-US" b="1" dirty="0" smtClean="0">
                <a:solidFill>
                  <a:srgbClr val="7030A0"/>
                </a:solidFill>
              </a:rPr>
              <a:t>管理业务主要是两个层次，一个是业务部署，一个是业务过程控制。</a:t>
            </a:r>
            <a:endParaRPr lang="zh-CN" altLang="en-US" b="1" dirty="0">
              <a:solidFill>
                <a:srgbClr val="7030A0"/>
              </a:solidFill>
            </a:endParaRPr>
          </a:p>
        </p:txBody>
      </p:sp>
      <p:sp>
        <p:nvSpPr>
          <p:cNvPr id="26" name="TextBox 5"/>
          <p:cNvSpPr txBox="1"/>
          <p:nvPr/>
        </p:nvSpPr>
        <p:spPr>
          <a:xfrm>
            <a:off x="7784056" y="3531130"/>
            <a:ext cx="1838965" cy="338554"/>
          </a:xfrm>
          <a:prstGeom prst="rect">
            <a:avLst/>
          </a:prstGeom>
          <a:noFill/>
        </p:spPr>
        <p:txBody>
          <a:bodyPr wrap="none" rtlCol="0">
            <a:spAutoFit/>
          </a:bodyPr>
          <a:lstStyle/>
          <a:p>
            <a:r>
              <a:rPr lang="zh-CN" altLang="en-US" sz="1600" b="1" dirty="0" smtClean="0">
                <a:solidFill>
                  <a:srgbClr val="92D050"/>
                </a:solidFill>
              </a:rPr>
              <a:t>管理、竞争、发展</a:t>
            </a:r>
            <a:endParaRPr lang="zh-CN" altLang="en-US" sz="1600" b="1" dirty="0">
              <a:solidFill>
                <a:srgbClr val="92D050"/>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3"/>
          </p:nvPr>
        </p:nvSpPr>
        <p:spPr/>
        <p:txBody>
          <a:bodyPr/>
          <a:lstStyle/>
          <a:p>
            <a:r>
              <a:rPr lang="en-US" altLang="zh-CN" dirty="0" smtClean="0"/>
              <a:t>2</a:t>
            </a:r>
            <a:endParaRPr lang="zh-CN" altLang="en-US" dirty="0"/>
          </a:p>
        </p:txBody>
      </p:sp>
      <p:sp>
        <p:nvSpPr>
          <p:cNvPr id="7" name="文本占位符 6"/>
          <p:cNvSpPr>
            <a:spLocks noGrp="1"/>
          </p:cNvSpPr>
          <p:nvPr>
            <p:ph type="body" sz="quarter" idx="14"/>
          </p:nvPr>
        </p:nvSpPr>
        <p:spPr/>
        <p:txBody>
          <a:bodyPr/>
          <a:lstStyle/>
          <a:p>
            <a:r>
              <a:rPr lang="zh-CN" altLang="en-US" dirty="0" smtClean="0"/>
              <a:t>信息管理</a:t>
            </a:r>
            <a:endParaRPr lang="zh-CN" altLang="en-US" dirty="0"/>
          </a:p>
        </p:txBody>
      </p:sp>
      <p:sp>
        <p:nvSpPr>
          <p:cNvPr id="32" name="灯片编号占位符 3"/>
          <p:cNvSpPr>
            <a:spLocks noGrp="1"/>
          </p:cNvSpPr>
          <p:nvPr>
            <p:ph type="sldNum" sz="quarter" idx="15"/>
          </p:nvPr>
        </p:nvSpPr>
        <p:spPr/>
        <p:txBody>
          <a:bodyPr/>
          <a:lstStyle/>
          <a:p>
            <a:fld id="{4596955A-0397-448E-A8D1-99E4CC3433F6}" type="slidenum">
              <a:rPr lang="zh-CN" altLang="en-US" smtClean="0"/>
            </a:fld>
            <a:endParaRPr lang="zh-CN" altLang="en-US" dirty="0"/>
          </a:p>
        </p:txBody>
      </p:sp>
      <p:sp>
        <p:nvSpPr>
          <p:cNvPr id="5" name="矩形 4"/>
          <p:cNvSpPr/>
          <p:nvPr/>
        </p:nvSpPr>
        <p:spPr>
          <a:xfrm>
            <a:off x="2302377" y="2208862"/>
            <a:ext cx="7786742" cy="646331"/>
          </a:xfrm>
          <a:prstGeom prst="rect">
            <a:avLst/>
          </a:prstGeom>
        </p:spPr>
        <p:txBody>
          <a:bodyPr wrap="square">
            <a:spAutoFit/>
          </a:bodyPr>
          <a:lstStyle/>
          <a:p>
            <a:r>
              <a:rPr lang="zh-CN" altLang="en-US" b="1" dirty="0" smtClean="0">
                <a:solidFill>
                  <a:schemeClr val="accent1">
                    <a:lumMod val="50000"/>
                  </a:schemeClr>
                </a:solidFill>
              </a:rPr>
              <a:t>管理信息是指为企业的经营、战略、管理、生产等服务而进行的有关信息的收集、加工、处理、传递、储存、交换、检索、利用、反馈等活动</a:t>
            </a:r>
            <a:endParaRPr lang="zh-CN" altLang="en-US" b="1" dirty="0">
              <a:solidFill>
                <a:schemeClr val="accent1">
                  <a:lumMod val="50000"/>
                </a:schemeClr>
              </a:solidFill>
            </a:endParaRPr>
          </a:p>
        </p:txBody>
      </p:sp>
      <p:sp>
        <p:nvSpPr>
          <p:cNvPr id="8" name="Rectangle 6"/>
          <p:cNvSpPr>
            <a:spLocks noChangeArrowheads="1"/>
          </p:cNvSpPr>
          <p:nvPr/>
        </p:nvSpPr>
        <p:spPr bwMode="auto">
          <a:xfrm rot="18900000">
            <a:off x="2901488" y="3420225"/>
            <a:ext cx="1626520" cy="1624658"/>
          </a:xfrm>
          <a:prstGeom prst="rect">
            <a:avLst/>
          </a:prstGeom>
          <a:solidFill>
            <a:schemeClr val="hlink"/>
          </a:solidFill>
          <a:ln w="6350">
            <a:noFill/>
            <a:miter lim="800000"/>
          </a:ln>
          <a:effectLst/>
        </p:spPr>
        <p:txBody>
          <a:bodyPr wrap="none" lIns="0" tIns="0" rIns="0" bIns="0" anchor="ctr"/>
          <a:lstStyle/>
          <a:p>
            <a:endParaRPr lang="zh-CN" altLang="en-US"/>
          </a:p>
        </p:txBody>
      </p:sp>
      <p:sp>
        <p:nvSpPr>
          <p:cNvPr id="9" name="Rectangle 7"/>
          <p:cNvSpPr>
            <a:spLocks noChangeArrowheads="1"/>
          </p:cNvSpPr>
          <p:nvPr/>
        </p:nvSpPr>
        <p:spPr bwMode="auto">
          <a:xfrm rot="18900000">
            <a:off x="5511917" y="3420225"/>
            <a:ext cx="1626519" cy="1624658"/>
          </a:xfrm>
          <a:prstGeom prst="rect">
            <a:avLst/>
          </a:prstGeom>
          <a:solidFill>
            <a:srgbClr val="00B050"/>
          </a:solidFill>
          <a:ln w="6350">
            <a:noFill/>
            <a:miter lim="800000"/>
          </a:ln>
          <a:effectLst/>
        </p:spPr>
        <p:txBody>
          <a:bodyPr wrap="none" lIns="0" tIns="0" rIns="0" bIns="0" anchor="ctr"/>
          <a:lstStyle/>
          <a:p>
            <a:endParaRPr lang="zh-CN" altLang="en-US"/>
          </a:p>
        </p:txBody>
      </p:sp>
      <p:sp>
        <p:nvSpPr>
          <p:cNvPr id="10" name="Rectangle 8"/>
          <p:cNvSpPr>
            <a:spLocks noChangeArrowheads="1"/>
          </p:cNvSpPr>
          <p:nvPr/>
        </p:nvSpPr>
        <p:spPr bwMode="auto">
          <a:xfrm rot="18900000">
            <a:off x="8083684" y="3444807"/>
            <a:ext cx="1626519" cy="1624658"/>
          </a:xfrm>
          <a:prstGeom prst="rect">
            <a:avLst/>
          </a:prstGeom>
          <a:solidFill>
            <a:schemeClr val="hlink"/>
          </a:solidFill>
          <a:ln w="6350">
            <a:noFill/>
            <a:miter lim="800000"/>
          </a:ln>
          <a:effectLst/>
        </p:spPr>
        <p:txBody>
          <a:bodyPr wrap="none" lIns="0" tIns="0" rIns="0" bIns="0" anchor="ctr"/>
          <a:lstStyle/>
          <a:p>
            <a:endParaRPr lang="zh-CN" altLang="en-US"/>
          </a:p>
        </p:txBody>
      </p:sp>
      <p:sp>
        <p:nvSpPr>
          <p:cNvPr id="11" name="Rectangle 9"/>
          <p:cNvSpPr>
            <a:spLocks noChangeArrowheads="1"/>
          </p:cNvSpPr>
          <p:nvPr/>
        </p:nvSpPr>
        <p:spPr bwMode="auto">
          <a:xfrm rot="18900000">
            <a:off x="3555500" y="3330370"/>
            <a:ext cx="306340" cy="305990"/>
          </a:xfrm>
          <a:prstGeom prst="rect">
            <a:avLst/>
          </a:prstGeom>
          <a:solidFill>
            <a:schemeClr val="bg1"/>
          </a:solidFill>
          <a:ln w="6350">
            <a:noFill/>
            <a:miter lim="800000"/>
          </a:ln>
          <a:effectLst/>
        </p:spPr>
        <p:txBody>
          <a:bodyPr wrap="none" lIns="0" tIns="0" rIns="0" bIns="0" anchor="ctr"/>
          <a:lstStyle/>
          <a:p>
            <a:endParaRPr lang="zh-CN" altLang="en-US"/>
          </a:p>
        </p:txBody>
      </p:sp>
      <p:sp>
        <p:nvSpPr>
          <p:cNvPr id="12" name="Rectangle 10"/>
          <p:cNvSpPr>
            <a:spLocks noChangeArrowheads="1"/>
          </p:cNvSpPr>
          <p:nvPr/>
        </p:nvSpPr>
        <p:spPr bwMode="auto">
          <a:xfrm rot="18900000">
            <a:off x="6165926" y="3330370"/>
            <a:ext cx="306340" cy="305990"/>
          </a:xfrm>
          <a:prstGeom prst="rect">
            <a:avLst/>
          </a:prstGeom>
          <a:solidFill>
            <a:schemeClr val="bg1"/>
          </a:solidFill>
          <a:ln w="6350">
            <a:noFill/>
            <a:miter lim="800000"/>
          </a:ln>
          <a:effectLst/>
        </p:spPr>
        <p:txBody>
          <a:bodyPr wrap="none" lIns="0" tIns="0" rIns="0" bIns="0" anchor="ctr"/>
          <a:lstStyle/>
          <a:p>
            <a:endParaRPr lang="zh-CN" altLang="en-US"/>
          </a:p>
        </p:txBody>
      </p:sp>
      <p:sp>
        <p:nvSpPr>
          <p:cNvPr id="13" name="Rectangle 11"/>
          <p:cNvSpPr>
            <a:spLocks noChangeArrowheads="1"/>
          </p:cNvSpPr>
          <p:nvPr/>
        </p:nvSpPr>
        <p:spPr bwMode="auto">
          <a:xfrm rot="18900000">
            <a:off x="8737694" y="3354953"/>
            <a:ext cx="306340" cy="305990"/>
          </a:xfrm>
          <a:prstGeom prst="rect">
            <a:avLst/>
          </a:prstGeom>
          <a:solidFill>
            <a:schemeClr val="bg1"/>
          </a:solidFill>
          <a:ln w="6350">
            <a:noFill/>
            <a:miter lim="800000"/>
          </a:ln>
          <a:effectLst/>
        </p:spPr>
        <p:txBody>
          <a:bodyPr wrap="none" lIns="0" tIns="0" rIns="0" bIns="0" anchor="ctr"/>
          <a:lstStyle/>
          <a:p>
            <a:endParaRPr lang="zh-CN" altLang="en-US"/>
          </a:p>
        </p:txBody>
      </p:sp>
      <p:sp>
        <p:nvSpPr>
          <p:cNvPr id="14" name="Text Box 12"/>
          <p:cNvSpPr txBox="1">
            <a:spLocks noChangeArrowheads="1"/>
          </p:cNvSpPr>
          <p:nvPr/>
        </p:nvSpPr>
        <p:spPr bwMode="auto">
          <a:xfrm>
            <a:off x="2873881" y="3807957"/>
            <a:ext cx="1650876" cy="923330"/>
          </a:xfrm>
          <a:prstGeom prst="rect">
            <a:avLst/>
          </a:prstGeom>
          <a:noFill/>
          <a:ln w="6350">
            <a:noFill/>
            <a:miter lim="800000"/>
          </a:ln>
          <a:effectLst/>
        </p:spPr>
        <p:txBody>
          <a:bodyPr wrap="square" lIns="0" tIns="0" rIns="0" bIns="0" anchor="ctr">
            <a:spAutoFit/>
          </a:bodyPr>
          <a:lstStyle/>
          <a:p>
            <a:pPr algn="ctr"/>
            <a:r>
              <a:rPr lang="zh-CN" altLang="en-US" sz="1500" dirty="0" smtClean="0">
                <a:solidFill>
                  <a:schemeClr val="bg1"/>
                </a:solidFill>
              </a:rPr>
              <a:t>通过不断产生和挖掘管理信息或产品信息来反映企业活动的变化</a:t>
            </a:r>
            <a:endParaRPr lang="zh-CN" altLang="en-US" sz="1000" dirty="0"/>
          </a:p>
        </p:txBody>
      </p:sp>
      <p:sp>
        <p:nvSpPr>
          <p:cNvPr id="15" name="Text Box 13"/>
          <p:cNvSpPr txBox="1">
            <a:spLocks noChangeArrowheads="1"/>
          </p:cNvSpPr>
          <p:nvPr/>
        </p:nvSpPr>
        <p:spPr bwMode="auto">
          <a:xfrm>
            <a:off x="5588526" y="3671946"/>
            <a:ext cx="1373669" cy="1154162"/>
          </a:xfrm>
          <a:prstGeom prst="rect">
            <a:avLst/>
          </a:prstGeom>
          <a:noFill/>
          <a:ln w="6350">
            <a:noFill/>
            <a:miter lim="800000"/>
          </a:ln>
          <a:effectLst/>
        </p:spPr>
        <p:txBody>
          <a:bodyPr lIns="0" tIns="0" rIns="0" bIns="0" anchor="ctr">
            <a:spAutoFit/>
          </a:bodyPr>
          <a:lstStyle/>
          <a:p>
            <a:pPr algn="ctr"/>
            <a:r>
              <a:rPr lang="zh-CN" altLang="en-US" sz="1500" dirty="0" smtClean="0">
                <a:solidFill>
                  <a:schemeClr val="accent3"/>
                </a:solidFill>
              </a:rPr>
              <a:t>支持企业内部、合作伙伴间人财物资源的有效配置、共享管理、协调运行</a:t>
            </a:r>
            <a:endParaRPr lang="zh-CN" altLang="en-US" sz="1500" dirty="0">
              <a:solidFill>
                <a:schemeClr val="accent3"/>
              </a:solidFill>
            </a:endParaRPr>
          </a:p>
        </p:txBody>
      </p:sp>
      <p:sp>
        <p:nvSpPr>
          <p:cNvPr id="16" name="Text Box 14"/>
          <p:cNvSpPr txBox="1">
            <a:spLocks noChangeArrowheads="1"/>
          </p:cNvSpPr>
          <p:nvPr/>
        </p:nvSpPr>
        <p:spPr bwMode="auto">
          <a:xfrm>
            <a:off x="8231731" y="3807957"/>
            <a:ext cx="1373666" cy="923330"/>
          </a:xfrm>
          <a:prstGeom prst="rect">
            <a:avLst/>
          </a:prstGeom>
          <a:noFill/>
          <a:ln w="6350">
            <a:noFill/>
            <a:miter lim="800000"/>
          </a:ln>
          <a:effectLst/>
        </p:spPr>
        <p:txBody>
          <a:bodyPr lIns="0" tIns="0" rIns="0" bIns="0" anchor="ctr">
            <a:spAutoFit/>
          </a:bodyPr>
          <a:lstStyle/>
          <a:p>
            <a:pPr algn="ctr"/>
            <a:r>
              <a:rPr lang="zh-CN" altLang="en-US" sz="1500" dirty="0" smtClean="0">
                <a:solidFill>
                  <a:schemeClr val="bg1"/>
                </a:solidFill>
              </a:rPr>
              <a:t>满足管理者和员工依靠信息进行学习、创新和决策的迫切需要</a:t>
            </a:r>
            <a:endParaRPr lang="zh-CN" altLang="en-US" sz="1000" dirty="0"/>
          </a:p>
        </p:txBody>
      </p:sp>
      <p:sp>
        <p:nvSpPr>
          <p:cNvPr id="17" name="Text Box 15"/>
          <p:cNvSpPr txBox="1">
            <a:spLocks noChangeArrowheads="1"/>
          </p:cNvSpPr>
          <p:nvPr/>
        </p:nvSpPr>
        <p:spPr bwMode="auto">
          <a:xfrm>
            <a:off x="3631513" y="3348509"/>
            <a:ext cx="115416" cy="276999"/>
          </a:xfrm>
          <a:prstGeom prst="rect">
            <a:avLst/>
          </a:prstGeom>
          <a:noFill/>
          <a:ln w="6350">
            <a:noFill/>
            <a:miter lim="800000"/>
          </a:ln>
          <a:effectLst/>
        </p:spPr>
        <p:txBody>
          <a:bodyPr wrap="none" lIns="0" tIns="0" rIns="0" bIns="0" anchor="ctr">
            <a:spAutoFit/>
          </a:bodyPr>
          <a:lstStyle/>
          <a:p>
            <a:pPr algn="ctr"/>
            <a:r>
              <a:rPr lang="zh-CN" altLang="en-US">
                <a:solidFill>
                  <a:schemeClr val="tx1"/>
                </a:solidFill>
              </a:rPr>
              <a:t>1</a:t>
            </a:r>
            <a:endParaRPr lang="zh-CN" altLang="en-US">
              <a:solidFill>
                <a:schemeClr val="tx1"/>
              </a:solidFill>
            </a:endParaRPr>
          </a:p>
        </p:txBody>
      </p:sp>
      <p:sp>
        <p:nvSpPr>
          <p:cNvPr id="18" name="Text Box 16"/>
          <p:cNvSpPr txBox="1">
            <a:spLocks noChangeArrowheads="1"/>
          </p:cNvSpPr>
          <p:nvPr/>
        </p:nvSpPr>
        <p:spPr bwMode="auto">
          <a:xfrm>
            <a:off x="6244371" y="3348509"/>
            <a:ext cx="115416" cy="276999"/>
          </a:xfrm>
          <a:prstGeom prst="rect">
            <a:avLst/>
          </a:prstGeom>
          <a:noFill/>
          <a:ln w="6350">
            <a:noFill/>
            <a:miter lim="800000"/>
          </a:ln>
          <a:effectLst/>
        </p:spPr>
        <p:txBody>
          <a:bodyPr wrap="none" lIns="0" tIns="0" rIns="0" bIns="0" anchor="ctr">
            <a:spAutoFit/>
          </a:bodyPr>
          <a:lstStyle/>
          <a:p>
            <a:pPr algn="ctr"/>
            <a:r>
              <a:rPr lang="zh-CN" altLang="en-US">
                <a:solidFill>
                  <a:schemeClr val="tx1"/>
                </a:solidFill>
              </a:rPr>
              <a:t>2</a:t>
            </a:r>
            <a:endParaRPr lang="zh-CN" altLang="en-US">
              <a:solidFill>
                <a:schemeClr val="tx1"/>
              </a:solidFill>
            </a:endParaRPr>
          </a:p>
        </p:txBody>
      </p:sp>
      <p:sp>
        <p:nvSpPr>
          <p:cNvPr id="19" name="Text Box 17"/>
          <p:cNvSpPr txBox="1">
            <a:spLocks noChangeArrowheads="1"/>
          </p:cNvSpPr>
          <p:nvPr/>
        </p:nvSpPr>
        <p:spPr bwMode="auto">
          <a:xfrm>
            <a:off x="8825863" y="3373091"/>
            <a:ext cx="115416" cy="276999"/>
          </a:xfrm>
          <a:prstGeom prst="rect">
            <a:avLst/>
          </a:prstGeom>
          <a:noFill/>
          <a:ln w="6350">
            <a:noFill/>
            <a:miter lim="800000"/>
          </a:ln>
          <a:effectLst/>
        </p:spPr>
        <p:txBody>
          <a:bodyPr wrap="none" lIns="0" tIns="0" rIns="0" bIns="0" anchor="ctr">
            <a:spAutoFit/>
          </a:bodyPr>
          <a:lstStyle/>
          <a:p>
            <a:pPr algn="ctr"/>
            <a:r>
              <a:rPr lang="zh-CN" altLang="en-US">
                <a:solidFill>
                  <a:schemeClr val="tx1"/>
                </a:solidFill>
              </a:rPr>
              <a:t>3</a:t>
            </a: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3"/>
          </p:nvPr>
        </p:nvSpPr>
        <p:spPr/>
        <p:txBody>
          <a:bodyPr/>
          <a:lstStyle/>
          <a:p>
            <a:r>
              <a:rPr lang="en-US" altLang="zh-CN" dirty="0" smtClean="0"/>
              <a:t>2</a:t>
            </a:r>
            <a:endParaRPr lang="zh-CN" altLang="en-US" dirty="0"/>
          </a:p>
        </p:txBody>
      </p:sp>
      <p:sp>
        <p:nvSpPr>
          <p:cNvPr id="7" name="文本占位符 6"/>
          <p:cNvSpPr>
            <a:spLocks noGrp="1"/>
          </p:cNvSpPr>
          <p:nvPr>
            <p:ph type="body" sz="quarter" idx="14"/>
          </p:nvPr>
        </p:nvSpPr>
        <p:spPr/>
        <p:txBody>
          <a:bodyPr/>
          <a:lstStyle/>
          <a:p>
            <a:r>
              <a:rPr lang="zh-CN" altLang="en-US" dirty="0" smtClean="0"/>
              <a:t>时间管理</a:t>
            </a:r>
            <a:endParaRPr lang="zh-CN" altLang="en-US" dirty="0"/>
          </a:p>
        </p:txBody>
      </p:sp>
      <p:sp>
        <p:nvSpPr>
          <p:cNvPr id="32" name="灯片编号占位符 3"/>
          <p:cNvSpPr>
            <a:spLocks noGrp="1"/>
          </p:cNvSpPr>
          <p:nvPr>
            <p:ph type="sldNum" sz="quarter" idx="15"/>
          </p:nvPr>
        </p:nvSpPr>
        <p:spPr/>
        <p:txBody>
          <a:bodyPr/>
          <a:lstStyle/>
          <a:p>
            <a:fld id="{4596955A-0397-448E-A8D1-99E4CC3433F6}" type="slidenum">
              <a:rPr lang="zh-CN" altLang="en-US" smtClean="0"/>
            </a:fld>
            <a:endParaRPr lang="zh-CN" altLang="en-US" dirty="0"/>
          </a:p>
        </p:txBody>
      </p:sp>
      <p:sp>
        <p:nvSpPr>
          <p:cNvPr id="5" name="矩形 4"/>
          <p:cNvSpPr/>
          <p:nvPr/>
        </p:nvSpPr>
        <p:spPr>
          <a:xfrm>
            <a:off x="2505577" y="1898507"/>
            <a:ext cx="7786742" cy="923330"/>
          </a:xfrm>
          <a:prstGeom prst="rect">
            <a:avLst/>
          </a:prstGeom>
        </p:spPr>
        <p:txBody>
          <a:bodyPr wrap="square">
            <a:spAutoFit/>
          </a:bodyPr>
          <a:lstStyle/>
          <a:p>
            <a:r>
              <a:rPr lang="zh-CN" altLang="en-US" b="1" dirty="0" smtClean="0">
                <a:solidFill>
                  <a:srgbClr val="00B0F0"/>
                </a:solidFill>
              </a:rPr>
              <a:t>就是用技巧、技术和工具帮助员工完成工作，实现目标。管理时间并不是要把所有事情做完，而是更有效的运用时间。除了要决定你该做些什么事情之外，另一个很重要的目的也是决定什么事情不应该做。</a:t>
            </a:r>
            <a:endParaRPr lang="zh-CN" altLang="en-US" b="1" dirty="0">
              <a:solidFill>
                <a:srgbClr val="00B0F0"/>
              </a:solidFill>
            </a:endParaRPr>
          </a:p>
        </p:txBody>
      </p:sp>
      <p:pic>
        <p:nvPicPr>
          <p:cNvPr id="8" name="图片 7" descr="c2bce203575225ccd43f7cf9.jpg"/>
          <p:cNvPicPr>
            <a:picLocks noChangeAspect="1"/>
          </p:cNvPicPr>
          <p:nvPr/>
        </p:nvPicPr>
        <p:blipFill>
          <a:blip r:embed="rId1"/>
          <a:stretch>
            <a:fillRect/>
          </a:stretch>
        </p:blipFill>
        <p:spPr>
          <a:xfrm>
            <a:off x="3648585" y="2755763"/>
            <a:ext cx="5500726" cy="278777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3"/>
          </p:nvPr>
        </p:nvSpPr>
        <p:spPr/>
        <p:txBody>
          <a:bodyPr/>
          <a:lstStyle/>
          <a:p>
            <a:r>
              <a:rPr lang="en-US" altLang="zh-CN" dirty="0" smtClean="0"/>
              <a:t>2</a:t>
            </a:r>
            <a:endParaRPr lang="zh-CN" altLang="en-US" dirty="0"/>
          </a:p>
        </p:txBody>
      </p:sp>
      <p:sp>
        <p:nvSpPr>
          <p:cNvPr id="7" name="文本占位符 6"/>
          <p:cNvSpPr>
            <a:spLocks noGrp="1"/>
          </p:cNvSpPr>
          <p:nvPr>
            <p:ph type="body" sz="quarter" idx="14"/>
          </p:nvPr>
        </p:nvSpPr>
        <p:spPr/>
        <p:txBody>
          <a:bodyPr/>
          <a:lstStyle/>
          <a:p>
            <a:r>
              <a:rPr lang="zh-CN" altLang="en-US" dirty="0" smtClean="0"/>
              <a:t>管理故事</a:t>
            </a:r>
            <a:endParaRPr lang="zh-CN" altLang="en-US" dirty="0"/>
          </a:p>
        </p:txBody>
      </p:sp>
      <p:sp>
        <p:nvSpPr>
          <p:cNvPr id="32" name="灯片编号占位符 3"/>
          <p:cNvSpPr>
            <a:spLocks noGrp="1"/>
          </p:cNvSpPr>
          <p:nvPr>
            <p:ph type="sldNum" sz="quarter" idx="15"/>
          </p:nvPr>
        </p:nvSpPr>
        <p:spPr/>
        <p:txBody>
          <a:bodyPr/>
          <a:lstStyle/>
          <a:p>
            <a:fld id="{4596955A-0397-448E-A8D1-99E4CC3433F6}" type="slidenum">
              <a:rPr lang="zh-CN" altLang="en-US" smtClean="0"/>
            </a:fld>
            <a:endParaRPr lang="zh-CN" altLang="en-US" dirty="0"/>
          </a:p>
        </p:txBody>
      </p:sp>
      <p:sp>
        <p:nvSpPr>
          <p:cNvPr id="9" name="矩形 8"/>
          <p:cNvSpPr/>
          <p:nvPr/>
        </p:nvSpPr>
        <p:spPr>
          <a:xfrm>
            <a:off x="916195" y="2130491"/>
            <a:ext cx="8064896" cy="2862322"/>
          </a:xfrm>
          <a:prstGeom prst="rect">
            <a:avLst/>
          </a:prstGeom>
        </p:spPr>
        <p:txBody>
          <a:bodyPr wrap="square">
            <a:spAutoFit/>
          </a:bodyPr>
          <a:lstStyle/>
          <a:p>
            <a:r>
              <a:rPr lang="en-US" altLang="zh-CN" sz="2000" dirty="0" smtClean="0">
                <a:latin typeface="微软雅黑" panose="020B0503020204020204" pitchFamily="34" charset="-122"/>
                <a:ea typeface="微软雅黑" panose="020B0503020204020204" pitchFamily="34" charset="-122"/>
              </a:rPr>
              <a:t>1923</a:t>
            </a:r>
            <a:r>
              <a:rPr lang="zh-CN" altLang="zh-CN" sz="2000" dirty="0" smtClean="0">
                <a:latin typeface="微软雅黑" panose="020B0503020204020204" pitchFamily="34" charset="-122"/>
                <a:ea typeface="微软雅黑" panose="020B0503020204020204" pitchFamily="34" charset="-122"/>
              </a:rPr>
              <a:t>年就任美国总统的约翰·卡尔文·柯立芝，他发现自己的女秘书人长得非常漂亮，工作上却经常出现差错。</a:t>
            </a:r>
            <a:endParaRPr lang="en-US" altLang="zh-CN" sz="2000" dirty="0" smtClean="0">
              <a:latin typeface="微软雅黑" panose="020B0503020204020204" pitchFamily="34" charset="-122"/>
              <a:ea typeface="微软雅黑" panose="020B0503020204020204" pitchFamily="34" charset="-122"/>
            </a:endParaRPr>
          </a:p>
          <a:p>
            <a:endParaRPr lang="en-US" altLang="zh-CN" sz="2000" dirty="0" smtClean="0">
              <a:latin typeface="微软雅黑" panose="020B0503020204020204" pitchFamily="34" charset="-122"/>
              <a:ea typeface="微软雅黑" panose="020B0503020204020204" pitchFamily="34" charset="-122"/>
            </a:endParaRPr>
          </a:p>
          <a:p>
            <a:r>
              <a:rPr lang="zh-CN" altLang="zh-CN" sz="2000" dirty="0" smtClean="0">
                <a:latin typeface="微软雅黑" panose="020B0503020204020204" pitchFamily="34" charset="-122"/>
                <a:ea typeface="微软雅黑" panose="020B0503020204020204" pitchFamily="34" charset="-122"/>
              </a:rPr>
              <a:t>一天早晨，柯立芝看见秘书走进办公室，便对她说：“今天你穿的这身衣服真漂亮，正适合你这样年轻漂亮的小姐。”</a:t>
            </a:r>
            <a:endParaRPr lang="en-US" altLang="zh-CN" sz="2000" dirty="0" smtClean="0">
              <a:latin typeface="微软雅黑" panose="020B0503020204020204" pitchFamily="34" charset="-122"/>
              <a:ea typeface="微软雅黑" panose="020B0503020204020204" pitchFamily="34" charset="-122"/>
            </a:endParaRPr>
          </a:p>
          <a:p>
            <a:endParaRPr lang="en-US" altLang="zh-CN" sz="2000" dirty="0" smtClean="0">
              <a:latin typeface="微软雅黑" panose="020B0503020204020204" pitchFamily="34" charset="-122"/>
              <a:ea typeface="微软雅黑" panose="020B0503020204020204" pitchFamily="34" charset="-122"/>
            </a:endParaRPr>
          </a:p>
          <a:p>
            <a:r>
              <a:rPr lang="zh-CN" altLang="zh-CN" sz="2000" dirty="0" smtClean="0">
                <a:latin typeface="微软雅黑" panose="020B0503020204020204" pitchFamily="34" charset="-122"/>
                <a:ea typeface="微软雅黑" panose="020B0503020204020204" pitchFamily="34" charset="-122"/>
              </a:rPr>
              <a:t>秘书受宠若惊，柯立芝接着又说：“</a:t>
            </a:r>
            <a:r>
              <a:rPr lang="en-US" altLang="zh-CN" sz="2000" dirty="0" smtClean="0">
                <a:solidFill>
                  <a:srgbClr val="FF0000"/>
                </a:solidFill>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endParaRPr lang="en-US" altLang="zh-CN" sz="2000" dirty="0" smtClean="0">
              <a:latin typeface="微软雅黑" panose="020B0503020204020204" pitchFamily="34" charset="-122"/>
              <a:ea typeface="微软雅黑" panose="020B0503020204020204" pitchFamily="34" charset="-122"/>
            </a:endParaRPr>
          </a:p>
          <a:p>
            <a:r>
              <a:rPr lang="zh-CN" altLang="zh-CN" sz="2000" dirty="0" smtClean="0">
                <a:latin typeface="微软雅黑" panose="020B0503020204020204" pitchFamily="34" charset="-122"/>
                <a:ea typeface="微软雅黑" panose="020B0503020204020204" pitchFamily="34" charset="-122"/>
              </a:rPr>
              <a:t>果然，从那天起，女秘书在公文上很少出错了。</a:t>
            </a:r>
            <a:endParaRPr lang="zh-CN" altLang="zh-CN" sz="2000" dirty="0">
              <a:latin typeface="微软雅黑" panose="020B0503020204020204" pitchFamily="34" charset="-122"/>
              <a:ea typeface="微软雅黑" panose="020B0503020204020204" pitchFamily="34" charset="-122"/>
            </a:endParaRPr>
          </a:p>
        </p:txBody>
      </p:sp>
      <p:pic>
        <p:nvPicPr>
          <p:cNvPr id="10" name="Picture 2" descr="http://g.hiphotos.baidu.com/baike/w%3D268/sign=af732b46b051f819f125044ce2b54a76/622762d0f703918f368d90a7513d269759eec47b.jpg"/>
          <p:cNvPicPr>
            <a:picLocks noChangeAspect="1" noChangeArrowheads="1"/>
          </p:cNvPicPr>
          <p:nvPr/>
        </p:nvPicPr>
        <p:blipFill>
          <a:blip r:embed="rId1" cstate="print"/>
          <a:srcRect/>
          <a:stretch>
            <a:fillRect/>
          </a:stretch>
        </p:blipFill>
        <p:spPr bwMode="auto">
          <a:xfrm>
            <a:off x="9132332" y="2104186"/>
            <a:ext cx="2213793" cy="2891147"/>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3"/>
          </p:nvPr>
        </p:nvSpPr>
        <p:spPr/>
        <p:txBody>
          <a:bodyPr/>
          <a:lstStyle/>
          <a:p>
            <a:r>
              <a:rPr lang="en-US" altLang="zh-CN" dirty="0" smtClean="0"/>
              <a:t>2</a:t>
            </a:r>
            <a:endParaRPr lang="zh-CN" altLang="en-US" dirty="0"/>
          </a:p>
        </p:txBody>
      </p:sp>
      <p:sp>
        <p:nvSpPr>
          <p:cNvPr id="7" name="文本占位符 6"/>
          <p:cNvSpPr>
            <a:spLocks noGrp="1"/>
          </p:cNvSpPr>
          <p:nvPr>
            <p:ph type="body" sz="quarter" idx="14"/>
          </p:nvPr>
        </p:nvSpPr>
        <p:spPr/>
        <p:txBody>
          <a:bodyPr/>
          <a:lstStyle/>
          <a:p>
            <a:r>
              <a:rPr lang="zh-CN" altLang="en-US" dirty="0" smtClean="0"/>
              <a:t>管理故事</a:t>
            </a:r>
            <a:endParaRPr lang="zh-CN" altLang="en-US" dirty="0"/>
          </a:p>
        </p:txBody>
      </p:sp>
      <p:sp>
        <p:nvSpPr>
          <p:cNvPr id="32" name="灯片编号占位符 3"/>
          <p:cNvSpPr>
            <a:spLocks noGrp="1"/>
          </p:cNvSpPr>
          <p:nvPr>
            <p:ph type="sldNum" sz="quarter" idx="15"/>
          </p:nvPr>
        </p:nvSpPr>
        <p:spPr/>
        <p:txBody>
          <a:bodyPr/>
          <a:lstStyle/>
          <a:p>
            <a:fld id="{4596955A-0397-448E-A8D1-99E4CC3433F6}" type="slidenum">
              <a:rPr lang="zh-CN" altLang="en-US" smtClean="0"/>
            </a:fld>
            <a:endParaRPr lang="zh-CN" altLang="en-US" dirty="0"/>
          </a:p>
        </p:txBody>
      </p:sp>
      <p:sp>
        <p:nvSpPr>
          <p:cNvPr id="8" name="矩形 7"/>
          <p:cNvSpPr/>
          <p:nvPr/>
        </p:nvSpPr>
        <p:spPr>
          <a:xfrm>
            <a:off x="763960" y="2085824"/>
            <a:ext cx="7776864" cy="3170099"/>
          </a:xfrm>
          <a:prstGeom prst="rect">
            <a:avLst/>
          </a:prstGeom>
        </p:spPr>
        <p:txBody>
          <a:bodyPr wrap="square">
            <a:spAutoFit/>
          </a:bodyPr>
          <a:lstStyle/>
          <a:p>
            <a:pPr>
              <a:defRPr/>
            </a:pPr>
            <a:r>
              <a:rPr lang="zh-CN" altLang="zh-CN" sz="2000" dirty="0" smtClean="0">
                <a:latin typeface="微软雅黑" panose="020B0503020204020204" pitchFamily="34" charset="-122"/>
                <a:ea typeface="微软雅黑" panose="020B0503020204020204" pitchFamily="34" charset="-122"/>
              </a:rPr>
              <a:t>一天，秦始皇在朝廷上同大臣中期发生了争论。能言善辩的中期获胜了。狂妄、执拗的中期大摇大摆地走了。</a:t>
            </a:r>
            <a:endParaRPr lang="en-US" altLang="zh-CN" sz="2000" dirty="0" smtClean="0">
              <a:latin typeface="微软雅黑" panose="020B0503020204020204" pitchFamily="34" charset="-122"/>
              <a:ea typeface="微软雅黑" panose="020B0503020204020204" pitchFamily="34" charset="-122"/>
            </a:endParaRPr>
          </a:p>
          <a:p>
            <a:pPr>
              <a:defRPr/>
            </a:pPr>
            <a:endParaRPr lang="en-US" altLang="zh-CN" sz="2000" dirty="0" smtClean="0">
              <a:latin typeface="微软雅黑" panose="020B0503020204020204" pitchFamily="34" charset="-122"/>
              <a:ea typeface="微软雅黑" panose="020B0503020204020204" pitchFamily="34" charset="-122"/>
            </a:endParaRPr>
          </a:p>
          <a:p>
            <a:pPr>
              <a:defRPr/>
            </a:pPr>
            <a:r>
              <a:rPr lang="zh-CN" altLang="zh-CN" sz="2000" dirty="0" smtClean="0">
                <a:latin typeface="微软雅黑" panose="020B0503020204020204" pitchFamily="34" charset="-122"/>
                <a:ea typeface="微软雅黑" panose="020B0503020204020204" pitchFamily="34" charset="-122"/>
              </a:rPr>
              <a:t>争强好胜的秦始皇自觉失了体面，不由得龙颜大怒，想杀掉中期。</a:t>
            </a:r>
            <a:endParaRPr lang="en-US" altLang="zh-CN" sz="2000" dirty="0" smtClean="0">
              <a:latin typeface="微软雅黑" panose="020B0503020204020204" pitchFamily="34" charset="-122"/>
              <a:ea typeface="微软雅黑" panose="020B0503020204020204" pitchFamily="34" charset="-122"/>
            </a:endParaRPr>
          </a:p>
          <a:p>
            <a:pPr>
              <a:defRPr/>
            </a:pPr>
            <a:endParaRPr lang="en-US" altLang="zh-CN" sz="2000" dirty="0" smtClean="0">
              <a:latin typeface="微软雅黑" panose="020B0503020204020204" pitchFamily="34" charset="-122"/>
              <a:ea typeface="微软雅黑" panose="020B0503020204020204" pitchFamily="34" charset="-122"/>
            </a:endParaRPr>
          </a:p>
          <a:p>
            <a:pPr>
              <a:defRPr/>
            </a:pPr>
            <a:r>
              <a:rPr lang="zh-CN" altLang="zh-CN" sz="2000" dirty="0" smtClean="0">
                <a:latin typeface="微软雅黑" panose="020B0503020204020204" pitchFamily="34" charset="-122"/>
                <a:ea typeface="微软雅黑" panose="020B0503020204020204" pitchFamily="34" charset="-122"/>
              </a:rPr>
              <a:t>朝中大臣都为中期捏了一把汗。这时，丞相李斯上来打圆场，说：“</a:t>
            </a:r>
            <a:r>
              <a:rPr lang="en-US" altLang="zh-CN" sz="2000" dirty="0" smtClean="0">
                <a:solidFill>
                  <a:srgbClr val="FF0000"/>
                </a:solidFill>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a:defRPr/>
            </a:pPr>
            <a:endParaRPr lang="en-US" altLang="zh-CN" sz="2000" dirty="0" smtClean="0">
              <a:latin typeface="微软雅黑" panose="020B0503020204020204" pitchFamily="34" charset="-122"/>
              <a:ea typeface="微软雅黑" panose="020B0503020204020204" pitchFamily="34" charset="-122"/>
            </a:endParaRPr>
          </a:p>
          <a:p>
            <a:pPr>
              <a:defRPr/>
            </a:pPr>
            <a:r>
              <a:rPr lang="zh-CN" altLang="zh-CN" sz="2000" dirty="0" smtClean="0">
                <a:latin typeface="微软雅黑" panose="020B0503020204020204" pitchFamily="34" charset="-122"/>
                <a:ea typeface="微软雅黑" panose="020B0503020204020204" pitchFamily="34" charset="-122"/>
              </a:rPr>
              <a:t>秦始皇听了李斯这一番话，心里美滋滋的，也就不再计较刚才发生的事，中期幸免一死。</a:t>
            </a:r>
            <a:endParaRPr lang="zh-CN" altLang="zh-CN" sz="2000" dirty="0" smtClean="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8432800" y="1845733"/>
            <a:ext cx="2918951" cy="338243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p:txBody>
          <a:bodyPr/>
          <a:lstStyle/>
          <a:p>
            <a:r>
              <a:rPr lang="en-US" altLang="zh-CN" dirty="0" smtClean="0"/>
              <a:t>V</a:t>
            </a:r>
            <a:r>
              <a:rPr lang="zh-CN" altLang="en-US" dirty="0" smtClean="0"/>
              <a:t>创决策训练营</a:t>
            </a:r>
            <a:endParaRPr lang="zh-CN" altLang="en-US" dirty="0"/>
          </a:p>
        </p:txBody>
      </p:sp>
      <p:sp>
        <p:nvSpPr>
          <p:cNvPr id="9" name="文本占位符 8"/>
          <p:cNvSpPr>
            <a:spLocks noGrp="1"/>
          </p:cNvSpPr>
          <p:nvPr>
            <p:ph type="body" sz="quarter" idx="13"/>
          </p:nvPr>
        </p:nvSpPr>
        <p:spPr/>
        <p:txBody>
          <a:bodyPr/>
          <a:lstStyle/>
          <a:p>
            <a:r>
              <a:rPr lang="zh-CN" altLang="en-US" dirty="0" smtClean="0"/>
              <a:t>创业的意识</a:t>
            </a:r>
            <a:endParaRPr lang="zh-CN" altLang="en-US" dirty="0"/>
          </a:p>
        </p:txBody>
      </p:sp>
      <p:pic>
        <p:nvPicPr>
          <p:cNvPr id="5" name="图片占位符 4"/>
          <p:cNvPicPr>
            <a:picLocks noGrp="1" noChangeAspect="1"/>
          </p:cNvPicPr>
          <p:nvPr>
            <p:ph type="pic" sz="quarter" idx="14"/>
          </p:nvPr>
        </p:nvPicPr>
        <p:blipFill rotWithShape="1">
          <a:blip r:embed="rId1" cstate="print">
            <a:extLst>
              <a:ext uri="{28A0092B-C50C-407E-A947-70E740481C1C}">
                <a14:useLocalDpi xmlns:a14="http://schemas.microsoft.com/office/drawing/2010/main" val="0"/>
              </a:ext>
            </a:extLst>
          </a:blip>
          <a:srcRect l="20600" r="20600"/>
          <a:stretch>
            <a:fillRect/>
          </a:stretch>
        </p:blipFill>
        <p:spPr/>
      </p:pic>
      <p:sp>
        <p:nvSpPr>
          <p:cNvPr id="6" name="文本占位符 5"/>
          <p:cNvSpPr>
            <a:spLocks noGrp="1"/>
          </p:cNvSpPr>
          <p:nvPr>
            <p:ph type="body" sz="quarter" idx="10"/>
          </p:nvPr>
        </p:nvSpPr>
        <p:spPr/>
        <p:txBody>
          <a:bodyPr/>
          <a:lstStyle/>
          <a:p>
            <a:r>
              <a:rPr lang="zh-CN" altLang="en-US" smtClean="0"/>
              <a:t>叁</a:t>
            </a:r>
            <a:endParaRPr lang="zh-CN" altLang="en-US" dirty="0"/>
          </a:p>
        </p:txBody>
      </p:sp>
      <p:sp>
        <p:nvSpPr>
          <p:cNvPr id="8" name="文本占位符 7"/>
          <p:cNvSpPr>
            <a:spLocks noGrp="1"/>
          </p:cNvSpPr>
          <p:nvPr>
            <p:ph type="body" sz="quarter" idx="12"/>
          </p:nvPr>
        </p:nvSpPr>
        <p:spPr/>
        <p:txBody>
          <a:bodyPr/>
          <a:lstStyle/>
          <a:p>
            <a:r>
              <a:rPr lang="zh-CN" altLang="en-US" smtClean="0"/>
              <a:t>第三部分</a:t>
            </a:r>
            <a:endParaRPr lang="zh-CN" altLang="en-US" dirty="0"/>
          </a:p>
        </p:txBody>
      </p:sp>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en-US" altLang="zh-CN" dirty="0" smtClean="0"/>
              <a:t>3</a:t>
            </a:r>
            <a:endParaRPr lang="zh-CN" altLang="en-US" dirty="0"/>
          </a:p>
        </p:txBody>
      </p:sp>
      <p:sp>
        <p:nvSpPr>
          <p:cNvPr id="3" name="文本占位符 2"/>
          <p:cNvSpPr>
            <a:spLocks noGrp="1"/>
          </p:cNvSpPr>
          <p:nvPr>
            <p:ph type="body" sz="quarter" idx="14"/>
          </p:nvPr>
        </p:nvSpPr>
        <p:spPr/>
        <p:txBody>
          <a:bodyPr/>
          <a:lstStyle/>
          <a:p>
            <a:r>
              <a:rPr lang="zh-CN" altLang="en-US" dirty="0" smtClean="0"/>
              <a:t>责任意识</a:t>
            </a:r>
            <a:endParaRPr lang="zh-CN" altLang="en-US" dirty="0"/>
          </a:p>
        </p:txBody>
      </p:sp>
      <p:sp>
        <p:nvSpPr>
          <p:cNvPr id="4" name="灯片编号占位符 3"/>
          <p:cNvSpPr>
            <a:spLocks noGrp="1"/>
          </p:cNvSpPr>
          <p:nvPr>
            <p:ph type="sldNum" sz="quarter" idx="15"/>
          </p:nvPr>
        </p:nvSpPr>
        <p:spPr/>
        <p:txBody>
          <a:bodyPr/>
          <a:lstStyle/>
          <a:p>
            <a:fld id="{960E47D1-41C1-405F-8F5B-A65B2ED23DDD}" type="slidenum">
              <a:rPr lang="zh-CN" altLang="en-US" smtClean="0"/>
            </a:fld>
            <a:endParaRPr lang="zh-CN" altLang="en-US" dirty="0"/>
          </a:p>
        </p:txBody>
      </p:sp>
      <p:graphicFrame>
        <p:nvGraphicFramePr>
          <p:cNvPr id="5" name="表格 4"/>
          <p:cNvGraphicFramePr>
            <a:graphicFrameLocks noGrp="1"/>
          </p:cNvGraphicFramePr>
          <p:nvPr/>
        </p:nvGraphicFramePr>
        <p:xfrm>
          <a:off x="1188114" y="1927291"/>
          <a:ext cx="9649220" cy="3745376"/>
        </p:xfrm>
        <a:graphic>
          <a:graphicData uri="http://schemas.openxmlformats.org/drawingml/2006/table">
            <a:tbl>
              <a:tblPr>
                <a:tableStyleId>{5C22544A-7EE6-4342-B048-85BDC9FD1C3A}</a:tableStyleId>
              </a:tblPr>
              <a:tblGrid>
                <a:gridCol w="1641128"/>
                <a:gridCol w="8008092"/>
              </a:tblGrid>
              <a:tr h="954559">
                <a:tc>
                  <a:txBody>
                    <a:bodyPr/>
                    <a:lstStyle/>
                    <a:p>
                      <a:pPr algn="ctr" fontAlgn="ctr"/>
                      <a:r>
                        <a:rPr lang="zh-CN" altLang="en-US" sz="1400" u="none" strike="noStrike" dirty="0">
                          <a:effectLst/>
                        </a:rPr>
                        <a:t>素养行为案例</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5069" marR="5069" marT="5069" marB="0" anchor="ctr"/>
                </a:tc>
                <a:tc>
                  <a:txBody>
                    <a:bodyPr/>
                    <a:lstStyle/>
                    <a:p>
                      <a:pPr algn="l" fontAlgn="t"/>
                      <a:r>
                        <a:rPr lang="zh-CN" altLang="en-US" sz="1400" b="1" u="none" strike="noStrike" dirty="0">
                          <a:effectLst/>
                        </a:rPr>
                        <a:t>第三个合伙人</a:t>
                      </a:r>
                      <a:br>
                        <a:rPr lang="zh-CN" altLang="en-US" sz="1400" u="none" strike="noStrike" dirty="0">
                          <a:effectLst/>
                        </a:rPr>
                      </a:br>
                      <a:r>
                        <a:rPr lang="zh-CN" altLang="en-US" sz="1400" u="none" strike="noStrike" dirty="0">
                          <a:effectLst/>
                        </a:rPr>
                        <a:t>有三个小伙伴一起创办了一家公司，并且还招聘了两个员工。两个合伙人非常敬业地工作，而第三个合伙人则常常不去上班，即便上班也到的很晚，还喜欢对两个员工摆领导架势要求其勤奋工作。</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5069" marR="5069" marT="5069" marB="0"/>
                </a:tc>
              </a:tr>
              <a:tr h="911216">
                <a:tc>
                  <a:txBody>
                    <a:bodyPr/>
                    <a:lstStyle/>
                    <a:p>
                      <a:pPr algn="ctr" fontAlgn="ctr"/>
                      <a:r>
                        <a:rPr lang="zh-CN" altLang="en-US" sz="1400" u="none" strike="noStrike">
                          <a:effectLst/>
                        </a:rPr>
                        <a:t>案例分析研究</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069" marR="5069" marT="5069" marB="0" anchor="ctr"/>
                </a:tc>
                <a:tc>
                  <a:txBody>
                    <a:bodyPr/>
                    <a:lstStyle/>
                    <a:p>
                      <a:pPr algn="l" fontAlgn="t"/>
                      <a:r>
                        <a:rPr lang="en-US" altLang="zh-CN" sz="1400" u="none" strike="noStrike" dirty="0">
                          <a:effectLst/>
                        </a:rPr>
                        <a:t>1</a:t>
                      </a:r>
                      <a:r>
                        <a:rPr lang="zh-CN" altLang="en-US" sz="1400" u="none" strike="noStrike" dirty="0">
                          <a:effectLst/>
                        </a:rPr>
                        <a:t>、第三个合伙人的表现反映出其内心是在如何想的？</a:t>
                      </a:r>
                      <a:br>
                        <a:rPr lang="zh-CN" altLang="en-US" sz="1400" u="none" strike="noStrike" dirty="0">
                          <a:effectLst/>
                        </a:rPr>
                      </a:br>
                      <a:r>
                        <a:rPr lang="en-US" altLang="zh-CN" sz="1400" u="none" strike="noStrike" dirty="0">
                          <a:effectLst/>
                        </a:rPr>
                        <a:t>2</a:t>
                      </a:r>
                      <a:r>
                        <a:rPr lang="zh-CN" altLang="en-US" sz="1400" u="none" strike="noStrike" dirty="0">
                          <a:effectLst/>
                        </a:rPr>
                        <a:t>、你认为第三个合伙人是否有个人追求？为什么？</a:t>
                      </a:r>
                      <a:br>
                        <a:rPr lang="zh-CN" altLang="en-US" sz="1400" u="none" strike="noStrike" dirty="0">
                          <a:effectLst/>
                        </a:rPr>
                      </a:br>
                      <a:r>
                        <a:rPr lang="en-US" altLang="zh-CN" sz="1400" u="none" strike="noStrike" dirty="0">
                          <a:effectLst/>
                        </a:rPr>
                        <a:t>3</a:t>
                      </a:r>
                      <a:r>
                        <a:rPr lang="zh-CN" altLang="en-US" sz="1400" u="none" strike="noStrike" dirty="0">
                          <a:effectLst/>
                        </a:rPr>
                        <a:t>、你愿意与这样的合伙人一起共事吗？为什么？</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5069" marR="5069" marT="5069" marB="0"/>
                </a:tc>
              </a:tr>
              <a:tr h="1879601">
                <a:tc>
                  <a:txBody>
                    <a:bodyPr/>
                    <a:lstStyle/>
                    <a:p>
                      <a:pPr algn="ctr" fontAlgn="ctr"/>
                      <a:r>
                        <a:rPr lang="zh-CN" altLang="en-US" sz="1400" b="0" i="0" u="none" strike="noStrike" dirty="0" smtClean="0">
                          <a:solidFill>
                            <a:schemeClr val="dk1"/>
                          </a:solidFill>
                          <a:effectLst/>
                          <a:latin typeface="+mn-lt"/>
                          <a:ea typeface="+mn-ea"/>
                        </a:rPr>
                        <a:t>素养点评指南</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5069" marR="5069" marT="5069" marB="0" anchor="ctr">
                    <a:solidFill>
                      <a:srgbClr val="FFFF00"/>
                    </a:solidFill>
                  </a:tcPr>
                </a:tc>
                <a:tc>
                  <a:txBody>
                    <a:bodyPr/>
                    <a:lstStyle/>
                    <a:p>
                      <a:pPr algn="l" fontAlgn="t"/>
                      <a:r>
                        <a:rPr lang="en-US" altLang="zh-CN" sz="1400" u="none" strike="noStrike" dirty="0">
                          <a:effectLst/>
                        </a:rPr>
                        <a:t>1</a:t>
                      </a:r>
                      <a:r>
                        <a:rPr lang="zh-CN" altLang="en-US" sz="1400" u="none" strike="noStrike" dirty="0" smtClean="0">
                          <a:effectLst/>
                        </a:rPr>
                        <a:t>、 从该第三个合伙人的行为上，表明其具有强烈的“人上人”的想法，觉得自己是合伙人，地位不一样，可以想怎么的就怎么的，为办公司而办公司，不知道自己既然与他人一起创办了公司，大家应是为了共同的理念和目标而走到一起，合伙人之间有着责任约束，有着心理契约关系。</a:t>
                      </a:r>
                      <a:endParaRPr lang="en-US" altLang="zh-CN" sz="1400" u="none" strike="noStrike" dirty="0" smtClean="0">
                        <a:effectLst/>
                      </a:endParaRPr>
                    </a:p>
                    <a:p>
                      <a:pPr algn="l" fontAlgn="t"/>
                      <a:r>
                        <a:rPr lang="en-US" altLang="zh-CN" sz="1400" u="none" strike="noStrike" dirty="0" smtClean="0">
                          <a:effectLst/>
                        </a:rPr>
                        <a:t>2</a:t>
                      </a:r>
                      <a:r>
                        <a:rPr lang="zh-CN" altLang="en-US" sz="1400" u="none" strike="noStrike" dirty="0" smtClean="0">
                          <a:effectLst/>
                        </a:rPr>
                        <a:t>、从行为上看，第三个合伙人可以说有，也可以说没有个人追求；说有是指他追求“人上人”当领导的感觉，说没有，是他没有承担对创业公司的责任，缺乏与其他合伙人一样的，为了目标追求敬业工作的素质；</a:t>
                      </a:r>
                      <a:endParaRPr lang="en-US" altLang="zh-CN" sz="1400" u="none" strike="noStrike" dirty="0" smtClean="0">
                        <a:effectLst/>
                      </a:endParaRPr>
                    </a:p>
                    <a:p>
                      <a:pPr algn="l" fontAlgn="t"/>
                      <a:r>
                        <a:rPr lang="en-US" altLang="zh-CN" sz="1400" b="0" i="0" u="none" strike="noStrike" dirty="0" smtClean="0">
                          <a:solidFill>
                            <a:srgbClr val="000000"/>
                          </a:solidFill>
                          <a:effectLst/>
                          <a:latin typeface="宋体" panose="02010600030101010101" pitchFamily="2" charset="-122"/>
                          <a:ea typeface="宋体" panose="02010600030101010101" pitchFamily="2" charset="-122"/>
                        </a:rPr>
                        <a:t>3</a:t>
                      </a:r>
                      <a:r>
                        <a:rPr lang="zh-CN" altLang="en-US" sz="1400" b="0" i="0" u="none" strike="noStrike" dirty="0" smtClean="0">
                          <a:solidFill>
                            <a:srgbClr val="000000"/>
                          </a:solidFill>
                          <a:effectLst/>
                          <a:latin typeface="宋体" panose="02010600030101010101" pitchFamily="2" charset="-122"/>
                          <a:ea typeface="宋体" panose="02010600030101010101" pitchFamily="2" charset="-122"/>
                        </a:rPr>
                        <a:t>、通常创业者</a:t>
                      </a:r>
                      <a:r>
                        <a:rPr lang="zh-CN" altLang="en-US" sz="1400" u="none" strike="noStrike" kern="1200" dirty="0" smtClean="0">
                          <a:solidFill>
                            <a:schemeClr val="dk1"/>
                          </a:solidFill>
                          <a:effectLst/>
                          <a:latin typeface="+mn-lt"/>
                          <a:ea typeface="+mn-ea"/>
                          <a:cs typeface="+mn-cs"/>
                        </a:rPr>
                        <a:t>是不愿意与这样</a:t>
                      </a:r>
                      <a:r>
                        <a:rPr lang="zh-CN" altLang="en-US" sz="1400" b="0" i="0" u="none" strike="noStrike" dirty="0" smtClean="0">
                          <a:solidFill>
                            <a:srgbClr val="000000"/>
                          </a:solidFill>
                          <a:effectLst/>
                          <a:latin typeface="宋体" panose="02010600030101010101" pitchFamily="2" charset="-122"/>
                          <a:ea typeface="宋体" panose="02010600030101010101" pitchFamily="2" charset="-122"/>
                        </a:rPr>
                        <a:t>的合伙人一起共事的，原因在于，其缺乏责任意识，不仅不能帮上忙，反而是帮倒忙，破坏创业企业</a:t>
                      </a:r>
                      <a:r>
                        <a:rPr lang="zh-CN" altLang="en-US" sz="1400" u="none" strike="noStrike" kern="1200" dirty="0" smtClean="0">
                          <a:solidFill>
                            <a:schemeClr val="dk1"/>
                          </a:solidFill>
                          <a:effectLst/>
                          <a:latin typeface="+mn-lt"/>
                          <a:ea typeface="+mn-ea"/>
                          <a:cs typeface="+mn-cs"/>
                        </a:rPr>
                        <a:t>的文化氛围</a:t>
                      </a:r>
                      <a:r>
                        <a:rPr lang="zh-CN" altLang="en-US" sz="1400" b="0" i="0" u="none" strike="noStrike" dirty="0" smtClean="0">
                          <a:solidFill>
                            <a:srgbClr val="000000"/>
                          </a:solidFill>
                          <a:effectLst/>
                          <a:latin typeface="宋体" panose="02010600030101010101" pitchFamily="2" charset="-122"/>
                          <a:ea typeface="宋体" panose="02010600030101010101" pitchFamily="2" charset="-122"/>
                        </a:rPr>
                        <a:t>，起负面作用。</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5069" marR="5069" marT="5069" marB="0">
                    <a:solidFill>
                      <a:srgbClr val="FFFF00"/>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en-US" altLang="zh-CN" dirty="0" smtClean="0"/>
              <a:t>3</a:t>
            </a:r>
            <a:endParaRPr lang="zh-CN" altLang="en-US" dirty="0"/>
          </a:p>
        </p:txBody>
      </p:sp>
      <p:sp>
        <p:nvSpPr>
          <p:cNvPr id="3" name="文本占位符 2"/>
          <p:cNvSpPr>
            <a:spLocks noGrp="1"/>
          </p:cNvSpPr>
          <p:nvPr>
            <p:ph type="body" sz="quarter" idx="14"/>
          </p:nvPr>
        </p:nvSpPr>
        <p:spPr/>
        <p:txBody>
          <a:bodyPr/>
          <a:lstStyle/>
          <a:p>
            <a:r>
              <a:rPr lang="zh-CN" altLang="en-US" dirty="0" smtClean="0"/>
              <a:t>诚信意识</a:t>
            </a:r>
            <a:endParaRPr lang="zh-CN" altLang="en-US" dirty="0"/>
          </a:p>
        </p:txBody>
      </p:sp>
      <p:sp>
        <p:nvSpPr>
          <p:cNvPr id="4" name="灯片编号占位符 3"/>
          <p:cNvSpPr>
            <a:spLocks noGrp="1"/>
          </p:cNvSpPr>
          <p:nvPr>
            <p:ph type="sldNum" sz="quarter" idx="15"/>
          </p:nvPr>
        </p:nvSpPr>
        <p:spPr/>
        <p:txBody>
          <a:bodyPr/>
          <a:lstStyle/>
          <a:p>
            <a:fld id="{960E47D1-41C1-405F-8F5B-A65B2ED23DDD}" type="slidenum">
              <a:rPr lang="zh-CN" altLang="en-US" smtClean="0"/>
            </a:fld>
            <a:endParaRPr lang="zh-CN" altLang="en-US" dirty="0"/>
          </a:p>
        </p:txBody>
      </p:sp>
      <p:graphicFrame>
        <p:nvGraphicFramePr>
          <p:cNvPr id="10" name="表格 9"/>
          <p:cNvGraphicFramePr>
            <a:graphicFrameLocks noGrp="1"/>
          </p:cNvGraphicFramePr>
          <p:nvPr/>
        </p:nvGraphicFramePr>
        <p:xfrm>
          <a:off x="1106737" y="1656359"/>
          <a:ext cx="9916864" cy="4104455"/>
        </p:xfrm>
        <a:graphic>
          <a:graphicData uri="http://schemas.openxmlformats.org/drawingml/2006/table">
            <a:tbl>
              <a:tblPr>
                <a:tableStyleId>{5C22544A-7EE6-4342-B048-85BDC9FD1C3A}</a:tableStyleId>
              </a:tblPr>
              <a:tblGrid>
                <a:gridCol w="1686647"/>
                <a:gridCol w="8230217"/>
              </a:tblGrid>
              <a:tr h="987810">
                <a:tc>
                  <a:txBody>
                    <a:bodyPr/>
                    <a:lstStyle/>
                    <a:p>
                      <a:pPr algn="ctr" fontAlgn="ctr"/>
                      <a:r>
                        <a:rPr lang="zh-CN" altLang="en-US" sz="1200" u="none" strike="noStrike">
                          <a:effectLst/>
                        </a:rPr>
                        <a:t>素养行为案例</a:t>
                      </a: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4934" marR="4934" marT="4934" marB="0" anchor="ctr"/>
                </a:tc>
                <a:tc>
                  <a:txBody>
                    <a:bodyPr/>
                    <a:lstStyle/>
                    <a:p>
                      <a:pPr algn="l" fontAlgn="t"/>
                      <a:r>
                        <a:rPr lang="zh-CN" altLang="en-US" sz="1200" b="1" u="none" strike="noStrike" dirty="0">
                          <a:effectLst/>
                        </a:rPr>
                        <a:t>创业者的计谋</a:t>
                      </a:r>
                      <a:br>
                        <a:rPr lang="zh-CN" altLang="en-US" sz="1200" u="none" strike="noStrike" dirty="0">
                          <a:effectLst/>
                        </a:rPr>
                      </a:br>
                      <a:r>
                        <a:rPr lang="zh-CN" altLang="en-US" sz="1200" u="none" strike="noStrike" dirty="0">
                          <a:effectLst/>
                        </a:rPr>
                        <a:t>有个创业者创办了一家企业，产品不错得到客户赞许，并且吸引了一位投资人来投资，签订协议后获得了</a:t>
                      </a:r>
                      <a:r>
                        <a:rPr lang="en-US" altLang="zh-CN" sz="1200" u="none" strike="noStrike" dirty="0">
                          <a:effectLst/>
                        </a:rPr>
                        <a:t>51%</a:t>
                      </a:r>
                      <a:r>
                        <a:rPr lang="zh-CN" altLang="en-US" sz="1200" u="none" strike="noStrike" dirty="0">
                          <a:effectLst/>
                        </a:rPr>
                        <a:t>的控股权。创业者此时另外注册了一家公司，偷偷地将业务转移到了新公司进行签约、收款、交付，被投资人发现后，与投资人摊牌：要么你得到一个空壳公司，要么你走开，把钱留下，你或许还有点投资回报。</a:t>
                      </a:r>
                      <a:endParaRPr lang="zh-CN" altLang="en-US" sz="1200" b="0" i="0" u="none" strike="noStrike" dirty="0">
                        <a:solidFill>
                          <a:srgbClr val="000000"/>
                        </a:solidFill>
                        <a:effectLst/>
                        <a:latin typeface="宋体" panose="02010600030101010101" pitchFamily="2" charset="-122"/>
                        <a:ea typeface="宋体" panose="02010600030101010101" pitchFamily="2" charset="-122"/>
                      </a:endParaRPr>
                    </a:p>
                  </a:txBody>
                  <a:tcPr marL="4934" marR="4934" marT="4934" marB="0"/>
                </a:tc>
              </a:tr>
              <a:tr h="1054735">
                <a:tc>
                  <a:txBody>
                    <a:bodyPr/>
                    <a:lstStyle/>
                    <a:p>
                      <a:pPr algn="ctr" fontAlgn="ctr"/>
                      <a:r>
                        <a:rPr lang="zh-CN" altLang="en-US" sz="1200" u="none" strike="noStrike">
                          <a:effectLst/>
                        </a:rPr>
                        <a:t>案例分析研究</a:t>
                      </a: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4934" marR="4934" marT="4934" marB="0" anchor="ctr"/>
                </a:tc>
                <a:tc>
                  <a:txBody>
                    <a:bodyPr/>
                    <a:lstStyle/>
                    <a:p>
                      <a:pPr algn="l" fontAlgn="t"/>
                      <a:r>
                        <a:rPr lang="en-US" altLang="zh-CN" sz="1200" u="none" strike="noStrike" dirty="0">
                          <a:effectLst/>
                        </a:rPr>
                        <a:t>1</a:t>
                      </a:r>
                      <a:r>
                        <a:rPr lang="zh-CN" altLang="en-US" sz="1200" u="none" strike="noStrike" dirty="0">
                          <a:effectLst/>
                        </a:rPr>
                        <a:t>、你觉得这个创业者的计谋是否合法？为什么？</a:t>
                      </a:r>
                      <a:br>
                        <a:rPr lang="zh-CN" altLang="en-US" sz="1200" u="none" strike="noStrike" dirty="0">
                          <a:effectLst/>
                        </a:rPr>
                      </a:br>
                      <a:r>
                        <a:rPr lang="en-US" altLang="zh-CN" sz="1200" u="none" strike="noStrike" dirty="0">
                          <a:effectLst/>
                        </a:rPr>
                        <a:t>2</a:t>
                      </a:r>
                      <a:r>
                        <a:rPr lang="zh-CN" altLang="en-US" sz="1200" u="none" strike="noStrike" dirty="0">
                          <a:effectLst/>
                        </a:rPr>
                        <a:t>、你认为这个创业者的客户还愿意与其长期合作吗？为什么？</a:t>
                      </a:r>
                      <a:br>
                        <a:rPr lang="zh-CN" altLang="en-US" sz="1200" u="none" strike="noStrike" dirty="0">
                          <a:effectLst/>
                        </a:rPr>
                      </a:br>
                      <a:r>
                        <a:rPr lang="en-US" altLang="zh-CN" sz="1200" u="none" strike="noStrike" dirty="0">
                          <a:effectLst/>
                        </a:rPr>
                        <a:t>3</a:t>
                      </a:r>
                      <a:r>
                        <a:rPr lang="zh-CN" altLang="en-US" sz="1200" u="none" strike="noStrike" dirty="0">
                          <a:effectLst/>
                        </a:rPr>
                        <a:t>、你认为这个创业者还能够吸引到新的投资人来投资吗？为什么？</a:t>
                      </a:r>
                      <a:br>
                        <a:rPr lang="zh-CN" altLang="en-US" sz="1200" u="none" strike="noStrike" dirty="0">
                          <a:effectLst/>
                        </a:rPr>
                      </a:br>
                      <a:r>
                        <a:rPr lang="en-US" altLang="zh-CN" sz="1200" u="none" strike="noStrike" dirty="0">
                          <a:effectLst/>
                        </a:rPr>
                        <a:t>4</a:t>
                      </a:r>
                      <a:r>
                        <a:rPr lang="zh-CN" altLang="en-US" sz="1200" u="none" strike="noStrike" dirty="0">
                          <a:effectLst/>
                        </a:rPr>
                        <a:t>、你认为这个创业者与其公司员工之间还能维持长期的相互信任吗？有无员工离职另立山头的可能？</a:t>
                      </a:r>
                      <a:endParaRPr lang="zh-CN" altLang="en-US" sz="1200" b="0" i="0" u="none" strike="noStrike" dirty="0">
                        <a:solidFill>
                          <a:srgbClr val="000000"/>
                        </a:solidFill>
                        <a:effectLst/>
                        <a:latin typeface="宋体" panose="02010600030101010101" pitchFamily="2" charset="-122"/>
                        <a:ea typeface="宋体" panose="02010600030101010101" pitchFamily="2" charset="-122"/>
                      </a:endParaRPr>
                    </a:p>
                  </a:txBody>
                  <a:tcPr marL="4934" marR="4934" marT="4934" marB="0"/>
                </a:tc>
              </a:tr>
              <a:tr h="2061910">
                <a:tc>
                  <a:txBody>
                    <a:bodyPr/>
                    <a:lstStyle/>
                    <a:p>
                      <a:pPr algn="ctr" fontAlgn="ctr"/>
                      <a:r>
                        <a:rPr lang="zh-CN" altLang="en-US" sz="1200" b="0" i="0" u="none" strike="noStrike" smtClean="0">
                          <a:solidFill>
                            <a:schemeClr val="dk1"/>
                          </a:solidFill>
                          <a:effectLst/>
                          <a:latin typeface="+mn-lt"/>
                          <a:ea typeface="+mn-ea"/>
                        </a:rPr>
                        <a:t>素养点评指南</a:t>
                      </a:r>
                      <a:endParaRPr lang="zh-CN" altLang="en-US" sz="1200" b="0" i="0" u="none" strike="noStrike">
                        <a:solidFill>
                          <a:srgbClr val="000000"/>
                        </a:solidFill>
                        <a:effectLst/>
                        <a:latin typeface="宋体" panose="02010600030101010101" pitchFamily="2" charset="-122"/>
                        <a:ea typeface="+mn-ea"/>
                      </a:endParaRPr>
                    </a:p>
                  </a:txBody>
                  <a:tcPr marL="4934" marR="4934" marT="4934" marB="0" anchor="ctr">
                    <a:solidFill>
                      <a:srgbClr val="FFFF00"/>
                    </a:solidFill>
                  </a:tcPr>
                </a:tc>
                <a:tc>
                  <a:txBody>
                    <a:bodyPr/>
                    <a:lstStyle/>
                    <a:p>
                      <a:pPr algn="l" fontAlgn="t"/>
                      <a:r>
                        <a:rPr lang="en-US" altLang="zh-CN" sz="1200" u="none" strike="noStrike" dirty="0">
                          <a:effectLst/>
                        </a:rPr>
                        <a:t>1</a:t>
                      </a:r>
                      <a:r>
                        <a:rPr lang="zh-CN" altLang="en-US" sz="1200" u="none" strike="noStrike" dirty="0" smtClean="0">
                          <a:effectLst/>
                        </a:rPr>
                        <a:t>、该创业者的做法是否违法，要看投资协议中是否有约束规定，如有约束违反就不合法，如果没有违反彼此之间契约规定就合法，整体上看，没有特殊表述情况，就是不违法但不道德 ，不诚信；</a:t>
                      </a:r>
                      <a:endParaRPr lang="en-US" altLang="zh-CN" sz="1200" u="none" strike="noStrike" dirty="0" smtClean="0">
                        <a:effectLst/>
                      </a:endParaRPr>
                    </a:p>
                    <a:p>
                      <a:pPr algn="l" fontAlgn="t"/>
                      <a:r>
                        <a:rPr lang="en-US" altLang="zh-CN" sz="1200" u="none" strike="noStrike" dirty="0" smtClean="0">
                          <a:effectLst/>
                        </a:rPr>
                        <a:t>2</a:t>
                      </a:r>
                      <a:r>
                        <a:rPr lang="zh-CN" altLang="en-US" sz="1200" u="none" strike="noStrike" dirty="0" smtClean="0">
                          <a:effectLst/>
                        </a:rPr>
                        <a:t>、这个事情反映的是诚信问题，如其客户知晓，通常将会有如下影响：</a:t>
                      </a:r>
                      <a:endParaRPr lang="en-US" altLang="zh-CN" sz="1200" u="none" strike="noStrike" dirty="0" smtClean="0">
                        <a:effectLst/>
                      </a:endParaRPr>
                    </a:p>
                    <a:p>
                      <a:pPr lvl="1" algn="l" fontAlgn="t"/>
                      <a:r>
                        <a:rPr lang="en-US" altLang="zh-CN" sz="1200" u="none" strike="noStrike" dirty="0" smtClean="0">
                          <a:effectLst/>
                        </a:rPr>
                        <a:t>1</a:t>
                      </a:r>
                      <a:r>
                        <a:rPr lang="zh-CN" altLang="en-US" sz="1200" u="none" strike="noStrike" dirty="0" smtClean="0">
                          <a:effectLst/>
                        </a:rPr>
                        <a:t>）在有方便的多个选择合作伙伴的情况下，该创业者可能会因此丢分被淘汰；</a:t>
                      </a:r>
                      <a:endParaRPr lang="en-US" altLang="zh-CN" sz="1200" u="none" strike="noStrike" dirty="0" smtClean="0">
                        <a:effectLst/>
                      </a:endParaRPr>
                    </a:p>
                    <a:p>
                      <a:pPr lvl="1" algn="l" fontAlgn="t"/>
                      <a:r>
                        <a:rPr lang="en-US" altLang="zh-CN" sz="1200" u="none" strike="noStrike" dirty="0" smtClean="0">
                          <a:effectLst/>
                        </a:rPr>
                        <a:t>2</a:t>
                      </a:r>
                      <a:r>
                        <a:rPr lang="zh-CN" altLang="en-US" sz="1200" u="none" strike="noStrike" dirty="0" smtClean="0">
                          <a:effectLst/>
                        </a:rPr>
                        <a:t>）即便彼此之间进行合作，由于存在诚信疑问，防范心理加强会导致沟通障碍影响合作效率；</a:t>
                      </a:r>
                      <a:endParaRPr lang="en-US" altLang="zh-CN" sz="1200" u="none" strike="noStrike" dirty="0" smtClean="0">
                        <a:effectLst/>
                      </a:endParaRPr>
                    </a:p>
                    <a:p>
                      <a:pPr lvl="0" algn="l" fontAlgn="t"/>
                      <a:r>
                        <a:rPr lang="en-US" altLang="zh-CN" sz="1200" u="none" strike="noStrike" dirty="0" smtClean="0">
                          <a:effectLst/>
                        </a:rPr>
                        <a:t>3</a:t>
                      </a:r>
                      <a:r>
                        <a:rPr lang="zh-CN" altLang="en-US" sz="1200" u="none" strike="noStrike" dirty="0" smtClean="0">
                          <a:effectLst/>
                        </a:rPr>
                        <a:t>、如果其他投资人知道这个情况，可以说绝对不会给其投资，无论其经营情况多好，因为防范投资风险的首要，是人的风险；</a:t>
                      </a:r>
                      <a:endParaRPr lang="en-US" altLang="zh-CN" sz="1200" u="none" strike="noStrike" dirty="0" smtClean="0">
                        <a:effectLst/>
                      </a:endParaRPr>
                    </a:p>
                    <a:p>
                      <a:pPr lvl="0" algn="l" fontAlgn="t"/>
                      <a:r>
                        <a:rPr lang="zh-CN" altLang="en-US" sz="1200" u="none" strike="noStrike" dirty="0" smtClean="0">
                          <a:effectLst/>
                        </a:rPr>
                        <a:t> </a:t>
                      </a:r>
                      <a:r>
                        <a:rPr lang="en-US" altLang="zh-CN" sz="1200" u="none" strike="noStrike" dirty="0" smtClean="0">
                          <a:effectLst/>
                        </a:rPr>
                        <a:t>4</a:t>
                      </a:r>
                      <a:r>
                        <a:rPr lang="zh-CN" altLang="en-US" sz="1200" u="none" strike="noStrike" dirty="0" smtClean="0">
                          <a:effectLst/>
                        </a:rPr>
                        <a:t>、该创业者的行为在其内部塑造了不诚信的文化，既然可以欺骗投资人，同样也可以欺骗员工；因而内部与员工之间无法维持长期的真诚信任（表面和气、彼此防备），而且上行下效，员工离职另立山头的可能性是很大的。</a:t>
                      </a:r>
                      <a:endParaRPr lang="zh-CN" altLang="en-US" sz="1200" b="0" i="0" u="none" strike="noStrike" dirty="0">
                        <a:solidFill>
                          <a:srgbClr val="000000"/>
                        </a:solidFill>
                        <a:effectLst/>
                        <a:latin typeface="宋体" panose="02010600030101010101" pitchFamily="2" charset="-122"/>
                        <a:ea typeface="宋体" panose="02010600030101010101" pitchFamily="2" charset="-122"/>
                      </a:endParaRPr>
                    </a:p>
                  </a:txBody>
                  <a:tcPr marL="4934" marR="4934" marT="4934" marB="0">
                    <a:solidFill>
                      <a:srgbClr val="FFFF00"/>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文本占位符 2052"/>
          <p:cNvSpPr>
            <a:spLocks noGrp="1"/>
          </p:cNvSpPr>
          <p:nvPr>
            <p:ph type="body" sz="quarter" idx="13"/>
          </p:nvPr>
        </p:nvSpPr>
        <p:spPr/>
        <p:txBody>
          <a:bodyPr/>
          <a:lstStyle/>
          <a:p>
            <a:r>
              <a:rPr lang="en-US" altLang="zh-CN" dirty="0" smtClean="0"/>
              <a:t>0</a:t>
            </a:r>
            <a:endParaRPr lang="zh-CN" altLang="en-US" dirty="0"/>
          </a:p>
        </p:txBody>
      </p:sp>
      <p:sp>
        <p:nvSpPr>
          <p:cNvPr id="2061" name="文本占位符 2060"/>
          <p:cNvSpPr>
            <a:spLocks noGrp="1"/>
          </p:cNvSpPr>
          <p:nvPr>
            <p:ph type="body" sz="quarter" idx="14"/>
          </p:nvPr>
        </p:nvSpPr>
        <p:spPr/>
        <p:txBody>
          <a:bodyPr/>
          <a:lstStyle/>
          <a:p>
            <a:r>
              <a:rPr lang="zh-CN" altLang="en-US" dirty="0" smtClean="0"/>
              <a:t>调查</a:t>
            </a:r>
            <a:endParaRPr lang="zh-CN" altLang="en-US" dirty="0"/>
          </a:p>
        </p:txBody>
      </p:sp>
      <p:sp>
        <p:nvSpPr>
          <p:cNvPr id="4" name="灯片编号占位符 3"/>
          <p:cNvSpPr>
            <a:spLocks noGrp="1"/>
          </p:cNvSpPr>
          <p:nvPr>
            <p:ph type="sldNum" sz="quarter" idx="15"/>
          </p:nvPr>
        </p:nvSpPr>
        <p:spPr/>
        <p:txBody>
          <a:bodyPr/>
          <a:lstStyle/>
          <a:p>
            <a:fld id="{4596955A-0397-448E-A8D1-99E4CC3433F6}" type="slidenum">
              <a:rPr lang="zh-CN" altLang="en-US" smtClean="0"/>
            </a:fld>
            <a:endParaRPr lang="zh-CN" altLang="en-US" dirty="0"/>
          </a:p>
        </p:txBody>
      </p:sp>
      <p:sp>
        <p:nvSpPr>
          <p:cNvPr id="3" name="文本框 2"/>
          <p:cNvSpPr txBox="1"/>
          <p:nvPr/>
        </p:nvSpPr>
        <p:spPr>
          <a:xfrm>
            <a:off x="1693328" y="1473199"/>
            <a:ext cx="9770539" cy="2308324"/>
          </a:xfrm>
          <a:prstGeom prst="rect">
            <a:avLst/>
          </a:prstGeom>
          <a:noFill/>
        </p:spPr>
        <p:txBody>
          <a:bodyPr wrap="square" rtlCol="0">
            <a:spAutoFit/>
          </a:bodyPr>
          <a:lstStyle/>
          <a:p>
            <a:r>
              <a:rPr kumimoji="1" lang="en-US" altLang="zh-CN" dirty="0" smtClean="0"/>
              <a:t>1.</a:t>
            </a:r>
            <a:r>
              <a:rPr kumimoji="1" lang="zh-CN" altLang="en-US" dirty="0" smtClean="0"/>
              <a:t>每位同学拿出一张纸，写出你认为创始人最应该具备的能力和素质，不少于</a:t>
            </a:r>
            <a:r>
              <a:rPr kumimoji="1" lang="en-US" altLang="zh-CN" dirty="0" smtClean="0"/>
              <a:t>3</a:t>
            </a:r>
            <a:r>
              <a:rPr kumimoji="1" lang="zh-CN" altLang="en-US" dirty="0" smtClean="0"/>
              <a:t>条。</a:t>
            </a:r>
            <a:endParaRPr kumimoji="1" lang="en-US" altLang="zh-CN" dirty="0" smtClean="0"/>
          </a:p>
          <a:p>
            <a:endParaRPr kumimoji="1" lang="en-US" altLang="zh-CN" dirty="0"/>
          </a:p>
          <a:p>
            <a:r>
              <a:rPr kumimoji="1" lang="en-US" altLang="zh-CN" dirty="0" smtClean="0"/>
              <a:t>2.</a:t>
            </a:r>
            <a:r>
              <a:rPr kumimoji="1" lang="zh-CN" altLang="en-US" dirty="0" smtClean="0"/>
              <a:t>由已经确定的创始人组织进行分享，每个同学说出自己的含义！</a:t>
            </a:r>
            <a:endParaRPr kumimoji="1" lang="en-US" altLang="zh-CN" dirty="0" smtClean="0"/>
          </a:p>
          <a:p>
            <a:endParaRPr kumimoji="1" lang="en-US" altLang="zh-CN" dirty="0" smtClean="0"/>
          </a:p>
          <a:p>
            <a:r>
              <a:rPr kumimoji="1" lang="en-US" altLang="zh-CN" dirty="0" smtClean="0"/>
              <a:t>3.</a:t>
            </a:r>
            <a:r>
              <a:rPr kumimoji="1" lang="zh-CN" altLang="en-US" dirty="0" smtClean="0"/>
              <a:t>分享结束对每条能力或素质进行投票，筛选出票数最多的</a:t>
            </a:r>
            <a:r>
              <a:rPr kumimoji="1" lang="en-US" altLang="zh-CN" dirty="0" smtClean="0"/>
              <a:t>5</a:t>
            </a:r>
            <a:r>
              <a:rPr kumimoji="1" lang="zh-CN" altLang="en-US" dirty="0" smtClean="0"/>
              <a:t>条用大海报制写出来，并由创始人进行全体分享。</a:t>
            </a:r>
            <a:endParaRPr kumimoji="1" lang="en-US" altLang="zh-CN" dirty="0" smtClean="0"/>
          </a:p>
          <a:p>
            <a:endParaRPr kumimoji="1" lang="en-US" altLang="zh-CN" dirty="0"/>
          </a:p>
          <a:p>
            <a:r>
              <a:rPr kumimoji="1" lang="zh-CN" altLang="zh-CN" dirty="0" smtClean="0"/>
              <a:t>4</a:t>
            </a:r>
            <a:r>
              <a:rPr kumimoji="1" lang="en-US" altLang="zh-CN" dirty="0" smtClean="0"/>
              <a:t>.</a:t>
            </a:r>
            <a:r>
              <a:rPr kumimoji="1" lang="zh-CN" altLang="en-US" dirty="0" smtClean="0"/>
              <a:t>课后收集所有分享，并由创始人写入工作记录。</a:t>
            </a:r>
            <a:endParaRPr kumimoji="1"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en-US" altLang="zh-CN" dirty="0" smtClean="0"/>
              <a:t>3</a:t>
            </a:r>
            <a:endParaRPr lang="zh-CN" altLang="en-US" dirty="0"/>
          </a:p>
        </p:txBody>
      </p:sp>
      <p:sp>
        <p:nvSpPr>
          <p:cNvPr id="3" name="文本占位符 2"/>
          <p:cNvSpPr>
            <a:spLocks noGrp="1"/>
          </p:cNvSpPr>
          <p:nvPr>
            <p:ph type="body" sz="quarter" idx="14"/>
          </p:nvPr>
        </p:nvSpPr>
        <p:spPr/>
        <p:txBody>
          <a:bodyPr/>
          <a:lstStyle/>
          <a:p>
            <a:r>
              <a:rPr lang="zh-CN" altLang="en-US" dirty="0" smtClean="0"/>
              <a:t>和谐意识</a:t>
            </a:r>
            <a:endParaRPr lang="zh-CN" altLang="en-US" dirty="0"/>
          </a:p>
        </p:txBody>
      </p:sp>
      <p:sp>
        <p:nvSpPr>
          <p:cNvPr id="4" name="灯片编号占位符 3"/>
          <p:cNvSpPr>
            <a:spLocks noGrp="1"/>
          </p:cNvSpPr>
          <p:nvPr>
            <p:ph type="sldNum" sz="quarter" idx="15"/>
          </p:nvPr>
        </p:nvSpPr>
        <p:spPr/>
        <p:txBody>
          <a:bodyPr/>
          <a:lstStyle/>
          <a:p>
            <a:fld id="{960E47D1-41C1-405F-8F5B-A65B2ED23DDD}" type="slidenum">
              <a:rPr lang="zh-CN" altLang="en-US" smtClean="0"/>
            </a:fld>
            <a:endParaRPr lang="zh-CN" altLang="en-US" dirty="0"/>
          </a:p>
        </p:txBody>
      </p:sp>
      <p:graphicFrame>
        <p:nvGraphicFramePr>
          <p:cNvPr id="5" name="表格 4"/>
          <p:cNvGraphicFramePr>
            <a:graphicFrameLocks noGrp="1"/>
          </p:cNvGraphicFramePr>
          <p:nvPr/>
        </p:nvGraphicFramePr>
        <p:xfrm>
          <a:off x="1233654" y="1893425"/>
          <a:ext cx="9874613" cy="3880842"/>
        </p:xfrm>
        <a:graphic>
          <a:graphicData uri="http://schemas.openxmlformats.org/drawingml/2006/table">
            <a:tbl>
              <a:tblPr>
                <a:tableStyleId>{5C22544A-7EE6-4342-B048-85BDC9FD1C3A}</a:tableStyleId>
              </a:tblPr>
              <a:tblGrid>
                <a:gridCol w="1679461"/>
                <a:gridCol w="8195152"/>
              </a:tblGrid>
              <a:tr h="936912">
                <a:tc>
                  <a:txBody>
                    <a:bodyPr/>
                    <a:lstStyle/>
                    <a:p>
                      <a:pPr algn="ctr" fontAlgn="ctr"/>
                      <a:r>
                        <a:rPr lang="zh-CN" altLang="en-US" sz="1200" u="none" strike="noStrike">
                          <a:effectLst/>
                        </a:rPr>
                        <a:t>素养行为案例</a:t>
                      </a: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4934" marR="4934" marT="4934" marB="0" anchor="ctr"/>
                </a:tc>
                <a:tc>
                  <a:txBody>
                    <a:bodyPr/>
                    <a:lstStyle/>
                    <a:p>
                      <a:pPr algn="l" fontAlgn="t"/>
                      <a:r>
                        <a:rPr lang="zh-CN" altLang="en-US" sz="1200" b="1" u="none" strike="noStrike">
                          <a:effectLst/>
                        </a:rPr>
                        <a:t>华为的新员工</a:t>
                      </a:r>
                      <a:br>
                        <a:rPr lang="zh-CN" altLang="en-US" sz="1200" u="none" strike="noStrike">
                          <a:effectLst/>
                        </a:rPr>
                      </a:br>
                      <a:r>
                        <a:rPr lang="zh-CN" altLang="en-US" sz="1200" u="none" strike="noStrike">
                          <a:effectLst/>
                        </a:rPr>
                        <a:t>华为的一个新员工，入职不久就有关华为经营策略事项，向 </a:t>
                      </a:r>
                      <a:r>
                        <a:rPr lang="en-US" altLang="zh-CN" sz="1200" u="none" strike="noStrike">
                          <a:effectLst/>
                        </a:rPr>
                        <a:t>CEO </a:t>
                      </a:r>
                      <a:r>
                        <a:rPr lang="zh-CN" altLang="en-US" sz="1200" u="none" strike="noStrike">
                          <a:effectLst/>
                        </a:rPr>
                        <a:t>任正非发了洋洋洒洒的万言书。任正非阅后，做出批示：</a:t>
                      </a:r>
                      <a:br>
                        <a:rPr lang="zh-CN" altLang="en-US" sz="1200" u="none" strike="noStrike">
                          <a:effectLst/>
                        </a:rPr>
                      </a:br>
                      <a:r>
                        <a:rPr lang="en-US" altLang="zh-CN" sz="1200" u="none" strike="noStrike">
                          <a:effectLst/>
                        </a:rPr>
                        <a:t>1</a:t>
                      </a:r>
                      <a:r>
                        <a:rPr lang="zh-CN" altLang="en-US" sz="1200" u="none" strike="noStrike">
                          <a:effectLst/>
                        </a:rPr>
                        <a:t>、该员工有病，应该送医院；</a:t>
                      </a:r>
                      <a:br>
                        <a:rPr lang="zh-CN" altLang="en-US" sz="1200" u="none" strike="noStrike">
                          <a:effectLst/>
                        </a:rPr>
                      </a:br>
                      <a:r>
                        <a:rPr lang="en-US" altLang="zh-CN" sz="1200" u="none" strike="noStrike">
                          <a:effectLst/>
                        </a:rPr>
                        <a:t>2</a:t>
                      </a:r>
                      <a:r>
                        <a:rPr lang="zh-CN" altLang="en-US" sz="1200" u="none" strike="noStrike">
                          <a:effectLst/>
                        </a:rPr>
                        <a:t>、如果该员工没病，那就是别有用心，建议人力资源部门予以辞退。</a:t>
                      </a: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4934" marR="4934" marT="4934" marB="0"/>
                </a:tc>
              </a:tr>
              <a:tr h="792772">
                <a:tc>
                  <a:txBody>
                    <a:bodyPr/>
                    <a:lstStyle/>
                    <a:p>
                      <a:pPr algn="ctr" fontAlgn="ctr"/>
                      <a:r>
                        <a:rPr lang="zh-CN" altLang="en-US" sz="1200" u="none" strike="noStrike" dirty="0">
                          <a:effectLst/>
                        </a:rPr>
                        <a:t>案例分析研究</a:t>
                      </a:r>
                      <a:endParaRPr lang="zh-CN" altLang="en-US" sz="1200" b="0" i="0" u="none" strike="noStrike" dirty="0">
                        <a:solidFill>
                          <a:srgbClr val="000000"/>
                        </a:solidFill>
                        <a:effectLst/>
                        <a:latin typeface="宋体" panose="02010600030101010101" pitchFamily="2" charset="-122"/>
                        <a:ea typeface="宋体" panose="02010600030101010101" pitchFamily="2" charset="-122"/>
                      </a:endParaRPr>
                    </a:p>
                  </a:txBody>
                  <a:tcPr marL="4934" marR="4934" marT="4934" marB="0" anchor="ctr"/>
                </a:tc>
                <a:tc>
                  <a:txBody>
                    <a:bodyPr/>
                    <a:lstStyle/>
                    <a:p>
                      <a:pPr algn="l" fontAlgn="t"/>
                      <a:r>
                        <a:rPr lang="en-US" altLang="zh-CN" sz="1200" u="none" strike="noStrike">
                          <a:effectLst/>
                        </a:rPr>
                        <a:t>1</a:t>
                      </a:r>
                      <a:r>
                        <a:rPr lang="zh-CN" altLang="en-US" sz="1200" u="none" strike="noStrike">
                          <a:effectLst/>
                        </a:rPr>
                        <a:t>、你认为这个新员工的行为符合华为脚踏实地的企业文化吗？为什么？</a:t>
                      </a:r>
                      <a:br>
                        <a:rPr lang="zh-CN" altLang="en-US" sz="1200" u="none" strike="noStrike">
                          <a:effectLst/>
                        </a:rPr>
                      </a:br>
                      <a:r>
                        <a:rPr lang="en-US" altLang="zh-CN" sz="1200" u="none" strike="noStrike">
                          <a:effectLst/>
                        </a:rPr>
                        <a:t>2</a:t>
                      </a:r>
                      <a:r>
                        <a:rPr lang="zh-CN" altLang="en-US" sz="1200" u="none" strike="noStrike">
                          <a:effectLst/>
                        </a:rPr>
                        <a:t>、你认为这个新员工对华为有充分了解和认识吗？</a:t>
                      </a:r>
                      <a:br>
                        <a:rPr lang="zh-CN" altLang="en-US" sz="1200" u="none" strike="noStrike">
                          <a:effectLst/>
                        </a:rPr>
                      </a:br>
                      <a:r>
                        <a:rPr lang="en-US" altLang="zh-CN" sz="1200" u="none" strike="noStrike">
                          <a:effectLst/>
                        </a:rPr>
                        <a:t>3</a:t>
                      </a:r>
                      <a:r>
                        <a:rPr lang="zh-CN" altLang="en-US" sz="1200" u="none" strike="noStrike">
                          <a:effectLst/>
                        </a:rPr>
                        <a:t>、你认为这个新员工尊重带领华为不断创新取得佳绩的管理层吗？为什么？</a:t>
                      </a:r>
                      <a:br>
                        <a:rPr lang="zh-CN" altLang="en-US" sz="1200" u="none" strike="noStrike">
                          <a:effectLst/>
                        </a:rPr>
                      </a:br>
                      <a:r>
                        <a:rPr lang="en-US" altLang="zh-CN" sz="1200" u="none" strike="noStrike">
                          <a:effectLst/>
                        </a:rPr>
                        <a:t>4</a:t>
                      </a:r>
                      <a:r>
                        <a:rPr lang="zh-CN" altLang="en-US" sz="1200" u="none" strike="noStrike">
                          <a:effectLst/>
                        </a:rPr>
                        <a:t>、你认为华为</a:t>
                      </a:r>
                      <a:r>
                        <a:rPr lang="en-US" altLang="zh-CN" sz="1200" u="none" strike="noStrike">
                          <a:effectLst/>
                        </a:rPr>
                        <a:t>CEO </a:t>
                      </a:r>
                      <a:r>
                        <a:rPr lang="zh-CN" altLang="en-US" sz="1200" u="none" strike="noStrike">
                          <a:effectLst/>
                        </a:rPr>
                        <a:t>在这个决策中，体现出其在倡导一种什么样的员工行为？</a:t>
                      </a: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4934" marR="4934" marT="4934" marB="0"/>
                </a:tc>
              </a:tr>
              <a:tr h="2151158">
                <a:tc>
                  <a:txBody>
                    <a:bodyPr/>
                    <a:lstStyle/>
                    <a:p>
                      <a:pPr algn="ctr" fontAlgn="ctr"/>
                      <a:r>
                        <a:rPr lang="zh-CN" altLang="en-US" sz="1200" b="0" i="0" u="none" strike="noStrike" smtClean="0">
                          <a:solidFill>
                            <a:schemeClr val="dk1"/>
                          </a:solidFill>
                          <a:effectLst/>
                          <a:latin typeface="+mn-lt"/>
                          <a:ea typeface="+mn-ea"/>
                        </a:rPr>
                        <a:t>素养点评指南</a:t>
                      </a:r>
                      <a:endParaRPr lang="zh-CN" altLang="en-US" sz="1200" b="0" i="0" u="none" strike="noStrike">
                        <a:solidFill>
                          <a:srgbClr val="000000"/>
                        </a:solidFill>
                        <a:effectLst/>
                        <a:latin typeface="宋体" panose="02010600030101010101" pitchFamily="2" charset="-122"/>
                        <a:ea typeface="+mn-ea"/>
                      </a:endParaRPr>
                    </a:p>
                  </a:txBody>
                  <a:tcPr marL="4934" marR="4934" marT="4934" marB="0" anchor="ctr">
                    <a:solidFill>
                      <a:srgbClr val="FFFF00"/>
                    </a:solidFill>
                  </a:tcPr>
                </a:tc>
                <a:tc>
                  <a:txBody>
                    <a:bodyPr/>
                    <a:lstStyle/>
                    <a:p>
                      <a:pPr algn="l" fontAlgn="t"/>
                      <a:r>
                        <a:rPr lang="en-US" altLang="zh-CN" sz="1200" u="none" strike="noStrike" dirty="0">
                          <a:effectLst/>
                        </a:rPr>
                        <a:t>1</a:t>
                      </a:r>
                      <a:r>
                        <a:rPr lang="zh-CN" altLang="en-US" sz="1200" u="none" strike="noStrike" dirty="0" smtClean="0">
                          <a:effectLst/>
                        </a:rPr>
                        <a:t>、 如果我们对华为有过了解的话，就知道，华为公司倡导的文化是低调，不上市，广告上登的是倡导“扫地僧”李文，内部是不容忍浮躁行为的，讲求脚踏实地。这个新员工的行为显然不符合华为的企业文化的要求，刚入职不久就贸然给最高领导写邮件谈战略性问题，行为上显示其很浮躁、不安于现状、急于表现的心态，显出其心气很高、屈才、大材小用、急于往上爬、投机取巧的想法；</a:t>
                      </a:r>
                      <a:endParaRPr lang="en-US" altLang="zh-CN" sz="1200" u="none" strike="noStrike" dirty="0" smtClean="0">
                        <a:effectLst/>
                      </a:endParaRPr>
                    </a:p>
                    <a:p>
                      <a:pPr algn="l" fontAlgn="t"/>
                      <a:r>
                        <a:rPr lang="en-US" altLang="zh-CN" sz="1200" u="none" strike="noStrike" dirty="0" smtClean="0">
                          <a:effectLst/>
                        </a:rPr>
                        <a:t>2</a:t>
                      </a:r>
                      <a:r>
                        <a:rPr lang="zh-CN" altLang="en-US" sz="1200" u="none" strike="noStrike" dirty="0" smtClean="0">
                          <a:effectLst/>
                        </a:rPr>
                        <a:t>、这个新员工对于华为显然很缺乏了解，刚入职不久，一个企业的企业文化、管理流程、业务流程，没有半年以上的时间是不可能有一定认识的；该人所提出的建议是建立在不了解、缺乏认识的基础之上的，能说到正点上的可能性非常小；</a:t>
                      </a:r>
                      <a:endParaRPr lang="en-US" altLang="zh-CN" sz="1200" u="none" strike="noStrike" dirty="0" smtClean="0">
                        <a:effectLst/>
                      </a:endParaRPr>
                    </a:p>
                    <a:p>
                      <a:pPr algn="l" fontAlgn="t"/>
                      <a:r>
                        <a:rPr lang="en-US" altLang="zh-CN" sz="1200" u="none" strike="noStrike" dirty="0" smtClean="0">
                          <a:effectLst/>
                        </a:rPr>
                        <a:t>3</a:t>
                      </a:r>
                      <a:r>
                        <a:rPr lang="zh-CN" altLang="en-US" sz="1200" u="none" strike="noStrike" dirty="0" smtClean="0">
                          <a:effectLst/>
                        </a:rPr>
                        <a:t>、这个新员工的行为显然是对华为管理层的极大不尊重，华为经营策略如何制订，是基于对自己的市场、自身的能力充分理解和研究之后做出的，其刚入职不久就提出建议，言外之意是说现在的管理层无能；可能有的企业鼓励全体员工对企业经营策略提出建议，但华为的企业文化不是，没有对企业文化认真理解是该员工的致命伤；</a:t>
                      </a:r>
                      <a:endParaRPr lang="en-US" altLang="zh-CN" sz="1200" u="none" strike="noStrike" dirty="0" smtClean="0">
                        <a:effectLst/>
                      </a:endParaRPr>
                    </a:p>
                    <a:p>
                      <a:pPr algn="l" fontAlgn="t"/>
                      <a:r>
                        <a:rPr lang="en-US" altLang="zh-CN" sz="1200" u="none" strike="noStrike" dirty="0" smtClean="0">
                          <a:effectLst/>
                        </a:rPr>
                        <a:t>4</a:t>
                      </a:r>
                      <a:r>
                        <a:rPr lang="zh-CN" altLang="en-US" sz="1200" u="none" strike="noStrike" dirty="0" smtClean="0">
                          <a:effectLst/>
                        </a:rPr>
                        <a:t>、在这个案例中，可以看出，华为</a:t>
                      </a:r>
                      <a:r>
                        <a:rPr lang="en-US" altLang="zh-CN" sz="1200" u="none" strike="noStrike" dirty="0" err="1" smtClean="0">
                          <a:effectLst/>
                        </a:rPr>
                        <a:t>ceo</a:t>
                      </a:r>
                      <a:r>
                        <a:rPr lang="en-US" altLang="zh-CN" sz="1200" u="none" strike="noStrike" dirty="0" smtClean="0">
                          <a:effectLst/>
                        </a:rPr>
                        <a:t> </a:t>
                      </a:r>
                      <a:r>
                        <a:rPr lang="zh-CN" altLang="en-US" sz="1200" u="none" strike="noStrike" dirty="0" smtClean="0">
                          <a:effectLst/>
                        </a:rPr>
                        <a:t>倡导的是，所有员工都要脚踏实地，不要浮躁、不要想急于求成、不要急功近利，不要好高务远，要有工匠精神做好自己份内的工作。</a:t>
                      </a:r>
                      <a:endParaRPr lang="en-US" altLang="zh-CN" sz="1200" u="none" strike="noStrike" dirty="0" smtClean="0">
                        <a:effectLst/>
                      </a:endParaRPr>
                    </a:p>
                  </a:txBody>
                  <a:tcPr marL="4934" marR="4934" marT="4934" marB="0">
                    <a:solidFill>
                      <a:srgbClr val="FFFF00"/>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en-US" altLang="zh-CN" dirty="0" smtClean="0"/>
              <a:t>3</a:t>
            </a:r>
            <a:endParaRPr lang="zh-CN" altLang="en-US" dirty="0"/>
          </a:p>
        </p:txBody>
      </p:sp>
      <p:sp>
        <p:nvSpPr>
          <p:cNvPr id="3" name="文本占位符 2"/>
          <p:cNvSpPr>
            <a:spLocks noGrp="1"/>
          </p:cNvSpPr>
          <p:nvPr>
            <p:ph type="body" sz="quarter" idx="14"/>
          </p:nvPr>
        </p:nvSpPr>
        <p:spPr/>
        <p:txBody>
          <a:bodyPr/>
          <a:lstStyle/>
          <a:p>
            <a:r>
              <a:rPr lang="zh-CN" altLang="en-US" dirty="0" smtClean="0"/>
              <a:t>合规意识</a:t>
            </a:r>
            <a:endParaRPr lang="zh-CN" altLang="en-US" dirty="0"/>
          </a:p>
        </p:txBody>
      </p:sp>
      <p:sp>
        <p:nvSpPr>
          <p:cNvPr id="4" name="灯片编号占位符 3"/>
          <p:cNvSpPr>
            <a:spLocks noGrp="1"/>
          </p:cNvSpPr>
          <p:nvPr>
            <p:ph type="sldNum" sz="quarter" idx="15"/>
          </p:nvPr>
        </p:nvSpPr>
        <p:spPr/>
        <p:txBody>
          <a:bodyPr/>
          <a:lstStyle/>
          <a:p>
            <a:fld id="{960E47D1-41C1-405F-8F5B-A65B2ED23DDD}" type="slidenum">
              <a:rPr lang="zh-CN" altLang="en-US" smtClean="0"/>
            </a:fld>
            <a:endParaRPr lang="zh-CN" altLang="en-US" dirty="0"/>
          </a:p>
        </p:txBody>
      </p:sp>
      <p:graphicFrame>
        <p:nvGraphicFramePr>
          <p:cNvPr id="5" name="表格 4"/>
          <p:cNvGraphicFramePr>
            <a:graphicFrameLocks noGrp="1"/>
          </p:cNvGraphicFramePr>
          <p:nvPr/>
        </p:nvGraphicFramePr>
        <p:xfrm>
          <a:off x="1170194" y="1753683"/>
          <a:ext cx="9955005" cy="3681917"/>
        </p:xfrm>
        <a:graphic>
          <a:graphicData uri="http://schemas.openxmlformats.org/drawingml/2006/table">
            <a:tbl>
              <a:tblPr>
                <a:tableStyleId>{5C22544A-7EE6-4342-B048-85BDC9FD1C3A}</a:tableStyleId>
              </a:tblPr>
              <a:tblGrid>
                <a:gridCol w="1693134"/>
                <a:gridCol w="8261871"/>
              </a:tblGrid>
              <a:tr h="1257758">
                <a:tc>
                  <a:txBody>
                    <a:bodyPr/>
                    <a:lstStyle/>
                    <a:p>
                      <a:pPr algn="ctr" fontAlgn="ctr"/>
                      <a:r>
                        <a:rPr lang="zh-CN" altLang="en-US" sz="1200" u="none" strike="noStrike">
                          <a:effectLst/>
                        </a:rPr>
                        <a:t>素养行为案例</a:t>
                      </a: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4806" marR="4806" marT="4806" marB="0" anchor="ctr"/>
                </a:tc>
                <a:tc>
                  <a:txBody>
                    <a:bodyPr/>
                    <a:lstStyle/>
                    <a:p>
                      <a:pPr algn="l" fontAlgn="t"/>
                      <a:r>
                        <a:rPr lang="zh-CN" altLang="en-US" sz="1200" b="1" u="none" strike="noStrike" dirty="0">
                          <a:effectLst/>
                        </a:rPr>
                        <a:t>酒鬼酒的被下架</a:t>
                      </a:r>
                      <a:br>
                        <a:rPr lang="zh-CN" altLang="en-US" sz="1200" u="none" strike="noStrike" dirty="0">
                          <a:effectLst/>
                        </a:rPr>
                      </a:br>
                      <a:r>
                        <a:rPr lang="zh-CN" altLang="en-US" sz="1200" u="none" strike="noStrike" dirty="0">
                          <a:effectLst/>
                        </a:rPr>
                        <a:t>湖南的酒鬼酒很受消费者喜爱，但却曾经在天津、河北等地遭受各地质检局的查处，被列为假冒伪劣产品强制下架，原因在于该酒的标签上未按照国家强制标准要求标注该酒的香型。据后来厂家解释说，没标注的原因是现有国家标准的香型类型中，没有酒鬼酒的这种香型。被下架后酒鬼酒高度重视，申请了国家标准的修订，增加了该类香型，之后完成了合规的产品标注。</a:t>
                      </a:r>
                      <a:endParaRPr lang="zh-CN" altLang="en-US" sz="1200" b="0" i="0" u="none" strike="noStrike" dirty="0">
                        <a:solidFill>
                          <a:srgbClr val="000000"/>
                        </a:solidFill>
                        <a:effectLst/>
                        <a:latin typeface="宋体" panose="02010600030101010101" pitchFamily="2" charset="-122"/>
                        <a:ea typeface="宋体" panose="02010600030101010101" pitchFamily="2" charset="-122"/>
                      </a:endParaRPr>
                    </a:p>
                  </a:txBody>
                  <a:tcPr marL="4806" marR="4806" marT="4806" marB="0"/>
                </a:tc>
              </a:tr>
              <a:tr h="1064257">
                <a:tc>
                  <a:txBody>
                    <a:bodyPr/>
                    <a:lstStyle/>
                    <a:p>
                      <a:pPr algn="ctr" fontAlgn="ctr"/>
                      <a:r>
                        <a:rPr lang="zh-CN" altLang="en-US" sz="1200" u="none" strike="noStrike">
                          <a:effectLst/>
                        </a:rPr>
                        <a:t>案例分析研究</a:t>
                      </a: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4806" marR="4806" marT="4806" marB="0" anchor="ctr"/>
                </a:tc>
                <a:tc>
                  <a:txBody>
                    <a:bodyPr/>
                    <a:lstStyle/>
                    <a:p>
                      <a:pPr algn="l" fontAlgn="t"/>
                      <a:r>
                        <a:rPr lang="en-US" altLang="zh-CN" sz="1200" u="none" strike="noStrike">
                          <a:effectLst/>
                        </a:rPr>
                        <a:t>1</a:t>
                      </a:r>
                      <a:r>
                        <a:rPr lang="zh-CN" altLang="en-US" sz="1200" u="none" strike="noStrike">
                          <a:effectLst/>
                        </a:rPr>
                        <a:t>、酒鬼酒的推出是否属于创新？为什么？</a:t>
                      </a:r>
                      <a:br>
                        <a:rPr lang="zh-CN" altLang="en-US" sz="1200" u="none" strike="noStrike">
                          <a:effectLst/>
                        </a:rPr>
                      </a:br>
                      <a:r>
                        <a:rPr lang="en-US" altLang="zh-CN" sz="1200" u="none" strike="noStrike">
                          <a:effectLst/>
                        </a:rPr>
                        <a:t>2</a:t>
                      </a:r>
                      <a:r>
                        <a:rPr lang="zh-CN" altLang="en-US" sz="1200" u="none" strike="noStrike">
                          <a:effectLst/>
                        </a:rPr>
                        <a:t>、酒鬼酒的违规被下架给创新创业过程的产品设计和营销带来什么启示？</a:t>
                      </a:r>
                      <a:br>
                        <a:rPr lang="zh-CN" altLang="en-US" sz="1200" u="none" strike="noStrike">
                          <a:effectLst/>
                        </a:rPr>
                      </a:br>
                      <a:r>
                        <a:rPr lang="en-US" altLang="zh-CN" sz="1200" u="none" strike="noStrike">
                          <a:effectLst/>
                        </a:rPr>
                        <a:t>3</a:t>
                      </a:r>
                      <a:r>
                        <a:rPr lang="zh-CN" altLang="en-US" sz="1200" u="none" strike="noStrike">
                          <a:effectLst/>
                        </a:rPr>
                        <a:t>、最后，酒鬼酒的创新遵循了什么游戏规则？又改变了什么游戏规则？</a:t>
                      </a:r>
                      <a:br>
                        <a:rPr lang="zh-CN" altLang="en-US" sz="1200" u="none" strike="noStrike">
                          <a:effectLst/>
                        </a:rPr>
                      </a:b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4806" marR="4806" marT="4806" marB="0"/>
                </a:tc>
              </a:tr>
              <a:tr h="1359902">
                <a:tc>
                  <a:txBody>
                    <a:bodyPr/>
                    <a:lstStyle/>
                    <a:p>
                      <a:pPr algn="ctr" fontAlgn="ctr"/>
                      <a:r>
                        <a:rPr lang="zh-CN" altLang="en-US" sz="1200" b="0" i="0" u="none" strike="noStrike" smtClean="0">
                          <a:solidFill>
                            <a:schemeClr val="dk1"/>
                          </a:solidFill>
                          <a:effectLst/>
                          <a:latin typeface="+mn-lt"/>
                          <a:ea typeface="+mn-ea"/>
                        </a:rPr>
                        <a:t>素养点评指南</a:t>
                      </a:r>
                      <a:endParaRPr lang="zh-CN" altLang="en-US" sz="1200" b="0" i="0" u="none" strike="noStrike">
                        <a:solidFill>
                          <a:srgbClr val="000000"/>
                        </a:solidFill>
                        <a:effectLst/>
                        <a:latin typeface="宋体" panose="02010600030101010101" pitchFamily="2" charset="-122"/>
                        <a:ea typeface="+mn-ea"/>
                      </a:endParaRPr>
                    </a:p>
                  </a:txBody>
                  <a:tcPr marL="4806" marR="4806" marT="4806" marB="0" anchor="ctr">
                    <a:solidFill>
                      <a:srgbClr val="FFFF00"/>
                    </a:solidFill>
                  </a:tcPr>
                </a:tc>
                <a:tc>
                  <a:txBody>
                    <a:bodyPr/>
                    <a:lstStyle/>
                    <a:p>
                      <a:pPr algn="l" fontAlgn="t"/>
                      <a:r>
                        <a:rPr lang="en-US" altLang="zh-CN" sz="1200" u="none" strike="noStrike" dirty="0">
                          <a:effectLst/>
                        </a:rPr>
                        <a:t>1</a:t>
                      </a:r>
                      <a:r>
                        <a:rPr lang="zh-CN" altLang="en-US" sz="1200" u="none" strike="noStrike" dirty="0" smtClean="0">
                          <a:effectLst/>
                        </a:rPr>
                        <a:t>、酒鬼酒的推出，是湘西地方传统文化特色的新产品，原有国家标准中没有该香型，就表明它是一种新的创新产品；</a:t>
                      </a:r>
                      <a:endParaRPr lang="en-US" altLang="zh-CN" sz="1200" u="none" strike="noStrike" dirty="0" smtClean="0">
                        <a:effectLst/>
                      </a:endParaRPr>
                    </a:p>
                    <a:p>
                      <a:pPr algn="l" fontAlgn="t"/>
                      <a:r>
                        <a:rPr lang="en-US" altLang="zh-CN" sz="1200" u="none" strike="noStrike" dirty="0" smtClean="0">
                          <a:effectLst/>
                        </a:rPr>
                        <a:t>2</a:t>
                      </a:r>
                      <a:r>
                        <a:rPr lang="zh-CN" altLang="en-US" sz="1200" u="none" strike="noStrike" dirty="0" smtClean="0">
                          <a:effectLst/>
                        </a:rPr>
                        <a:t>、在创新创业过程中，要尊重游戏规则，否则将付出代价；</a:t>
                      </a:r>
                      <a:endParaRPr lang="en-US" altLang="zh-CN" sz="1200" u="none" strike="noStrike" dirty="0" smtClean="0">
                        <a:effectLst/>
                      </a:endParaRPr>
                    </a:p>
                    <a:p>
                      <a:pPr algn="l" fontAlgn="t"/>
                      <a:r>
                        <a:rPr lang="en-US" altLang="zh-CN" sz="1200" u="none" strike="noStrike" dirty="0" smtClean="0">
                          <a:effectLst/>
                        </a:rPr>
                        <a:t>3</a:t>
                      </a:r>
                      <a:r>
                        <a:rPr lang="zh-CN" altLang="en-US" sz="1200" u="none" strike="noStrike" dirty="0" smtClean="0">
                          <a:effectLst/>
                        </a:rPr>
                        <a:t>、酒鬼酒最后实现了合规，遵循了相关国家政策制度，按流程进行国家标准的修订；该产品的推出使国家标准发生改变就是改变了游戏规则，同时新香型的酒的推出，改变了很多喝酒的人的行为习惯，将喝酒鬼酒纳入其生活之中，这也是行为规则上的改变 。</a:t>
                      </a:r>
                      <a:endParaRPr lang="zh-CN" altLang="en-US" sz="1200" b="0" i="0" u="none" strike="noStrike" dirty="0">
                        <a:solidFill>
                          <a:srgbClr val="000000"/>
                        </a:solidFill>
                        <a:effectLst/>
                        <a:latin typeface="宋体" panose="02010600030101010101" pitchFamily="2" charset="-122"/>
                        <a:ea typeface="宋体" panose="02010600030101010101" pitchFamily="2" charset="-122"/>
                      </a:endParaRPr>
                    </a:p>
                  </a:txBody>
                  <a:tcPr marL="4806" marR="4806" marT="4806" marB="0">
                    <a:solidFill>
                      <a:srgbClr val="FFFF00"/>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en-US" altLang="zh-CN" dirty="0" smtClean="0"/>
              <a:t>3</a:t>
            </a:r>
            <a:endParaRPr lang="zh-CN" altLang="en-US" dirty="0"/>
          </a:p>
        </p:txBody>
      </p:sp>
      <p:sp>
        <p:nvSpPr>
          <p:cNvPr id="3" name="文本占位符 2"/>
          <p:cNvSpPr>
            <a:spLocks noGrp="1"/>
          </p:cNvSpPr>
          <p:nvPr>
            <p:ph type="body" sz="quarter" idx="14"/>
          </p:nvPr>
        </p:nvSpPr>
        <p:spPr/>
        <p:txBody>
          <a:bodyPr/>
          <a:lstStyle/>
          <a:p>
            <a:r>
              <a:rPr lang="zh-CN" altLang="en-US" dirty="0" smtClean="0"/>
              <a:t>服务意识</a:t>
            </a:r>
            <a:endParaRPr lang="zh-CN" altLang="en-US" dirty="0"/>
          </a:p>
        </p:txBody>
      </p:sp>
      <p:sp>
        <p:nvSpPr>
          <p:cNvPr id="4" name="灯片编号占位符 3"/>
          <p:cNvSpPr>
            <a:spLocks noGrp="1"/>
          </p:cNvSpPr>
          <p:nvPr>
            <p:ph type="sldNum" sz="quarter" idx="15"/>
          </p:nvPr>
        </p:nvSpPr>
        <p:spPr/>
        <p:txBody>
          <a:bodyPr/>
          <a:lstStyle/>
          <a:p>
            <a:fld id="{960E47D1-41C1-405F-8F5B-A65B2ED23DDD}" type="slidenum">
              <a:rPr lang="zh-CN" altLang="en-US" smtClean="0"/>
            </a:fld>
            <a:endParaRPr lang="zh-CN" altLang="en-US" dirty="0"/>
          </a:p>
        </p:txBody>
      </p:sp>
      <p:graphicFrame>
        <p:nvGraphicFramePr>
          <p:cNvPr id="5" name="表格 4"/>
          <p:cNvGraphicFramePr>
            <a:graphicFrameLocks noGrp="1"/>
          </p:cNvGraphicFramePr>
          <p:nvPr/>
        </p:nvGraphicFramePr>
        <p:xfrm>
          <a:off x="1034729" y="1918741"/>
          <a:ext cx="9971938" cy="3923260"/>
        </p:xfrm>
        <a:graphic>
          <a:graphicData uri="http://schemas.openxmlformats.org/drawingml/2006/table">
            <a:tbl>
              <a:tblPr>
                <a:tableStyleId>{5C22544A-7EE6-4342-B048-85BDC9FD1C3A}</a:tableStyleId>
              </a:tblPr>
              <a:tblGrid>
                <a:gridCol w="1696014"/>
                <a:gridCol w="8275924"/>
              </a:tblGrid>
              <a:tr h="829161">
                <a:tc>
                  <a:txBody>
                    <a:bodyPr/>
                    <a:lstStyle/>
                    <a:p>
                      <a:pPr algn="ctr" fontAlgn="ctr"/>
                      <a:r>
                        <a:rPr lang="zh-CN" altLang="en-US" sz="1200" u="none" strike="noStrike">
                          <a:effectLst/>
                        </a:rPr>
                        <a:t>素养行为</a:t>
                      </a:r>
                      <a:r>
                        <a:rPr lang="zh-CN" altLang="en-US" sz="1200" u="none" strike="noStrike" smtClean="0">
                          <a:effectLst/>
                        </a:rPr>
                        <a:t>案例</a:t>
                      </a: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4806" marR="4806" marT="4806" marB="0" anchor="ctr"/>
                </a:tc>
                <a:tc>
                  <a:txBody>
                    <a:bodyPr/>
                    <a:lstStyle/>
                    <a:p>
                      <a:pPr algn="l" fontAlgn="t"/>
                      <a:r>
                        <a:rPr lang="zh-CN" altLang="en-US" sz="1200" b="1" u="none" strike="noStrike">
                          <a:effectLst/>
                        </a:rPr>
                        <a:t>面对无理的客户</a:t>
                      </a:r>
                      <a:br>
                        <a:rPr lang="zh-CN" altLang="en-US" sz="1200" u="none" strike="noStrike">
                          <a:effectLst/>
                        </a:rPr>
                      </a:br>
                      <a:r>
                        <a:rPr lang="zh-CN" altLang="en-US" sz="1200" u="none" strike="noStrike">
                          <a:effectLst/>
                        </a:rPr>
                        <a:t>有个酒店的客户与酒店前台接待发生了争吵。客户在入住酒店之后认为酒店的房间太小还不提供免费早餐，很生气要投诉酒店服务质量有问题；酒店前台认为客户的要求无理，也对客户不客气“你要嫌弃我们酒店条件不好你去住五星级酒店啊，那里房间大档次高！如果没钱去住就别在这里闹腾！”</a:t>
                      </a: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4806" marR="4806" marT="4806" marB="0"/>
                </a:tc>
              </a:tr>
              <a:tr h="770789">
                <a:tc>
                  <a:txBody>
                    <a:bodyPr/>
                    <a:lstStyle/>
                    <a:p>
                      <a:pPr algn="ctr" fontAlgn="ctr"/>
                      <a:r>
                        <a:rPr lang="zh-CN" altLang="en-US" sz="1200" u="none" strike="noStrike">
                          <a:effectLst/>
                        </a:rPr>
                        <a:t>案例分析研究</a:t>
                      </a: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4806" marR="4806" marT="4806" marB="0" anchor="ctr"/>
                </a:tc>
                <a:tc>
                  <a:txBody>
                    <a:bodyPr/>
                    <a:lstStyle/>
                    <a:p>
                      <a:pPr algn="l" fontAlgn="t"/>
                      <a:r>
                        <a:rPr lang="en-US" altLang="zh-CN" sz="1200" u="none" strike="noStrike">
                          <a:effectLst/>
                        </a:rPr>
                        <a:t>1</a:t>
                      </a:r>
                      <a:r>
                        <a:rPr lang="zh-CN" altLang="en-US" sz="1200" u="none" strike="noStrike">
                          <a:effectLst/>
                        </a:rPr>
                        <a:t>、你认为客户的要求是否合理？为什么？ </a:t>
                      </a:r>
                      <a:br>
                        <a:rPr lang="zh-CN" altLang="en-US" sz="1200" u="none" strike="noStrike">
                          <a:effectLst/>
                        </a:rPr>
                      </a:br>
                      <a:r>
                        <a:rPr lang="en-US" altLang="zh-CN" sz="1200" u="none" strike="noStrike">
                          <a:effectLst/>
                        </a:rPr>
                        <a:t>2</a:t>
                      </a:r>
                      <a:r>
                        <a:rPr lang="zh-CN" altLang="en-US" sz="1200" u="none" strike="noStrike">
                          <a:effectLst/>
                        </a:rPr>
                        <a:t>、你认为酒店的前台行为表现是否具备良好的服务意识？为什么？</a:t>
                      </a:r>
                      <a:br>
                        <a:rPr lang="zh-CN" altLang="en-US" sz="1200" u="none" strike="noStrike">
                          <a:effectLst/>
                        </a:rPr>
                      </a:br>
                      <a:r>
                        <a:rPr lang="en-US" altLang="zh-CN" sz="1200" u="none" strike="noStrike">
                          <a:effectLst/>
                        </a:rPr>
                        <a:t>3</a:t>
                      </a:r>
                      <a:r>
                        <a:rPr lang="zh-CN" altLang="en-US" sz="1200" u="none" strike="noStrike">
                          <a:effectLst/>
                        </a:rPr>
                        <a:t>、从这个案例上，对于我们在进行服务业务双创上有一些什么启示？</a:t>
                      </a:r>
                      <a:br>
                        <a:rPr lang="zh-CN" altLang="en-US" sz="1200" u="none" strike="noStrike">
                          <a:effectLst/>
                        </a:rPr>
                      </a:b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4806" marR="4806" marT="4806" marB="0"/>
                </a:tc>
              </a:tr>
              <a:tr h="2323310">
                <a:tc>
                  <a:txBody>
                    <a:bodyPr/>
                    <a:lstStyle/>
                    <a:p>
                      <a:pPr algn="ctr" fontAlgn="ctr"/>
                      <a:r>
                        <a:rPr lang="zh-CN" altLang="en-US" sz="1200" b="0" i="0" u="none" strike="noStrike" smtClean="0">
                          <a:solidFill>
                            <a:schemeClr val="dk1"/>
                          </a:solidFill>
                          <a:effectLst/>
                          <a:latin typeface="+mn-lt"/>
                          <a:ea typeface="+mn-ea"/>
                        </a:rPr>
                        <a:t>素养点评指南</a:t>
                      </a:r>
                      <a:endParaRPr lang="zh-CN" altLang="en-US" sz="1200" b="0" i="0" u="none" strike="noStrike">
                        <a:solidFill>
                          <a:srgbClr val="000000"/>
                        </a:solidFill>
                        <a:effectLst/>
                        <a:latin typeface="宋体" panose="02010600030101010101" pitchFamily="2" charset="-122"/>
                        <a:ea typeface="+mn-ea"/>
                      </a:endParaRPr>
                    </a:p>
                  </a:txBody>
                  <a:tcPr marL="4806" marR="4806" marT="4806" marB="0" anchor="ctr">
                    <a:solidFill>
                      <a:srgbClr val="FFFF00"/>
                    </a:solidFill>
                  </a:tcPr>
                </a:tc>
                <a:tc>
                  <a:txBody>
                    <a:bodyPr/>
                    <a:lstStyle/>
                    <a:p>
                      <a:pPr algn="l" fontAlgn="t"/>
                      <a:r>
                        <a:rPr lang="en-US" altLang="zh-CN" sz="1200" u="none" strike="noStrike" dirty="0">
                          <a:effectLst/>
                        </a:rPr>
                        <a:t>1</a:t>
                      </a:r>
                      <a:r>
                        <a:rPr lang="zh-CN" altLang="en-US" sz="1200" u="none" strike="noStrike" dirty="0" smtClean="0">
                          <a:effectLst/>
                        </a:rPr>
                        <a:t>、客户的要求是不合理的，我们追求质量，质量就是客户满意，但并不意味着只考虑“利他”而不考虑“利己 ”，企业经营是要盈利的，在服务设计、服务定价时候已经确定了相关游戏规则，按照自己所制订的游戏规则执行是必须的，因而不能答应客户的无理需求；</a:t>
                      </a:r>
                      <a:endParaRPr lang="en-US" altLang="zh-CN" sz="1200" u="none" strike="noStrike" dirty="0" smtClean="0">
                        <a:effectLst/>
                      </a:endParaRPr>
                    </a:p>
                    <a:p>
                      <a:pPr lvl="1" algn="l" fontAlgn="t"/>
                      <a:r>
                        <a:rPr lang="en-US" altLang="zh-CN" sz="1200" u="none" strike="noStrike" dirty="0" smtClean="0">
                          <a:effectLst/>
                        </a:rPr>
                        <a:t>1</a:t>
                      </a:r>
                      <a:r>
                        <a:rPr lang="zh-CN" altLang="en-US" sz="1200" u="none" strike="noStrike" dirty="0" smtClean="0">
                          <a:effectLst/>
                        </a:rPr>
                        <a:t>）所有服务产品，均涉及服务质量和服务价格的匹配问题，不同档次的服务对应着不同的服务价格；</a:t>
                      </a:r>
                      <a:endParaRPr lang="en-US" altLang="zh-CN" sz="1200" u="none" strike="noStrike" dirty="0" smtClean="0">
                        <a:effectLst/>
                      </a:endParaRPr>
                    </a:p>
                    <a:p>
                      <a:pPr lvl="1" algn="l" fontAlgn="t"/>
                      <a:r>
                        <a:rPr lang="en-US" altLang="zh-CN" sz="1200" u="none" strike="noStrike" dirty="0" smtClean="0">
                          <a:effectLst/>
                        </a:rPr>
                        <a:t>2</a:t>
                      </a:r>
                      <a:r>
                        <a:rPr lang="zh-CN" altLang="en-US" sz="1200" u="none" strike="noStrike" dirty="0" smtClean="0">
                          <a:effectLst/>
                        </a:rPr>
                        <a:t>）任何一个服务，均存在有的客户满意，有的客户不满意的情况，存在市场细分，看你的服务设计上的定位是什么，这是正常的，无须追求全部客户满意。</a:t>
                      </a:r>
                      <a:endParaRPr lang="en-US" altLang="zh-CN" sz="1200" u="none" strike="noStrike" dirty="0" smtClean="0">
                        <a:effectLst/>
                      </a:endParaRPr>
                    </a:p>
                    <a:p>
                      <a:pPr lvl="0" algn="l" fontAlgn="t"/>
                      <a:r>
                        <a:rPr lang="en-US" altLang="zh-CN" sz="1200" b="0" i="0" u="none" strike="noStrike" dirty="0" smtClean="0">
                          <a:solidFill>
                            <a:srgbClr val="000000"/>
                          </a:solidFill>
                          <a:effectLst/>
                          <a:latin typeface="宋体" panose="02010600030101010101" pitchFamily="2" charset="-122"/>
                          <a:ea typeface="宋体" panose="02010600030101010101" pitchFamily="2" charset="-122"/>
                        </a:rPr>
                        <a:t>2</a:t>
                      </a:r>
                      <a:r>
                        <a:rPr lang="zh-CN" altLang="en-US" sz="1200" b="0" i="0" u="none" strike="noStrike" dirty="0" smtClean="0">
                          <a:solidFill>
                            <a:srgbClr val="000000"/>
                          </a:solidFill>
                          <a:effectLst/>
                          <a:latin typeface="宋体" panose="02010600030101010101" pitchFamily="2" charset="-122"/>
                          <a:ea typeface="宋体" panose="02010600030101010101" pitchFamily="2" charset="-122"/>
                        </a:rPr>
                        <a:t>、该服务人员不具备良好服务意识；虽然客户的要求是无理的，可以拒绝，但服务态度上应体现对客户的尊重，态度要和气不能与客户争吵，这两点该服务人员没做到；</a:t>
                      </a:r>
                      <a:endParaRPr lang="en-US" altLang="zh-CN" sz="1200" b="0" i="0" u="none" strike="noStrike" dirty="0" smtClean="0">
                        <a:solidFill>
                          <a:srgbClr val="000000"/>
                        </a:solidFill>
                        <a:effectLst/>
                        <a:latin typeface="宋体" panose="02010600030101010101" pitchFamily="2" charset="-122"/>
                        <a:ea typeface="宋体" panose="02010600030101010101" pitchFamily="2" charset="-122"/>
                      </a:endParaRPr>
                    </a:p>
                    <a:p>
                      <a:pPr lvl="0" algn="l" fontAlgn="t"/>
                      <a:r>
                        <a:rPr lang="en-US" altLang="zh-CN" sz="1200" b="0" i="0" u="none" strike="noStrike" dirty="0" smtClean="0">
                          <a:solidFill>
                            <a:srgbClr val="000000"/>
                          </a:solidFill>
                          <a:effectLst/>
                          <a:latin typeface="宋体" panose="02010600030101010101" pitchFamily="2" charset="-122"/>
                          <a:ea typeface="宋体" panose="02010600030101010101" pitchFamily="2" charset="-122"/>
                        </a:rPr>
                        <a:t>3</a:t>
                      </a:r>
                      <a:r>
                        <a:rPr lang="zh-CN" altLang="en-US" sz="1200" b="0" i="0" u="none" strike="noStrike" dirty="0" smtClean="0">
                          <a:solidFill>
                            <a:srgbClr val="000000"/>
                          </a:solidFill>
                          <a:effectLst/>
                          <a:latin typeface="宋体" panose="02010600030101010101" pitchFamily="2" charset="-122"/>
                          <a:ea typeface="宋体" panose="02010600030101010101" pitchFamily="2" charset="-122"/>
                        </a:rPr>
                        <a:t>、在进行服务行业的创新创业中，要对细分市场进行精准定位，在细分市场确定适合的服务档次与服务价格，提供专业化的服务，不能做赔本赚吆喝的事情，对于目标市场的客户要追求客户满意，对目标市场之外的客户无须追求客户满意，因为那不是你的客户，是别人的客户。</a:t>
                      </a:r>
                      <a:endParaRPr lang="zh-CN" altLang="en-US" sz="1200" b="0" i="0" u="none" strike="noStrike" dirty="0">
                        <a:solidFill>
                          <a:srgbClr val="000000"/>
                        </a:solidFill>
                        <a:effectLst/>
                        <a:latin typeface="宋体" panose="02010600030101010101" pitchFamily="2" charset="-122"/>
                        <a:ea typeface="宋体" panose="02010600030101010101" pitchFamily="2" charset="-122"/>
                      </a:endParaRPr>
                    </a:p>
                  </a:txBody>
                  <a:tcPr marL="4806" marR="4806" marT="4806" marB="0">
                    <a:solidFill>
                      <a:srgbClr val="FFFF00"/>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en-US" altLang="zh-CN" dirty="0" smtClean="0"/>
              <a:t>3</a:t>
            </a:r>
            <a:endParaRPr lang="zh-CN" altLang="en-US" dirty="0"/>
          </a:p>
        </p:txBody>
      </p:sp>
      <p:sp>
        <p:nvSpPr>
          <p:cNvPr id="3" name="文本占位符 2"/>
          <p:cNvSpPr>
            <a:spLocks noGrp="1"/>
          </p:cNvSpPr>
          <p:nvPr>
            <p:ph type="body" sz="quarter" idx="14"/>
          </p:nvPr>
        </p:nvSpPr>
        <p:spPr/>
        <p:txBody>
          <a:bodyPr/>
          <a:lstStyle/>
          <a:p>
            <a:r>
              <a:rPr lang="zh-CN" altLang="en-US" dirty="0" smtClean="0"/>
              <a:t>协作意识</a:t>
            </a:r>
            <a:endParaRPr lang="zh-CN" altLang="en-US" dirty="0"/>
          </a:p>
        </p:txBody>
      </p:sp>
      <p:sp>
        <p:nvSpPr>
          <p:cNvPr id="4" name="灯片编号占位符 3"/>
          <p:cNvSpPr>
            <a:spLocks noGrp="1"/>
          </p:cNvSpPr>
          <p:nvPr>
            <p:ph type="sldNum" sz="quarter" idx="15"/>
          </p:nvPr>
        </p:nvSpPr>
        <p:spPr/>
        <p:txBody>
          <a:bodyPr/>
          <a:lstStyle/>
          <a:p>
            <a:fld id="{960E47D1-41C1-405F-8F5B-A65B2ED23DDD}" type="slidenum">
              <a:rPr lang="zh-CN" altLang="en-US" smtClean="0"/>
            </a:fld>
            <a:endParaRPr lang="zh-CN" altLang="en-US" dirty="0"/>
          </a:p>
        </p:txBody>
      </p:sp>
      <p:graphicFrame>
        <p:nvGraphicFramePr>
          <p:cNvPr id="5" name="表格 4"/>
          <p:cNvGraphicFramePr>
            <a:graphicFrameLocks noGrp="1"/>
          </p:cNvGraphicFramePr>
          <p:nvPr/>
        </p:nvGraphicFramePr>
        <p:xfrm>
          <a:off x="1298045" y="1620093"/>
          <a:ext cx="9708621" cy="3919800"/>
        </p:xfrm>
        <a:graphic>
          <a:graphicData uri="http://schemas.openxmlformats.org/drawingml/2006/table">
            <a:tbl>
              <a:tblPr>
                <a:tableStyleId>{5C22544A-7EE6-4342-B048-85BDC9FD1C3A}</a:tableStyleId>
              </a:tblPr>
              <a:tblGrid>
                <a:gridCol w="1651232"/>
                <a:gridCol w="8057389"/>
              </a:tblGrid>
              <a:tr h="1326307">
                <a:tc>
                  <a:txBody>
                    <a:bodyPr/>
                    <a:lstStyle/>
                    <a:p>
                      <a:pPr algn="ctr" fontAlgn="ctr"/>
                      <a:r>
                        <a:rPr lang="zh-CN" altLang="en-US" sz="1200" u="none" strike="noStrike">
                          <a:effectLst/>
                        </a:rPr>
                        <a:t>素养行为案例</a:t>
                      </a: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4685" marR="4685" marT="4685" marB="0" anchor="ctr"/>
                </a:tc>
                <a:tc>
                  <a:txBody>
                    <a:bodyPr/>
                    <a:lstStyle/>
                    <a:p>
                      <a:pPr algn="l" fontAlgn="t"/>
                      <a:r>
                        <a:rPr lang="zh-CN" altLang="en-US" sz="1200" b="1" u="none" strike="noStrike">
                          <a:effectLst/>
                        </a:rPr>
                        <a:t>借力的化妆品营销</a:t>
                      </a:r>
                      <a:br>
                        <a:rPr lang="zh-CN" altLang="en-US" sz="1200" u="none" strike="noStrike">
                          <a:effectLst/>
                        </a:rPr>
                      </a:br>
                      <a:r>
                        <a:rPr lang="zh-CN" altLang="en-US" sz="1200" u="none" strike="noStrike">
                          <a:effectLst/>
                        </a:rPr>
                        <a:t>美国曾经有两个著名的化妆品品牌</a:t>
                      </a:r>
                      <a:r>
                        <a:rPr lang="en-US" altLang="zh-CN" sz="1200" u="none" strike="noStrike">
                          <a:effectLst/>
                        </a:rPr>
                        <a:t>A</a:t>
                      </a:r>
                      <a:r>
                        <a:rPr lang="zh-CN" altLang="en-US" sz="1200" u="none" strike="noStrike">
                          <a:effectLst/>
                        </a:rPr>
                        <a:t>与</a:t>
                      </a:r>
                      <a:r>
                        <a:rPr lang="en-US" altLang="zh-CN" sz="1200" u="none" strike="noStrike">
                          <a:effectLst/>
                        </a:rPr>
                        <a:t>B, A </a:t>
                      </a:r>
                      <a:r>
                        <a:rPr lang="zh-CN" altLang="en-US" sz="1200" u="none" strike="noStrike">
                          <a:effectLst/>
                        </a:rPr>
                        <a:t>是市场老大，</a:t>
                      </a:r>
                      <a:r>
                        <a:rPr lang="en-US" altLang="zh-CN" sz="1200" u="none" strike="noStrike">
                          <a:effectLst/>
                        </a:rPr>
                        <a:t>B </a:t>
                      </a:r>
                      <a:r>
                        <a:rPr lang="zh-CN" altLang="en-US" sz="1200" u="none" strike="noStrike">
                          <a:effectLst/>
                        </a:rPr>
                        <a:t>是市场老二；某个创业者推出化妆品 </a:t>
                      </a:r>
                      <a:r>
                        <a:rPr lang="en-US" altLang="zh-CN" sz="1200" u="none" strike="noStrike">
                          <a:effectLst/>
                        </a:rPr>
                        <a:t>C </a:t>
                      </a:r>
                      <a:r>
                        <a:rPr lang="zh-CN" altLang="en-US" sz="1200" u="none" strike="noStrike">
                          <a:effectLst/>
                        </a:rPr>
                        <a:t>，</a:t>
                      </a:r>
                      <a:r>
                        <a:rPr lang="en-US" altLang="zh-CN" sz="1200" u="none" strike="noStrike">
                          <a:effectLst/>
                        </a:rPr>
                        <a:t>C </a:t>
                      </a:r>
                      <a:r>
                        <a:rPr lang="zh-CN" altLang="en-US" sz="1200" u="none" strike="noStrike">
                          <a:effectLst/>
                        </a:rPr>
                        <a:t>的营销宣传要点为：</a:t>
                      </a:r>
                      <a:br>
                        <a:rPr lang="zh-CN" altLang="en-US" sz="1200" u="none" strike="noStrike">
                          <a:effectLst/>
                        </a:rPr>
                      </a:br>
                      <a:r>
                        <a:rPr lang="en-US" altLang="zh-CN" sz="1200" u="none" strike="noStrike">
                          <a:effectLst/>
                        </a:rPr>
                        <a:t>1</a:t>
                      </a:r>
                      <a:r>
                        <a:rPr lang="zh-CN" altLang="en-US" sz="1200" u="none" strike="noStrike">
                          <a:effectLst/>
                        </a:rPr>
                        <a:t>、</a:t>
                      </a:r>
                      <a:r>
                        <a:rPr lang="en-US" altLang="zh-CN" sz="1200" u="none" strike="noStrike">
                          <a:effectLst/>
                        </a:rPr>
                        <a:t>A </a:t>
                      </a:r>
                      <a:r>
                        <a:rPr lang="zh-CN" altLang="en-US" sz="1200" u="none" strike="noStrike">
                          <a:effectLst/>
                        </a:rPr>
                        <a:t>是最好的化装产品，最好的选择；</a:t>
                      </a:r>
                      <a:br>
                        <a:rPr lang="zh-CN" altLang="en-US" sz="1200" u="none" strike="noStrike">
                          <a:effectLst/>
                        </a:rPr>
                      </a:br>
                      <a:r>
                        <a:rPr lang="en-US" altLang="zh-CN" sz="1200" u="none" strike="noStrike">
                          <a:effectLst/>
                        </a:rPr>
                        <a:t>2</a:t>
                      </a:r>
                      <a:r>
                        <a:rPr lang="zh-CN" altLang="en-US" sz="1200" u="none" strike="noStrike">
                          <a:effectLst/>
                        </a:rPr>
                        <a:t>、使用 </a:t>
                      </a:r>
                      <a:r>
                        <a:rPr lang="en-US" altLang="zh-CN" sz="1200" u="none" strike="noStrike">
                          <a:effectLst/>
                        </a:rPr>
                        <a:t>A </a:t>
                      </a:r>
                      <a:r>
                        <a:rPr lang="zh-CN" altLang="en-US" sz="1200" u="none" strike="noStrike">
                          <a:effectLst/>
                        </a:rPr>
                        <a:t>后，再使用 </a:t>
                      </a:r>
                      <a:r>
                        <a:rPr lang="en-US" altLang="zh-CN" sz="1200" u="none" strike="noStrike">
                          <a:effectLst/>
                        </a:rPr>
                        <a:t>C ,</a:t>
                      </a:r>
                      <a:r>
                        <a:rPr lang="zh-CN" altLang="en-US" sz="1200" u="none" strike="noStrike">
                          <a:effectLst/>
                        </a:rPr>
                        <a:t>将使你更加美丽。</a:t>
                      </a:r>
                      <a:br>
                        <a:rPr lang="zh-CN" altLang="en-US" sz="1200" u="none" strike="noStrike">
                          <a:effectLst/>
                        </a:rPr>
                      </a:br>
                      <a:r>
                        <a:rPr lang="zh-CN" altLang="en-US" sz="1200" u="none" strike="noStrike">
                          <a:effectLst/>
                        </a:rPr>
                        <a:t>从而快速形成规模化销售，取得了市场的成功。 </a:t>
                      </a: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4685" marR="4685" marT="4685" marB="0"/>
                </a:tc>
              </a:tr>
              <a:tr h="1035746">
                <a:tc>
                  <a:txBody>
                    <a:bodyPr/>
                    <a:lstStyle/>
                    <a:p>
                      <a:pPr algn="ctr" fontAlgn="ctr"/>
                      <a:r>
                        <a:rPr lang="zh-CN" altLang="en-US" sz="1200" u="none" strike="noStrike">
                          <a:effectLst/>
                        </a:rPr>
                        <a:t>案例分析研究</a:t>
                      </a: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4685" marR="4685" marT="4685" marB="0" anchor="ctr"/>
                </a:tc>
                <a:tc>
                  <a:txBody>
                    <a:bodyPr/>
                    <a:lstStyle/>
                    <a:p>
                      <a:pPr algn="l" fontAlgn="t"/>
                      <a:r>
                        <a:rPr lang="en-US" altLang="zh-CN" sz="1200" u="none" strike="noStrike">
                          <a:effectLst/>
                        </a:rPr>
                        <a:t>1</a:t>
                      </a:r>
                      <a:r>
                        <a:rPr lang="zh-CN" altLang="en-US" sz="1200" u="none" strike="noStrike">
                          <a:effectLst/>
                        </a:rPr>
                        <a:t>、从这个案例中，</a:t>
                      </a:r>
                      <a:r>
                        <a:rPr lang="en-US" altLang="zh-CN" sz="1200" u="none" strike="noStrike">
                          <a:effectLst/>
                        </a:rPr>
                        <a:t>C </a:t>
                      </a:r>
                      <a:r>
                        <a:rPr lang="zh-CN" altLang="en-US" sz="1200" u="none" strike="noStrike">
                          <a:effectLst/>
                        </a:rPr>
                        <a:t>的市场竞争力得到快速提升，你得到什么启示？</a:t>
                      </a:r>
                      <a:br>
                        <a:rPr lang="zh-CN" altLang="en-US" sz="1200" u="none" strike="noStrike">
                          <a:effectLst/>
                        </a:rPr>
                      </a:br>
                      <a:r>
                        <a:rPr lang="en-US" altLang="zh-CN" sz="1200" u="none" strike="noStrike">
                          <a:effectLst/>
                        </a:rPr>
                        <a:t>2</a:t>
                      </a:r>
                      <a:r>
                        <a:rPr lang="zh-CN" altLang="en-US" sz="1200" u="none" strike="noStrike">
                          <a:effectLst/>
                        </a:rPr>
                        <a:t>、在自己还很弱小的时候，甘当配角谋求互补的协作，放弃正面竞争，是否是生存和发展的关键因素？为什么</a:t>
                      </a:r>
                      <a:r>
                        <a:rPr lang="zh-CN" altLang="en-US" sz="1200" u="none" strike="noStrike" smtClean="0">
                          <a:effectLst/>
                        </a:rPr>
                        <a:t>？</a:t>
                      </a:r>
                      <a:br>
                        <a:rPr lang="en-US" altLang="zh-CN" sz="1200" u="none" strike="noStrike">
                          <a:effectLst/>
                        </a:rPr>
                      </a:br>
                      <a:r>
                        <a:rPr lang="en-US" altLang="zh-CN" sz="1200" u="none" strike="noStrike">
                          <a:effectLst/>
                        </a:rPr>
                        <a:t>3</a:t>
                      </a:r>
                      <a:r>
                        <a:rPr lang="zh-CN" altLang="en-US" sz="1200" u="none" strike="noStrike">
                          <a:effectLst/>
                        </a:rPr>
                        <a:t>、很多的创业者在进入市场时候，面对强大、成功的市场玩家，第一意识是如何与其进行竞争取胜，而不是谋求共赢协作，这对于达到创业成功有什么危害？</a:t>
                      </a:r>
                      <a:br>
                        <a:rPr lang="zh-CN" altLang="en-US" sz="1200" u="none" strike="noStrike">
                          <a:effectLst/>
                        </a:rPr>
                      </a:b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4685" marR="4685" marT="4685" marB="0"/>
                </a:tc>
              </a:tr>
              <a:tr h="1557747">
                <a:tc>
                  <a:txBody>
                    <a:bodyPr/>
                    <a:lstStyle/>
                    <a:p>
                      <a:pPr algn="ctr" fontAlgn="ctr"/>
                      <a:r>
                        <a:rPr lang="zh-CN" altLang="en-US" sz="1200" b="0" i="0" u="none" strike="noStrike" smtClean="0">
                          <a:solidFill>
                            <a:schemeClr val="dk1"/>
                          </a:solidFill>
                          <a:effectLst/>
                          <a:latin typeface="+mn-lt"/>
                          <a:ea typeface="+mn-ea"/>
                        </a:rPr>
                        <a:t>素养点评指南</a:t>
                      </a:r>
                      <a:endParaRPr lang="zh-CN" altLang="en-US" sz="1200" b="0" i="0" u="none" strike="noStrike">
                        <a:solidFill>
                          <a:srgbClr val="000000"/>
                        </a:solidFill>
                        <a:effectLst/>
                        <a:latin typeface="宋体" panose="02010600030101010101" pitchFamily="2" charset="-122"/>
                        <a:ea typeface="+mn-ea"/>
                      </a:endParaRPr>
                    </a:p>
                  </a:txBody>
                  <a:tcPr marL="4685" marR="4685" marT="4685" marB="0" anchor="ctr">
                    <a:solidFill>
                      <a:srgbClr val="FFFF00"/>
                    </a:solidFill>
                  </a:tcPr>
                </a:tc>
                <a:tc>
                  <a:txBody>
                    <a:bodyPr/>
                    <a:lstStyle/>
                    <a:p>
                      <a:pPr algn="l" fontAlgn="t"/>
                      <a:r>
                        <a:rPr lang="en-US" altLang="zh-CN" sz="1200" u="none" strike="noStrike" dirty="0">
                          <a:effectLst/>
                        </a:rPr>
                        <a:t>1</a:t>
                      </a:r>
                      <a:r>
                        <a:rPr lang="zh-CN" altLang="en-US" sz="1200" u="none" strike="noStrike" dirty="0" smtClean="0">
                          <a:effectLst/>
                        </a:rPr>
                        <a:t>、启示是，进行企业新创时候，面对市场竞争环境，只有依靠市场合作，才能弥补自身的弱点，提升自身的市场竞争能力，对此要做认真思考，寻求共同利益述求，然后谋求协作共赢；</a:t>
                      </a:r>
                      <a:endParaRPr lang="en-US" altLang="zh-CN" sz="1200" u="none" strike="noStrike" dirty="0" smtClean="0">
                        <a:effectLst/>
                      </a:endParaRPr>
                    </a:p>
                    <a:p>
                      <a:pPr algn="l" fontAlgn="t"/>
                      <a:r>
                        <a:rPr lang="en-US" altLang="zh-CN" sz="1200" u="none" strike="noStrike" dirty="0" smtClean="0">
                          <a:effectLst/>
                        </a:rPr>
                        <a:t>2</a:t>
                      </a:r>
                      <a:r>
                        <a:rPr lang="zh-CN" altLang="en-US" sz="1200" u="none" strike="noStrike" dirty="0" smtClean="0">
                          <a:effectLst/>
                        </a:rPr>
                        <a:t>、协作是谋求生存与发展的关键因素；小个子与大块头做正面对决是很危险的，因为各自的风险承受能力不同，别人一打你就打死了；</a:t>
                      </a:r>
                      <a:endParaRPr lang="en-US" altLang="zh-CN" sz="1200" u="none" strike="noStrike" dirty="0" smtClean="0">
                        <a:effectLst/>
                      </a:endParaRPr>
                    </a:p>
                    <a:p>
                      <a:pPr algn="l" fontAlgn="t"/>
                      <a:r>
                        <a:rPr lang="en-US" altLang="zh-CN" sz="1200" u="none" strike="noStrike" dirty="0" smtClean="0">
                          <a:effectLst/>
                        </a:rPr>
                        <a:t>3</a:t>
                      </a:r>
                      <a:r>
                        <a:rPr lang="zh-CN" altLang="en-US" sz="1200" u="none" strike="noStrike" dirty="0" smtClean="0">
                          <a:effectLst/>
                        </a:rPr>
                        <a:t>、很多的创业者通常自负，看到别人成功之后，总觉得自己水平不</a:t>
                      </a:r>
                      <a:r>
                        <a:rPr lang="en-US" altLang="zh-CN" sz="1200" u="none" strike="noStrike" dirty="0" err="1" smtClean="0">
                          <a:effectLst/>
                        </a:rPr>
                        <a:t>i</a:t>
                      </a:r>
                      <a:r>
                        <a:rPr lang="zh-CN" altLang="en-US" sz="1200" u="none" strike="noStrike" dirty="0" smtClean="0">
                          <a:effectLst/>
                        </a:rPr>
                        <a:t>比其差，做同样的东西也能成功，这是走入一个误区，因为先入者有先入优 势，第一意识是竞争则是把自己摆在危险的位置上，是追求双输的思维而不是双赢的思维，很容易导致创业的失败；适合方式应是追求互补共赢，相互合作，共同把盘子做大。</a:t>
                      </a:r>
                      <a:endParaRPr lang="zh-CN" altLang="en-US" sz="1200" b="0" i="0" u="none" strike="noStrike" dirty="0">
                        <a:solidFill>
                          <a:srgbClr val="000000"/>
                        </a:solidFill>
                        <a:effectLst/>
                        <a:latin typeface="宋体" panose="02010600030101010101" pitchFamily="2" charset="-122"/>
                        <a:ea typeface="宋体" panose="02010600030101010101" pitchFamily="2" charset="-122"/>
                      </a:endParaRPr>
                    </a:p>
                  </a:txBody>
                  <a:tcPr marL="4685" marR="4685" marT="4685" marB="0">
                    <a:solidFill>
                      <a:srgbClr val="FFFF00"/>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en-US" altLang="zh-CN" dirty="0" smtClean="0"/>
              <a:t>3</a:t>
            </a:r>
            <a:endParaRPr lang="zh-CN" altLang="en-US" dirty="0"/>
          </a:p>
        </p:txBody>
      </p:sp>
      <p:sp>
        <p:nvSpPr>
          <p:cNvPr id="3" name="文本占位符 2"/>
          <p:cNvSpPr>
            <a:spLocks noGrp="1"/>
          </p:cNvSpPr>
          <p:nvPr>
            <p:ph type="body" sz="quarter" idx="14"/>
          </p:nvPr>
        </p:nvSpPr>
        <p:spPr/>
        <p:txBody>
          <a:bodyPr/>
          <a:lstStyle/>
          <a:p>
            <a:r>
              <a:rPr lang="zh-CN" altLang="en-US" dirty="0" smtClean="0"/>
              <a:t>成本意识</a:t>
            </a:r>
            <a:endParaRPr lang="zh-CN" altLang="en-US" dirty="0"/>
          </a:p>
        </p:txBody>
      </p:sp>
      <p:sp>
        <p:nvSpPr>
          <p:cNvPr id="4" name="灯片编号占位符 3"/>
          <p:cNvSpPr>
            <a:spLocks noGrp="1"/>
          </p:cNvSpPr>
          <p:nvPr>
            <p:ph type="sldNum" sz="quarter" idx="15"/>
          </p:nvPr>
        </p:nvSpPr>
        <p:spPr/>
        <p:txBody>
          <a:bodyPr/>
          <a:lstStyle/>
          <a:p>
            <a:fld id="{960E47D1-41C1-405F-8F5B-A65B2ED23DDD}" type="slidenum">
              <a:rPr lang="zh-CN" altLang="en-US" smtClean="0"/>
            </a:fld>
            <a:endParaRPr lang="zh-CN" altLang="en-US" dirty="0"/>
          </a:p>
        </p:txBody>
      </p:sp>
      <p:graphicFrame>
        <p:nvGraphicFramePr>
          <p:cNvPr id="5" name="表格 4"/>
          <p:cNvGraphicFramePr>
            <a:graphicFrameLocks noGrp="1"/>
          </p:cNvGraphicFramePr>
          <p:nvPr/>
        </p:nvGraphicFramePr>
        <p:xfrm>
          <a:off x="1064322" y="1872217"/>
          <a:ext cx="10314880" cy="3758891"/>
        </p:xfrm>
        <a:graphic>
          <a:graphicData uri="http://schemas.openxmlformats.org/drawingml/2006/table">
            <a:tbl>
              <a:tblPr>
                <a:tableStyleId>{5C22544A-7EE6-4342-B048-85BDC9FD1C3A}</a:tableStyleId>
              </a:tblPr>
              <a:tblGrid>
                <a:gridCol w="1754343"/>
                <a:gridCol w="8560537"/>
              </a:tblGrid>
              <a:tr h="972583">
                <a:tc>
                  <a:txBody>
                    <a:bodyPr/>
                    <a:lstStyle/>
                    <a:p>
                      <a:pPr algn="ctr" fontAlgn="ctr"/>
                      <a:r>
                        <a:rPr lang="zh-CN" altLang="en-US" sz="1200" u="none" strike="noStrike">
                          <a:effectLst/>
                        </a:rPr>
                        <a:t>素养行为案例</a:t>
                      </a: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4569" marR="4569" marT="4569" marB="0" anchor="ctr"/>
                </a:tc>
                <a:tc>
                  <a:txBody>
                    <a:bodyPr/>
                    <a:lstStyle/>
                    <a:p>
                      <a:pPr algn="l" fontAlgn="t"/>
                      <a:r>
                        <a:rPr lang="zh-CN" altLang="en-US" sz="1200" b="1" u="none" strike="noStrike">
                          <a:effectLst/>
                        </a:rPr>
                        <a:t>创业公司的形象</a:t>
                      </a:r>
                      <a:br>
                        <a:rPr lang="zh-CN" altLang="en-US" sz="1200" u="none" strike="noStrike">
                          <a:effectLst/>
                        </a:rPr>
                      </a:br>
                      <a:r>
                        <a:rPr lang="zh-CN" altLang="en-US" sz="1200" u="none" strike="noStrike">
                          <a:effectLst/>
                        </a:rPr>
                        <a:t>三个小伙伴创立了一家公司，所开发的创新产品原型已完成，被投资人认为具备良好市场发展前景，并给于了</a:t>
                      </a:r>
                      <a:r>
                        <a:rPr lang="zh-CN" altLang="en-US" sz="1200" u="none" strike="noStrike" smtClean="0">
                          <a:effectLst/>
                        </a:rPr>
                        <a:t>投资，股权</a:t>
                      </a:r>
                      <a:r>
                        <a:rPr lang="zh-CN" altLang="en-US" sz="1200" u="none" strike="noStrike">
                          <a:effectLst/>
                        </a:rPr>
                        <a:t>占比</a:t>
                      </a:r>
                      <a:r>
                        <a:rPr lang="en-US" altLang="zh-CN" sz="1200" u="none" strike="noStrike">
                          <a:effectLst/>
                        </a:rPr>
                        <a:t>20%</a:t>
                      </a:r>
                      <a:r>
                        <a:rPr lang="zh-CN" altLang="en-US" sz="1200" u="none" strike="noStrike">
                          <a:effectLst/>
                        </a:rPr>
                        <a:t>；获得投资后，小伙伴们认为首要事项是改善公司形象，搬到颇有场面的办公室办公，并购置了小汽车便于大家出行。但投资人对其决策颇有微词。 </a:t>
                      </a: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4569" marR="4569" marT="4569" marB="0"/>
                </a:tc>
              </a:tr>
              <a:tr h="660400">
                <a:tc>
                  <a:txBody>
                    <a:bodyPr/>
                    <a:lstStyle/>
                    <a:p>
                      <a:pPr algn="ctr" fontAlgn="ctr"/>
                      <a:r>
                        <a:rPr lang="zh-CN" altLang="en-US" sz="1200" u="none" strike="noStrike">
                          <a:effectLst/>
                        </a:rPr>
                        <a:t>案例分析研究</a:t>
                      </a: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4569" marR="4569" marT="4569" marB="0" anchor="ctr"/>
                </a:tc>
                <a:tc>
                  <a:txBody>
                    <a:bodyPr/>
                    <a:lstStyle/>
                    <a:p>
                      <a:pPr algn="l" fontAlgn="t"/>
                      <a:r>
                        <a:rPr lang="en-US" altLang="zh-CN" sz="1200" u="none" strike="noStrike">
                          <a:effectLst/>
                        </a:rPr>
                        <a:t>1</a:t>
                      </a:r>
                      <a:r>
                        <a:rPr lang="zh-CN" altLang="en-US" sz="1200" u="none" strike="noStrike">
                          <a:effectLst/>
                        </a:rPr>
                        <a:t>、你认为这家公司的形象得到改善了吗？为什么？</a:t>
                      </a:r>
                      <a:br>
                        <a:rPr lang="zh-CN" altLang="en-US" sz="1200" u="none" strike="noStrike">
                          <a:effectLst/>
                        </a:rPr>
                      </a:br>
                      <a:r>
                        <a:rPr lang="en-US" altLang="zh-CN" sz="1200" u="none" strike="noStrike">
                          <a:effectLst/>
                        </a:rPr>
                        <a:t>2</a:t>
                      </a:r>
                      <a:r>
                        <a:rPr lang="zh-CN" altLang="en-US" sz="1200" u="none" strike="noStrike">
                          <a:effectLst/>
                        </a:rPr>
                        <a:t>、你判断一下，从这个案例上是否看出该公司的发展前景如何，能有效控制风险取得市场的成功吗？为什么？ </a:t>
                      </a: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4569" marR="4569" marT="4569" marB="0"/>
                </a:tc>
              </a:tr>
              <a:tr h="2125908">
                <a:tc>
                  <a:txBody>
                    <a:bodyPr/>
                    <a:lstStyle/>
                    <a:p>
                      <a:pPr algn="ctr" fontAlgn="ctr"/>
                      <a:r>
                        <a:rPr lang="zh-CN" altLang="en-US" sz="1200" b="0" i="0" u="none" strike="noStrike" dirty="0" smtClean="0">
                          <a:solidFill>
                            <a:schemeClr val="dk1"/>
                          </a:solidFill>
                          <a:effectLst/>
                          <a:latin typeface="+mn-lt"/>
                          <a:ea typeface="+mn-ea"/>
                        </a:rPr>
                        <a:t>素养点评指南</a:t>
                      </a:r>
                      <a:endParaRPr lang="zh-CN" altLang="en-US" sz="1200" b="0" i="0" u="none" strike="noStrike" dirty="0">
                        <a:solidFill>
                          <a:srgbClr val="000000"/>
                        </a:solidFill>
                        <a:effectLst/>
                        <a:latin typeface="宋体" panose="02010600030101010101" pitchFamily="2" charset="-122"/>
                        <a:ea typeface="+mn-ea"/>
                      </a:endParaRPr>
                    </a:p>
                  </a:txBody>
                  <a:tcPr marL="4569" marR="4569" marT="4569" marB="0" anchor="ctr">
                    <a:solidFill>
                      <a:srgbClr val="FFFF00"/>
                    </a:solidFill>
                  </a:tcPr>
                </a:tc>
                <a:tc>
                  <a:txBody>
                    <a:bodyPr/>
                    <a:lstStyle/>
                    <a:p>
                      <a:pPr algn="l" fontAlgn="t"/>
                      <a:r>
                        <a:rPr lang="en-US" altLang="zh-CN" sz="1200" u="none" strike="noStrike" dirty="0">
                          <a:effectLst/>
                        </a:rPr>
                        <a:t>1</a:t>
                      </a:r>
                      <a:r>
                        <a:rPr lang="zh-CN" altLang="en-US" sz="1200" u="none" strike="noStrike" dirty="0" smtClean="0">
                          <a:effectLst/>
                        </a:rPr>
                        <a:t>、公司形象不仅未得到改善，反而有歪曲形象之嫌疑；公司形象与公司文化是紧密相连的，初创企业的企业文化是创业文化，讲求工作效率，讲求创新，而办公场地有场面、出行有小汽车则通常是有一定规模的成熟企业的做法，与创新文化的花钱精打细算相违背，初创的创新企业更关注的是长远发展，而不是仅仅看当前；</a:t>
                      </a:r>
                      <a:endParaRPr lang="en-US" altLang="zh-CN" sz="1200" u="none" strike="noStrike" dirty="0" smtClean="0">
                        <a:effectLst/>
                      </a:endParaRPr>
                    </a:p>
                    <a:p>
                      <a:pPr lvl="1" algn="l" fontAlgn="t"/>
                      <a:r>
                        <a:rPr lang="en-US" altLang="zh-CN" sz="1200" u="none" strike="noStrike" dirty="0" smtClean="0">
                          <a:effectLst/>
                        </a:rPr>
                        <a:t>1</a:t>
                      </a:r>
                      <a:r>
                        <a:rPr lang="zh-CN" altLang="en-US" sz="1200" u="none" strike="noStrike" dirty="0" smtClean="0">
                          <a:effectLst/>
                        </a:rPr>
                        <a:t>）从行为上看，其意图是想改善营销形象，推进营销，显得有实力，而该公司开发的产品刚做完原型，尚未得到客户应用的充分验证，这种情况下，正常的做法是先小范围的客户应用，还没到进行大面积的大投入市场营销阶段，因而该投入的时机是不对的；</a:t>
                      </a:r>
                      <a:endParaRPr lang="en-US" altLang="zh-CN" sz="1200" u="none" strike="noStrike" dirty="0" smtClean="0">
                        <a:effectLst/>
                      </a:endParaRPr>
                    </a:p>
                    <a:p>
                      <a:pPr lvl="1" algn="l" fontAlgn="t"/>
                      <a:r>
                        <a:rPr lang="en-US" altLang="zh-CN" sz="1200" u="none" strike="noStrike" dirty="0" smtClean="0">
                          <a:effectLst/>
                        </a:rPr>
                        <a:t>2</a:t>
                      </a:r>
                      <a:r>
                        <a:rPr lang="zh-CN" altLang="en-US" sz="1200" u="none" strike="noStrike" dirty="0" smtClean="0">
                          <a:effectLst/>
                        </a:rPr>
                        <a:t>）该举措之后，客户会将其当成很有实力的公司，从而在产品质量要求提出更加苛刻的谈判条件，高估其风险承受能力，对于其与客户之间的有效沟通是不利；</a:t>
                      </a:r>
                      <a:endParaRPr lang="en-US" altLang="zh-CN" sz="1200" u="none" strike="noStrike" dirty="0" smtClean="0">
                        <a:effectLst/>
                      </a:endParaRPr>
                    </a:p>
                    <a:p>
                      <a:pPr algn="l" fontAlgn="t"/>
                      <a:r>
                        <a:rPr lang="en-US" altLang="zh-CN" sz="1200" u="none" strike="noStrike" dirty="0" smtClean="0">
                          <a:effectLst/>
                        </a:rPr>
                        <a:t>2</a:t>
                      </a:r>
                      <a:r>
                        <a:rPr lang="zh-CN" altLang="en-US" sz="1200" u="none" strike="noStrike" dirty="0" smtClean="0">
                          <a:effectLst/>
                        </a:rPr>
                        <a:t>、从该案例上判断，该公司的发展前景堪忧，不能有效控制经营风险；原因在于其对于财务风险缺乏考虑，对于花钱上的哪些该花、什么时机花等等缺乏考虑，很容易就因现金流断掉而死去，而其行为不被投资人认可导致其再融资受影响。</a:t>
                      </a:r>
                      <a:endParaRPr lang="en-US" altLang="zh-CN" sz="1200" u="none" strike="noStrike" dirty="0" smtClean="0">
                        <a:effectLst/>
                      </a:endParaRPr>
                    </a:p>
                    <a:p>
                      <a:pPr algn="l" fontAlgn="t"/>
                      <a:r>
                        <a:rPr lang="zh-CN" altLang="en-US" sz="1200" u="none" strike="noStrike" dirty="0" smtClean="0">
                          <a:effectLst/>
                        </a:rPr>
                        <a:t> </a:t>
                      </a:r>
                      <a:endParaRPr lang="zh-CN" altLang="en-US" sz="1200" b="0" i="0" u="none" strike="noStrike" dirty="0">
                        <a:solidFill>
                          <a:srgbClr val="000000"/>
                        </a:solidFill>
                        <a:effectLst/>
                        <a:latin typeface="宋体" panose="02010600030101010101" pitchFamily="2" charset="-122"/>
                        <a:ea typeface="宋体" panose="02010600030101010101" pitchFamily="2" charset="-122"/>
                      </a:endParaRPr>
                    </a:p>
                  </a:txBody>
                  <a:tcPr marL="4569" marR="4569" marT="4569" marB="0">
                    <a:solidFill>
                      <a:srgbClr val="FFFF00"/>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en-US" altLang="zh-CN" dirty="0" smtClean="0"/>
              <a:t>3</a:t>
            </a:r>
            <a:endParaRPr lang="zh-CN" altLang="en-US" dirty="0"/>
          </a:p>
        </p:txBody>
      </p:sp>
      <p:sp>
        <p:nvSpPr>
          <p:cNvPr id="3" name="文本占位符 2"/>
          <p:cNvSpPr>
            <a:spLocks noGrp="1"/>
          </p:cNvSpPr>
          <p:nvPr>
            <p:ph type="body" sz="quarter" idx="14"/>
          </p:nvPr>
        </p:nvSpPr>
        <p:spPr/>
        <p:txBody>
          <a:bodyPr/>
          <a:lstStyle/>
          <a:p>
            <a:r>
              <a:rPr lang="zh-CN" altLang="en-US" dirty="0" smtClean="0"/>
              <a:t>质量意识</a:t>
            </a:r>
            <a:endParaRPr lang="zh-CN" altLang="en-US" dirty="0"/>
          </a:p>
        </p:txBody>
      </p:sp>
      <p:sp>
        <p:nvSpPr>
          <p:cNvPr id="4" name="灯片编号占位符 3"/>
          <p:cNvSpPr>
            <a:spLocks noGrp="1"/>
          </p:cNvSpPr>
          <p:nvPr>
            <p:ph type="sldNum" sz="quarter" idx="15"/>
          </p:nvPr>
        </p:nvSpPr>
        <p:spPr/>
        <p:txBody>
          <a:bodyPr/>
          <a:lstStyle/>
          <a:p>
            <a:fld id="{960E47D1-41C1-405F-8F5B-A65B2ED23DDD}" type="slidenum">
              <a:rPr lang="zh-CN" altLang="en-US" smtClean="0"/>
            </a:fld>
            <a:endParaRPr lang="zh-CN" altLang="en-US" dirty="0"/>
          </a:p>
        </p:txBody>
      </p:sp>
      <p:graphicFrame>
        <p:nvGraphicFramePr>
          <p:cNvPr id="5" name="表格 4"/>
          <p:cNvGraphicFramePr>
            <a:graphicFrameLocks noGrp="1"/>
          </p:cNvGraphicFramePr>
          <p:nvPr/>
        </p:nvGraphicFramePr>
        <p:xfrm>
          <a:off x="1179512" y="1842627"/>
          <a:ext cx="9928755" cy="3762306"/>
        </p:xfrm>
        <a:graphic>
          <a:graphicData uri="http://schemas.openxmlformats.org/drawingml/2006/table">
            <a:tbl>
              <a:tblPr>
                <a:tableStyleId>{5C22544A-7EE6-4342-B048-85BDC9FD1C3A}</a:tableStyleId>
              </a:tblPr>
              <a:tblGrid>
                <a:gridCol w="1688672"/>
                <a:gridCol w="8240083"/>
              </a:tblGrid>
              <a:tr h="998210">
                <a:tc>
                  <a:txBody>
                    <a:bodyPr/>
                    <a:lstStyle/>
                    <a:p>
                      <a:pPr algn="ctr" fontAlgn="ctr"/>
                      <a:r>
                        <a:rPr lang="zh-CN" altLang="en-US" sz="1200" u="none" strike="noStrike">
                          <a:effectLst/>
                        </a:rPr>
                        <a:t>素养行为案例</a:t>
                      </a: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4685" marR="4685" marT="4685" marB="0" anchor="ctr"/>
                </a:tc>
                <a:tc>
                  <a:txBody>
                    <a:bodyPr/>
                    <a:lstStyle/>
                    <a:p>
                      <a:pPr algn="l" fontAlgn="t"/>
                      <a:r>
                        <a:rPr lang="zh-CN" altLang="en-US" sz="1200" b="1" u="none" strike="noStrike">
                          <a:effectLst/>
                        </a:rPr>
                        <a:t>海尔的大锤砸冰箱</a:t>
                      </a:r>
                      <a:br>
                        <a:rPr lang="zh-CN" altLang="en-US" sz="1200" u="none" strike="noStrike">
                          <a:effectLst/>
                        </a:rPr>
                      </a:br>
                      <a:r>
                        <a:rPr lang="zh-CN" altLang="en-US" sz="1200" u="none" strike="noStrike">
                          <a:effectLst/>
                        </a:rPr>
                        <a:t>当初海尔还是一个小的创业公司时，曾发生过大锤砸冰箱的故事。当时的冰箱市场处于供不应求的态势，只要生产出来就能卖的出去，但</a:t>
                      </a:r>
                      <a:r>
                        <a:rPr lang="en-US" altLang="zh-CN" sz="1200" u="none" strike="noStrike">
                          <a:effectLst/>
                        </a:rPr>
                        <a:t>CEO </a:t>
                      </a:r>
                      <a:r>
                        <a:rPr lang="zh-CN" altLang="en-US" sz="1200" u="none" strike="noStrike">
                          <a:effectLst/>
                        </a:rPr>
                        <a:t>张瑞敏为了企业的质量形象和长期发展，做出了将</a:t>
                      </a:r>
                      <a:r>
                        <a:rPr lang="en-US" altLang="zh-CN" sz="1200" u="none" strike="noStrike">
                          <a:effectLst/>
                        </a:rPr>
                        <a:t>76</a:t>
                      </a:r>
                      <a:r>
                        <a:rPr lang="zh-CN" altLang="en-US" sz="1200" u="none" strike="noStrike">
                          <a:effectLst/>
                        </a:rPr>
                        <a:t>台次品冰箱</a:t>
                      </a:r>
                      <a:r>
                        <a:rPr lang="zh-CN" altLang="en-US" sz="1200" u="none" strike="noStrike" smtClean="0">
                          <a:effectLst/>
                        </a:rPr>
                        <a:t>全部砸</a:t>
                      </a:r>
                      <a:r>
                        <a:rPr lang="zh-CN" altLang="en-US" sz="1200" u="none" strike="noStrike">
                          <a:effectLst/>
                        </a:rPr>
                        <a:t>掉的决定，这些次品冰箱如果进行销售的话，将能获得全部员工三个工资的收入。</a:t>
                      </a: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4685" marR="4685" marT="4685" marB="0"/>
                </a:tc>
              </a:tr>
              <a:tr h="927785">
                <a:tc>
                  <a:txBody>
                    <a:bodyPr/>
                    <a:lstStyle/>
                    <a:p>
                      <a:pPr algn="ctr" fontAlgn="ctr"/>
                      <a:r>
                        <a:rPr lang="zh-CN" altLang="en-US" sz="1200" u="none" strike="noStrike" dirty="0">
                          <a:effectLst/>
                        </a:rPr>
                        <a:t>案例分析研究</a:t>
                      </a:r>
                      <a:endParaRPr lang="zh-CN" altLang="en-US" sz="1200" b="0" i="0" u="none" strike="noStrike" dirty="0">
                        <a:solidFill>
                          <a:srgbClr val="000000"/>
                        </a:solidFill>
                        <a:effectLst/>
                        <a:latin typeface="宋体" panose="02010600030101010101" pitchFamily="2" charset="-122"/>
                        <a:ea typeface="宋体" panose="02010600030101010101" pitchFamily="2" charset="-122"/>
                      </a:endParaRPr>
                    </a:p>
                  </a:txBody>
                  <a:tcPr marL="4685" marR="4685" marT="4685" marB="0" anchor="ctr"/>
                </a:tc>
                <a:tc>
                  <a:txBody>
                    <a:bodyPr/>
                    <a:lstStyle/>
                    <a:p>
                      <a:pPr algn="l" fontAlgn="t"/>
                      <a:r>
                        <a:rPr lang="en-US" altLang="zh-CN" sz="1200" u="none" strike="noStrike">
                          <a:effectLst/>
                        </a:rPr>
                        <a:t>1</a:t>
                      </a:r>
                      <a:r>
                        <a:rPr lang="zh-CN" altLang="en-US" sz="1200" u="none" strike="noStrike">
                          <a:effectLst/>
                        </a:rPr>
                        <a:t>、</a:t>
                      </a:r>
                      <a:r>
                        <a:rPr lang="en-US" altLang="zh-CN" sz="1200" u="none" strike="noStrike">
                          <a:effectLst/>
                        </a:rPr>
                        <a:t>CEO </a:t>
                      </a:r>
                      <a:r>
                        <a:rPr lang="zh-CN" altLang="en-US" sz="1200" u="none" strike="noStrike">
                          <a:effectLst/>
                        </a:rPr>
                        <a:t>张瑞敏的行为是否有违物尽其用的原则</a:t>
                      </a:r>
                      <a:r>
                        <a:rPr lang="zh-CN" altLang="en-US" sz="1200" u="none" strike="noStrike" smtClean="0">
                          <a:effectLst/>
                        </a:rPr>
                        <a:t>？</a:t>
                      </a:r>
                      <a:br>
                        <a:rPr lang="zh-CN" altLang="en-US" sz="1200" u="none" strike="noStrike">
                          <a:effectLst/>
                        </a:rPr>
                      </a:br>
                      <a:r>
                        <a:rPr lang="en-US" altLang="zh-CN" sz="1200" u="none" strike="noStrike">
                          <a:effectLst/>
                        </a:rPr>
                        <a:t>2</a:t>
                      </a:r>
                      <a:r>
                        <a:rPr lang="zh-CN" altLang="en-US" sz="1200" u="none" strike="noStrike">
                          <a:effectLst/>
                        </a:rPr>
                        <a:t>、</a:t>
                      </a:r>
                      <a:r>
                        <a:rPr lang="en-US" altLang="zh-CN" sz="1200" u="none" strike="noStrike">
                          <a:effectLst/>
                        </a:rPr>
                        <a:t>CEO </a:t>
                      </a:r>
                      <a:r>
                        <a:rPr lang="zh-CN" altLang="en-US" sz="1200" u="none" strike="noStrike">
                          <a:effectLst/>
                        </a:rPr>
                        <a:t>张瑞敏为什么要做出砸冰箱的决定，砸完冰箱后他得到了什么？</a:t>
                      </a:r>
                      <a:br>
                        <a:rPr lang="zh-CN" altLang="en-US" sz="1200" u="none" strike="noStrike">
                          <a:effectLst/>
                        </a:rPr>
                      </a:br>
                      <a:r>
                        <a:rPr lang="en-US" altLang="zh-CN" sz="1200" u="none" strike="noStrike">
                          <a:effectLst/>
                        </a:rPr>
                        <a:t>3</a:t>
                      </a:r>
                      <a:r>
                        <a:rPr lang="zh-CN" altLang="en-US" sz="1200" u="none" strike="noStrike">
                          <a:effectLst/>
                        </a:rPr>
                        <a:t>、这个案例对于创新创业的生产经营有什么参考和启示</a:t>
                      </a:r>
                      <a:r>
                        <a:rPr lang="zh-CN" altLang="en-US" sz="1200" u="none" strike="noStrike" smtClean="0">
                          <a:effectLst/>
                        </a:rPr>
                        <a:t>？</a:t>
                      </a:r>
                      <a:br>
                        <a:rPr lang="zh-CN" altLang="en-US" sz="1200" u="none" strike="noStrike" smtClean="0">
                          <a:effectLst/>
                        </a:rPr>
                      </a:b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4685" marR="4685" marT="4685" marB="0"/>
                </a:tc>
              </a:tr>
              <a:tr h="1836311">
                <a:tc>
                  <a:txBody>
                    <a:bodyPr/>
                    <a:lstStyle/>
                    <a:p>
                      <a:pPr algn="ctr" fontAlgn="ctr"/>
                      <a:r>
                        <a:rPr lang="zh-CN" altLang="en-US" sz="1200" b="0" i="0" u="none" strike="noStrike" smtClean="0">
                          <a:solidFill>
                            <a:schemeClr val="dk1"/>
                          </a:solidFill>
                          <a:effectLst/>
                          <a:latin typeface="+mn-lt"/>
                          <a:ea typeface="+mn-ea"/>
                        </a:rPr>
                        <a:t>素养点评指南</a:t>
                      </a:r>
                      <a:endParaRPr lang="zh-CN" altLang="en-US" sz="1200" b="0" i="0" u="none" strike="noStrike">
                        <a:solidFill>
                          <a:srgbClr val="000000"/>
                        </a:solidFill>
                        <a:effectLst/>
                        <a:latin typeface="宋体" panose="02010600030101010101" pitchFamily="2" charset="-122"/>
                        <a:ea typeface="+mn-ea"/>
                      </a:endParaRPr>
                    </a:p>
                  </a:txBody>
                  <a:tcPr marL="4685" marR="4685" marT="4685" marB="0" anchor="ctr">
                    <a:solidFill>
                      <a:srgbClr val="FFFF00"/>
                    </a:solidFill>
                  </a:tcPr>
                </a:tc>
                <a:tc>
                  <a:txBody>
                    <a:bodyPr/>
                    <a:lstStyle/>
                    <a:p>
                      <a:pPr algn="l" fontAlgn="t"/>
                      <a:r>
                        <a:rPr lang="en-US" altLang="zh-CN" sz="1200" u="none" strike="noStrike" dirty="0">
                          <a:effectLst/>
                        </a:rPr>
                        <a:t>1</a:t>
                      </a:r>
                      <a:r>
                        <a:rPr lang="zh-CN" altLang="en-US" sz="1200" u="none" strike="noStrike" dirty="0" smtClean="0">
                          <a:effectLst/>
                        </a:rPr>
                        <a:t>、没有违反年物尽其用的原则，也就是成本意识，原因在于其有明确的行为目的与行为价值；</a:t>
                      </a:r>
                      <a:endParaRPr lang="en-US" altLang="zh-CN" sz="1200" u="none" strike="noStrike" dirty="0" smtClean="0">
                        <a:effectLst/>
                      </a:endParaRPr>
                    </a:p>
                    <a:p>
                      <a:pPr lvl="1" algn="l" fontAlgn="t"/>
                      <a:r>
                        <a:rPr lang="en-US" altLang="zh-CN" sz="1200" u="none" strike="noStrike" dirty="0" smtClean="0">
                          <a:effectLst/>
                        </a:rPr>
                        <a:t>1</a:t>
                      </a:r>
                      <a:r>
                        <a:rPr lang="zh-CN" altLang="en-US" sz="1200" u="none" strike="noStrike" dirty="0" smtClean="0">
                          <a:effectLst/>
                        </a:rPr>
                        <a:t>）次品冰箱是可以卖并获得收益，但同时有负作用，也就是海尔的品牌会与次品印象联系在一起；</a:t>
                      </a:r>
                      <a:endParaRPr lang="en-US" altLang="zh-CN" sz="1200" u="none" strike="noStrike" dirty="0" smtClean="0">
                        <a:effectLst/>
                      </a:endParaRPr>
                    </a:p>
                    <a:p>
                      <a:pPr lvl="1" algn="l" fontAlgn="t"/>
                      <a:r>
                        <a:rPr lang="en-US" altLang="zh-CN" sz="1200" u="none" strike="noStrike" dirty="0" smtClean="0">
                          <a:effectLst/>
                        </a:rPr>
                        <a:t>2</a:t>
                      </a:r>
                      <a:r>
                        <a:rPr lang="zh-CN" altLang="en-US" sz="1200" u="none" strike="noStrike" dirty="0" smtClean="0">
                          <a:effectLst/>
                        </a:rPr>
                        <a:t>）次品的产生是员工对质量重视不够的结果；</a:t>
                      </a:r>
                      <a:endParaRPr lang="en-US" altLang="zh-CN" sz="1200" u="none" strike="noStrike" dirty="0" smtClean="0">
                        <a:effectLst/>
                      </a:endParaRPr>
                    </a:p>
                    <a:p>
                      <a:pPr algn="l" fontAlgn="t"/>
                      <a:r>
                        <a:rPr lang="en-US" altLang="zh-CN" sz="1200" u="none" strike="noStrike" dirty="0" smtClean="0">
                          <a:effectLst/>
                        </a:rPr>
                        <a:t>2</a:t>
                      </a:r>
                      <a:r>
                        <a:rPr lang="zh-CN" altLang="en-US" sz="1200" u="none" strike="noStrike" dirty="0" smtClean="0">
                          <a:effectLst/>
                        </a:rPr>
                        <a:t>、张瑞敏做出砸冰箱的决定，其目的在于向全体员工传递出一个信息：有质量缺陷的产品等于</a:t>
                      </a:r>
                      <a:r>
                        <a:rPr lang="en-US" altLang="zh-CN" sz="1200" u="none" strike="noStrike" dirty="0" smtClean="0">
                          <a:effectLst/>
                        </a:rPr>
                        <a:t>0</a:t>
                      </a:r>
                      <a:r>
                        <a:rPr lang="zh-CN" altLang="en-US" sz="1200" u="none" strike="noStrike" dirty="0" smtClean="0">
                          <a:effectLst/>
                        </a:rPr>
                        <a:t>（被砸掉），也就是无声地传递了要求全体员工重视工作质量，不要再出次品的信息 。砸完冰箱后，给于全体员工以极大的震撼，三个月的工资没了（是因为质量缺陷），从而强化了质量意识，产品质量得到了提升；</a:t>
                      </a:r>
                      <a:endParaRPr lang="en-US" altLang="zh-CN" sz="1200" u="none" strike="noStrike" dirty="0" smtClean="0">
                        <a:effectLst/>
                      </a:endParaRPr>
                    </a:p>
                    <a:p>
                      <a:pPr algn="l" fontAlgn="t"/>
                      <a:r>
                        <a:rPr lang="en-US" altLang="zh-CN" sz="1200" b="0" i="0" u="none" strike="noStrike" dirty="0" smtClean="0">
                          <a:solidFill>
                            <a:srgbClr val="000000"/>
                          </a:solidFill>
                          <a:effectLst/>
                          <a:latin typeface="宋体" panose="02010600030101010101" pitchFamily="2" charset="-122"/>
                          <a:ea typeface="宋体" panose="02010600030101010101" pitchFamily="2" charset="-122"/>
                        </a:rPr>
                        <a:t>3</a:t>
                      </a:r>
                      <a:r>
                        <a:rPr lang="zh-CN" altLang="en-US" sz="1200" b="0" i="0" u="none" strike="noStrike" dirty="0" smtClean="0">
                          <a:solidFill>
                            <a:srgbClr val="000000"/>
                          </a:solidFill>
                          <a:effectLst/>
                          <a:latin typeface="宋体" panose="02010600030101010101" pitchFamily="2" charset="-122"/>
                          <a:ea typeface="宋体" panose="02010600030101010101" pitchFamily="2" charset="-122"/>
                        </a:rPr>
                        <a:t>、对创新创业的生产经营的启示，就是要重视质量，产品质量是与产品品牌相联系的，必要时要进行质量否决，宁愿浪费一点也不要造成不好的文化氛围；海尔在初创时期就重视质量，海尔后来的成功与其当初的行为不无关联。</a:t>
                      </a:r>
                      <a:endParaRPr lang="zh-CN" altLang="en-US" sz="1200" b="0" i="0" u="none" strike="noStrike" dirty="0">
                        <a:solidFill>
                          <a:srgbClr val="000000"/>
                        </a:solidFill>
                        <a:effectLst/>
                        <a:latin typeface="宋体" panose="02010600030101010101" pitchFamily="2" charset="-122"/>
                        <a:ea typeface="宋体" panose="02010600030101010101" pitchFamily="2" charset="-122"/>
                      </a:endParaRPr>
                    </a:p>
                  </a:txBody>
                  <a:tcPr marL="4685" marR="4685" marT="4685" marB="0">
                    <a:solidFill>
                      <a:srgbClr val="FFFF00"/>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en-US" altLang="zh-CN" dirty="0" smtClean="0"/>
              <a:t>3</a:t>
            </a:r>
            <a:endParaRPr lang="zh-CN" altLang="en-US" dirty="0"/>
          </a:p>
        </p:txBody>
      </p:sp>
      <p:sp>
        <p:nvSpPr>
          <p:cNvPr id="3" name="文本占位符 2"/>
          <p:cNvSpPr>
            <a:spLocks noGrp="1"/>
          </p:cNvSpPr>
          <p:nvPr>
            <p:ph type="body" sz="quarter" idx="14"/>
          </p:nvPr>
        </p:nvSpPr>
        <p:spPr/>
        <p:txBody>
          <a:bodyPr/>
          <a:lstStyle/>
          <a:p>
            <a:r>
              <a:rPr lang="zh-CN" altLang="en-US" dirty="0" smtClean="0"/>
              <a:t>目标意识</a:t>
            </a:r>
            <a:endParaRPr lang="zh-CN" altLang="en-US" dirty="0"/>
          </a:p>
        </p:txBody>
      </p:sp>
      <p:sp>
        <p:nvSpPr>
          <p:cNvPr id="4" name="灯片编号占位符 3"/>
          <p:cNvSpPr>
            <a:spLocks noGrp="1"/>
          </p:cNvSpPr>
          <p:nvPr>
            <p:ph type="sldNum" sz="quarter" idx="15"/>
          </p:nvPr>
        </p:nvSpPr>
        <p:spPr/>
        <p:txBody>
          <a:bodyPr/>
          <a:lstStyle/>
          <a:p>
            <a:fld id="{960E47D1-41C1-405F-8F5B-A65B2ED23DDD}" type="slidenum">
              <a:rPr lang="zh-CN" altLang="en-US" smtClean="0"/>
            </a:fld>
            <a:endParaRPr lang="zh-CN" altLang="en-US" dirty="0"/>
          </a:p>
        </p:txBody>
      </p:sp>
      <p:graphicFrame>
        <p:nvGraphicFramePr>
          <p:cNvPr id="5" name="表格 4"/>
          <p:cNvGraphicFramePr>
            <a:graphicFrameLocks noGrp="1"/>
          </p:cNvGraphicFramePr>
          <p:nvPr/>
        </p:nvGraphicFramePr>
        <p:xfrm>
          <a:off x="1051662" y="2007683"/>
          <a:ext cx="10039672" cy="3580317"/>
        </p:xfrm>
        <a:graphic>
          <a:graphicData uri="http://schemas.openxmlformats.org/drawingml/2006/table">
            <a:tbl>
              <a:tblPr>
                <a:tableStyleId>{5C22544A-7EE6-4342-B048-85BDC9FD1C3A}</a:tableStyleId>
              </a:tblPr>
              <a:tblGrid>
                <a:gridCol w="1707536"/>
                <a:gridCol w="8332136"/>
              </a:tblGrid>
              <a:tr h="1038484">
                <a:tc>
                  <a:txBody>
                    <a:bodyPr/>
                    <a:lstStyle/>
                    <a:p>
                      <a:pPr algn="ctr" fontAlgn="ctr"/>
                      <a:r>
                        <a:rPr lang="zh-CN" altLang="en-US" sz="1200" u="none" strike="noStrike">
                          <a:effectLst/>
                        </a:rPr>
                        <a:t>素养行为案例</a:t>
                      </a: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4685" marR="4685" marT="4685" marB="0" anchor="ctr"/>
                </a:tc>
                <a:tc>
                  <a:txBody>
                    <a:bodyPr/>
                    <a:lstStyle/>
                    <a:p>
                      <a:pPr algn="l" fontAlgn="t"/>
                      <a:r>
                        <a:rPr lang="zh-CN" altLang="en-US" sz="1200" b="1" u="none" strike="noStrike">
                          <a:effectLst/>
                        </a:rPr>
                        <a:t>做事的功劳与苦劳</a:t>
                      </a:r>
                      <a:br>
                        <a:rPr lang="zh-CN" altLang="en-US" sz="1200" u="none" strike="noStrike">
                          <a:effectLst/>
                        </a:rPr>
                      </a:br>
                      <a:r>
                        <a:rPr lang="zh-CN" altLang="en-US" sz="1200" u="none" strike="noStrike">
                          <a:effectLst/>
                        </a:rPr>
                        <a:t>小</a:t>
                      </a:r>
                      <a:r>
                        <a:rPr lang="en-US" altLang="zh-CN" sz="1200" u="none" strike="noStrike">
                          <a:effectLst/>
                        </a:rPr>
                        <a:t>A</a:t>
                      </a:r>
                      <a:r>
                        <a:rPr lang="zh-CN" altLang="en-US" sz="1200" u="none" strike="noStrike">
                          <a:effectLst/>
                        </a:rPr>
                        <a:t>在一家初创企业工作，他的工作非常敬业，每天都非常忙碌，大家有目共睹，当他向</a:t>
                      </a:r>
                      <a:r>
                        <a:rPr lang="en-US" altLang="zh-CN" sz="1200" u="none" strike="noStrike">
                          <a:effectLst/>
                        </a:rPr>
                        <a:t>CEO </a:t>
                      </a:r>
                      <a:r>
                        <a:rPr lang="zh-CN" altLang="en-US" sz="1200" u="none" strike="noStrike">
                          <a:effectLst/>
                        </a:rPr>
                        <a:t>提出希望加薪时候却未能如愿，理由是虽然很敬业但工作成果上不行，小</a:t>
                      </a:r>
                      <a:r>
                        <a:rPr lang="en-US" altLang="zh-CN" sz="1200" u="none" strike="noStrike">
                          <a:effectLst/>
                        </a:rPr>
                        <a:t>A </a:t>
                      </a:r>
                      <a:r>
                        <a:rPr lang="zh-CN" altLang="en-US" sz="1200" u="none" strike="noStrike">
                          <a:effectLst/>
                        </a:rPr>
                        <a:t>不满，没有功劳也有苦劳啊，为什么不给加薪？</a:t>
                      </a: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4685" marR="4685" marT="4685" marB="0"/>
                </a:tc>
              </a:tr>
              <a:tr h="891419">
                <a:tc>
                  <a:txBody>
                    <a:bodyPr/>
                    <a:lstStyle/>
                    <a:p>
                      <a:pPr algn="ctr" fontAlgn="ctr"/>
                      <a:r>
                        <a:rPr lang="zh-CN" altLang="en-US" sz="1200" u="none" strike="noStrike" dirty="0">
                          <a:effectLst/>
                        </a:rPr>
                        <a:t>案例分析研究</a:t>
                      </a:r>
                      <a:endParaRPr lang="zh-CN" altLang="en-US" sz="1200" b="0" i="0" u="none" strike="noStrike" dirty="0">
                        <a:solidFill>
                          <a:srgbClr val="000000"/>
                        </a:solidFill>
                        <a:effectLst/>
                        <a:latin typeface="宋体" panose="02010600030101010101" pitchFamily="2" charset="-122"/>
                        <a:ea typeface="宋体" panose="02010600030101010101" pitchFamily="2" charset="-122"/>
                      </a:endParaRPr>
                    </a:p>
                  </a:txBody>
                  <a:tcPr marL="4685" marR="4685" marT="4685" marB="0" anchor="ctr"/>
                </a:tc>
                <a:tc>
                  <a:txBody>
                    <a:bodyPr/>
                    <a:lstStyle/>
                    <a:p>
                      <a:pPr algn="l" fontAlgn="t"/>
                      <a:r>
                        <a:rPr lang="en-US" altLang="zh-CN" sz="1200" u="none" strike="noStrike">
                          <a:effectLst/>
                        </a:rPr>
                        <a:t>1</a:t>
                      </a:r>
                      <a:r>
                        <a:rPr lang="zh-CN" altLang="en-US" sz="1200" u="none" strike="noStrike">
                          <a:effectLst/>
                        </a:rPr>
                        <a:t>、你认为小</a:t>
                      </a:r>
                      <a:r>
                        <a:rPr lang="en-US" altLang="zh-CN" sz="1200" u="none" strike="noStrike">
                          <a:effectLst/>
                        </a:rPr>
                        <a:t>A </a:t>
                      </a:r>
                      <a:r>
                        <a:rPr lang="zh-CN" altLang="en-US" sz="1200" u="none" strike="noStrike">
                          <a:effectLst/>
                        </a:rPr>
                        <a:t>的观点对吗？为什么？</a:t>
                      </a:r>
                      <a:br>
                        <a:rPr lang="zh-CN" altLang="en-US" sz="1200" u="none" strike="noStrike">
                          <a:effectLst/>
                        </a:rPr>
                      </a:br>
                      <a:r>
                        <a:rPr lang="en-US" altLang="zh-CN" sz="1200" u="none" strike="noStrike">
                          <a:effectLst/>
                        </a:rPr>
                        <a:t>2</a:t>
                      </a:r>
                      <a:r>
                        <a:rPr lang="zh-CN" altLang="en-US" sz="1200" u="none" strike="noStrike">
                          <a:effectLst/>
                        </a:rPr>
                        <a:t>、结合企业的经营目标要求谈下你的关于苦劳和功劳之间的关系的看法；</a:t>
                      </a:r>
                      <a:br>
                        <a:rPr lang="zh-CN" altLang="en-US" sz="1200" u="none" strike="noStrike">
                          <a:effectLst/>
                        </a:rPr>
                      </a:br>
                      <a:r>
                        <a:rPr lang="en-US" altLang="zh-CN" sz="1200" u="none" strike="noStrike">
                          <a:effectLst/>
                        </a:rPr>
                        <a:t>3</a:t>
                      </a:r>
                      <a:r>
                        <a:rPr lang="zh-CN" altLang="en-US" sz="1200" u="none" strike="noStrike">
                          <a:effectLst/>
                        </a:rPr>
                        <a:t>、作为一个员工，当接受一个工作任务而不知道工作目标是什么时候，该怎么办</a:t>
                      </a:r>
                      <a:r>
                        <a:rPr lang="zh-CN" altLang="en-US" sz="1200" u="none" strike="noStrike" smtClean="0">
                          <a:effectLst/>
                        </a:rPr>
                        <a:t>？</a:t>
                      </a: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4685" marR="4685" marT="4685" marB="0"/>
                </a:tc>
              </a:tr>
              <a:tr h="1650414">
                <a:tc>
                  <a:txBody>
                    <a:bodyPr/>
                    <a:lstStyle/>
                    <a:p>
                      <a:pPr algn="ctr" fontAlgn="ctr"/>
                      <a:r>
                        <a:rPr lang="zh-CN" altLang="en-US" sz="1200" b="0" i="0" u="none" strike="noStrike" smtClean="0">
                          <a:solidFill>
                            <a:schemeClr val="dk1"/>
                          </a:solidFill>
                          <a:effectLst/>
                          <a:latin typeface="+mn-lt"/>
                          <a:ea typeface="+mn-ea"/>
                        </a:rPr>
                        <a:t>素养点评指南</a:t>
                      </a:r>
                      <a:endParaRPr lang="zh-CN" altLang="en-US" sz="1200" b="0" i="0" u="none" strike="noStrike">
                        <a:solidFill>
                          <a:srgbClr val="000000"/>
                        </a:solidFill>
                        <a:effectLst/>
                        <a:latin typeface="宋体" panose="02010600030101010101" pitchFamily="2" charset="-122"/>
                        <a:ea typeface="+mn-ea"/>
                      </a:endParaRPr>
                    </a:p>
                  </a:txBody>
                  <a:tcPr marL="4685" marR="4685" marT="4685" marB="0" anchor="ctr">
                    <a:solidFill>
                      <a:srgbClr val="FFFF00"/>
                    </a:solidFill>
                  </a:tcPr>
                </a:tc>
                <a:tc>
                  <a:txBody>
                    <a:bodyPr/>
                    <a:lstStyle/>
                    <a:p>
                      <a:pPr algn="l" fontAlgn="t"/>
                      <a:r>
                        <a:rPr lang="en-US" altLang="zh-CN" sz="1200" u="none" strike="noStrike" dirty="0">
                          <a:effectLst/>
                        </a:rPr>
                        <a:t>1</a:t>
                      </a:r>
                      <a:r>
                        <a:rPr lang="zh-CN" altLang="en-US" sz="1200" u="none" strike="noStrike" dirty="0" smtClean="0">
                          <a:effectLst/>
                        </a:rPr>
                        <a:t>、 </a:t>
                      </a:r>
                      <a:r>
                        <a:rPr lang="en-US" altLang="zh-CN" sz="1200" u="none" strike="noStrike" dirty="0" smtClean="0">
                          <a:effectLst/>
                        </a:rPr>
                        <a:t>A</a:t>
                      </a:r>
                      <a:r>
                        <a:rPr lang="zh-CN" altLang="en-US" sz="1200" u="none" strike="noStrike" dirty="0" smtClean="0">
                          <a:effectLst/>
                        </a:rPr>
                        <a:t>的观点不对。做事情的价值就体现在工作产出上，也就是要达到工作目标，盲目的为做事情而做事情是没有意义的；</a:t>
                      </a:r>
                      <a:endParaRPr lang="en-US" altLang="zh-CN" sz="1200" u="none" strike="noStrike" dirty="0" smtClean="0">
                        <a:effectLst/>
                      </a:endParaRPr>
                    </a:p>
                    <a:p>
                      <a:pPr algn="l" fontAlgn="t"/>
                      <a:r>
                        <a:rPr lang="en-US" altLang="zh-CN" sz="1200" u="none" strike="noStrike" dirty="0" smtClean="0">
                          <a:effectLst/>
                        </a:rPr>
                        <a:t>2</a:t>
                      </a:r>
                      <a:r>
                        <a:rPr lang="zh-CN" altLang="en-US" sz="1200" u="none" strike="noStrike" dirty="0" smtClean="0">
                          <a:effectLst/>
                        </a:rPr>
                        <a:t>、这是与企业经营的特点相适应的，一个企业的老板和员工，无论多么辛苦的工作，如果不能盈利，市场也是不会让企业生存的，这个法则适用于企业的所有行为；</a:t>
                      </a:r>
                      <a:endParaRPr lang="en-US" altLang="zh-CN" sz="1200" u="none" strike="noStrike" dirty="0" smtClean="0">
                        <a:effectLst/>
                      </a:endParaRPr>
                    </a:p>
                    <a:p>
                      <a:pPr algn="l" fontAlgn="t"/>
                      <a:r>
                        <a:rPr lang="en-US" altLang="zh-CN" sz="1200" u="none" strike="noStrike" dirty="0" smtClean="0">
                          <a:effectLst/>
                        </a:rPr>
                        <a:t>3</a:t>
                      </a:r>
                      <a:r>
                        <a:rPr lang="zh-CN" altLang="en-US" sz="1200" u="none" strike="noStrike" dirty="0" smtClean="0">
                          <a:effectLst/>
                        </a:rPr>
                        <a:t>、作为一个员工，当接受工作任务而不知道为什么要做，以及要达到的目的是什么的时候，应向上级、同事询问，弄清楚工作目标是什么，然后再做事情，也就是“以终为始”。在没搞清楚目标是什么就做事情，可能会导致工作方向走偏而使工作投入成为无用功。</a:t>
                      </a:r>
                      <a:endParaRPr lang="zh-CN" altLang="en-US" sz="1200" b="0" i="0" u="none" strike="noStrike" dirty="0">
                        <a:solidFill>
                          <a:srgbClr val="000000"/>
                        </a:solidFill>
                        <a:effectLst/>
                        <a:latin typeface="宋体" panose="02010600030101010101" pitchFamily="2" charset="-122"/>
                        <a:ea typeface="宋体" panose="02010600030101010101" pitchFamily="2" charset="-122"/>
                      </a:endParaRPr>
                    </a:p>
                  </a:txBody>
                  <a:tcPr marL="4685" marR="4685" marT="4685" marB="0">
                    <a:solidFill>
                      <a:srgbClr val="FFFF00"/>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en-US" altLang="zh-CN" dirty="0" smtClean="0"/>
              <a:t>3</a:t>
            </a:r>
            <a:endParaRPr lang="zh-CN" altLang="en-US" dirty="0"/>
          </a:p>
        </p:txBody>
      </p:sp>
      <p:sp>
        <p:nvSpPr>
          <p:cNvPr id="3" name="文本占位符 2"/>
          <p:cNvSpPr>
            <a:spLocks noGrp="1"/>
          </p:cNvSpPr>
          <p:nvPr>
            <p:ph type="body" sz="quarter" idx="14"/>
          </p:nvPr>
        </p:nvSpPr>
        <p:spPr/>
        <p:txBody>
          <a:bodyPr/>
          <a:lstStyle/>
          <a:p>
            <a:r>
              <a:rPr lang="zh-CN" altLang="en-US" dirty="0" smtClean="0"/>
              <a:t>全局意识</a:t>
            </a:r>
            <a:endParaRPr lang="zh-CN" altLang="en-US" dirty="0"/>
          </a:p>
        </p:txBody>
      </p:sp>
      <p:sp>
        <p:nvSpPr>
          <p:cNvPr id="4" name="灯片编号占位符 3"/>
          <p:cNvSpPr>
            <a:spLocks noGrp="1"/>
          </p:cNvSpPr>
          <p:nvPr>
            <p:ph type="sldNum" sz="quarter" idx="15"/>
          </p:nvPr>
        </p:nvSpPr>
        <p:spPr/>
        <p:txBody>
          <a:bodyPr/>
          <a:lstStyle/>
          <a:p>
            <a:fld id="{960E47D1-41C1-405F-8F5B-A65B2ED23DDD}" type="slidenum">
              <a:rPr lang="zh-CN" altLang="en-US" smtClean="0"/>
            </a:fld>
            <a:endParaRPr lang="zh-CN" altLang="en-US" dirty="0"/>
          </a:p>
        </p:txBody>
      </p:sp>
      <p:graphicFrame>
        <p:nvGraphicFramePr>
          <p:cNvPr id="5" name="表格 4"/>
          <p:cNvGraphicFramePr>
            <a:graphicFrameLocks noGrp="1"/>
          </p:cNvGraphicFramePr>
          <p:nvPr/>
        </p:nvGraphicFramePr>
        <p:xfrm>
          <a:off x="945786" y="1647809"/>
          <a:ext cx="10297947" cy="4248471"/>
        </p:xfrm>
        <a:graphic>
          <a:graphicData uri="http://schemas.openxmlformats.org/drawingml/2006/table">
            <a:tbl>
              <a:tblPr>
                <a:tableStyleId>{5C22544A-7EE6-4342-B048-85BDC9FD1C3A}</a:tableStyleId>
              </a:tblPr>
              <a:tblGrid>
                <a:gridCol w="1751464"/>
                <a:gridCol w="8546483"/>
              </a:tblGrid>
              <a:tr h="967395">
                <a:tc>
                  <a:txBody>
                    <a:bodyPr/>
                    <a:lstStyle/>
                    <a:p>
                      <a:pPr algn="ctr" fontAlgn="ctr"/>
                      <a:r>
                        <a:rPr lang="zh-CN" altLang="en-US" sz="1200" u="none" strike="noStrike">
                          <a:effectLst/>
                        </a:rPr>
                        <a:t>素养行为案例</a:t>
                      </a: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4685" marR="4685" marT="4685" marB="0" anchor="ctr"/>
                </a:tc>
                <a:tc>
                  <a:txBody>
                    <a:bodyPr/>
                    <a:lstStyle/>
                    <a:p>
                      <a:pPr algn="l" fontAlgn="t"/>
                      <a:r>
                        <a:rPr lang="zh-CN" altLang="en-US" sz="1200" b="1" u="none" strike="noStrike">
                          <a:effectLst/>
                        </a:rPr>
                        <a:t>客户体验与收费</a:t>
                      </a:r>
                      <a:br>
                        <a:rPr lang="zh-CN" altLang="en-US" sz="1200" u="none" strike="noStrike">
                          <a:effectLst/>
                        </a:rPr>
                      </a:br>
                      <a:r>
                        <a:rPr lang="zh-CN" altLang="en-US" sz="1200" u="none" strike="noStrike">
                          <a:effectLst/>
                        </a:rPr>
                        <a:t>这是一个真实的故事。几个小伙伴进行互联网服务创业，着眼于客户</a:t>
                      </a:r>
                      <a:r>
                        <a:rPr lang="zh-CN" altLang="en-US" sz="1200" u="none" strike="noStrike" smtClean="0">
                          <a:effectLst/>
                        </a:rPr>
                        <a:t>体验，进行互联网服务研发和提供并</a:t>
                      </a:r>
                      <a:r>
                        <a:rPr lang="zh-CN" altLang="en-US" sz="1200" u="none" strike="noStrike">
                          <a:effectLst/>
                        </a:rPr>
                        <a:t>取得了成功，用户数量急剧增长，也获得了投资人的青睐。后来市场环境发生变化，投资人要求构建收费盈利模式时，只好匆忙地架构了依靠广告的商业模式，导致客户体验急剧下降，原来的大量努力受到严重影响。</a:t>
                      </a: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4685" marR="4685" marT="4685" marB="0"/>
                </a:tc>
              </a:tr>
              <a:tr h="818884">
                <a:tc>
                  <a:txBody>
                    <a:bodyPr/>
                    <a:lstStyle/>
                    <a:p>
                      <a:pPr algn="ctr" fontAlgn="ctr"/>
                      <a:r>
                        <a:rPr lang="zh-CN" altLang="en-US" sz="1200" u="none" strike="noStrike">
                          <a:effectLst/>
                        </a:rPr>
                        <a:t>案例分析研究</a:t>
                      </a: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4685" marR="4685" marT="4685" marB="0" anchor="ctr"/>
                </a:tc>
                <a:tc>
                  <a:txBody>
                    <a:bodyPr/>
                    <a:lstStyle/>
                    <a:p>
                      <a:pPr algn="l" fontAlgn="t"/>
                      <a:r>
                        <a:rPr lang="en-US" altLang="zh-CN" sz="1200" u="none" strike="noStrike">
                          <a:effectLst/>
                        </a:rPr>
                        <a:t>1</a:t>
                      </a:r>
                      <a:r>
                        <a:rPr lang="zh-CN" altLang="en-US" sz="1200" u="none" strike="noStrike">
                          <a:effectLst/>
                        </a:rPr>
                        <a:t>、你认为这个创业公司的行为存在哪些问题？请分别从对全局的认识、局部与整体、当期与长远等三个方面来说明一下；</a:t>
                      </a:r>
                      <a:br>
                        <a:rPr lang="zh-CN" altLang="en-US" sz="1200" u="none" strike="noStrike">
                          <a:effectLst/>
                        </a:rPr>
                      </a:br>
                      <a:r>
                        <a:rPr lang="en-US" altLang="zh-CN" sz="1200" u="none" strike="noStrike">
                          <a:effectLst/>
                        </a:rPr>
                        <a:t>2</a:t>
                      </a:r>
                      <a:r>
                        <a:rPr lang="zh-CN" altLang="en-US" sz="1200" u="none" strike="noStrike">
                          <a:effectLst/>
                        </a:rPr>
                        <a:t>、这个案例对于你做</a:t>
                      </a:r>
                      <a:r>
                        <a:rPr lang="en-US" altLang="zh-CN" sz="1200" u="none" strike="noStrike">
                          <a:effectLst/>
                        </a:rPr>
                        <a:t>CEO</a:t>
                      </a:r>
                      <a:r>
                        <a:rPr lang="zh-CN" altLang="en-US" sz="1200" u="none" strike="noStrike">
                          <a:effectLst/>
                        </a:rPr>
                        <a:t>来模拟经营企业，并努力实现商业成功上，有一些什么样的行为启示？应注意初创企业经营中的哪些方面？ </a:t>
                      </a: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4685" marR="4685" marT="4685" marB="0"/>
                </a:tc>
              </a:tr>
              <a:tr h="2462192">
                <a:tc>
                  <a:txBody>
                    <a:bodyPr/>
                    <a:lstStyle/>
                    <a:p>
                      <a:pPr algn="ctr" fontAlgn="ctr"/>
                      <a:r>
                        <a:rPr lang="zh-CN" altLang="en-US" sz="1200" b="0" i="0" u="none" strike="noStrike" dirty="0" smtClean="0">
                          <a:solidFill>
                            <a:schemeClr val="dk1"/>
                          </a:solidFill>
                          <a:effectLst/>
                          <a:latin typeface="+mn-lt"/>
                          <a:ea typeface="+mn-ea"/>
                        </a:rPr>
                        <a:t>素养点评指南</a:t>
                      </a:r>
                      <a:endParaRPr lang="zh-CN" altLang="en-US" sz="1200" b="0" i="0" u="none" strike="noStrike" dirty="0">
                        <a:solidFill>
                          <a:srgbClr val="000000"/>
                        </a:solidFill>
                        <a:effectLst/>
                        <a:latin typeface="宋体" panose="02010600030101010101" pitchFamily="2" charset="-122"/>
                        <a:ea typeface="+mn-ea"/>
                      </a:endParaRPr>
                    </a:p>
                  </a:txBody>
                  <a:tcPr marL="4685" marR="4685" marT="4685" marB="0" anchor="ctr">
                    <a:solidFill>
                      <a:srgbClr val="FFFF00"/>
                    </a:solidFill>
                  </a:tcPr>
                </a:tc>
                <a:tc>
                  <a:txBody>
                    <a:bodyPr/>
                    <a:lstStyle/>
                    <a:p>
                      <a:pPr algn="l" fontAlgn="t"/>
                      <a:r>
                        <a:rPr lang="en-US" altLang="zh-CN" sz="1200" u="none" strike="noStrike" dirty="0">
                          <a:effectLst/>
                        </a:rPr>
                        <a:t>1</a:t>
                      </a:r>
                      <a:r>
                        <a:rPr lang="zh-CN" altLang="en-US" sz="1200" u="none" strike="noStrike" dirty="0" smtClean="0">
                          <a:effectLst/>
                        </a:rPr>
                        <a:t>、 所存在的问题包括如下：</a:t>
                      </a:r>
                      <a:endParaRPr lang="en-US" altLang="zh-CN" sz="1200" u="none" strike="noStrike" dirty="0" smtClean="0">
                        <a:effectLst/>
                      </a:endParaRPr>
                    </a:p>
                    <a:p>
                      <a:pPr lvl="1" algn="l" fontAlgn="t"/>
                      <a:r>
                        <a:rPr lang="en-US" altLang="zh-CN" sz="1200" u="none" strike="noStrike" dirty="0" smtClean="0">
                          <a:effectLst/>
                        </a:rPr>
                        <a:t>1</a:t>
                      </a:r>
                      <a:r>
                        <a:rPr lang="zh-CN" altLang="en-US" sz="1200" u="none" strike="noStrike" dirty="0" smtClean="0">
                          <a:effectLst/>
                        </a:rPr>
                        <a:t>）全局的认识不足；在互联网发展的早期很多公司取得成功是先没考虑盈利模式也取得成功，但现在的市场环境已经发生了变化，单纯的行为模仿是缺乏对市场形势的全面认识的表现；</a:t>
                      </a:r>
                      <a:endParaRPr lang="en-US" altLang="zh-CN" sz="1200" u="none" strike="noStrike" dirty="0" smtClean="0">
                        <a:effectLst/>
                      </a:endParaRPr>
                    </a:p>
                    <a:p>
                      <a:pPr lvl="1" algn="l" fontAlgn="t"/>
                      <a:r>
                        <a:rPr lang="en-US" altLang="zh-CN" sz="1200" u="none" strike="noStrike" dirty="0" smtClean="0">
                          <a:effectLst/>
                        </a:rPr>
                        <a:t>2</a:t>
                      </a:r>
                      <a:r>
                        <a:rPr lang="zh-CN" altLang="en-US" sz="1200" u="none" strike="noStrike" dirty="0" smtClean="0">
                          <a:effectLst/>
                        </a:rPr>
                        <a:t>）局部与整体的认识不足，这是一个多目标平衡选择的问题，从结果上看，其所做选择是有问题的，盈利模式设计作为商业设计的重要环节，其忽视了，存在严重只看局部不看整体的倾向，导致后来的被动；</a:t>
                      </a:r>
                      <a:endParaRPr lang="en-US" altLang="zh-CN" sz="1200" u="none" strike="noStrike" dirty="0" smtClean="0">
                        <a:effectLst/>
                      </a:endParaRPr>
                    </a:p>
                    <a:p>
                      <a:pPr lvl="1" algn="l" fontAlgn="t"/>
                      <a:r>
                        <a:rPr lang="en-US" altLang="zh-CN" sz="1200" u="none" strike="noStrike" dirty="0" smtClean="0">
                          <a:effectLst/>
                        </a:rPr>
                        <a:t>3</a:t>
                      </a:r>
                      <a:r>
                        <a:rPr lang="zh-CN" altLang="en-US" sz="1200" u="none" strike="noStrike" dirty="0" smtClean="0">
                          <a:effectLst/>
                        </a:rPr>
                        <a:t>）在业务的开始时候，应对后续的各个可能的环节进行应对措施的规划，留下后续余地，从结果上看，他们没有考虑，存在严重的短视行为倾向。</a:t>
                      </a:r>
                      <a:endParaRPr lang="en-US" altLang="zh-CN" sz="1200" u="none" strike="noStrike" dirty="0" smtClean="0">
                        <a:effectLst/>
                      </a:endParaRPr>
                    </a:p>
                    <a:p>
                      <a:pPr lvl="0" algn="l" fontAlgn="t"/>
                      <a:r>
                        <a:rPr lang="en-US" altLang="zh-CN" sz="1200" b="0" i="0" u="none" strike="noStrike" dirty="0" smtClean="0">
                          <a:solidFill>
                            <a:srgbClr val="000000"/>
                          </a:solidFill>
                          <a:effectLst/>
                          <a:latin typeface="宋体" panose="02010600030101010101" pitchFamily="2" charset="-122"/>
                          <a:ea typeface="宋体" panose="02010600030101010101" pitchFamily="2" charset="-122"/>
                        </a:rPr>
                        <a:t>2</a:t>
                      </a:r>
                      <a:r>
                        <a:rPr lang="zh-CN" altLang="en-US" sz="1200" b="0" i="0" u="none" strike="noStrike" dirty="0" smtClean="0">
                          <a:solidFill>
                            <a:srgbClr val="000000"/>
                          </a:solidFill>
                          <a:effectLst/>
                          <a:latin typeface="宋体" panose="02010600030101010101" pitchFamily="2" charset="-122"/>
                          <a:ea typeface="宋体" panose="02010600030101010101" pitchFamily="2" charset="-122"/>
                        </a:rPr>
                        <a:t>、启示上，是要具有全局意识，各个方面都要做考虑，并做适当的平衡取舍；</a:t>
                      </a:r>
                      <a:endParaRPr lang="en-US" altLang="zh-CN" sz="1200" b="0" i="0" u="none" strike="noStrike" dirty="0" smtClean="0">
                        <a:solidFill>
                          <a:srgbClr val="000000"/>
                        </a:solidFill>
                        <a:effectLst/>
                        <a:latin typeface="宋体" panose="02010600030101010101" pitchFamily="2" charset="-122"/>
                        <a:ea typeface="宋体" panose="02010600030101010101" pitchFamily="2" charset="-122"/>
                      </a:endParaRPr>
                    </a:p>
                    <a:p>
                      <a:pPr lvl="1" algn="l" fontAlgn="t"/>
                      <a:r>
                        <a:rPr lang="en-US" altLang="zh-CN" sz="1200" b="0" i="0" u="none" strike="noStrike" dirty="0" smtClean="0">
                          <a:solidFill>
                            <a:srgbClr val="000000"/>
                          </a:solidFill>
                          <a:effectLst/>
                          <a:latin typeface="宋体" panose="02010600030101010101" pitchFamily="2" charset="-122"/>
                          <a:ea typeface="宋体" panose="02010600030101010101" pitchFamily="2" charset="-122"/>
                        </a:rPr>
                        <a:t>1</a:t>
                      </a:r>
                      <a:r>
                        <a:rPr lang="zh-CN" altLang="en-US" sz="1200" b="0" i="0" u="none" strike="noStrike" dirty="0" smtClean="0">
                          <a:solidFill>
                            <a:srgbClr val="000000"/>
                          </a:solidFill>
                          <a:effectLst/>
                          <a:latin typeface="宋体" panose="02010600030101010101" pitchFamily="2" charset="-122"/>
                          <a:ea typeface="宋体" panose="02010600030101010101" pitchFamily="2" charset="-122"/>
                        </a:rPr>
                        <a:t>）要认识全局是什么？</a:t>
                      </a:r>
                      <a:endParaRPr lang="en-US" altLang="zh-CN" sz="1200" b="0" i="0" u="none" strike="noStrike" dirty="0" smtClean="0">
                        <a:solidFill>
                          <a:srgbClr val="000000"/>
                        </a:solidFill>
                        <a:effectLst/>
                        <a:latin typeface="宋体" panose="02010600030101010101" pitchFamily="2" charset="-122"/>
                        <a:ea typeface="宋体" panose="02010600030101010101" pitchFamily="2" charset="-122"/>
                      </a:endParaRPr>
                    </a:p>
                    <a:p>
                      <a:pPr lvl="1" algn="l" fontAlgn="t"/>
                      <a:r>
                        <a:rPr lang="en-US" altLang="zh-CN" sz="1200" b="0" i="0" u="none" strike="noStrike" dirty="0" smtClean="0">
                          <a:solidFill>
                            <a:srgbClr val="000000"/>
                          </a:solidFill>
                          <a:effectLst/>
                          <a:latin typeface="宋体" panose="02010600030101010101" pitchFamily="2" charset="-122"/>
                          <a:ea typeface="宋体" panose="02010600030101010101" pitchFamily="2" charset="-122"/>
                        </a:rPr>
                        <a:t>2</a:t>
                      </a:r>
                      <a:r>
                        <a:rPr lang="zh-CN" altLang="en-US" sz="1200" b="0" i="0" u="none" strike="noStrike" dirty="0" smtClean="0">
                          <a:solidFill>
                            <a:srgbClr val="000000"/>
                          </a:solidFill>
                          <a:effectLst/>
                          <a:latin typeface="宋体" panose="02010600030101010101" pitchFamily="2" charset="-122"/>
                          <a:ea typeface="宋体" panose="02010600030101010101" pitchFamily="2" charset="-122"/>
                        </a:rPr>
                        <a:t>）要从整体上看问题，各个方面都要有所考虑和照顾，否则就会导致顾此失彼；</a:t>
                      </a:r>
                      <a:endParaRPr lang="en-US" altLang="zh-CN" sz="1200" b="0" i="0" u="none" strike="noStrike" dirty="0" smtClean="0">
                        <a:solidFill>
                          <a:srgbClr val="000000"/>
                        </a:solidFill>
                        <a:effectLst/>
                        <a:latin typeface="宋体" panose="02010600030101010101" pitchFamily="2" charset="-122"/>
                        <a:ea typeface="宋体" panose="02010600030101010101" pitchFamily="2" charset="-122"/>
                      </a:endParaRPr>
                    </a:p>
                    <a:p>
                      <a:pPr lvl="1" algn="l" fontAlgn="t"/>
                      <a:r>
                        <a:rPr lang="en-US" altLang="zh-CN" sz="1200" b="0" i="0" u="none" strike="noStrike" dirty="0" smtClean="0">
                          <a:solidFill>
                            <a:srgbClr val="000000"/>
                          </a:solidFill>
                          <a:effectLst/>
                          <a:latin typeface="宋体" panose="02010600030101010101" pitchFamily="2" charset="-122"/>
                          <a:ea typeface="宋体" panose="02010600030101010101" pitchFamily="2" charset="-122"/>
                        </a:rPr>
                        <a:t>3</a:t>
                      </a:r>
                      <a:r>
                        <a:rPr lang="zh-CN" altLang="en-US" sz="1200" b="0" i="0" u="none" strike="noStrike" dirty="0" smtClean="0">
                          <a:solidFill>
                            <a:srgbClr val="000000"/>
                          </a:solidFill>
                          <a:effectLst/>
                          <a:latin typeface="宋体" panose="02010600030101010101" pitchFamily="2" charset="-122"/>
                          <a:ea typeface="宋体" panose="02010600030101010101" pitchFamily="2" charset="-122"/>
                        </a:rPr>
                        <a:t>）要从长远上看问题，不仅要确定今天怎么做，也要考虑明天怎么做，两个方面都要投入时间来规划和执行，未雨绸缪是必须的；</a:t>
                      </a:r>
                      <a:endParaRPr lang="zh-CN" altLang="en-US" sz="1200" b="0" i="0" u="none" strike="noStrike" dirty="0">
                        <a:solidFill>
                          <a:srgbClr val="000000"/>
                        </a:solidFill>
                        <a:effectLst/>
                        <a:latin typeface="宋体" panose="02010600030101010101" pitchFamily="2" charset="-122"/>
                        <a:ea typeface="宋体" panose="02010600030101010101" pitchFamily="2" charset="-122"/>
                      </a:endParaRPr>
                    </a:p>
                  </a:txBody>
                  <a:tcPr marL="4685" marR="4685" marT="4685" marB="0">
                    <a:solidFill>
                      <a:srgbClr val="FFFF00"/>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extLst>
              <a:ext uri="{28A0092B-C50C-407E-A947-70E740481C1C}">
                <a14:useLocalDpi xmlns:a14="http://schemas.microsoft.com/office/drawing/2010/main" val="0"/>
              </a:ext>
            </a:extLst>
          </a:blip>
          <a:srcRect t="14137" b="3372"/>
          <a:stretch>
            <a:fillRect/>
          </a:stretch>
        </p:blipFill>
        <p:spPr>
          <a:xfrm>
            <a:off x="0" y="0"/>
            <a:ext cx="12192000" cy="6856413"/>
          </a:xfrm>
          <a:prstGeom prst="rect">
            <a:avLst/>
          </a:prstGeom>
        </p:spPr>
      </p:pic>
      <p:sp>
        <p:nvSpPr>
          <p:cNvPr id="7" name="矩形 6"/>
          <p:cNvSpPr/>
          <p:nvPr/>
        </p:nvSpPr>
        <p:spPr>
          <a:xfrm>
            <a:off x="0" y="0"/>
            <a:ext cx="12192000" cy="685641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Rectangle 6_1"/>
          <p:cNvSpPr/>
          <p:nvPr/>
        </p:nvSpPr>
        <p:spPr>
          <a:xfrm>
            <a:off x="-82550" y="5002517"/>
            <a:ext cx="12357100" cy="1117768"/>
          </a:xfrm>
          <a:prstGeom prst="rect">
            <a:avLst/>
          </a:prstGeom>
          <a:solidFill>
            <a:schemeClr val="tx1">
              <a:alpha val="40000"/>
            </a:schemeClr>
          </a:solidFill>
          <a:ln w="9525">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p:cNvSpPr txBox="1"/>
          <p:nvPr/>
        </p:nvSpPr>
        <p:spPr>
          <a:xfrm>
            <a:off x="2656104" y="1012474"/>
            <a:ext cx="6879794" cy="2469907"/>
          </a:xfrm>
          <a:prstGeom prst="rect">
            <a:avLst/>
          </a:prstGeom>
          <a:noFill/>
        </p:spPr>
        <p:txBody>
          <a:bodyPr wrap="square" lIns="0" tIns="0" rIns="0" bIns="0" rtlCol="0">
            <a:spAutoFit/>
          </a:bodyPr>
          <a:lstStyle/>
          <a:p>
            <a:pPr algn="ctr">
              <a:lnSpc>
                <a:spcPct val="150000"/>
              </a:lnSpc>
            </a:pPr>
            <a:r>
              <a:rPr lang="zh-CN" altLang="en-US" sz="7700" b="1" dirty="0" smtClean="0">
                <a:solidFill>
                  <a:schemeClr val="bg1"/>
                </a:solidFill>
              </a:rPr>
              <a:t>感谢您的聆听</a:t>
            </a:r>
            <a:endParaRPr lang="en-US" altLang="zh-CN" sz="7700" b="1" dirty="0" smtClean="0">
              <a:solidFill>
                <a:schemeClr val="bg1"/>
              </a:solidFill>
            </a:endParaRPr>
          </a:p>
          <a:p>
            <a:pPr algn="ctr">
              <a:lnSpc>
                <a:spcPct val="150000"/>
              </a:lnSpc>
            </a:pPr>
            <a:r>
              <a:rPr lang="en-US" altLang="zh-CN" sz="3000" dirty="0">
                <a:solidFill>
                  <a:schemeClr val="bg1"/>
                </a:solidFill>
              </a:rPr>
              <a:t>Thank you for listening </a:t>
            </a:r>
            <a:endParaRPr lang="en-US" altLang="zh-CN" sz="3000" dirty="0" smtClean="0">
              <a:solidFill>
                <a:schemeClr val="bg1"/>
              </a:solidFill>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7536" y="5120438"/>
            <a:ext cx="1309906" cy="881924"/>
          </a:xfrm>
          <a:prstGeom prst="rect">
            <a:avLst/>
          </a:prstGeom>
        </p:spPr>
      </p:pic>
      <p:sp>
        <p:nvSpPr>
          <p:cNvPr id="16" name="矩形 15"/>
          <p:cNvSpPr/>
          <p:nvPr/>
        </p:nvSpPr>
        <p:spPr>
          <a:xfrm rot="2700000">
            <a:off x="4914900" y="1469347"/>
            <a:ext cx="2266950" cy="22669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Rectangle 15_1"/>
          <p:cNvSpPr/>
          <p:nvPr/>
        </p:nvSpPr>
        <p:spPr>
          <a:xfrm rot="5400000">
            <a:off x="4914900" y="1469347"/>
            <a:ext cx="2266950" cy="22669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3802966" y="5162735"/>
            <a:ext cx="6879794" cy="811530"/>
          </a:xfrm>
          <a:prstGeom prst="rect">
            <a:avLst/>
          </a:prstGeom>
          <a:noFill/>
        </p:spPr>
        <p:txBody>
          <a:bodyPr wrap="square" lIns="0" tIns="0" rIns="0" bIns="0" rtlCol="0">
            <a:spAutoFit/>
          </a:bodyPr>
          <a:lstStyle/>
          <a:p>
            <a:pPr>
              <a:lnSpc>
                <a:spcPct val="120000"/>
              </a:lnSpc>
            </a:pPr>
            <a:r>
              <a:rPr lang="en-US" altLang="zh-CN" sz="2200" dirty="0" smtClean="0">
                <a:solidFill>
                  <a:schemeClr val="bg1"/>
                </a:solidFill>
                <a:latin typeface="+mj-lt"/>
              </a:rPr>
              <a:t>V</a:t>
            </a:r>
            <a:r>
              <a:rPr lang="zh-CN" altLang="en-US" sz="2200" dirty="0" smtClean="0">
                <a:solidFill>
                  <a:schemeClr val="bg1"/>
                </a:solidFill>
                <a:latin typeface="+mj-lt"/>
              </a:rPr>
              <a:t>创决策训练营</a:t>
            </a:r>
            <a:endParaRPr lang="en-US" altLang="zh-CN" sz="2200" dirty="0" smtClean="0">
              <a:solidFill>
                <a:schemeClr val="bg1"/>
              </a:solidFill>
              <a:latin typeface="+mj-lt"/>
            </a:endParaRPr>
          </a:p>
          <a:p>
            <a:pPr>
              <a:lnSpc>
                <a:spcPct val="120000"/>
              </a:lnSpc>
            </a:pPr>
            <a:r>
              <a:rPr lang="zh-CN" altLang="en-US" sz="2200" dirty="0" smtClean="0">
                <a:solidFill>
                  <a:schemeClr val="bg1"/>
                </a:solidFill>
                <a:latin typeface="+mj-lt"/>
              </a:rPr>
              <a:t>授课教师：</a:t>
            </a:r>
            <a:r>
              <a:rPr lang="zh-CN" sz="2200" dirty="0" smtClean="0">
                <a:solidFill>
                  <a:schemeClr val="bg1"/>
                </a:solidFill>
                <a:latin typeface="+mj-lt"/>
              </a:rPr>
              <a:t>李耀星</a:t>
            </a:r>
            <a:endParaRPr lang="zh-CN" sz="2200" dirty="0" smtClean="0">
              <a:solidFill>
                <a:schemeClr val="bg1"/>
              </a:solidFill>
              <a:latin typeface="+mj-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9"/>
                                        </p:tgtEl>
                                      </p:cBhvr>
                                    </p:animEffect>
                                    <p:anim calcmode="lin" valueType="num">
                                      <p:cBhvr>
                                        <p:cTn id="7" dur="1000"/>
                                        <p:tgtEl>
                                          <p:spTgt spid="9"/>
                                        </p:tgtEl>
                                        <p:attrNameLst>
                                          <p:attrName>ppt_x</p:attrName>
                                        </p:attrNameLst>
                                      </p:cBhvr>
                                      <p:tavLst>
                                        <p:tav tm="0">
                                          <p:val>
                                            <p:strVal val="ppt_x"/>
                                          </p:val>
                                        </p:tav>
                                        <p:tav tm="100000">
                                          <p:val>
                                            <p:strVal val="ppt_x"/>
                                          </p:val>
                                        </p:tav>
                                      </p:tavLst>
                                    </p:anim>
                                    <p:anim calcmode="lin" valueType="num">
                                      <p:cBhvr>
                                        <p:cTn id="8" dur="1000"/>
                                        <p:tgtEl>
                                          <p:spTgt spid="9"/>
                                        </p:tgtEl>
                                        <p:attrNameLst>
                                          <p:attrName>ppt_y</p:attrName>
                                        </p:attrNameLst>
                                      </p:cBhvr>
                                      <p:tavLst>
                                        <p:tav tm="0">
                                          <p:val>
                                            <p:strVal val="ppt_y"/>
                                          </p:val>
                                        </p:tav>
                                        <p:tav tm="100000">
                                          <p:val>
                                            <p:strVal val="ppt_y-.1"/>
                                          </p:val>
                                        </p:tav>
                                      </p:tavLst>
                                    </p:anim>
                                    <p:set>
                                      <p:cBhvr>
                                        <p:cTn id="9" dur="1" fill="hold">
                                          <p:stCondLst>
                                            <p:cond delay="999"/>
                                          </p:stCondLst>
                                        </p:cTn>
                                        <p:tgtEl>
                                          <p:spTgt spid="9"/>
                                        </p:tgtEl>
                                        <p:attrNameLst>
                                          <p:attrName>style.visibility</p:attrName>
                                        </p:attrNameLst>
                                      </p:cBhvr>
                                      <p:to>
                                        <p:strVal val="hidden"/>
                                      </p:to>
                                    </p:se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par>
                                <p:cTn id="21" presetID="8" presetClass="emph" presetSubtype="0" repeatCount="indefinite" fill="hold" grpId="1" nodeType="withEffect">
                                  <p:stCondLst>
                                    <p:cond delay="0"/>
                                  </p:stCondLst>
                                  <p:childTnLst>
                                    <p:animRot by="21600000">
                                      <p:cBhvr>
                                        <p:cTn id="22" dur="20000" fill="hold"/>
                                        <p:tgtEl>
                                          <p:spTgt spid="17"/>
                                        </p:tgtEl>
                                        <p:attrNameLst>
                                          <p:attrName>r</p:attrName>
                                        </p:attrNameLst>
                                      </p:cBhvr>
                                    </p:animRot>
                                  </p:childTnLst>
                                </p:cTn>
                              </p:par>
                              <p:par>
                                <p:cTn id="23" presetID="8" presetClass="emph" presetSubtype="0" repeatCount="indefinite" fill="hold" grpId="1" nodeType="withEffect">
                                  <p:stCondLst>
                                    <p:cond delay="0"/>
                                  </p:stCondLst>
                                  <p:childTnLst>
                                    <p:animRot by="-21600000">
                                      <p:cBhvr>
                                        <p:cTn id="24" dur="20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animBg="1"/>
      <p:bldP spid="16" grpId="1" animBg="1"/>
      <p:bldP spid="17" grpId="0" animBg="1"/>
      <p:bldP spid="1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t="3969" b="5956"/>
          <a:stretch>
            <a:fillRect/>
          </a:stretch>
        </p:blipFill>
        <p:spPr>
          <a:xfrm>
            <a:off x="1" y="0"/>
            <a:ext cx="12191999" cy="6858000"/>
          </a:xfrm>
          <a:prstGeom prst="rect">
            <a:avLst/>
          </a:prstGeom>
        </p:spPr>
      </p:pic>
      <p:sp>
        <p:nvSpPr>
          <p:cNvPr id="3" name="矩形 2"/>
          <p:cNvSpPr/>
          <p:nvPr/>
        </p:nvSpPr>
        <p:spPr>
          <a:xfrm>
            <a:off x="0" y="0"/>
            <a:ext cx="12192001" cy="685800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416399" y="2188029"/>
            <a:ext cx="2812701" cy="1615827"/>
          </a:xfrm>
          <a:prstGeom prst="rect">
            <a:avLst/>
          </a:prstGeom>
          <a:noFill/>
        </p:spPr>
        <p:txBody>
          <a:bodyPr wrap="square" rtlCol="0">
            <a:spAutoFit/>
          </a:bodyPr>
          <a:lstStyle/>
          <a:p>
            <a:r>
              <a:rPr lang="zh-CN" altLang="en-US" sz="9900" b="1" dirty="0" smtClean="0">
                <a:solidFill>
                  <a:schemeClr val="bg1"/>
                </a:solidFill>
              </a:rPr>
              <a:t>目录</a:t>
            </a:r>
            <a:endParaRPr lang="zh-CN" altLang="en-US" sz="9900" b="1" dirty="0">
              <a:solidFill>
                <a:schemeClr val="bg1"/>
              </a:solidFill>
            </a:endParaRPr>
          </a:p>
        </p:txBody>
      </p:sp>
      <p:sp>
        <p:nvSpPr>
          <p:cNvPr id="5" name="流程图: 合并 4"/>
          <p:cNvSpPr/>
          <p:nvPr/>
        </p:nvSpPr>
        <p:spPr>
          <a:xfrm rot="16200000">
            <a:off x="4285446" y="2957842"/>
            <a:ext cx="360487" cy="360487"/>
          </a:xfrm>
          <a:prstGeom prst="flowChartMer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416399" y="3773377"/>
            <a:ext cx="2578100" cy="600164"/>
          </a:xfrm>
          <a:prstGeom prst="rect">
            <a:avLst/>
          </a:prstGeom>
          <a:noFill/>
        </p:spPr>
        <p:txBody>
          <a:bodyPr wrap="square" rtlCol="0">
            <a:spAutoFit/>
          </a:bodyPr>
          <a:lstStyle/>
          <a:p>
            <a:pPr algn="ctr"/>
            <a:r>
              <a:rPr lang="en-US" altLang="zh-CN" sz="3300" dirty="0">
                <a:solidFill>
                  <a:schemeClr val="bg1"/>
                </a:solidFill>
              </a:rPr>
              <a:t>catalog</a:t>
            </a:r>
            <a:endParaRPr lang="zh-CN" altLang="en-US" sz="3300" dirty="0">
              <a:solidFill>
                <a:schemeClr val="bg1"/>
              </a:solidFill>
            </a:endParaRPr>
          </a:p>
        </p:txBody>
      </p:sp>
      <p:grpSp>
        <p:nvGrpSpPr>
          <p:cNvPr id="6" name="组合 5"/>
          <p:cNvGrpSpPr/>
          <p:nvPr/>
        </p:nvGrpSpPr>
        <p:grpSpPr>
          <a:xfrm>
            <a:off x="7035800" y="2001920"/>
            <a:ext cx="4038600" cy="499903"/>
            <a:chOff x="7035800" y="1544729"/>
            <a:chExt cx="4038600" cy="499903"/>
          </a:xfrm>
        </p:grpSpPr>
        <p:sp>
          <p:nvSpPr>
            <p:cNvPr id="11" name="流程图: 联系 10"/>
            <p:cNvSpPr/>
            <p:nvPr/>
          </p:nvSpPr>
          <p:spPr>
            <a:xfrm>
              <a:off x="7593343" y="1545704"/>
              <a:ext cx="498928" cy="498928"/>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000" dirty="0" smtClean="0">
                  <a:solidFill>
                    <a:schemeClr val="tx1"/>
                  </a:solidFill>
                </a:rPr>
                <a:t>壹</a:t>
              </a:r>
              <a:endParaRPr lang="zh-CN" altLang="en-US" sz="3000" dirty="0">
                <a:solidFill>
                  <a:schemeClr val="tx1"/>
                </a:solidFill>
              </a:endParaRPr>
            </a:p>
          </p:txBody>
        </p:sp>
        <p:cxnSp>
          <p:nvCxnSpPr>
            <p:cNvPr id="16" name="直接箭头连接符 15"/>
            <p:cNvCxnSpPr/>
            <p:nvPr/>
          </p:nvCxnSpPr>
          <p:spPr>
            <a:xfrm>
              <a:off x="7035800" y="2031932"/>
              <a:ext cx="403860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8251929" y="1544729"/>
              <a:ext cx="2306306" cy="492443"/>
            </a:xfrm>
            <a:prstGeom prst="rect">
              <a:avLst/>
            </a:prstGeom>
            <a:noFill/>
          </p:spPr>
          <p:txBody>
            <a:bodyPr wrap="square" rtlCol="0">
              <a:spAutoFit/>
            </a:bodyPr>
            <a:lstStyle/>
            <a:p>
              <a:r>
                <a:rPr lang="zh-CN" altLang="en-US" sz="2600" dirty="0" smtClean="0">
                  <a:solidFill>
                    <a:schemeClr val="bg1"/>
                  </a:solidFill>
                </a:rPr>
                <a:t>我是创始人</a:t>
              </a:r>
              <a:endParaRPr lang="zh-CN" altLang="en-US" sz="2600" dirty="0">
                <a:solidFill>
                  <a:schemeClr val="bg1"/>
                </a:solidFill>
              </a:endParaRPr>
            </a:p>
          </p:txBody>
        </p:sp>
      </p:grpSp>
      <p:grpSp>
        <p:nvGrpSpPr>
          <p:cNvPr id="7" name="组合 6"/>
          <p:cNvGrpSpPr/>
          <p:nvPr/>
        </p:nvGrpSpPr>
        <p:grpSpPr>
          <a:xfrm>
            <a:off x="7035800" y="3001727"/>
            <a:ext cx="4038600" cy="511210"/>
            <a:chOff x="7035800" y="2544536"/>
            <a:chExt cx="4038600" cy="511210"/>
          </a:xfrm>
        </p:grpSpPr>
        <p:sp>
          <p:nvSpPr>
            <p:cNvPr id="12" name="流程图: 联系 11"/>
            <p:cNvSpPr/>
            <p:nvPr/>
          </p:nvSpPr>
          <p:spPr>
            <a:xfrm>
              <a:off x="7593343" y="2544536"/>
              <a:ext cx="498928" cy="498928"/>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000" dirty="0">
                  <a:solidFill>
                    <a:schemeClr val="tx1"/>
                  </a:solidFill>
                </a:rPr>
                <a:t>贰</a:t>
              </a:r>
              <a:endParaRPr lang="zh-CN" altLang="en-US" sz="3000" dirty="0">
                <a:solidFill>
                  <a:schemeClr val="tx1"/>
                </a:solidFill>
              </a:endParaRPr>
            </a:p>
          </p:txBody>
        </p:sp>
        <p:cxnSp>
          <p:nvCxnSpPr>
            <p:cNvPr id="18" name="直接箭头连接符 17"/>
            <p:cNvCxnSpPr/>
            <p:nvPr/>
          </p:nvCxnSpPr>
          <p:spPr>
            <a:xfrm>
              <a:off x="7035800" y="3043464"/>
              <a:ext cx="403860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8251929" y="2563303"/>
              <a:ext cx="2306306" cy="492443"/>
            </a:xfrm>
            <a:prstGeom prst="rect">
              <a:avLst/>
            </a:prstGeom>
            <a:noFill/>
          </p:spPr>
          <p:txBody>
            <a:bodyPr wrap="square" rtlCol="0">
              <a:spAutoFit/>
            </a:bodyPr>
            <a:lstStyle/>
            <a:p>
              <a:r>
                <a:rPr lang="zh-CN" altLang="en-US" sz="2600" dirty="0" smtClean="0">
                  <a:solidFill>
                    <a:schemeClr val="bg1"/>
                  </a:solidFill>
                </a:rPr>
                <a:t>管理那些事</a:t>
              </a:r>
              <a:endParaRPr lang="zh-CN" altLang="en-US" sz="2600" dirty="0">
                <a:solidFill>
                  <a:schemeClr val="bg1"/>
                </a:solidFill>
              </a:endParaRPr>
            </a:p>
          </p:txBody>
        </p:sp>
      </p:grpSp>
      <p:grpSp>
        <p:nvGrpSpPr>
          <p:cNvPr id="8" name="组合 7"/>
          <p:cNvGrpSpPr/>
          <p:nvPr/>
        </p:nvGrpSpPr>
        <p:grpSpPr>
          <a:xfrm>
            <a:off x="7035800" y="4000559"/>
            <a:ext cx="4038600" cy="503533"/>
            <a:chOff x="7035800" y="3543368"/>
            <a:chExt cx="4038600" cy="503533"/>
          </a:xfrm>
        </p:grpSpPr>
        <p:sp>
          <p:nvSpPr>
            <p:cNvPr id="13" name="流程图: 联系 12"/>
            <p:cNvSpPr/>
            <p:nvPr/>
          </p:nvSpPr>
          <p:spPr>
            <a:xfrm>
              <a:off x="7593343" y="3543368"/>
              <a:ext cx="498928" cy="498928"/>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000" dirty="0" smtClean="0">
                  <a:solidFill>
                    <a:schemeClr val="tx1"/>
                  </a:solidFill>
                </a:rPr>
                <a:t>叁</a:t>
              </a:r>
              <a:endParaRPr lang="zh-CN" altLang="en-US" sz="3000" dirty="0">
                <a:solidFill>
                  <a:schemeClr val="tx1"/>
                </a:solidFill>
              </a:endParaRPr>
            </a:p>
          </p:txBody>
        </p:sp>
        <p:cxnSp>
          <p:nvCxnSpPr>
            <p:cNvPr id="19" name="直接箭头连接符 18"/>
            <p:cNvCxnSpPr/>
            <p:nvPr/>
          </p:nvCxnSpPr>
          <p:spPr>
            <a:xfrm>
              <a:off x="7035800" y="4042296"/>
              <a:ext cx="403860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8251929" y="3554458"/>
              <a:ext cx="2306306" cy="492443"/>
            </a:xfrm>
            <a:prstGeom prst="rect">
              <a:avLst/>
            </a:prstGeom>
            <a:noFill/>
          </p:spPr>
          <p:txBody>
            <a:bodyPr wrap="square" rtlCol="0">
              <a:spAutoFit/>
            </a:bodyPr>
            <a:lstStyle/>
            <a:p>
              <a:r>
                <a:rPr lang="zh-CN" altLang="en-US" sz="2600" dirty="0" smtClean="0">
                  <a:solidFill>
                    <a:schemeClr val="bg1"/>
                  </a:solidFill>
                </a:rPr>
                <a:t>创业的意识</a:t>
              </a:r>
              <a:endParaRPr lang="zh-CN" altLang="en-US" sz="2600" dirty="0">
                <a:solidFill>
                  <a:schemeClr val="bg1"/>
                </a:solidFill>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utoRev="1" fill="hold" grpId="0" nodeType="withEffect">
                                  <p:stCondLst>
                                    <p:cond delay="0"/>
                                  </p:stCondLst>
                                  <p:childTnLst>
                                    <p:animMotion origin="layout" path="M 3.95833E-6 2.59259E-6 L 0.00729 2.59259E-6 " pathEditMode="relative" rAng="0" ptsTypes="AA">
                                      <p:cBhvr>
                                        <p:cTn id="6" dur="250" fill="hold"/>
                                        <p:tgtEl>
                                          <p:spTgt spid="5"/>
                                        </p:tgtEl>
                                        <p:attrNameLst>
                                          <p:attrName>ppt_x</p:attrName>
                                          <p:attrName>ppt_y</p:attrName>
                                        </p:attrNameLst>
                                      </p:cBhvr>
                                      <p:rCtr x="365" y="0"/>
                                    </p:animMotion>
                                  </p:childTnLst>
                                </p:cTn>
                              </p:par>
                              <p:par>
                                <p:cTn id="7" presetID="42" presetClass="entr" presetSubtype="0" fill="hold" nodeType="withEffect">
                                  <p:stCondLst>
                                    <p:cond delay="50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1000"/>
                                        <p:tgtEl>
                                          <p:spTgt spid="8"/>
                                        </p:tgtEl>
                                      </p:cBhvr>
                                    </p:animEffect>
                                    <p:anim calcmode="lin" valueType="num">
                                      <p:cBhvr>
                                        <p:cTn id="10" dur="1000" fill="hold"/>
                                        <p:tgtEl>
                                          <p:spTgt spid="8"/>
                                        </p:tgtEl>
                                        <p:attrNameLst>
                                          <p:attrName>ppt_x</p:attrName>
                                        </p:attrNameLst>
                                      </p:cBhvr>
                                      <p:tavLst>
                                        <p:tav tm="0">
                                          <p:val>
                                            <p:strVal val="#ppt_x"/>
                                          </p:val>
                                        </p:tav>
                                        <p:tav tm="100000">
                                          <p:val>
                                            <p:strVal val="#ppt_x"/>
                                          </p:val>
                                        </p:tav>
                                      </p:tavLst>
                                    </p:anim>
                                    <p:anim calcmode="lin" valueType="num">
                                      <p:cBhvr>
                                        <p:cTn id="11" dur="1000" fill="hold"/>
                                        <p:tgtEl>
                                          <p:spTgt spid="8"/>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25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p:txBody>
          <a:bodyPr/>
          <a:lstStyle/>
          <a:p>
            <a:r>
              <a:rPr lang="en-US" altLang="zh-CN" dirty="0" smtClean="0"/>
              <a:t>V</a:t>
            </a:r>
            <a:r>
              <a:rPr lang="zh-CN" altLang="en-US" dirty="0" smtClean="0"/>
              <a:t>创决策训练营</a:t>
            </a:r>
            <a:endParaRPr lang="zh-CN" altLang="en-US" dirty="0"/>
          </a:p>
        </p:txBody>
      </p:sp>
      <p:sp>
        <p:nvSpPr>
          <p:cNvPr id="9" name="文本占位符 8"/>
          <p:cNvSpPr>
            <a:spLocks noGrp="1"/>
          </p:cNvSpPr>
          <p:nvPr>
            <p:ph type="body" sz="quarter" idx="13"/>
          </p:nvPr>
        </p:nvSpPr>
        <p:spPr/>
        <p:txBody>
          <a:bodyPr/>
          <a:lstStyle/>
          <a:p>
            <a:r>
              <a:rPr lang="zh-CN" altLang="en-US" dirty="0" smtClean="0"/>
              <a:t>我是创始人</a:t>
            </a:r>
            <a:endParaRPr lang="zh-CN" altLang="en-US" dirty="0"/>
          </a:p>
        </p:txBody>
      </p:sp>
      <p:pic>
        <p:nvPicPr>
          <p:cNvPr id="5" name="图片占位符 4"/>
          <p:cNvPicPr>
            <a:picLocks noGrp="1" noChangeAspect="1"/>
          </p:cNvPicPr>
          <p:nvPr>
            <p:ph type="pic" sz="quarter" idx="14"/>
          </p:nvPr>
        </p:nvPicPr>
        <p:blipFill rotWithShape="1">
          <a:blip r:embed="rId1" cstate="print">
            <a:extLst>
              <a:ext uri="{28A0092B-C50C-407E-A947-70E740481C1C}">
                <a14:useLocalDpi xmlns:a14="http://schemas.microsoft.com/office/drawing/2010/main" val="0"/>
              </a:ext>
            </a:extLst>
          </a:blip>
          <a:srcRect l="20588" r="20588"/>
          <a:stretch>
            <a:fillRect/>
          </a:stretch>
        </p:blipFill>
        <p:spPr/>
      </p:pic>
      <p:sp>
        <p:nvSpPr>
          <p:cNvPr id="6" name="文本占位符 5"/>
          <p:cNvSpPr>
            <a:spLocks noGrp="1"/>
          </p:cNvSpPr>
          <p:nvPr>
            <p:ph type="body" sz="quarter" idx="10"/>
          </p:nvPr>
        </p:nvSpPr>
        <p:spPr/>
        <p:txBody>
          <a:bodyPr/>
          <a:lstStyle/>
          <a:p>
            <a:r>
              <a:rPr lang="zh-CN" altLang="en-US" smtClean="0"/>
              <a:t>壹</a:t>
            </a:r>
            <a:endParaRPr lang="zh-CN" altLang="en-US" dirty="0"/>
          </a:p>
        </p:txBody>
      </p:sp>
      <p:sp>
        <p:nvSpPr>
          <p:cNvPr id="8" name="文本占位符 7"/>
          <p:cNvSpPr>
            <a:spLocks noGrp="1"/>
          </p:cNvSpPr>
          <p:nvPr>
            <p:ph type="body" sz="quarter" idx="12"/>
          </p:nvPr>
        </p:nvSpPr>
        <p:spPr/>
        <p:txBody>
          <a:bodyPr/>
          <a:lstStyle/>
          <a:p>
            <a:r>
              <a:rPr lang="zh-CN" altLang="en-US" smtClean="0"/>
              <a:t>第一部分</a:t>
            </a:r>
            <a:endParaRPr lang="zh-CN" altLang="en-US" dirty="0"/>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文本占位符 2052"/>
          <p:cNvSpPr>
            <a:spLocks noGrp="1"/>
          </p:cNvSpPr>
          <p:nvPr>
            <p:ph type="body" sz="quarter" idx="13"/>
          </p:nvPr>
        </p:nvSpPr>
        <p:spPr/>
        <p:txBody>
          <a:bodyPr/>
          <a:lstStyle/>
          <a:p>
            <a:r>
              <a:rPr lang="en-US" altLang="zh-CN" dirty="0" smtClean="0"/>
              <a:t>1</a:t>
            </a:r>
            <a:endParaRPr lang="zh-CN" altLang="en-US" dirty="0"/>
          </a:p>
        </p:txBody>
      </p:sp>
      <p:sp>
        <p:nvSpPr>
          <p:cNvPr id="2061" name="文本占位符 2060"/>
          <p:cNvSpPr>
            <a:spLocks noGrp="1"/>
          </p:cNvSpPr>
          <p:nvPr>
            <p:ph type="body" sz="quarter" idx="14"/>
          </p:nvPr>
        </p:nvSpPr>
        <p:spPr/>
        <p:txBody>
          <a:bodyPr/>
          <a:lstStyle/>
          <a:p>
            <a:r>
              <a:rPr lang="zh-CN" altLang="en-US" dirty="0" smtClean="0"/>
              <a:t>创始人的权力</a:t>
            </a:r>
            <a:endParaRPr lang="zh-CN" altLang="en-US" dirty="0"/>
          </a:p>
        </p:txBody>
      </p:sp>
      <p:sp>
        <p:nvSpPr>
          <p:cNvPr id="4" name="灯片编号占位符 3"/>
          <p:cNvSpPr>
            <a:spLocks noGrp="1"/>
          </p:cNvSpPr>
          <p:nvPr>
            <p:ph type="sldNum" sz="quarter" idx="15"/>
          </p:nvPr>
        </p:nvSpPr>
        <p:spPr/>
        <p:txBody>
          <a:bodyPr/>
          <a:lstStyle/>
          <a:p>
            <a:fld id="{4596955A-0397-448E-A8D1-99E4CC3433F6}" type="slidenum">
              <a:rPr lang="zh-CN" altLang="en-US" smtClean="0"/>
            </a:fld>
            <a:endParaRPr lang="zh-CN" altLang="en-US" dirty="0"/>
          </a:p>
        </p:txBody>
      </p:sp>
      <p:grpSp>
        <p:nvGrpSpPr>
          <p:cNvPr id="12" name="Group 56"/>
          <p:cNvGrpSpPr/>
          <p:nvPr/>
        </p:nvGrpSpPr>
        <p:grpSpPr bwMode="auto">
          <a:xfrm>
            <a:off x="1574763" y="1896533"/>
            <a:ext cx="9398037" cy="3640655"/>
            <a:chOff x="1056" y="1103"/>
            <a:chExt cx="3696" cy="2753"/>
          </a:xfrm>
        </p:grpSpPr>
        <p:grpSp>
          <p:nvGrpSpPr>
            <p:cNvPr id="13" name="Group 35"/>
            <p:cNvGrpSpPr/>
            <p:nvPr/>
          </p:nvGrpSpPr>
          <p:grpSpPr bwMode="auto">
            <a:xfrm>
              <a:off x="1056" y="1103"/>
              <a:ext cx="3696" cy="837"/>
              <a:chOff x="912" y="1008"/>
              <a:chExt cx="3984" cy="930"/>
            </a:xfrm>
          </p:grpSpPr>
          <p:sp>
            <p:nvSpPr>
              <p:cNvPr id="28" name="AutoShape 36"/>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endParaRPr lang="zh-CN" altLang="en-US"/>
              </a:p>
            </p:txBody>
          </p:sp>
          <p:grpSp>
            <p:nvGrpSpPr>
              <p:cNvPr id="29" name="Group 37"/>
              <p:cNvGrpSpPr/>
              <p:nvPr/>
            </p:nvGrpSpPr>
            <p:grpSpPr bwMode="auto">
              <a:xfrm>
                <a:off x="999" y="1092"/>
                <a:ext cx="572" cy="746"/>
                <a:chOff x="999" y="1092"/>
                <a:chExt cx="572" cy="746"/>
              </a:xfrm>
            </p:grpSpPr>
            <p:sp>
              <p:nvSpPr>
                <p:cNvPr id="31" name="AutoShape 38"/>
                <p:cNvSpPr>
                  <a:spLocks noChangeArrowheads="1"/>
                </p:cNvSpPr>
                <p:nvPr/>
              </p:nvSpPr>
              <p:spPr bwMode="gray">
                <a:xfrm>
                  <a:off x="999" y="1092"/>
                  <a:ext cx="572" cy="746"/>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ln>
                <a:effectLst/>
              </p:spPr>
              <p:txBody>
                <a:bodyPr wrap="none" anchor="ctr"/>
                <a:lstStyle/>
                <a:p>
                  <a:endParaRPr lang="zh-CN" altLang="en-US"/>
                </a:p>
              </p:txBody>
            </p:sp>
            <p:sp>
              <p:nvSpPr>
                <p:cNvPr id="32" name="Freeform 39"/>
                <p:cNvSpPr/>
                <p:nvPr/>
              </p:nvSpPr>
              <p:spPr bwMode="gray">
                <a:xfrm>
                  <a:off x="1047" y="1140"/>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ln>
              </p:spPr>
              <p:txBody>
                <a:bodyPr/>
                <a:lstStyle/>
                <a:p>
                  <a:endParaRPr lang="zh-CN" altLang="en-US"/>
                </a:p>
              </p:txBody>
            </p:sp>
            <p:sp>
              <p:nvSpPr>
                <p:cNvPr id="33" name="Text Box 40"/>
                <p:cNvSpPr txBox="1">
                  <a:spLocks noChangeArrowheads="1"/>
                </p:cNvSpPr>
                <p:nvPr/>
              </p:nvSpPr>
              <p:spPr bwMode="gray">
                <a:xfrm>
                  <a:off x="1042" y="1267"/>
                  <a:ext cx="502" cy="440"/>
                </a:xfrm>
                <a:prstGeom prst="rect">
                  <a:avLst/>
                </a:prstGeom>
                <a:noFill/>
                <a:ln w="9525" algn="ctr">
                  <a:noFill/>
                  <a:miter lim="800000"/>
                </a:ln>
                <a:effectLst>
                  <a:outerShdw dist="35921" dir="2700000" algn="ctr" rotWithShape="0">
                    <a:schemeClr val="tx1"/>
                  </a:outerShdw>
                </a:effectLst>
              </p:spPr>
              <p:txBody>
                <a:bodyPr wrap="square">
                  <a:spAutoFit/>
                </a:bodyPr>
                <a:lstStyle/>
                <a:p>
                  <a:pPr algn="ctr" eaLnBrk="0" hangingPunct="0"/>
                  <a:r>
                    <a:rPr lang="zh-CN" altLang="en-US" sz="2800" dirty="0">
                      <a:solidFill>
                        <a:srgbClr val="FFFFFF"/>
                      </a:solidFill>
                      <a:effectLst>
                        <a:outerShdw blurRad="38100" dist="38100" dir="2700000" algn="tl">
                          <a:srgbClr val="C0C0C0"/>
                        </a:outerShdw>
                      </a:effectLst>
                      <a:ea typeface="宋体" panose="02010600030101010101" pitchFamily="2" charset="-122"/>
                    </a:rPr>
                    <a:t>职权</a:t>
                  </a:r>
                  <a:endParaRPr lang="en-US" altLang="zh-CN" sz="2800" dirty="0">
                    <a:solidFill>
                      <a:srgbClr val="FFFFFF"/>
                    </a:solidFill>
                    <a:effectLst>
                      <a:outerShdw blurRad="38100" dist="38100" dir="2700000" algn="tl">
                        <a:srgbClr val="C0C0C0"/>
                      </a:outerShdw>
                    </a:effectLst>
                    <a:ea typeface="宋体" panose="02010600030101010101" pitchFamily="2" charset="-122"/>
                  </a:endParaRPr>
                </a:p>
              </p:txBody>
            </p:sp>
          </p:grpSp>
          <p:sp>
            <p:nvSpPr>
              <p:cNvPr id="30" name="Text Box 41"/>
              <p:cNvSpPr txBox="1">
                <a:spLocks noChangeArrowheads="1"/>
              </p:cNvSpPr>
              <p:nvPr/>
            </p:nvSpPr>
            <p:spPr bwMode="gray">
              <a:xfrm>
                <a:off x="1702" y="1149"/>
                <a:ext cx="3098" cy="789"/>
              </a:xfrm>
              <a:prstGeom prst="rect">
                <a:avLst/>
              </a:prstGeom>
              <a:noFill/>
              <a:ln w="9525" algn="ctr">
                <a:noFill/>
                <a:miter lim="800000"/>
              </a:ln>
              <a:effectLst/>
            </p:spPr>
            <p:txBody>
              <a:bodyPr wrap="square">
                <a:spAutoFit/>
              </a:bodyPr>
              <a:lstStyle/>
              <a:p>
                <a:pPr eaLnBrk="0" hangingPunct="0"/>
                <a:r>
                  <a:rPr lang="zh-CN" altLang="en-US" dirty="0">
                    <a:solidFill>
                      <a:srgbClr val="000000"/>
                    </a:solidFill>
                    <a:ea typeface="宋体" panose="02010600030101010101" pitchFamily="2" charset="-122"/>
                  </a:rPr>
                  <a:t>所谓职权是指由作为管理人员的地位所决定的、具有强制性的法定权力。它有明确的范围，与管理者的个人因素无关，权力因职位不同而变化。</a:t>
                </a:r>
                <a:endParaRPr lang="en-US" altLang="zh-CN" dirty="0">
                  <a:solidFill>
                    <a:srgbClr val="000000"/>
                  </a:solidFill>
                  <a:ea typeface="宋体" panose="02010600030101010101" pitchFamily="2" charset="-122"/>
                </a:endParaRPr>
              </a:p>
            </p:txBody>
          </p:sp>
        </p:grpSp>
        <p:grpSp>
          <p:nvGrpSpPr>
            <p:cNvPr id="14" name="Group 42"/>
            <p:cNvGrpSpPr/>
            <p:nvPr/>
          </p:nvGrpSpPr>
          <p:grpSpPr bwMode="auto">
            <a:xfrm>
              <a:off x="1056" y="2064"/>
              <a:ext cx="3696" cy="821"/>
              <a:chOff x="912" y="2016"/>
              <a:chExt cx="3984" cy="914"/>
            </a:xfrm>
          </p:grpSpPr>
          <p:sp>
            <p:nvSpPr>
              <p:cNvPr id="22" name="AutoShape 43"/>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endParaRPr lang="zh-CN" altLang="en-US"/>
              </a:p>
            </p:txBody>
          </p:sp>
          <p:grpSp>
            <p:nvGrpSpPr>
              <p:cNvPr id="23" name="Group 44"/>
              <p:cNvGrpSpPr/>
              <p:nvPr/>
            </p:nvGrpSpPr>
            <p:grpSpPr bwMode="auto">
              <a:xfrm>
                <a:off x="999" y="2100"/>
                <a:ext cx="572" cy="746"/>
                <a:chOff x="999" y="2100"/>
                <a:chExt cx="572" cy="746"/>
              </a:xfrm>
            </p:grpSpPr>
            <p:sp>
              <p:nvSpPr>
                <p:cNvPr id="25" name="AutoShape 45"/>
                <p:cNvSpPr>
                  <a:spLocks noChangeArrowheads="1"/>
                </p:cNvSpPr>
                <p:nvPr/>
              </p:nvSpPr>
              <p:spPr bwMode="gray">
                <a:xfrm>
                  <a:off x="999" y="2100"/>
                  <a:ext cx="572" cy="746"/>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ln>
                <a:effectLst/>
              </p:spPr>
              <p:txBody>
                <a:bodyPr wrap="none" anchor="ctr"/>
                <a:lstStyle/>
                <a:p>
                  <a:endParaRPr lang="zh-CN" altLang="en-US"/>
                </a:p>
              </p:txBody>
            </p:sp>
            <p:sp>
              <p:nvSpPr>
                <p:cNvPr id="26" name="Freeform 46"/>
                <p:cNvSpPr/>
                <p:nvPr/>
              </p:nvSpPr>
              <p:spPr bwMode="gray">
                <a:xfrm>
                  <a:off x="1047" y="2148"/>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ln>
              </p:spPr>
              <p:txBody>
                <a:bodyPr/>
                <a:lstStyle/>
                <a:p>
                  <a:endParaRPr lang="zh-CN" altLang="en-US"/>
                </a:p>
              </p:txBody>
            </p:sp>
            <p:sp>
              <p:nvSpPr>
                <p:cNvPr id="27" name="Text Box 47"/>
                <p:cNvSpPr txBox="1">
                  <a:spLocks noChangeArrowheads="1"/>
                </p:cNvSpPr>
                <p:nvPr/>
              </p:nvSpPr>
              <p:spPr bwMode="gray">
                <a:xfrm>
                  <a:off x="1042" y="2276"/>
                  <a:ext cx="502" cy="440"/>
                </a:xfrm>
                <a:prstGeom prst="rect">
                  <a:avLst/>
                </a:prstGeom>
                <a:noFill/>
                <a:ln w="9525" algn="ctr">
                  <a:noFill/>
                  <a:miter lim="800000"/>
                </a:ln>
                <a:effectLst>
                  <a:outerShdw dist="35921" dir="2700000" algn="ctr" rotWithShape="0">
                    <a:schemeClr val="tx1"/>
                  </a:outerShdw>
                </a:effectLst>
              </p:spPr>
              <p:txBody>
                <a:bodyPr wrap="square">
                  <a:spAutoFit/>
                </a:bodyPr>
                <a:lstStyle/>
                <a:p>
                  <a:pPr algn="ctr" eaLnBrk="0" hangingPunct="0"/>
                  <a:r>
                    <a:rPr lang="zh-CN" altLang="en-US" sz="2800" dirty="0">
                      <a:solidFill>
                        <a:srgbClr val="FFFFFF"/>
                      </a:solidFill>
                      <a:effectLst>
                        <a:outerShdw blurRad="38100" dist="38100" dir="2700000" algn="tl">
                          <a:srgbClr val="C0C0C0"/>
                        </a:outerShdw>
                      </a:effectLst>
                      <a:ea typeface="宋体" panose="02010600030101010101" pitchFamily="2" charset="-122"/>
                    </a:rPr>
                    <a:t>实权</a:t>
                  </a:r>
                  <a:endParaRPr lang="en-US" altLang="zh-CN" sz="2800" dirty="0">
                    <a:solidFill>
                      <a:srgbClr val="FFFFFF"/>
                    </a:solidFill>
                    <a:effectLst>
                      <a:outerShdw blurRad="38100" dist="38100" dir="2700000" algn="tl">
                        <a:srgbClr val="C0C0C0"/>
                      </a:outerShdw>
                    </a:effectLst>
                    <a:ea typeface="宋体" panose="02010600030101010101" pitchFamily="2" charset="-122"/>
                  </a:endParaRPr>
                </a:p>
              </p:txBody>
            </p:sp>
          </p:grpSp>
          <p:sp>
            <p:nvSpPr>
              <p:cNvPr id="24" name="Text Box 48"/>
              <p:cNvSpPr txBox="1">
                <a:spLocks noChangeArrowheads="1"/>
              </p:cNvSpPr>
              <p:nvPr/>
            </p:nvSpPr>
            <p:spPr bwMode="gray">
              <a:xfrm>
                <a:off x="1702" y="2140"/>
                <a:ext cx="3098" cy="790"/>
              </a:xfrm>
              <a:prstGeom prst="rect">
                <a:avLst/>
              </a:prstGeom>
              <a:noFill/>
              <a:ln w="9525" algn="ctr">
                <a:noFill/>
                <a:miter lim="800000"/>
              </a:ln>
              <a:effectLst/>
            </p:spPr>
            <p:txBody>
              <a:bodyPr wrap="square">
                <a:spAutoFit/>
              </a:bodyPr>
              <a:lstStyle/>
              <a:p>
                <a:pPr eaLnBrk="0" hangingPunct="0"/>
                <a:r>
                  <a:rPr lang="zh-CN" altLang="en-US" dirty="0">
                    <a:solidFill>
                      <a:srgbClr val="000000"/>
                    </a:solidFill>
                    <a:ea typeface="宋体" panose="02010600030101010101" pitchFamily="2" charset="-122"/>
                  </a:rPr>
                  <a:t>所谓实权不仅包括职位权力，还包括非强制权力，即管理者的个人因素所决定而具备的影响力，它的含义大于职权。在实际生活中，有时存在有职无权和无职有权的现象。</a:t>
                </a:r>
                <a:endParaRPr lang="en-US" altLang="zh-CN" dirty="0">
                  <a:solidFill>
                    <a:srgbClr val="000000"/>
                  </a:solidFill>
                  <a:ea typeface="宋体" panose="02010600030101010101" pitchFamily="2" charset="-122"/>
                </a:endParaRPr>
              </a:p>
            </p:txBody>
          </p:sp>
        </p:grpSp>
        <p:grpSp>
          <p:nvGrpSpPr>
            <p:cNvPr id="15" name="Group 49"/>
            <p:cNvGrpSpPr/>
            <p:nvPr/>
          </p:nvGrpSpPr>
          <p:grpSpPr bwMode="auto">
            <a:xfrm>
              <a:off x="1056" y="3036"/>
              <a:ext cx="3696" cy="820"/>
              <a:chOff x="912" y="3036"/>
              <a:chExt cx="3984" cy="912"/>
            </a:xfrm>
          </p:grpSpPr>
          <p:sp>
            <p:nvSpPr>
              <p:cNvPr id="16" name="AutoShape 50"/>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endParaRPr lang="zh-CN" altLang="en-US"/>
              </a:p>
            </p:txBody>
          </p:sp>
          <p:grpSp>
            <p:nvGrpSpPr>
              <p:cNvPr id="17" name="Group 51"/>
              <p:cNvGrpSpPr/>
              <p:nvPr/>
            </p:nvGrpSpPr>
            <p:grpSpPr bwMode="auto">
              <a:xfrm>
                <a:off x="999" y="3120"/>
                <a:ext cx="572" cy="746"/>
                <a:chOff x="999" y="3120"/>
                <a:chExt cx="572" cy="746"/>
              </a:xfrm>
            </p:grpSpPr>
            <p:sp>
              <p:nvSpPr>
                <p:cNvPr id="19" name="AutoShape 52"/>
                <p:cNvSpPr>
                  <a:spLocks noChangeArrowheads="1"/>
                </p:cNvSpPr>
                <p:nvPr/>
              </p:nvSpPr>
              <p:spPr bwMode="gray">
                <a:xfrm>
                  <a:off x="999" y="3120"/>
                  <a:ext cx="572" cy="746"/>
                </a:xfrm>
                <a:prstGeom prst="roundRect">
                  <a:avLst>
                    <a:gd name="adj" fmla="val 11921"/>
                  </a:avLst>
                </a:prstGeom>
                <a:gradFill rotWithShape="1">
                  <a:gsLst>
                    <a:gs pos="0">
                      <a:schemeClr val="accent2">
                        <a:gamma/>
                        <a:tint val="63529"/>
                        <a:invGamma/>
                      </a:schemeClr>
                    </a:gs>
                    <a:gs pos="100000">
                      <a:schemeClr val="accent2"/>
                    </a:gs>
                  </a:gsLst>
                  <a:lin ang="5400000" scaled="1"/>
                </a:gradFill>
                <a:ln w="38100">
                  <a:solidFill>
                    <a:schemeClr val="bg1"/>
                  </a:solidFill>
                  <a:round/>
                </a:ln>
                <a:effectLst/>
              </p:spPr>
              <p:txBody>
                <a:bodyPr wrap="none" anchor="ctr"/>
                <a:lstStyle/>
                <a:p>
                  <a:endParaRPr lang="zh-CN" altLang="en-US"/>
                </a:p>
              </p:txBody>
            </p:sp>
            <p:sp>
              <p:nvSpPr>
                <p:cNvPr id="20" name="Freeform 53"/>
                <p:cNvSpPr/>
                <p:nvPr/>
              </p:nvSpPr>
              <p:spPr bwMode="gray">
                <a:xfrm>
                  <a:off x="1047" y="3168"/>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100000">
                      <a:schemeClr val="accent2">
                        <a:alpha val="0"/>
                      </a:schemeClr>
                    </a:gs>
                  </a:gsLst>
                  <a:lin ang="2700000" scaled="1"/>
                </a:gradFill>
                <a:ln w="0">
                  <a:noFill/>
                  <a:prstDash val="solid"/>
                  <a:round/>
                </a:ln>
              </p:spPr>
              <p:txBody>
                <a:bodyPr/>
                <a:lstStyle/>
                <a:p>
                  <a:endParaRPr lang="zh-CN" altLang="en-US"/>
                </a:p>
              </p:txBody>
            </p:sp>
            <p:sp>
              <p:nvSpPr>
                <p:cNvPr id="21" name="Text Box 54"/>
                <p:cNvSpPr txBox="1">
                  <a:spLocks noChangeArrowheads="1"/>
                </p:cNvSpPr>
                <p:nvPr/>
              </p:nvSpPr>
              <p:spPr bwMode="gray">
                <a:xfrm>
                  <a:off x="1035" y="3296"/>
                  <a:ext cx="502" cy="440"/>
                </a:xfrm>
                <a:prstGeom prst="rect">
                  <a:avLst/>
                </a:prstGeom>
                <a:noFill/>
                <a:ln w="9525" algn="ctr">
                  <a:noFill/>
                  <a:miter lim="800000"/>
                </a:ln>
                <a:effectLst>
                  <a:outerShdw dist="35921" dir="2700000" algn="ctr" rotWithShape="0">
                    <a:schemeClr val="tx1"/>
                  </a:outerShdw>
                </a:effectLst>
              </p:spPr>
              <p:txBody>
                <a:bodyPr wrap="square">
                  <a:spAutoFit/>
                </a:bodyPr>
                <a:lstStyle/>
                <a:p>
                  <a:pPr algn="ctr" eaLnBrk="0" hangingPunct="0"/>
                  <a:r>
                    <a:rPr lang="zh-CN" altLang="en-US" sz="2800" dirty="0">
                      <a:solidFill>
                        <a:srgbClr val="FFFFFF"/>
                      </a:solidFill>
                      <a:effectLst>
                        <a:outerShdw blurRad="38100" dist="38100" dir="2700000" algn="tl">
                          <a:srgbClr val="C0C0C0"/>
                        </a:outerShdw>
                      </a:effectLst>
                      <a:ea typeface="宋体" panose="02010600030101010101" pitchFamily="2" charset="-122"/>
                    </a:rPr>
                    <a:t>权威</a:t>
                  </a:r>
                  <a:endParaRPr lang="en-US" altLang="zh-CN" sz="2800" dirty="0">
                    <a:solidFill>
                      <a:srgbClr val="FFFFFF"/>
                    </a:solidFill>
                    <a:effectLst>
                      <a:outerShdw blurRad="38100" dist="38100" dir="2700000" algn="tl">
                        <a:srgbClr val="C0C0C0"/>
                      </a:outerShdw>
                    </a:effectLst>
                    <a:ea typeface="宋体" panose="02010600030101010101" pitchFamily="2" charset="-122"/>
                  </a:endParaRPr>
                </a:p>
              </p:txBody>
            </p:sp>
          </p:grpSp>
          <p:sp>
            <p:nvSpPr>
              <p:cNvPr id="18" name="Text Box 55"/>
              <p:cNvSpPr txBox="1">
                <a:spLocks noChangeArrowheads="1"/>
              </p:cNvSpPr>
              <p:nvPr/>
            </p:nvSpPr>
            <p:spPr bwMode="gray">
              <a:xfrm>
                <a:off x="1702" y="3161"/>
                <a:ext cx="3098" cy="550"/>
              </a:xfrm>
              <a:prstGeom prst="rect">
                <a:avLst/>
              </a:prstGeom>
              <a:noFill/>
              <a:ln w="9525" algn="ctr">
                <a:noFill/>
                <a:miter lim="800000"/>
              </a:ln>
              <a:effectLst/>
            </p:spPr>
            <p:txBody>
              <a:bodyPr wrap="square">
                <a:spAutoFit/>
              </a:bodyPr>
              <a:lstStyle/>
              <a:p>
                <a:pPr eaLnBrk="0" hangingPunct="0"/>
                <a:r>
                  <a:rPr lang="zh-CN" altLang="en-US" dirty="0">
                    <a:solidFill>
                      <a:srgbClr val="000000"/>
                    </a:solidFill>
                    <a:ea typeface="宋体" panose="02010600030101010101" pitchFamily="2" charset="-122"/>
                  </a:rPr>
                  <a:t>权威从本质上讲，是具有高超驾驭和操纵决策系统，并在决策系统中建立起极高威信的能力，是职位与实际权力的高度符合的结果。</a:t>
                </a:r>
                <a:endParaRPr lang="en-US" altLang="zh-CN" dirty="0">
                  <a:solidFill>
                    <a:srgbClr val="000000"/>
                  </a:solidFill>
                  <a:ea typeface="宋体" panose="02010600030101010101" pitchFamily="2"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文本占位符 2052"/>
          <p:cNvSpPr>
            <a:spLocks noGrp="1"/>
          </p:cNvSpPr>
          <p:nvPr>
            <p:ph type="body" sz="quarter" idx="13"/>
          </p:nvPr>
        </p:nvSpPr>
        <p:spPr/>
        <p:txBody>
          <a:bodyPr/>
          <a:lstStyle/>
          <a:p>
            <a:r>
              <a:rPr lang="en-US" altLang="zh-CN" dirty="0" smtClean="0"/>
              <a:t>1</a:t>
            </a:r>
            <a:endParaRPr lang="zh-CN" altLang="en-US" dirty="0"/>
          </a:p>
        </p:txBody>
      </p:sp>
      <p:sp>
        <p:nvSpPr>
          <p:cNvPr id="2061" name="文本占位符 2060"/>
          <p:cNvSpPr>
            <a:spLocks noGrp="1"/>
          </p:cNvSpPr>
          <p:nvPr>
            <p:ph type="body" sz="quarter" idx="14"/>
          </p:nvPr>
        </p:nvSpPr>
        <p:spPr/>
        <p:txBody>
          <a:bodyPr/>
          <a:lstStyle/>
          <a:p>
            <a:r>
              <a:rPr lang="zh-CN" altLang="en-US" dirty="0" smtClean="0"/>
              <a:t>创始人的义务</a:t>
            </a:r>
            <a:endParaRPr lang="zh-CN" altLang="en-US" dirty="0"/>
          </a:p>
        </p:txBody>
      </p:sp>
      <p:sp>
        <p:nvSpPr>
          <p:cNvPr id="4" name="灯片编号占位符 3"/>
          <p:cNvSpPr>
            <a:spLocks noGrp="1"/>
          </p:cNvSpPr>
          <p:nvPr>
            <p:ph type="sldNum" sz="quarter" idx="15"/>
          </p:nvPr>
        </p:nvSpPr>
        <p:spPr/>
        <p:txBody>
          <a:bodyPr/>
          <a:lstStyle/>
          <a:p>
            <a:fld id="{4596955A-0397-448E-A8D1-99E4CC3433F6}" type="slidenum">
              <a:rPr lang="zh-CN" altLang="en-US" smtClean="0"/>
            </a:fld>
            <a:endParaRPr lang="zh-CN" altLang="en-US" dirty="0"/>
          </a:p>
        </p:txBody>
      </p:sp>
      <p:grpSp>
        <p:nvGrpSpPr>
          <p:cNvPr id="34" name="Group 3"/>
          <p:cNvGrpSpPr/>
          <p:nvPr/>
        </p:nvGrpSpPr>
        <p:grpSpPr bwMode="auto">
          <a:xfrm>
            <a:off x="1625602" y="1827472"/>
            <a:ext cx="2893484" cy="3389076"/>
            <a:chOff x="720" y="1298"/>
            <a:chExt cx="1367" cy="2540"/>
          </a:xfrm>
        </p:grpSpPr>
        <p:sp>
          <p:nvSpPr>
            <p:cNvPr id="35" name="AutoShape 4"/>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w="9525">
              <a:noFill/>
              <a:round/>
            </a:ln>
            <a:effectLst/>
          </p:spPr>
          <p:txBody>
            <a:bodyPr wrap="none" anchor="ctr"/>
            <a:lstStyle/>
            <a:p>
              <a:endParaRPr lang="zh-CN" altLang="en-US"/>
            </a:p>
          </p:txBody>
        </p:sp>
        <p:sp>
          <p:nvSpPr>
            <p:cNvPr id="36" name="AutoShape 5"/>
            <p:cNvSpPr>
              <a:spLocks noChangeArrowheads="1"/>
            </p:cNvSpPr>
            <p:nvPr/>
          </p:nvSpPr>
          <p:spPr bwMode="gray">
            <a:xfrm>
              <a:off x="741" y="1495"/>
              <a:ext cx="1322" cy="1766"/>
            </a:xfrm>
            <a:prstGeom prst="roundRect">
              <a:avLst>
                <a:gd name="adj" fmla="val 16667"/>
              </a:avLst>
            </a:prstGeom>
            <a:solidFill>
              <a:srgbClr val="3CA1E6"/>
            </a:solidFill>
            <a:ln w="9525">
              <a:noFill/>
              <a:round/>
            </a:ln>
            <a:effectLst/>
          </p:spPr>
          <p:txBody>
            <a:bodyPr wrap="none" anchor="ctr"/>
            <a:lstStyle/>
            <a:p>
              <a:endParaRPr lang="zh-CN" altLang="en-US"/>
            </a:p>
          </p:txBody>
        </p:sp>
        <p:sp>
          <p:nvSpPr>
            <p:cNvPr id="37" name="AutoShape 6"/>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w="9525">
              <a:noFill/>
              <a:round/>
            </a:ln>
            <a:effectLst/>
          </p:spPr>
          <p:txBody>
            <a:bodyPr wrap="none" anchor="ctr"/>
            <a:lstStyle/>
            <a:p>
              <a:endParaRPr lang="zh-CN" altLang="en-US"/>
            </a:p>
          </p:txBody>
        </p:sp>
        <p:sp>
          <p:nvSpPr>
            <p:cNvPr id="38" name="AutoShape 7"/>
            <p:cNvSpPr>
              <a:spLocks noChangeArrowheads="1"/>
            </p:cNvSpPr>
            <p:nvPr/>
          </p:nvSpPr>
          <p:spPr bwMode="gray">
            <a:xfrm>
              <a:off x="752" y="1509"/>
              <a:ext cx="1304" cy="446"/>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w="9525">
              <a:noFill/>
              <a:round/>
            </a:ln>
            <a:effectLst/>
          </p:spPr>
          <p:txBody>
            <a:bodyPr wrap="none" anchor="ctr"/>
            <a:lstStyle/>
            <a:p>
              <a:endParaRPr lang="zh-CN" altLang="en-US"/>
            </a:p>
          </p:txBody>
        </p:sp>
        <p:sp>
          <p:nvSpPr>
            <p:cNvPr id="39" name="AutoShape 8"/>
            <p:cNvSpPr>
              <a:spLocks noChangeArrowheads="1"/>
            </p:cNvSpPr>
            <p:nvPr/>
          </p:nvSpPr>
          <p:spPr bwMode="gray">
            <a:xfrm>
              <a:off x="724" y="3290"/>
              <a:ext cx="1363" cy="548"/>
            </a:xfrm>
            <a:prstGeom prst="roundRect">
              <a:avLst>
                <a:gd name="adj" fmla="val 40389"/>
              </a:avLst>
            </a:prstGeom>
            <a:gradFill rotWithShape="1">
              <a:gsLst>
                <a:gs pos="0">
                  <a:srgbClr val="729EB4"/>
                </a:gs>
                <a:gs pos="100000">
                  <a:schemeClr val="bg1"/>
                </a:gs>
              </a:gsLst>
              <a:lin ang="5400000" scaled="1"/>
            </a:gradFill>
            <a:ln w="9525">
              <a:noFill/>
              <a:round/>
            </a:ln>
            <a:effectLst/>
          </p:spPr>
          <p:txBody>
            <a:bodyPr wrap="none" anchor="ctr"/>
            <a:lstStyle/>
            <a:p>
              <a:endParaRPr lang="zh-CN" altLang="en-US"/>
            </a:p>
          </p:txBody>
        </p:sp>
        <p:sp>
          <p:nvSpPr>
            <p:cNvPr id="40" name="AutoShape 9"/>
            <p:cNvSpPr>
              <a:spLocks noChangeArrowheads="1"/>
            </p:cNvSpPr>
            <p:nvPr/>
          </p:nvSpPr>
          <p:spPr bwMode="gray">
            <a:xfrm>
              <a:off x="752" y="3305"/>
              <a:ext cx="1304" cy="487"/>
            </a:xfrm>
            <a:prstGeom prst="roundRect">
              <a:avLst>
                <a:gd name="adj" fmla="val 50000"/>
              </a:avLst>
            </a:prstGeom>
            <a:gradFill rotWithShape="1">
              <a:gsLst>
                <a:gs pos="0">
                  <a:srgbClr val="7DAFD4"/>
                </a:gs>
                <a:gs pos="100000">
                  <a:schemeClr val="bg1"/>
                </a:gs>
              </a:gsLst>
              <a:lin ang="5400000" scaled="1"/>
            </a:gradFill>
            <a:ln w="9525">
              <a:noFill/>
              <a:round/>
            </a:ln>
            <a:effectLst/>
          </p:spPr>
          <p:txBody>
            <a:bodyPr wrap="none" anchor="ctr"/>
            <a:lstStyle/>
            <a:p>
              <a:endParaRPr lang="zh-CN" altLang="en-US"/>
            </a:p>
          </p:txBody>
        </p:sp>
        <p:grpSp>
          <p:nvGrpSpPr>
            <p:cNvPr id="41" name="Group 10"/>
            <p:cNvGrpSpPr/>
            <p:nvPr/>
          </p:nvGrpSpPr>
          <p:grpSpPr bwMode="auto">
            <a:xfrm>
              <a:off x="1189" y="1298"/>
              <a:ext cx="405" cy="392"/>
              <a:chOff x="1289" y="587"/>
              <a:chExt cx="668" cy="647"/>
            </a:xfrm>
          </p:grpSpPr>
          <p:sp>
            <p:nvSpPr>
              <p:cNvPr id="44" name="Oval 11"/>
              <p:cNvSpPr>
                <a:spLocks noChangeArrowheads="1"/>
              </p:cNvSpPr>
              <p:nvPr/>
            </p:nvSpPr>
            <p:spPr bwMode="gray">
              <a:xfrm>
                <a:off x="1289" y="646"/>
                <a:ext cx="668" cy="539"/>
              </a:xfrm>
              <a:prstGeom prst="ellipse">
                <a:avLst/>
              </a:prstGeom>
              <a:solidFill>
                <a:srgbClr val="333333"/>
              </a:solidFill>
              <a:ln w="38100" algn="ctr">
                <a:noFill/>
                <a:round/>
              </a:ln>
              <a:effectLst/>
            </p:spPr>
            <p:txBody>
              <a:bodyPr anchor="ctr">
                <a:spAutoFit/>
              </a:bodyPr>
              <a:lstStyle/>
              <a:p>
                <a:endParaRPr lang="zh-CN" altLang="en-US"/>
              </a:p>
            </p:txBody>
          </p:sp>
          <p:sp>
            <p:nvSpPr>
              <p:cNvPr id="45"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ln>
              <a:effectLst/>
            </p:spPr>
            <p:txBody>
              <a:bodyPr vert="eaVert" wrap="none" anchor="ctr"/>
              <a:lstStyle/>
              <a:p>
                <a:endParaRPr lang="zh-CN" altLang="en-US"/>
              </a:p>
            </p:txBody>
          </p:sp>
          <p:sp>
            <p:nvSpPr>
              <p:cNvPr id="46"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ln>
              <a:effectLst/>
            </p:spPr>
            <p:txBody>
              <a:bodyPr vert="eaVert" wrap="none" anchor="ctr"/>
              <a:lstStyle/>
              <a:p>
                <a:endParaRPr lang="zh-CN" altLang="en-US"/>
              </a:p>
            </p:txBody>
          </p:sp>
          <p:sp>
            <p:nvSpPr>
              <p:cNvPr id="47"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ln>
              <a:effectLst/>
            </p:spPr>
            <p:txBody>
              <a:bodyPr vert="eaVert" wrap="none" anchor="ctr"/>
              <a:lstStyle/>
              <a:p>
                <a:endParaRPr lang="zh-CN" altLang="en-US"/>
              </a:p>
            </p:txBody>
          </p:sp>
          <p:sp>
            <p:nvSpPr>
              <p:cNvPr id="48"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ln>
              <a:effectLst/>
            </p:spPr>
            <p:txBody>
              <a:bodyPr vert="eaVert" wrap="none" anchor="ctr"/>
              <a:lstStyle/>
              <a:p>
                <a:endParaRPr lang="zh-CN" altLang="en-US"/>
              </a:p>
            </p:txBody>
          </p:sp>
        </p:grpSp>
        <p:sp>
          <p:nvSpPr>
            <p:cNvPr id="42" name="Text Box 16"/>
            <p:cNvSpPr txBox="1">
              <a:spLocks noChangeArrowheads="1"/>
            </p:cNvSpPr>
            <p:nvPr/>
          </p:nvSpPr>
          <p:spPr bwMode="gray">
            <a:xfrm>
              <a:off x="1287" y="1354"/>
              <a:ext cx="201" cy="368"/>
            </a:xfrm>
            <a:prstGeom prst="rect">
              <a:avLst/>
            </a:prstGeom>
            <a:noFill/>
            <a:ln w="9525" algn="ctr">
              <a:noFill/>
              <a:miter lim="800000"/>
            </a:ln>
            <a:effectLst/>
          </p:spPr>
          <p:txBody>
            <a:bodyPr wrap="none">
              <a:spAutoFit/>
            </a:bodyPr>
            <a:lstStyle/>
            <a:p>
              <a:pPr algn="ctr"/>
              <a:r>
                <a:rPr lang="en-US" altLang="zh-CN" sz="3200" dirty="0">
                  <a:solidFill>
                    <a:srgbClr val="000000"/>
                  </a:solidFill>
                  <a:ea typeface="宋体" panose="02010600030101010101" pitchFamily="2" charset="-122"/>
                </a:rPr>
                <a:t>1</a:t>
              </a:r>
              <a:endParaRPr lang="en-US" altLang="zh-CN" dirty="0">
                <a:ea typeface="宋体" panose="02010600030101010101" pitchFamily="2" charset="-122"/>
              </a:endParaRPr>
            </a:p>
          </p:txBody>
        </p:sp>
        <p:sp>
          <p:nvSpPr>
            <p:cNvPr id="43" name="Text Box 17"/>
            <p:cNvSpPr txBox="1">
              <a:spLocks noChangeArrowheads="1"/>
            </p:cNvSpPr>
            <p:nvPr/>
          </p:nvSpPr>
          <p:spPr bwMode="gray">
            <a:xfrm>
              <a:off x="768" y="1776"/>
              <a:ext cx="1296" cy="582"/>
            </a:xfrm>
            <a:prstGeom prst="rect">
              <a:avLst/>
            </a:prstGeom>
            <a:noFill/>
            <a:ln w="9525" algn="ctr">
              <a:noFill/>
              <a:miter lim="800000"/>
            </a:ln>
            <a:effectLst/>
          </p:spPr>
          <p:txBody>
            <a:bodyPr>
              <a:spAutoFit/>
            </a:bodyPr>
            <a:lstStyle/>
            <a:p>
              <a:r>
                <a:rPr lang="zh-CN" altLang="en-US" dirty="0" smtClean="0">
                  <a:ea typeface="宋体" panose="02010600030101010101" pitchFamily="2" charset="-122"/>
                </a:rPr>
                <a:t>完成机构的经营管理目标，构建机构的执行力</a:t>
              </a:r>
              <a:endParaRPr lang="en-US" altLang="zh-CN" dirty="0" smtClean="0">
                <a:ea typeface="宋体" panose="02010600030101010101" pitchFamily="2" charset="-122"/>
              </a:endParaRPr>
            </a:p>
            <a:p>
              <a:endParaRPr lang="en-US" altLang="zh-CN" dirty="0">
                <a:ea typeface="宋体" panose="02010600030101010101" pitchFamily="2" charset="-122"/>
              </a:endParaRPr>
            </a:p>
          </p:txBody>
        </p:sp>
      </p:grpSp>
      <p:grpSp>
        <p:nvGrpSpPr>
          <p:cNvPr id="49" name="Group 18"/>
          <p:cNvGrpSpPr/>
          <p:nvPr/>
        </p:nvGrpSpPr>
        <p:grpSpPr bwMode="auto">
          <a:xfrm>
            <a:off x="4775200" y="1828807"/>
            <a:ext cx="2889251" cy="3387742"/>
            <a:chOff x="2208" y="1299"/>
            <a:chExt cx="1365" cy="2539"/>
          </a:xfrm>
        </p:grpSpPr>
        <p:sp>
          <p:nvSpPr>
            <p:cNvPr id="50" name="AutoShape 19"/>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w="9525">
              <a:noFill/>
              <a:round/>
            </a:ln>
            <a:effectLst/>
          </p:spPr>
          <p:txBody>
            <a:bodyPr wrap="none" anchor="ctr"/>
            <a:lstStyle/>
            <a:p>
              <a:endParaRPr lang="zh-CN" altLang="en-US"/>
            </a:p>
          </p:txBody>
        </p:sp>
        <p:sp>
          <p:nvSpPr>
            <p:cNvPr id="51" name="AutoShape 20"/>
            <p:cNvSpPr>
              <a:spLocks noChangeArrowheads="1"/>
            </p:cNvSpPr>
            <p:nvPr/>
          </p:nvSpPr>
          <p:spPr bwMode="gray">
            <a:xfrm>
              <a:off x="2229" y="1495"/>
              <a:ext cx="1322" cy="1766"/>
            </a:xfrm>
            <a:prstGeom prst="roundRect">
              <a:avLst>
                <a:gd name="adj" fmla="val 16667"/>
              </a:avLst>
            </a:prstGeom>
            <a:solidFill>
              <a:srgbClr val="73E77E"/>
            </a:solidFill>
            <a:ln w="9525">
              <a:noFill/>
              <a:round/>
            </a:ln>
            <a:effectLst/>
          </p:spPr>
          <p:txBody>
            <a:bodyPr wrap="none" anchor="ctr"/>
            <a:lstStyle/>
            <a:p>
              <a:endParaRPr lang="zh-CN" altLang="en-US"/>
            </a:p>
          </p:txBody>
        </p:sp>
        <p:sp>
          <p:nvSpPr>
            <p:cNvPr id="52" name="AutoShape 21"/>
            <p:cNvSpPr>
              <a:spLocks noChangeArrowheads="1"/>
            </p:cNvSpPr>
            <p:nvPr/>
          </p:nvSpPr>
          <p:spPr bwMode="gray">
            <a:xfrm>
              <a:off x="2240" y="2795"/>
              <a:ext cx="1304" cy="447"/>
            </a:xfrm>
            <a:prstGeom prst="roundRect">
              <a:avLst>
                <a:gd name="adj" fmla="val 50000"/>
              </a:avLst>
            </a:prstGeom>
            <a:gradFill rotWithShape="1">
              <a:gsLst>
                <a:gs pos="0">
                  <a:srgbClr val="73E77E"/>
                </a:gs>
                <a:gs pos="100000">
                  <a:srgbClr val="73E77E">
                    <a:gamma/>
                    <a:tint val="54510"/>
                    <a:invGamma/>
                  </a:srgbClr>
                </a:gs>
              </a:gsLst>
              <a:lin ang="5400000" scaled="1"/>
            </a:gradFill>
            <a:ln w="9525">
              <a:noFill/>
              <a:round/>
            </a:ln>
            <a:effectLst/>
          </p:spPr>
          <p:txBody>
            <a:bodyPr wrap="none" anchor="ctr"/>
            <a:lstStyle/>
            <a:p>
              <a:endParaRPr lang="zh-CN" altLang="en-US"/>
            </a:p>
          </p:txBody>
        </p:sp>
        <p:sp>
          <p:nvSpPr>
            <p:cNvPr id="53" name="AutoShape 22"/>
            <p:cNvSpPr>
              <a:spLocks noChangeArrowheads="1"/>
            </p:cNvSpPr>
            <p:nvPr/>
          </p:nvSpPr>
          <p:spPr bwMode="gray">
            <a:xfrm>
              <a:off x="2240" y="1509"/>
              <a:ext cx="1304" cy="446"/>
            </a:xfrm>
            <a:prstGeom prst="roundRect">
              <a:avLst>
                <a:gd name="adj" fmla="val 50000"/>
              </a:avLst>
            </a:prstGeom>
            <a:gradFill rotWithShape="1">
              <a:gsLst>
                <a:gs pos="0">
                  <a:srgbClr val="73E77E">
                    <a:gamma/>
                    <a:tint val="33333"/>
                    <a:invGamma/>
                  </a:srgbClr>
                </a:gs>
                <a:gs pos="100000">
                  <a:srgbClr val="73E77E"/>
                </a:gs>
              </a:gsLst>
              <a:lin ang="5400000" scaled="1"/>
            </a:gradFill>
            <a:ln w="9525">
              <a:noFill/>
              <a:round/>
            </a:ln>
            <a:effectLst/>
          </p:spPr>
          <p:txBody>
            <a:bodyPr wrap="none" anchor="ctr"/>
            <a:lstStyle/>
            <a:p>
              <a:endParaRPr lang="zh-CN" altLang="en-US"/>
            </a:p>
          </p:txBody>
        </p:sp>
        <p:sp>
          <p:nvSpPr>
            <p:cNvPr id="54" name="Oval 23"/>
            <p:cNvSpPr>
              <a:spLocks noChangeArrowheads="1"/>
            </p:cNvSpPr>
            <p:nvPr/>
          </p:nvSpPr>
          <p:spPr bwMode="gray">
            <a:xfrm>
              <a:off x="2677" y="1334"/>
              <a:ext cx="405" cy="327"/>
            </a:xfrm>
            <a:prstGeom prst="ellipse">
              <a:avLst/>
            </a:prstGeom>
            <a:solidFill>
              <a:srgbClr val="333333"/>
            </a:solidFill>
            <a:ln w="38100" algn="ctr">
              <a:noFill/>
              <a:round/>
            </a:ln>
            <a:effectLst/>
          </p:spPr>
          <p:txBody>
            <a:bodyPr anchor="ctr">
              <a:spAutoFit/>
            </a:bodyPr>
            <a:lstStyle/>
            <a:p>
              <a:endParaRPr lang="zh-CN" altLang="en-US"/>
            </a:p>
          </p:txBody>
        </p:sp>
        <p:sp>
          <p:nvSpPr>
            <p:cNvPr id="55" name="Oval 24"/>
            <p:cNvSpPr>
              <a:spLocks noChangeArrowheads="1"/>
            </p:cNvSpPr>
            <p:nvPr/>
          </p:nvSpPr>
          <p:spPr bwMode="gray">
            <a:xfrm>
              <a:off x="2681" y="1299"/>
              <a:ext cx="392" cy="392"/>
            </a:xfrm>
            <a:prstGeom prst="ellipse">
              <a:avLst/>
            </a:prstGeom>
            <a:gradFill rotWithShape="1">
              <a:gsLst>
                <a:gs pos="0">
                  <a:srgbClr val="D6E1E2">
                    <a:gamma/>
                    <a:shade val="46275"/>
                    <a:invGamma/>
                  </a:srgbClr>
                </a:gs>
                <a:gs pos="100000">
                  <a:srgbClr val="D6E1E2"/>
                </a:gs>
              </a:gsLst>
              <a:lin ang="5400000" scaled="1"/>
            </a:gradFill>
            <a:ln w="9525" algn="ctr">
              <a:noFill/>
              <a:round/>
            </a:ln>
            <a:effectLst/>
          </p:spPr>
          <p:txBody>
            <a:bodyPr vert="eaVert" wrap="none" anchor="ctr"/>
            <a:lstStyle/>
            <a:p>
              <a:endParaRPr lang="zh-CN" altLang="en-US"/>
            </a:p>
          </p:txBody>
        </p:sp>
        <p:sp>
          <p:nvSpPr>
            <p:cNvPr id="56" name="Oval 25"/>
            <p:cNvSpPr>
              <a:spLocks noChangeArrowheads="1"/>
            </p:cNvSpPr>
            <p:nvPr/>
          </p:nvSpPr>
          <p:spPr bwMode="gray">
            <a:xfrm>
              <a:off x="2686" y="1301"/>
              <a:ext cx="383" cy="383"/>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ln>
            <a:effectLst/>
          </p:spPr>
          <p:txBody>
            <a:bodyPr vert="eaVert" wrap="none" anchor="ctr"/>
            <a:lstStyle/>
            <a:p>
              <a:endParaRPr lang="zh-CN" altLang="en-US"/>
            </a:p>
          </p:txBody>
        </p:sp>
        <p:sp>
          <p:nvSpPr>
            <p:cNvPr id="57" name="Oval 26"/>
            <p:cNvSpPr>
              <a:spLocks noChangeArrowheads="1"/>
            </p:cNvSpPr>
            <p:nvPr/>
          </p:nvSpPr>
          <p:spPr bwMode="gray">
            <a:xfrm>
              <a:off x="2690" y="1305"/>
              <a:ext cx="364" cy="357"/>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ln>
            <a:effectLst/>
          </p:spPr>
          <p:txBody>
            <a:bodyPr vert="eaVert" wrap="none" anchor="ctr"/>
            <a:lstStyle/>
            <a:p>
              <a:endParaRPr lang="zh-CN" altLang="en-US"/>
            </a:p>
          </p:txBody>
        </p:sp>
        <p:sp>
          <p:nvSpPr>
            <p:cNvPr id="58" name="Oval 27"/>
            <p:cNvSpPr>
              <a:spLocks noChangeArrowheads="1"/>
            </p:cNvSpPr>
            <p:nvPr/>
          </p:nvSpPr>
          <p:spPr bwMode="gray">
            <a:xfrm>
              <a:off x="2712" y="1315"/>
              <a:ext cx="323" cy="290"/>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ln>
            <a:effectLst/>
          </p:spPr>
          <p:txBody>
            <a:bodyPr vert="eaVert" wrap="none" anchor="ctr"/>
            <a:lstStyle/>
            <a:p>
              <a:endParaRPr lang="zh-CN" altLang="en-US"/>
            </a:p>
          </p:txBody>
        </p:sp>
        <p:sp>
          <p:nvSpPr>
            <p:cNvPr id="59" name="Text Box 28"/>
            <p:cNvSpPr txBox="1">
              <a:spLocks noChangeArrowheads="1"/>
            </p:cNvSpPr>
            <p:nvPr/>
          </p:nvSpPr>
          <p:spPr bwMode="gray">
            <a:xfrm>
              <a:off x="2775" y="1354"/>
              <a:ext cx="201" cy="368"/>
            </a:xfrm>
            <a:prstGeom prst="rect">
              <a:avLst/>
            </a:prstGeom>
            <a:noFill/>
            <a:ln w="9525" algn="ctr">
              <a:noFill/>
              <a:miter lim="800000"/>
            </a:ln>
            <a:effectLst/>
          </p:spPr>
          <p:txBody>
            <a:bodyPr wrap="none">
              <a:spAutoFit/>
            </a:bodyPr>
            <a:lstStyle/>
            <a:p>
              <a:pPr algn="ctr"/>
              <a:r>
                <a:rPr lang="en-US" altLang="zh-CN" sz="3200">
                  <a:solidFill>
                    <a:srgbClr val="000000"/>
                  </a:solidFill>
                  <a:ea typeface="宋体" panose="02010600030101010101" pitchFamily="2" charset="-122"/>
                </a:rPr>
                <a:t>2</a:t>
              </a:r>
              <a:endParaRPr lang="en-US" altLang="zh-CN">
                <a:ea typeface="宋体" panose="02010600030101010101" pitchFamily="2" charset="-122"/>
              </a:endParaRPr>
            </a:p>
          </p:txBody>
        </p:sp>
        <p:sp>
          <p:nvSpPr>
            <p:cNvPr id="60" name="Text Box 29"/>
            <p:cNvSpPr txBox="1">
              <a:spLocks noChangeArrowheads="1"/>
            </p:cNvSpPr>
            <p:nvPr/>
          </p:nvSpPr>
          <p:spPr bwMode="gray">
            <a:xfrm>
              <a:off x="2256" y="1776"/>
              <a:ext cx="1296" cy="931"/>
            </a:xfrm>
            <a:prstGeom prst="rect">
              <a:avLst/>
            </a:prstGeom>
            <a:noFill/>
            <a:ln w="9525" algn="ctr">
              <a:noFill/>
              <a:miter lim="800000"/>
            </a:ln>
            <a:effectLst/>
          </p:spPr>
          <p:txBody>
            <a:bodyPr>
              <a:spAutoFit/>
            </a:bodyPr>
            <a:lstStyle/>
            <a:p>
              <a:r>
                <a:rPr lang="zh-CN" altLang="en-US" dirty="0" smtClean="0">
                  <a:ea typeface="宋体" panose="02010600030101010101" pitchFamily="2" charset="-122"/>
                </a:rPr>
                <a:t>了解员工心态、工作状态、市场信息以及帮助员工成长，言传身教，增强员工对公司发展和个人成长的信心。</a:t>
              </a:r>
              <a:endParaRPr lang="en-US" altLang="zh-CN" dirty="0">
                <a:ea typeface="宋体" panose="02010600030101010101" pitchFamily="2" charset="-122"/>
              </a:endParaRPr>
            </a:p>
          </p:txBody>
        </p:sp>
        <p:sp>
          <p:nvSpPr>
            <p:cNvPr id="61" name="AutoShape 30"/>
            <p:cNvSpPr>
              <a:spLocks noChangeArrowheads="1"/>
            </p:cNvSpPr>
            <p:nvPr/>
          </p:nvSpPr>
          <p:spPr bwMode="gray">
            <a:xfrm>
              <a:off x="2210" y="3290"/>
              <a:ext cx="1363" cy="548"/>
            </a:xfrm>
            <a:prstGeom prst="roundRect">
              <a:avLst>
                <a:gd name="adj" fmla="val 40389"/>
              </a:avLst>
            </a:prstGeom>
            <a:gradFill rotWithShape="1">
              <a:gsLst>
                <a:gs pos="0">
                  <a:srgbClr val="58A4AE"/>
                </a:gs>
                <a:gs pos="100000">
                  <a:schemeClr val="bg1"/>
                </a:gs>
              </a:gsLst>
              <a:lin ang="5400000" scaled="1"/>
            </a:gradFill>
            <a:ln w="9525">
              <a:noFill/>
              <a:round/>
            </a:ln>
            <a:effectLst/>
          </p:spPr>
          <p:txBody>
            <a:bodyPr wrap="none" anchor="ctr"/>
            <a:lstStyle/>
            <a:p>
              <a:endParaRPr lang="zh-CN" altLang="en-US"/>
            </a:p>
          </p:txBody>
        </p:sp>
        <p:sp>
          <p:nvSpPr>
            <p:cNvPr id="62" name="AutoShape 31"/>
            <p:cNvSpPr>
              <a:spLocks noChangeArrowheads="1"/>
            </p:cNvSpPr>
            <p:nvPr/>
          </p:nvSpPr>
          <p:spPr bwMode="gray">
            <a:xfrm>
              <a:off x="2238" y="3305"/>
              <a:ext cx="1304" cy="487"/>
            </a:xfrm>
            <a:prstGeom prst="roundRect">
              <a:avLst>
                <a:gd name="adj" fmla="val 50000"/>
              </a:avLst>
            </a:prstGeom>
            <a:gradFill rotWithShape="1">
              <a:gsLst>
                <a:gs pos="0">
                  <a:srgbClr val="72B2BB"/>
                </a:gs>
                <a:gs pos="100000">
                  <a:schemeClr val="bg1"/>
                </a:gs>
              </a:gsLst>
              <a:lin ang="5400000" scaled="1"/>
            </a:gradFill>
            <a:ln w="9525">
              <a:noFill/>
              <a:round/>
            </a:ln>
            <a:effectLst/>
          </p:spPr>
          <p:txBody>
            <a:bodyPr wrap="none" anchor="ctr"/>
            <a:lstStyle/>
            <a:p>
              <a:endParaRPr lang="zh-CN" altLang="en-US"/>
            </a:p>
          </p:txBody>
        </p:sp>
      </p:grpSp>
      <p:grpSp>
        <p:nvGrpSpPr>
          <p:cNvPr id="63" name="Group 32"/>
          <p:cNvGrpSpPr/>
          <p:nvPr/>
        </p:nvGrpSpPr>
        <p:grpSpPr bwMode="auto">
          <a:xfrm>
            <a:off x="7916335" y="1827472"/>
            <a:ext cx="2893484" cy="3389076"/>
            <a:chOff x="3692" y="1298"/>
            <a:chExt cx="1367" cy="2540"/>
          </a:xfrm>
        </p:grpSpPr>
        <p:sp>
          <p:nvSpPr>
            <p:cNvPr id="64" name="AutoShape 33"/>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w="9525">
              <a:noFill/>
              <a:round/>
            </a:ln>
            <a:effectLst/>
          </p:spPr>
          <p:txBody>
            <a:bodyPr wrap="none" anchor="ctr"/>
            <a:lstStyle/>
            <a:p>
              <a:endParaRPr lang="zh-CN" altLang="en-US"/>
            </a:p>
          </p:txBody>
        </p:sp>
        <p:sp>
          <p:nvSpPr>
            <p:cNvPr id="65" name="AutoShape 34"/>
            <p:cNvSpPr>
              <a:spLocks noChangeArrowheads="1"/>
            </p:cNvSpPr>
            <p:nvPr/>
          </p:nvSpPr>
          <p:spPr bwMode="gray">
            <a:xfrm>
              <a:off x="3717" y="1495"/>
              <a:ext cx="1322" cy="1766"/>
            </a:xfrm>
            <a:prstGeom prst="roundRect">
              <a:avLst>
                <a:gd name="adj" fmla="val 16667"/>
              </a:avLst>
            </a:prstGeom>
            <a:solidFill>
              <a:srgbClr val="E9E065"/>
            </a:solidFill>
            <a:ln w="9525">
              <a:noFill/>
              <a:round/>
            </a:ln>
            <a:effectLst/>
          </p:spPr>
          <p:txBody>
            <a:bodyPr wrap="none" anchor="ctr"/>
            <a:lstStyle/>
            <a:p>
              <a:endParaRPr lang="zh-CN" altLang="en-US"/>
            </a:p>
          </p:txBody>
        </p:sp>
        <p:sp>
          <p:nvSpPr>
            <p:cNvPr id="66" name="AutoShape 35"/>
            <p:cNvSpPr>
              <a:spLocks noChangeArrowheads="1"/>
            </p:cNvSpPr>
            <p:nvPr/>
          </p:nvSpPr>
          <p:spPr bwMode="gray">
            <a:xfrm>
              <a:off x="3728" y="2795"/>
              <a:ext cx="1304" cy="447"/>
            </a:xfrm>
            <a:prstGeom prst="roundRect">
              <a:avLst>
                <a:gd name="adj" fmla="val 50000"/>
              </a:avLst>
            </a:prstGeom>
            <a:gradFill rotWithShape="1">
              <a:gsLst>
                <a:gs pos="0">
                  <a:srgbClr val="E9E065"/>
                </a:gs>
                <a:gs pos="100000">
                  <a:srgbClr val="E9E065">
                    <a:gamma/>
                    <a:tint val="57647"/>
                    <a:invGamma/>
                  </a:srgbClr>
                </a:gs>
              </a:gsLst>
              <a:lin ang="5400000" scaled="1"/>
            </a:gradFill>
            <a:ln w="9525">
              <a:noFill/>
              <a:round/>
            </a:ln>
            <a:effectLst/>
          </p:spPr>
          <p:txBody>
            <a:bodyPr wrap="none" anchor="ctr"/>
            <a:lstStyle/>
            <a:p>
              <a:endParaRPr lang="zh-CN" altLang="en-US"/>
            </a:p>
          </p:txBody>
        </p:sp>
        <p:sp>
          <p:nvSpPr>
            <p:cNvPr id="67" name="AutoShape 36"/>
            <p:cNvSpPr>
              <a:spLocks noChangeArrowheads="1"/>
            </p:cNvSpPr>
            <p:nvPr/>
          </p:nvSpPr>
          <p:spPr bwMode="gray">
            <a:xfrm>
              <a:off x="3728" y="1509"/>
              <a:ext cx="1304" cy="446"/>
            </a:xfrm>
            <a:prstGeom prst="roundRect">
              <a:avLst>
                <a:gd name="adj" fmla="val 50000"/>
              </a:avLst>
            </a:prstGeom>
            <a:gradFill rotWithShape="1">
              <a:gsLst>
                <a:gs pos="0">
                  <a:srgbClr val="E9E065">
                    <a:gamma/>
                    <a:tint val="33333"/>
                    <a:invGamma/>
                  </a:srgbClr>
                </a:gs>
                <a:gs pos="100000">
                  <a:srgbClr val="E9E065"/>
                </a:gs>
              </a:gsLst>
              <a:lin ang="5400000" scaled="1"/>
            </a:gradFill>
            <a:ln w="9525">
              <a:noFill/>
              <a:round/>
            </a:ln>
            <a:effectLst/>
          </p:spPr>
          <p:txBody>
            <a:bodyPr wrap="none" anchor="ctr"/>
            <a:lstStyle/>
            <a:p>
              <a:endParaRPr lang="zh-CN" altLang="en-US"/>
            </a:p>
          </p:txBody>
        </p:sp>
        <p:grpSp>
          <p:nvGrpSpPr>
            <p:cNvPr id="68" name="Group 37"/>
            <p:cNvGrpSpPr/>
            <p:nvPr/>
          </p:nvGrpSpPr>
          <p:grpSpPr bwMode="auto">
            <a:xfrm>
              <a:off x="4165" y="1298"/>
              <a:ext cx="405" cy="392"/>
              <a:chOff x="1289" y="587"/>
              <a:chExt cx="668" cy="647"/>
            </a:xfrm>
          </p:grpSpPr>
          <p:sp>
            <p:nvSpPr>
              <p:cNvPr id="73" name="Oval 38"/>
              <p:cNvSpPr>
                <a:spLocks noChangeArrowheads="1"/>
              </p:cNvSpPr>
              <p:nvPr/>
            </p:nvSpPr>
            <p:spPr bwMode="gray">
              <a:xfrm>
                <a:off x="1289" y="646"/>
                <a:ext cx="668" cy="539"/>
              </a:xfrm>
              <a:prstGeom prst="ellipse">
                <a:avLst/>
              </a:prstGeom>
              <a:solidFill>
                <a:srgbClr val="333333"/>
              </a:solidFill>
              <a:ln w="38100" algn="ctr">
                <a:noFill/>
                <a:round/>
              </a:ln>
              <a:effectLst/>
            </p:spPr>
            <p:txBody>
              <a:bodyPr anchor="ctr">
                <a:spAutoFit/>
              </a:bodyPr>
              <a:lstStyle/>
              <a:p>
                <a:endParaRPr lang="zh-CN" altLang="en-US"/>
              </a:p>
            </p:txBody>
          </p:sp>
          <p:sp>
            <p:nvSpPr>
              <p:cNvPr id="74" name="Oval 39"/>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ln>
              <a:effectLst/>
            </p:spPr>
            <p:txBody>
              <a:bodyPr vert="eaVert" wrap="none" anchor="ctr"/>
              <a:lstStyle/>
              <a:p>
                <a:endParaRPr lang="zh-CN" altLang="en-US"/>
              </a:p>
            </p:txBody>
          </p:sp>
          <p:sp>
            <p:nvSpPr>
              <p:cNvPr id="75" name="Oval 40"/>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ln>
              <a:effectLst/>
            </p:spPr>
            <p:txBody>
              <a:bodyPr vert="eaVert" wrap="none" anchor="ctr"/>
              <a:lstStyle/>
              <a:p>
                <a:endParaRPr lang="zh-CN" altLang="en-US"/>
              </a:p>
            </p:txBody>
          </p:sp>
          <p:sp>
            <p:nvSpPr>
              <p:cNvPr id="76" name="Oval 41"/>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ln>
              <a:effectLst/>
            </p:spPr>
            <p:txBody>
              <a:bodyPr vert="eaVert" wrap="none" anchor="ctr"/>
              <a:lstStyle/>
              <a:p>
                <a:endParaRPr lang="zh-CN" altLang="en-US"/>
              </a:p>
            </p:txBody>
          </p:sp>
          <p:sp>
            <p:nvSpPr>
              <p:cNvPr id="77" name="Oval 42"/>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ln>
              <a:effectLst/>
            </p:spPr>
            <p:txBody>
              <a:bodyPr vert="eaVert" wrap="none" anchor="ctr"/>
              <a:lstStyle/>
              <a:p>
                <a:endParaRPr lang="zh-CN" altLang="en-US"/>
              </a:p>
            </p:txBody>
          </p:sp>
        </p:grpSp>
        <p:sp>
          <p:nvSpPr>
            <p:cNvPr id="69" name="Text Box 43"/>
            <p:cNvSpPr txBox="1">
              <a:spLocks noChangeArrowheads="1"/>
            </p:cNvSpPr>
            <p:nvPr/>
          </p:nvSpPr>
          <p:spPr bwMode="gray">
            <a:xfrm>
              <a:off x="4263" y="1354"/>
              <a:ext cx="201" cy="368"/>
            </a:xfrm>
            <a:prstGeom prst="rect">
              <a:avLst/>
            </a:prstGeom>
            <a:noFill/>
            <a:ln w="9525" algn="ctr">
              <a:noFill/>
              <a:miter lim="800000"/>
            </a:ln>
            <a:effectLst/>
          </p:spPr>
          <p:txBody>
            <a:bodyPr wrap="none">
              <a:spAutoFit/>
            </a:bodyPr>
            <a:lstStyle/>
            <a:p>
              <a:pPr algn="ctr"/>
              <a:r>
                <a:rPr lang="en-US" altLang="zh-CN" sz="3200">
                  <a:solidFill>
                    <a:srgbClr val="000000"/>
                  </a:solidFill>
                  <a:ea typeface="宋体" panose="02010600030101010101" pitchFamily="2" charset="-122"/>
                </a:rPr>
                <a:t>3</a:t>
              </a:r>
              <a:endParaRPr lang="en-US" altLang="zh-CN">
                <a:ea typeface="宋体" panose="02010600030101010101" pitchFamily="2" charset="-122"/>
              </a:endParaRPr>
            </a:p>
          </p:txBody>
        </p:sp>
        <p:sp>
          <p:nvSpPr>
            <p:cNvPr id="70" name="Text Box 44"/>
            <p:cNvSpPr txBox="1">
              <a:spLocks noChangeArrowheads="1"/>
            </p:cNvSpPr>
            <p:nvPr/>
          </p:nvSpPr>
          <p:spPr bwMode="gray">
            <a:xfrm>
              <a:off x="3744" y="1776"/>
              <a:ext cx="1296" cy="582"/>
            </a:xfrm>
            <a:prstGeom prst="rect">
              <a:avLst/>
            </a:prstGeom>
            <a:noFill/>
            <a:ln w="9525" algn="ctr">
              <a:noFill/>
              <a:miter lim="800000"/>
            </a:ln>
            <a:effectLst/>
          </p:spPr>
          <p:txBody>
            <a:bodyPr>
              <a:spAutoFit/>
            </a:bodyPr>
            <a:lstStyle/>
            <a:p>
              <a:r>
                <a:rPr lang="zh-CN" altLang="en-US" dirty="0" smtClean="0">
                  <a:ea typeface="宋体" panose="02010600030101010101" pitchFamily="2" charset="-122"/>
                </a:rPr>
                <a:t>让合适的人干合适的事，人尽其用；投入产出最大化。</a:t>
              </a:r>
              <a:endParaRPr lang="en-US" altLang="zh-CN" dirty="0">
                <a:ea typeface="宋体" panose="02010600030101010101" pitchFamily="2" charset="-122"/>
              </a:endParaRPr>
            </a:p>
          </p:txBody>
        </p:sp>
        <p:sp>
          <p:nvSpPr>
            <p:cNvPr id="71" name="AutoShape 45"/>
            <p:cNvSpPr>
              <a:spLocks noChangeArrowheads="1"/>
            </p:cNvSpPr>
            <p:nvPr/>
          </p:nvSpPr>
          <p:spPr bwMode="gray">
            <a:xfrm>
              <a:off x="3692" y="3290"/>
              <a:ext cx="1363" cy="548"/>
            </a:xfrm>
            <a:prstGeom prst="roundRect">
              <a:avLst>
                <a:gd name="adj" fmla="val 40389"/>
              </a:avLst>
            </a:prstGeom>
            <a:gradFill rotWithShape="1">
              <a:gsLst>
                <a:gs pos="0">
                  <a:srgbClr val="99BACC"/>
                </a:gs>
                <a:gs pos="100000">
                  <a:schemeClr val="bg1"/>
                </a:gs>
              </a:gsLst>
              <a:lin ang="5400000" scaled="1"/>
            </a:gradFill>
            <a:ln w="9525">
              <a:noFill/>
              <a:round/>
            </a:ln>
            <a:effectLst/>
          </p:spPr>
          <p:txBody>
            <a:bodyPr wrap="none" anchor="ctr"/>
            <a:lstStyle/>
            <a:p>
              <a:endParaRPr lang="zh-CN" altLang="en-US"/>
            </a:p>
          </p:txBody>
        </p:sp>
        <p:sp>
          <p:nvSpPr>
            <p:cNvPr id="72" name="AutoShape 46"/>
            <p:cNvSpPr>
              <a:spLocks noChangeArrowheads="1"/>
            </p:cNvSpPr>
            <p:nvPr/>
          </p:nvSpPr>
          <p:spPr bwMode="gray">
            <a:xfrm>
              <a:off x="3720" y="3305"/>
              <a:ext cx="1304" cy="487"/>
            </a:xfrm>
            <a:prstGeom prst="roundRect">
              <a:avLst>
                <a:gd name="adj" fmla="val 50000"/>
              </a:avLst>
            </a:prstGeom>
            <a:gradFill rotWithShape="1">
              <a:gsLst>
                <a:gs pos="0">
                  <a:srgbClr val="C8DAD4"/>
                </a:gs>
                <a:gs pos="100000">
                  <a:srgbClr val="FFFFFF"/>
                </a:gs>
              </a:gsLst>
              <a:lin ang="5400000" scaled="1"/>
            </a:gradFill>
            <a:ln w="9525">
              <a:noFill/>
              <a:round/>
            </a:ln>
            <a:effectLst/>
          </p:spPr>
          <p:txBody>
            <a:bodyPr wrap="none" anchor="ctr"/>
            <a:lstStyle/>
            <a:p>
              <a:endParaRPr lang="zh-CN" altLang="en-US"/>
            </a:p>
          </p:txBody>
        </p:sp>
      </p:grpSp>
      <p:sp>
        <p:nvSpPr>
          <p:cNvPr id="78" name="TextBox 52"/>
          <p:cNvSpPr txBox="1"/>
          <p:nvPr/>
        </p:nvSpPr>
        <p:spPr>
          <a:xfrm>
            <a:off x="2444718" y="4637631"/>
            <a:ext cx="1182369" cy="400105"/>
          </a:xfrm>
          <a:prstGeom prst="rect">
            <a:avLst/>
          </a:prstGeom>
          <a:noFill/>
        </p:spPr>
        <p:txBody>
          <a:bodyPr wrap="none" lIns="121917" tIns="60958" rIns="121917" bIns="60958" rtlCol="0">
            <a:spAutoFit/>
          </a:bodyPr>
          <a:lstStyle/>
          <a:p>
            <a:r>
              <a:rPr lang="zh-CN" altLang="en-US" b="1" dirty="0" smtClean="0">
                <a:solidFill>
                  <a:srgbClr val="002060"/>
                </a:solidFill>
                <a:ea typeface="宋体" panose="02010600030101010101" pitchFamily="2" charset="-122"/>
              </a:rPr>
              <a:t>完成任务</a:t>
            </a:r>
            <a:endParaRPr lang="en-US" altLang="zh-CN" b="1" dirty="0" smtClean="0">
              <a:solidFill>
                <a:srgbClr val="002060"/>
              </a:solidFill>
              <a:ea typeface="宋体" panose="02010600030101010101" pitchFamily="2" charset="-122"/>
            </a:endParaRPr>
          </a:p>
        </p:txBody>
      </p:sp>
      <p:sp>
        <p:nvSpPr>
          <p:cNvPr id="79" name="TextBox 53"/>
          <p:cNvSpPr txBox="1"/>
          <p:nvPr/>
        </p:nvSpPr>
        <p:spPr>
          <a:xfrm>
            <a:off x="5643027" y="4637631"/>
            <a:ext cx="1182369" cy="400105"/>
          </a:xfrm>
          <a:prstGeom prst="rect">
            <a:avLst/>
          </a:prstGeom>
          <a:noFill/>
        </p:spPr>
        <p:txBody>
          <a:bodyPr wrap="none" lIns="121917" tIns="60958" rIns="121917" bIns="60958" rtlCol="0">
            <a:spAutoFit/>
          </a:bodyPr>
          <a:lstStyle/>
          <a:p>
            <a:r>
              <a:rPr lang="zh-CN" altLang="en-US" b="1" dirty="0" smtClean="0">
                <a:solidFill>
                  <a:srgbClr val="002060"/>
                </a:solidFill>
                <a:ea typeface="宋体" panose="02010600030101010101" pitchFamily="2" charset="-122"/>
              </a:rPr>
              <a:t>有效沟通</a:t>
            </a:r>
            <a:endParaRPr lang="en-US" altLang="zh-CN" b="1" dirty="0">
              <a:solidFill>
                <a:srgbClr val="002060"/>
              </a:solidFill>
              <a:ea typeface="宋体" panose="02010600030101010101" pitchFamily="2" charset="-122"/>
            </a:endParaRPr>
          </a:p>
        </p:txBody>
      </p:sp>
      <p:sp>
        <p:nvSpPr>
          <p:cNvPr id="80" name="TextBox 54"/>
          <p:cNvSpPr txBox="1"/>
          <p:nvPr/>
        </p:nvSpPr>
        <p:spPr>
          <a:xfrm>
            <a:off x="8786299" y="4637631"/>
            <a:ext cx="1182369" cy="400105"/>
          </a:xfrm>
          <a:prstGeom prst="rect">
            <a:avLst/>
          </a:prstGeom>
          <a:noFill/>
        </p:spPr>
        <p:txBody>
          <a:bodyPr wrap="none" lIns="121917" tIns="60958" rIns="121917" bIns="60958" rtlCol="0">
            <a:spAutoFit/>
          </a:bodyPr>
          <a:lstStyle/>
          <a:p>
            <a:r>
              <a:rPr lang="zh-CN" altLang="en-US" b="1" dirty="0" smtClean="0">
                <a:solidFill>
                  <a:srgbClr val="002060"/>
                </a:solidFill>
                <a:ea typeface="宋体" panose="02010600030101010101" pitchFamily="2" charset="-122"/>
              </a:rPr>
              <a:t>配置资源</a:t>
            </a:r>
            <a:endParaRPr lang="en-US" altLang="zh-CN" b="1" dirty="0">
              <a:solidFill>
                <a:srgbClr val="002060"/>
              </a:solidFill>
              <a:ea typeface="宋体" panose="02010600030101010101" pitchFamily="2" charset="-122"/>
            </a:endParaRPr>
          </a:p>
        </p:txBody>
      </p:sp>
      <p:sp>
        <p:nvSpPr>
          <p:cNvPr id="81" name="TextBox 55"/>
          <p:cNvSpPr txBox="1"/>
          <p:nvPr/>
        </p:nvSpPr>
        <p:spPr>
          <a:xfrm>
            <a:off x="3824794" y="5207023"/>
            <a:ext cx="5555361" cy="400105"/>
          </a:xfrm>
          <a:prstGeom prst="rect">
            <a:avLst/>
          </a:prstGeom>
          <a:noFill/>
        </p:spPr>
        <p:txBody>
          <a:bodyPr wrap="none" lIns="121917" tIns="60958" rIns="121917" bIns="60958" rtlCol="0">
            <a:spAutoFit/>
          </a:bodyPr>
          <a:lstStyle/>
          <a:p>
            <a:r>
              <a:rPr lang="zh-CN" altLang="en-US" b="1" dirty="0" smtClean="0">
                <a:solidFill>
                  <a:srgbClr val="7030A0"/>
                </a:solidFill>
              </a:rPr>
              <a:t>创始人人时刻不忘的工作：计划、组织、领导和控制</a:t>
            </a:r>
            <a:endParaRPr lang="zh-CN" altLang="en-US" b="1" dirty="0">
              <a:solidFill>
                <a:srgbClr val="7030A0"/>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文本占位符 2052"/>
          <p:cNvSpPr>
            <a:spLocks noGrp="1"/>
          </p:cNvSpPr>
          <p:nvPr>
            <p:ph type="body" sz="quarter" idx="13"/>
          </p:nvPr>
        </p:nvSpPr>
        <p:spPr/>
        <p:txBody>
          <a:bodyPr/>
          <a:lstStyle/>
          <a:p>
            <a:r>
              <a:rPr lang="en-US" altLang="zh-CN" dirty="0" smtClean="0"/>
              <a:t>1</a:t>
            </a:r>
            <a:endParaRPr lang="zh-CN" altLang="en-US" dirty="0"/>
          </a:p>
        </p:txBody>
      </p:sp>
      <p:sp>
        <p:nvSpPr>
          <p:cNvPr id="2061" name="文本占位符 2060"/>
          <p:cNvSpPr>
            <a:spLocks noGrp="1"/>
          </p:cNvSpPr>
          <p:nvPr>
            <p:ph type="body" sz="quarter" idx="14"/>
          </p:nvPr>
        </p:nvSpPr>
        <p:spPr/>
        <p:txBody>
          <a:bodyPr/>
          <a:lstStyle/>
          <a:p>
            <a:r>
              <a:rPr lang="zh-CN" altLang="en-US" dirty="0" smtClean="0"/>
              <a:t>创始人的素质</a:t>
            </a:r>
            <a:endParaRPr lang="zh-CN" altLang="en-US" dirty="0"/>
          </a:p>
        </p:txBody>
      </p:sp>
      <p:sp>
        <p:nvSpPr>
          <p:cNvPr id="4" name="灯片编号占位符 3"/>
          <p:cNvSpPr>
            <a:spLocks noGrp="1"/>
          </p:cNvSpPr>
          <p:nvPr>
            <p:ph type="sldNum" sz="quarter" idx="15"/>
          </p:nvPr>
        </p:nvSpPr>
        <p:spPr/>
        <p:txBody>
          <a:bodyPr/>
          <a:lstStyle/>
          <a:p>
            <a:fld id="{4596955A-0397-448E-A8D1-99E4CC3433F6}" type="slidenum">
              <a:rPr lang="zh-CN" altLang="en-US" smtClean="0"/>
            </a:fld>
            <a:endParaRPr lang="zh-CN" altLang="en-US" dirty="0"/>
          </a:p>
        </p:txBody>
      </p:sp>
      <p:grpSp>
        <p:nvGrpSpPr>
          <p:cNvPr id="2" name="组 1"/>
          <p:cNvGrpSpPr/>
          <p:nvPr/>
        </p:nvGrpSpPr>
        <p:grpSpPr>
          <a:xfrm>
            <a:off x="1320800" y="1808591"/>
            <a:ext cx="9991506" cy="4146306"/>
            <a:chOff x="1388533" y="1554591"/>
            <a:chExt cx="9991506" cy="4146306"/>
          </a:xfrm>
        </p:grpSpPr>
        <p:sp>
          <p:nvSpPr>
            <p:cNvPr id="82" name="矩形 81"/>
            <p:cNvSpPr/>
            <p:nvPr/>
          </p:nvSpPr>
          <p:spPr bwMode="auto">
            <a:xfrm>
              <a:off x="6660011" y="2280372"/>
              <a:ext cx="960000" cy="720000"/>
            </a:xfrm>
            <a:prstGeom prst="rect">
              <a:avLst/>
            </a:prstGeom>
            <a:solidFill>
              <a:srgbClr val="92D050"/>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121917" tIns="60958" rIns="121917" bIns="60958" numCol="1" rtlCol="0" anchor="ctr" anchorCtr="0" compatLnSpc="1"/>
            <a:lstStyle/>
            <a:p>
              <a:pPr algn="ctr" defTabSz="1218565" fontAlgn="base">
                <a:spcBef>
                  <a:spcPct val="0"/>
                </a:spcBef>
                <a:spcAft>
                  <a:spcPct val="0"/>
                </a:spcAft>
              </a:pPr>
              <a:r>
                <a:rPr lang="zh-CN" altLang="en-US" sz="2100" b="1" dirty="0">
                  <a:solidFill>
                    <a:schemeClr val="bg1"/>
                  </a:solidFill>
                  <a:latin typeface="Arial" panose="020B0604020202020204" pitchFamily="34" charset="0"/>
                </a:rPr>
                <a:t>努力创新</a:t>
              </a:r>
              <a:endParaRPr lang="zh-CN" altLang="en-US" sz="2100" b="1" dirty="0">
                <a:solidFill>
                  <a:schemeClr val="bg1"/>
                </a:solidFill>
                <a:latin typeface="Arial" panose="020B0604020202020204" pitchFamily="34" charset="0"/>
              </a:endParaRPr>
            </a:p>
          </p:txBody>
        </p:sp>
        <p:sp>
          <p:nvSpPr>
            <p:cNvPr id="83" name="矩形 82"/>
            <p:cNvSpPr/>
            <p:nvPr/>
          </p:nvSpPr>
          <p:spPr bwMode="auto">
            <a:xfrm>
              <a:off x="5517003" y="2280372"/>
              <a:ext cx="960000" cy="720000"/>
            </a:xfrm>
            <a:prstGeom prst="rect">
              <a:avLst/>
            </a:prstGeom>
            <a:solidFill>
              <a:schemeClr val="accent1">
                <a:lumMod val="75000"/>
              </a:schemeClr>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121917" tIns="60958" rIns="121917" bIns="60958" numCol="1" rtlCol="0" anchor="ctr" anchorCtr="0" compatLnSpc="1"/>
            <a:lstStyle/>
            <a:p>
              <a:pPr algn="ctr" defTabSz="1218565" fontAlgn="base">
                <a:spcBef>
                  <a:spcPct val="0"/>
                </a:spcBef>
                <a:spcAft>
                  <a:spcPct val="0"/>
                </a:spcAft>
              </a:pPr>
              <a:r>
                <a:rPr lang="zh-CN" altLang="en-US" sz="2100" b="1" dirty="0">
                  <a:solidFill>
                    <a:schemeClr val="bg1"/>
                  </a:solidFill>
                  <a:latin typeface="Arial" panose="020B0604020202020204" pitchFamily="34" charset="0"/>
                </a:rPr>
                <a:t>主动自觉</a:t>
              </a:r>
              <a:endParaRPr lang="zh-CN" altLang="en-US" sz="2100" b="1" dirty="0">
                <a:solidFill>
                  <a:schemeClr val="bg1"/>
                </a:solidFill>
                <a:latin typeface="Arial" panose="020B0604020202020204" pitchFamily="34" charset="0"/>
              </a:endParaRPr>
            </a:p>
          </p:txBody>
        </p:sp>
        <p:sp>
          <p:nvSpPr>
            <p:cNvPr id="84" name="矩形 83"/>
            <p:cNvSpPr/>
            <p:nvPr/>
          </p:nvSpPr>
          <p:spPr bwMode="auto">
            <a:xfrm>
              <a:off x="4366501" y="2280372"/>
              <a:ext cx="960000" cy="720000"/>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121917" tIns="60958" rIns="121917" bIns="60958" numCol="1" rtlCol="0" anchor="ctr" anchorCtr="0" compatLnSpc="1"/>
            <a:lstStyle/>
            <a:p>
              <a:pPr algn="ctr" defTabSz="1218565" fontAlgn="base">
                <a:spcBef>
                  <a:spcPct val="0"/>
                </a:spcBef>
                <a:spcAft>
                  <a:spcPct val="0"/>
                </a:spcAft>
              </a:pPr>
              <a:r>
                <a:rPr lang="zh-CN" altLang="en-US" sz="2100" b="1" dirty="0">
                  <a:solidFill>
                    <a:schemeClr val="bg1"/>
                  </a:solidFill>
                  <a:latin typeface="Arial" panose="020B0604020202020204" pitchFamily="34" charset="0"/>
                </a:rPr>
                <a:t>目标至上</a:t>
              </a:r>
              <a:endParaRPr lang="zh-CN" altLang="en-US" sz="2100" b="1" dirty="0">
                <a:solidFill>
                  <a:schemeClr val="bg1"/>
                </a:solidFill>
                <a:latin typeface="Arial" panose="020B0604020202020204" pitchFamily="34" charset="0"/>
              </a:endParaRPr>
            </a:p>
          </p:txBody>
        </p:sp>
        <p:sp>
          <p:nvSpPr>
            <p:cNvPr id="85" name="矩形 84"/>
            <p:cNvSpPr/>
            <p:nvPr/>
          </p:nvSpPr>
          <p:spPr bwMode="auto">
            <a:xfrm>
              <a:off x="4366501" y="3143248"/>
              <a:ext cx="960000" cy="720000"/>
            </a:xfrm>
            <a:prstGeom prst="rect">
              <a:avLst/>
            </a:prstGeom>
            <a:solidFill>
              <a:srgbClr val="FFC000"/>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121917" tIns="60958" rIns="121917" bIns="60958" numCol="1" rtlCol="0" anchor="ctr" anchorCtr="0" compatLnSpc="1"/>
            <a:lstStyle/>
            <a:p>
              <a:pPr algn="ctr" fontAlgn="base">
                <a:spcBef>
                  <a:spcPct val="0"/>
                </a:spcBef>
                <a:spcAft>
                  <a:spcPct val="0"/>
                </a:spcAft>
              </a:pPr>
              <a:r>
                <a:rPr lang="zh-CN" altLang="en-US" sz="2100" b="1" dirty="0">
                  <a:solidFill>
                    <a:schemeClr val="bg1"/>
                  </a:solidFill>
                  <a:latin typeface="Arial" panose="020B0604020202020204" pitchFamily="34" charset="0"/>
                </a:rPr>
                <a:t>热爱工作</a:t>
              </a:r>
              <a:endParaRPr lang="zh-CN" altLang="en-US" sz="2100" b="1" dirty="0">
                <a:solidFill>
                  <a:schemeClr val="bg1"/>
                </a:solidFill>
                <a:latin typeface="Arial" panose="020B0604020202020204" pitchFamily="34" charset="0"/>
              </a:endParaRPr>
            </a:p>
          </p:txBody>
        </p:sp>
        <p:sp>
          <p:nvSpPr>
            <p:cNvPr id="86" name="矩形 85"/>
            <p:cNvSpPr/>
            <p:nvPr/>
          </p:nvSpPr>
          <p:spPr bwMode="auto">
            <a:xfrm>
              <a:off x="5517003" y="3143248"/>
              <a:ext cx="960000" cy="720000"/>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121917" tIns="60958" rIns="121917" bIns="60958" numCol="1" rtlCol="0" anchor="ctr" anchorCtr="0" compatLnSpc="1"/>
            <a:lstStyle/>
            <a:p>
              <a:pPr algn="ctr" fontAlgn="base">
                <a:spcBef>
                  <a:spcPct val="0"/>
                </a:spcBef>
                <a:spcAft>
                  <a:spcPct val="0"/>
                </a:spcAft>
              </a:pPr>
              <a:r>
                <a:rPr lang="zh-CN" altLang="en-US" sz="2100" b="1" dirty="0">
                  <a:solidFill>
                    <a:schemeClr val="bg1"/>
                  </a:solidFill>
                  <a:latin typeface="Arial" panose="020B0604020202020204" pitchFamily="34" charset="0"/>
                </a:rPr>
                <a:t>钻研业务</a:t>
              </a:r>
              <a:endParaRPr lang="zh-CN" altLang="en-US" sz="2100" b="1" dirty="0">
                <a:solidFill>
                  <a:schemeClr val="bg1"/>
                </a:solidFill>
                <a:latin typeface="Arial" panose="020B0604020202020204" pitchFamily="34" charset="0"/>
              </a:endParaRPr>
            </a:p>
          </p:txBody>
        </p:sp>
        <p:sp>
          <p:nvSpPr>
            <p:cNvPr id="87" name="矩形 86"/>
            <p:cNvSpPr/>
            <p:nvPr/>
          </p:nvSpPr>
          <p:spPr bwMode="auto">
            <a:xfrm>
              <a:off x="6660011" y="3143248"/>
              <a:ext cx="960000" cy="720000"/>
            </a:xfrm>
            <a:prstGeom prst="rect">
              <a:avLst/>
            </a:prstGeom>
            <a:solidFill>
              <a:srgbClr val="0070C0"/>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121917" tIns="60958" rIns="121917" bIns="60958" numCol="1" rtlCol="0" anchor="ctr" anchorCtr="0" compatLnSpc="1"/>
            <a:lstStyle/>
            <a:p>
              <a:pPr algn="ctr" fontAlgn="base">
                <a:spcBef>
                  <a:spcPct val="0"/>
                </a:spcBef>
                <a:spcAft>
                  <a:spcPct val="0"/>
                </a:spcAft>
              </a:pPr>
              <a:r>
                <a:rPr lang="zh-CN" altLang="en-US" sz="2100" b="1" dirty="0">
                  <a:solidFill>
                    <a:schemeClr val="bg1"/>
                  </a:solidFill>
                  <a:latin typeface="Arial" panose="020B0604020202020204" pitchFamily="34" charset="0"/>
                </a:rPr>
                <a:t>团队精神</a:t>
              </a:r>
              <a:endParaRPr lang="zh-CN" altLang="en-US" sz="2100" b="1" dirty="0">
                <a:solidFill>
                  <a:schemeClr val="bg1"/>
                </a:solidFill>
                <a:latin typeface="Arial" panose="020B0604020202020204" pitchFamily="34" charset="0"/>
              </a:endParaRPr>
            </a:p>
          </p:txBody>
        </p:sp>
        <p:sp>
          <p:nvSpPr>
            <p:cNvPr id="88" name="矩形 87"/>
            <p:cNvSpPr/>
            <p:nvPr/>
          </p:nvSpPr>
          <p:spPr bwMode="auto">
            <a:xfrm>
              <a:off x="4366501" y="4000504"/>
              <a:ext cx="960000" cy="720000"/>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121917" tIns="60958" rIns="121917" bIns="60958" numCol="1" rtlCol="0" anchor="ctr" anchorCtr="0" compatLnSpc="1"/>
            <a:lstStyle/>
            <a:p>
              <a:pPr algn="ctr" fontAlgn="base">
                <a:spcBef>
                  <a:spcPct val="0"/>
                </a:spcBef>
                <a:spcAft>
                  <a:spcPct val="0"/>
                </a:spcAft>
              </a:pPr>
              <a:r>
                <a:rPr lang="zh-CN" altLang="en-US" sz="2100" b="1" dirty="0">
                  <a:solidFill>
                    <a:schemeClr val="bg1"/>
                  </a:solidFill>
                  <a:latin typeface="Arial" panose="020B0604020202020204" pitchFamily="34" charset="0"/>
                </a:rPr>
                <a:t>要求他人</a:t>
              </a:r>
              <a:endParaRPr lang="zh-CN" altLang="en-US" sz="2100" b="1" dirty="0">
                <a:solidFill>
                  <a:schemeClr val="bg1"/>
                </a:solidFill>
                <a:latin typeface="Arial" panose="020B0604020202020204" pitchFamily="34" charset="0"/>
              </a:endParaRPr>
            </a:p>
          </p:txBody>
        </p:sp>
        <p:sp>
          <p:nvSpPr>
            <p:cNvPr id="89" name="矩形 88"/>
            <p:cNvSpPr/>
            <p:nvPr/>
          </p:nvSpPr>
          <p:spPr bwMode="auto">
            <a:xfrm>
              <a:off x="5517003" y="4000504"/>
              <a:ext cx="960000" cy="720000"/>
            </a:xfrm>
            <a:prstGeom prst="rect">
              <a:avLst/>
            </a:prstGeom>
            <a:solidFill>
              <a:srgbClr val="00B0F0"/>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121917" tIns="60958" rIns="121917" bIns="60958" numCol="1" rtlCol="0" anchor="ctr" anchorCtr="0" compatLnSpc="1"/>
            <a:lstStyle/>
            <a:p>
              <a:pPr algn="ctr" fontAlgn="base">
                <a:spcBef>
                  <a:spcPct val="0"/>
                </a:spcBef>
                <a:spcAft>
                  <a:spcPct val="0"/>
                </a:spcAft>
              </a:pPr>
              <a:r>
                <a:rPr lang="zh-CN" altLang="en-US" sz="2100" b="1" dirty="0">
                  <a:solidFill>
                    <a:schemeClr val="bg1"/>
                  </a:solidFill>
                  <a:latin typeface="Arial" panose="020B0604020202020204" pitchFamily="34" charset="0"/>
                </a:rPr>
                <a:t>诚实正直</a:t>
              </a:r>
              <a:endParaRPr lang="zh-CN" altLang="en-US" sz="2100" b="1" dirty="0">
                <a:solidFill>
                  <a:schemeClr val="bg1"/>
                </a:solidFill>
                <a:latin typeface="Arial" panose="020B0604020202020204" pitchFamily="34" charset="0"/>
              </a:endParaRPr>
            </a:p>
          </p:txBody>
        </p:sp>
        <p:sp>
          <p:nvSpPr>
            <p:cNvPr id="90" name="矩形 89"/>
            <p:cNvSpPr/>
            <p:nvPr/>
          </p:nvSpPr>
          <p:spPr bwMode="auto">
            <a:xfrm>
              <a:off x="6660011" y="4000504"/>
              <a:ext cx="960000" cy="720000"/>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121917" tIns="60958" rIns="121917" bIns="60958" numCol="1" rtlCol="0" anchor="ctr" anchorCtr="0" compatLnSpc="1"/>
            <a:lstStyle/>
            <a:p>
              <a:pPr algn="ctr" fontAlgn="base">
                <a:spcBef>
                  <a:spcPct val="0"/>
                </a:spcBef>
                <a:spcAft>
                  <a:spcPct val="0"/>
                </a:spcAft>
              </a:pPr>
              <a:r>
                <a:rPr lang="zh-CN" altLang="en-US" sz="2100" b="1" dirty="0">
                  <a:solidFill>
                    <a:schemeClr val="bg1"/>
                  </a:solidFill>
                  <a:latin typeface="Arial" panose="020B0604020202020204" pitchFamily="34" charset="0"/>
                </a:rPr>
                <a:t>稳健高质</a:t>
              </a:r>
              <a:endParaRPr lang="zh-CN" altLang="en-US" sz="2100" b="1" dirty="0">
                <a:solidFill>
                  <a:schemeClr val="bg1"/>
                </a:solidFill>
                <a:latin typeface="Arial" panose="020B0604020202020204" pitchFamily="34" charset="0"/>
              </a:endParaRPr>
            </a:p>
          </p:txBody>
        </p:sp>
        <p:sp>
          <p:nvSpPr>
            <p:cNvPr id="91" name="TextBox 15"/>
            <p:cNvSpPr txBox="1"/>
            <p:nvPr/>
          </p:nvSpPr>
          <p:spPr>
            <a:xfrm>
              <a:off x="1388533" y="1554591"/>
              <a:ext cx="2802454" cy="769437"/>
            </a:xfrm>
            <a:prstGeom prst="rect">
              <a:avLst/>
            </a:prstGeom>
            <a:noFill/>
          </p:spPr>
          <p:txBody>
            <a:bodyPr wrap="square" lIns="121917" tIns="60958" rIns="121917" bIns="60958" rtlCol="0">
              <a:spAutoFit/>
            </a:bodyPr>
            <a:lstStyle/>
            <a:p>
              <a:r>
                <a:rPr lang="zh-CN" altLang="en-US" sz="1400" dirty="0"/>
                <a:t>关注并发现完成目标的需求，并为其付出努力。保持沟通、亲自负责、超常服务、专业参谋</a:t>
              </a:r>
              <a:endParaRPr lang="zh-CN" altLang="en-US" sz="1400" dirty="0"/>
            </a:p>
          </p:txBody>
        </p:sp>
        <p:sp>
          <p:nvSpPr>
            <p:cNvPr id="92" name="TextBox 16"/>
            <p:cNvSpPr txBox="1"/>
            <p:nvPr/>
          </p:nvSpPr>
          <p:spPr>
            <a:xfrm>
              <a:off x="4250268" y="1554591"/>
              <a:ext cx="3655496" cy="553994"/>
            </a:xfrm>
            <a:prstGeom prst="rect">
              <a:avLst/>
            </a:prstGeom>
            <a:noFill/>
          </p:spPr>
          <p:txBody>
            <a:bodyPr wrap="square" lIns="121917" tIns="60958" rIns="121917" bIns="60958" rtlCol="0">
              <a:spAutoFit/>
            </a:bodyPr>
            <a:lstStyle/>
            <a:p>
              <a:r>
                <a:rPr lang="zh-CN" altLang="en-US" sz="1400" dirty="0"/>
                <a:t>认识到存在的问题、障碍或机会并采取相应的行动；适当反应、当机立断、拟定计划</a:t>
              </a:r>
              <a:endParaRPr lang="zh-CN" altLang="en-US" sz="1400" dirty="0"/>
            </a:p>
          </p:txBody>
        </p:sp>
        <p:sp>
          <p:nvSpPr>
            <p:cNvPr id="93" name="TextBox 17"/>
            <p:cNvSpPr txBox="1"/>
            <p:nvPr/>
          </p:nvSpPr>
          <p:spPr>
            <a:xfrm>
              <a:off x="8096264" y="1554591"/>
              <a:ext cx="3079736" cy="984881"/>
            </a:xfrm>
            <a:prstGeom prst="rect">
              <a:avLst/>
            </a:prstGeom>
            <a:noFill/>
          </p:spPr>
          <p:txBody>
            <a:bodyPr wrap="square" lIns="121917" tIns="60958" rIns="121917" bIns="60958" rtlCol="0">
              <a:spAutoFit/>
            </a:bodyPr>
            <a:lstStyle/>
            <a:p>
              <a:r>
                <a:rPr lang="zh-CN" altLang="en-US" sz="1400" dirty="0"/>
                <a:t>具有开放性、创造性思维方式并采取创新的方法解决工作中的问题；提出问题、创新方法、创新思考、创新气氛</a:t>
              </a:r>
              <a:endParaRPr lang="zh-CN" altLang="en-US" sz="1400" dirty="0"/>
            </a:p>
          </p:txBody>
        </p:sp>
        <p:sp>
          <p:nvSpPr>
            <p:cNvPr id="94" name="TextBox 18"/>
            <p:cNvSpPr txBox="1"/>
            <p:nvPr/>
          </p:nvSpPr>
          <p:spPr>
            <a:xfrm>
              <a:off x="8096264" y="2928935"/>
              <a:ext cx="3079736" cy="553994"/>
            </a:xfrm>
            <a:prstGeom prst="rect">
              <a:avLst/>
            </a:prstGeom>
            <a:noFill/>
          </p:spPr>
          <p:txBody>
            <a:bodyPr wrap="square" lIns="121917" tIns="60958" rIns="121917" bIns="60958" rtlCol="0">
              <a:spAutoFit/>
            </a:bodyPr>
            <a:lstStyle/>
            <a:p>
              <a:r>
                <a:rPr lang="zh-CN" altLang="en-US" sz="1400" dirty="0"/>
                <a:t>持续地钻研、学习对本机构有价值的知识和技能</a:t>
              </a:r>
              <a:endParaRPr lang="zh-CN" altLang="en-US" sz="1400" dirty="0"/>
            </a:p>
          </p:txBody>
        </p:sp>
        <p:sp>
          <p:nvSpPr>
            <p:cNvPr id="95" name="TextBox 19"/>
            <p:cNvSpPr txBox="1"/>
            <p:nvPr/>
          </p:nvSpPr>
          <p:spPr>
            <a:xfrm>
              <a:off x="1388533" y="4500572"/>
              <a:ext cx="2802454" cy="1200325"/>
            </a:xfrm>
            <a:prstGeom prst="rect">
              <a:avLst/>
            </a:prstGeom>
            <a:noFill/>
          </p:spPr>
          <p:txBody>
            <a:bodyPr wrap="square" lIns="121917" tIns="60958" rIns="121917" bIns="60958" rtlCol="0">
              <a:spAutoFit/>
            </a:bodyPr>
            <a:lstStyle/>
            <a:p>
              <a:r>
                <a:rPr lang="zh-CN" altLang="en-US" sz="1400" dirty="0"/>
                <a:t>勇敢的面对他人，并要求他人对组织绩效负责。以机构的长远利益为出发点，合理有效的利用个人或该岗位的权力促使其他人工作。</a:t>
              </a:r>
              <a:endParaRPr lang="zh-CN" altLang="en-US" sz="1400" dirty="0"/>
            </a:p>
          </p:txBody>
        </p:sp>
        <p:sp>
          <p:nvSpPr>
            <p:cNvPr id="96" name="TextBox 20"/>
            <p:cNvSpPr txBox="1"/>
            <p:nvPr/>
          </p:nvSpPr>
          <p:spPr>
            <a:xfrm>
              <a:off x="4286237" y="4931458"/>
              <a:ext cx="3655496" cy="769437"/>
            </a:xfrm>
            <a:prstGeom prst="rect">
              <a:avLst/>
            </a:prstGeom>
            <a:noFill/>
          </p:spPr>
          <p:txBody>
            <a:bodyPr wrap="square" lIns="121917" tIns="60958" rIns="121917" bIns="60958" rtlCol="0">
              <a:spAutoFit/>
            </a:bodyPr>
            <a:lstStyle/>
            <a:p>
              <a:r>
                <a:rPr lang="zh-CN" altLang="en-US" sz="1400" dirty="0"/>
                <a:t>言行一致，说到做到，凡事开诚布公、诚实坦率。坚持立场、捍卫信仰、宣传推广职业道德</a:t>
              </a:r>
              <a:endParaRPr lang="zh-CN" altLang="en-US" sz="1400" dirty="0"/>
            </a:p>
          </p:txBody>
        </p:sp>
        <p:sp>
          <p:nvSpPr>
            <p:cNvPr id="97" name="TextBox 21"/>
            <p:cNvSpPr txBox="1"/>
            <p:nvPr/>
          </p:nvSpPr>
          <p:spPr>
            <a:xfrm>
              <a:off x="8096264" y="3500439"/>
              <a:ext cx="3079736" cy="553994"/>
            </a:xfrm>
            <a:prstGeom prst="rect">
              <a:avLst/>
            </a:prstGeom>
            <a:noFill/>
          </p:spPr>
          <p:txBody>
            <a:bodyPr wrap="square" lIns="121917" tIns="60958" rIns="121917" bIns="60958" rtlCol="0">
              <a:spAutoFit/>
            </a:bodyPr>
            <a:lstStyle/>
            <a:p>
              <a:r>
                <a:rPr lang="zh-CN" altLang="en-US" sz="1400" dirty="0"/>
                <a:t>愿意合作、相信团队、虚心求教、鼓励同伴、强化团队</a:t>
              </a:r>
              <a:endParaRPr lang="zh-CN" altLang="en-US" sz="1400" dirty="0"/>
            </a:p>
          </p:txBody>
        </p:sp>
        <p:sp>
          <p:nvSpPr>
            <p:cNvPr id="98" name="TextBox 22"/>
            <p:cNvSpPr txBox="1"/>
            <p:nvPr/>
          </p:nvSpPr>
          <p:spPr>
            <a:xfrm>
              <a:off x="1388533" y="3143248"/>
              <a:ext cx="2802454" cy="769437"/>
            </a:xfrm>
            <a:prstGeom prst="rect">
              <a:avLst/>
            </a:prstGeom>
            <a:noFill/>
          </p:spPr>
          <p:txBody>
            <a:bodyPr wrap="square" lIns="121917" tIns="60958" rIns="121917" bIns="60958" rtlCol="0">
              <a:spAutoFit/>
            </a:bodyPr>
            <a:lstStyle/>
            <a:p>
              <a:r>
                <a:rPr lang="zh-CN" altLang="en-US" sz="1400" dirty="0"/>
                <a:t>包括采取行动来推进和保护所在机构的目标及利益，并为此愿意牺牲个人利益。</a:t>
              </a:r>
              <a:endParaRPr lang="zh-CN" altLang="en-US" sz="1400" dirty="0"/>
            </a:p>
          </p:txBody>
        </p:sp>
        <p:sp>
          <p:nvSpPr>
            <p:cNvPr id="99" name="TextBox 23"/>
            <p:cNvSpPr txBox="1"/>
            <p:nvPr/>
          </p:nvSpPr>
          <p:spPr>
            <a:xfrm>
              <a:off x="8096264" y="4500572"/>
              <a:ext cx="3283775" cy="984881"/>
            </a:xfrm>
            <a:prstGeom prst="rect">
              <a:avLst/>
            </a:prstGeom>
            <a:noFill/>
          </p:spPr>
          <p:txBody>
            <a:bodyPr wrap="square" lIns="121917" tIns="60958" rIns="121917" bIns="60958" rtlCol="0">
              <a:spAutoFit/>
            </a:bodyPr>
            <a:lstStyle/>
            <a:p>
              <a:r>
                <a:rPr lang="zh-CN" altLang="en-US" sz="1400" dirty="0"/>
                <a:t>具有努力避免或降低环境不确性风险的意向，对工作进行监控、检查及评估；关心工作的秩序和清晰性，自我检查工作，监控自己或别人的工作秩序</a:t>
              </a:r>
              <a:endParaRPr lang="zh-CN" altLang="en-US" sz="1400" dirty="0"/>
            </a:p>
          </p:txBody>
        </p:sp>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文本占位符 2052"/>
          <p:cNvSpPr>
            <a:spLocks noGrp="1"/>
          </p:cNvSpPr>
          <p:nvPr>
            <p:ph type="body" sz="quarter" idx="13"/>
          </p:nvPr>
        </p:nvSpPr>
        <p:spPr/>
        <p:txBody>
          <a:bodyPr/>
          <a:lstStyle/>
          <a:p>
            <a:r>
              <a:rPr lang="en-US" altLang="zh-CN" dirty="0" smtClean="0"/>
              <a:t>1</a:t>
            </a:r>
            <a:endParaRPr lang="zh-CN" altLang="en-US" dirty="0"/>
          </a:p>
        </p:txBody>
      </p:sp>
      <p:sp>
        <p:nvSpPr>
          <p:cNvPr id="2061" name="文本占位符 2060"/>
          <p:cNvSpPr>
            <a:spLocks noGrp="1"/>
          </p:cNvSpPr>
          <p:nvPr>
            <p:ph type="body" sz="quarter" idx="14"/>
          </p:nvPr>
        </p:nvSpPr>
        <p:spPr/>
        <p:txBody>
          <a:bodyPr/>
          <a:lstStyle/>
          <a:p>
            <a:r>
              <a:rPr lang="zh-CN" altLang="en-US" dirty="0" smtClean="0"/>
              <a:t>创始人的管理技巧</a:t>
            </a:r>
            <a:endParaRPr lang="zh-CN" altLang="en-US" dirty="0"/>
          </a:p>
        </p:txBody>
      </p:sp>
      <p:sp>
        <p:nvSpPr>
          <p:cNvPr id="4" name="灯片编号占位符 3"/>
          <p:cNvSpPr>
            <a:spLocks noGrp="1"/>
          </p:cNvSpPr>
          <p:nvPr>
            <p:ph type="sldNum" sz="quarter" idx="15"/>
          </p:nvPr>
        </p:nvSpPr>
        <p:spPr/>
        <p:txBody>
          <a:bodyPr/>
          <a:lstStyle/>
          <a:p>
            <a:fld id="{4596955A-0397-448E-A8D1-99E4CC3433F6}" type="slidenum">
              <a:rPr lang="zh-CN" altLang="en-US" smtClean="0"/>
            </a:fld>
            <a:endParaRPr lang="zh-CN" altLang="en-US" dirty="0"/>
          </a:p>
        </p:txBody>
      </p:sp>
      <p:sp>
        <p:nvSpPr>
          <p:cNvPr id="24" name="AutoShape 4"/>
          <p:cNvSpPr>
            <a:spLocks noChangeArrowheads="1"/>
          </p:cNvSpPr>
          <p:nvPr/>
        </p:nvSpPr>
        <p:spPr bwMode="auto">
          <a:xfrm>
            <a:off x="1437249" y="1428736"/>
            <a:ext cx="9400153" cy="923925"/>
          </a:xfrm>
          <a:prstGeom prst="roundRect">
            <a:avLst>
              <a:gd name="adj" fmla="val 4167"/>
            </a:avLst>
          </a:prstGeom>
          <a:solidFill>
            <a:schemeClr val="bg1">
              <a:lumMod val="85000"/>
            </a:schemeClr>
          </a:solidFill>
          <a:ln w="9525" algn="ctr">
            <a:noFill/>
            <a:round/>
          </a:ln>
          <a:effectLst/>
        </p:spPr>
        <p:txBody>
          <a:bodyPr lIns="609585" tIns="60958" rIns="121917" bIns="60958" anchor="ctr"/>
          <a:lstStyle/>
          <a:p>
            <a:r>
              <a:rPr lang="zh-CN" altLang="en-US" sz="1400" dirty="0"/>
              <a:t>首先要建立独具特色的企业文化，文化永远是企业一切经营管理活动的核心。让每位员工都了解自己的地位，信任员工，赢得他们的忠诚信任；深入接触员工，了解他们的爱好、习惯和敏感的事物，对他们的认识就是你的资本；聆听下属建议，他们将是你的智囊团；</a:t>
            </a:r>
            <a:endParaRPr lang="zh-CN" altLang="en-US" sz="1400" dirty="0"/>
          </a:p>
        </p:txBody>
      </p:sp>
      <p:sp>
        <p:nvSpPr>
          <p:cNvPr id="25" name="AutoShape 5"/>
          <p:cNvSpPr>
            <a:spLocks noChangeArrowheads="1"/>
          </p:cNvSpPr>
          <p:nvPr/>
        </p:nvSpPr>
        <p:spPr bwMode="auto">
          <a:xfrm>
            <a:off x="1250980" y="1643051"/>
            <a:ext cx="522816" cy="457200"/>
          </a:xfrm>
          <a:prstGeom prst="roundRect">
            <a:avLst>
              <a:gd name="adj" fmla="val 0"/>
            </a:avLst>
          </a:prstGeom>
          <a:solidFill>
            <a:srgbClr val="4987DE">
              <a:alpha val="50000"/>
            </a:srgbClr>
          </a:solidFill>
          <a:ln w="9525" algn="ctr">
            <a:noFill/>
            <a:round/>
          </a:ln>
          <a:effectLst>
            <a:outerShdw dist="35921" dir="2700000" algn="ctr" rotWithShape="0">
              <a:schemeClr val="tx1">
                <a:alpha val="50000"/>
              </a:schemeClr>
            </a:outerShdw>
          </a:effectLst>
        </p:spPr>
        <p:txBody>
          <a:bodyPr wrap="none" lIns="121917" tIns="60958" rIns="121917" bIns="60958" anchor="ctr"/>
          <a:lstStyle/>
          <a:p>
            <a:pPr algn="ctr" eaLnBrk="0" hangingPunct="0"/>
            <a:r>
              <a:rPr lang="en-US" altLang="zh-CN">
                <a:solidFill>
                  <a:schemeClr val="accent2"/>
                </a:solidFill>
                <a:effectLst>
                  <a:outerShdw blurRad="38100" dist="38100" dir="2700000" algn="tl">
                    <a:srgbClr val="000000"/>
                  </a:outerShdw>
                </a:effectLst>
                <a:ea typeface="宋体" panose="02010600030101010101" pitchFamily="2" charset="-122"/>
              </a:rPr>
              <a:t>1</a:t>
            </a:r>
            <a:endParaRPr lang="en-US" altLang="zh-CN">
              <a:solidFill>
                <a:schemeClr val="accent2"/>
              </a:solidFill>
              <a:effectLst>
                <a:outerShdw blurRad="38100" dist="38100" dir="2700000" algn="tl">
                  <a:srgbClr val="000000"/>
                </a:outerShdw>
              </a:effectLst>
              <a:ea typeface="宋体" panose="02010600030101010101" pitchFamily="2" charset="-122"/>
            </a:endParaRPr>
          </a:p>
        </p:txBody>
      </p:sp>
      <p:sp>
        <p:nvSpPr>
          <p:cNvPr id="26" name="AutoShape 6"/>
          <p:cNvSpPr>
            <a:spLocks noChangeArrowheads="1"/>
          </p:cNvSpPr>
          <p:nvPr/>
        </p:nvSpPr>
        <p:spPr bwMode="auto">
          <a:xfrm>
            <a:off x="1437249" y="2492361"/>
            <a:ext cx="9400153" cy="738187"/>
          </a:xfrm>
          <a:prstGeom prst="roundRect">
            <a:avLst>
              <a:gd name="adj" fmla="val 4167"/>
            </a:avLst>
          </a:prstGeom>
          <a:solidFill>
            <a:schemeClr val="bg1">
              <a:lumMod val="85000"/>
            </a:schemeClr>
          </a:solidFill>
          <a:ln w="9525" algn="ctr">
            <a:noFill/>
            <a:round/>
          </a:ln>
          <a:effectLst/>
        </p:spPr>
        <p:txBody>
          <a:bodyPr lIns="609585" tIns="60958" rIns="121917" bIns="60958" anchor="ctr"/>
          <a:lstStyle/>
          <a:p>
            <a:r>
              <a:rPr lang="zh-CN" altLang="en-US" sz="1400" dirty="0"/>
              <a:t>其次，不仅有战略，而且还有策略、战略设计。清晰正确的企业宗旨是战略的第一步，要建立起企业管理层决策机制。注重计划组织、计划高于策划、落实高于决策、执行高于创意。</a:t>
            </a:r>
            <a:endParaRPr lang="en-US" altLang="zh-CN" sz="1400" dirty="0"/>
          </a:p>
        </p:txBody>
      </p:sp>
      <p:sp>
        <p:nvSpPr>
          <p:cNvPr id="27" name="AutoShape 7"/>
          <p:cNvSpPr>
            <a:spLocks noChangeArrowheads="1"/>
          </p:cNvSpPr>
          <p:nvPr/>
        </p:nvSpPr>
        <p:spPr bwMode="auto">
          <a:xfrm>
            <a:off x="1250980" y="2632061"/>
            <a:ext cx="522816" cy="457200"/>
          </a:xfrm>
          <a:prstGeom prst="roundRect">
            <a:avLst>
              <a:gd name="adj" fmla="val 0"/>
            </a:avLst>
          </a:prstGeom>
          <a:solidFill>
            <a:srgbClr val="4987DE">
              <a:alpha val="50000"/>
            </a:srgbClr>
          </a:solidFill>
          <a:ln w="9525" algn="ctr">
            <a:noFill/>
            <a:round/>
          </a:ln>
          <a:effectLst>
            <a:outerShdw dist="35921" dir="2700000" algn="ctr" rotWithShape="0">
              <a:schemeClr val="tx1">
                <a:alpha val="50000"/>
              </a:schemeClr>
            </a:outerShdw>
          </a:effectLst>
        </p:spPr>
        <p:txBody>
          <a:bodyPr wrap="none" lIns="121917" tIns="60958" rIns="121917" bIns="60958" anchor="ctr"/>
          <a:lstStyle/>
          <a:p>
            <a:pPr algn="ctr" eaLnBrk="0" hangingPunct="0"/>
            <a:r>
              <a:rPr lang="en-US" altLang="zh-CN">
                <a:solidFill>
                  <a:schemeClr val="accent2"/>
                </a:solidFill>
                <a:effectLst>
                  <a:outerShdw blurRad="38100" dist="38100" dir="2700000" algn="tl">
                    <a:srgbClr val="000000"/>
                  </a:outerShdw>
                </a:effectLst>
                <a:ea typeface="宋体" panose="02010600030101010101" pitchFamily="2" charset="-122"/>
              </a:rPr>
              <a:t>2</a:t>
            </a:r>
            <a:endParaRPr lang="en-US" altLang="zh-CN">
              <a:solidFill>
                <a:schemeClr val="accent2"/>
              </a:solidFill>
              <a:effectLst>
                <a:outerShdw blurRad="38100" dist="38100" dir="2700000" algn="tl">
                  <a:srgbClr val="000000"/>
                </a:outerShdw>
              </a:effectLst>
              <a:ea typeface="宋体" panose="02010600030101010101" pitchFamily="2" charset="-122"/>
            </a:endParaRPr>
          </a:p>
        </p:txBody>
      </p:sp>
      <p:sp>
        <p:nvSpPr>
          <p:cNvPr id="28" name="AutoShape 8"/>
          <p:cNvSpPr>
            <a:spLocks noChangeArrowheads="1"/>
          </p:cNvSpPr>
          <p:nvPr/>
        </p:nvSpPr>
        <p:spPr bwMode="auto">
          <a:xfrm>
            <a:off x="1437249" y="3371837"/>
            <a:ext cx="9400153" cy="738187"/>
          </a:xfrm>
          <a:prstGeom prst="roundRect">
            <a:avLst>
              <a:gd name="adj" fmla="val 4167"/>
            </a:avLst>
          </a:prstGeom>
          <a:solidFill>
            <a:schemeClr val="bg1">
              <a:lumMod val="85000"/>
            </a:schemeClr>
          </a:solidFill>
          <a:ln w="9525" algn="ctr">
            <a:noFill/>
            <a:round/>
          </a:ln>
          <a:effectLst/>
        </p:spPr>
        <p:txBody>
          <a:bodyPr lIns="609585" tIns="60958" rIns="121917" bIns="60958" anchor="ctr"/>
          <a:lstStyle/>
          <a:p>
            <a:r>
              <a:rPr lang="zh-CN" altLang="en-US" sz="1400" dirty="0"/>
              <a:t>第三解释“为什么”要做某事，尽可能委婉地让大家知道你的想法，没有人喜欢被蒙在鼓里，让员工参与同他们切身利益有关的计划和决策；实施管理权与经营权分离，大权独揽必然造成效率低下。</a:t>
            </a:r>
            <a:endParaRPr lang="zh-CN" altLang="en-US" sz="1400" dirty="0"/>
          </a:p>
        </p:txBody>
      </p:sp>
      <p:sp>
        <p:nvSpPr>
          <p:cNvPr id="29" name="AutoShape 9"/>
          <p:cNvSpPr>
            <a:spLocks noChangeArrowheads="1"/>
          </p:cNvSpPr>
          <p:nvPr/>
        </p:nvSpPr>
        <p:spPr bwMode="auto">
          <a:xfrm>
            <a:off x="1250980" y="3511536"/>
            <a:ext cx="522816" cy="457200"/>
          </a:xfrm>
          <a:prstGeom prst="roundRect">
            <a:avLst>
              <a:gd name="adj" fmla="val 0"/>
            </a:avLst>
          </a:prstGeom>
          <a:solidFill>
            <a:srgbClr val="4987DE">
              <a:alpha val="50000"/>
            </a:srgbClr>
          </a:solidFill>
          <a:ln w="9525" algn="ctr">
            <a:noFill/>
            <a:round/>
          </a:ln>
          <a:effectLst>
            <a:outerShdw dist="35921" dir="2700000" algn="ctr" rotWithShape="0">
              <a:schemeClr val="tx1">
                <a:alpha val="50000"/>
              </a:schemeClr>
            </a:outerShdw>
          </a:effectLst>
        </p:spPr>
        <p:txBody>
          <a:bodyPr wrap="none" lIns="121917" tIns="60958" rIns="121917" bIns="60958" anchor="ctr"/>
          <a:lstStyle/>
          <a:p>
            <a:pPr algn="ctr" eaLnBrk="0" hangingPunct="0"/>
            <a:r>
              <a:rPr lang="en-US" altLang="zh-CN">
                <a:solidFill>
                  <a:schemeClr val="accent2"/>
                </a:solidFill>
                <a:effectLst>
                  <a:outerShdw blurRad="38100" dist="38100" dir="2700000" algn="tl">
                    <a:srgbClr val="000000"/>
                  </a:outerShdw>
                </a:effectLst>
                <a:ea typeface="宋体" panose="02010600030101010101" pitchFamily="2" charset="-122"/>
              </a:rPr>
              <a:t>3</a:t>
            </a:r>
            <a:endParaRPr lang="en-US" altLang="zh-CN">
              <a:solidFill>
                <a:schemeClr val="accent2"/>
              </a:solidFill>
              <a:effectLst>
                <a:outerShdw blurRad="38100" dist="38100" dir="2700000" algn="tl">
                  <a:srgbClr val="000000"/>
                </a:outerShdw>
              </a:effectLst>
              <a:ea typeface="宋体" panose="02010600030101010101" pitchFamily="2" charset="-122"/>
            </a:endParaRPr>
          </a:p>
        </p:txBody>
      </p:sp>
      <p:sp>
        <p:nvSpPr>
          <p:cNvPr id="30" name="AutoShape 10"/>
          <p:cNvSpPr>
            <a:spLocks noChangeArrowheads="1"/>
          </p:cNvSpPr>
          <p:nvPr/>
        </p:nvSpPr>
        <p:spPr bwMode="auto">
          <a:xfrm>
            <a:off x="1437249" y="4251312"/>
            <a:ext cx="9400153" cy="738187"/>
          </a:xfrm>
          <a:prstGeom prst="roundRect">
            <a:avLst>
              <a:gd name="adj" fmla="val 4167"/>
            </a:avLst>
          </a:prstGeom>
          <a:solidFill>
            <a:schemeClr val="bg1">
              <a:lumMod val="85000"/>
            </a:schemeClr>
          </a:solidFill>
          <a:ln w="9525" algn="ctr">
            <a:noFill/>
            <a:round/>
          </a:ln>
          <a:effectLst/>
        </p:spPr>
        <p:txBody>
          <a:bodyPr lIns="609585" tIns="60958" rIns="121917" bIns="60958" anchor="ctr"/>
          <a:lstStyle/>
          <a:p>
            <a:r>
              <a:rPr lang="zh-CN" altLang="en-US" sz="1400" dirty="0"/>
              <a:t>第四，摈弃情感化，变“人治”为“法治”，科学的综合化管理。企业发展需要一个稳定可靠并且忠诚的核心管理团队。告知员工他所担负职务的重要性。</a:t>
            </a:r>
            <a:endParaRPr lang="zh-CN" altLang="en-US" sz="1400" dirty="0"/>
          </a:p>
        </p:txBody>
      </p:sp>
      <p:sp>
        <p:nvSpPr>
          <p:cNvPr id="31" name="AutoShape 11"/>
          <p:cNvSpPr>
            <a:spLocks noChangeArrowheads="1"/>
          </p:cNvSpPr>
          <p:nvPr/>
        </p:nvSpPr>
        <p:spPr bwMode="auto">
          <a:xfrm>
            <a:off x="1250980" y="4391011"/>
            <a:ext cx="522816" cy="457200"/>
          </a:xfrm>
          <a:prstGeom prst="roundRect">
            <a:avLst>
              <a:gd name="adj" fmla="val 0"/>
            </a:avLst>
          </a:prstGeom>
          <a:solidFill>
            <a:srgbClr val="4987DE">
              <a:alpha val="50000"/>
            </a:srgbClr>
          </a:solidFill>
          <a:ln w="9525" algn="ctr">
            <a:noFill/>
            <a:round/>
          </a:ln>
          <a:effectLst>
            <a:outerShdw dist="35921" dir="2700000" algn="ctr" rotWithShape="0">
              <a:schemeClr val="tx1">
                <a:alpha val="50000"/>
              </a:schemeClr>
            </a:outerShdw>
          </a:effectLst>
        </p:spPr>
        <p:txBody>
          <a:bodyPr wrap="none" lIns="121917" tIns="60958" rIns="121917" bIns="60958" anchor="ctr"/>
          <a:lstStyle/>
          <a:p>
            <a:pPr algn="ctr" eaLnBrk="0" hangingPunct="0"/>
            <a:r>
              <a:rPr lang="en-US" altLang="zh-CN">
                <a:solidFill>
                  <a:schemeClr val="accent2"/>
                </a:solidFill>
                <a:effectLst>
                  <a:outerShdw blurRad="38100" dist="38100" dir="2700000" algn="tl">
                    <a:srgbClr val="000000"/>
                  </a:outerShdw>
                </a:effectLst>
                <a:ea typeface="宋体" panose="02010600030101010101" pitchFamily="2" charset="-122"/>
              </a:rPr>
              <a:t>4</a:t>
            </a:r>
            <a:endParaRPr lang="en-US" altLang="zh-CN">
              <a:solidFill>
                <a:schemeClr val="accent2"/>
              </a:solidFill>
              <a:effectLst>
                <a:outerShdw blurRad="38100" dist="38100" dir="2700000" algn="tl">
                  <a:srgbClr val="000000"/>
                </a:outerShdw>
              </a:effectLst>
              <a:ea typeface="宋体" panose="02010600030101010101" pitchFamily="2" charset="-122"/>
            </a:endParaRPr>
          </a:p>
        </p:txBody>
      </p:sp>
      <p:sp>
        <p:nvSpPr>
          <p:cNvPr id="32" name="AutoShape 12"/>
          <p:cNvSpPr>
            <a:spLocks noChangeArrowheads="1"/>
          </p:cNvSpPr>
          <p:nvPr/>
        </p:nvSpPr>
        <p:spPr bwMode="auto">
          <a:xfrm>
            <a:off x="1437249" y="5130787"/>
            <a:ext cx="9400153" cy="738187"/>
          </a:xfrm>
          <a:prstGeom prst="roundRect">
            <a:avLst>
              <a:gd name="adj" fmla="val 4167"/>
            </a:avLst>
          </a:prstGeom>
          <a:solidFill>
            <a:schemeClr val="bg1">
              <a:lumMod val="85000"/>
            </a:schemeClr>
          </a:solidFill>
          <a:ln w="9525" algn="ctr">
            <a:noFill/>
            <a:round/>
          </a:ln>
          <a:effectLst/>
        </p:spPr>
        <p:txBody>
          <a:bodyPr lIns="609585" tIns="60958" rIns="121917" bIns="60958" anchor="ctr"/>
          <a:lstStyle/>
          <a:p>
            <a:r>
              <a:rPr lang="zh-CN" altLang="en-US" sz="1400" dirty="0"/>
              <a:t>第五，企业没有人就没有一切。重视人才，支持你的员工，把握住每一个机会</a:t>
            </a:r>
            <a:r>
              <a:rPr lang="en-US" altLang="zh-CN" sz="1400" dirty="0"/>
              <a:t>,</a:t>
            </a:r>
            <a:r>
              <a:rPr lang="zh-CN" altLang="en-US" sz="1400" dirty="0"/>
              <a:t>表现你以员工为骄傲，假如有人发牢骚，需赶紧找出代们不满之处；尽最大可能，安抚不满的情绪</a:t>
            </a:r>
            <a:r>
              <a:rPr lang="en-US" altLang="zh-CN" sz="1400" dirty="0"/>
              <a:t>,</a:t>
            </a:r>
            <a:r>
              <a:rPr lang="zh-CN" altLang="en-US" sz="1400" dirty="0"/>
              <a:t>否则所有的人都会受到波及；</a:t>
            </a:r>
            <a:endParaRPr lang="zh-CN" altLang="en-US" sz="1400" dirty="0"/>
          </a:p>
        </p:txBody>
      </p:sp>
      <p:sp>
        <p:nvSpPr>
          <p:cNvPr id="33" name="AutoShape 13"/>
          <p:cNvSpPr>
            <a:spLocks noChangeArrowheads="1"/>
          </p:cNvSpPr>
          <p:nvPr/>
        </p:nvSpPr>
        <p:spPr bwMode="auto">
          <a:xfrm>
            <a:off x="1250980" y="5270487"/>
            <a:ext cx="522816" cy="457200"/>
          </a:xfrm>
          <a:prstGeom prst="roundRect">
            <a:avLst>
              <a:gd name="adj" fmla="val 0"/>
            </a:avLst>
          </a:prstGeom>
          <a:solidFill>
            <a:srgbClr val="4987DE">
              <a:alpha val="50000"/>
            </a:srgbClr>
          </a:solidFill>
          <a:ln w="9525" algn="ctr">
            <a:noFill/>
            <a:round/>
          </a:ln>
          <a:effectLst>
            <a:outerShdw dist="35921" dir="2700000" algn="ctr" rotWithShape="0">
              <a:schemeClr val="tx1">
                <a:alpha val="50000"/>
              </a:schemeClr>
            </a:outerShdw>
          </a:effectLst>
        </p:spPr>
        <p:txBody>
          <a:bodyPr wrap="none" lIns="121917" tIns="60958" rIns="121917" bIns="60958" anchor="ctr"/>
          <a:lstStyle/>
          <a:p>
            <a:pPr algn="ctr" eaLnBrk="0" hangingPunct="0"/>
            <a:r>
              <a:rPr lang="en-US" altLang="zh-CN">
                <a:solidFill>
                  <a:schemeClr val="accent2"/>
                </a:solidFill>
                <a:effectLst>
                  <a:outerShdw blurRad="38100" dist="38100" dir="2700000" algn="tl">
                    <a:srgbClr val="000000"/>
                  </a:outerShdw>
                </a:effectLst>
                <a:ea typeface="宋体" panose="02010600030101010101" pitchFamily="2" charset="-122"/>
              </a:rPr>
              <a:t>5</a:t>
            </a:r>
            <a:endParaRPr lang="en-US" altLang="zh-CN">
              <a:solidFill>
                <a:schemeClr val="accent2"/>
              </a:solidFill>
              <a:effectLst>
                <a:outerShdw blurRad="38100" dist="38100" dir="2700000" algn="tl">
                  <a:srgbClr val="000000"/>
                </a:outerShdw>
              </a:effectLst>
              <a:ea typeface="宋体" panose="02010600030101010101" pitchFamily="2" charset="-122"/>
            </a:endParaRPr>
          </a:p>
        </p:txBody>
      </p:sp>
      <p:sp>
        <p:nvSpPr>
          <p:cNvPr id="34" name="矩形 33"/>
          <p:cNvSpPr/>
          <p:nvPr/>
        </p:nvSpPr>
        <p:spPr>
          <a:xfrm>
            <a:off x="4087252" y="5895466"/>
            <a:ext cx="4031819" cy="615553"/>
          </a:xfrm>
          <a:prstGeom prst="rect">
            <a:avLst/>
          </a:prstGeom>
          <a:noFill/>
        </p:spPr>
        <p:txBody>
          <a:bodyPr wrap="none" lIns="121917" tIns="60958" rIns="121917" bIns="60958">
            <a:spAutoFit/>
          </a:bodyPr>
          <a:lstStyle/>
          <a:p>
            <a:r>
              <a:rPr lang="zh-CN" altLang="en-US" sz="3200" i="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方正综艺简体" pitchFamily="2" charset="-122"/>
                <a:ea typeface="方正综艺简体" pitchFamily="2" charset="-122"/>
              </a:rPr>
              <a:t>眼观六路、耳听八方</a:t>
            </a:r>
            <a:endParaRPr lang="zh-CN" altLang="en-US" sz="3200" i="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方正综艺简体" pitchFamily="2" charset="-122"/>
              <a:ea typeface="方正综艺简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1"/>
          </p:nvPr>
        </p:nvSpPr>
        <p:spPr/>
        <p:txBody>
          <a:bodyPr/>
          <a:lstStyle/>
          <a:p>
            <a:r>
              <a:rPr lang="en-US" altLang="zh-CN" dirty="0" smtClean="0"/>
              <a:t>V</a:t>
            </a:r>
            <a:r>
              <a:rPr lang="zh-CN" altLang="en-US" dirty="0" smtClean="0"/>
              <a:t>创决策训练营</a:t>
            </a:r>
            <a:endParaRPr lang="zh-CN" altLang="en-US" dirty="0"/>
          </a:p>
        </p:txBody>
      </p:sp>
      <p:sp>
        <p:nvSpPr>
          <p:cNvPr id="8" name="文本占位符 7"/>
          <p:cNvSpPr>
            <a:spLocks noGrp="1"/>
          </p:cNvSpPr>
          <p:nvPr>
            <p:ph type="body" sz="quarter" idx="13"/>
          </p:nvPr>
        </p:nvSpPr>
        <p:spPr/>
        <p:txBody>
          <a:bodyPr/>
          <a:lstStyle/>
          <a:p>
            <a:r>
              <a:rPr lang="zh-CN" altLang="en-US" dirty="0" smtClean="0"/>
              <a:t>管理那些事</a:t>
            </a:r>
            <a:endParaRPr lang="zh-CN" altLang="en-US" dirty="0"/>
          </a:p>
        </p:txBody>
      </p:sp>
      <p:pic>
        <p:nvPicPr>
          <p:cNvPr id="23" name="图片占位符 22"/>
          <p:cNvPicPr>
            <a:picLocks noGrp="1" noChangeAspect="1"/>
          </p:cNvPicPr>
          <p:nvPr>
            <p:ph type="pic" sz="quarter" idx="14"/>
          </p:nvPr>
        </p:nvPicPr>
        <p:blipFill rotWithShape="1">
          <a:blip r:embed="rId1">
            <a:extLst>
              <a:ext uri="{28A0092B-C50C-407E-A947-70E740481C1C}">
                <a14:useLocalDpi xmlns:a14="http://schemas.microsoft.com/office/drawing/2010/main" val="0"/>
              </a:ext>
            </a:extLst>
          </a:blip>
          <a:srcRect l="15336" t="12653" r="19755" b="16732"/>
          <a:stretch>
            <a:fillRect/>
          </a:stretch>
        </p:blipFill>
        <p:spPr/>
      </p:pic>
      <p:sp>
        <p:nvSpPr>
          <p:cNvPr id="5" name="文本占位符 4"/>
          <p:cNvSpPr>
            <a:spLocks noGrp="1"/>
          </p:cNvSpPr>
          <p:nvPr>
            <p:ph type="body" sz="quarter" idx="10"/>
          </p:nvPr>
        </p:nvSpPr>
        <p:spPr/>
        <p:txBody>
          <a:bodyPr/>
          <a:lstStyle/>
          <a:p>
            <a:r>
              <a:rPr lang="zh-CN" altLang="en-US" smtClean="0"/>
              <a:t>贰</a:t>
            </a:r>
            <a:endParaRPr lang="zh-CN" altLang="en-US" dirty="0"/>
          </a:p>
        </p:txBody>
      </p:sp>
      <p:sp>
        <p:nvSpPr>
          <p:cNvPr id="7" name="文本占位符 6"/>
          <p:cNvSpPr>
            <a:spLocks noGrp="1"/>
          </p:cNvSpPr>
          <p:nvPr>
            <p:ph type="body" sz="quarter" idx="12"/>
          </p:nvPr>
        </p:nvSpPr>
        <p:spPr/>
        <p:txBody>
          <a:bodyPr/>
          <a:lstStyle/>
          <a:p>
            <a:r>
              <a:rPr lang="zh-CN" altLang="en-US" smtClean="0"/>
              <a:t>第二部分</a:t>
            </a:r>
            <a:endParaRPr lang="zh-CN" altLang="en-US" dirty="0"/>
          </a:p>
        </p:txBody>
      </p:sp>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8593</Words>
  <Application>WPS 演示</Application>
  <PresentationFormat>自定义</PresentationFormat>
  <Paragraphs>509</Paragraphs>
  <Slides>28</Slides>
  <Notes>14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28</vt:i4>
      </vt:variant>
    </vt:vector>
  </HeadingPairs>
  <TitlesOfParts>
    <vt:vector size="37" baseType="lpstr">
      <vt:lpstr>Arial</vt:lpstr>
      <vt:lpstr>宋体</vt:lpstr>
      <vt:lpstr>Wingdings</vt:lpstr>
      <vt:lpstr>微软雅黑</vt:lpstr>
      <vt:lpstr>华文隶书</vt:lpstr>
      <vt:lpstr>方正综艺简体</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VULCAN</dc:creator>
  <cp:lastModifiedBy>Administrator</cp:lastModifiedBy>
  <cp:revision>503</cp:revision>
  <dcterms:created xsi:type="dcterms:W3CDTF">2016-05-09T02:08:00Z</dcterms:created>
  <dcterms:modified xsi:type="dcterms:W3CDTF">2018-09-29T07:59:56Z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