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5"/>
  </p:handoutMasterIdLst>
  <p:sldIdLst>
    <p:sldId id="290" r:id="rId3"/>
    <p:sldId id="291" r:id="rId5"/>
    <p:sldId id="260" r:id="rId6"/>
    <p:sldId id="259" r:id="rId7"/>
    <p:sldId id="320" r:id="rId8"/>
    <p:sldId id="322" r:id="rId9"/>
    <p:sldId id="321" r:id="rId10"/>
    <p:sldId id="323" r:id="rId11"/>
    <p:sldId id="324" r:id="rId12"/>
    <p:sldId id="327" r:id="rId13"/>
    <p:sldId id="261" r:id="rId14"/>
    <p:sldId id="262" r:id="rId15"/>
    <p:sldId id="297" r:id="rId16"/>
    <p:sldId id="318" r:id="rId17"/>
    <p:sldId id="316" r:id="rId18"/>
    <p:sldId id="317" r:id="rId19"/>
    <p:sldId id="265" r:id="rId20"/>
    <p:sldId id="319" r:id="rId21"/>
    <p:sldId id="303" r:id="rId22"/>
    <p:sldId id="304" r:id="rId23"/>
    <p:sldId id="277"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87DE"/>
    <a:srgbClr val="383E4C"/>
    <a:srgbClr val="F5F5F5"/>
    <a:srgbClr val="F2F2F2"/>
    <a:srgbClr val="6CABD6"/>
    <a:srgbClr val="22A8DE"/>
    <a:srgbClr val="2466C6"/>
    <a:srgbClr val="1E222A"/>
    <a:srgbClr val="3381C7"/>
    <a:srgbClr val="BA5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95" autoAdjust="0"/>
    <p:restoredTop sz="85409" autoAdjust="0"/>
  </p:normalViewPr>
  <p:slideViewPr>
    <p:cSldViewPr snapToGrid="0">
      <p:cViewPr>
        <p:scale>
          <a:sx n="75" d="100"/>
          <a:sy n="75" d="100"/>
        </p:scale>
        <p:origin x="-744" y="-80"/>
      </p:cViewPr>
      <p:guideLst>
        <p:guide orient="horz" pos="2160"/>
        <p:guide pos="3840"/>
      </p:guideLst>
    </p:cSldViewPr>
  </p:slideViewPr>
  <p:notesTextViewPr>
    <p:cViewPr>
      <p:scale>
        <a:sx n="1" d="1"/>
        <a:sy n="1" d="1"/>
      </p:scale>
      <p:origin x="0" y="0"/>
    </p:cViewPr>
  </p:notesTextViewPr>
  <p:sorterViewPr>
    <p:cViewPr>
      <p:scale>
        <a:sx n="100" d="100"/>
        <a:sy n="100" d="100"/>
      </p:scale>
      <p:origin x="0" y="-4710"/>
    </p:cViewPr>
  </p:sorterViewPr>
  <p:notesViewPr>
    <p:cSldViewPr snapToGrid="0">
      <p:cViewPr varScale="1">
        <p:scale>
          <a:sx n="88" d="100"/>
          <a:sy n="88" d="100"/>
        </p:scale>
        <p:origin x="294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212BFB-166E-4CDD-AD5B-AC26AE90C21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E070EA-FC40-42E8-91F6-5DBE7B9F4BF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87D4E2-F347-487F-9805-57194C7C295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FABC8-8301-4D14-BF61-A6AD70448D3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r>
              <a:rPr lang="zh-CN" altLang="en-US" b="0" dirty="0" smtClean="0"/>
              <a:t>创新需要“项目”做媒介</a:t>
            </a:r>
            <a:r>
              <a:rPr lang="zh-CN" altLang="en-US" sz="1200" b="0" dirty="0" smtClean="0">
                <a:latin typeface="黑体" panose="02010609060101010101" charset="-122"/>
                <a:ea typeface="黑体" panose="02010609060101010101" charset="-122"/>
                <a:cs typeface="黑体" panose="02010609060101010101" charset="-122"/>
              </a:rPr>
              <a:t>发明（包括新理论、新方法）要创新就要找到它能形成社会需要的新产品</a:t>
            </a:r>
            <a:r>
              <a:rPr lang="en-US" altLang="zh-CN" sz="1200" b="0" dirty="0" smtClean="0">
                <a:latin typeface="黑体" panose="02010609060101010101" charset="-122"/>
                <a:ea typeface="黑体" panose="02010609060101010101" charset="-122"/>
                <a:cs typeface="黑体" panose="02010609060101010101" charset="-122"/>
              </a:rPr>
              <a:t>——</a:t>
            </a:r>
            <a:r>
              <a:rPr lang="zh-CN" altLang="en-US" sz="1200" b="0" dirty="0" smtClean="0">
                <a:latin typeface="黑体" panose="02010609060101010101" charset="-122"/>
                <a:ea typeface="黑体" panose="02010609060101010101" charset="-122"/>
                <a:cs typeface="黑体" panose="02010609060101010101" charset="-122"/>
              </a:rPr>
              <a:t>项目。没有“项目”，发明完成不了创新。有的创新需进一步拓宽应用领域，也要寻找新“项目”。</a:t>
            </a:r>
            <a:endParaRPr lang="en-US" altLang="zh-CN" sz="1200" b="0" dirty="0" smtClean="0">
              <a:latin typeface="黑体" panose="02010609060101010101" charset="-122"/>
              <a:ea typeface="黑体" panose="02010609060101010101" charset="-122"/>
              <a:cs typeface="黑体" panose="02010609060101010101" charset="-122"/>
            </a:endParaRPr>
          </a:p>
          <a:p>
            <a:endParaRPr kumimoji="1" lang="zh-CN" altLang="en-US" dirty="0"/>
          </a:p>
        </p:txBody>
      </p:sp>
      <p:sp>
        <p:nvSpPr>
          <p:cNvPr id="4" name="幻灯片编号占位符 3"/>
          <p:cNvSpPr>
            <a:spLocks noGrp="1"/>
          </p:cNvSpPr>
          <p:nvPr>
            <p:ph type="sldNum" sz="quarter" idx="10"/>
          </p:nvPr>
        </p:nvSpPr>
        <p:spPr/>
        <p:txBody>
          <a:bodyPr/>
          <a:lstStyle/>
          <a:p>
            <a:fld id="{BE9212F0-A763-B047-A37C-153097D268C7}"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创新能力的障碍 </a:t>
            </a:r>
            <a:r>
              <a:rPr kumimoji="1" lang="en-US" altLang="zh-CN" dirty="0" smtClean="0"/>
              <a:t>1</a:t>
            </a:r>
            <a:r>
              <a:rPr kumimoji="1" lang="zh-CN" altLang="en-US" dirty="0" smtClean="0"/>
              <a:t>．习惯的影响</a:t>
            </a:r>
            <a:r>
              <a:rPr kumimoji="1" lang="en-US" altLang="zh-CN" dirty="0" smtClean="0"/>
              <a:t>2</a:t>
            </a:r>
            <a:r>
              <a:rPr kumimoji="1" lang="zh-CN" altLang="en-US" dirty="0" smtClean="0"/>
              <a:t>．消极的态度</a:t>
            </a:r>
            <a:r>
              <a:rPr kumimoji="1" lang="en-US" altLang="zh-CN" dirty="0" smtClean="0"/>
              <a:t>3</a:t>
            </a:r>
            <a:r>
              <a:rPr kumimoji="1" lang="zh-CN" altLang="en-US" dirty="0" smtClean="0"/>
              <a:t>．缺乏自信</a:t>
            </a:r>
            <a:r>
              <a:rPr kumimoji="1" lang="en-US" altLang="zh-CN" dirty="0" smtClean="0"/>
              <a:t>4</a:t>
            </a:r>
            <a:r>
              <a:rPr kumimoji="1" lang="zh-CN" altLang="en-US" dirty="0" smtClean="0"/>
              <a:t>．怕别人批评 </a:t>
            </a:r>
            <a:r>
              <a:rPr kumimoji="1" lang="en-US" altLang="zh-CN" dirty="0" smtClean="0"/>
              <a:t>5</a:t>
            </a:r>
            <a:r>
              <a:rPr kumimoji="1" lang="zh-CN" altLang="en-US" dirty="0" smtClean="0"/>
              <a:t>．吝惜时间</a:t>
            </a:r>
            <a:r>
              <a:rPr kumimoji="1" lang="en-US" altLang="zh-CN" dirty="0" smtClean="0"/>
              <a:t>6</a:t>
            </a:r>
            <a:r>
              <a:rPr kumimoji="1" lang="zh-CN" altLang="en-US" dirty="0" smtClean="0"/>
              <a:t>．随众附和</a:t>
            </a:r>
            <a:r>
              <a:rPr kumimoji="1" lang="en-US" altLang="zh-CN" dirty="0" smtClean="0"/>
              <a:t>7</a:t>
            </a:r>
            <a:r>
              <a:rPr kumimoji="1" lang="zh-CN" altLang="en-US" dirty="0" smtClean="0"/>
              <a:t>．缺乏想象  </a:t>
            </a:r>
            <a:r>
              <a:rPr kumimoji="1" lang="en-US" altLang="zh-CN" dirty="0" smtClean="0"/>
              <a:t>8</a:t>
            </a:r>
            <a:r>
              <a:rPr kumimoji="1" lang="zh-CN" altLang="en-US" dirty="0" smtClean="0"/>
              <a:t>．过于律己</a:t>
            </a:r>
            <a:r>
              <a:rPr kumimoji="1" lang="en-US" altLang="zh-CN" dirty="0" smtClean="0"/>
              <a:t>9</a:t>
            </a:r>
            <a:r>
              <a:rPr kumimoji="1" lang="zh-CN" altLang="en-US" dirty="0" smtClean="0"/>
              <a:t>．非对即错思维 </a:t>
            </a:r>
            <a:r>
              <a:rPr kumimoji="1" lang="en-US" altLang="zh-CN" dirty="0" smtClean="0"/>
              <a:t>10</a:t>
            </a:r>
            <a:r>
              <a:rPr kumimoji="1" lang="zh-CN" altLang="en-US" dirty="0" smtClean="0"/>
              <a:t>．缺乏胆识、魄力 </a:t>
            </a:r>
            <a:r>
              <a:rPr kumimoji="1" lang="en-US" altLang="zh-CN" dirty="0" smtClean="0"/>
              <a:t>11</a:t>
            </a:r>
            <a:r>
              <a:rPr kumimoji="1" lang="zh-CN" altLang="en-US" dirty="0" smtClean="0"/>
              <a:t>．消极的文化氛围</a:t>
            </a: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BE9212F0-A763-B047-A37C-153097D268C7}"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t>创始人根本看不到这一点，还喜欢兜售泛滥的沙文主义，渲染对传统工业的颠覆，到最后它还是要从比特回到原子，回到基本的物理世界，重新给予工业、实业尊重。</a:t>
            </a:r>
            <a:endParaRPr kumimoji="1"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章节起始页">
    <p:spTree>
      <p:nvGrpSpPr>
        <p:cNvPr id="1" name=""/>
        <p:cNvGrpSpPr/>
        <p:nvPr/>
      </p:nvGrpSpPr>
      <p:grpSpPr>
        <a:xfrm>
          <a:off x="0" y="0"/>
          <a:ext cx="0" cy="0"/>
          <a:chOff x="0" y="0"/>
          <a:chExt cx="0" cy="0"/>
        </a:xfrm>
      </p:grpSpPr>
      <p:cxnSp>
        <p:nvCxnSpPr>
          <p:cNvPr id="19" name="直接连接符 18"/>
          <p:cNvCxnSpPr/>
          <p:nvPr userDrawn="1"/>
        </p:nvCxnSpPr>
        <p:spPr>
          <a:xfrm>
            <a:off x="7702549" y="2121031"/>
            <a:ext cx="0" cy="3129699"/>
          </a:xfrm>
          <a:prstGeom prst="line">
            <a:avLst/>
          </a:prstGeom>
          <a:ln w="19050">
            <a:solidFill>
              <a:srgbClr val="4987DE"/>
            </a:solidFill>
          </a:ln>
        </p:spPr>
        <p:style>
          <a:lnRef idx="1">
            <a:schemeClr val="accent1"/>
          </a:lnRef>
          <a:fillRef idx="0">
            <a:schemeClr val="accent1"/>
          </a:fillRef>
          <a:effectRef idx="0">
            <a:schemeClr val="accent1"/>
          </a:effectRef>
          <a:fontRef idx="minor">
            <a:schemeClr val="tx1"/>
          </a:fontRef>
        </p:style>
      </p:cxnSp>
      <p:sp>
        <p:nvSpPr>
          <p:cNvPr id="37" name="任意多边形 36"/>
          <p:cNvSpPr/>
          <p:nvPr userDrawn="1"/>
        </p:nvSpPr>
        <p:spPr>
          <a:xfrm>
            <a:off x="11591450" y="4455796"/>
            <a:ext cx="600551" cy="2402204"/>
          </a:xfrm>
          <a:custGeom>
            <a:avLst/>
            <a:gdLst>
              <a:gd name="connsiteX0" fmla="*/ 600551 w 600551"/>
              <a:gd name="connsiteY0" fmla="*/ 0 h 2402204"/>
              <a:gd name="connsiteX1" fmla="*/ 600551 w 600551"/>
              <a:gd name="connsiteY1" fmla="*/ 2402204 h 2402204"/>
              <a:gd name="connsiteX2" fmla="*/ 0 w 600551"/>
              <a:gd name="connsiteY2" fmla="*/ 2402204 h 2402204"/>
            </a:gdLst>
            <a:ahLst/>
            <a:cxnLst>
              <a:cxn ang="0">
                <a:pos x="connsiteX0" y="connsiteY0"/>
              </a:cxn>
              <a:cxn ang="0">
                <a:pos x="connsiteX1" y="connsiteY1"/>
              </a:cxn>
              <a:cxn ang="0">
                <a:pos x="connsiteX2" y="connsiteY2"/>
              </a:cxn>
            </a:cxnLst>
            <a:rect l="l" t="t" r="r" b="b"/>
            <a:pathLst>
              <a:path w="600551" h="2402204">
                <a:moveTo>
                  <a:pt x="600551" y="0"/>
                </a:moveTo>
                <a:lnTo>
                  <a:pt x="600551" y="2402204"/>
                </a:lnTo>
                <a:lnTo>
                  <a:pt x="0" y="2402204"/>
                </a:lnTo>
                <a:close/>
              </a:path>
            </a:pathLst>
          </a:custGeom>
          <a:solidFill>
            <a:srgbClr val="4987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文本占位符 15"/>
          <p:cNvSpPr>
            <a:spLocks noGrp="1"/>
          </p:cNvSpPr>
          <p:nvPr>
            <p:ph type="body" sz="quarter" idx="11" hasCustomPrompt="1"/>
          </p:nvPr>
        </p:nvSpPr>
        <p:spPr>
          <a:xfrm>
            <a:off x="7741629" y="3363347"/>
            <a:ext cx="2489200" cy="429626"/>
          </a:xfrm>
          <a:prstGeom prst="rect">
            <a:avLst/>
          </a:prstGeom>
        </p:spPr>
        <p:txBody>
          <a:bodyPr/>
          <a:lstStyle>
            <a:lvl1pPr marL="0" indent="0" algn="l">
              <a:buFontTx/>
              <a:buNone/>
              <a:defRPr sz="1800"/>
            </a:lvl1pPr>
          </a:lstStyle>
          <a:p>
            <a:pPr lvl="0"/>
            <a:r>
              <a:rPr lang="en-US" altLang="zh-CN" dirty="0" smtClean="0"/>
              <a:t>ABCDE</a:t>
            </a:r>
            <a:r>
              <a:rPr lang="zh-CN" altLang="en-US" dirty="0" smtClean="0"/>
              <a:t>环境中的</a:t>
            </a:r>
            <a:endParaRPr lang="zh-CN" altLang="en-US" dirty="0"/>
          </a:p>
        </p:txBody>
      </p:sp>
      <p:sp>
        <p:nvSpPr>
          <p:cNvPr id="24" name="文本占位符 15"/>
          <p:cNvSpPr>
            <a:spLocks noGrp="1"/>
          </p:cNvSpPr>
          <p:nvPr>
            <p:ph type="body" sz="quarter" idx="13" hasCustomPrompt="1"/>
          </p:nvPr>
        </p:nvSpPr>
        <p:spPr>
          <a:xfrm>
            <a:off x="7741628" y="3663536"/>
            <a:ext cx="4031272" cy="1313005"/>
          </a:xfrm>
          <a:prstGeom prst="rect">
            <a:avLst/>
          </a:prstGeom>
        </p:spPr>
        <p:txBody>
          <a:bodyPr/>
          <a:lstStyle>
            <a:lvl1pPr marL="0" indent="0" algn="l">
              <a:buFontTx/>
              <a:buNone/>
              <a:defRPr sz="6000" b="1"/>
            </a:lvl1pPr>
          </a:lstStyle>
          <a:p>
            <a:pPr lvl="0"/>
            <a:r>
              <a:rPr lang="en-US" altLang="zh-CN" dirty="0" smtClean="0"/>
              <a:t>ABC</a:t>
            </a:r>
            <a:r>
              <a:rPr lang="zh-CN" altLang="en-US" dirty="0" smtClean="0"/>
              <a:t>成</a:t>
            </a:r>
            <a:endParaRPr lang="zh-CN" altLang="en-US" dirty="0"/>
          </a:p>
        </p:txBody>
      </p:sp>
      <p:sp>
        <p:nvSpPr>
          <p:cNvPr id="35" name="任意多边形 34"/>
          <p:cNvSpPr/>
          <p:nvPr userDrawn="1"/>
        </p:nvSpPr>
        <p:spPr>
          <a:xfrm>
            <a:off x="2" y="469072"/>
            <a:ext cx="6400799" cy="6388928"/>
          </a:xfrm>
          <a:custGeom>
            <a:avLst/>
            <a:gdLst>
              <a:gd name="connsiteX0" fmla="*/ 0 w 6400799"/>
              <a:gd name="connsiteY0" fmla="*/ 0 h 6388928"/>
              <a:gd name="connsiteX1" fmla="*/ 6400799 w 6400799"/>
              <a:gd name="connsiteY1" fmla="*/ 0 h 6388928"/>
              <a:gd name="connsiteX2" fmla="*/ 4803567 w 6400799"/>
              <a:gd name="connsiteY2" fmla="*/ 6388928 h 6388928"/>
              <a:gd name="connsiteX3" fmla="*/ 0 w 6400799"/>
              <a:gd name="connsiteY3" fmla="*/ 6388928 h 6388928"/>
            </a:gdLst>
            <a:ahLst/>
            <a:cxnLst>
              <a:cxn ang="0">
                <a:pos x="connsiteX0" y="connsiteY0"/>
              </a:cxn>
              <a:cxn ang="0">
                <a:pos x="connsiteX1" y="connsiteY1"/>
              </a:cxn>
              <a:cxn ang="0">
                <a:pos x="connsiteX2" y="connsiteY2"/>
              </a:cxn>
              <a:cxn ang="0">
                <a:pos x="connsiteX3" y="connsiteY3"/>
              </a:cxn>
            </a:cxnLst>
            <a:rect l="l" t="t" r="r" b="b"/>
            <a:pathLst>
              <a:path w="6400799" h="6388928">
                <a:moveTo>
                  <a:pt x="0" y="0"/>
                </a:moveTo>
                <a:lnTo>
                  <a:pt x="6400799" y="0"/>
                </a:lnTo>
                <a:lnTo>
                  <a:pt x="4803567" y="6388928"/>
                </a:lnTo>
                <a:lnTo>
                  <a:pt x="0" y="6388928"/>
                </a:lnTo>
                <a:close/>
              </a:path>
            </a:pathLst>
          </a:custGeom>
          <a:solidFill>
            <a:srgbClr val="4987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4" name="图片占位符 33"/>
          <p:cNvSpPr>
            <a:spLocks noGrp="1"/>
          </p:cNvSpPr>
          <p:nvPr>
            <p:ph type="pic" sz="quarter" idx="14"/>
          </p:nvPr>
        </p:nvSpPr>
        <p:spPr>
          <a:xfrm>
            <a:off x="1" y="0"/>
            <a:ext cx="6075556" cy="6888098"/>
          </a:xfrm>
          <a:custGeom>
            <a:avLst/>
            <a:gdLst>
              <a:gd name="connsiteX0" fmla="*/ 0 w 6075556"/>
              <a:gd name="connsiteY0" fmla="*/ 0 h 6888098"/>
              <a:gd name="connsiteX1" fmla="*/ 6075556 w 6075556"/>
              <a:gd name="connsiteY1" fmla="*/ 0 h 6888098"/>
              <a:gd name="connsiteX2" fmla="*/ 4383701 w 6075556"/>
              <a:gd name="connsiteY2" fmla="*/ 6888098 h 6888098"/>
              <a:gd name="connsiteX3" fmla="*/ 0 w 6075556"/>
              <a:gd name="connsiteY3" fmla="*/ 6888098 h 6888098"/>
            </a:gdLst>
            <a:ahLst/>
            <a:cxnLst>
              <a:cxn ang="0">
                <a:pos x="connsiteX0" y="connsiteY0"/>
              </a:cxn>
              <a:cxn ang="0">
                <a:pos x="connsiteX1" y="connsiteY1"/>
              </a:cxn>
              <a:cxn ang="0">
                <a:pos x="connsiteX2" y="connsiteY2"/>
              </a:cxn>
              <a:cxn ang="0">
                <a:pos x="connsiteX3" y="connsiteY3"/>
              </a:cxn>
            </a:cxnLst>
            <a:rect l="l" t="t" r="r" b="b"/>
            <a:pathLst>
              <a:path w="6075556" h="6888098">
                <a:moveTo>
                  <a:pt x="0" y="0"/>
                </a:moveTo>
                <a:lnTo>
                  <a:pt x="6075556" y="0"/>
                </a:lnTo>
                <a:lnTo>
                  <a:pt x="4383701" y="6888098"/>
                </a:lnTo>
                <a:lnTo>
                  <a:pt x="0" y="6888098"/>
                </a:lnTo>
                <a:close/>
              </a:path>
            </a:pathLst>
          </a:custGeom>
        </p:spPr>
        <p:txBody>
          <a:bodyPr wrap="square">
            <a:noAutofit/>
          </a:bodyPr>
          <a:lstStyle/>
          <a:p>
            <a:endParaRPr lang="zh-CN" altLang="en-US"/>
          </a:p>
        </p:txBody>
      </p:sp>
      <p:sp>
        <p:nvSpPr>
          <p:cNvPr id="16" name="文本占位符 15"/>
          <p:cNvSpPr>
            <a:spLocks noGrp="1"/>
          </p:cNvSpPr>
          <p:nvPr>
            <p:ph type="body" sz="quarter" idx="10" hasCustomPrompt="1"/>
          </p:nvPr>
        </p:nvSpPr>
        <p:spPr>
          <a:xfrm>
            <a:off x="6489700" y="2252980"/>
            <a:ext cx="1079500" cy="848439"/>
          </a:xfrm>
          <a:prstGeom prst="rect">
            <a:avLst/>
          </a:prstGeom>
        </p:spPr>
        <p:txBody>
          <a:bodyPr/>
          <a:lstStyle>
            <a:lvl1pPr marL="0" indent="0" algn="r">
              <a:buFontTx/>
              <a:buNone/>
              <a:defRPr sz="6000"/>
            </a:lvl1pPr>
          </a:lstStyle>
          <a:p>
            <a:pPr lvl="0"/>
            <a:r>
              <a:rPr lang="zh-CN" altLang="en-US" dirty="0" smtClean="0"/>
              <a:t>九</a:t>
            </a:r>
            <a:endParaRPr lang="zh-CN" altLang="en-US" dirty="0"/>
          </a:p>
        </p:txBody>
      </p:sp>
      <p:sp>
        <p:nvSpPr>
          <p:cNvPr id="22" name="矩形 21"/>
          <p:cNvSpPr/>
          <p:nvPr userDrawn="1"/>
        </p:nvSpPr>
        <p:spPr>
          <a:xfrm>
            <a:off x="6489700" y="3115811"/>
            <a:ext cx="1079499" cy="368483"/>
          </a:xfrm>
          <a:prstGeom prst="rect">
            <a:avLst/>
          </a:prstGeom>
          <a:solidFill>
            <a:srgbClr val="4987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占位符 15"/>
          <p:cNvSpPr>
            <a:spLocks noGrp="1"/>
          </p:cNvSpPr>
          <p:nvPr>
            <p:ph type="body" sz="quarter" idx="12" hasCustomPrompt="1"/>
          </p:nvPr>
        </p:nvSpPr>
        <p:spPr>
          <a:xfrm>
            <a:off x="6489700" y="3184233"/>
            <a:ext cx="1079499" cy="608739"/>
          </a:xfrm>
          <a:prstGeom prst="rect">
            <a:avLst/>
          </a:prstGeom>
        </p:spPr>
        <p:txBody>
          <a:bodyPr lIns="0" tIns="0" rIns="0" bIns="0"/>
          <a:lstStyle>
            <a:lvl1pPr marL="0" indent="0" algn="ctr">
              <a:buFontTx/>
              <a:buNone/>
              <a:defRPr sz="1800">
                <a:solidFill>
                  <a:schemeClr val="bg1"/>
                </a:solidFill>
              </a:defRPr>
            </a:lvl1pPr>
          </a:lstStyle>
          <a:p>
            <a:pPr lvl="0"/>
            <a:r>
              <a:rPr lang="zh-CN" altLang="en-US" dirty="0" smtClean="0"/>
              <a:t>第九部分</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37"/>
                                        </p:tgtEl>
                                        <p:attrNameLst>
                                          <p:attrName>ppt_x</p:attrName>
                                        </p:attrNameLst>
                                      </p:cBhvr>
                                      <p:tavLst>
                                        <p:tav tm="0">
                                          <p:val>
                                            <p:strVal val="ppt_x"/>
                                          </p:val>
                                        </p:tav>
                                        <p:tav tm="100000">
                                          <p:val>
                                            <p:strVal val="1+ppt_w/2"/>
                                          </p:val>
                                        </p:tav>
                                      </p:tavLst>
                                    </p:anim>
                                    <p:anim calcmode="lin" valueType="num">
                                      <p:cBhvr additive="base">
                                        <p:cTn id="7" dur="500"/>
                                        <p:tgtEl>
                                          <p:spTgt spid="37"/>
                                        </p:tgtEl>
                                        <p:attrNameLst>
                                          <p:attrName>ppt_y</p:attrName>
                                        </p:attrNameLst>
                                      </p:cBhvr>
                                      <p:tavLst>
                                        <p:tav tm="0">
                                          <p:val>
                                            <p:strVal val="ppt_y"/>
                                          </p:val>
                                        </p:tav>
                                        <p:tav tm="100000">
                                          <p:val>
                                            <p:strVal val="ppt_y"/>
                                          </p:val>
                                        </p:tav>
                                      </p:tavLst>
                                    </p:anim>
                                    <p:set>
                                      <p:cBhvr>
                                        <p:cTn id="8" dur="1" fill="hold">
                                          <p:stCondLst>
                                            <p:cond delay="499"/>
                                          </p:stCondLst>
                                        </p:cTn>
                                        <p:tgtEl>
                                          <p:spTgt spid="37"/>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35"/>
                                        </p:tgtEl>
                                        <p:attrNameLst>
                                          <p:attrName>ppt_x</p:attrName>
                                        </p:attrNameLst>
                                      </p:cBhvr>
                                      <p:tavLst>
                                        <p:tav tm="0">
                                          <p:val>
                                            <p:strVal val="ppt_x"/>
                                          </p:val>
                                        </p:tav>
                                        <p:tav tm="100000">
                                          <p:val>
                                            <p:strVal val="0-ppt_w/2"/>
                                          </p:val>
                                        </p:tav>
                                      </p:tavLst>
                                    </p:anim>
                                    <p:anim calcmode="lin" valueType="num">
                                      <p:cBhvr additive="base">
                                        <p:cTn id="11" dur="500"/>
                                        <p:tgtEl>
                                          <p:spTgt spid="35"/>
                                        </p:tgtEl>
                                        <p:attrNameLst>
                                          <p:attrName>ppt_y</p:attrName>
                                        </p:attrNameLst>
                                      </p:cBhvr>
                                      <p:tavLst>
                                        <p:tav tm="0">
                                          <p:val>
                                            <p:strVal val="ppt_y"/>
                                          </p:val>
                                        </p:tav>
                                        <p:tav tm="100000">
                                          <p:val>
                                            <p:strVal val="ppt_y"/>
                                          </p:val>
                                        </p:tav>
                                      </p:tavLst>
                                    </p:anim>
                                    <p:set>
                                      <p:cBhvr>
                                        <p:cTn id="12" dur="1" fill="hold">
                                          <p:stCondLst>
                                            <p:cond delay="499"/>
                                          </p:stCondLst>
                                        </p:cTn>
                                        <p:tgtEl>
                                          <p:spTgt spid="35"/>
                                        </p:tgtEl>
                                        <p:attrNameLst>
                                          <p:attrName>style.visibility</p:attrName>
                                        </p:attrNameLst>
                                      </p:cBhvr>
                                      <p:to>
                                        <p:strVal val="hidden"/>
                                      </p:to>
                                    </p:set>
                                  </p:childTnLst>
                                </p:cTn>
                              </p:par>
                              <p:par>
                                <p:cTn id="13" presetID="2" presetClass="exit" presetSubtype="8" fill="hold" grpId="0" nodeType="withEffect" nodePh="1">
                                  <p:stCondLst>
                                    <p:cond delay="0"/>
                                  </p:stCondLst>
                                  <p:endCondLst>
                                    <p:cond evt="begin" delay="0">
                                      <p:tn val="13"/>
                                    </p:cond>
                                  </p:endCondLst>
                                  <p:childTnLst>
                                    <p:anim calcmode="lin" valueType="num">
                                      <p:cBhvr additive="base">
                                        <p:cTn id="14" dur="500"/>
                                        <p:tgtEl>
                                          <p:spTgt spid="34"/>
                                        </p:tgtEl>
                                        <p:attrNameLst>
                                          <p:attrName>ppt_x</p:attrName>
                                        </p:attrNameLst>
                                      </p:cBhvr>
                                      <p:tavLst>
                                        <p:tav tm="0">
                                          <p:val>
                                            <p:strVal val="ppt_x"/>
                                          </p:val>
                                        </p:tav>
                                        <p:tav tm="100000">
                                          <p:val>
                                            <p:strVal val="0-ppt_w/2"/>
                                          </p:val>
                                        </p:tav>
                                      </p:tavLst>
                                    </p:anim>
                                    <p:anim calcmode="lin" valueType="num">
                                      <p:cBhvr additive="base">
                                        <p:cTn id="15" dur="500"/>
                                        <p:tgtEl>
                                          <p:spTgt spid="34"/>
                                        </p:tgtEl>
                                        <p:attrNameLst>
                                          <p:attrName>ppt_y</p:attrName>
                                        </p:attrNameLst>
                                      </p:cBhvr>
                                      <p:tavLst>
                                        <p:tav tm="0">
                                          <p:val>
                                            <p:strVal val="ppt_y"/>
                                          </p:val>
                                        </p:tav>
                                        <p:tav tm="100000">
                                          <p:val>
                                            <p:strVal val="ppt_y"/>
                                          </p:val>
                                        </p:tav>
                                      </p:tavLst>
                                    </p:anim>
                                    <p:set>
                                      <p:cBhvr>
                                        <p:cTn id="16" dur="1" fill="hold">
                                          <p:stCondLst>
                                            <p:cond delay="499"/>
                                          </p:stCondLst>
                                        </p:cTn>
                                        <p:tgtEl>
                                          <p:spTgt spid="34"/>
                                        </p:tgtEl>
                                        <p:attrNameLst>
                                          <p:attrName>style.visibility</p:attrName>
                                        </p:attrNameLst>
                                      </p:cBhvr>
                                      <p:to>
                                        <p:strVal val="hidden"/>
                                      </p:to>
                                    </p:set>
                                  </p:childTnLst>
                                </p:cTn>
                              </p:par>
                              <p:par>
                                <p:cTn id="17" presetID="2" presetClass="exit" presetSubtype="8" fill="hold" grpId="0" nodeType="withEffect">
                                  <p:stCondLst>
                                    <p:cond delay="0"/>
                                  </p:stCondLst>
                                  <p:childTnLst>
                                    <p:anim calcmode="lin" valueType="num">
                                      <p:cBhvr additive="base">
                                        <p:cTn id="18" dur="500"/>
                                        <p:tgtEl>
                                          <p:spTgt spid="16">
                                            <p:txEl>
                                              <p:pRg st="0" end="0"/>
                                            </p:txEl>
                                          </p:spTgt>
                                        </p:tgtEl>
                                        <p:attrNameLst>
                                          <p:attrName>ppt_x</p:attrName>
                                        </p:attrNameLst>
                                      </p:cBhvr>
                                      <p:tavLst>
                                        <p:tav tm="0">
                                          <p:val>
                                            <p:strVal val="ppt_x"/>
                                          </p:val>
                                        </p:tav>
                                        <p:tav tm="100000">
                                          <p:val>
                                            <p:strVal val="0-ppt_w/2"/>
                                          </p:val>
                                        </p:tav>
                                      </p:tavLst>
                                    </p:anim>
                                    <p:anim calcmode="lin" valueType="num">
                                      <p:cBhvr additive="base">
                                        <p:cTn id="19" dur="500"/>
                                        <p:tgtEl>
                                          <p:spTgt spid="16">
                                            <p:txEl>
                                              <p:pRg st="0" end="0"/>
                                            </p:txEl>
                                          </p:spTgt>
                                        </p:tgtEl>
                                        <p:attrNameLst>
                                          <p:attrName>ppt_y</p:attrName>
                                        </p:attrNameLst>
                                      </p:cBhvr>
                                      <p:tavLst>
                                        <p:tav tm="0">
                                          <p:val>
                                            <p:strVal val="ppt_y"/>
                                          </p:val>
                                        </p:tav>
                                        <p:tav tm="100000">
                                          <p:val>
                                            <p:strVal val="ppt_y"/>
                                          </p:val>
                                        </p:tav>
                                      </p:tavLst>
                                    </p:anim>
                                    <p:set>
                                      <p:cBhvr>
                                        <p:cTn id="20" dur="1" fill="hold">
                                          <p:stCondLst>
                                            <p:cond delay="499"/>
                                          </p:stCondLst>
                                        </p:cTn>
                                        <p:tgtEl>
                                          <p:spTgt spid="16">
                                            <p:txEl>
                                              <p:pRg st="0" end="0"/>
                                            </p:txEl>
                                          </p:spTgt>
                                        </p:tgtEl>
                                        <p:attrNameLst>
                                          <p:attrName>style.visibility</p:attrName>
                                        </p:attrNameLst>
                                      </p:cBhvr>
                                      <p:to>
                                        <p:strVal val="hidden"/>
                                      </p:to>
                                    </p:set>
                                  </p:childTnLst>
                                </p:cTn>
                              </p:par>
                              <p:par>
                                <p:cTn id="21" presetID="2" presetClass="exit" presetSubtype="8" fill="hold" grpId="0" nodeType="withEffect">
                                  <p:stCondLst>
                                    <p:cond delay="0"/>
                                  </p:stCondLst>
                                  <p:childTnLst>
                                    <p:anim calcmode="lin" valueType="num">
                                      <p:cBhvr additive="base">
                                        <p:cTn id="22" dur="500"/>
                                        <p:tgtEl>
                                          <p:spTgt spid="22"/>
                                        </p:tgtEl>
                                        <p:attrNameLst>
                                          <p:attrName>ppt_x</p:attrName>
                                        </p:attrNameLst>
                                      </p:cBhvr>
                                      <p:tavLst>
                                        <p:tav tm="0">
                                          <p:val>
                                            <p:strVal val="ppt_x"/>
                                          </p:val>
                                        </p:tav>
                                        <p:tav tm="100000">
                                          <p:val>
                                            <p:strVal val="0-ppt_w/2"/>
                                          </p:val>
                                        </p:tav>
                                      </p:tavLst>
                                    </p:anim>
                                    <p:anim calcmode="lin" valueType="num">
                                      <p:cBhvr additive="base">
                                        <p:cTn id="23" dur="500"/>
                                        <p:tgtEl>
                                          <p:spTgt spid="22"/>
                                        </p:tgtEl>
                                        <p:attrNameLst>
                                          <p:attrName>ppt_y</p:attrName>
                                        </p:attrNameLst>
                                      </p:cBhvr>
                                      <p:tavLst>
                                        <p:tav tm="0">
                                          <p:val>
                                            <p:strVal val="ppt_y"/>
                                          </p:val>
                                        </p:tav>
                                        <p:tav tm="100000">
                                          <p:val>
                                            <p:strVal val="ppt_y"/>
                                          </p:val>
                                        </p:tav>
                                      </p:tavLst>
                                    </p:anim>
                                    <p:set>
                                      <p:cBhvr>
                                        <p:cTn id="24" dur="1" fill="hold">
                                          <p:stCondLst>
                                            <p:cond delay="499"/>
                                          </p:stCondLst>
                                        </p:cTn>
                                        <p:tgtEl>
                                          <p:spTgt spid="22"/>
                                        </p:tgtEl>
                                        <p:attrNameLst>
                                          <p:attrName>style.visibility</p:attrName>
                                        </p:attrNameLst>
                                      </p:cBhvr>
                                      <p:to>
                                        <p:strVal val="hidden"/>
                                      </p:to>
                                    </p:set>
                                  </p:childTnLst>
                                </p:cTn>
                              </p:par>
                              <p:par>
                                <p:cTn id="25" presetID="2" presetClass="exit" presetSubtype="8" fill="hold" grpId="0" nodeType="withEffect">
                                  <p:stCondLst>
                                    <p:cond delay="0"/>
                                  </p:stCondLst>
                                  <p:childTnLst>
                                    <p:anim calcmode="lin" valueType="num">
                                      <p:cBhvr additive="base">
                                        <p:cTn id="26" dur="500"/>
                                        <p:tgtEl>
                                          <p:spTgt spid="23">
                                            <p:txEl>
                                              <p:pRg st="0" end="0"/>
                                            </p:txEl>
                                          </p:spTgt>
                                        </p:tgtEl>
                                        <p:attrNameLst>
                                          <p:attrName>ppt_x</p:attrName>
                                        </p:attrNameLst>
                                      </p:cBhvr>
                                      <p:tavLst>
                                        <p:tav tm="0">
                                          <p:val>
                                            <p:strVal val="ppt_x"/>
                                          </p:val>
                                        </p:tav>
                                        <p:tav tm="100000">
                                          <p:val>
                                            <p:strVal val="0-ppt_w/2"/>
                                          </p:val>
                                        </p:tav>
                                      </p:tavLst>
                                    </p:anim>
                                    <p:anim calcmode="lin" valueType="num">
                                      <p:cBhvr additive="base">
                                        <p:cTn id="27" dur="500"/>
                                        <p:tgtEl>
                                          <p:spTgt spid="23">
                                            <p:txEl>
                                              <p:pRg st="0" end="0"/>
                                            </p:txEl>
                                          </p:spTgt>
                                        </p:tgtEl>
                                        <p:attrNameLst>
                                          <p:attrName>ppt_y</p:attrName>
                                        </p:attrNameLst>
                                      </p:cBhvr>
                                      <p:tavLst>
                                        <p:tav tm="0">
                                          <p:val>
                                            <p:strVal val="ppt_y"/>
                                          </p:val>
                                        </p:tav>
                                        <p:tav tm="100000">
                                          <p:val>
                                            <p:strVal val="ppt_y"/>
                                          </p:val>
                                        </p:tav>
                                      </p:tavLst>
                                    </p:anim>
                                    <p:set>
                                      <p:cBhvr>
                                        <p:cTn id="28" dur="1" fill="hold">
                                          <p:stCondLst>
                                            <p:cond delay="499"/>
                                          </p:stCondLst>
                                        </p:cTn>
                                        <p:tgtEl>
                                          <p:spTgt spid="23">
                                            <p:txEl>
                                              <p:pRg st="0" end="0"/>
                                            </p:txEl>
                                          </p:spTgt>
                                        </p:tgtEl>
                                        <p:attrNameLst>
                                          <p:attrName>style.visibility</p:attrName>
                                        </p:attrNameLst>
                                      </p:cBhvr>
                                      <p:to>
                                        <p:strVal val="hidden"/>
                                      </p:to>
                                    </p:set>
                                  </p:childTnLst>
                                </p:cTn>
                              </p:par>
                              <p:par>
                                <p:cTn id="29" presetID="2" presetClass="exit" presetSubtype="2" fill="hold" grpId="0" nodeType="withEffect">
                                  <p:stCondLst>
                                    <p:cond delay="0"/>
                                  </p:stCondLst>
                                  <p:childTnLst>
                                    <p:anim calcmode="lin" valueType="num">
                                      <p:cBhvr additive="base">
                                        <p:cTn id="30" dur="500"/>
                                        <p:tgtEl>
                                          <p:spTgt spid="17">
                                            <p:txEl>
                                              <p:pRg st="0" end="0"/>
                                            </p:txEl>
                                          </p:spTgt>
                                        </p:tgtEl>
                                        <p:attrNameLst>
                                          <p:attrName>ppt_x</p:attrName>
                                        </p:attrNameLst>
                                      </p:cBhvr>
                                      <p:tavLst>
                                        <p:tav tm="0">
                                          <p:val>
                                            <p:strVal val="ppt_x"/>
                                          </p:val>
                                        </p:tav>
                                        <p:tav tm="100000">
                                          <p:val>
                                            <p:strVal val="1+ppt_w/2"/>
                                          </p:val>
                                        </p:tav>
                                      </p:tavLst>
                                    </p:anim>
                                    <p:anim calcmode="lin" valueType="num">
                                      <p:cBhvr additive="base">
                                        <p:cTn id="31" dur="500"/>
                                        <p:tgtEl>
                                          <p:spTgt spid="17">
                                            <p:txEl>
                                              <p:pRg st="0" end="0"/>
                                            </p:txEl>
                                          </p:spTgt>
                                        </p:tgtEl>
                                        <p:attrNameLst>
                                          <p:attrName>ppt_y</p:attrName>
                                        </p:attrNameLst>
                                      </p:cBhvr>
                                      <p:tavLst>
                                        <p:tav tm="0">
                                          <p:val>
                                            <p:strVal val="ppt_y"/>
                                          </p:val>
                                        </p:tav>
                                        <p:tav tm="100000">
                                          <p:val>
                                            <p:strVal val="ppt_y"/>
                                          </p:val>
                                        </p:tav>
                                      </p:tavLst>
                                    </p:anim>
                                    <p:set>
                                      <p:cBhvr>
                                        <p:cTn id="32" dur="1" fill="hold">
                                          <p:stCondLst>
                                            <p:cond delay="499"/>
                                          </p:stCondLst>
                                        </p:cTn>
                                        <p:tgtEl>
                                          <p:spTgt spid="17">
                                            <p:txEl>
                                              <p:pRg st="0" end="0"/>
                                            </p:txEl>
                                          </p:spTgt>
                                        </p:tgtEl>
                                        <p:attrNameLst>
                                          <p:attrName>style.visibility</p:attrName>
                                        </p:attrNameLst>
                                      </p:cBhvr>
                                      <p:to>
                                        <p:strVal val="hidden"/>
                                      </p:to>
                                    </p:set>
                                  </p:childTnLst>
                                </p:cTn>
                              </p:par>
                              <p:par>
                                <p:cTn id="33" presetID="2" presetClass="exit" presetSubtype="2" fill="hold" grpId="0" nodeType="withEffect">
                                  <p:stCondLst>
                                    <p:cond delay="0"/>
                                  </p:stCondLst>
                                  <p:childTnLst>
                                    <p:anim calcmode="lin" valueType="num">
                                      <p:cBhvr additive="base">
                                        <p:cTn id="34" dur="500"/>
                                        <p:tgtEl>
                                          <p:spTgt spid="24">
                                            <p:txEl>
                                              <p:pRg st="0" end="0"/>
                                            </p:txEl>
                                          </p:spTgt>
                                        </p:tgtEl>
                                        <p:attrNameLst>
                                          <p:attrName>ppt_x</p:attrName>
                                        </p:attrNameLst>
                                      </p:cBhvr>
                                      <p:tavLst>
                                        <p:tav tm="0">
                                          <p:val>
                                            <p:strVal val="ppt_x"/>
                                          </p:val>
                                        </p:tav>
                                        <p:tav tm="100000">
                                          <p:val>
                                            <p:strVal val="1+ppt_w/2"/>
                                          </p:val>
                                        </p:tav>
                                      </p:tavLst>
                                    </p:anim>
                                    <p:anim calcmode="lin" valueType="num">
                                      <p:cBhvr additive="base">
                                        <p:cTn id="35" dur="500"/>
                                        <p:tgtEl>
                                          <p:spTgt spid="24">
                                            <p:txEl>
                                              <p:pRg st="0" end="0"/>
                                            </p:txEl>
                                          </p:spTgt>
                                        </p:tgtEl>
                                        <p:attrNameLst>
                                          <p:attrName>ppt_y</p:attrName>
                                        </p:attrNameLst>
                                      </p:cBhvr>
                                      <p:tavLst>
                                        <p:tav tm="0">
                                          <p:val>
                                            <p:strVal val="ppt_y"/>
                                          </p:val>
                                        </p:tav>
                                        <p:tav tm="100000">
                                          <p:val>
                                            <p:strVal val="ppt_y"/>
                                          </p:val>
                                        </p:tav>
                                      </p:tavLst>
                                    </p:anim>
                                    <p:set>
                                      <p:cBhvr>
                                        <p:cTn id="36" dur="1" fill="hold">
                                          <p:stCondLst>
                                            <p:cond delay="499"/>
                                          </p:stCondLst>
                                        </p:cTn>
                                        <p:tgtEl>
                                          <p:spTgt spid="24">
                                            <p:txEl>
                                              <p:pRg st="0" end="0"/>
                                            </p:txEl>
                                          </p:spTgt>
                                        </p:tgtEl>
                                        <p:attrNameLst>
                                          <p:attrName>style.visibility</p:attrName>
                                        </p:attrNameLst>
                                      </p:cBhvr>
                                      <p:to>
                                        <p:strVal val="hidden"/>
                                      </p:to>
                                    </p:set>
                                  </p:childTnLst>
                                </p:cTn>
                              </p:par>
                              <p:par>
                                <p:cTn id="37" presetID="16" presetClass="exit" presetSubtype="26" fill="hold" nodeType="withEffect">
                                  <p:stCondLst>
                                    <p:cond delay="250"/>
                                  </p:stCondLst>
                                  <p:childTnLst>
                                    <p:animEffect transition="out" filter="barn(inHorizontal)">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7" grpId="0" build="p">
        <p:tmplLst>
          <p:tmpl lvl="1">
            <p:tnLst>
              <p:par>
                <p:cTn presetID="2" presetClass="exit" presetSubtype="2" fill="hold" nodeType="withEffect">
                  <p:stCondLst>
                    <p:cond delay="0"/>
                  </p:stCondLst>
                  <p:childTnLst>
                    <p:anim calcmode="lin" valueType="num">
                      <p:cBhvr additive="base">
                        <p:cTn dur="500"/>
                        <p:tgtEl>
                          <p:spTgt spid="17"/>
                        </p:tgtEl>
                        <p:attrNameLst>
                          <p:attrName>ppt_x</p:attrName>
                        </p:attrNameLst>
                      </p:cBhvr>
                      <p:tavLst>
                        <p:tav tm="0">
                          <p:val>
                            <p:strVal val="ppt_x"/>
                          </p:val>
                        </p:tav>
                        <p:tav tm="100000">
                          <p:val>
                            <p:strVal val="1+ppt_w/2"/>
                          </p:val>
                        </p:tav>
                      </p:tavLst>
                    </p:anim>
                    <p:anim calcmode="lin" valueType="num">
                      <p:cBhvr additive="base">
                        <p:cTn dur="500"/>
                        <p:tgtEl>
                          <p:spTgt spid="17"/>
                        </p:tgtEl>
                        <p:attrNameLst>
                          <p:attrName>ppt_y</p:attrName>
                        </p:attrNameLst>
                      </p:cBhvr>
                      <p:tavLst>
                        <p:tav tm="0">
                          <p:val>
                            <p:strVal val="ppt_y"/>
                          </p:val>
                        </p:tav>
                        <p:tav tm="100000">
                          <p:val>
                            <p:strVal val="ppt_y"/>
                          </p:val>
                        </p:tav>
                      </p:tavLst>
                    </p:anim>
                    <p:set>
                      <p:cBhvr>
                        <p:cTn dur="1" fill="hold">
                          <p:stCondLst>
                            <p:cond delay="499"/>
                          </p:stCondLst>
                        </p:cTn>
                        <p:tgtEl>
                          <p:spTgt spid="17"/>
                        </p:tgtEl>
                        <p:attrNameLst>
                          <p:attrName>style.visibility</p:attrName>
                        </p:attrNameLst>
                      </p:cBhvr>
                      <p:to>
                        <p:strVal val="hidden"/>
                      </p:to>
                    </p:set>
                  </p:childTnLst>
                </p:cTn>
              </p:par>
            </p:tnLst>
          </p:tmpl>
        </p:tmplLst>
      </p:bldP>
      <p:bldP spid="24" grpId="0" build="p">
        <p:tmplLst>
          <p:tmpl lvl="1">
            <p:tnLst>
              <p:par>
                <p:cTn presetID="2" presetClass="exit" presetSubtype="2" fill="hold" nodeType="withEffect">
                  <p:stCondLst>
                    <p:cond delay="0"/>
                  </p:stCondLst>
                  <p:childTnLst>
                    <p:anim calcmode="lin" valueType="num">
                      <p:cBhvr additive="base">
                        <p:cTn dur="500"/>
                        <p:tgtEl>
                          <p:spTgt spid="24"/>
                        </p:tgtEl>
                        <p:attrNameLst>
                          <p:attrName>ppt_x</p:attrName>
                        </p:attrNameLst>
                      </p:cBhvr>
                      <p:tavLst>
                        <p:tav tm="0">
                          <p:val>
                            <p:strVal val="ppt_x"/>
                          </p:val>
                        </p:tav>
                        <p:tav tm="100000">
                          <p:val>
                            <p:strVal val="1+ppt_w/2"/>
                          </p:val>
                        </p:tav>
                      </p:tavLst>
                    </p:anim>
                    <p:anim calcmode="lin" valueType="num">
                      <p:cBhvr additive="base">
                        <p:cTn dur="500"/>
                        <p:tgtEl>
                          <p:spTgt spid="24"/>
                        </p:tgtEl>
                        <p:attrNameLst>
                          <p:attrName>ppt_y</p:attrName>
                        </p:attrNameLst>
                      </p:cBhvr>
                      <p:tavLst>
                        <p:tav tm="0">
                          <p:val>
                            <p:strVal val="ppt_y"/>
                          </p:val>
                        </p:tav>
                        <p:tav tm="100000">
                          <p:val>
                            <p:strVal val="ppt_y"/>
                          </p:val>
                        </p:tav>
                      </p:tavLst>
                    </p:anim>
                    <p:set>
                      <p:cBhvr>
                        <p:cTn dur="1" fill="hold">
                          <p:stCondLst>
                            <p:cond delay="499"/>
                          </p:stCondLst>
                        </p:cTn>
                        <p:tgtEl>
                          <p:spTgt spid="24"/>
                        </p:tgtEl>
                        <p:attrNameLst>
                          <p:attrName>style.visibility</p:attrName>
                        </p:attrNameLst>
                      </p:cBhvr>
                      <p:to>
                        <p:strVal val="hidden"/>
                      </p:to>
                    </p:set>
                  </p:childTnLst>
                </p:cTn>
              </p:par>
            </p:tnLst>
          </p:tmpl>
        </p:tmplLst>
      </p:bldP>
      <p:bldP spid="35" grpId="0" animBg="1"/>
      <p:bldP spid="34" grpId="0"/>
      <p:bldP spid="16" grpId="0" build="p">
        <p:tmplLst>
          <p:tmpl lvl="1">
            <p:tnLst>
              <p:par>
                <p:cTn presetID="2" presetClass="exit" presetSubtype="8" fill="hold" nodeType="withEffect">
                  <p:stCondLst>
                    <p:cond delay="0"/>
                  </p:stCondLst>
                  <p:childTnLst>
                    <p:anim calcmode="lin" valueType="num">
                      <p:cBhvr additive="base">
                        <p:cTn dur="500"/>
                        <p:tgtEl>
                          <p:spTgt spid="16"/>
                        </p:tgtEl>
                        <p:attrNameLst>
                          <p:attrName>ppt_x</p:attrName>
                        </p:attrNameLst>
                      </p:cBhvr>
                      <p:tavLst>
                        <p:tav tm="0">
                          <p:val>
                            <p:strVal val="ppt_x"/>
                          </p:val>
                        </p:tav>
                        <p:tav tm="100000">
                          <p:val>
                            <p:strVal val="0-ppt_w/2"/>
                          </p:val>
                        </p:tav>
                      </p:tavLst>
                    </p:anim>
                    <p:anim calcmode="lin" valueType="num">
                      <p:cBhvr additive="base">
                        <p:cTn dur="500"/>
                        <p:tgtEl>
                          <p:spTgt spid="16"/>
                        </p:tgtEl>
                        <p:attrNameLst>
                          <p:attrName>ppt_y</p:attrName>
                        </p:attrNameLst>
                      </p:cBhvr>
                      <p:tavLst>
                        <p:tav tm="0">
                          <p:val>
                            <p:strVal val="ppt_y"/>
                          </p:val>
                        </p:tav>
                        <p:tav tm="100000">
                          <p:val>
                            <p:strVal val="ppt_y"/>
                          </p:val>
                        </p:tav>
                      </p:tavLst>
                    </p:anim>
                    <p:set>
                      <p:cBhvr>
                        <p:cTn dur="1" fill="hold">
                          <p:stCondLst>
                            <p:cond delay="499"/>
                          </p:stCondLst>
                        </p:cTn>
                        <p:tgtEl>
                          <p:spTgt spid="16"/>
                        </p:tgtEl>
                        <p:attrNameLst>
                          <p:attrName>style.visibility</p:attrName>
                        </p:attrNameLst>
                      </p:cBhvr>
                      <p:to>
                        <p:strVal val="hidden"/>
                      </p:to>
                    </p:set>
                  </p:childTnLst>
                </p:cTn>
              </p:par>
            </p:tnLst>
          </p:tmpl>
        </p:tmplLst>
      </p:bldP>
      <p:bldP spid="22" grpId="0" animBg="1"/>
      <p:bldP spid="23" grpId="0" build="p">
        <p:tmplLst>
          <p:tmpl lvl="1">
            <p:tnLst>
              <p:par>
                <p:cTn presetID="2" presetClass="exit" presetSubtype="8" fill="hold" nodeType="withEffect">
                  <p:stCondLst>
                    <p:cond delay="0"/>
                  </p:stCondLst>
                  <p:childTnLst>
                    <p:anim calcmode="lin" valueType="num">
                      <p:cBhvr additive="base">
                        <p:cTn dur="500"/>
                        <p:tgtEl>
                          <p:spTgt spid="23"/>
                        </p:tgtEl>
                        <p:attrNameLst>
                          <p:attrName>ppt_x</p:attrName>
                        </p:attrNameLst>
                      </p:cBhvr>
                      <p:tavLst>
                        <p:tav tm="0">
                          <p:val>
                            <p:strVal val="ppt_x"/>
                          </p:val>
                        </p:tav>
                        <p:tav tm="100000">
                          <p:val>
                            <p:strVal val="0-ppt_w/2"/>
                          </p:val>
                        </p:tav>
                      </p:tavLst>
                    </p:anim>
                    <p:anim calcmode="lin" valueType="num">
                      <p:cBhvr additive="base">
                        <p:cTn dur="500"/>
                        <p:tgtEl>
                          <p:spTgt spid="23"/>
                        </p:tgtEl>
                        <p:attrNameLst>
                          <p:attrName>ppt_y</p:attrName>
                        </p:attrNameLst>
                      </p:cBhvr>
                      <p:tavLst>
                        <p:tav tm="0">
                          <p:val>
                            <p:strVal val="ppt_y"/>
                          </p:val>
                        </p:tav>
                        <p:tav tm="100000">
                          <p:val>
                            <p:strVal val="ppt_y"/>
                          </p:val>
                        </p:tav>
                      </p:tavLst>
                    </p:anim>
                    <p:set>
                      <p:cBhvr>
                        <p:cTn dur="1" fill="hold">
                          <p:stCondLst>
                            <p:cond delay="499"/>
                          </p:stCondLst>
                        </p:cTn>
                        <p:tgtEl>
                          <p:spTgt spid="23"/>
                        </p:tgtEl>
                        <p:attrNameLst>
                          <p:attrName>style.visibility</p:attrName>
                        </p:attrNameLst>
                      </p:cBhvr>
                      <p:to>
                        <p:strVal val="hidden"/>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第一部分">
    <p:spTree>
      <p:nvGrpSpPr>
        <p:cNvPr id="1" name=""/>
        <p:cNvGrpSpPr/>
        <p:nvPr/>
      </p:nvGrpSpPr>
      <p:grpSpPr>
        <a:xfrm>
          <a:off x="0" y="0"/>
          <a:ext cx="0" cy="0"/>
          <a:chOff x="0" y="0"/>
          <a:chExt cx="0" cy="0"/>
        </a:xfrm>
      </p:grpSpPr>
      <p:sp>
        <p:nvSpPr>
          <p:cNvPr id="9" name="文本占位符 8"/>
          <p:cNvSpPr>
            <a:spLocks noGrp="1"/>
          </p:cNvSpPr>
          <p:nvPr>
            <p:ph type="body" sz="quarter" idx="13" hasCustomPrompt="1"/>
          </p:nvPr>
        </p:nvSpPr>
        <p:spPr>
          <a:xfrm>
            <a:off x="613328" y="883717"/>
            <a:ext cx="978241" cy="435644"/>
          </a:xfrm>
          <a:prstGeom prst="rect">
            <a:avLst/>
          </a:prstGeom>
          <a:noFill/>
        </p:spPr>
        <p:txBody>
          <a:bodyPr lIns="0" tIns="0" rIns="0" bIns="0" anchor="b" anchorCtr="0"/>
          <a:lstStyle>
            <a:lvl1pPr marL="0" indent="0" algn="l" defTabSz="914400" rtl="0" eaLnBrk="1" latinLnBrk="0" hangingPunct="1">
              <a:lnSpc>
                <a:spcPct val="90000"/>
              </a:lnSpc>
              <a:spcBef>
                <a:spcPct val="0"/>
              </a:spcBef>
              <a:buFontTx/>
              <a:buNone/>
              <a:defRPr sz="3000" b="0" i="0" u="none" strike="noStrike" baseline="0">
                <a:solidFill>
                  <a:srgbClr val="383E4C"/>
                </a:solidFill>
                <a:effectLst/>
                <a:latin typeface="微软雅黑" panose="020B0503020204020204" pitchFamily="34" charset="-122"/>
                <a:ea typeface="华文隶书" panose="02010800040101010101" pitchFamily="2" charset="-122"/>
              </a:defRPr>
            </a:lvl1pPr>
          </a:lstStyle>
          <a:p>
            <a:pPr algn="l" defTabSz="914400" rtl="0" eaLnBrk="1" latinLnBrk="0" hangingPunct="1">
              <a:lnSpc>
                <a:spcPct val="90000"/>
              </a:lnSpc>
              <a:spcBef>
                <a:spcPct val="0"/>
              </a:spcBef>
              <a:buNone/>
            </a:pPr>
            <a:r>
              <a:rPr lang="en-US" altLang="zh-CN" sz="3400" i="1" kern="1200" dirty="0" smtClean="0">
                <a:solidFill>
                  <a:srgbClr val="383E4C"/>
                </a:solidFill>
                <a:latin typeface="微软雅黑" panose="020B0503020204020204" pitchFamily="34" charset="-122"/>
                <a:ea typeface="微软雅黑" panose="020B0503020204020204" pitchFamily="34" charset="-122"/>
                <a:cs typeface="+mn-cs"/>
              </a:rPr>
              <a:t>8</a:t>
            </a:r>
            <a:endParaRPr lang="zh-CN" altLang="en-US" sz="3400" i="1" kern="1200" dirty="0">
              <a:solidFill>
                <a:srgbClr val="383E4C"/>
              </a:solidFill>
              <a:latin typeface="微软雅黑" panose="020B0503020204020204" pitchFamily="34" charset="-122"/>
              <a:ea typeface="微软雅黑" panose="020B0503020204020204" pitchFamily="34" charset="-122"/>
              <a:cs typeface="+mn-cs"/>
            </a:endParaRPr>
          </a:p>
        </p:txBody>
      </p:sp>
      <p:sp>
        <p:nvSpPr>
          <p:cNvPr id="31" name="文本占位符 8"/>
          <p:cNvSpPr>
            <a:spLocks noGrp="1"/>
          </p:cNvSpPr>
          <p:nvPr>
            <p:ph type="body" sz="quarter" idx="14" hasCustomPrompt="1"/>
          </p:nvPr>
        </p:nvSpPr>
        <p:spPr>
          <a:xfrm>
            <a:off x="902136" y="808399"/>
            <a:ext cx="2427784" cy="435644"/>
          </a:xfrm>
          <a:prstGeom prst="rect">
            <a:avLst/>
          </a:prstGeom>
          <a:noFill/>
        </p:spPr>
        <p:txBody>
          <a:bodyPr lIns="0" tIns="0" rIns="0" bIns="0" anchor="b" anchorCtr="0"/>
          <a:lstStyle>
            <a:lvl1pPr marL="0" indent="0" algn="l">
              <a:buFontTx/>
              <a:buNone/>
              <a:defRPr sz="1600" b="0" i="0" strike="noStrike">
                <a:solidFill>
                  <a:srgbClr val="383E4C"/>
                </a:solidFill>
                <a:latin typeface="+mj-lt"/>
                <a:ea typeface="微软雅黑" panose="020B0503020204020204" pitchFamily="34" charset="-122"/>
              </a:defRPr>
            </a:lvl1pPr>
          </a:lstStyle>
          <a:p>
            <a:r>
              <a:rPr lang="zh-CN" altLang="en-US" sz="1800" i="1" kern="1200" dirty="0" smtClean="0">
                <a:solidFill>
                  <a:srgbClr val="383E4C"/>
                </a:solidFill>
                <a:effectLst/>
                <a:latin typeface="微软雅黑" panose="020B0503020204020204" pitchFamily="34" charset="-122"/>
                <a:ea typeface="微软雅黑" panose="020B0503020204020204" pitchFamily="34" charset="-122"/>
                <a:cs typeface="+mn-cs"/>
              </a:rPr>
              <a:t>标题名称</a:t>
            </a:r>
            <a:endParaRPr lang="zh-CN" altLang="en-US" i="1" dirty="0">
              <a:solidFill>
                <a:srgbClr val="383E4C"/>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5"/>
          </p:nvPr>
        </p:nvSpPr>
        <p:spPr/>
        <p:txBody>
          <a:bodyPr/>
          <a:lstStyle/>
          <a:p>
            <a:fld id="{960E47D1-41C1-405F-8F5B-A65B2ED23DDD}"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6490607"/>
            <a:ext cx="12192000" cy="367393"/>
          </a:xfrm>
          <a:prstGeom prst="rect">
            <a:avLst/>
          </a:prstGeom>
          <a:solidFill>
            <a:srgbClr val="383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userDrawn="1"/>
        </p:nvSpPr>
        <p:spPr>
          <a:xfrm>
            <a:off x="10627307" y="6410326"/>
            <a:ext cx="1216731" cy="447674"/>
          </a:xfrm>
          <a:prstGeom prst="parallelogram">
            <a:avLst/>
          </a:prstGeom>
          <a:solidFill>
            <a:srgbClr val="4987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12" name="平行四边形 11"/>
          <p:cNvSpPr/>
          <p:nvPr userDrawn="1"/>
        </p:nvSpPr>
        <p:spPr>
          <a:xfrm>
            <a:off x="10720541" y="6408059"/>
            <a:ext cx="1034895" cy="44767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7976" y="259619"/>
            <a:ext cx="575329" cy="360000"/>
          </a:xfrm>
          <a:prstGeom prst="rect">
            <a:avLst/>
          </a:prstGeom>
        </p:spPr>
      </p:pic>
      <p:cxnSp>
        <p:nvCxnSpPr>
          <p:cNvPr id="9" name="直接连接符 8"/>
          <p:cNvCxnSpPr/>
          <p:nvPr userDrawn="1"/>
        </p:nvCxnSpPr>
        <p:spPr>
          <a:xfrm>
            <a:off x="259882" y="705051"/>
            <a:ext cx="11608067" cy="0"/>
          </a:xfrm>
          <a:prstGeom prst="line">
            <a:avLst/>
          </a:prstGeom>
          <a:ln>
            <a:solidFill>
              <a:srgbClr val="1C5DB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1203584" y="259619"/>
            <a:ext cx="0" cy="36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任意多边形 14"/>
          <p:cNvSpPr/>
          <p:nvPr userDrawn="1"/>
        </p:nvSpPr>
        <p:spPr>
          <a:xfrm>
            <a:off x="0" y="964125"/>
            <a:ext cx="474285" cy="275673"/>
          </a:xfrm>
          <a:custGeom>
            <a:avLst/>
            <a:gdLst>
              <a:gd name="connsiteX0" fmla="*/ 0 w 474285"/>
              <a:gd name="connsiteY0" fmla="*/ 0 h 275673"/>
              <a:gd name="connsiteX1" fmla="*/ 474285 w 474285"/>
              <a:gd name="connsiteY1" fmla="*/ 0 h 275673"/>
              <a:gd name="connsiteX2" fmla="*/ 405367 w 474285"/>
              <a:gd name="connsiteY2" fmla="*/ 275673 h 275673"/>
              <a:gd name="connsiteX3" fmla="*/ 0 w 474285"/>
              <a:gd name="connsiteY3" fmla="*/ 275673 h 275673"/>
            </a:gdLst>
            <a:ahLst/>
            <a:cxnLst>
              <a:cxn ang="0">
                <a:pos x="connsiteX0" y="connsiteY0"/>
              </a:cxn>
              <a:cxn ang="0">
                <a:pos x="connsiteX1" y="connsiteY1"/>
              </a:cxn>
              <a:cxn ang="0">
                <a:pos x="connsiteX2" y="connsiteY2"/>
              </a:cxn>
              <a:cxn ang="0">
                <a:pos x="connsiteX3" y="connsiteY3"/>
              </a:cxn>
            </a:cxnLst>
            <a:rect l="l" t="t" r="r" b="b"/>
            <a:pathLst>
              <a:path w="474285" h="275673">
                <a:moveTo>
                  <a:pt x="0" y="0"/>
                </a:moveTo>
                <a:lnTo>
                  <a:pt x="474285" y="0"/>
                </a:lnTo>
                <a:lnTo>
                  <a:pt x="405367" y="275673"/>
                </a:lnTo>
                <a:lnTo>
                  <a:pt x="0" y="275673"/>
                </a:lnTo>
                <a:close/>
              </a:path>
            </a:pathLst>
          </a:custGeom>
          <a:solidFill>
            <a:srgbClr val="4987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标题 1"/>
          <p:cNvSpPr txBox="1"/>
          <p:nvPr userDrawn="1"/>
        </p:nvSpPr>
        <p:spPr>
          <a:xfrm>
            <a:off x="1393830" y="235419"/>
            <a:ext cx="5210169" cy="354832"/>
          </a:xfrm>
          <a:prstGeom prst="rect">
            <a:avLst/>
          </a:prstGeom>
        </p:spPr>
        <p:txBody>
          <a:bodyPr wrap="square" lIns="36000" tIns="36000" rIns="36000" bIns="36000" anchor="ctr" anchorCtr="0">
            <a:spAutoFit/>
          </a:bodyPr>
          <a:lstStyle>
            <a:lvl1pPr algn="l" defTabSz="914400" rtl="0" eaLnBrk="1" latinLnBrk="0" hangingPunct="1">
              <a:lnSpc>
                <a:spcPct val="90000"/>
              </a:lnSpc>
              <a:spcBef>
                <a:spcPct val="0"/>
              </a:spcBef>
              <a:buNone/>
              <a:defRPr sz="1600" b="0" kern="1200" baseline="0">
                <a:solidFill>
                  <a:srgbClr val="C00000"/>
                </a:solidFill>
                <a:effectLst/>
                <a:latin typeface="微软雅黑" panose="020B0503020204020204" pitchFamily="34" charset="-122"/>
                <a:ea typeface="微软雅黑" panose="020B0503020204020204" pitchFamily="34" charset="-122"/>
                <a:cs typeface="+mj-cs"/>
              </a:defRPr>
            </a:lvl1pPr>
          </a:lstStyle>
          <a:p>
            <a:pPr algn="l"/>
            <a:r>
              <a:rPr lang="zh-CN" altLang="en-US" sz="2000" b="1" i="0" dirty="0" smtClean="0">
                <a:solidFill>
                  <a:srgbClr val="383E4C"/>
                </a:solidFill>
              </a:rPr>
              <a:t>新道</a:t>
            </a:r>
            <a:r>
              <a:rPr lang="en-US" altLang="zh-CN" sz="2000" b="1" i="0" dirty="0" smtClean="0">
                <a:solidFill>
                  <a:srgbClr val="383E4C"/>
                </a:solidFill>
              </a:rPr>
              <a:t>VBSE</a:t>
            </a:r>
            <a:r>
              <a:rPr lang="zh-CN" altLang="en-US" sz="2000" b="1" i="0" dirty="0" smtClean="0">
                <a:solidFill>
                  <a:srgbClr val="383E4C"/>
                </a:solidFill>
              </a:rPr>
              <a:t>创新创业经营决策训练营</a:t>
            </a:r>
            <a:endParaRPr lang="zh-CN" altLang="en-US" sz="2000" b="1" i="0" dirty="0">
              <a:solidFill>
                <a:srgbClr val="383E4C"/>
              </a:solidFill>
            </a:endParaRPr>
          </a:p>
        </p:txBody>
      </p:sp>
      <p:sp>
        <p:nvSpPr>
          <p:cNvPr id="2" name="灯片编号占位符 1"/>
          <p:cNvSpPr>
            <a:spLocks noGrp="1"/>
          </p:cNvSpPr>
          <p:nvPr>
            <p:ph type="sldNum" sz="quarter" idx="4"/>
          </p:nvPr>
        </p:nvSpPr>
        <p:spPr>
          <a:xfrm>
            <a:off x="10941050" y="6362700"/>
            <a:ext cx="558800" cy="441560"/>
          </a:xfrm>
          <a:prstGeom prst="rect">
            <a:avLst/>
          </a:prstGeom>
        </p:spPr>
        <p:txBody>
          <a:bodyPr vert="horz" lIns="0" tIns="0" rIns="0" bIns="0" rtlCol="0" anchor="b" anchorCtr="0"/>
          <a:lstStyle>
            <a:lvl1pPr algn="ctr">
              <a:defRPr sz="2200">
                <a:solidFill>
                  <a:srgbClr val="383E4C"/>
                </a:solidFill>
              </a:defRPr>
            </a:lvl1pPr>
          </a:lstStyle>
          <a:p>
            <a:fld id="{960E47D1-41C1-405F-8F5B-A65B2ED23DDD}" type="slidenum">
              <a:rPr lang="zh-CN" altLang="en-US" smtClean="0"/>
            </a:fld>
            <a:endParaRPr lang="zh-CN" altLang="en-US" dirty="0"/>
          </a:p>
        </p:txBody>
      </p:sp>
      <p:sp>
        <p:nvSpPr>
          <p:cNvPr id="22" name="任意多边形 21"/>
          <p:cNvSpPr/>
          <p:nvPr userDrawn="1"/>
        </p:nvSpPr>
        <p:spPr>
          <a:xfrm>
            <a:off x="418295" y="964125"/>
            <a:ext cx="97693" cy="275673"/>
          </a:xfrm>
          <a:custGeom>
            <a:avLst/>
            <a:gdLst>
              <a:gd name="connsiteX0" fmla="*/ 68918 w 97693"/>
              <a:gd name="connsiteY0" fmla="*/ 0 h 275673"/>
              <a:gd name="connsiteX1" fmla="*/ 97693 w 97693"/>
              <a:gd name="connsiteY1" fmla="*/ 0 h 275673"/>
              <a:gd name="connsiteX2" fmla="*/ 28775 w 97693"/>
              <a:gd name="connsiteY2" fmla="*/ 275673 h 275673"/>
              <a:gd name="connsiteX3" fmla="*/ 0 w 97693"/>
              <a:gd name="connsiteY3" fmla="*/ 275673 h 275673"/>
            </a:gdLst>
            <a:ahLst/>
            <a:cxnLst>
              <a:cxn ang="0">
                <a:pos x="connsiteX0" y="connsiteY0"/>
              </a:cxn>
              <a:cxn ang="0">
                <a:pos x="connsiteX1" y="connsiteY1"/>
              </a:cxn>
              <a:cxn ang="0">
                <a:pos x="connsiteX2" y="connsiteY2"/>
              </a:cxn>
              <a:cxn ang="0">
                <a:pos x="connsiteX3" y="connsiteY3"/>
              </a:cxn>
            </a:cxnLst>
            <a:rect l="l" t="t" r="r" b="b"/>
            <a:pathLst>
              <a:path w="97693" h="275673">
                <a:moveTo>
                  <a:pt x="68918" y="0"/>
                </a:moveTo>
                <a:lnTo>
                  <a:pt x="97693" y="0"/>
                </a:lnTo>
                <a:lnTo>
                  <a:pt x="28775" y="275673"/>
                </a:lnTo>
                <a:lnTo>
                  <a:pt x="0" y="275673"/>
                </a:lnTo>
                <a:close/>
              </a:path>
            </a:pathLst>
          </a:custGeom>
          <a:solidFill>
            <a:srgbClr val="4987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标题 1"/>
          <p:cNvSpPr txBox="1"/>
          <p:nvPr userDrawn="1"/>
        </p:nvSpPr>
        <p:spPr>
          <a:xfrm>
            <a:off x="515988" y="6572363"/>
            <a:ext cx="5210169" cy="241980"/>
          </a:xfrm>
          <a:prstGeom prst="rect">
            <a:avLst/>
          </a:prstGeom>
        </p:spPr>
        <p:txBody>
          <a:bodyPr wrap="square" lIns="36000" tIns="36000" rIns="36000" bIns="36000" anchor="ctr" anchorCtr="0">
            <a:spAutoFit/>
          </a:bodyPr>
          <a:lstStyle>
            <a:lvl1pPr algn="l" defTabSz="914400" rtl="0" eaLnBrk="1" latinLnBrk="0" hangingPunct="1">
              <a:lnSpc>
                <a:spcPct val="90000"/>
              </a:lnSpc>
              <a:spcBef>
                <a:spcPct val="0"/>
              </a:spcBef>
              <a:buNone/>
              <a:defRPr sz="1600" b="0" kern="1200" baseline="0">
                <a:solidFill>
                  <a:srgbClr val="C00000"/>
                </a:solidFill>
                <a:effectLst/>
                <a:latin typeface="微软雅黑" panose="020B0503020204020204" pitchFamily="34" charset="-122"/>
                <a:ea typeface="微软雅黑" panose="020B0503020204020204" pitchFamily="34" charset="-122"/>
                <a:cs typeface="+mj-cs"/>
              </a:defRPr>
            </a:lvl1pPr>
          </a:lstStyle>
          <a:p>
            <a:pPr algn="l"/>
            <a:r>
              <a:rPr lang="en-US" altLang="zh-CN" sz="1200" b="0" i="0" dirty="0" smtClean="0">
                <a:solidFill>
                  <a:schemeClr val="bg1"/>
                </a:solidFill>
              </a:rPr>
              <a:t>XXXXXXXXXX </a:t>
            </a:r>
            <a:r>
              <a:rPr lang="zh-CN" altLang="en-US" sz="1200" b="0" i="0" dirty="0" smtClean="0">
                <a:solidFill>
                  <a:schemeClr val="bg1"/>
                </a:solidFill>
              </a:rPr>
              <a:t>创业学院</a:t>
            </a:r>
            <a:endParaRPr lang="zh-CN" altLang="en-US" sz="1200" b="0" i="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hdphoto" Target="../media/hdphoto1.wdp"/><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t="2161" b="13213"/>
          <a:stretch>
            <a:fillRect/>
          </a:stretch>
        </p:blipFill>
        <p:spPr>
          <a:xfrm>
            <a:off x="0" y="1"/>
            <a:ext cx="12192000" cy="6858000"/>
          </a:xfrm>
          <a:prstGeom prst="rect">
            <a:avLst/>
          </a:prstGeom>
        </p:spPr>
      </p:pic>
      <p:sp>
        <p:nvSpPr>
          <p:cNvPr id="8" name="矩形 7"/>
          <p:cNvSpPr/>
          <p:nvPr/>
        </p:nvSpPr>
        <p:spPr>
          <a:xfrm>
            <a:off x="0" y="0"/>
            <a:ext cx="12192000" cy="6858000"/>
          </a:xfrm>
          <a:prstGeom prst="rect">
            <a:avLst/>
          </a:prstGeom>
          <a:gradFill flip="none" rotWithShape="1">
            <a:gsLst>
              <a:gs pos="0">
                <a:schemeClr val="tx1">
                  <a:alpha val="50000"/>
                  <a:lumMod val="100000"/>
                </a:schemeClr>
              </a:gs>
              <a:gs pos="86000">
                <a:schemeClr val="tx1">
                  <a:alpha val="0"/>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65708" y="-59531"/>
            <a:ext cx="3734842" cy="6977062"/>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标题 1"/>
          <p:cNvSpPr txBox="1"/>
          <p:nvPr/>
        </p:nvSpPr>
        <p:spPr>
          <a:xfrm>
            <a:off x="826538" y="1703832"/>
            <a:ext cx="3381548" cy="1419984"/>
          </a:xfrm>
          <a:prstGeom prst="rect">
            <a:avLst/>
          </a:prstGeom>
        </p:spPr>
        <p:txBody>
          <a:bodyPr lIns="0" tIns="0" rIns="0" bIns="0" anchor="t" anchorCtr="0">
            <a:normAutofit/>
          </a:bodyPr>
          <a:lstStyle>
            <a:lvl1pPr algn="l" defTabSz="914400" rtl="0" eaLnBrk="1" latinLnBrk="0" hangingPunct="1">
              <a:lnSpc>
                <a:spcPct val="90000"/>
              </a:lnSpc>
              <a:spcBef>
                <a:spcPct val="0"/>
              </a:spcBef>
              <a:buNone/>
              <a:defRPr sz="4400" kern="1200">
                <a:solidFill>
                  <a:schemeClr val="tx1">
                    <a:lumMod val="95000"/>
                    <a:lumOff val="5000"/>
                  </a:schemeClr>
                </a:solidFill>
                <a:latin typeface="+mj-lt"/>
                <a:ea typeface="+mj-ea"/>
                <a:cs typeface="+mj-cs"/>
              </a:defRPr>
            </a:lvl1pPr>
          </a:lstStyle>
          <a:p>
            <a:pPr algn="ctr">
              <a:lnSpc>
                <a:spcPct val="100000"/>
              </a:lnSpc>
            </a:pPr>
            <a:r>
              <a:rPr lang="en-US" altLang="zh-CN" sz="3800" b="1" dirty="0">
                <a:solidFill>
                  <a:schemeClr val="tx1"/>
                </a:solidFill>
              </a:rPr>
              <a:t>V</a:t>
            </a:r>
            <a:r>
              <a:rPr lang="zh-CN" altLang="en-US" sz="3800" b="1" dirty="0">
                <a:solidFill>
                  <a:schemeClr val="tx1"/>
                </a:solidFill>
              </a:rPr>
              <a:t>创</a:t>
            </a:r>
            <a:r>
              <a:rPr lang="zh-CN" altLang="en-US" sz="3800" b="1" dirty="0" smtClean="0">
                <a:solidFill>
                  <a:schemeClr val="tx1"/>
                </a:solidFill>
              </a:rPr>
              <a:t>经营决策</a:t>
            </a:r>
            <a:endParaRPr lang="en-US" altLang="zh-CN" sz="3800" b="1" dirty="0" smtClean="0">
              <a:solidFill>
                <a:schemeClr val="tx1"/>
              </a:solidFill>
            </a:endParaRPr>
          </a:p>
          <a:p>
            <a:pPr algn="ctr">
              <a:lnSpc>
                <a:spcPct val="100000"/>
              </a:lnSpc>
            </a:pPr>
            <a:r>
              <a:rPr lang="zh-CN" altLang="en-US" sz="3800" b="1" dirty="0" smtClean="0">
                <a:solidFill>
                  <a:schemeClr val="tx1"/>
                </a:solidFill>
              </a:rPr>
              <a:t>训练营</a:t>
            </a:r>
            <a:endParaRPr lang="zh-CN" altLang="en-US" sz="3800" b="1" dirty="0">
              <a:solidFill>
                <a:schemeClr val="tx1"/>
              </a:solidFill>
            </a:endParaRPr>
          </a:p>
        </p:txBody>
      </p:sp>
      <p:sp>
        <p:nvSpPr>
          <p:cNvPr id="12" name="圆角矩形 11"/>
          <p:cNvSpPr/>
          <p:nvPr/>
        </p:nvSpPr>
        <p:spPr>
          <a:xfrm>
            <a:off x="1354652" y="3031592"/>
            <a:ext cx="2221441" cy="360000"/>
          </a:xfrm>
          <a:prstGeom prst="roundRect">
            <a:avLst>
              <a:gd name="adj" fmla="val 50000"/>
            </a:avLst>
          </a:prstGeom>
          <a:solidFill>
            <a:srgbClr val="4987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创新创业认知</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7849" y="445587"/>
            <a:ext cx="1160005" cy="711069"/>
          </a:xfrm>
          <a:prstGeom prst="rect">
            <a:avLst/>
          </a:prstGeom>
        </p:spPr>
      </p:pic>
      <p:sp>
        <p:nvSpPr>
          <p:cNvPr id="10" name="标题 1"/>
          <p:cNvSpPr txBox="1"/>
          <p:nvPr/>
        </p:nvSpPr>
        <p:spPr>
          <a:xfrm>
            <a:off x="6231467" y="2541965"/>
            <a:ext cx="4814762" cy="1860691"/>
          </a:xfrm>
          <a:prstGeom prst="rect">
            <a:avLst/>
          </a:prstGeom>
        </p:spPr>
        <p:txBody>
          <a:bodyPr lIns="0" tIns="0" rIns="0" bIns="0" anchor="ctr" anchorCtr="0">
            <a:normAutofit/>
          </a:bodyPr>
          <a:lstStyle>
            <a:lvl1pPr algn="l" defTabSz="914400" rtl="0" eaLnBrk="1" latinLnBrk="0" hangingPunct="1">
              <a:lnSpc>
                <a:spcPct val="90000"/>
              </a:lnSpc>
              <a:spcBef>
                <a:spcPct val="0"/>
              </a:spcBef>
              <a:buNone/>
              <a:defRPr sz="4400" kern="1200">
                <a:solidFill>
                  <a:schemeClr val="tx1">
                    <a:lumMod val="95000"/>
                    <a:lumOff val="5000"/>
                  </a:schemeClr>
                </a:solidFill>
                <a:latin typeface="+mj-lt"/>
                <a:ea typeface="+mj-ea"/>
                <a:cs typeface="+mj-cs"/>
              </a:defRPr>
            </a:lvl1pPr>
          </a:lstStyle>
          <a:p>
            <a:pPr algn="ctr"/>
            <a:r>
              <a:rPr lang="zh-CN" altLang="en-US" sz="4800" b="1" dirty="0" smtClean="0">
                <a:solidFill>
                  <a:schemeClr val="bg1"/>
                </a:solidFill>
              </a:rPr>
              <a:t>大学生创新创业核心能力培育</a:t>
            </a:r>
            <a:endParaRPr lang="zh-CN" altLang="en-US" sz="4800" b="1" dirty="0">
              <a:solidFill>
                <a:schemeClr val="bg1"/>
              </a:solidFill>
            </a:endParaRPr>
          </a:p>
        </p:txBody>
      </p:sp>
      <p:cxnSp>
        <p:nvCxnSpPr>
          <p:cNvPr id="13" name="直接连接符 21"/>
          <p:cNvCxnSpPr/>
          <p:nvPr/>
        </p:nvCxnSpPr>
        <p:spPr>
          <a:xfrm>
            <a:off x="5925476" y="4386351"/>
            <a:ext cx="5656924" cy="16305"/>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副标题 2"/>
          <p:cNvSpPr txBox="1"/>
          <p:nvPr/>
        </p:nvSpPr>
        <p:spPr>
          <a:xfrm>
            <a:off x="826538" y="5852073"/>
            <a:ext cx="3381548" cy="592223"/>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400" dirty="0" smtClean="0">
                <a:latin typeface="微软雅黑" panose="020B0503020204020204" pitchFamily="34" charset="-122"/>
                <a:ea typeface="微软雅黑" panose="020B0503020204020204" pitchFamily="34" charset="-122"/>
              </a:rPr>
              <a:t>报告人：李耀星</a:t>
            </a:r>
            <a:endParaRPr lang="zh-CN" altLang="en-US" sz="2400"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86955" y="1218684"/>
            <a:ext cx="11805045" cy="4967357"/>
            <a:chOff x="290215" y="1180152"/>
            <a:chExt cx="12113623" cy="5349687"/>
          </a:xfrm>
        </p:grpSpPr>
        <p:grpSp>
          <p:nvGrpSpPr>
            <p:cNvPr id="3" name="组合 54"/>
            <p:cNvGrpSpPr/>
            <p:nvPr/>
          </p:nvGrpSpPr>
          <p:grpSpPr>
            <a:xfrm>
              <a:off x="290215" y="1180152"/>
              <a:ext cx="12113623" cy="5349687"/>
              <a:chOff x="217661" y="1180151"/>
              <a:chExt cx="9085217" cy="5349687"/>
            </a:xfrm>
          </p:grpSpPr>
          <p:grpSp>
            <p:nvGrpSpPr>
              <p:cNvPr id="11" name="组合 30"/>
              <p:cNvGrpSpPr/>
              <p:nvPr/>
            </p:nvGrpSpPr>
            <p:grpSpPr>
              <a:xfrm>
                <a:off x="3187177" y="3589176"/>
                <a:ext cx="2596604" cy="2940662"/>
                <a:chOff x="4669082" y="5087989"/>
                <a:chExt cx="3680927" cy="4168660"/>
              </a:xfrm>
            </p:grpSpPr>
            <p:pic>
              <p:nvPicPr>
                <p:cNvPr id="109" name="Picture 3"/>
                <p:cNvPicPr>
                  <a:picLocks noChangeAspect="1" noChangeArrowheads="1"/>
                </p:cNvPicPr>
                <p:nvPr/>
              </p:nvPicPr>
              <p:blipFill>
                <a:blip r:embed="rId1">
                  <a:duotone>
                    <a:schemeClr val="bg2">
                      <a:shade val="45000"/>
                      <a:satMod val="135000"/>
                    </a:schemeClr>
                    <a:prstClr val="white"/>
                  </a:duotone>
                  <a:extLst>
                    <a:ext uri="{BEBA8EAE-BF5A-486C-A8C5-ECC9F3942E4B}">
                      <a14:imgProps xmlns:a14="http://schemas.microsoft.com/office/drawing/2010/main">
                        <a14:imgLayer r:embed="rId2">
                          <a14:imgEffect>
                            <a14:backgroundRemoval t="1299" b="100000" l="0" r="100000"/>
                          </a14:imgEffect>
                        </a14:imgLayer>
                      </a14:imgProps>
                    </a:ext>
                    <a:ext uri="{28A0092B-C50C-407E-A947-70E740481C1C}">
                      <a14:useLocalDpi xmlns:a14="http://schemas.microsoft.com/office/drawing/2010/main" val="0"/>
                    </a:ext>
                  </a:extLst>
                </a:blip>
                <a:srcRect/>
                <a:stretch>
                  <a:fillRect/>
                </a:stretch>
              </p:blipFill>
              <p:spPr bwMode="auto">
                <a:xfrm>
                  <a:off x="4669082" y="5087989"/>
                  <a:ext cx="3680927" cy="4168660"/>
                </a:xfrm>
                <a:prstGeom prst="rect">
                  <a:avLst/>
                </a:prstGeom>
                <a:noFill/>
                <a:ln>
                  <a:noFill/>
                </a:ln>
                <a:effectLst/>
              </p:spPr>
            </p:pic>
            <p:sp>
              <p:nvSpPr>
                <p:cNvPr id="110" name="TextBox 3"/>
                <p:cNvSpPr txBox="1"/>
                <p:nvPr/>
              </p:nvSpPr>
              <p:spPr>
                <a:xfrm>
                  <a:off x="6108517" y="6540241"/>
                  <a:ext cx="817454" cy="642131"/>
                </a:xfrm>
                <a:prstGeom prst="rect">
                  <a:avLst/>
                </a:prstGeom>
                <a:noFill/>
              </p:spPr>
              <p:txBody>
                <a:bodyPr wrap="none" lIns="72567" tIns="36283" rIns="72567" bIns="36283" rtlCol="0">
                  <a:spAutoFit/>
                </a:bodyPr>
                <a:lstStyle/>
                <a:p>
                  <a:r>
                    <a:rPr lang="zh-CN" altLang="en-US" sz="2255" b="1" dirty="0" smtClean="0">
                      <a:solidFill>
                        <a:schemeClr val="bg1"/>
                      </a:solidFill>
                      <a:latin typeface="微软雅黑" panose="020B0503020204020204" pitchFamily="34" charset="-122"/>
                      <a:ea typeface="微软雅黑" panose="020B0503020204020204" pitchFamily="34" charset="-122"/>
                    </a:rPr>
                    <a:t>创新</a:t>
                  </a:r>
                  <a:endParaRPr lang="zh-CN" altLang="en-US" sz="2255"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21"/>
              <p:cNvGrpSpPr/>
              <p:nvPr/>
            </p:nvGrpSpPr>
            <p:grpSpPr>
              <a:xfrm>
                <a:off x="217661" y="4647463"/>
                <a:ext cx="2284836" cy="1260158"/>
                <a:chOff x="941970" y="5165036"/>
                <a:chExt cx="3238967" cy="1786390"/>
              </a:xfrm>
            </p:grpSpPr>
            <p:grpSp>
              <p:nvGrpSpPr>
                <p:cNvPr id="97" name="组合 4"/>
                <p:cNvGrpSpPr/>
                <p:nvPr/>
              </p:nvGrpSpPr>
              <p:grpSpPr>
                <a:xfrm>
                  <a:off x="941970" y="5165036"/>
                  <a:ext cx="2252667" cy="891090"/>
                  <a:chOff x="530816" y="4019403"/>
                  <a:chExt cx="2002432" cy="792000"/>
                </a:xfrm>
              </p:grpSpPr>
              <p:sp>
                <p:nvSpPr>
                  <p:cNvPr id="107" name="矩形 106"/>
                  <p:cNvSpPr/>
                  <p:nvPr/>
                </p:nvSpPr>
                <p:spPr>
                  <a:xfrm rot="16200000" flipV="1">
                    <a:off x="181691" y="4368528"/>
                    <a:ext cx="792000" cy="937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solidFill>
                        <a:schemeClr val="bg1"/>
                      </a:solidFill>
                    </a:endParaRPr>
                  </a:p>
                </p:txBody>
              </p:sp>
              <p:sp>
                <p:nvSpPr>
                  <p:cNvPr id="108" name="文本框 63"/>
                  <p:cNvSpPr txBox="1"/>
                  <p:nvPr/>
                </p:nvSpPr>
                <p:spPr>
                  <a:xfrm>
                    <a:off x="634109" y="4067164"/>
                    <a:ext cx="1899139" cy="501158"/>
                  </a:xfrm>
                  <a:prstGeom prst="rect">
                    <a:avLst/>
                  </a:prstGeom>
                  <a:noFill/>
                </p:spPr>
                <p:txBody>
                  <a:bodyPr wrap="squar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r>
                      <a:rPr lang="zh-CN" altLang="en-US" dirty="0" smtClean="0">
                        <a:solidFill>
                          <a:srgbClr val="44546A"/>
                        </a:solidFill>
                      </a:rPr>
                      <a:t>管理方面的</a:t>
                    </a:r>
                    <a:r>
                      <a:rPr lang="zh-CN" altLang="en-US" dirty="0">
                        <a:solidFill>
                          <a:srgbClr val="44546A"/>
                        </a:solidFill>
                      </a:rPr>
                      <a:t>创新</a:t>
                    </a:r>
                    <a:endParaRPr lang="zh-CN" altLang="en-US" dirty="0">
                      <a:solidFill>
                        <a:srgbClr val="44546A"/>
                      </a:solidFill>
                    </a:endParaRPr>
                  </a:p>
                </p:txBody>
              </p:sp>
            </p:grpSp>
            <p:grpSp>
              <p:nvGrpSpPr>
                <p:cNvPr id="98" name="组合 5"/>
                <p:cNvGrpSpPr/>
                <p:nvPr/>
              </p:nvGrpSpPr>
              <p:grpSpPr>
                <a:xfrm>
                  <a:off x="2780905" y="5551208"/>
                  <a:ext cx="1400032" cy="1400218"/>
                  <a:chOff x="2447373" y="5646164"/>
                  <a:chExt cx="1400032" cy="1400218"/>
                </a:xfrm>
              </p:grpSpPr>
              <p:grpSp>
                <p:nvGrpSpPr>
                  <p:cNvPr id="99" name="组合 6"/>
                  <p:cNvGrpSpPr/>
                  <p:nvPr/>
                </p:nvGrpSpPr>
                <p:grpSpPr>
                  <a:xfrm rot="17700000">
                    <a:off x="2447280" y="5646257"/>
                    <a:ext cx="1400218" cy="1400032"/>
                    <a:chOff x="5341143" y="1480823"/>
                    <a:chExt cx="1509711" cy="1509711"/>
                  </a:xfrm>
                  <a:solidFill>
                    <a:schemeClr val="tx2">
                      <a:lumMod val="20000"/>
                      <a:lumOff val="80000"/>
                    </a:schemeClr>
                  </a:solidFill>
                </p:grpSpPr>
                <p:sp>
                  <p:nvSpPr>
                    <p:cNvPr id="105" name="泪滴形 7"/>
                    <p:cNvSpPr/>
                    <p:nvPr/>
                  </p:nvSpPr>
                  <p:spPr>
                    <a:xfrm rot="8067191">
                      <a:off x="5341143" y="1480823"/>
                      <a:ext cx="1509711" cy="15097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solidFill>
                          <a:schemeClr val="bg1"/>
                        </a:solidFill>
                      </a:endParaRPr>
                    </a:p>
                  </p:txBody>
                </p:sp>
                <p:sp>
                  <p:nvSpPr>
                    <p:cNvPr id="106" name="椭圆 105"/>
                    <p:cNvSpPr/>
                    <p:nvPr/>
                  </p:nvSpPr>
                  <p:spPr>
                    <a:xfrm>
                      <a:off x="5417463" y="1557578"/>
                      <a:ext cx="1357073" cy="1357072"/>
                    </a:xfrm>
                    <a:prstGeom prst="ellipse">
                      <a:avLst/>
                    </a:prstGeom>
                    <a:solidFill>
                      <a:srgbClr val="00B0F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solidFill>
                          <a:schemeClr val="bg1"/>
                        </a:solidFill>
                      </a:endParaRPr>
                    </a:p>
                  </p:txBody>
                </p:sp>
              </p:grpSp>
              <p:grpSp>
                <p:nvGrpSpPr>
                  <p:cNvPr id="100" name="组合 11"/>
                  <p:cNvGrpSpPr/>
                  <p:nvPr/>
                </p:nvGrpSpPr>
                <p:grpSpPr>
                  <a:xfrm>
                    <a:off x="2861105" y="5965513"/>
                    <a:ext cx="572568" cy="629503"/>
                    <a:chOff x="7016751" y="4257675"/>
                    <a:chExt cx="447675" cy="492125"/>
                  </a:xfrm>
                  <a:solidFill>
                    <a:schemeClr val="bg1"/>
                  </a:solidFill>
                </p:grpSpPr>
                <p:sp>
                  <p:nvSpPr>
                    <p:cNvPr id="101" name="Oval 116"/>
                    <p:cNvSpPr>
                      <a:spLocks noChangeArrowheads="1"/>
                    </p:cNvSpPr>
                    <p:nvPr/>
                  </p:nvSpPr>
                  <p:spPr bwMode="auto">
                    <a:xfrm>
                      <a:off x="7070726" y="4257675"/>
                      <a:ext cx="106363" cy="106363"/>
                    </a:xfrm>
                    <a:prstGeom prst="ellipse">
                      <a:avLst/>
                    </a:prstGeom>
                    <a:grp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102" name="Oval 117"/>
                    <p:cNvSpPr>
                      <a:spLocks noChangeArrowheads="1"/>
                    </p:cNvSpPr>
                    <p:nvPr/>
                  </p:nvSpPr>
                  <p:spPr bwMode="auto">
                    <a:xfrm>
                      <a:off x="7245351" y="4257675"/>
                      <a:ext cx="104775" cy="106363"/>
                    </a:xfrm>
                    <a:prstGeom prst="ellipse">
                      <a:avLst/>
                    </a:prstGeom>
                    <a:grp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103" name="Freeform 118"/>
                    <p:cNvSpPr/>
                    <p:nvPr/>
                  </p:nvSpPr>
                  <p:spPr bwMode="auto">
                    <a:xfrm>
                      <a:off x="7331076" y="4683125"/>
                      <a:ext cx="55563" cy="66675"/>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104" name="Freeform 119"/>
                    <p:cNvSpPr>
                      <a:spLocks noEditPoints="1"/>
                    </p:cNvSpPr>
                    <p:nvPr/>
                  </p:nvSpPr>
                  <p:spPr bwMode="auto">
                    <a:xfrm>
                      <a:off x="7016751" y="4360862"/>
                      <a:ext cx="447675" cy="388938"/>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grpFill/>
                    <a:ln>
                      <a:noFill/>
                    </a:ln>
                  </p:spPr>
                  <p:txBody>
                    <a:bodyPr vert="horz" wrap="square" lIns="64504" tIns="32252" rIns="64504" bIns="32252" numCol="1" anchor="t" anchorCtr="0" compatLnSpc="1"/>
                    <a:lstStyle/>
                    <a:p>
                      <a:endParaRPr lang="zh-CN" altLang="en-US" sz="1270" dirty="0">
                        <a:solidFill>
                          <a:schemeClr val="bg1"/>
                        </a:solidFill>
                      </a:endParaRPr>
                    </a:p>
                  </p:txBody>
                </p:sp>
              </p:grpSp>
            </p:grpSp>
          </p:grpSp>
          <p:grpSp>
            <p:nvGrpSpPr>
              <p:cNvPr id="13" name="组合 26"/>
              <p:cNvGrpSpPr/>
              <p:nvPr/>
            </p:nvGrpSpPr>
            <p:grpSpPr>
              <a:xfrm>
                <a:off x="5880968" y="3282951"/>
                <a:ext cx="3004397" cy="1500542"/>
                <a:chOff x="8033464" y="2835593"/>
                <a:chExt cx="4259012" cy="2127158"/>
              </a:xfrm>
            </p:grpSpPr>
            <p:grpSp>
              <p:nvGrpSpPr>
                <p:cNvPr id="79" name="组合 46"/>
                <p:cNvGrpSpPr/>
                <p:nvPr/>
              </p:nvGrpSpPr>
              <p:grpSpPr>
                <a:xfrm>
                  <a:off x="9467808" y="2835593"/>
                  <a:ext cx="2824668" cy="891091"/>
                  <a:chOff x="4608909" y="1180171"/>
                  <a:chExt cx="2510892" cy="792000"/>
                </a:xfrm>
              </p:grpSpPr>
              <p:sp>
                <p:nvSpPr>
                  <p:cNvPr id="95" name="文本框 57"/>
                  <p:cNvSpPr txBox="1"/>
                  <p:nvPr/>
                </p:nvSpPr>
                <p:spPr>
                  <a:xfrm>
                    <a:off x="4733656" y="1385962"/>
                    <a:ext cx="2386145" cy="501158"/>
                  </a:xfrm>
                  <a:prstGeom prst="rect">
                    <a:avLst/>
                  </a:prstGeom>
                  <a:noFill/>
                </p:spPr>
                <p:txBody>
                  <a:bodyPr wrap="squar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r>
                      <a:rPr lang="zh-CN" altLang="en-US" dirty="0" smtClean="0">
                        <a:solidFill>
                          <a:srgbClr val="44546A"/>
                        </a:solidFill>
                      </a:rPr>
                      <a:t>技术方面的</a:t>
                    </a:r>
                    <a:r>
                      <a:rPr lang="zh-CN" altLang="en-US" dirty="0">
                        <a:solidFill>
                          <a:srgbClr val="44546A"/>
                        </a:solidFill>
                      </a:rPr>
                      <a:t>创新</a:t>
                    </a:r>
                    <a:endParaRPr lang="zh-CN" altLang="en-US" dirty="0">
                      <a:solidFill>
                        <a:srgbClr val="44546A"/>
                      </a:solidFill>
                    </a:endParaRPr>
                  </a:p>
                </p:txBody>
              </p:sp>
              <p:sp>
                <p:nvSpPr>
                  <p:cNvPr id="96" name="矩形 95"/>
                  <p:cNvSpPr/>
                  <p:nvPr/>
                </p:nvSpPr>
                <p:spPr>
                  <a:xfrm rot="16200000" flipV="1">
                    <a:off x="4259784" y="1529296"/>
                    <a:ext cx="792000" cy="937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solidFill>
                        <a:schemeClr val="bg1"/>
                      </a:solidFill>
                    </a:endParaRPr>
                  </a:p>
                </p:txBody>
              </p:sp>
            </p:grpSp>
            <p:grpSp>
              <p:nvGrpSpPr>
                <p:cNvPr id="80" name="组合 2047"/>
                <p:cNvGrpSpPr/>
                <p:nvPr/>
              </p:nvGrpSpPr>
              <p:grpSpPr>
                <a:xfrm>
                  <a:off x="8033464" y="3562533"/>
                  <a:ext cx="1400032" cy="1400218"/>
                  <a:chOff x="7491382" y="3309996"/>
                  <a:chExt cx="1244511" cy="1244511"/>
                </a:xfrm>
              </p:grpSpPr>
              <p:grpSp>
                <p:nvGrpSpPr>
                  <p:cNvPr id="81" name="组合 41"/>
                  <p:cNvGrpSpPr/>
                  <p:nvPr/>
                </p:nvGrpSpPr>
                <p:grpSpPr>
                  <a:xfrm rot="2100000">
                    <a:off x="7491382" y="3309996"/>
                    <a:ext cx="1244511" cy="1244511"/>
                    <a:chOff x="5341143" y="1480823"/>
                    <a:chExt cx="1509711" cy="1509711"/>
                  </a:xfrm>
                </p:grpSpPr>
                <p:sp>
                  <p:nvSpPr>
                    <p:cNvPr id="93" name="泪滴形 42"/>
                    <p:cNvSpPr/>
                    <p:nvPr/>
                  </p:nvSpPr>
                  <p:spPr>
                    <a:xfrm rot="8067191">
                      <a:off x="5341143" y="1480823"/>
                      <a:ext cx="1509711" cy="1509711"/>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solidFill>
                          <a:schemeClr val="bg1"/>
                        </a:solidFill>
                      </a:endParaRPr>
                    </a:p>
                  </p:txBody>
                </p:sp>
                <p:sp>
                  <p:nvSpPr>
                    <p:cNvPr id="94" name="椭圆 93"/>
                    <p:cNvSpPr/>
                    <p:nvPr/>
                  </p:nvSpPr>
                  <p:spPr>
                    <a:xfrm>
                      <a:off x="5417463" y="1557578"/>
                      <a:ext cx="1357073" cy="1357073"/>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solidFill>
                          <a:schemeClr val="bg1"/>
                        </a:solidFill>
                      </a:endParaRPr>
                    </a:p>
                  </p:txBody>
                </p:sp>
              </p:grpSp>
              <p:grpSp>
                <p:nvGrpSpPr>
                  <p:cNvPr id="82" name="组合 56"/>
                  <p:cNvGrpSpPr/>
                  <p:nvPr/>
                </p:nvGrpSpPr>
                <p:grpSpPr>
                  <a:xfrm>
                    <a:off x="7739458" y="3666345"/>
                    <a:ext cx="748358" cy="531812"/>
                    <a:chOff x="6934200" y="4259263"/>
                    <a:chExt cx="373063" cy="265113"/>
                  </a:xfrm>
                </p:grpSpPr>
                <p:sp>
                  <p:nvSpPr>
                    <p:cNvPr id="83" name="Oval 38"/>
                    <p:cNvSpPr>
                      <a:spLocks noChangeArrowheads="1"/>
                    </p:cNvSpPr>
                    <p:nvPr/>
                  </p:nvSpPr>
                  <p:spPr bwMode="auto">
                    <a:xfrm>
                      <a:off x="7094538" y="4395788"/>
                      <a:ext cx="52388" cy="52388"/>
                    </a:xfrm>
                    <a:prstGeom prst="ellipse">
                      <a:avLst/>
                    </a:pr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84"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85" name="Oval 40"/>
                    <p:cNvSpPr>
                      <a:spLocks noChangeArrowheads="1"/>
                    </p:cNvSpPr>
                    <p:nvPr/>
                  </p:nvSpPr>
                  <p:spPr bwMode="auto">
                    <a:xfrm>
                      <a:off x="6958013" y="4395788"/>
                      <a:ext cx="50800" cy="52388"/>
                    </a:xfrm>
                    <a:prstGeom prst="ellipse">
                      <a:avLst/>
                    </a:pr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86"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87" name="Oval 42"/>
                    <p:cNvSpPr>
                      <a:spLocks noChangeArrowheads="1"/>
                    </p:cNvSpPr>
                    <p:nvPr/>
                  </p:nvSpPr>
                  <p:spPr bwMode="auto">
                    <a:xfrm>
                      <a:off x="7234238" y="4395788"/>
                      <a:ext cx="49213" cy="52388"/>
                    </a:xfrm>
                    <a:prstGeom prst="ellipse">
                      <a:avLst/>
                    </a:pr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88"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89" name="Oval 44"/>
                    <p:cNvSpPr>
                      <a:spLocks noChangeArrowheads="1"/>
                    </p:cNvSpPr>
                    <p:nvPr/>
                  </p:nvSpPr>
                  <p:spPr bwMode="auto">
                    <a:xfrm>
                      <a:off x="7026275" y="4259263"/>
                      <a:ext cx="52388" cy="52388"/>
                    </a:xfrm>
                    <a:prstGeom prst="ellipse">
                      <a:avLst/>
                    </a:pr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90"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91" name="Oval 46"/>
                    <p:cNvSpPr>
                      <a:spLocks noChangeArrowheads="1"/>
                    </p:cNvSpPr>
                    <p:nvPr/>
                  </p:nvSpPr>
                  <p:spPr bwMode="auto">
                    <a:xfrm>
                      <a:off x="7162800" y="4259263"/>
                      <a:ext cx="52388" cy="52388"/>
                    </a:xfrm>
                    <a:prstGeom prst="ellipse">
                      <a:avLst/>
                    </a:pr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92"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grpSp>
            </p:grpSp>
          </p:grpSp>
          <p:grpSp>
            <p:nvGrpSpPr>
              <p:cNvPr id="14" name="组合 23"/>
              <p:cNvGrpSpPr/>
              <p:nvPr/>
            </p:nvGrpSpPr>
            <p:grpSpPr>
              <a:xfrm>
                <a:off x="695982" y="3149566"/>
                <a:ext cx="2387583" cy="1509312"/>
                <a:chOff x="1719280" y="2821747"/>
                <a:chExt cx="3384620" cy="2139589"/>
              </a:xfrm>
            </p:grpSpPr>
            <p:grpSp>
              <p:nvGrpSpPr>
                <p:cNvPr id="69" name="组合 2052"/>
                <p:cNvGrpSpPr/>
                <p:nvPr/>
              </p:nvGrpSpPr>
              <p:grpSpPr>
                <a:xfrm>
                  <a:off x="3703868" y="3561118"/>
                  <a:ext cx="1400032" cy="1400218"/>
                  <a:chOff x="2677300" y="3222672"/>
                  <a:chExt cx="1244511" cy="1244511"/>
                </a:xfrm>
              </p:grpSpPr>
              <p:grpSp>
                <p:nvGrpSpPr>
                  <p:cNvPr id="73" name="组合 18"/>
                  <p:cNvGrpSpPr/>
                  <p:nvPr/>
                </p:nvGrpSpPr>
                <p:grpSpPr>
                  <a:xfrm rot="19500000">
                    <a:off x="2677300" y="3222672"/>
                    <a:ext cx="1244511" cy="1244511"/>
                    <a:chOff x="5341143" y="1480823"/>
                    <a:chExt cx="1509711" cy="1509711"/>
                  </a:xfrm>
                </p:grpSpPr>
                <p:sp>
                  <p:nvSpPr>
                    <p:cNvPr id="77" name="泪滴形 19"/>
                    <p:cNvSpPr/>
                    <p:nvPr/>
                  </p:nvSpPr>
                  <p:spPr>
                    <a:xfrm rot="8067191">
                      <a:off x="5341143" y="1480823"/>
                      <a:ext cx="1509711" cy="1509711"/>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solidFill>
                          <a:schemeClr val="bg1"/>
                        </a:solidFill>
                      </a:endParaRPr>
                    </a:p>
                  </p:txBody>
                </p:sp>
                <p:sp>
                  <p:nvSpPr>
                    <p:cNvPr id="78" name="椭圆 77"/>
                    <p:cNvSpPr/>
                    <p:nvPr/>
                  </p:nvSpPr>
                  <p:spPr>
                    <a:xfrm>
                      <a:off x="5417463" y="1557578"/>
                      <a:ext cx="1357073" cy="1357073"/>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solidFill>
                          <a:schemeClr val="bg1"/>
                        </a:solidFill>
                      </a:endParaRPr>
                    </a:p>
                  </p:txBody>
                </p:sp>
              </p:grpSp>
              <p:grpSp>
                <p:nvGrpSpPr>
                  <p:cNvPr id="74" name="组合 32"/>
                  <p:cNvGrpSpPr/>
                  <p:nvPr/>
                </p:nvGrpSpPr>
                <p:grpSpPr>
                  <a:xfrm>
                    <a:off x="2993690" y="3543589"/>
                    <a:ext cx="611729" cy="611729"/>
                    <a:chOff x="11417301" y="2544763"/>
                    <a:chExt cx="479425" cy="479425"/>
                  </a:xfrm>
                </p:grpSpPr>
                <p:sp>
                  <p:nvSpPr>
                    <p:cNvPr id="75" name="Freeform 101"/>
                    <p:cNvSpPr>
                      <a:spLocks noEditPoints="1"/>
                    </p:cNvSpPr>
                    <p:nvPr/>
                  </p:nvSpPr>
                  <p:spPr bwMode="auto">
                    <a:xfrm>
                      <a:off x="11533188" y="2660650"/>
                      <a:ext cx="363538" cy="363538"/>
                    </a:xfrm>
                    <a:custGeom>
                      <a:avLst/>
                      <a:gdLst>
                        <a:gd name="T0" fmla="*/ 151 w 170"/>
                        <a:gd name="T1" fmla="*/ 68 h 170"/>
                        <a:gd name="T2" fmla="*/ 143 w 170"/>
                        <a:gd name="T3" fmla="*/ 57 h 170"/>
                        <a:gd name="T4" fmla="*/ 150 w 170"/>
                        <a:gd name="T5" fmla="*/ 44 h 170"/>
                        <a:gd name="T6" fmla="*/ 140 w 170"/>
                        <a:gd name="T7" fmla="*/ 20 h 170"/>
                        <a:gd name="T8" fmla="*/ 125 w 170"/>
                        <a:gd name="T9" fmla="*/ 20 h 170"/>
                        <a:gd name="T10" fmla="*/ 116 w 170"/>
                        <a:gd name="T11" fmla="*/ 28 h 170"/>
                        <a:gd name="T12" fmla="*/ 106 w 170"/>
                        <a:gd name="T13" fmla="*/ 24 h 170"/>
                        <a:gd name="T14" fmla="*/ 102 w 170"/>
                        <a:gd name="T15" fmla="*/ 10 h 170"/>
                        <a:gd name="T16" fmla="*/ 78 w 170"/>
                        <a:gd name="T17" fmla="*/ 0 h 170"/>
                        <a:gd name="T18" fmla="*/ 68 w 170"/>
                        <a:gd name="T19" fmla="*/ 19 h 170"/>
                        <a:gd name="T20" fmla="*/ 57 w 170"/>
                        <a:gd name="T21" fmla="*/ 27 h 170"/>
                        <a:gd name="T22" fmla="*/ 50 w 170"/>
                        <a:gd name="T23" fmla="*/ 26 h 170"/>
                        <a:gd name="T24" fmla="*/ 37 w 170"/>
                        <a:gd name="T25" fmla="*/ 17 h 170"/>
                        <a:gd name="T26" fmla="*/ 20 w 170"/>
                        <a:gd name="T27" fmla="*/ 30 h 170"/>
                        <a:gd name="T28" fmla="*/ 20 w 170"/>
                        <a:gd name="T29" fmla="*/ 44 h 170"/>
                        <a:gd name="T30" fmla="*/ 27 w 170"/>
                        <a:gd name="T31" fmla="*/ 57 h 170"/>
                        <a:gd name="T32" fmla="*/ 19 w 170"/>
                        <a:gd name="T33" fmla="*/ 68 h 170"/>
                        <a:gd name="T34" fmla="*/ 0 w 170"/>
                        <a:gd name="T35" fmla="*/ 78 h 170"/>
                        <a:gd name="T36" fmla="*/ 11 w 170"/>
                        <a:gd name="T37" fmla="*/ 102 h 170"/>
                        <a:gd name="T38" fmla="*/ 24 w 170"/>
                        <a:gd name="T39" fmla="*/ 106 h 170"/>
                        <a:gd name="T40" fmla="*/ 26 w 170"/>
                        <a:gd name="T41" fmla="*/ 120 h 170"/>
                        <a:gd name="T42" fmla="*/ 20 w 170"/>
                        <a:gd name="T43" fmla="*/ 140 h 170"/>
                        <a:gd name="T44" fmla="*/ 37 w 170"/>
                        <a:gd name="T45" fmla="*/ 153 h 170"/>
                        <a:gd name="T46" fmla="*/ 50 w 170"/>
                        <a:gd name="T47" fmla="*/ 144 h 170"/>
                        <a:gd name="T48" fmla="*/ 57 w 170"/>
                        <a:gd name="T49" fmla="*/ 143 h 170"/>
                        <a:gd name="T50" fmla="*/ 68 w 170"/>
                        <a:gd name="T51" fmla="*/ 151 h 170"/>
                        <a:gd name="T52" fmla="*/ 78 w 170"/>
                        <a:gd name="T53" fmla="*/ 170 h 170"/>
                        <a:gd name="T54" fmla="*/ 102 w 170"/>
                        <a:gd name="T55" fmla="*/ 159 h 170"/>
                        <a:gd name="T56" fmla="*/ 106 w 170"/>
                        <a:gd name="T57" fmla="*/ 146 h 170"/>
                        <a:gd name="T58" fmla="*/ 116 w 170"/>
                        <a:gd name="T59" fmla="*/ 142 h 170"/>
                        <a:gd name="T60" fmla="*/ 125 w 170"/>
                        <a:gd name="T61" fmla="*/ 149 h 170"/>
                        <a:gd name="T62" fmla="*/ 140 w 170"/>
                        <a:gd name="T63" fmla="*/ 149 h 170"/>
                        <a:gd name="T64" fmla="*/ 150 w 170"/>
                        <a:gd name="T65" fmla="*/ 125 h 170"/>
                        <a:gd name="T66" fmla="*/ 143 w 170"/>
                        <a:gd name="T67" fmla="*/ 113 h 170"/>
                        <a:gd name="T68" fmla="*/ 151 w 170"/>
                        <a:gd name="T69" fmla="*/ 102 h 170"/>
                        <a:gd name="T70" fmla="*/ 170 w 170"/>
                        <a:gd name="T71" fmla="*/ 92 h 170"/>
                        <a:gd name="T72" fmla="*/ 159 w 170"/>
                        <a:gd name="T73" fmla="*/ 68 h 170"/>
                        <a:gd name="T74" fmla="*/ 85 w 170"/>
                        <a:gd name="T75" fmla="*/ 115 h 170"/>
                        <a:gd name="T76" fmla="*/ 85 w 170"/>
                        <a:gd name="T77"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0" h="170">
                          <a:moveTo>
                            <a:pt x="159" y="68"/>
                          </a:moveTo>
                          <a:cubicBezTo>
                            <a:pt x="151" y="68"/>
                            <a:pt x="151" y="68"/>
                            <a:pt x="151" y="68"/>
                          </a:cubicBezTo>
                          <a:cubicBezTo>
                            <a:pt x="149" y="68"/>
                            <a:pt x="146" y="66"/>
                            <a:pt x="146" y="64"/>
                          </a:cubicBezTo>
                          <a:cubicBezTo>
                            <a:pt x="145" y="61"/>
                            <a:pt x="144" y="59"/>
                            <a:pt x="143" y="57"/>
                          </a:cubicBezTo>
                          <a:cubicBezTo>
                            <a:pt x="142" y="55"/>
                            <a:pt x="142" y="52"/>
                            <a:pt x="144" y="50"/>
                          </a:cubicBezTo>
                          <a:cubicBezTo>
                            <a:pt x="150" y="44"/>
                            <a:pt x="150" y="44"/>
                            <a:pt x="150" y="44"/>
                          </a:cubicBezTo>
                          <a:cubicBezTo>
                            <a:pt x="154" y="40"/>
                            <a:pt x="154" y="34"/>
                            <a:pt x="150" y="30"/>
                          </a:cubicBezTo>
                          <a:cubicBezTo>
                            <a:pt x="140" y="20"/>
                            <a:pt x="140" y="20"/>
                            <a:pt x="140" y="20"/>
                          </a:cubicBezTo>
                          <a:cubicBezTo>
                            <a:pt x="138" y="18"/>
                            <a:pt x="136" y="17"/>
                            <a:pt x="133" y="17"/>
                          </a:cubicBezTo>
                          <a:cubicBezTo>
                            <a:pt x="130" y="17"/>
                            <a:pt x="127" y="18"/>
                            <a:pt x="125" y="20"/>
                          </a:cubicBezTo>
                          <a:cubicBezTo>
                            <a:pt x="120" y="26"/>
                            <a:pt x="120" y="26"/>
                            <a:pt x="120" y="26"/>
                          </a:cubicBezTo>
                          <a:cubicBezTo>
                            <a:pt x="119" y="27"/>
                            <a:pt x="117" y="28"/>
                            <a:pt x="116" y="28"/>
                          </a:cubicBezTo>
                          <a:cubicBezTo>
                            <a:pt x="115" y="28"/>
                            <a:pt x="114" y="27"/>
                            <a:pt x="113" y="27"/>
                          </a:cubicBezTo>
                          <a:cubicBezTo>
                            <a:pt x="111" y="26"/>
                            <a:pt x="108" y="25"/>
                            <a:pt x="106" y="24"/>
                          </a:cubicBezTo>
                          <a:cubicBezTo>
                            <a:pt x="104" y="23"/>
                            <a:pt x="102" y="21"/>
                            <a:pt x="102" y="19"/>
                          </a:cubicBezTo>
                          <a:cubicBezTo>
                            <a:pt x="102" y="10"/>
                            <a:pt x="102" y="10"/>
                            <a:pt x="102" y="10"/>
                          </a:cubicBezTo>
                          <a:cubicBezTo>
                            <a:pt x="102" y="5"/>
                            <a:pt x="97" y="0"/>
                            <a:pt x="92" y="0"/>
                          </a:cubicBezTo>
                          <a:cubicBezTo>
                            <a:pt x="78" y="0"/>
                            <a:pt x="78" y="0"/>
                            <a:pt x="78" y="0"/>
                          </a:cubicBezTo>
                          <a:cubicBezTo>
                            <a:pt x="73" y="0"/>
                            <a:pt x="68" y="5"/>
                            <a:pt x="68" y="10"/>
                          </a:cubicBezTo>
                          <a:cubicBezTo>
                            <a:pt x="68" y="19"/>
                            <a:pt x="68" y="19"/>
                            <a:pt x="68" y="19"/>
                          </a:cubicBezTo>
                          <a:cubicBezTo>
                            <a:pt x="68" y="21"/>
                            <a:pt x="66" y="23"/>
                            <a:pt x="64" y="24"/>
                          </a:cubicBezTo>
                          <a:cubicBezTo>
                            <a:pt x="61" y="25"/>
                            <a:pt x="59" y="26"/>
                            <a:pt x="57" y="27"/>
                          </a:cubicBezTo>
                          <a:cubicBezTo>
                            <a:pt x="56" y="27"/>
                            <a:pt x="55" y="28"/>
                            <a:pt x="54" y="28"/>
                          </a:cubicBezTo>
                          <a:cubicBezTo>
                            <a:pt x="53" y="28"/>
                            <a:pt x="51" y="27"/>
                            <a:pt x="50" y="26"/>
                          </a:cubicBezTo>
                          <a:cubicBezTo>
                            <a:pt x="44" y="20"/>
                            <a:pt x="44" y="20"/>
                            <a:pt x="44" y="20"/>
                          </a:cubicBezTo>
                          <a:cubicBezTo>
                            <a:pt x="42" y="18"/>
                            <a:pt x="40" y="17"/>
                            <a:pt x="37" y="17"/>
                          </a:cubicBezTo>
                          <a:cubicBezTo>
                            <a:pt x="34" y="17"/>
                            <a:pt x="32" y="18"/>
                            <a:pt x="30" y="20"/>
                          </a:cubicBezTo>
                          <a:cubicBezTo>
                            <a:pt x="20" y="30"/>
                            <a:pt x="20" y="30"/>
                            <a:pt x="20" y="30"/>
                          </a:cubicBezTo>
                          <a:cubicBezTo>
                            <a:pt x="18" y="32"/>
                            <a:pt x="17" y="34"/>
                            <a:pt x="17" y="37"/>
                          </a:cubicBezTo>
                          <a:cubicBezTo>
                            <a:pt x="17" y="40"/>
                            <a:pt x="18" y="42"/>
                            <a:pt x="20" y="44"/>
                          </a:cubicBezTo>
                          <a:cubicBezTo>
                            <a:pt x="26" y="50"/>
                            <a:pt x="26" y="50"/>
                            <a:pt x="26" y="50"/>
                          </a:cubicBezTo>
                          <a:cubicBezTo>
                            <a:pt x="28" y="52"/>
                            <a:pt x="28" y="55"/>
                            <a:pt x="27" y="57"/>
                          </a:cubicBezTo>
                          <a:cubicBezTo>
                            <a:pt x="26" y="59"/>
                            <a:pt x="25" y="61"/>
                            <a:pt x="24" y="64"/>
                          </a:cubicBezTo>
                          <a:cubicBezTo>
                            <a:pt x="23" y="66"/>
                            <a:pt x="21" y="68"/>
                            <a:pt x="19" y="68"/>
                          </a:cubicBezTo>
                          <a:cubicBezTo>
                            <a:pt x="11" y="68"/>
                            <a:pt x="11" y="68"/>
                            <a:pt x="11" y="68"/>
                          </a:cubicBezTo>
                          <a:cubicBezTo>
                            <a:pt x="5" y="68"/>
                            <a:pt x="0" y="73"/>
                            <a:pt x="0" y="78"/>
                          </a:cubicBezTo>
                          <a:cubicBezTo>
                            <a:pt x="0" y="92"/>
                            <a:pt x="0" y="92"/>
                            <a:pt x="0" y="92"/>
                          </a:cubicBezTo>
                          <a:cubicBezTo>
                            <a:pt x="0" y="97"/>
                            <a:pt x="5" y="102"/>
                            <a:pt x="11" y="102"/>
                          </a:cubicBezTo>
                          <a:cubicBezTo>
                            <a:pt x="19" y="102"/>
                            <a:pt x="19" y="102"/>
                            <a:pt x="19" y="102"/>
                          </a:cubicBezTo>
                          <a:cubicBezTo>
                            <a:pt x="21" y="102"/>
                            <a:pt x="23" y="104"/>
                            <a:pt x="24" y="106"/>
                          </a:cubicBezTo>
                          <a:cubicBezTo>
                            <a:pt x="25" y="108"/>
                            <a:pt x="26" y="111"/>
                            <a:pt x="27" y="113"/>
                          </a:cubicBezTo>
                          <a:cubicBezTo>
                            <a:pt x="28" y="115"/>
                            <a:pt x="28" y="118"/>
                            <a:pt x="26" y="120"/>
                          </a:cubicBezTo>
                          <a:cubicBezTo>
                            <a:pt x="20" y="125"/>
                            <a:pt x="20" y="125"/>
                            <a:pt x="20" y="125"/>
                          </a:cubicBezTo>
                          <a:cubicBezTo>
                            <a:pt x="16" y="129"/>
                            <a:pt x="16" y="136"/>
                            <a:pt x="20" y="140"/>
                          </a:cubicBezTo>
                          <a:cubicBezTo>
                            <a:pt x="30" y="149"/>
                            <a:pt x="30" y="149"/>
                            <a:pt x="30" y="149"/>
                          </a:cubicBezTo>
                          <a:cubicBezTo>
                            <a:pt x="32" y="151"/>
                            <a:pt x="34" y="153"/>
                            <a:pt x="37" y="153"/>
                          </a:cubicBezTo>
                          <a:cubicBezTo>
                            <a:pt x="40" y="153"/>
                            <a:pt x="42" y="151"/>
                            <a:pt x="44" y="149"/>
                          </a:cubicBezTo>
                          <a:cubicBezTo>
                            <a:pt x="50" y="144"/>
                            <a:pt x="50" y="144"/>
                            <a:pt x="50" y="144"/>
                          </a:cubicBezTo>
                          <a:cubicBezTo>
                            <a:pt x="51" y="143"/>
                            <a:pt x="53" y="142"/>
                            <a:pt x="54" y="142"/>
                          </a:cubicBezTo>
                          <a:cubicBezTo>
                            <a:pt x="55" y="142"/>
                            <a:pt x="56" y="142"/>
                            <a:pt x="57" y="143"/>
                          </a:cubicBezTo>
                          <a:cubicBezTo>
                            <a:pt x="59" y="144"/>
                            <a:pt x="61" y="145"/>
                            <a:pt x="64" y="146"/>
                          </a:cubicBezTo>
                          <a:cubicBezTo>
                            <a:pt x="66" y="146"/>
                            <a:pt x="68" y="149"/>
                            <a:pt x="68" y="151"/>
                          </a:cubicBezTo>
                          <a:cubicBezTo>
                            <a:pt x="68" y="159"/>
                            <a:pt x="68" y="159"/>
                            <a:pt x="68" y="159"/>
                          </a:cubicBezTo>
                          <a:cubicBezTo>
                            <a:pt x="68" y="165"/>
                            <a:pt x="73" y="170"/>
                            <a:pt x="78" y="170"/>
                          </a:cubicBezTo>
                          <a:cubicBezTo>
                            <a:pt x="92" y="170"/>
                            <a:pt x="92" y="170"/>
                            <a:pt x="92" y="170"/>
                          </a:cubicBezTo>
                          <a:cubicBezTo>
                            <a:pt x="97" y="170"/>
                            <a:pt x="102" y="165"/>
                            <a:pt x="102" y="159"/>
                          </a:cubicBezTo>
                          <a:cubicBezTo>
                            <a:pt x="102" y="151"/>
                            <a:pt x="102" y="151"/>
                            <a:pt x="102" y="151"/>
                          </a:cubicBezTo>
                          <a:cubicBezTo>
                            <a:pt x="102" y="149"/>
                            <a:pt x="104" y="146"/>
                            <a:pt x="106" y="146"/>
                          </a:cubicBezTo>
                          <a:cubicBezTo>
                            <a:pt x="108" y="145"/>
                            <a:pt x="111" y="144"/>
                            <a:pt x="113" y="143"/>
                          </a:cubicBezTo>
                          <a:cubicBezTo>
                            <a:pt x="114" y="142"/>
                            <a:pt x="115" y="142"/>
                            <a:pt x="116" y="142"/>
                          </a:cubicBezTo>
                          <a:cubicBezTo>
                            <a:pt x="117" y="142"/>
                            <a:pt x="119" y="143"/>
                            <a:pt x="120" y="144"/>
                          </a:cubicBezTo>
                          <a:cubicBezTo>
                            <a:pt x="125" y="149"/>
                            <a:pt x="125" y="149"/>
                            <a:pt x="125" y="149"/>
                          </a:cubicBezTo>
                          <a:cubicBezTo>
                            <a:pt x="127" y="151"/>
                            <a:pt x="130" y="153"/>
                            <a:pt x="133" y="153"/>
                          </a:cubicBezTo>
                          <a:cubicBezTo>
                            <a:pt x="136" y="153"/>
                            <a:pt x="138" y="151"/>
                            <a:pt x="140" y="149"/>
                          </a:cubicBezTo>
                          <a:cubicBezTo>
                            <a:pt x="150" y="140"/>
                            <a:pt x="150" y="140"/>
                            <a:pt x="150" y="140"/>
                          </a:cubicBezTo>
                          <a:cubicBezTo>
                            <a:pt x="154" y="136"/>
                            <a:pt x="154" y="129"/>
                            <a:pt x="150" y="125"/>
                          </a:cubicBezTo>
                          <a:cubicBezTo>
                            <a:pt x="144" y="120"/>
                            <a:pt x="144" y="120"/>
                            <a:pt x="144" y="120"/>
                          </a:cubicBezTo>
                          <a:cubicBezTo>
                            <a:pt x="142" y="118"/>
                            <a:pt x="142" y="115"/>
                            <a:pt x="143" y="113"/>
                          </a:cubicBezTo>
                          <a:cubicBezTo>
                            <a:pt x="144" y="111"/>
                            <a:pt x="145" y="108"/>
                            <a:pt x="146" y="106"/>
                          </a:cubicBezTo>
                          <a:cubicBezTo>
                            <a:pt x="146" y="104"/>
                            <a:pt x="149" y="102"/>
                            <a:pt x="151" y="102"/>
                          </a:cubicBezTo>
                          <a:cubicBezTo>
                            <a:pt x="159" y="102"/>
                            <a:pt x="159" y="102"/>
                            <a:pt x="159" y="102"/>
                          </a:cubicBezTo>
                          <a:cubicBezTo>
                            <a:pt x="165" y="102"/>
                            <a:pt x="170" y="97"/>
                            <a:pt x="170" y="92"/>
                          </a:cubicBezTo>
                          <a:cubicBezTo>
                            <a:pt x="170" y="78"/>
                            <a:pt x="170" y="78"/>
                            <a:pt x="170" y="78"/>
                          </a:cubicBezTo>
                          <a:cubicBezTo>
                            <a:pt x="170" y="73"/>
                            <a:pt x="165" y="68"/>
                            <a:pt x="159" y="68"/>
                          </a:cubicBezTo>
                          <a:moveTo>
                            <a:pt x="115" y="85"/>
                          </a:moveTo>
                          <a:cubicBezTo>
                            <a:pt x="115" y="102"/>
                            <a:pt x="102" y="115"/>
                            <a:pt x="85" y="115"/>
                          </a:cubicBezTo>
                          <a:cubicBezTo>
                            <a:pt x="68" y="115"/>
                            <a:pt x="55" y="102"/>
                            <a:pt x="55" y="85"/>
                          </a:cubicBezTo>
                          <a:cubicBezTo>
                            <a:pt x="55" y="68"/>
                            <a:pt x="68" y="54"/>
                            <a:pt x="85" y="54"/>
                          </a:cubicBezTo>
                          <a:cubicBezTo>
                            <a:pt x="102" y="54"/>
                            <a:pt x="115" y="68"/>
                            <a:pt x="115" y="85"/>
                          </a:cubicBezTo>
                        </a:path>
                      </a:pathLst>
                    </a:custGeom>
                    <a:solidFill>
                      <a:schemeClr val="bg1"/>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76" name="Freeform 102"/>
                    <p:cNvSpPr>
                      <a:spLocks noEditPoints="1"/>
                    </p:cNvSpPr>
                    <p:nvPr/>
                  </p:nvSpPr>
                  <p:spPr bwMode="auto">
                    <a:xfrm>
                      <a:off x="11417301" y="2544763"/>
                      <a:ext cx="188913" cy="187325"/>
                    </a:xfrm>
                    <a:custGeom>
                      <a:avLst/>
                      <a:gdLst>
                        <a:gd name="T0" fmla="*/ 77 w 88"/>
                        <a:gd name="T1" fmla="*/ 54 h 88"/>
                        <a:gd name="T2" fmla="*/ 88 w 88"/>
                        <a:gd name="T3" fmla="*/ 47 h 88"/>
                        <a:gd name="T4" fmla="*/ 81 w 88"/>
                        <a:gd name="T5" fmla="*/ 34 h 88"/>
                        <a:gd name="T6" fmla="*/ 76 w 88"/>
                        <a:gd name="T7" fmla="*/ 33 h 88"/>
                        <a:gd name="T8" fmla="*/ 75 w 88"/>
                        <a:gd name="T9" fmla="*/ 28 h 88"/>
                        <a:gd name="T10" fmla="*/ 78 w 88"/>
                        <a:gd name="T11" fmla="*/ 15 h 88"/>
                        <a:gd name="T12" fmla="*/ 68 w 88"/>
                        <a:gd name="T13" fmla="*/ 8 h 88"/>
                        <a:gd name="T14" fmla="*/ 60 w 88"/>
                        <a:gd name="T15" fmla="*/ 13 h 88"/>
                        <a:gd name="T16" fmla="*/ 59 w 88"/>
                        <a:gd name="T17" fmla="*/ 13 h 88"/>
                        <a:gd name="T18" fmla="*/ 54 w 88"/>
                        <a:gd name="T19" fmla="*/ 11 h 88"/>
                        <a:gd name="T20" fmla="*/ 47 w 88"/>
                        <a:gd name="T21" fmla="*/ 0 h 88"/>
                        <a:gd name="T22" fmla="*/ 34 w 88"/>
                        <a:gd name="T23" fmla="*/ 7 h 88"/>
                        <a:gd name="T24" fmla="*/ 33 w 88"/>
                        <a:gd name="T25" fmla="*/ 12 h 88"/>
                        <a:gd name="T26" fmla="*/ 29 w 88"/>
                        <a:gd name="T27" fmla="*/ 14 h 88"/>
                        <a:gd name="T28" fmla="*/ 25 w 88"/>
                        <a:gd name="T29" fmla="*/ 11 h 88"/>
                        <a:gd name="T30" fmla="*/ 15 w 88"/>
                        <a:gd name="T31" fmla="*/ 11 h 88"/>
                        <a:gd name="T32" fmla="*/ 11 w 88"/>
                        <a:gd name="T33" fmla="*/ 25 h 88"/>
                        <a:gd name="T34" fmla="*/ 14 w 88"/>
                        <a:gd name="T35" fmla="*/ 29 h 88"/>
                        <a:gd name="T36" fmla="*/ 11 w 88"/>
                        <a:gd name="T37" fmla="*/ 34 h 88"/>
                        <a:gd name="T38" fmla="*/ 0 w 88"/>
                        <a:gd name="T39" fmla="*/ 41 h 88"/>
                        <a:gd name="T40" fmla="*/ 7 w 88"/>
                        <a:gd name="T41" fmla="*/ 54 h 88"/>
                        <a:gd name="T42" fmla="*/ 12 w 88"/>
                        <a:gd name="T43" fmla="*/ 55 h 88"/>
                        <a:gd name="T44" fmla="*/ 13 w 88"/>
                        <a:gd name="T45" fmla="*/ 60 h 88"/>
                        <a:gd name="T46" fmla="*/ 9 w 88"/>
                        <a:gd name="T47" fmla="*/ 68 h 88"/>
                        <a:gd name="T48" fmla="*/ 15 w 88"/>
                        <a:gd name="T49" fmla="*/ 78 h 88"/>
                        <a:gd name="T50" fmla="*/ 25 w 88"/>
                        <a:gd name="T51" fmla="*/ 78 h 88"/>
                        <a:gd name="T52" fmla="*/ 29 w 88"/>
                        <a:gd name="T53" fmla="*/ 74 h 88"/>
                        <a:gd name="T54" fmla="*/ 33 w 88"/>
                        <a:gd name="T55" fmla="*/ 76 h 88"/>
                        <a:gd name="T56" fmla="*/ 34 w 88"/>
                        <a:gd name="T57" fmla="*/ 81 h 88"/>
                        <a:gd name="T58" fmla="*/ 47 w 88"/>
                        <a:gd name="T59" fmla="*/ 88 h 88"/>
                        <a:gd name="T60" fmla="*/ 54 w 88"/>
                        <a:gd name="T61" fmla="*/ 77 h 88"/>
                        <a:gd name="T62" fmla="*/ 59 w 88"/>
                        <a:gd name="T63" fmla="*/ 75 h 88"/>
                        <a:gd name="T64" fmla="*/ 60 w 88"/>
                        <a:gd name="T65" fmla="*/ 75 h 88"/>
                        <a:gd name="T66" fmla="*/ 68 w 88"/>
                        <a:gd name="T67" fmla="*/ 80 h 88"/>
                        <a:gd name="T68" fmla="*/ 78 w 88"/>
                        <a:gd name="T69" fmla="*/ 73 h 88"/>
                        <a:gd name="T70" fmla="*/ 75 w 88"/>
                        <a:gd name="T71" fmla="*/ 60 h 88"/>
                        <a:gd name="T72" fmla="*/ 76 w 88"/>
                        <a:gd name="T73" fmla="*/ 55 h 88"/>
                        <a:gd name="T74" fmla="*/ 44 w 88"/>
                        <a:gd name="T75" fmla="*/ 58 h 88"/>
                        <a:gd name="T76" fmla="*/ 44 w 88"/>
                        <a:gd name="T77" fmla="*/ 3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88">
                          <a:moveTo>
                            <a:pt x="76" y="55"/>
                          </a:moveTo>
                          <a:cubicBezTo>
                            <a:pt x="76" y="55"/>
                            <a:pt x="77" y="54"/>
                            <a:pt x="77" y="54"/>
                          </a:cubicBezTo>
                          <a:cubicBezTo>
                            <a:pt x="81" y="54"/>
                            <a:pt x="81" y="54"/>
                            <a:pt x="81" y="54"/>
                          </a:cubicBezTo>
                          <a:cubicBezTo>
                            <a:pt x="85" y="54"/>
                            <a:pt x="88" y="51"/>
                            <a:pt x="88" y="47"/>
                          </a:cubicBezTo>
                          <a:cubicBezTo>
                            <a:pt x="88" y="41"/>
                            <a:pt x="88" y="41"/>
                            <a:pt x="88" y="41"/>
                          </a:cubicBezTo>
                          <a:cubicBezTo>
                            <a:pt x="88" y="37"/>
                            <a:pt x="85" y="34"/>
                            <a:pt x="81" y="34"/>
                          </a:cubicBezTo>
                          <a:cubicBezTo>
                            <a:pt x="77" y="34"/>
                            <a:pt x="77" y="34"/>
                            <a:pt x="77" y="34"/>
                          </a:cubicBezTo>
                          <a:cubicBezTo>
                            <a:pt x="77" y="34"/>
                            <a:pt x="76" y="33"/>
                            <a:pt x="76" y="33"/>
                          </a:cubicBezTo>
                          <a:cubicBezTo>
                            <a:pt x="76" y="32"/>
                            <a:pt x="75" y="30"/>
                            <a:pt x="75" y="29"/>
                          </a:cubicBezTo>
                          <a:cubicBezTo>
                            <a:pt x="74" y="29"/>
                            <a:pt x="75" y="28"/>
                            <a:pt x="75" y="28"/>
                          </a:cubicBezTo>
                          <a:cubicBezTo>
                            <a:pt x="78" y="25"/>
                            <a:pt x="78" y="25"/>
                            <a:pt x="78" y="25"/>
                          </a:cubicBezTo>
                          <a:cubicBezTo>
                            <a:pt x="80" y="22"/>
                            <a:pt x="80" y="18"/>
                            <a:pt x="78" y="15"/>
                          </a:cubicBezTo>
                          <a:cubicBezTo>
                            <a:pt x="73" y="11"/>
                            <a:pt x="73" y="11"/>
                            <a:pt x="73" y="11"/>
                          </a:cubicBezTo>
                          <a:cubicBezTo>
                            <a:pt x="72" y="9"/>
                            <a:pt x="70" y="8"/>
                            <a:pt x="68" y="8"/>
                          </a:cubicBezTo>
                          <a:cubicBezTo>
                            <a:pt x="66" y="8"/>
                            <a:pt x="64" y="9"/>
                            <a:pt x="63" y="11"/>
                          </a:cubicBezTo>
                          <a:cubicBezTo>
                            <a:pt x="60" y="13"/>
                            <a:pt x="60" y="13"/>
                            <a:pt x="60" y="13"/>
                          </a:cubicBezTo>
                          <a:cubicBezTo>
                            <a:pt x="60" y="13"/>
                            <a:pt x="60" y="14"/>
                            <a:pt x="59" y="14"/>
                          </a:cubicBezTo>
                          <a:cubicBezTo>
                            <a:pt x="59" y="13"/>
                            <a:pt x="59" y="13"/>
                            <a:pt x="59" y="13"/>
                          </a:cubicBezTo>
                          <a:cubicBezTo>
                            <a:pt x="58" y="13"/>
                            <a:pt x="56" y="12"/>
                            <a:pt x="55" y="12"/>
                          </a:cubicBezTo>
                          <a:cubicBezTo>
                            <a:pt x="55" y="12"/>
                            <a:pt x="54" y="11"/>
                            <a:pt x="54" y="11"/>
                          </a:cubicBezTo>
                          <a:cubicBezTo>
                            <a:pt x="54" y="7"/>
                            <a:pt x="54" y="7"/>
                            <a:pt x="54" y="7"/>
                          </a:cubicBezTo>
                          <a:cubicBezTo>
                            <a:pt x="54" y="3"/>
                            <a:pt x="51" y="0"/>
                            <a:pt x="47" y="0"/>
                          </a:cubicBezTo>
                          <a:cubicBezTo>
                            <a:pt x="41" y="0"/>
                            <a:pt x="41" y="0"/>
                            <a:pt x="41" y="0"/>
                          </a:cubicBezTo>
                          <a:cubicBezTo>
                            <a:pt x="37" y="0"/>
                            <a:pt x="34" y="3"/>
                            <a:pt x="34" y="7"/>
                          </a:cubicBezTo>
                          <a:cubicBezTo>
                            <a:pt x="34" y="11"/>
                            <a:pt x="34" y="11"/>
                            <a:pt x="34" y="11"/>
                          </a:cubicBezTo>
                          <a:cubicBezTo>
                            <a:pt x="34" y="11"/>
                            <a:pt x="33" y="12"/>
                            <a:pt x="33" y="12"/>
                          </a:cubicBezTo>
                          <a:cubicBezTo>
                            <a:pt x="32" y="12"/>
                            <a:pt x="31" y="13"/>
                            <a:pt x="29" y="13"/>
                          </a:cubicBezTo>
                          <a:cubicBezTo>
                            <a:pt x="29" y="14"/>
                            <a:pt x="29" y="14"/>
                            <a:pt x="29" y="14"/>
                          </a:cubicBezTo>
                          <a:cubicBezTo>
                            <a:pt x="28" y="14"/>
                            <a:pt x="28" y="13"/>
                            <a:pt x="28" y="13"/>
                          </a:cubicBezTo>
                          <a:cubicBezTo>
                            <a:pt x="25" y="11"/>
                            <a:pt x="25" y="11"/>
                            <a:pt x="25" y="11"/>
                          </a:cubicBezTo>
                          <a:cubicBezTo>
                            <a:pt x="24" y="9"/>
                            <a:pt x="22" y="8"/>
                            <a:pt x="20" y="8"/>
                          </a:cubicBezTo>
                          <a:cubicBezTo>
                            <a:pt x="18" y="8"/>
                            <a:pt x="17" y="9"/>
                            <a:pt x="15" y="11"/>
                          </a:cubicBezTo>
                          <a:cubicBezTo>
                            <a:pt x="11" y="15"/>
                            <a:pt x="11" y="15"/>
                            <a:pt x="11" y="15"/>
                          </a:cubicBezTo>
                          <a:cubicBezTo>
                            <a:pt x="8" y="18"/>
                            <a:pt x="8" y="22"/>
                            <a:pt x="11" y="25"/>
                          </a:cubicBezTo>
                          <a:cubicBezTo>
                            <a:pt x="13" y="28"/>
                            <a:pt x="13" y="28"/>
                            <a:pt x="13" y="28"/>
                          </a:cubicBezTo>
                          <a:cubicBezTo>
                            <a:pt x="14" y="28"/>
                            <a:pt x="14" y="29"/>
                            <a:pt x="14" y="29"/>
                          </a:cubicBezTo>
                          <a:cubicBezTo>
                            <a:pt x="13" y="30"/>
                            <a:pt x="13" y="32"/>
                            <a:pt x="12" y="33"/>
                          </a:cubicBezTo>
                          <a:cubicBezTo>
                            <a:pt x="12" y="33"/>
                            <a:pt x="11" y="34"/>
                            <a:pt x="11" y="34"/>
                          </a:cubicBezTo>
                          <a:cubicBezTo>
                            <a:pt x="7" y="34"/>
                            <a:pt x="7" y="34"/>
                            <a:pt x="7" y="34"/>
                          </a:cubicBezTo>
                          <a:cubicBezTo>
                            <a:pt x="3" y="34"/>
                            <a:pt x="0" y="37"/>
                            <a:pt x="0" y="41"/>
                          </a:cubicBezTo>
                          <a:cubicBezTo>
                            <a:pt x="0" y="47"/>
                            <a:pt x="0" y="47"/>
                            <a:pt x="0" y="47"/>
                          </a:cubicBezTo>
                          <a:cubicBezTo>
                            <a:pt x="0" y="51"/>
                            <a:pt x="3" y="54"/>
                            <a:pt x="7" y="54"/>
                          </a:cubicBezTo>
                          <a:cubicBezTo>
                            <a:pt x="11" y="54"/>
                            <a:pt x="11" y="54"/>
                            <a:pt x="11" y="54"/>
                          </a:cubicBezTo>
                          <a:cubicBezTo>
                            <a:pt x="11" y="54"/>
                            <a:pt x="12" y="55"/>
                            <a:pt x="12" y="55"/>
                          </a:cubicBezTo>
                          <a:cubicBezTo>
                            <a:pt x="13" y="56"/>
                            <a:pt x="13" y="58"/>
                            <a:pt x="14" y="59"/>
                          </a:cubicBezTo>
                          <a:cubicBezTo>
                            <a:pt x="14" y="59"/>
                            <a:pt x="14" y="60"/>
                            <a:pt x="13" y="60"/>
                          </a:cubicBezTo>
                          <a:cubicBezTo>
                            <a:pt x="11" y="63"/>
                            <a:pt x="11" y="63"/>
                            <a:pt x="11" y="63"/>
                          </a:cubicBezTo>
                          <a:cubicBezTo>
                            <a:pt x="9" y="64"/>
                            <a:pt x="9" y="66"/>
                            <a:pt x="9" y="68"/>
                          </a:cubicBezTo>
                          <a:cubicBezTo>
                            <a:pt x="9" y="70"/>
                            <a:pt x="9" y="72"/>
                            <a:pt x="11" y="73"/>
                          </a:cubicBezTo>
                          <a:cubicBezTo>
                            <a:pt x="15" y="78"/>
                            <a:pt x="15" y="78"/>
                            <a:pt x="15" y="78"/>
                          </a:cubicBezTo>
                          <a:cubicBezTo>
                            <a:pt x="17" y="79"/>
                            <a:pt x="18" y="80"/>
                            <a:pt x="20" y="80"/>
                          </a:cubicBezTo>
                          <a:cubicBezTo>
                            <a:pt x="22" y="80"/>
                            <a:pt x="24" y="79"/>
                            <a:pt x="25" y="78"/>
                          </a:cubicBezTo>
                          <a:cubicBezTo>
                            <a:pt x="28" y="75"/>
                            <a:pt x="28" y="75"/>
                            <a:pt x="28" y="75"/>
                          </a:cubicBezTo>
                          <a:cubicBezTo>
                            <a:pt x="28" y="75"/>
                            <a:pt x="28" y="74"/>
                            <a:pt x="29" y="74"/>
                          </a:cubicBezTo>
                          <a:cubicBezTo>
                            <a:pt x="29" y="75"/>
                            <a:pt x="29" y="75"/>
                            <a:pt x="29" y="75"/>
                          </a:cubicBezTo>
                          <a:cubicBezTo>
                            <a:pt x="31" y="75"/>
                            <a:pt x="32" y="76"/>
                            <a:pt x="33" y="76"/>
                          </a:cubicBezTo>
                          <a:cubicBezTo>
                            <a:pt x="33" y="76"/>
                            <a:pt x="34" y="77"/>
                            <a:pt x="34" y="77"/>
                          </a:cubicBezTo>
                          <a:cubicBezTo>
                            <a:pt x="34" y="81"/>
                            <a:pt x="34" y="81"/>
                            <a:pt x="34" y="81"/>
                          </a:cubicBezTo>
                          <a:cubicBezTo>
                            <a:pt x="34" y="85"/>
                            <a:pt x="37" y="88"/>
                            <a:pt x="41" y="88"/>
                          </a:cubicBezTo>
                          <a:cubicBezTo>
                            <a:pt x="47" y="88"/>
                            <a:pt x="47" y="88"/>
                            <a:pt x="47" y="88"/>
                          </a:cubicBezTo>
                          <a:cubicBezTo>
                            <a:pt x="51" y="88"/>
                            <a:pt x="54" y="85"/>
                            <a:pt x="54" y="81"/>
                          </a:cubicBezTo>
                          <a:cubicBezTo>
                            <a:pt x="54" y="77"/>
                            <a:pt x="54" y="77"/>
                            <a:pt x="54" y="77"/>
                          </a:cubicBezTo>
                          <a:cubicBezTo>
                            <a:pt x="54" y="77"/>
                            <a:pt x="55" y="76"/>
                            <a:pt x="55" y="76"/>
                          </a:cubicBezTo>
                          <a:cubicBezTo>
                            <a:pt x="56" y="76"/>
                            <a:pt x="58" y="75"/>
                            <a:pt x="59" y="75"/>
                          </a:cubicBezTo>
                          <a:cubicBezTo>
                            <a:pt x="59" y="74"/>
                            <a:pt x="59" y="74"/>
                            <a:pt x="59" y="74"/>
                          </a:cubicBezTo>
                          <a:cubicBezTo>
                            <a:pt x="60" y="74"/>
                            <a:pt x="60" y="75"/>
                            <a:pt x="60" y="75"/>
                          </a:cubicBezTo>
                          <a:cubicBezTo>
                            <a:pt x="63" y="78"/>
                            <a:pt x="63" y="78"/>
                            <a:pt x="63" y="78"/>
                          </a:cubicBezTo>
                          <a:cubicBezTo>
                            <a:pt x="64" y="79"/>
                            <a:pt x="66" y="80"/>
                            <a:pt x="68" y="80"/>
                          </a:cubicBezTo>
                          <a:cubicBezTo>
                            <a:pt x="70" y="80"/>
                            <a:pt x="72" y="79"/>
                            <a:pt x="73" y="78"/>
                          </a:cubicBezTo>
                          <a:cubicBezTo>
                            <a:pt x="78" y="73"/>
                            <a:pt x="78" y="73"/>
                            <a:pt x="78" y="73"/>
                          </a:cubicBezTo>
                          <a:cubicBezTo>
                            <a:pt x="80" y="70"/>
                            <a:pt x="80" y="66"/>
                            <a:pt x="78" y="63"/>
                          </a:cubicBezTo>
                          <a:cubicBezTo>
                            <a:pt x="75" y="60"/>
                            <a:pt x="75" y="60"/>
                            <a:pt x="75" y="60"/>
                          </a:cubicBezTo>
                          <a:cubicBezTo>
                            <a:pt x="75" y="60"/>
                            <a:pt x="74" y="59"/>
                            <a:pt x="75" y="59"/>
                          </a:cubicBezTo>
                          <a:cubicBezTo>
                            <a:pt x="75" y="58"/>
                            <a:pt x="76" y="56"/>
                            <a:pt x="76" y="55"/>
                          </a:cubicBezTo>
                          <a:close/>
                          <a:moveTo>
                            <a:pt x="58" y="44"/>
                          </a:moveTo>
                          <a:cubicBezTo>
                            <a:pt x="58" y="51"/>
                            <a:pt x="52" y="58"/>
                            <a:pt x="44" y="58"/>
                          </a:cubicBezTo>
                          <a:cubicBezTo>
                            <a:pt x="37" y="58"/>
                            <a:pt x="31" y="51"/>
                            <a:pt x="31" y="44"/>
                          </a:cubicBezTo>
                          <a:cubicBezTo>
                            <a:pt x="31" y="37"/>
                            <a:pt x="37" y="31"/>
                            <a:pt x="44" y="31"/>
                          </a:cubicBezTo>
                          <a:cubicBezTo>
                            <a:pt x="52" y="31"/>
                            <a:pt x="58" y="37"/>
                            <a:pt x="58" y="44"/>
                          </a:cubicBezTo>
                          <a:close/>
                        </a:path>
                      </a:pathLst>
                    </a:custGeom>
                    <a:solidFill>
                      <a:schemeClr val="bg1"/>
                    </a:solidFill>
                    <a:ln>
                      <a:noFill/>
                    </a:ln>
                  </p:spPr>
                  <p:txBody>
                    <a:bodyPr vert="horz" wrap="square" lIns="64504" tIns="32252" rIns="64504" bIns="32252" numCol="1" anchor="t" anchorCtr="0" compatLnSpc="1"/>
                    <a:lstStyle/>
                    <a:p>
                      <a:endParaRPr lang="zh-CN" altLang="en-US" sz="1270">
                        <a:solidFill>
                          <a:schemeClr val="bg1"/>
                        </a:solidFill>
                      </a:endParaRPr>
                    </a:p>
                  </p:txBody>
                </p:sp>
              </p:grpSp>
            </p:grpSp>
            <p:grpSp>
              <p:nvGrpSpPr>
                <p:cNvPr id="70" name="组合 39"/>
                <p:cNvGrpSpPr/>
                <p:nvPr/>
              </p:nvGrpSpPr>
              <p:grpSpPr>
                <a:xfrm>
                  <a:off x="1719280" y="2821747"/>
                  <a:ext cx="2137180" cy="891091"/>
                  <a:chOff x="1447482" y="2821747"/>
                  <a:chExt cx="2137180" cy="891091"/>
                </a:xfrm>
              </p:grpSpPr>
              <p:sp>
                <p:nvSpPr>
                  <p:cNvPr id="71" name="文本框 61"/>
                  <p:cNvSpPr txBox="1"/>
                  <p:nvPr/>
                </p:nvSpPr>
                <p:spPr>
                  <a:xfrm>
                    <a:off x="1575655" y="2881843"/>
                    <a:ext cx="2009007" cy="563860"/>
                  </a:xfrm>
                  <a:prstGeom prst="rect">
                    <a:avLst/>
                  </a:prstGeom>
                  <a:noFill/>
                </p:spPr>
                <p:txBody>
                  <a:bodyPr wrap="squar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r>
                      <a:rPr lang="zh-CN" altLang="en-US" dirty="0" smtClean="0">
                        <a:solidFill>
                          <a:srgbClr val="44546A"/>
                        </a:solidFill>
                      </a:rPr>
                      <a:t>工具方面的</a:t>
                    </a:r>
                    <a:r>
                      <a:rPr lang="zh-CN" altLang="en-US" dirty="0">
                        <a:solidFill>
                          <a:srgbClr val="44546A"/>
                        </a:solidFill>
                      </a:rPr>
                      <a:t>创新</a:t>
                    </a:r>
                    <a:endParaRPr lang="zh-CN" altLang="en-US" dirty="0">
                      <a:solidFill>
                        <a:srgbClr val="44546A"/>
                      </a:solidFill>
                    </a:endParaRPr>
                  </a:p>
                </p:txBody>
              </p:sp>
              <p:sp>
                <p:nvSpPr>
                  <p:cNvPr id="72" name="矩形 71"/>
                  <p:cNvSpPr/>
                  <p:nvPr/>
                </p:nvSpPr>
                <p:spPr>
                  <a:xfrm rot="16200000" flipV="1">
                    <a:off x="1054668" y="3214561"/>
                    <a:ext cx="891091" cy="1054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solidFill>
                        <a:schemeClr val="bg1"/>
                      </a:solidFill>
                    </a:endParaRPr>
                  </a:p>
                </p:txBody>
              </p:sp>
            </p:grpSp>
          </p:grpSp>
          <p:grpSp>
            <p:nvGrpSpPr>
              <p:cNvPr id="15" name="组合 52"/>
              <p:cNvGrpSpPr/>
              <p:nvPr/>
            </p:nvGrpSpPr>
            <p:grpSpPr>
              <a:xfrm>
                <a:off x="6466310" y="4773723"/>
                <a:ext cx="2836568" cy="1293223"/>
                <a:chOff x="6358994" y="4621048"/>
                <a:chExt cx="2836568" cy="1293223"/>
              </a:xfrm>
            </p:grpSpPr>
            <p:grpSp>
              <p:nvGrpSpPr>
                <p:cNvPr id="61" name="组合 17"/>
                <p:cNvGrpSpPr/>
                <p:nvPr/>
              </p:nvGrpSpPr>
              <p:grpSpPr>
                <a:xfrm>
                  <a:off x="6358994" y="4621048"/>
                  <a:ext cx="1268563" cy="1293223"/>
                  <a:chOff x="8819760" y="5254516"/>
                  <a:chExt cx="1798305" cy="1833263"/>
                </a:xfrm>
              </p:grpSpPr>
              <p:sp>
                <p:nvSpPr>
                  <p:cNvPr id="63" name="矩形 62"/>
                  <p:cNvSpPr/>
                  <p:nvPr/>
                </p:nvSpPr>
                <p:spPr>
                  <a:xfrm rot="16200000" flipV="1">
                    <a:off x="10119787" y="5647330"/>
                    <a:ext cx="891091" cy="1054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solidFill>
                        <a:schemeClr val="bg1"/>
                      </a:solidFill>
                    </a:endParaRPr>
                  </a:p>
                </p:txBody>
              </p:sp>
              <p:grpSp>
                <p:nvGrpSpPr>
                  <p:cNvPr id="64" name="组合 1"/>
                  <p:cNvGrpSpPr/>
                  <p:nvPr/>
                </p:nvGrpSpPr>
                <p:grpSpPr>
                  <a:xfrm>
                    <a:off x="8819760" y="5687561"/>
                    <a:ext cx="1400032" cy="1400218"/>
                    <a:chOff x="8992171" y="5765066"/>
                    <a:chExt cx="1400032" cy="1400218"/>
                  </a:xfrm>
                </p:grpSpPr>
                <p:grpSp>
                  <p:nvGrpSpPr>
                    <p:cNvPr id="65" name="组合 49"/>
                    <p:cNvGrpSpPr/>
                    <p:nvPr/>
                  </p:nvGrpSpPr>
                  <p:grpSpPr>
                    <a:xfrm rot="3900000">
                      <a:off x="8992078" y="5765159"/>
                      <a:ext cx="1400218" cy="1400032"/>
                      <a:chOff x="5341143" y="1480823"/>
                      <a:chExt cx="1509711" cy="1509711"/>
                    </a:xfrm>
                    <a:solidFill>
                      <a:schemeClr val="tx2">
                        <a:lumMod val="20000"/>
                        <a:lumOff val="80000"/>
                      </a:schemeClr>
                    </a:solidFill>
                  </p:grpSpPr>
                  <p:sp>
                    <p:nvSpPr>
                      <p:cNvPr id="67" name="泪滴形 50"/>
                      <p:cNvSpPr/>
                      <p:nvPr/>
                    </p:nvSpPr>
                    <p:spPr>
                      <a:xfrm rot="8067191">
                        <a:off x="5341143" y="1480823"/>
                        <a:ext cx="1509711" cy="1509711"/>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solidFill>
                            <a:schemeClr val="bg1"/>
                          </a:solidFill>
                        </a:endParaRPr>
                      </a:p>
                    </p:txBody>
                  </p:sp>
                  <p:sp>
                    <p:nvSpPr>
                      <p:cNvPr id="68" name="椭圆 67"/>
                      <p:cNvSpPr/>
                      <p:nvPr/>
                    </p:nvSpPr>
                    <p:spPr>
                      <a:xfrm>
                        <a:off x="5417463" y="1557578"/>
                        <a:ext cx="1357073" cy="1357073"/>
                      </a:xfrm>
                      <a:prstGeom prst="ellipse">
                        <a:avLst/>
                      </a:prstGeom>
                      <a:solidFill>
                        <a:srgbClr val="FFC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solidFill>
                            <a:schemeClr val="bg1"/>
                          </a:solidFill>
                        </a:endParaRPr>
                      </a:p>
                    </p:txBody>
                  </p:sp>
                </p:grpSp>
                <p:sp>
                  <p:nvSpPr>
                    <p:cNvPr id="66" name="Freeform 77"/>
                    <p:cNvSpPr>
                      <a:spLocks noEditPoints="1"/>
                    </p:cNvSpPr>
                    <p:nvPr/>
                  </p:nvSpPr>
                  <p:spPr bwMode="auto">
                    <a:xfrm>
                      <a:off x="9375933" y="6133631"/>
                      <a:ext cx="685795" cy="663087"/>
                    </a:xfrm>
                    <a:custGeom>
                      <a:avLst/>
                      <a:gdLst>
                        <a:gd name="T0" fmla="*/ 169 w 268"/>
                        <a:gd name="T1" fmla="*/ 102 h 258"/>
                        <a:gd name="T2" fmla="*/ 176 w 268"/>
                        <a:gd name="T3" fmla="*/ 30 h 258"/>
                        <a:gd name="T4" fmla="*/ 170 w 268"/>
                        <a:gd name="T5" fmla="*/ 33 h 258"/>
                        <a:gd name="T6" fmla="*/ 143 w 268"/>
                        <a:gd name="T7" fmla="*/ 111 h 258"/>
                        <a:gd name="T8" fmla="*/ 162 w 268"/>
                        <a:gd name="T9" fmla="*/ 125 h 258"/>
                        <a:gd name="T10" fmla="*/ 209 w 268"/>
                        <a:gd name="T11" fmla="*/ 144 h 258"/>
                        <a:gd name="T12" fmla="*/ 208 w 268"/>
                        <a:gd name="T13" fmla="*/ 137 h 258"/>
                        <a:gd name="T14" fmla="*/ 150 w 268"/>
                        <a:gd name="T15" fmla="*/ 111 h 258"/>
                        <a:gd name="T16" fmla="*/ 165 w 268"/>
                        <a:gd name="T17" fmla="*/ 111 h 258"/>
                        <a:gd name="T18" fmla="*/ 150 w 268"/>
                        <a:gd name="T19" fmla="*/ 111 h 258"/>
                        <a:gd name="T20" fmla="*/ 191 w 268"/>
                        <a:gd name="T21" fmla="*/ 216 h 258"/>
                        <a:gd name="T22" fmla="*/ 253 w 268"/>
                        <a:gd name="T23" fmla="*/ 111 h 258"/>
                        <a:gd name="T24" fmla="*/ 61 w 268"/>
                        <a:gd name="T25" fmla="*/ 111 h 258"/>
                        <a:gd name="T26" fmla="*/ 47 w 268"/>
                        <a:gd name="T27" fmla="*/ 126 h 258"/>
                        <a:gd name="T28" fmla="*/ 157 w 268"/>
                        <a:gd name="T29" fmla="*/ 0 h 258"/>
                        <a:gd name="T30" fmla="*/ 177 w 268"/>
                        <a:gd name="T31" fmla="*/ 190 h 258"/>
                        <a:gd name="T32" fmla="*/ 134 w 268"/>
                        <a:gd name="T33" fmla="*/ 152 h 258"/>
                        <a:gd name="T34" fmla="*/ 117 w 268"/>
                        <a:gd name="T35" fmla="*/ 146 h 258"/>
                        <a:gd name="T36" fmla="*/ 9 w 268"/>
                        <a:gd name="T37" fmla="*/ 137 h 258"/>
                        <a:gd name="T38" fmla="*/ 0 w 268"/>
                        <a:gd name="T39" fmla="*/ 204 h 258"/>
                        <a:gd name="T40" fmla="*/ 180 w 268"/>
                        <a:gd name="T41" fmla="*/ 198 h 258"/>
                        <a:gd name="T42" fmla="*/ 162 w 268"/>
                        <a:gd name="T43" fmla="*/ 191 h 258"/>
                        <a:gd name="T44" fmla="*/ 127 w 268"/>
                        <a:gd name="T45" fmla="*/ 189 h 258"/>
                        <a:gd name="T46" fmla="*/ 129 w 268"/>
                        <a:gd name="T47" fmla="*/ 162 h 258"/>
                        <a:gd name="T48" fmla="*/ 136 w 268"/>
                        <a:gd name="T49" fmla="*/ 163 h 258"/>
                        <a:gd name="T50" fmla="*/ 162 w 268"/>
                        <a:gd name="T51" fmla="*/ 191 h 258"/>
                        <a:gd name="T52" fmla="*/ 180 w 268"/>
                        <a:gd name="T53" fmla="*/ 228 h 258"/>
                        <a:gd name="T54" fmla="*/ 162 w 268"/>
                        <a:gd name="T55" fmla="*/ 237 h 258"/>
                        <a:gd name="T56" fmla="*/ 115 w 268"/>
                        <a:gd name="T57" fmla="*/ 237 h 258"/>
                        <a:gd name="T58" fmla="*/ 44 w 268"/>
                        <a:gd name="T59" fmla="*/ 216 h 258"/>
                        <a:gd name="T60" fmla="*/ 9 w 268"/>
                        <a:gd name="T61" fmla="*/ 237 h 258"/>
                        <a:gd name="T62" fmla="*/ 0 w 268"/>
                        <a:gd name="T63" fmla="*/ 209 h 258"/>
                        <a:gd name="T64" fmla="*/ 138 w 268"/>
                        <a:gd name="T65" fmla="*/ 222 h 258"/>
                        <a:gd name="T66" fmla="*/ 138 w 268"/>
                        <a:gd name="T67" fmla="*/ 258 h 258"/>
                        <a:gd name="T68" fmla="*/ 138 w 268"/>
                        <a:gd name="T69" fmla="*/ 222 h 258"/>
                        <a:gd name="T70" fmla="*/ 129 w 268"/>
                        <a:gd name="T71" fmla="*/ 240 h 258"/>
                        <a:gd name="T72" fmla="*/ 147 w 268"/>
                        <a:gd name="T73" fmla="*/ 240 h 258"/>
                        <a:gd name="T74" fmla="*/ 44 w 268"/>
                        <a:gd name="T75" fmla="*/ 222 h 258"/>
                        <a:gd name="T76" fmla="*/ 44 w 268"/>
                        <a:gd name="T77" fmla="*/ 258 h 258"/>
                        <a:gd name="T78" fmla="*/ 44 w 268"/>
                        <a:gd name="T79" fmla="*/ 222 h 258"/>
                        <a:gd name="T80" fmla="*/ 35 w 268"/>
                        <a:gd name="T81" fmla="*/ 240 h 258"/>
                        <a:gd name="T82" fmla="*/ 53 w 268"/>
                        <a:gd name="T83" fmla="*/ 2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5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chemeClr val="bg1"/>
                    </a:solidFill>
                    <a:ln>
                      <a:noFill/>
                    </a:ln>
                  </p:spPr>
                  <p:txBody>
                    <a:bodyPr vert="horz" wrap="square" lIns="64504" tIns="32252" rIns="64504" bIns="32252" numCol="1" anchor="t" anchorCtr="0" compatLnSpc="1"/>
                    <a:lstStyle/>
                    <a:p>
                      <a:endParaRPr lang="zh-CN" altLang="en-US" sz="1270">
                        <a:solidFill>
                          <a:schemeClr val="bg1"/>
                        </a:solidFill>
                      </a:endParaRPr>
                    </a:p>
                  </p:txBody>
                </p:sp>
              </p:grpSp>
            </p:grpSp>
            <p:sp>
              <p:nvSpPr>
                <p:cNvPr id="62" name="文本框 57"/>
                <p:cNvSpPr txBox="1"/>
                <p:nvPr/>
              </p:nvSpPr>
              <p:spPr>
                <a:xfrm>
                  <a:off x="7684249" y="4790266"/>
                  <a:ext cx="1511313" cy="397759"/>
                </a:xfrm>
                <a:prstGeom prst="rect">
                  <a:avLst/>
                </a:prstGeom>
                <a:noFill/>
              </p:spPr>
              <p:txBody>
                <a:bodyPr wrap="squar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r>
                    <a:rPr lang="zh-CN" altLang="en-US" dirty="0" smtClean="0">
                      <a:solidFill>
                        <a:srgbClr val="44546A"/>
                      </a:solidFill>
                    </a:rPr>
                    <a:t>方法方面的</a:t>
                  </a:r>
                  <a:r>
                    <a:rPr lang="zh-CN" altLang="en-US" dirty="0">
                      <a:solidFill>
                        <a:srgbClr val="44546A"/>
                      </a:solidFill>
                    </a:rPr>
                    <a:t>创新</a:t>
                  </a:r>
                  <a:endParaRPr lang="zh-CN" altLang="en-US" dirty="0">
                    <a:solidFill>
                      <a:srgbClr val="44546A"/>
                    </a:solidFill>
                  </a:endParaRPr>
                </a:p>
              </p:txBody>
            </p:sp>
          </p:grpSp>
          <p:grpSp>
            <p:nvGrpSpPr>
              <p:cNvPr id="16" name="组合 53"/>
              <p:cNvGrpSpPr/>
              <p:nvPr/>
            </p:nvGrpSpPr>
            <p:grpSpPr>
              <a:xfrm>
                <a:off x="4011066" y="1180151"/>
                <a:ext cx="2104963" cy="1601013"/>
                <a:chOff x="4117746" y="1180151"/>
                <a:chExt cx="2104963" cy="1601013"/>
              </a:xfrm>
            </p:grpSpPr>
            <p:grpSp>
              <p:nvGrpSpPr>
                <p:cNvPr id="47" name="组合 2053"/>
                <p:cNvGrpSpPr/>
                <p:nvPr/>
              </p:nvGrpSpPr>
              <p:grpSpPr>
                <a:xfrm>
                  <a:off x="4117746" y="1793420"/>
                  <a:ext cx="987612" cy="987744"/>
                  <a:chOff x="5043961" y="2088133"/>
                  <a:chExt cx="1244511" cy="1244511"/>
                </a:xfrm>
              </p:grpSpPr>
              <p:grpSp>
                <p:nvGrpSpPr>
                  <p:cNvPr id="50" name="组合 27"/>
                  <p:cNvGrpSpPr/>
                  <p:nvPr/>
                </p:nvGrpSpPr>
                <p:grpSpPr>
                  <a:xfrm>
                    <a:off x="5043961" y="2088133"/>
                    <a:ext cx="1244511" cy="1244511"/>
                    <a:chOff x="5341143" y="1480823"/>
                    <a:chExt cx="1509711" cy="1509711"/>
                  </a:xfrm>
                </p:grpSpPr>
                <p:sp>
                  <p:nvSpPr>
                    <p:cNvPr id="59" name="泪滴形 28"/>
                    <p:cNvSpPr/>
                    <p:nvPr/>
                  </p:nvSpPr>
                  <p:spPr>
                    <a:xfrm rot="8067191">
                      <a:off x="5341143" y="1480823"/>
                      <a:ext cx="1509711" cy="1509711"/>
                    </a:xfrm>
                    <a:prstGeom prst="teardrop">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solidFill>
                          <a:schemeClr val="bg1"/>
                        </a:solidFill>
                      </a:endParaRPr>
                    </a:p>
                  </p:txBody>
                </p:sp>
                <p:sp>
                  <p:nvSpPr>
                    <p:cNvPr id="60" name="椭圆 59"/>
                    <p:cNvSpPr/>
                    <p:nvPr/>
                  </p:nvSpPr>
                  <p:spPr>
                    <a:xfrm>
                      <a:off x="5417463" y="1557578"/>
                      <a:ext cx="1357073" cy="1357073"/>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solidFill>
                          <a:schemeClr val="bg1"/>
                        </a:solidFill>
                      </a:endParaRPr>
                    </a:p>
                  </p:txBody>
                </p:sp>
              </p:grpSp>
              <p:grpSp>
                <p:nvGrpSpPr>
                  <p:cNvPr id="51" name="组合 72"/>
                  <p:cNvGrpSpPr/>
                  <p:nvPr/>
                </p:nvGrpSpPr>
                <p:grpSpPr>
                  <a:xfrm>
                    <a:off x="5331980" y="2372378"/>
                    <a:ext cx="668474" cy="674690"/>
                    <a:chOff x="9488488" y="4192588"/>
                    <a:chExt cx="341313" cy="344487"/>
                  </a:xfrm>
                </p:grpSpPr>
                <p:sp>
                  <p:nvSpPr>
                    <p:cNvPr id="52"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53"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54"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55" name="Oval 51"/>
                    <p:cNvSpPr>
                      <a:spLocks noChangeArrowheads="1"/>
                    </p:cNvSpPr>
                    <p:nvPr/>
                  </p:nvSpPr>
                  <p:spPr bwMode="auto">
                    <a:xfrm>
                      <a:off x="9617075" y="4329113"/>
                      <a:ext cx="84138" cy="84138"/>
                    </a:xfrm>
                    <a:prstGeom prst="ellipse">
                      <a:avLst/>
                    </a:pr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56" name="Oval 52"/>
                    <p:cNvSpPr>
                      <a:spLocks noChangeArrowheads="1"/>
                    </p:cNvSpPr>
                    <p:nvPr/>
                  </p:nvSpPr>
                  <p:spPr bwMode="auto">
                    <a:xfrm>
                      <a:off x="9785350" y="4413250"/>
                      <a:ext cx="41275" cy="42863"/>
                    </a:xfrm>
                    <a:prstGeom prst="ellipse">
                      <a:avLst/>
                    </a:pr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57" name="Oval 53"/>
                    <p:cNvSpPr>
                      <a:spLocks noChangeArrowheads="1"/>
                    </p:cNvSpPr>
                    <p:nvPr/>
                  </p:nvSpPr>
                  <p:spPr bwMode="auto">
                    <a:xfrm>
                      <a:off x="9491663" y="4413250"/>
                      <a:ext cx="41275" cy="42863"/>
                    </a:xfrm>
                    <a:prstGeom prst="ellipse">
                      <a:avLst/>
                    </a:pr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58" name="Oval 54"/>
                    <p:cNvSpPr>
                      <a:spLocks noChangeArrowheads="1"/>
                    </p:cNvSpPr>
                    <p:nvPr/>
                  </p:nvSpPr>
                  <p:spPr bwMode="auto">
                    <a:xfrm>
                      <a:off x="9637713" y="4192588"/>
                      <a:ext cx="42863" cy="42863"/>
                    </a:xfrm>
                    <a:prstGeom prst="ellipse">
                      <a:avLst/>
                    </a:pr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grpSp>
            </p:grpSp>
            <p:sp>
              <p:nvSpPr>
                <p:cNvPr id="48" name="矩形 47"/>
                <p:cNvSpPr/>
                <p:nvPr/>
              </p:nvSpPr>
              <p:spPr>
                <a:xfrm rot="16200000" flipV="1">
                  <a:off x="3948092" y="1457250"/>
                  <a:ext cx="628595" cy="743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solidFill>
                      <a:schemeClr val="bg1"/>
                    </a:solidFill>
                  </a:endParaRPr>
                </a:p>
              </p:txBody>
            </p:sp>
            <p:sp>
              <p:nvSpPr>
                <p:cNvPr id="49" name="矩形 48"/>
                <p:cNvSpPr/>
                <p:nvPr/>
              </p:nvSpPr>
              <p:spPr>
                <a:xfrm>
                  <a:off x="4391158" y="1230624"/>
                  <a:ext cx="1831551" cy="397759"/>
                </a:xfrm>
                <a:prstGeom prst="rect">
                  <a:avLst/>
                </a:prstGeom>
                <a:noFill/>
              </p:spPr>
              <p:txBody>
                <a:bodyPr wrap="square" rtlCol="0">
                  <a:spAutoFit/>
                </a:bodyPr>
                <a:lstStyle/>
                <a:p>
                  <a:r>
                    <a:rPr lang="zh-CN" altLang="en-US" dirty="0" smtClean="0">
                      <a:solidFill>
                        <a:srgbClr val="44546A"/>
                      </a:solidFill>
                      <a:latin typeface="微软雅黑" panose="020B0503020204020204" pitchFamily="34" charset="-122"/>
                      <a:ea typeface="微软雅黑" panose="020B0503020204020204" pitchFamily="34" charset="-122"/>
                    </a:rPr>
                    <a:t>思维方面的</a:t>
                  </a:r>
                  <a:r>
                    <a:rPr lang="zh-CN" altLang="en-US" dirty="0">
                      <a:solidFill>
                        <a:srgbClr val="44546A"/>
                      </a:solidFill>
                      <a:latin typeface="微软雅黑" panose="020B0503020204020204" pitchFamily="34" charset="-122"/>
                      <a:ea typeface="微软雅黑" panose="020B0503020204020204" pitchFamily="34" charset="-122"/>
                    </a:rPr>
                    <a:t>创新</a:t>
                  </a:r>
                  <a:endParaRPr lang="zh-CN" altLang="en-US" dirty="0">
                    <a:solidFill>
                      <a:srgbClr val="44546A"/>
                    </a:solidFill>
                    <a:latin typeface="微软雅黑" panose="020B0503020204020204" pitchFamily="34" charset="-122"/>
                    <a:ea typeface="微软雅黑" panose="020B0503020204020204" pitchFamily="34" charset="-122"/>
                  </a:endParaRPr>
                </a:p>
              </p:txBody>
            </p:sp>
          </p:grpSp>
          <p:grpSp>
            <p:nvGrpSpPr>
              <p:cNvPr id="17" name="组合 86"/>
              <p:cNvGrpSpPr/>
              <p:nvPr/>
            </p:nvGrpSpPr>
            <p:grpSpPr>
              <a:xfrm>
                <a:off x="1431732" y="2093522"/>
                <a:ext cx="2387583" cy="1509312"/>
                <a:chOff x="1719280" y="2821747"/>
                <a:chExt cx="3384620" cy="2139589"/>
              </a:xfrm>
            </p:grpSpPr>
            <p:grpSp>
              <p:nvGrpSpPr>
                <p:cNvPr id="37" name="组合 87"/>
                <p:cNvGrpSpPr/>
                <p:nvPr/>
              </p:nvGrpSpPr>
              <p:grpSpPr>
                <a:xfrm>
                  <a:off x="3703868" y="3561118"/>
                  <a:ext cx="1400032" cy="1400218"/>
                  <a:chOff x="2677300" y="3222672"/>
                  <a:chExt cx="1244511" cy="1244511"/>
                </a:xfrm>
              </p:grpSpPr>
              <p:grpSp>
                <p:nvGrpSpPr>
                  <p:cNvPr id="41" name="组合 91"/>
                  <p:cNvGrpSpPr/>
                  <p:nvPr/>
                </p:nvGrpSpPr>
                <p:grpSpPr>
                  <a:xfrm rot="19500000">
                    <a:off x="2677300" y="3222672"/>
                    <a:ext cx="1244511" cy="1244511"/>
                    <a:chOff x="5341143" y="1480823"/>
                    <a:chExt cx="1509711" cy="1509711"/>
                  </a:xfrm>
                </p:grpSpPr>
                <p:sp>
                  <p:nvSpPr>
                    <p:cNvPr id="45" name="泪滴形 95"/>
                    <p:cNvSpPr/>
                    <p:nvPr/>
                  </p:nvSpPr>
                  <p:spPr>
                    <a:xfrm rot="8067191">
                      <a:off x="5341143" y="1480823"/>
                      <a:ext cx="1509711" cy="1509711"/>
                    </a:xfrm>
                    <a:prstGeom prst="teardrop">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solidFill>
                          <a:schemeClr val="bg1"/>
                        </a:solidFill>
                      </a:endParaRPr>
                    </a:p>
                  </p:txBody>
                </p:sp>
                <p:sp>
                  <p:nvSpPr>
                    <p:cNvPr id="46" name="椭圆 45"/>
                    <p:cNvSpPr/>
                    <p:nvPr/>
                  </p:nvSpPr>
                  <p:spPr>
                    <a:xfrm>
                      <a:off x="5417463" y="1557578"/>
                      <a:ext cx="1357073" cy="1357073"/>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solidFill>
                          <a:schemeClr val="bg1"/>
                        </a:solidFill>
                      </a:endParaRPr>
                    </a:p>
                  </p:txBody>
                </p:sp>
              </p:grpSp>
              <p:grpSp>
                <p:nvGrpSpPr>
                  <p:cNvPr id="42" name="组合 92"/>
                  <p:cNvGrpSpPr/>
                  <p:nvPr/>
                </p:nvGrpSpPr>
                <p:grpSpPr>
                  <a:xfrm>
                    <a:off x="2993690" y="3543589"/>
                    <a:ext cx="611729" cy="611729"/>
                    <a:chOff x="11417301" y="2544763"/>
                    <a:chExt cx="479425" cy="479425"/>
                  </a:xfrm>
                </p:grpSpPr>
                <p:sp>
                  <p:nvSpPr>
                    <p:cNvPr id="43" name="Freeform 101"/>
                    <p:cNvSpPr>
                      <a:spLocks noEditPoints="1"/>
                    </p:cNvSpPr>
                    <p:nvPr/>
                  </p:nvSpPr>
                  <p:spPr bwMode="auto">
                    <a:xfrm>
                      <a:off x="11533188" y="2660650"/>
                      <a:ext cx="363538" cy="363538"/>
                    </a:xfrm>
                    <a:custGeom>
                      <a:avLst/>
                      <a:gdLst>
                        <a:gd name="T0" fmla="*/ 151 w 170"/>
                        <a:gd name="T1" fmla="*/ 68 h 170"/>
                        <a:gd name="T2" fmla="*/ 143 w 170"/>
                        <a:gd name="T3" fmla="*/ 57 h 170"/>
                        <a:gd name="T4" fmla="*/ 150 w 170"/>
                        <a:gd name="T5" fmla="*/ 44 h 170"/>
                        <a:gd name="T6" fmla="*/ 140 w 170"/>
                        <a:gd name="T7" fmla="*/ 20 h 170"/>
                        <a:gd name="T8" fmla="*/ 125 w 170"/>
                        <a:gd name="T9" fmla="*/ 20 h 170"/>
                        <a:gd name="T10" fmla="*/ 116 w 170"/>
                        <a:gd name="T11" fmla="*/ 28 h 170"/>
                        <a:gd name="T12" fmla="*/ 106 w 170"/>
                        <a:gd name="T13" fmla="*/ 24 h 170"/>
                        <a:gd name="T14" fmla="*/ 102 w 170"/>
                        <a:gd name="T15" fmla="*/ 10 h 170"/>
                        <a:gd name="T16" fmla="*/ 78 w 170"/>
                        <a:gd name="T17" fmla="*/ 0 h 170"/>
                        <a:gd name="T18" fmla="*/ 68 w 170"/>
                        <a:gd name="T19" fmla="*/ 19 h 170"/>
                        <a:gd name="T20" fmla="*/ 57 w 170"/>
                        <a:gd name="T21" fmla="*/ 27 h 170"/>
                        <a:gd name="T22" fmla="*/ 50 w 170"/>
                        <a:gd name="T23" fmla="*/ 26 h 170"/>
                        <a:gd name="T24" fmla="*/ 37 w 170"/>
                        <a:gd name="T25" fmla="*/ 17 h 170"/>
                        <a:gd name="T26" fmla="*/ 20 w 170"/>
                        <a:gd name="T27" fmla="*/ 30 h 170"/>
                        <a:gd name="T28" fmla="*/ 20 w 170"/>
                        <a:gd name="T29" fmla="*/ 44 h 170"/>
                        <a:gd name="T30" fmla="*/ 27 w 170"/>
                        <a:gd name="T31" fmla="*/ 57 h 170"/>
                        <a:gd name="T32" fmla="*/ 19 w 170"/>
                        <a:gd name="T33" fmla="*/ 68 h 170"/>
                        <a:gd name="T34" fmla="*/ 0 w 170"/>
                        <a:gd name="T35" fmla="*/ 78 h 170"/>
                        <a:gd name="T36" fmla="*/ 11 w 170"/>
                        <a:gd name="T37" fmla="*/ 102 h 170"/>
                        <a:gd name="T38" fmla="*/ 24 w 170"/>
                        <a:gd name="T39" fmla="*/ 106 h 170"/>
                        <a:gd name="T40" fmla="*/ 26 w 170"/>
                        <a:gd name="T41" fmla="*/ 120 h 170"/>
                        <a:gd name="T42" fmla="*/ 20 w 170"/>
                        <a:gd name="T43" fmla="*/ 140 h 170"/>
                        <a:gd name="T44" fmla="*/ 37 w 170"/>
                        <a:gd name="T45" fmla="*/ 153 h 170"/>
                        <a:gd name="T46" fmla="*/ 50 w 170"/>
                        <a:gd name="T47" fmla="*/ 144 h 170"/>
                        <a:gd name="T48" fmla="*/ 57 w 170"/>
                        <a:gd name="T49" fmla="*/ 143 h 170"/>
                        <a:gd name="T50" fmla="*/ 68 w 170"/>
                        <a:gd name="T51" fmla="*/ 151 h 170"/>
                        <a:gd name="T52" fmla="*/ 78 w 170"/>
                        <a:gd name="T53" fmla="*/ 170 h 170"/>
                        <a:gd name="T54" fmla="*/ 102 w 170"/>
                        <a:gd name="T55" fmla="*/ 159 h 170"/>
                        <a:gd name="T56" fmla="*/ 106 w 170"/>
                        <a:gd name="T57" fmla="*/ 146 h 170"/>
                        <a:gd name="T58" fmla="*/ 116 w 170"/>
                        <a:gd name="T59" fmla="*/ 142 h 170"/>
                        <a:gd name="T60" fmla="*/ 125 w 170"/>
                        <a:gd name="T61" fmla="*/ 149 h 170"/>
                        <a:gd name="T62" fmla="*/ 140 w 170"/>
                        <a:gd name="T63" fmla="*/ 149 h 170"/>
                        <a:gd name="T64" fmla="*/ 150 w 170"/>
                        <a:gd name="T65" fmla="*/ 125 h 170"/>
                        <a:gd name="T66" fmla="*/ 143 w 170"/>
                        <a:gd name="T67" fmla="*/ 113 h 170"/>
                        <a:gd name="T68" fmla="*/ 151 w 170"/>
                        <a:gd name="T69" fmla="*/ 102 h 170"/>
                        <a:gd name="T70" fmla="*/ 170 w 170"/>
                        <a:gd name="T71" fmla="*/ 92 h 170"/>
                        <a:gd name="T72" fmla="*/ 159 w 170"/>
                        <a:gd name="T73" fmla="*/ 68 h 170"/>
                        <a:gd name="T74" fmla="*/ 85 w 170"/>
                        <a:gd name="T75" fmla="*/ 115 h 170"/>
                        <a:gd name="T76" fmla="*/ 85 w 170"/>
                        <a:gd name="T77"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0" h="170">
                          <a:moveTo>
                            <a:pt x="159" y="68"/>
                          </a:moveTo>
                          <a:cubicBezTo>
                            <a:pt x="151" y="68"/>
                            <a:pt x="151" y="68"/>
                            <a:pt x="151" y="68"/>
                          </a:cubicBezTo>
                          <a:cubicBezTo>
                            <a:pt x="149" y="68"/>
                            <a:pt x="146" y="66"/>
                            <a:pt x="146" y="64"/>
                          </a:cubicBezTo>
                          <a:cubicBezTo>
                            <a:pt x="145" y="61"/>
                            <a:pt x="144" y="59"/>
                            <a:pt x="143" y="57"/>
                          </a:cubicBezTo>
                          <a:cubicBezTo>
                            <a:pt x="142" y="55"/>
                            <a:pt x="142" y="52"/>
                            <a:pt x="144" y="50"/>
                          </a:cubicBezTo>
                          <a:cubicBezTo>
                            <a:pt x="150" y="44"/>
                            <a:pt x="150" y="44"/>
                            <a:pt x="150" y="44"/>
                          </a:cubicBezTo>
                          <a:cubicBezTo>
                            <a:pt x="154" y="40"/>
                            <a:pt x="154" y="34"/>
                            <a:pt x="150" y="30"/>
                          </a:cubicBezTo>
                          <a:cubicBezTo>
                            <a:pt x="140" y="20"/>
                            <a:pt x="140" y="20"/>
                            <a:pt x="140" y="20"/>
                          </a:cubicBezTo>
                          <a:cubicBezTo>
                            <a:pt x="138" y="18"/>
                            <a:pt x="136" y="17"/>
                            <a:pt x="133" y="17"/>
                          </a:cubicBezTo>
                          <a:cubicBezTo>
                            <a:pt x="130" y="17"/>
                            <a:pt x="127" y="18"/>
                            <a:pt x="125" y="20"/>
                          </a:cubicBezTo>
                          <a:cubicBezTo>
                            <a:pt x="120" y="26"/>
                            <a:pt x="120" y="26"/>
                            <a:pt x="120" y="26"/>
                          </a:cubicBezTo>
                          <a:cubicBezTo>
                            <a:pt x="119" y="27"/>
                            <a:pt x="117" y="28"/>
                            <a:pt x="116" y="28"/>
                          </a:cubicBezTo>
                          <a:cubicBezTo>
                            <a:pt x="115" y="28"/>
                            <a:pt x="114" y="27"/>
                            <a:pt x="113" y="27"/>
                          </a:cubicBezTo>
                          <a:cubicBezTo>
                            <a:pt x="111" y="26"/>
                            <a:pt x="108" y="25"/>
                            <a:pt x="106" y="24"/>
                          </a:cubicBezTo>
                          <a:cubicBezTo>
                            <a:pt x="104" y="23"/>
                            <a:pt x="102" y="21"/>
                            <a:pt x="102" y="19"/>
                          </a:cubicBezTo>
                          <a:cubicBezTo>
                            <a:pt x="102" y="10"/>
                            <a:pt x="102" y="10"/>
                            <a:pt x="102" y="10"/>
                          </a:cubicBezTo>
                          <a:cubicBezTo>
                            <a:pt x="102" y="5"/>
                            <a:pt x="97" y="0"/>
                            <a:pt x="92" y="0"/>
                          </a:cubicBezTo>
                          <a:cubicBezTo>
                            <a:pt x="78" y="0"/>
                            <a:pt x="78" y="0"/>
                            <a:pt x="78" y="0"/>
                          </a:cubicBezTo>
                          <a:cubicBezTo>
                            <a:pt x="73" y="0"/>
                            <a:pt x="68" y="5"/>
                            <a:pt x="68" y="10"/>
                          </a:cubicBezTo>
                          <a:cubicBezTo>
                            <a:pt x="68" y="19"/>
                            <a:pt x="68" y="19"/>
                            <a:pt x="68" y="19"/>
                          </a:cubicBezTo>
                          <a:cubicBezTo>
                            <a:pt x="68" y="21"/>
                            <a:pt x="66" y="23"/>
                            <a:pt x="64" y="24"/>
                          </a:cubicBezTo>
                          <a:cubicBezTo>
                            <a:pt x="61" y="25"/>
                            <a:pt x="59" y="26"/>
                            <a:pt x="57" y="27"/>
                          </a:cubicBezTo>
                          <a:cubicBezTo>
                            <a:pt x="56" y="27"/>
                            <a:pt x="55" y="28"/>
                            <a:pt x="54" y="28"/>
                          </a:cubicBezTo>
                          <a:cubicBezTo>
                            <a:pt x="53" y="28"/>
                            <a:pt x="51" y="27"/>
                            <a:pt x="50" y="26"/>
                          </a:cubicBezTo>
                          <a:cubicBezTo>
                            <a:pt x="44" y="20"/>
                            <a:pt x="44" y="20"/>
                            <a:pt x="44" y="20"/>
                          </a:cubicBezTo>
                          <a:cubicBezTo>
                            <a:pt x="42" y="18"/>
                            <a:pt x="40" y="17"/>
                            <a:pt x="37" y="17"/>
                          </a:cubicBezTo>
                          <a:cubicBezTo>
                            <a:pt x="34" y="17"/>
                            <a:pt x="32" y="18"/>
                            <a:pt x="30" y="20"/>
                          </a:cubicBezTo>
                          <a:cubicBezTo>
                            <a:pt x="20" y="30"/>
                            <a:pt x="20" y="30"/>
                            <a:pt x="20" y="30"/>
                          </a:cubicBezTo>
                          <a:cubicBezTo>
                            <a:pt x="18" y="32"/>
                            <a:pt x="17" y="34"/>
                            <a:pt x="17" y="37"/>
                          </a:cubicBezTo>
                          <a:cubicBezTo>
                            <a:pt x="17" y="40"/>
                            <a:pt x="18" y="42"/>
                            <a:pt x="20" y="44"/>
                          </a:cubicBezTo>
                          <a:cubicBezTo>
                            <a:pt x="26" y="50"/>
                            <a:pt x="26" y="50"/>
                            <a:pt x="26" y="50"/>
                          </a:cubicBezTo>
                          <a:cubicBezTo>
                            <a:pt x="28" y="52"/>
                            <a:pt x="28" y="55"/>
                            <a:pt x="27" y="57"/>
                          </a:cubicBezTo>
                          <a:cubicBezTo>
                            <a:pt x="26" y="59"/>
                            <a:pt x="25" y="61"/>
                            <a:pt x="24" y="64"/>
                          </a:cubicBezTo>
                          <a:cubicBezTo>
                            <a:pt x="23" y="66"/>
                            <a:pt x="21" y="68"/>
                            <a:pt x="19" y="68"/>
                          </a:cubicBezTo>
                          <a:cubicBezTo>
                            <a:pt x="11" y="68"/>
                            <a:pt x="11" y="68"/>
                            <a:pt x="11" y="68"/>
                          </a:cubicBezTo>
                          <a:cubicBezTo>
                            <a:pt x="5" y="68"/>
                            <a:pt x="0" y="73"/>
                            <a:pt x="0" y="78"/>
                          </a:cubicBezTo>
                          <a:cubicBezTo>
                            <a:pt x="0" y="92"/>
                            <a:pt x="0" y="92"/>
                            <a:pt x="0" y="92"/>
                          </a:cubicBezTo>
                          <a:cubicBezTo>
                            <a:pt x="0" y="97"/>
                            <a:pt x="5" y="102"/>
                            <a:pt x="11" y="102"/>
                          </a:cubicBezTo>
                          <a:cubicBezTo>
                            <a:pt x="19" y="102"/>
                            <a:pt x="19" y="102"/>
                            <a:pt x="19" y="102"/>
                          </a:cubicBezTo>
                          <a:cubicBezTo>
                            <a:pt x="21" y="102"/>
                            <a:pt x="23" y="104"/>
                            <a:pt x="24" y="106"/>
                          </a:cubicBezTo>
                          <a:cubicBezTo>
                            <a:pt x="25" y="108"/>
                            <a:pt x="26" y="111"/>
                            <a:pt x="27" y="113"/>
                          </a:cubicBezTo>
                          <a:cubicBezTo>
                            <a:pt x="28" y="115"/>
                            <a:pt x="28" y="118"/>
                            <a:pt x="26" y="120"/>
                          </a:cubicBezTo>
                          <a:cubicBezTo>
                            <a:pt x="20" y="125"/>
                            <a:pt x="20" y="125"/>
                            <a:pt x="20" y="125"/>
                          </a:cubicBezTo>
                          <a:cubicBezTo>
                            <a:pt x="16" y="129"/>
                            <a:pt x="16" y="136"/>
                            <a:pt x="20" y="140"/>
                          </a:cubicBezTo>
                          <a:cubicBezTo>
                            <a:pt x="30" y="149"/>
                            <a:pt x="30" y="149"/>
                            <a:pt x="30" y="149"/>
                          </a:cubicBezTo>
                          <a:cubicBezTo>
                            <a:pt x="32" y="151"/>
                            <a:pt x="34" y="153"/>
                            <a:pt x="37" y="153"/>
                          </a:cubicBezTo>
                          <a:cubicBezTo>
                            <a:pt x="40" y="153"/>
                            <a:pt x="42" y="151"/>
                            <a:pt x="44" y="149"/>
                          </a:cubicBezTo>
                          <a:cubicBezTo>
                            <a:pt x="50" y="144"/>
                            <a:pt x="50" y="144"/>
                            <a:pt x="50" y="144"/>
                          </a:cubicBezTo>
                          <a:cubicBezTo>
                            <a:pt x="51" y="143"/>
                            <a:pt x="53" y="142"/>
                            <a:pt x="54" y="142"/>
                          </a:cubicBezTo>
                          <a:cubicBezTo>
                            <a:pt x="55" y="142"/>
                            <a:pt x="56" y="142"/>
                            <a:pt x="57" y="143"/>
                          </a:cubicBezTo>
                          <a:cubicBezTo>
                            <a:pt x="59" y="144"/>
                            <a:pt x="61" y="145"/>
                            <a:pt x="64" y="146"/>
                          </a:cubicBezTo>
                          <a:cubicBezTo>
                            <a:pt x="66" y="146"/>
                            <a:pt x="68" y="149"/>
                            <a:pt x="68" y="151"/>
                          </a:cubicBezTo>
                          <a:cubicBezTo>
                            <a:pt x="68" y="159"/>
                            <a:pt x="68" y="159"/>
                            <a:pt x="68" y="159"/>
                          </a:cubicBezTo>
                          <a:cubicBezTo>
                            <a:pt x="68" y="165"/>
                            <a:pt x="73" y="170"/>
                            <a:pt x="78" y="170"/>
                          </a:cubicBezTo>
                          <a:cubicBezTo>
                            <a:pt x="92" y="170"/>
                            <a:pt x="92" y="170"/>
                            <a:pt x="92" y="170"/>
                          </a:cubicBezTo>
                          <a:cubicBezTo>
                            <a:pt x="97" y="170"/>
                            <a:pt x="102" y="165"/>
                            <a:pt x="102" y="159"/>
                          </a:cubicBezTo>
                          <a:cubicBezTo>
                            <a:pt x="102" y="151"/>
                            <a:pt x="102" y="151"/>
                            <a:pt x="102" y="151"/>
                          </a:cubicBezTo>
                          <a:cubicBezTo>
                            <a:pt x="102" y="149"/>
                            <a:pt x="104" y="146"/>
                            <a:pt x="106" y="146"/>
                          </a:cubicBezTo>
                          <a:cubicBezTo>
                            <a:pt x="108" y="145"/>
                            <a:pt x="111" y="144"/>
                            <a:pt x="113" y="143"/>
                          </a:cubicBezTo>
                          <a:cubicBezTo>
                            <a:pt x="114" y="142"/>
                            <a:pt x="115" y="142"/>
                            <a:pt x="116" y="142"/>
                          </a:cubicBezTo>
                          <a:cubicBezTo>
                            <a:pt x="117" y="142"/>
                            <a:pt x="119" y="143"/>
                            <a:pt x="120" y="144"/>
                          </a:cubicBezTo>
                          <a:cubicBezTo>
                            <a:pt x="125" y="149"/>
                            <a:pt x="125" y="149"/>
                            <a:pt x="125" y="149"/>
                          </a:cubicBezTo>
                          <a:cubicBezTo>
                            <a:pt x="127" y="151"/>
                            <a:pt x="130" y="153"/>
                            <a:pt x="133" y="153"/>
                          </a:cubicBezTo>
                          <a:cubicBezTo>
                            <a:pt x="136" y="153"/>
                            <a:pt x="138" y="151"/>
                            <a:pt x="140" y="149"/>
                          </a:cubicBezTo>
                          <a:cubicBezTo>
                            <a:pt x="150" y="140"/>
                            <a:pt x="150" y="140"/>
                            <a:pt x="150" y="140"/>
                          </a:cubicBezTo>
                          <a:cubicBezTo>
                            <a:pt x="154" y="136"/>
                            <a:pt x="154" y="129"/>
                            <a:pt x="150" y="125"/>
                          </a:cubicBezTo>
                          <a:cubicBezTo>
                            <a:pt x="144" y="120"/>
                            <a:pt x="144" y="120"/>
                            <a:pt x="144" y="120"/>
                          </a:cubicBezTo>
                          <a:cubicBezTo>
                            <a:pt x="142" y="118"/>
                            <a:pt x="142" y="115"/>
                            <a:pt x="143" y="113"/>
                          </a:cubicBezTo>
                          <a:cubicBezTo>
                            <a:pt x="144" y="111"/>
                            <a:pt x="145" y="108"/>
                            <a:pt x="146" y="106"/>
                          </a:cubicBezTo>
                          <a:cubicBezTo>
                            <a:pt x="146" y="104"/>
                            <a:pt x="149" y="102"/>
                            <a:pt x="151" y="102"/>
                          </a:cubicBezTo>
                          <a:cubicBezTo>
                            <a:pt x="159" y="102"/>
                            <a:pt x="159" y="102"/>
                            <a:pt x="159" y="102"/>
                          </a:cubicBezTo>
                          <a:cubicBezTo>
                            <a:pt x="165" y="102"/>
                            <a:pt x="170" y="97"/>
                            <a:pt x="170" y="92"/>
                          </a:cubicBezTo>
                          <a:cubicBezTo>
                            <a:pt x="170" y="78"/>
                            <a:pt x="170" y="78"/>
                            <a:pt x="170" y="78"/>
                          </a:cubicBezTo>
                          <a:cubicBezTo>
                            <a:pt x="170" y="73"/>
                            <a:pt x="165" y="68"/>
                            <a:pt x="159" y="68"/>
                          </a:cubicBezTo>
                          <a:moveTo>
                            <a:pt x="115" y="85"/>
                          </a:moveTo>
                          <a:cubicBezTo>
                            <a:pt x="115" y="102"/>
                            <a:pt x="102" y="115"/>
                            <a:pt x="85" y="115"/>
                          </a:cubicBezTo>
                          <a:cubicBezTo>
                            <a:pt x="68" y="115"/>
                            <a:pt x="55" y="102"/>
                            <a:pt x="55" y="85"/>
                          </a:cubicBezTo>
                          <a:cubicBezTo>
                            <a:pt x="55" y="68"/>
                            <a:pt x="68" y="54"/>
                            <a:pt x="85" y="54"/>
                          </a:cubicBezTo>
                          <a:cubicBezTo>
                            <a:pt x="102" y="54"/>
                            <a:pt x="115" y="68"/>
                            <a:pt x="115" y="85"/>
                          </a:cubicBezTo>
                        </a:path>
                      </a:pathLst>
                    </a:custGeom>
                    <a:solidFill>
                      <a:schemeClr val="bg1"/>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44" name="Freeform 102"/>
                    <p:cNvSpPr>
                      <a:spLocks noEditPoints="1"/>
                    </p:cNvSpPr>
                    <p:nvPr/>
                  </p:nvSpPr>
                  <p:spPr bwMode="auto">
                    <a:xfrm>
                      <a:off x="11417301" y="2544763"/>
                      <a:ext cx="188913" cy="187325"/>
                    </a:xfrm>
                    <a:custGeom>
                      <a:avLst/>
                      <a:gdLst>
                        <a:gd name="T0" fmla="*/ 77 w 88"/>
                        <a:gd name="T1" fmla="*/ 54 h 88"/>
                        <a:gd name="T2" fmla="*/ 88 w 88"/>
                        <a:gd name="T3" fmla="*/ 47 h 88"/>
                        <a:gd name="T4" fmla="*/ 81 w 88"/>
                        <a:gd name="T5" fmla="*/ 34 h 88"/>
                        <a:gd name="T6" fmla="*/ 76 w 88"/>
                        <a:gd name="T7" fmla="*/ 33 h 88"/>
                        <a:gd name="T8" fmla="*/ 75 w 88"/>
                        <a:gd name="T9" fmla="*/ 28 h 88"/>
                        <a:gd name="T10" fmla="*/ 78 w 88"/>
                        <a:gd name="T11" fmla="*/ 15 h 88"/>
                        <a:gd name="T12" fmla="*/ 68 w 88"/>
                        <a:gd name="T13" fmla="*/ 8 h 88"/>
                        <a:gd name="T14" fmla="*/ 60 w 88"/>
                        <a:gd name="T15" fmla="*/ 13 h 88"/>
                        <a:gd name="T16" fmla="*/ 59 w 88"/>
                        <a:gd name="T17" fmla="*/ 13 h 88"/>
                        <a:gd name="T18" fmla="*/ 54 w 88"/>
                        <a:gd name="T19" fmla="*/ 11 h 88"/>
                        <a:gd name="T20" fmla="*/ 47 w 88"/>
                        <a:gd name="T21" fmla="*/ 0 h 88"/>
                        <a:gd name="T22" fmla="*/ 34 w 88"/>
                        <a:gd name="T23" fmla="*/ 7 h 88"/>
                        <a:gd name="T24" fmla="*/ 33 w 88"/>
                        <a:gd name="T25" fmla="*/ 12 h 88"/>
                        <a:gd name="T26" fmla="*/ 29 w 88"/>
                        <a:gd name="T27" fmla="*/ 14 h 88"/>
                        <a:gd name="T28" fmla="*/ 25 w 88"/>
                        <a:gd name="T29" fmla="*/ 11 h 88"/>
                        <a:gd name="T30" fmla="*/ 15 w 88"/>
                        <a:gd name="T31" fmla="*/ 11 h 88"/>
                        <a:gd name="T32" fmla="*/ 11 w 88"/>
                        <a:gd name="T33" fmla="*/ 25 h 88"/>
                        <a:gd name="T34" fmla="*/ 14 w 88"/>
                        <a:gd name="T35" fmla="*/ 29 h 88"/>
                        <a:gd name="T36" fmla="*/ 11 w 88"/>
                        <a:gd name="T37" fmla="*/ 34 h 88"/>
                        <a:gd name="T38" fmla="*/ 0 w 88"/>
                        <a:gd name="T39" fmla="*/ 41 h 88"/>
                        <a:gd name="T40" fmla="*/ 7 w 88"/>
                        <a:gd name="T41" fmla="*/ 54 h 88"/>
                        <a:gd name="T42" fmla="*/ 12 w 88"/>
                        <a:gd name="T43" fmla="*/ 55 h 88"/>
                        <a:gd name="T44" fmla="*/ 13 w 88"/>
                        <a:gd name="T45" fmla="*/ 60 h 88"/>
                        <a:gd name="T46" fmla="*/ 9 w 88"/>
                        <a:gd name="T47" fmla="*/ 68 h 88"/>
                        <a:gd name="T48" fmla="*/ 15 w 88"/>
                        <a:gd name="T49" fmla="*/ 78 h 88"/>
                        <a:gd name="T50" fmla="*/ 25 w 88"/>
                        <a:gd name="T51" fmla="*/ 78 h 88"/>
                        <a:gd name="T52" fmla="*/ 29 w 88"/>
                        <a:gd name="T53" fmla="*/ 74 h 88"/>
                        <a:gd name="T54" fmla="*/ 33 w 88"/>
                        <a:gd name="T55" fmla="*/ 76 h 88"/>
                        <a:gd name="T56" fmla="*/ 34 w 88"/>
                        <a:gd name="T57" fmla="*/ 81 h 88"/>
                        <a:gd name="T58" fmla="*/ 47 w 88"/>
                        <a:gd name="T59" fmla="*/ 88 h 88"/>
                        <a:gd name="T60" fmla="*/ 54 w 88"/>
                        <a:gd name="T61" fmla="*/ 77 h 88"/>
                        <a:gd name="T62" fmla="*/ 59 w 88"/>
                        <a:gd name="T63" fmla="*/ 75 h 88"/>
                        <a:gd name="T64" fmla="*/ 60 w 88"/>
                        <a:gd name="T65" fmla="*/ 75 h 88"/>
                        <a:gd name="T66" fmla="*/ 68 w 88"/>
                        <a:gd name="T67" fmla="*/ 80 h 88"/>
                        <a:gd name="T68" fmla="*/ 78 w 88"/>
                        <a:gd name="T69" fmla="*/ 73 h 88"/>
                        <a:gd name="T70" fmla="*/ 75 w 88"/>
                        <a:gd name="T71" fmla="*/ 60 h 88"/>
                        <a:gd name="T72" fmla="*/ 76 w 88"/>
                        <a:gd name="T73" fmla="*/ 55 h 88"/>
                        <a:gd name="T74" fmla="*/ 44 w 88"/>
                        <a:gd name="T75" fmla="*/ 58 h 88"/>
                        <a:gd name="T76" fmla="*/ 44 w 88"/>
                        <a:gd name="T77" fmla="*/ 3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88">
                          <a:moveTo>
                            <a:pt x="76" y="55"/>
                          </a:moveTo>
                          <a:cubicBezTo>
                            <a:pt x="76" y="55"/>
                            <a:pt x="77" y="54"/>
                            <a:pt x="77" y="54"/>
                          </a:cubicBezTo>
                          <a:cubicBezTo>
                            <a:pt x="81" y="54"/>
                            <a:pt x="81" y="54"/>
                            <a:pt x="81" y="54"/>
                          </a:cubicBezTo>
                          <a:cubicBezTo>
                            <a:pt x="85" y="54"/>
                            <a:pt x="88" y="51"/>
                            <a:pt x="88" y="47"/>
                          </a:cubicBezTo>
                          <a:cubicBezTo>
                            <a:pt x="88" y="41"/>
                            <a:pt x="88" y="41"/>
                            <a:pt x="88" y="41"/>
                          </a:cubicBezTo>
                          <a:cubicBezTo>
                            <a:pt x="88" y="37"/>
                            <a:pt x="85" y="34"/>
                            <a:pt x="81" y="34"/>
                          </a:cubicBezTo>
                          <a:cubicBezTo>
                            <a:pt x="77" y="34"/>
                            <a:pt x="77" y="34"/>
                            <a:pt x="77" y="34"/>
                          </a:cubicBezTo>
                          <a:cubicBezTo>
                            <a:pt x="77" y="34"/>
                            <a:pt x="76" y="33"/>
                            <a:pt x="76" y="33"/>
                          </a:cubicBezTo>
                          <a:cubicBezTo>
                            <a:pt x="76" y="32"/>
                            <a:pt x="75" y="30"/>
                            <a:pt x="75" y="29"/>
                          </a:cubicBezTo>
                          <a:cubicBezTo>
                            <a:pt x="74" y="29"/>
                            <a:pt x="75" y="28"/>
                            <a:pt x="75" y="28"/>
                          </a:cubicBezTo>
                          <a:cubicBezTo>
                            <a:pt x="78" y="25"/>
                            <a:pt x="78" y="25"/>
                            <a:pt x="78" y="25"/>
                          </a:cubicBezTo>
                          <a:cubicBezTo>
                            <a:pt x="80" y="22"/>
                            <a:pt x="80" y="18"/>
                            <a:pt x="78" y="15"/>
                          </a:cubicBezTo>
                          <a:cubicBezTo>
                            <a:pt x="73" y="11"/>
                            <a:pt x="73" y="11"/>
                            <a:pt x="73" y="11"/>
                          </a:cubicBezTo>
                          <a:cubicBezTo>
                            <a:pt x="72" y="9"/>
                            <a:pt x="70" y="8"/>
                            <a:pt x="68" y="8"/>
                          </a:cubicBezTo>
                          <a:cubicBezTo>
                            <a:pt x="66" y="8"/>
                            <a:pt x="64" y="9"/>
                            <a:pt x="63" y="11"/>
                          </a:cubicBezTo>
                          <a:cubicBezTo>
                            <a:pt x="60" y="13"/>
                            <a:pt x="60" y="13"/>
                            <a:pt x="60" y="13"/>
                          </a:cubicBezTo>
                          <a:cubicBezTo>
                            <a:pt x="60" y="13"/>
                            <a:pt x="60" y="14"/>
                            <a:pt x="59" y="14"/>
                          </a:cubicBezTo>
                          <a:cubicBezTo>
                            <a:pt x="59" y="13"/>
                            <a:pt x="59" y="13"/>
                            <a:pt x="59" y="13"/>
                          </a:cubicBezTo>
                          <a:cubicBezTo>
                            <a:pt x="58" y="13"/>
                            <a:pt x="56" y="12"/>
                            <a:pt x="55" y="12"/>
                          </a:cubicBezTo>
                          <a:cubicBezTo>
                            <a:pt x="55" y="12"/>
                            <a:pt x="54" y="11"/>
                            <a:pt x="54" y="11"/>
                          </a:cubicBezTo>
                          <a:cubicBezTo>
                            <a:pt x="54" y="7"/>
                            <a:pt x="54" y="7"/>
                            <a:pt x="54" y="7"/>
                          </a:cubicBezTo>
                          <a:cubicBezTo>
                            <a:pt x="54" y="3"/>
                            <a:pt x="51" y="0"/>
                            <a:pt x="47" y="0"/>
                          </a:cubicBezTo>
                          <a:cubicBezTo>
                            <a:pt x="41" y="0"/>
                            <a:pt x="41" y="0"/>
                            <a:pt x="41" y="0"/>
                          </a:cubicBezTo>
                          <a:cubicBezTo>
                            <a:pt x="37" y="0"/>
                            <a:pt x="34" y="3"/>
                            <a:pt x="34" y="7"/>
                          </a:cubicBezTo>
                          <a:cubicBezTo>
                            <a:pt x="34" y="11"/>
                            <a:pt x="34" y="11"/>
                            <a:pt x="34" y="11"/>
                          </a:cubicBezTo>
                          <a:cubicBezTo>
                            <a:pt x="34" y="11"/>
                            <a:pt x="33" y="12"/>
                            <a:pt x="33" y="12"/>
                          </a:cubicBezTo>
                          <a:cubicBezTo>
                            <a:pt x="32" y="12"/>
                            <a:pt x="31" y="13"/>
                            <a:pt x="29" y="13"/>
                          </a:cubicBezTo>
                          <a:cubicBezTo>
                            <a:pt x="29" y="14"/>
                            <a:pt x="29" y="14"/>
                            <a:pt x="29" y="14"/>
                          </a:cubicBezTo>
                          <a:cubicBezTo>
                            <a:pt x="28" y="14"/>
                            <a:pt x="28" y="13"/>
                            <a:pt x="28" y="13"/>
                          </a:cubicBezTo>
                          <a:cubicBezTo>
                            <a:pt x="25" y="11"/>
                            <a:pt x="25" y="11"/>
                            <a:pt x="25" y="11"/>
                          </a:cubicBezTo>
                          <a:cubicBezTo>
                            <a:pt x="24" y="9"/>
                            <a:pt x="22" y="8"/>
                            <a:pt x="20" y="8"/>
                          </a:cubicBezTo>
                          <a:cubicBezTo>
                            <a:pt x="18" y="8"/>
                            <a:pt x="17" y="9"/>
                            <a:pt x="15" y="11"/>
                          </a:cubicBezTo>
                          <a:cubicBezTo>
                            <a:pt x="11" y="15"/>
                            <a:pt x="11" y="15"/>
                            <a:pt x="11" y="15"/>
                          </a:cubicBezTo>
                          <a:cubicBezTo>
                            <a:pt x="8" y="18"/>
                            <a:pt x="8" y="22"/>
                            <a:pt x="11" y="25"/>
                          </a:cubicBezTo>
                          <a:cubicBezTo>
                            <a:pt x="13" y="28"/>
                            <a:pt x="13" y="28"/>
                            <a:pt x="13" y="28"/>
                          </a:cubicBezTo>
                          <a:cubicBezTo>
                            <a:pt x="14" y="28"/>
                            <a:pt x="14" y="29"/>
                            <a:pt x="14" y="29"/>
                          </a:cubicBezTo>
                          <a:cubicBezTo>
                            <a:pt x="13" y="30"/>
                            <a:pt x="13" y="32"/>
                            <a:pt x="12" y="33"/>
                          </a:cubicBezTo>
                          <a:cubicBezTo>
                            <a:pt x="12" y="33"/>
                            <a:pt x="11" y="34"/>
                            <a:pt x="11" y="34"/>
                          </a:cubicBezTo>
                          <a:cubicBezTo>
                            <a:pt x="7" y="34"/>
                            <a:pt x="7" y="34"/>
                            <a:pt x="7" y="34"/>
                          </a:cubicBezTo>
                          <a:cubicBezTo>
                            <a:pt x="3" y="34"/>
                            <a:pt x="0" y="37"/>
                            <a:pt x="0" y="41"/>
                          </a:cubicBezTo>
                          <a:cubicBezTo>
                            <a:pt x="0" y="47"/>
                            <a:pt x="0" y="47"/>
                            <a:pt x="0" y="47"/>
                          </a:cubicBezTo>
                          <a:cubicBezTo>
                            <a:pt x="0" y="51"/>
                            <a:pt x="3" y="54"/>
                            <a:pt x="7" y="54"/>
                          </a:cubicBezTo>
                          <a:cubicBezTo>
                            <a:pt x="11" y="54"/>
                            <a:pt x="11" y="54"/>
                            <a:pt x="11" y="54"/>
                          </a:cubicBezTo>
                          <a:cubicBezTo>
                            <a:pt x="11" y="54"/>
                            <a:pt x="12" y="55"/>
                            <a:pt x="12" y="55"/>
                          </a:cubicBezTo>
                          <a:cubicBezTo>
                            <a:pt x="13" y="56"/>
                            <a:pt x="13" y="58"/>
                            <a:pt x="14" y="59"/>
                          </a:cubicBezTo>
                          <a:cubicBezTo>
                            <a:pt x="14" y="59"/>
                            <a:pt x="14" y="60"/>
                            <a:pt x="13" y="60"/>
                          </a:cubicBezTo>
                          <a:cubicBezTo>
                            <a:pt x="11" y="63"/>
                            <a:pt x="11" y="63"/>
                            <a:pt x="11" y="63"/>
                          </a:cubicBezTo>
                          <a:cubicBezTo>
                            <a:pt x="9" y="64"/>
                            <a:pt x="9" y="66"/>
                            <a:pt x="9" y="68"/>
                          </a:cubicBezTo>
                          <a:cubicBezTo>
                            <a:pt x="9" y="70"/>
                            <a:pt x="9" y="72"/>
                            <a:pt x="11" y="73"/>
                          </a:cubicBezTo>
                          <a:cubicBezTo>
                            <a:pt x="15" y="78"/>
                            <a:pt x="15" y="78"/>
                            <a:pt x="15" y="78"/>
                          </a:cubicBezTo>
                          <a:cubicBezTo>
                            <a:pt x="17" y="79"/>
                            <a:pt x="18" y="80"/>
                            <a:pt x="20" y="80"/>
                          </a:cubicBezTo>
                          <a:cubicBezTo>
                            <a:pt x="22" y="80"/>
                            <a:pt x="24" y="79"/>
                            <a:pt x="25" y="78"/>
                          </a:cubicBezTo>
                          <a:cubicBezTo>
                            <a:pt x="28" y="75"/>
                            <a:pt x="28" y="75"/>
                            <a:pt x="28" y="75"/>
                          </a:cubicBezTo>
                          <a:cubicBezTo>
                            <a:pt x="28" y="75"/>
                            <a:pt x="28" y="74"/>
                            <a:pt x="29" y="74"/>
                          </a:cubicBezTo>
                          <a:cubicBezTo>
                            <a:pt x="29" y="75"/>
                            <a:pt x="29" y="75"/>
                            <a:pt x="29" y="75"/>
                          </a:cubicBezTo>
                          <a:cubicBezTo>
                            <a:pt x="31" y="75"/>
                            <a:pt x="32" y="76"/>
                            <a:pt x="33" y="76"/>
                          </a:cubicBezTo>
                          <a:cubicBezTo>
                            <a:pt x="33" y="76"/>
                            <a:pt x="34" y="77"/>
                            <a:pt x="34" y="77"/>
                          </a:cubicBezTo>
                          <a:cubicBezTo>
                            <a:pt x="34" y="81"/>
                            <a:pt x="34" y="81"/>
                            <a:pt x="34" y="81"/>
                          </a:cubicBezTo>
                          <a:cubicBezTo>
                            <a:pt x="34" y="85"/>
                            <a:pt x="37" y="88"/>
                            <a:pt x="41" y="88"/>
                          </a:cubicBezTo>
                          <a:cubicBezTo>
                            <a:pt x="47" y="88"/>
                            <a:pt x="47" y="88"/>
                            <a:pt x="47" y="88"/>
                          </a:cubicBezTo>
                          <a:cubicBezTo>
                            <a:pt x="51" y="88"/>
                            <a:pt x="54" y="85"/>
                            <a:pt x="54" y="81"/>
                          </a:cubicBezTo>
                          <a:cubicBezTo>
                            <a:pt x="54" y="77"/>
                            <a:pt x="54" y="77"/>
                            <a:pt x="54" y="77"/>
                          </a:cubicBezTo>
                          <a:cubicBezTo>
                            <a:pt x="54" y="77"/>
                            <a:pt x="55" y="76"/>
                            <a:pt x="55" y="76"/>
                          </a:cubicBezTo>
                          <a:cubicBezTo>
                            <a:pt x="56" y="76"/>
                            <a:pt x="58" y="75"/>
                            <a:pt x="59" y="75"/>
                          </a:cubicBezTo>
                          <a:cubicBezTo>
                            <a:pt x="59" y="74"/>
                            <a:pt x="59" y="74"/>
                            <a:pt x="59" y="74"/>
                          </a:cubicBezTo>
                          <a:cubicBezTo>
                            <a:pt x="60" y="74"/>
                            <a:pt x="60" y="75"/>
                            <a:pt x="60" y="75"/>
                          </a:cubicBezTo>
                          <a:cubicBezTo>
                            <a:pt x="63" y="78"/>
                            <a:pt x="63" y="78"/>
                            <a:pt x="63" y="78"/>
                          </a:cubicBezTo>
                          <a:cubicBezTo>
                            <a:pt x="64" y="79"/>
                            <a:pt x="66" y="80"/>
                            <a:pt x="68" y="80"/>
                          </a:cubicBezTo>
                          <a:cubicBezTo>
                            <a:pt x="70" y="80"/>
                            <a:pt x="72" y="79"/>
                            <a:pt x="73" y="78"/>
                          </a:cubicBezTo>
                          <a:cubicBezTo>
                            <a:pt x="78" y="73"/>
                            <a:pt x="78" y="73"/>
                            <a:pt x="78" y="73"/>
                          </a:cubicBezTo>
                          <a:cubicBezTo>
                            <a:pt x="80" y="70"/>
                            <a:pt x="80" y="66"/>
                            <a:pt x="78" y="63"/>
                          </a:cubicBezTo>
                          <a:cubicBezTo>
                            <a:pt x="75" y="60"/>
                            <a:pt x="75" y="60"/>
                            <a:pt x="75" y="60"/>
                          </a:cubicBezTo>
                          <a:cubicBezTo>
                            <a:pt x="75" y="60"/>
                            <a:pt x="74" y="59"/>
                            <a:pt x="75" y="59"/>
                          </a:cubicBezTo>
                          <a:cubicBezTo>
                            <a:pt x="75" y="58"/>
                            <a:pt x="76" y="56"/>
                            <a:pt x="76" y="55"/>
                          </a:cubicBezTo>
                          <a:close/>
                          <a:moveTo>
                            <a:pt x="58" y="44"/>
                          </a:moveTo>
                          <a:cubicBezTo>
                            <a:pt x="58" y="51"/>
                            <a:pt x="52" y="58"/>
                            <a:pt x="44" y="58"/>
                          </a:cubicBezTo>
                          <a:cubicBezTo>
                            <a:pt x="37" y="58"/>
                            <a:pt x="31" y="51"/>
                            <a:pt x="31" y="44"/>
                          </a:cubicBezTo>
                          <a:cubicBezTo>
                            <a:pt x="31" y="37"/>
                            <a:pt x="37" y="31"/>
                            <a:pt x="44" y="31"/>
                          </a:cubicBezTo>
                          <a:cubicBezTo>
                            <a:pt x="52" y="31"/>
                            <a:pt x="58" y="37"/>
                            <a:pt x="58" y="44"/>
                          </a:cubicBezTo>
                          <a:close/>
                        </a:path>
                      </a:pathLst>
                    </a:custGeom>
                    <a:solidFill>
                      <a:schemeClr val="bg1"/>
                    </a:solidFill>
                    <a:ln>
                      <a:noFill/>
                    </a:ln>
                  </p:spPr>
                  <p:txBody>
                    <a:bodyPr vert="horz" wrap="square" lIns="64504" tIns="32252" rIns="64504" bIns="32252" numCol="1" anchor="t" anchorCtr="0" compatLnSpc="1"/>
                    <a:lstStyle/>
                    <a:p>
                      <a:endParaRPr lang="zh-CN" altLang="en-US" sz="1270">
                        <a:solidFill>
                          <a:schemeClr val="bg1"/>
                        </a:solidFill>
                      </a:endParaRPr>
                    </a:p>
                  </p:txBody>
                </p:sp>
              </p:grpSp>
            </p:grpSp>
            <p:grpSp>
              <p:nvGrpSpPr>
                <p:cNvPr id="38" name="组合 88"/>
                <p:cNvGrpSpPr/>
                <p:nvPr/>
              </p:nvGrpSpPr>
              <p:grpSpPr>
                <a:xfrm>
                  <a:off x="1719280" y="2821747"/>
                  <a:ext cx="2789097" cy="891091"/>
                  <a:chOff x="1447482" y="2821747"/>
                  <a:chExt cx="2789097" cy="891091"/>
                </a:xfrm>
              </p:grpSpPr>
              <p:sp>
                <p:nvSpPr>
                  <p:cNvPr id="39" name="文本框 61"/>
                  <p:cNvSpPr txBox="1"/>
                  <p:nvPr/>
                </p:nvSpPr>
                <p:spPr>
                  <a:xfrm>
                    <a:off x="1575655" y="2881843"/>
                    <a:ext cx="2660924" cy="563860"/>
                  </a:xfrm>
                  <a:prstGeom prst="rect">
                    <a:avLst/>
                  </a:prstGeom>
                  <a:noFill/>
                </p:spPr>
                <p:txBody>
                  <a:bodyPr wrap="squar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44546A"/>
                        </a:solidFill>
                      </a:rPr>
                      <a:t>商业</a:t>
                    </a:r>
                    <a:r>
                      <a:rPr lang="zh-CN" altLang="en-US" dirty="0" smtClean="0">
                        <a:solidFill>
                          <a:srgbClr val="44546A"/>
                        </a:solidFill>
                      </a:rPr>
                      <a:t>模式方面的</a:t>
                    </a:r>
                    <a:r>
                      <a:rPr lang="zh-CN" altLang="en-US" dirty="0">
                        <a:solidFill>
                          <a:srgbClr val="44546A"/>
                        </a:solidFill>
                      </a:rPr>
                      <a:t>创新</a:t>
                    </a:r>
                    <a:endParaRPr lang="zh-CN" altLang="en-US" dirty="0">
                      <a:solidFill>
                        <a:srgbClr val="44546A"/>
                      </a:solidFill>
                    </a:endParaRPr>
                  </a:p>
                </p:txBody>
              </p:sp>
              <p:sp>
                <p:nvSpPr>
                  <p:cNvPr id="40" name="矩形 39"/>
                  <p:cNvSpPr/>
                  <p:nvPr/>
                </p:nvSpPr>
                <p:spPr>
                  <a:xfrm rot="16200000" flipV="1">
                    <a:off x="1054668" y="3214561"/>
                    <a:ext cx="891091" cy="1054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solidFill>
                        <a:schemeClr val="bg1"/>
                      </a:solidFill>
                    </a:endParaRPr>
                  </a:p>
                </p:txBody>
              </p:sp>
            </p:grpSp>
          </p:grpSp>
          <p:grpSp>
            <p:nvGrpSpPr>
              <p:cNvPr id="18" name="组合 97"/>
              <p:cNvGrpSpPr/>
              <p:nvPr/>
            </p:nvGrpSpPr>
            <p:grpSpPr>
              <a:xfrm>
                <a:off x="5221798" y="2121775"/>
                <a:ext cx="3358321" cy="1500542"/>
                <a:chOff x="8033464" y="2835593"/>
                <a:chExt cx="4760732" cy="2127158"/>
              </a:xfrm>
            </p:grpSpPr>
            <p:grpSp>
              <p:nvGrpSpPr>
                <p:cNvPr id="19" name="组合 98"/>
                <p:cNvGrpSpPr/>
                <p:nvPr/>
              </p:nvGrpSpPr>
              <p:grpSpPr>
                <a:xfrm>
                  <a:off x="9467808" y="2835593"/>
                  <a:ext cx="3326388" cy="891091"/>
                  <a:chOff x="4608909" y="1180171"/>
                  <a:chExt cx="2956879" cy="792000"/>
                </a:xfrm>
              </p:grpSpPr>
              <p:sp>
                <p:nvSpPr>
                  <p:cNvPr id="35" name="文本框 57"/>
                  <p:cNvSpPr txBox="1"/>
                  <p:nvPr/>
                </p:nvSpPr>
                <p:spPr>
                  <a:xfrm>
                    <a:off x="4733656" y="1385962"/>
                    <a:ext cx="2832132" cy="501158"/>
                  </a:xfrm>
                  <a:prstGeom prst="rect">
                    <a:avLst/>
                  </a:prstGeom>
                  <a:noFill/>
                </p:spPr>
                <p:txBody>
                  <a:bodyPr wrap="squar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44546A"/>
                        </a:solidFill>
                      </a:rPr>
                      <a:t>组织</a:t>
                    </a:r>
                    <a:r>
                      <a:rPr lang="zh-CN" altLang="en-US" dirty="0" smtClean="0">
                        <a:solidFill>
                          <a:srgbClr val="44546A"/>
                        </a:solidFill>
                      </a:rPr>
                      <a:t>体系方面的</a:t>
                    </a:r>
                    <a:r>
                      <a:rPr lang="zh-CN" altLang="en-US" dirty="0">
                        <a:solidFill>
                          <a:srgbClr val="44546A"/>
                        </a:solidFill>
                      </a:rPr>
                      <a:t>创新</a:t>
                    </a:r>
                    <a:endParaRPr lang="zh-CN" altLang="en-US" dirty="0">
                      <a:solidFill>
                        <a:srgbClr val="44546A"/>
                      </a:solidFill>
                    </a:endParaRPr>
                  </a:p>
                </p:txBody>
              </p:sp>
              <p:sp>
                <p:nvSpPr>
                  <p:cNvPr id="36" name="矩形 35"/>
                  <p:cNvSpPr/>
                  <p:nvPr/>
                </p:nvSpPr>
                <p:spPr>
                  <a:xfrm rot="16200000" flipV="1">
                    <a:off x="4259784" y="1529296"/>
                    <a:ext cx="792000" cy="937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solidFill>
                        <a:schemeClr val="bg1"/>
                      </a:solidFill>
                    </a:endParaRPr>
                  </a:p>
                </p:txBody>
              </p:sp>
            </p:grpSp>
            <p:grpSp>
              <p:nvGrpSpPr>
                <p:cNvPr id="20" name="组合 99"/>
                <p:cNvGrpSpPr/>
                <p:nvPr/>
              </p:nvGrpSpPr>
              <p:grpSpPr>
                <a:xfrm>
                  <a:off x="8033464" y="3562533"/>
                  <a:ext cx="1400032" cy="1400218"/>
                  <a:chOff x="7491382" y="3309996"/>
                  <a:chExt cx="1244511" cy="1244511"/>
                </a:xfrm>
              </p:grpSpPr>
              <p:grpSp>
                <p:nvGrpSpPr>
                  <p:cNvPr id="21" name="组合 100"/>
                  <p:cNvGrpSpPr/>
                  <p:nvPr/>
                </p:nvGrpSpPr>
                <p:grpSpPr>
                  <a:xfrm rot="2100000">
                    <a:off x="7491382" y="3309996"/>
                    <a:ext cx="1244511" cy="1244511"/>
                    <a:chOff x="5341143" y="1480823"/>
                    <a:chExt cx="1509711" cy="1509711"/>
                  </a:xfrm>
                </p:grpSpPr>
                <p:sp>
                  <p:nvSpPr>
                    <p:cNvPr id="33" name="泪滴形 112"/>
                    <p:cNvSpPr/>
                    <p:nvPr/>
                  </p:nvSpPr>
                  <p:spPr>
                    <a:xfrm rot="8067191">
                      <a:off x="5341143" y="1480823"/>
                      <a:ext cx="1509711" cy="1509711"/>
                    </a:xfrm>
                    <a:prstGeom prst="teardrop">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solidFill>
                          <a:schemeClr val="bg1"/>
                        </a:solidFill>
                      </a:endParaRPr>
                    </a:p>
                  </p:txBody>
                </p:sp>
                <p:sp>
                  <p:nvSpPr>
                    <p:cNvPr id="34" name="椭圆 33"/>
                    <p:cNvSpPr/>
                    <p:nvPr/>
                  </p:nvSpPr>
                  <p:spPr>
                    <a:xfrm>
                      <a:off x="5417463" y="1557578"/>
                      <a:ext cx="1357073" cy="1357073"/>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solidFill>
                          <a:schemeClr val="bg1"/>
                        </a:solidFill>
                      </a:endParaRPr>
                    </a:p>
                  </p:txBody>
                </p:sp>
              </p:grpSp>
              <p:grpSp>
                <p:nvGrpSpPr>
                  <p:cNvPr id="22" name="组合 101"/>
                  <p:cNvGrpSpPr/>
                  <p:nvPr/>
                </p:nvGrpSpPr>
                <p:grpSpPr>
                  <a:xfrm>
                    <a:off x="7739458" y="3666345"/>
                    <a:ext cx="748358" cy="531812"/>
                    <a:chOff x="6934200" y="4259263"/>
                    <a:chExt cx="373063" cy="265113"/>
                  </a:xfrm>
                </p:grpSpPr>
                <p:sp>
                  <p:nvSpPr>
                    <p:cNvPr id="23" name="Oval 38"/>
                    <p:cNvSpPr>
                      <a:spLocks noChangeArrowheads="1"/>
                    </p:cNvSpPr>
                    <p:nvPr/>
                  </p:nvSpPr>
                  <p:spPr bwMode="auto">
                    <a:xfrm>
                      <a:off x="7094538" y="4395788"/>
                      <a:ext cx="52388" cy="52388"/>
                    </a:xfrm>
                    <a:prstGeom prst="ellipse">
                      <a:avLst/>
                    </a:pr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24"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25" name="Oval 40"/>
                    <p:cNvSpPr>
                      <a:spLocks noChangeArrowheads="1"/>
                    </p:cNvSpPr>
                    <p:nvPr/>
                  </p:nvSpPr>
                  <p:spPr bwMode="auto">
                    <a:xfrm>
                      <a:off x="6958013" y="4395788"/>
                      <a:ext cx="50800" cy="52388"/>
                    </a:xfrm>
                    <a:prstGeom prst="ellipse">
                      <a:avLst/>
                    </a:pr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26"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27" name="Oval 42"/>
                    <p:cNvSpPr>
                      <a:spLocks noChangeArrowheads="1"/>
                    </p:cNvSpPr>
                    <p:nvPr/>
                  </p:nvSpPr>
                  <p:spPr bwMode="auto">
                    <a:xfrm>
                      <a:off x="7234238" y="4395788"/>
                      <a:ext cx="49213" cy="52388"/>
                    </a:xfrm>
                    <a:prstGeom prst="ellipse">
                      <a:avLst/>
                    </a:pr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28"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29" name="Oval 44"/>
                    <p:cNvSpPr>
                      <a:spLocks noChangeArrowheads="1"/>
                    </p:cNvSpPr>
                    <p:nvPr/>
                  </p:nvSpPr>
                  <p:spPr bwMode="auto">
                    <a:xfrm>
                      <a:off x="7026275" y="4259263"/>
                      <a:ext cx="52388" cy="52388"/>
                    </a:xfrm>
                    <a:prstGeom prst="ellipse">
                      <a:avLst/>
                    </a:pr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30"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31" name="Oval 46"/>
                    <p:cNvSpPr>
                      <a:spLocks noChangeArrowheads="1"/>
                    </p:cNvSpPr>
                    <p:nvPr/>
                  </p:nvSpPr>
                  <p:spPr bwMode="auto">
                    <a:xfrm>
                      <a:off x="7162800" y="4259263"/>
                      <a:ext cx="52388" cy="52388"/>
                    </a:xfrm>
                    <a:prstGeom prst="ellipse">
                      <a:avLst/>
                    </a:pr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sp>
                  <p:nvSpPr>
                    <p:cNvPr id="32"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p:spPr>
                  <p:txBody>
                    <a:bodyPr vert="horz" wrap="square" lIns="64504" tIns="32252" rIns="64504" bIns="32252" numCol="1" anchor="t" anchorCtr="0" compatLnSpc="1"/>
                    <a:lstStyle/>
                    <a:p>
                      <a:endParaRPr lang="zh-CN" altLang="en-US" sz="1270">
                        <a:solidFill>
                          <a:schemeClr val="bg1"/>
                        </a:solidFill>
                      </a:endParaRPr>
                    </a:p>
                  </p:txBody>
                </p:sp>
              </p:grpSp>
            </p:grpSp>
          </p:grpSp>
        </p:grpSp>
        <p:sp>
          <p:nvSpPr>
            <p:cNvPr id="4" name="TextBox 3"/>
            <p:cNvSpPr txBox="1"/>
            <p:nvPr/>
          </p:nvSpPr>
          <p:spPr>
            <a:xfrm>
              <a:off x="5548962" y="5008539"/>
              <a:ext cx="1041394" cy="827032"/>
            </a:xfrm>
            <a:prstGeom prst="rect">
              <a:avLst/>
            </a:prstGeom>
            <a:noFill/>
          </p:spPr>
          <p:txBody>
            <a:bodyPr wrap="none" lIns="72567" tIns="36283" rIns="72567" bIns="36283" rtlCol="0">
              <a:spAutoFit/>
            </a:bodyPr>
            <a:lstStyle/>
            <a:p>
              <a:pPr algn="ctr"/>
              <a:r>
                <a:rPr lang="en-US" altLang="zh-CN" sz="2255" b="1" dirty="0" smtClean="0">
                  <a:solidFill>
                    <a:schemeClr val="bg1"/>
                  </a:solidFill>
                  <a:latin typeface="微软雅黑" panose="020B0503020204020204" pitchFamily="34" charset="-122"/>
                  <a:ea typeface="微软雅黑" panose="020B0503020204020204" pitchFamily="34" charset="-122"/>
                </a:rPr>
                <a:t>+</a:t>
              </a:r>
              <a:endParaRPr lang="en-US" altLang="zh-CN" sz="2255" b="1" dirty="0" smtClean="0">
                <a:solidFill>
                  <a:schemeClr val="bg1"/>
                </a:solidFill>
                <a:latin typeface="微软雅黑" panose="020B0503020204020204" pitchFamily="34" charset="-122"/>
                <a:ea typeface="微软雅黑" panose="020B0503020204020204" pitchFamily="34" charset="-122"/>
              </a:endParaRPr>
            </a:p>
            <a:p>
              <a:r>
                <a:rPr lang="zh-CN" altLang="en-US" sz="2255" b="1" dirty="0" smtClean="0">
                  <a:solidFill>
                    <a:schemeClr val="bg1"/>
                  </a:solidFill>
                  <a:latin typeface="微软雅黑" panose="020B0503020204020204" pitchFamily="34" charset="-122"/>
                  <a:ea typeface="微软雅黑" panose="020B0503020204020204" pitchFamily="34" charset="-122"/>
                </a:rPr>
                <a:t>互联网</a:t>
              </a:r>
              <a:endParaRPr lang="en-US" altLang="zh-CN" sz="2255" b="1" dirty="0" smtClean="0">
                <a:solidFill>
                  <a:schemeClr val="bg1"/>
                </a:solidFill>
                <a:latin typeface="微软雅黑" panose="020B0503020204020204" pitchFamily="34" charset="-122"/>
                <a:ea typeface="微软雅黑" panose="020B0503020204020204" pitchFamily="34" charset="-122"/>
              </a:endParaRPr>
            </a:p>
          </p:txBody>
        </p:sp>
        <p:sp>
          <p:nvSpPr>
            <p:cNvPr id="5" name="椭圆形标注 4"/>
            <p:cNvSpPr/>
            <p:nvPr/>
          </p:nvSpPr>
          <p:spPr>
            <a:xfrm>
              <a:off x="2628911" y="1371174"/>
              <a:ext cx="1229375" cy="705854"/>
            </a:xfrm>
            <a:prstGeom prst="wedgeEllipse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阿里巴巴</a:t>
              </a:r>
              <a:endParaRPr lang="zh-CN" altLang="en-US" dirty="0">
                <a:latin typeface="微软雅黑" panose="020B0503020204020204" pitchFamily="34" charset="-122"/>
                <a:ea typeface="微软雅黑" panose="020B0503020204020204" pitchFamily="34" charset="-122"/>
              </a:endParaRPr>
            </a:p>
          </p:txBody>
        </p:sp>
        <p:sp>
          <p:nvSpPr>
            <p:cNvPr id="6" name="椭圆形标注 5"/>
            <p:cNvSpPr/>
            <p:nvPr/>
          </p:nvSpPr>
          <p:spPr>
            <a:xfrm>
              <a:off x="456649" y="2412515"/>
              <a:ext cx="1229375" cy="705854"/>
            </a:xfrm>
            <a:prstGeom prst="wedgeEllipse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微信</a:t>
              </a:r>
              <a:endParaRPr lang="zh-CN" altLang="en-US" dirty="0">
                <a:latin typeface="微软雅黑" panose="020B0503020204020204" pitchFamily="34" charset="-122"/>
                <a:ea typeface="微软雅黑" panose="020B0503020204020204" pitchFamily="34" charset="-122"/>
              </a:endParaRPr>
            </a:p>
          </p:txBody>
        </p:sp>
        <p:sp>
          <p:nvSpPr>
            <p:cNvPr id="7" name="椭圆形标注 6"/>
            <p:cNvSpPr/>
            <p:nvPr/>
          </p:nvSpPr>
          <p:spPr>
            <a:xfrm>
              <a:off x="373730" y="3923404"/>
              <a:ext cx="1229375" cy="705854"/>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海底捞</a:t>
              </a:r>
              <a:endParaRPr lang="zh-CN" altLang="en-US" dirty="0">
                <a:latin typeface="微软雅黑" panose="020B0503020204020204" pitchFamily="34" charset="-122"/>
                <a:ea typeface="微软雅黑" panose="020B0503020204020204" pitchFamily="34" charset="-122"/>
              </a:endParaRPr>
            </a:p>
          </p:txBody>
        </p:sp>
        <p:sp>
          <p:nvSpPr>
            <p:cNvPr id="8" name="椭圆形标注 7"/>
            <p:cNvSpPr/>
            <p:nvPr/>
          </p:nvSpPr>
          <p:spPr>
            <a:xfrm>
              <a:off x="10109011" y="2728107"/>
              <a:ext cx="1229375" cy="705854"/>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全息投影</a:t>
              </a:r>
              <a:endParaRPr lang="zh-CN" altLang="en-US" dirty="0">
                <a:latin typeface="微软雅黑" panose="020B0503020204020204" pitchFamily="34" charset="-122"/>
                <a:ea typeface="微软雅黑" panose="020B0503020204020204" pitchFamily="34" charset="-122"/>
              </a:endParaRPr>
            </a:p>
          </p:txBody>
        </p:sp>
        <p:sp>
          <p:nvSpPr>
            <p:cNvPr id="9" name="椭圆形标注 8"/>
            <p:cNvSpPr/>
            <p:nvPr/>
          </p:nvSpPr>
          <p:spPr>
            <a:xfrm>
              <a:off x="10631639" y="4093391"/>
              <a:ext cx="1229375" cy="705854"/>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众筹</a:t>
              </a:r>
              <a:endParaRPr lang="zh-CN" altLang="en-US" dirty="0">
                <a:latin typeface="微软雅黑" panose="020B0503020204020204" pitchFamily="34" charset="-122"/>
                <a:ea typeface="微软雅黑" panose="020B0503020204020204" pitchFamily="34" charset="-122"/>
              </a:endParaRPr>
            </a:p>
          </p:txBody>
        </p:sp>
        <p:sp>
          <p:nvSpPr>
            <p:cNvPr id="10" name="椭圆形标注 9"/>
            <p:cNvSpPr/>
            <p:nvPr/>
          </p:nvSpPr>
          <p:spPr>
            <a:xfrm>
              <a:off x="9494323" y="1547600"/>
              <a:ext cx="1229375" cy="705854"/>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顺丰嘿客</a:t>
              </a:r>
              <a:endParaRPr lang="zh-CN" altLang="en-US" dirty="0">
                <a:latin typeface="微软雅黑" panose="020B0503020204020204" pitchFamily="34" charset="-122"/>
                <a:ea typeface="微软雅黑" panose="020B0503020204020204" pitchFamily="34" charset="-122"/>
              </a:endParaRPr>
            </a:p>
          </p:txBody>
        </p:sp>
      </p:grpSp>
      <p:sp>
        <p:nvSpPr>
          <p:cNvPr id="112" name="文本占位符 111"/>
          <p:cNvSpPr>
            <a:spLocks noGrp="1"/>
          </p:cNvSpPr>
          <p:nvPr>
            <p:ph type="body" sz="quarter" idx="13"/>
          </p:nvPr>
        </p:nvSpPr>
        <p:spPr/>
        <p:txBody>
          <a:bodyPr/>
          <a:lstStyle/>
          <a:p>
            <a:r>
              <a:rPr kumimoji="1" lang="en-US" altLang="zh-CN" dirty="0" smtClean="0"/>
              <a:t>1</a:t>
            </a:r>
            <a:endParaRPr kumimoji="1" lang="zh-CN" altLang="en-US" dirty="0"/>
          </a:p>
        </p:txBody>
      </p:sp>
      <p:sp>
        <p:nvSpPr>
          <p:cNvPr id="113" name="文本占位符 112"/>
          <p:cNvSpPr>
            <a:spLocks noGrp="1"/>
          </p:cNvSpPr>
          <p:nvPr>
            <p:ph type="body" sz="quarter" idx="14"/>
          </p:nvPr>
        </p:nvSpPr>
        <p:spPr/>
        <p:txBody>
          <a:bodyPr/>
          <a:lstStyle/>
          <a:p>
            <a:r>
              <a:rPr kumimoji="1" lang="zh-CN" altLang="en-US" dirty="0" smtClean="0"/>
              <a:t>企业创新模式</a:t>
            </a:r>
            <a:endParaRPr kumimoji="1"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1"/>
          </p:nvPr>
        </p:nvSpPr>
        <p:spPr/>
        <p:txBody>
          <a:bodyPr/>
          <a:lstStyle/>
          <a:p>
            <a:r>
              <a:rPr lang="en-US" altLang="zh-CN" dirty="0" smtClean="0"/>
              <a:t>V</a:t>
            </a:r>
            <a:r>
              <a:rPr lang="zh-CN" altLang="en-US" dirty="0" smtClean="0"/>
              <a:t>创决策训练营</a:t>
            </a:r>
            <a:endParaRPr lang="zh-CN" altLang="en-US" dirty="0"/>
          </a:p>
        </p:txBody>
      </p:sp>
      <p:sp>
        <p:nvSpPr>
          <p:cNvPr id="8" name="文本占位符 7"/>
          <p:cNvSpPr>
            <a:spLocks noGrp="1"/>
          </p:cNvSpPr>
          <p:nvPr>
            <p:ph type="body" sz="quarter" idx="13"/>
          </p:nvPr>
        </p:nvSpPr>
        <p:spPr>
          <a:xfrm>
            <a:off x="7741627" y="3663536"/>
            <a:ext cx="4314905" cy="1313005"/>
          </a:xfrm>
        </p:spPr>
        <p:txBody>
          <a:bodyPr/>
          <a:lstStyle/>
          <a:p>
            <a:r>
              <a:rPr lang="zh-CN" altLang="en-US" sz="5400" dirty="0" smtClean="0"/>
              <a:t>创业就业分析</a:t>
            </a:r>
            <a:endParaRPr lang="zh-CN" altLang="en-US" sz="5400" dirty="0"/>
          </a:p>
        </p:txBody>
      </p:sp>
      <p:pic>
        <p:nvPicPr>
          <p:cNvPr id="23" name="图片占位符 22"/>
          <p:cNvPicPr>
            <a:picLocks noGrp="1" noChangeAspect="1"/>
          </p:cNvPicPr>
          <p:nvPr>
            <p:ph type="pic" sz="quarter" idx="14"/>
          </p:nvPr>
        </p:nvPicPr>
        <p:blipFill rotWithShape="1">
          <a:blip r:embed="rId1">
            <a:extLst>
              <a:ext uri="{28A0092B-C50C-407E-A947-70E740481C1C}">
                <a14:useLocalDpi xmlns:a14="http://schemas.microsoft.com/office/drawing/2010/main" val="0"/>
              </a:ext>
            </a:extLst>
          </a:blip>
          <a:srcRect l="15336" t="12653" r="19755" b="16732"/>
          <a:stretch>
            <a:fillRect/>
          </a:stretch>
        </p:blipFill>
        <p:spPr/>
      </p:pic>
      <p:sp>
        <p:nvSpPr>
          <p:cNvPr id="5" name="文本占位符 4"/>
          <p:cNvSpPr>
            <a:spLocks noGrp="1"/>
          </p:cNvSpPr>
          <p:nvPr>
            <p:ph type="body" sz="quarter" idx="10"/>
          </p:nvPr>
        </p:nvSpPr>
        <p:spPr/>
        <p:txBody>
          <a:bodyPr/>
          <a:lstStyle/>
          <a:p>
            <a:r>
              <a:rPr lang="zh-CN" altLang="en-US" smtClean="0"/>
              <a:t>贰</a:t>
            </a:r>
            <a:endParaRPr lang="zh-CN" altLang="en-US" dirty="0"/>
          </a:p>
        </p:txBody>
      </p:sp>
      <p:sp>
        <p:nvSpPr>
          <p:cNvPr id="7" name="文本占位符 6"/>
          <p:cNvSpPr>
            <a:spLocks noGrp="1"/>
          </p:cNvSpPr>
          <p:nvPr>
            <p:ph type="body" sz="quarter" idx="12"/>
          </p:nvPr>
        </p:nvSpPr>
        <p:spPr/>
        <p:txBody>
          <a:bodyPr/>
          <a:lstStyle/>
          <a:p>
            <a:r>
              <a:rPr lang="zh-CN" altLang="en-US" smtClean="0"/>
              <a:t>第二部分</a:t>
            </a:r>
            <a:endParaRPr lang="zh-CN" altLang="en-US" dirty="0"/>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p:txBody>
          <a:bodyPr/>
          <a:lstStyle/>
          <a:p>
            <a:r>
              <a:rPr lang="en-US" altLang="zh-CN" dirty="0" smtClean="0"/>
              <a:t>2</a:t>
            </a:r>
            <a:endParaRPr lang="zh-CN" altLang="en-US" dirty="0"/>
          </a:p>
        </p:txBody>
      </p:sp>
      <p:sp>
        <p:nvSpPr>
          <p:cNvPr id="7" name="文本占位符 6"/>
          <p:cNvSpPr>
            <a:spLocks noGrp="1"/>
          </p:cNvSpPr>
          <p:nvPr>
            <p:ph type="body" sz="quarter" idx="14"/>
          </p:nvPr>
        </p:nvSpPr>
        <p:spPr/>
        <p:txBody>
          <a:bodyPr/>
          <a:lstStyle/>
          <a:p>
            <a:r>
              <a:rPr lang="zh-CN" altLang="en-US" dirty="0" smtClean="0"/>
              <a:t>新常态下行业企业的变革</a:t>
            </a:r>
            <a:endParaRPr lang="zh-CN" altLang="en-US" dirty="0"/>
          </a:p>
        </p:txBody>
      </p:sp>
      <p:sp>
        <p:nvSpPr>
          <p:cNvPr id="32" name="灯片编号占位符 3"/>
          <p:cNvSpPr>
            <a:spLocks noGrp="1"/>
          </p:cNvSpPr>
          <p:nvPr>
            <p:ph type="sldNum" sz="quarter" idx="15"/>
          </p:nvPr>
        </p:nvSpPr>
        <p:spPr/>
        <p:txBody>
          <a:bodyPr/>
          <a:lstStyle/>
          <a:p>
            <a:fld id="{4596955A-0397-448E-A8D1-99E4CC3433F6}" type="slidenum">
              <a:rPr lang="zh-CN" altLang="en-US" smtClean="0"/>
            </a:fld>
            <a:endParaRPr lang="zh-CN" altLang="en-US" dirty="0"/>
          </a:p>
        </p:txBody>
      </p:sp>
      <p:grpSp>
        <p:nvGrpSpPr>
          <p:cNvPr id="2" name="组 1"/>
          <p:cNvGrpSpPr/>
          <p:nvPr/>
        </p:nvGrpSpPr>
        <p:grpSpPr>
          <a:xfrm>
            <a:off x="1465695" y="1660633"/>
            <a:ext cx="9625638" cy="4249100"/>
            <a:chOff x="1821295" y="1728366"/>
            <a:chExt cx="8856984" cy="3816424"/>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86035" y="3238375"/>
              <a:ext cx="2599556" cy="2162399"/>
            </a:xfrm>
            <a:prstGeom prst="rect">
              <a:avLst/>
            </a:prstGeom>
          </p:spPr>
        </p:pic>
        <p:sp>
          <p:nvSpPr>
            <p:cNvPr id="9" name="文本框 8"/>
            <p:cNvSpPr txBox="1"/>
            <p:nvPr/>
          </p:nvSpPr>
          <p:spPr>
            <a:xfrm>
              <a:off x="1928674" y="1869082"/>
              <a:ext cx="2412901" cy="1107996"/>
            </a:xfrm>
            <a:prstGeom prst="rect">
              <a:avLst/>
            </a:prstGeom>
            <a:noFill/>
          </p:spPr>
          <p:txBody>
            <a:bodyPr wrap="square" rtlCol="0">
              <a:spAutoFit/>
            </a:bodyPr>
            <a:lstStyle/>
            <a:p>
              <a:pPr algn="ctr"/>
              <a:r>
                <a:rPr lang="zh-CN" altLang="en-US" smtClean="0"/>
                <a:t>微笑曲线理论</a:t>
              </a:r>
              <a:endParaRPr lang="en-US" altLang="zh-CN" smtClean="0"/>
            </a:p>
            <a:p>
              <a:r>
                <a:rPr lang="zh-CN" altLang="en-US" sz="1200"/>
                <a:t>宏碁集团创办人施振荣先生，在</a:t>
              </a:r>
              <a:r>
                <a:rPr lang="en-US" altLang="zh-CN" sz="1200"/>
                <a:t>1992</a:t>
              </a:r>
              <a:r>
                <a:rPr lang="zh-CN" altLang="en-US" sz="1200"/>
                <a:t>年为了“再造宏碁”提出了有名的“微笑曲线”（</a:t>
              </a:r>
              <a:r>
                <a:rPr lang="en-US" altLang="zh-CN" sz="1200"/>
                <a:t>SmilingCurve</a:t>
              </a:r>
              <a:r>
                <a:rPr lang="zh-CN" altLang="en-US" sz="1200"/>
                <a:t>）理论</a:t>
              </a:r>
              <a:endParaRPr lang="zh-CN" altLang="en-US" sz="1200"/>
            </a:p>
          </p:txBody>
        </p:sp>
        <p:pic>
          <p:nvPicPr>
            <p:cNvPr id="10" name="图片 9"/>
            <p:cNvPicPr>
              <a:picLocks noChangeAspect="1"/>
            </p:cNvPicPr>
            <p:nvPr/>
          </p:nvPicPr>
          <p:blipFill>
            <a:blip r:embed="rId2"/>
            <a:stretch>
              <a:fillRect/>
            </a:stretch>
          </p:blipFill>
          <p:spPr>
            <a:xfrm>
              <a:off x="4341575" y="1869082"/>
              <a:ext cx="6336704" cy="3675708"/>
            </a:xfrm>
            <a:prstGeom prst="rect">
              <a:avLst/>
            </a:prstGeom>
          </p:spPr>
        </p:pic>
        <p:sp>
          <p:nvSpPr>
            <p:cNvPr id="11" name="矩形 10"/>
            <p:cNvSpPr/>
            <p:nvPr/>
          </p:nvSpPr>
          <p:spPr>
            <a:xfrm>
              <a:off x="4557599" y="2952502"/>
              <a:ext cx="6120680" cy="1224136"/>
            </a:xfrm>
            <a:prstGeom prst="rect">
              <a:avLst/>
            </a:prstGeom>
            <a:noFill/>
            <a:ln>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zh-CN" sz="1200" smtClean="0">
                  <a:solidFill>
                    <a:srgbClr val="FF0000"/>
                  </a:solidFill>
                </a:rPr>
                <a:t> </a:t>
              </a:r>
              <a:endParaRPr lang="en-US" altLang="zh-CN" sz="1200" smtClean="0">
                <a:solidFill>
                  <a:srgbClr val="FF0000"/>
                </a:solidFill>
              </a:endParaRPr>
            </a:p>
          </p:txBody>
        </p:sp>
        <p:sp>
          <p:nvSpPr>
            <p:cNvPr id="12" name="矩形 11"/>
            <p:cNvSpPr/>
            <p:nvPr/>
          </p:nvSpPr>
          <p:spPr>
            <a:xfrm>
              <a:off x="4557599" y="4176638"/>
              <a:ext cx="6120680" cy="1368152"/>
            </a:xfrm>
            <a:prstGeom prst="rect">
              <a:avLst/>
            </a:prstGeom>
            <a:noFill/>
            <a:ln>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zh-CN" sz="1200" smtClean="0">
                  <a:solidFill>
                    <a:srgbClr val="FF0000"/>
                  </a:solidFill>
                </a:rPr>
                <a:t> </a:t>
              </a:r>
              <a:endParaRPr lang="en-US" altLang="zh-CN" sz="1200" smtClean="0">
                <a:solidFill>
                  <a:srgbClr val="FF0000"/>
                </a:solidFill>
              </a:endParaRPr>
            </a:p>
          </p:txBody>
        </p:sp>
        <p:sp>
          <p:nvSpPr>
            <p:cNvPr id="13" name="矩形 12"/>
            <p:cNvSpPr/>
            <p:nvPr/>
          </p:nvSpPr>
          <p:spPr>
            <a:xfrm>
              <a:off x="4557599" y="1728366"/>
              <a:ext cx="6120680" cy="1224136"/>
            </a:xfrm>
            <a:prstGeom prst="rect">
              <a:avLst/>
            </a:prstGeom>
            <a:noFill/>
            <a:ln>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zh-CN" sz="1200" smtClean="0">
                  <a:solidFill>
                    <a:srgbClr val="FF0000"/>
                  </a:solidFill>
                </a:rPr>
                <a:t> </a:t>
              </a:r>
              <a:endParaRPr lang="en-US" altLang="zh-CN" sz="1200" smtClean="0">
                <a:solidFill>
                  <a:srgbClr val="FF0000"/>
                </a:solidFill>
              </a:endParaRPr>
            </a:p>
          </p:txBody>
        </p:sp>
        <p:sp>
          <p:nvSpPr>
            <p:cNvPr id="14" name="矩形 13"/>
            <p:cNvSpPr/>
            <p:nvPr/>
          </p:nvSpPr>
          <p:spPr>
            <a:xfrm>
              <a:off x="1821295" y="1728366"/>
              <a:ext cx="2736304" cy="3816424"/>
            </a:xfrm>
            <a:prstGeom prst="rect">
              <a:avLst/>
            </a:prstGeom>
            <a:noFill/>
            <a:ln>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zh-CN" sz="1200" smtClean="0">
                  <a:solidFill>
                    <a:srgbClr val="FF0000"/>
                  </a:solidFill>
                </a:rPr>
                <a:t> </a:t>
              </a:r>
              <a:endParaRPr lang="en-US" altLang="zh-CN" sz="1200" smtClean="0">
                <a:solidFill>
                  <a:srgbClr val="FF0000"/>
                </a:solidFill>
              </a:endParaRPr>
            </a:p>
          </p:txBody>
        </p:sp>
      </p:grpSp>
      <p:sp>
        <p:nvSpPr>
          <p:cNvPr id="3" name="文本框 2"/>
          <p:cNvSpPr txBox="1"/>
          <p:nvPr/>
        </p:nvSpPr>
        <p:spPr>
          <a:xfrm>
            <a:off x="4588932" y="2624667"/>
            <a:ext cx="902811" cy="307777"/>
          </a:xfrm>
          <a:prstGeom prst="rect">
            <a:avLst/>
          </a:prstGeom>
          <a:noFill/>
        </p:spPr>
        <p:txBody>
          <a:bodyPr wrap="none" rtlCol="0">
            <a:spAutoFit/>
          </a:bodyPr>
          <a:lstStyle/>
          <a:p>
            <a:r>
              <a:rPr kumimoji="1" lang="zh-CN" altLang="en-US" sz="1400" dirty="0" smtClean="0"/>
              <a:t>客户需求</a:t>
            </a:r>
            <a:endParaRPr kumimoji="1" lang="zh-CN" altLang="en-US" sz="1400" dirty="0"/>
          </a:p>
        </p:txBody>
      </p:sp>
      <p:sp>
        <p:nvSpPr>
          <p:cNvPr id="16" name="文本框 15"/>
          <p:cNvSpPr txBox="1"/>
          <p:nvPr/>
        </p:nvSpPr>
        <p:spPr>
          <a:xfrm>
            <a:off x="6265332" y="2658534"/>
            <a:ext cx="902811" cy="307777"/>
          </a:xfrm>
          <a:prstGeom prst="rect">
            <a:avLst/>
          </a:prstGeom>
          <a:noFill/>
        </p:spPr>
        <p:txBody>
          <a:bodyPr wrap="none" rtlCol="0">
            <a:spAutoFit/>
          </a:bodyPr>
          <a:lstStyle/>
          <a:p>
            <a:r>
              <a:rPr kumimoji="1" lang="zh-CN" altLang="en-US" sz="1400" dirty="0" smtClean="0"/>
              <a:t>客户要求</a:t>
            </a:r>
            <a:endParaRPr kumimoji="1" lang="zh-CN" altLang="en-US" sz="1400" dirty="0"/>
          </a:p>
        </p:txBody>
      </p:sp>
      <p:sp>
        <p:nvSpPr>
          <p:cNvPr id="17" name="文本框 16"/>
          <p:cNvSpPr txBox="1"/>
          <p:nvPr/>
        </p:nvSpPr>
        <p:spPr>
          <a:xfrm>
            <a:off x="8077199" y="2675467"/>
            <a:ext cx="902811" cy="307777"/>
          </a:xfrm>
          <a:prstGeom prst="rect">
            <a:avLst/>
          </a:prstGeom>
          <a:noFill/>
        </p:spPr>
        <p:txBody>
          <a:bodyPr wrap="none" rtlCol="0">
            <a:spAutoFit/>
          </a:bodyPr>
          <a:lstStyle/>
          <a:p>
            <a:r>
              <a:rPr kumimoji="1" lang="zh-CN" altLang="en-US" sz="1400" dirty="0" smtClean="0"/>
              <a:t>产品规格</a:t>
            </a:r>
            <a:endParaRPr kumimoji="1" lang="zh-CN" altLang="en-US" sz="1400" dirty="0"/>
          </a:p>
        </p:txBody>
      </p:sp>
      <p:sp>
        <p:nvSpPr>
          <p:cNvPr id="18" name="文本框 17"/>
          <p:cNvSpPr txBox="1"/>
          <p:nvPr/>
        </p:nvSpPr>
        <p:spPr>
          <a:xfrm>
            <a:off x="9821333" y="2658534"/>
            <a:ext cx="1082348" cy="307777"/>
          </a:xfrm>
          <a:prstGeom prst="rect">
            <a:avLst/>
          </a:prstGeom>
          <a:noFill/>
        </p:spPr>
        <p:txBody>
          <a:bodyPr wrap="none" rtlCol="0">
            <a:spAutoFit/>
          </a:bodyPr>
          <a:lstStyle/>
          <a:p>
            <a:r>
              <a:rPr kumimoji="1" lang="zh-CN" altLang="en-US" sz="1400" dirty="0" smtClean="0"/>
              <a:t>客户满意度</a:t>
            </a:r>
            <a:endParaRPr kumimoji="1" lang="zh-CN" altLang="en-US" sz="1400"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smtClean="0"/>
              <a:t>2</a:t>
            </a:r>
            <a:endParaRPr lang="zh-CN" altLang="en-US" dirty="0"/>
          </a:p>
        </p:txBody>
      </p:sp>
      <p:sp>
        <p:nvSpPr>
          <p:cNvPr id="3" name="文本占位符 2"/>
          <p:cNvSpPr>
            <a:spLocks noGrp="1"/>
          </p:cNvSpPr>
          <p:nvPr>
            <p:ph type="body" sz="quarter" idx="14"/>
          </p:nvPr>
        </p:nvSpPr>
        <p:spPr/>
        <p:txBody>
          <a:bodyPr/>
          <a:lstStyle/>
          <a:p>
            <a:r>
              <a:rPr lang="zh-CN" altLang="en-US" dirty="0" smtClean="0"/>
              <a:t>新常态下成熟企业的举动</a:t>
            </a:r>
            <a:endParaRPr lang="zh-CN" altLang="en-US" dirty="0"/>
          </a:p>
        </p:txBody>
      </p:sp>
      <p:sp>
        <p:nvSpPr>
          <p:cNvPr id="4" name="灯片编号占位符 3"/>
          <p:cNvSpPr>
            <a:spLocks noGrp="1"/>
          </p:cNvSpPr>
          <p:nvPr>
            <p:ph type="sldNum" sz="quarter" idx="15"/>
          </p:nvPr>
        </p:nvSpPr>
        <p:spPr/>
        <p:txBody>
          <a:bodyPr/>
          <a:lstStyle/>
          <a:p>
            <a:fld id="{4596955A-0397-448E-A8D1-99E4CC3433F6}" type="slidenum">
              <a:rPr lang="zh-CN" altLang="en-US" smtClean="0"/>
            </a:fld>
            <a:endParaRPr lang="zh-CN" altLang="en-US"/>
          </a:p>
        </p:txBody>
      </p:sp>
      <p:grpSp>
        <p:nvGrpSpPr>
          <p:cNvPr id="17" name="组合 3"/>
          <p:cNvGrpSpPr/>
          <p:nvPr/>
        </p:nvGrpSpPr>
        <p:grpSpPr>
          <a:xfrm>
            <a:off x="2287795" y="1639756"/>
            <a:ext cx="3880048" cy="3600400"/>
            <a:chOff x="475928" y="1419622"/>
            <a:chExt cx="3880048" cy="3600400"/>
          </a:xfrm>
        </p:grpSpPr>
        <p:sp>
          <p:nvSpPr>
            <p:cNvPr id="18" name="矩形 17"/>
            <p:cNvSpPr/>
            <p:nvPr/>
          </p:nvSpPr>
          <p:spPr>
            <a:xfrm>
              <a:off x="475928" y="1419622"/>
              <a:ext cx="3880048" cy="3600400"/>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400" b="1" smtClean="0">
                  <a:solidFill>
                    <a:schemeClr val="tx1"/>
                  </a:solidFill>
                </a:rPr>
                <a:t>大公司化小公司，责权下移</a:t>
              </a:r>
              <a:endParaRPr lang="en-US" altLang="zh-CN" sz="1400" b="1" smtClean="0">
                <a:solidFill>
                  <a:schemeClr val="tx1"/>
                </a:solidFill>
              </a:endParaRPr>
            </a:p>
          </p:txBody>
        </p:sp>
        <p:sp>
          <p:nvSpPr>
            <p:cNvPr id="19" name="矩形 18"/>
            <p:cNvSpPr/>
            <p:nvPr/>
          </p:nvSpPr>
          <p:spPr>
            <a:xfrm>
              <a:off x="692721" y="1779662"/>
              <a:ext cx="3455615" cy="1368152"/>
            </a:xfrm>
            <a:prstGeom prst="rect">
              <a:avLst/>
            </a:prstGeom>
            <a:solidFill>
              <a:schemeClr val="tx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CN" altLang="en-US" sz="1400" b="1" smtClean="0">
                  <a:solidFill>
                    <a:schemeClr val="tx1"/>
                  </a:solidFill>
                </a:rPr>
                <a:t> </a:t>
              </a:r>
              <a:endParaRPr lang="en-US" altLang="zh-CN" sz="1400" b="1" smtClean="0">
                <a:solidFill>
                  <a:schemeClr val="tx1"/>
                </a:solidFill>
              </a:endParaRPr>
            </a:p>
          </p:txBody>
        </p:sp>
        <p:sp>
          <p:nvSpPr>
            <p:cNvPr id="20" name="矩形 19"/>
            <p:cNvSpPr/>
            <p:nvPr/>
          </p:nvSpPr>
          <p:spPr>
            <a:xfrm>
              <a:off x="907976" y="1991422"/>
              <a:ext cx="648072" cy="3643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zh-CN" altLang="en-US" sz="1200" b="1" smtClean="0">
                  <a:solidFill>
                    <a:schemeClr val="tx1"/>
                  </a:solidFill>
                </a:rPr>
                <a:t> 市场</a:t>
              </a:r>
              <a:endParaRPr lang="en-US" altLang="zh-CN" sz="1200" b="1" smtClean="0">
                <a:solidFill>
                  <a:schemeClr val="tx1"/>
                </a:solidFill>
              </a:endParaRPr>
            </a:p>
          </p:txBody>
        </p:sp>
        <p:sp>
          <p:nvSpPr>
            <p:cNvPr id="21" name="矩形 20"/>
            <p:cNvSpPr/>
            <p:nvPr/>
          </p:nvSpPr>
          <p:spPr>
            <a:xfrm>
              <a:off x="1700064" y="1995686"/>
              <a:ext cx="648072" cy="3643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zh-CN" altLang="en-US" sz="1200" b="1" smtClean="0">
                  <a:solidFill>
                    <a:schemeClr val="tx1"/>
                  </a:solidFill>
                </a:rPr>
                <a:t>销售</a:t>
              </a:r>
              <a:endParaRPr lang="en-US" altLang="zh-CN" sz="1200" b="1" smtClean="0">
                <a:solidFill>
                  <a:schemeClr val="tx1"/>
                </a:solidFill>
              </a:endParaRPr>
            </a:p>
          </p:txBody>
        </p:sp>
        <p:sp>
          <p:nvSpPr>
            <p:cNvPr id="22" name="矩形 21"/>
            <p:cNvSpPr/>
            <p:nvPr/>
          </p:nvSpPr>
          <p:spPr>
            <a:xfrm>
              <a:off x="2492152" y="1995686"/>
              <a:ext cx="648072" cy="3643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zh-CN" altLang="en-US" sz="1200" b="1" smtClean="0">
                  <a:solidFill>
                    <a:schemeClr val="tx1"/>
                  </a:solidFill>
                </a:rPr>
                <a:t>生产</a:t>
              </a:r>
              <a:endParaRPr lang="en-US" altLang="zh-CN" sz="1200" b="1" smtClean="0">
                <a:solidFill>
                  <a:schemeClr val="tx1"/>
                </a:solidFill>
              </a:endParaRPr>
            </a:p>
          </p:txBody>
        </p:sp>
        <p:sp>
          <p:nvSpPr>
            <p:cNvPr id="23" name="矩形 22"/>
            <p:cNvSpPr/>
            <p:nvPr/>
          </p:nvSpPr>
          <p:spPr>
            <a:xfrm>
              <a:off x="3356248" y="1995686"/>
              <a:ext cx="648072" cy="3643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zh-CN" altLang="en-US" sz="1200" b="1" smtClean="0">
                  <a:solidFill>
                    <a:schemeClr val="tx1"/>
                  </a:solidFill>
                </a:rPr>
                <a:t>交付</a:t>
              </a:r>
              <a:endParaRPr lang="en-US" altLang="zh-CN" sz="1200" b="1" smtClean="0">
                <a:solidFill>
                  <a:schemeClr val="tx1"/>
                </a:solidFill>
              </a:endParaRPr>
            </a:p>
          </p:txBody>
        </p:sp>
        <p:sp>
          <p:nvSpPr>
            <p:cNvPr id="24" name="矩形 23"/>
            <p:cNvSpPr/>
            <p:nvPr/>
          </p:nvSpPr>
          <p:spPr>
            <a:xfrm>
              <a:off x="907976" y="2495478"/>
              <a:ext cx="648072" cy="3643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zh-CN" altLang="en-US" sz="1200" b="1" smtClean="0">
                  <a:solidFill>
                    <a:schemeClr val="tx1"/>
                  </a:solidFill>
                </a:rPr>
                <a:t>服务</a:t>
              </a:r>
              <a:endParaRPr lang="en-US" altLang="zh-CN" sz="1200" b="1" smtClean="0">
                <a:solidFill>
                  <a:schemeClr val="tx1"/>
                </a:solidFill>
              </a:endParaRPr>
            </a:p>
          </p:txBody>
        </p:sp>
        <p:sp>
          <p:nvSpPr>
            <p:cNvPr id="25" name="矩形 24"/>
            <p:cNvSpPr/>
            <p:nvPr/>
          </p:nvSpPr>
          <p:spPr>
            <a:xfrm>
              <a:off x="1700064" y="2499742"/>
              <a:ext cx="648072" cy="3643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zh-CN" altLang="en-US" sz="1200" b="1" smtClean="0">
                  <a:solidFill>
                    <a:schemeClr val="tx1"/>
                  </a:solidFill>
                </a:rPr>
                <a:t>仓储</a:t>
              </a:r>
              <a:endParaRPr lang="en-US" altLang="zh-CN" sz="1200" b="1" smtClean="0">
                <a:solidFill>
                  <a:schemeClr val="tx1"/>
                </a:solidFill>
              </a:endParaRPr>
            </a:p>
          </p:txBody>
        </p:sp>
        <p:sp>
          <p:nvSpPr>
            <p:cNvPr id="26" name="矩形 25"/>
            <p:cNvSpPr/>
            <p:nvPr/>
          </p:nvSpPr>
          <p:spPr>
            <a:xfrm>
              <a:off x="2492152" y="2499742"/>
              <a:ext cx="648072" cy="3643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zh-CN" altLang="en-US" sz="1200" b="1" smtClean="0">
                  <a:solidFill>
                    <a:schemeClr val="tx1"/>
                  </a:solidFill>
                </a:rPr>
                <a:t>物流</a:t>
              </a:r>
              <a:endParaRPr lang="en-US" altLang="zh-CN" sz="1200" b="1" smtClean="0">
                <a:solidFill>
                  <a:schemeClr val="tx1"/>
                </a:solidFill>
              </a:endParaRPr>
            </a:p>
          </p:txBody>
        </p:sp>
        <p:sp>
          <p:nvSpPr>
            <p:cNvPr id="27" name="矩形 26"/>
            <p:cNvSpPr/>
            <p:nvPr/>
          </p:nvSpPr>
          <p:spPr>
            <a:xfrm>
              <a:off x="3356248" y="2499742"/>
              <a:ext cx="648072" cy="3643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altLang="zh-CN" sz="1200" b="1" smtClean="0">
                  <a:solidFill>
                    <a:schemeClr val="tx1"/>
                  </a:solidFill>
                </a:rPr>
                <a:t>……..</a:t>
              </a:r>
              <a:endParaRPr lang="en-US" altLang="zh-CN" sz="1200" b="1" smtClean="0">
                <a:solidFill>
                  <a:schemeClr val="tx1"/>
                </a:solidFill>
              </a:endParaRPr>
            </a:p>
          </p:txBody>
        </p:sp>
        <p:sp>
          <p:nvSpPr>
            <p:cNvPr id="28" name="矩形 27"/>
            <p:cNvSpPr/>
            <p:nvPr/>
          </p:nvSpPr>
          <p:spPr>
            <a:xfrm>
              <a:off x="691952" y="3435846"/>
              <a:ext cx="3455615" cy="1368152"/>
            </a:xfrm>
            <a:prstGeom prst="rect">
              <a:avLst/>
            </a:prstGeom>
            <a:solidFill>
              <a:schemeClr val="tx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CN" altLang="en-US" sz="1400" b="1" smtClean="0">
                  <a:solidFill>
                    <a:schemeClr val="tx1"/>
                  </a:solidFill>
                </a:rPr>
                <a:t> </a:t>
              </a:r>
              <a:endParaRPr lang="en-US" altLang="zh-CN" sz="1400" b="1" smtClean="0">
                <a:solidFill>
                  <a:schemeClr val="tx1"/>
                </a:solidFill>
              </a:endParaRPr>
            </a:p>
          </p:txBody>
        </p:sp>
        <p:sp>
          <p:nvSpPr>
            <p:cNvPr id="29" name="矩形 28"/>
            <p:cNvSpPr/>
            <p:nvPr/>
          </p:nvSpPr>
          <p:spPr>
            <a:xfrm>
              <a:off x="907207" y="3647606"/>
              <a:ext cx="648072" cy="3643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zh-CN" altLang="en-US" sz="1200" b="1" smtClean="0">
                  <a:solidFill>
                    <a:schemeClr val="tx1"/>
                  </a:solidFill>
                </a:rPr>
                <a:t>阿米巴</a:t>
              </a:r>
              <a:endParaRPr lang="en-US" altLang="zh-CN" sz="1200" b="1" smtClean="0">
                <a:solidFill>
                  <a:schemeClr val="tx1"/>
                </a:solidFill>
              </a:endParaRPr>
            </a:p>
          </p:txBody>
        </p:sp>
        <p:sp>
          <p:nvSpPr>
            <p:cNvPr id="30" name="矩形 29"/>
            <p:cNvSpPr/>
            <p:nvPr/>
          </p:nvSpPr>
          <p:spPr>
            <a:xfrm>
              <a:off x="1988096" y="3651870"/>
              <a:ext cx="648072" cy="3643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zh-CN" altLang="en-US" sz="1200" b="1">
                  <a:solidFill>
                    <a:schemeClr val="tx1"/>
                  </a:solidFill>
                </a:rPr>
                <a:t>阿米巴</a:t>
              </a:r>
              <a:endParaRPr lang="en-US" altLang="zh-CN" sz="1200" b="1">
                <a:solidFill>
                  <a:schemeClr val="tx1"/>
                </a:solidFill>
              </a:endParaRPr>
            </a:p>
          </p:txBody>
        </p:sp>
        <p:sp>
          <p:nvSpPr>
            <p:cNvPr id="31" name="矩形 30"/>
            <p:cNvSpPr/>
            <p:nvPr/>
          </p:nvSpPr>
          <p:spPr>
            <a:xfrm>
              <a:off x="3068216" y="3651870"/>
              <a:ext cx="648072" cy="3643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zh-CN" altLang="en-US" sz="1200" b="1">
                  <a:solidFill>
                    <a:schemeClr val="tx1"/>
                  </a:solidFill>
                </a:rPr>
                <a:t>阿米巴</a:t>
              </a:r>
              <a:endParaRPr lang="en-US" altLang="zh-CN" sz="1200" b="1">
                <a:solidFill>
                  <a:schemeClr val="tx1"/>
                </a:solidFill>
              </a:endParaRPr>
            </a:p>
          </p:txBody>
        </p:sp>
        <p:sp>
          <p:nvSpPr>
            <p:cNvPr id="32" name="矩形 31"/>
            <p:cNvSpPr/>
            <p:nvPr/>
          </p:nvSpPr>
          <p:spPr>
            <a:xfrm>
              <a:off x="907207" y="4291414"/>
              <a:ext cx="648072" cy="3643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zh-CN" altLang="en-US" sz="1200" b="1">
                  <a:solidFill>
                    <a:schemeClr val="tx1"/>
                  </a:solidFill>
                </a:rPr>
                <a:t>阿米巴</a:t>
              </a:r>
              <a:endParaRPr lang="en-US" altLang="zh-CN" sz="1200" b="1">
                <a:solidFill>
                  <a:schemeClr val="tx1"/>
                </a:solidFill>
              </a:endParaRPr>
            </a:p>
          </p:txBody>
        </p:sp>
        <p:sp>
          <p:nvSpPr>
            <p:cNvPr id="33" name="矩形 32"/>
            <p:cNvSpPr/>
            <p:nvPr/>
          </p:nvSpPr>
          <p:spPr>
            <a:xfrm>
              <a:off x="1988096" y="4295678"/>
              <a:ext cx="648072" cy="3643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zh-CN" altLang="en-US" sz="1200" b="1">
                  <a:solidFill>
                    <a:schemeClr val="tx1"/>
                  </a:solidFill>
                </a:rPr>
                <a:t>阿米巴</a:t>
              </a:r>
              <a:endParaRPr lang="en-US" altLang="zh-CN" sz="1200" b="1">
                <a:solidFill>
                  <a:schemeClr val="tx1"/>
                </a:solidFill>
              </a:endParaRPr>
            </a:p>
          </p:txBody>
        </p:sp>
        <p:sp>
          <p:nvSpPr>
            <p:cNvPr id="34" name="矩形 33"/>
            <p:cNvSpPr/>
            <p:nvPr/>
          </p:nvSpPr>
          <p:spPr>
            <a:xfrm>
              <a:off x="3068216" y="4295678"/>
              <a:ext cx="648072" cy="3643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zh-CN" altLang="en-US" sz="1200" b="1">
                  <a:solidFill>
                    <a:schemeClr val="tx1"/>
                  </a:solidFill>
                </a:rPr>
                <a:t>阿米巴</a:t>
              </a:r>
              <a:endParaRPr lang="en-US" altLang="zh-CN" sz="1200" b="1">
                <a:solidFill>
                  <a:schemeClr val="tx1"/>
                </a:solidFill>
              </a:endParaRPr>
            </a:p>
          </p:txBody>
        </p:sp>
        <p:sp>
          <p:nvSpPr>
            <p:cNvPr id="35" name="文本框 34"/>
            <p:cNvSpPr txBox="1"/>
            <p:nvPr/>
          </p:nvSpPr>
          <p:spPr>
            <a:xfrm>
              <a:off x="1650358" y="3647606"/>
              <a:ext cx="144016" cy="400110"/>
            </a:xfrm>
            <a:prstGeom prst="rect">
              <a:avLst/>
            </a:prstGeom>
            <a:noFill/>
          </p:spPr>
          <p:txBody>
            <a:bodyPr wrap="square" rtlCol="0">
              <a:spAutoFit/>
            </a:bodyPr>
            <a:lstStyle/>
            <a:p>
              <a:r>
                <a:rPr lang="zh-CN" altLang="en-US" sz="1000" smtClean="0"/>
                <a:t>结算</a:t>
              </a:r>
              <a:endParaRPr lang="zh-CN" altLang="en-US" sz="1000"/>
            </a:p>
          </p:txBody>
        </p:sp>
        <p:sp>
          <p:nvSpPr>
            <p:cNvPr id="36" name="文本框 35"/>
            <p:cNvSpPr txBox="1"/>
            <p:nvPr/>
          </p:nvSpPr>
          <p:spPr>
            <a:xfrm>
              <a:off x="1628056" y="4259872"/>
              <a:ext cx="144016" cy="400110"/>
            </a:xfrm>
            <a:prstGeom prst="rect">
              <a:avLst/>
            </a:prstGeom>
            <a:noFill/>
          </p:spPr>
          <p:txBody>
            <a:bodyPr wrap="square" rtlCol="0">
              <a:spAutoFit/>
            </a:bodyPr>
            <a:lstStyle/>
            <a:p>
              <a:r>
                <a:rPr lang="zh-CN" altLang="en-US" sz="1000" smtClean="0"/>
                <a:t>结算</a:t>
              </a:r>
              <a:endParaRPr lang="zh-CN" altLang="en-US" sz="1000"/>
            </a:p>
          </p:txBody>
        </p:sp>
        <p:sp>
          <p:nvSpPr>
            <p:cNvPr id="37" name="文本框 36"/>
            <p:cNvSpPr txBox="1"/>
            <p:nvPr/>
          </p:nvSpPr>
          <p:spPr>
            <a:xfrm>
              <a:off x="2746731" y="3611800"/>
              <a:ext cx="144016" cy="400110"/>
            </a:xfrm>
            <a:prstGeom prst="rect">
              <a:avLst/>
            </a:prstGeom>
            <a:noFill/>
          </p:spPr>
          <p:txBody>
            <a:bodyPr wrap="square" rtlCol="0">
              <a:spAutoFit/>
            </a:bodyPr>
            <a:lstStyle/>
            <a:p>
              <a:r>
                <a:rPr lang="zh-CN" altLang="en-US" sz="1000" smtClean="0"/>
                <a:t>结算</a:t>
              </a:r>
              <a:endParaRPr lang="zh-CN" altLang="en-US" sz="1000"/>
            </a:p>
          </p:txBody>
        </p:sp>
        <p:sp>
          <p:nvSpPr>
            <p:cNvPr id="38" name="文本框 37"/>
            <p:cNvSpPr txBox="1"/>
            <p:nvPr/>
          </p:nvSpPr>
          <p:spPr>
            <a:xfrm>
              <a:off x="2708176" y="4259872"/>
              <a:ext cx="144016" cy="400110"/>
            </a:xfrm>
            <a:prstGeom prst="rect">
              <a:avLst/>
            </a:prstGeom>
            <a:noFill/>
          </p:spPr>
          <p:txBody>
            <a:bodyPr wrap="square" rtlCol="0">
              <a:spAutoFit/>
            </a:bodyPr>
            <a:lstStyle/>
            <a:p>
              <a:r>
                <a:rPr lang="zh-CN" altLang="en-US" sz="1000" smtClean="0"/>
                <a:t>结算</a:t>
              </a:r>
              <a:endParaRPr lang="zh-CN" altLang="en-US" sz="1000"/>
            </a:p>
          </p:txBody>
        </p:sp>
        <p:sp>
          <p:nvSpPr>
            <p:cNvPr id="39" name="文本框 38"/>
            <p:cNvSpPr txBox="1"/>
            <p:nvPr/>
          </p:nvSpPr>
          <p:spPr>
            <a:xfrm>
              <a:off x="979984" y="4053721"/>
              <a:ext cx="598366" cy="246221"/>
            </a:xfrm>
            <a:prstGeom prst="rect">
              <a:avLst/>
            </a:prstGeom>
            <a:noFill/>
          </p:spPr>
          <p:txBody>
            <a:bodyPr wrap="square" rtlCol="0">
              <a:spAutoFit/>
            </a:bodyPr>
            <a:lstStyle/>
            <a:p>
              <a:r>
                <a:rPr lang="zh-CN" altLang="en-US" sz="1000" smtClean="0"/>
                <a:t>结算</a:t>
              </a:r>
              <a:endParaRPr lang="zh-CN" altLang="en-US" sz="1000"/>
            </a:p>
          </p:txBody>
        </p:sp>
        <p:sp>
          <p:nvSpPr>
            <p:cNvPr id="40" name="文本框 39"/>
            <p:cNvSpPr txBox="1"/>
            <p:nvPr/>
          </p:nvSpPr>
          <p:spPr>
            <a:xfrm>
              <a:off x="2060104" y="4053721"/>
              <a:ext cx="598366" cy="246221"/>
            </a:xfrm>
            <a:prstGeom prst="rect">
              <a:avLst/>
            </a:prstGeom>
            <a:noFill/>
          </p:spPr>
          <p:txBody>
            <a:bodyPr wrap="square" rtlCol="0">
              <a:spAutoFit/>
            </a:bodyPr>
            <a:lstStyle/>
            <a:p>
              <a:r>
                <a:rPr lang="zh-CN" altLang="en-US" sz="1000" smtClean="0"/>
                <a:t>结算</a:t>
              </a:r>
              <a:endParaRPr lang="zh-CN" altLang="en-US" sz="1000"/>
            </a:p>
          </p:txBody>
        </p:sp>
        <p:sp>
          <p:nvSpPr>
            <p:cNvPr id="41" name="文本框 40"/>
            <p:cNvSpPr txBox="1"/>
            <p:nvPr/>
          </p:nvSpPr>
          <p:spPr>
            <a:xfrm>
              <a:off x="3189930" y="4053721"/>
              <a:ext cx="598366" cy="246221"/>
            </a:xfrm>
            <a:prstGeom prst="rect">
              <a:avLst/>
            </a:prstGeom>
            <a:noFill/>
          </p:spPr>
          <p:txBody>
            <a:bodyPr wrap="square" rtlCol="0">
              <a:spAutoFit/>
            </a:bodyPr>
            <a:lstStyle/>
            <a:p>
              <a:r>
                <a:rPr lang="zh-CN" altLang="en-US" sz="1000" smtClean="0"/>
                <a:t>结算</a:t>
              </a:r>
              <a:endParaRPr lang="zh-CN" altLang="en-US" sz="1000"/>
            </a:p>
          </p:txBody>
        </p:sp>
        <p:sp>
          <p:nvSpPr>
            <p:cNvPr id="42" name="上箭头 41"/>
            <p:cNvSpPr/>
            <p:nvPr/>
          </p:nvSpPr>
          <p:spPr>
            <a:xfrm flipV="1">
              <a:off x="1484040" y="3219822"/>
              <a:ext cx="288032"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上箭头 42"/>
            <p:cNvSpPr/>
            <p:nvPr/>
          </p:nvSpPr>
          <p:spPr>
            <a:xfrm flipV="1">
              <a:off x="3140224" y="3219822"/>
              <a:ext cx="288032"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
          <p:cNvGrpSpPr/>
          <p:nvPr/>
        </p:nvGrpSpPr>
        <p:grpSpPr>
          <a:xfrm>
            <a:off x="6464259" y="1639756"/>
            <a:ext cx="3880048" cy="3600400"/>
            <a:chOff x="4652392" y="1419622"/>
            <a:chExt cx="3880048" cy="3600400"/>
          </a:xfrm>
        </p:grpSpPr>
        <p:sp>
          <p:nvSpPr>
            <p:cNvPr id="45" name="矩形 44"/>
            <p:cNvSpPr/>
            <p:nvPr/>
          </p:nvSpPr>
          <p:spPr>
            <a:xfrm>
              <a:off x="4652392" y="1419622"/>
              <a:ext cx="3880048" cy="3600400"/>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400" b="1" smtClean="0">
                  <a:solidFill>
                    <a:schemeClr val="tx1"/>
                  </a:solidFill>
                </a:rPr>
                <a:t>专注核心流程，非核心进行外包</a:t>
              </a:r>
              <a:endParaRPr lang="en-US" altLang="zh-CN" sz="1400" b="1" smtClean="0">
                <a:solidFill>
                  <a:schemeClr val="tx1"/>
                </a:solidFill>
              </a:endParaRPr>
            </a:p>
          </p:txBody>
        </p:sp>
        <p:sp>
          <p:nvSpPr>
            <p:cNvPr id="46" name="矩形 45"/>
            <p:cNvSpPr/>
            <p:nvPr/>
          </p:nvSpPr>
          <p:spPr>
            <a:xfrm>
              <a:off x="4860801" y="1779662"/>
              <a:ext cx="3455615" cy="1368152"/>
            </a:xfrm>
            <a:prstGeom prst="rect">
              <a:avLst/>
            </a:prstGeom>
            <a:solidFill>
              <a:schemeClr val="tx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CN" altLang="en-US" sz="1400" b="1" smtClean="0">
                  <a:solidFill>
                    <a:schemeClr val="tx1"/>
                  </a:solidFill>
                </a:rPr>
                <a:t> </a:t>
              </a:r>
              <a:endParaRPr lang="en-US" altLang="zh-CN" sz="1400" b="1" smtClean="0">
                <a:solidFill>
                  <a:schemeClr val="tx1"/>
                </a:solidFill>
              </a:endParaRPr>
            </a:p>
          </p:txBody>
        </p:sp>
        <p:sp>
          <p:nvSpPr>
            <p:cNvPr id="47" name="矩形 46"/>
            <p:cNvSpPr/>
            <p:nvPr/>
          </p:nvSpPr>
          <p:spPr>
            <a:xfrm>
              <a:off x="5076056" y="1991422"/>
              <a:ext cx="648072" cy="3643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zh-CN" altLang="en-US" sz="1200" b="1" smtClean="0">
                  <a:solidFill>
                    <a:schemeClr val="tx1"/>
                  </a:solidFill>
                </a:rPr>
                <a:t> 市场</a:t>
              </a:r>
              <a:endParaRPr lang="en-US" altLang="zh-CN" sz="1200" b="1" smtClean="0">
                <a:solidFill>
                  <a:schemeClr val="tx1"/>
                </a:solidFill>
              </a:endParaRPr>
            </a:p>
          </p:txBody>
        </p:sp>
        <p:sp>
          <p:nvSpPr>
            <p:cNvPr id="48" name="矩形 47"/>
            <p:cNvSpPr/>
            <p:nvPr/>
          </p:nvSpPr>
          <p:spPr>
            <a:xfrm>
              <a:off x="5868144" y="1995686"/>
              <a:ext cx="648072" cy="3643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zh-CN" altLang="en-US" sz="1200" b="1" smtClean="0">
                  <a:solidFill>
                    <a:schemeClr val="tx1"/>
                  </a:solidFill>
                </a:rPr>
                <a:t>销售</a:t>
              </a:r>
              <a:endParaRPr lang="en-US" altLang="zh-CN" sz="1200" b="1" smtClean="0">
                <a:solidFill>
                  <a:schemeClr val="tx1"/>
                </a:solidFill>
              </a:endParaRPr>
            </a:p>
          </p:txBody>
        </p:sp>
        <p:sp>
          <p:nvSpPr>
            <p:cNvPr id="49" name="矩形 48"/>
            <p:cNvSpPr/>
            <p:nvPr/>
          </p:nvSpPr>
          <p:spPr>
            <a:xfrm>
              <a:off x="6660232" y="1995686"/>
              <a:ext cx="648072" cy="3643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zh-CN" altLang="en-US" sz="1200" b="1" smtClean="0">
                  <a:solidFill>
                    <a:schemeClr val="tx1"/>
                  </a:solidFill>
                </a:rPr>
                <a:t>生产</a:t>
              </a:r>
              <a:endParaRPr lang="en-US" altLang="zh-CN" sz="1200" b="1" smtClean="0">
                <a:solidFill>
                  <a:schemeClr val="tx1"/>
                </a:solidFill>
              </a:endParaRPr>
            </a:p>
          </p:txBody>
        </p:sp>
        <p:sp>
          <p:nvSpPr>
            <p:cNvPr id="50" name="矩形 49"/>
            <p:cNvSpPr/>
            <p:nvPr/>
          </p:nvSpPr>
          <p:spPr>
            <a:xfrm>
              <a:off x="7524328" y="1995686"/>
              <a:ext cx="648072" cy="3643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zh-CN" altLang="en-US" sz="1200" b="1" smtClean="0">
                  <a:solidFill>
                    <a:schemeClr val="tx1"/>
                  </a:solidFill>
                </a:rPr>
                <a:t>交付</a:t>
              </a:r>
              <a:endParaRPr lang="en-US" altLang="zh-CN" sz="1200" b="1" smtClean="0">
                <a:solidFill>
                  <a:schemeClr val="tx1"/>
                </a:solidFill>
              </a:endParaRPr>
            </a:p>
          </p:txBody>
        </p:sp>
        <p:sp>
          <p:nvSpPr>
            <p:cNvPr id="51" name="矩形 50"/>
            <p:cNvSpPr/>
            <p:nvPr/>
          </p:nvSpPr>
          <p:spPr>
            <a:xfrm>
              <a:off x="5076056" y="2495478"/>
              <a:ext cx="648072" cy="3643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zh-CN" altLang="en-US" sz="1200" b="1" smtClean="0">
                  <a:solidFill>
                    <a:schemeClr val="tx1"/>
                  </a:solidFill>
                </a:rPr>
                <a:t>服务</a:t>
              </a:r>
              <a:endParaRPr lang="en-US" altLang="zh-CN" sz="1200" b="1" smtClean="0">
                <a:solidFill>
                  <a:schemeClr val="tx1"/>
                </a:solidFill>
              </a:endParaRPr>
            </a:p>
          </p:txBody>
        </p:sp>
        <p:sp>
          <p:nvSpPr>
            <p:cNvPr id="52" name="矩形 51"/>
            <p:cNvSpPr/>
            <p:nvPr/>
          </p:nvSpPr>
          <p:spPr>
            <a:xfrm>
              <a:off x="5868144" y="2499742"/>
              <a:ext cx="648072" cy="3643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zh-CN" altLang="en-US" sz="1200" b="1" smtClean="0">
                  <a:solidFill>
                    <a:schemeClr val="tx1"/>
                  </a:solidFill>
                </a:rPr>
                <a:t>仓储</a:t>
              </a:r>
              <a:endParaRPr lang="en-US" altLang="zh-CN" sz="1200" b="1" smtClean="0">
                <a:solidFill>
                  <a:schemeClr val="tx1"/>
                </a:solidFill>
              </a:endParaRPr>
            </a:p>
          </p:txBody>
        </p:sp>
        <p:sp>
          <p:nvSpPr>
            <p:cNvPr id="53" name="矩形 52"/>
            <p:cNvSpPr/>
            <p:nvPr/>
          </p:nvSpPr>
          <p:spPr>
            <a:xfrm>
              <a:off x="6660232" y="2499742"/>
              <a:ext cx="648072" cy="3643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zh-CN" altLang="en-US" sz="1200" b="1" smtClean="0">
                  <a:solidFill>
                    <a:schemeClr val="tx1"/>
                  </a:solidFill>
                </a:rPr>
                <a:t>物流</a:t>
              </a:r>
              <a:endParaRPr lang="en-US" altLang="zh-CN" sz="1200" b="1" smtClean="0">
                <a:solidFill>
                  <a:schemeClr val="tx1"/>
                </a:solidFill>
              </a:endParaRPr>
            </a:p>
          </p:txBody>
        </p:sp>
        <p:sp>
          <p:nvSpPr>
            <p:cNvPr id="54" name="矩形 53"/>
            <p:cNvSpPr/>
            <p:nvPr/>
          </p:nvSpPr>
          <p:spPr>
            <a:xfrm>
              <a:off x="7524328" y="2499742"/>
              <a:ext cx="648072" cy="3643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altLang="zh-CN" sz="1200" b="1" smtClean="0">
                  <a:solidFill>
                    <a:schemeClr val="tx1"/>
                  </a:solidFill>
                </a:rPr>
                <a:t>……..</a:t>
              </a:r>
              <a:endParaRPr lang="en-US" altLang="zh-CN" sz="1200" b="1" smtClean="0">
                <a:solidFill>
                  <a:schemeClr val="tx1"/>
                </a:solidFill>
              </a:endParaRPr>
            </a:p>
          </p:txBody>
        </p:sp>
        <p:sp>
          <p:nvSpPr>
            <p:cNvPr id="55" name="矩形 54"/>
            <p:cNvSpPr/>
            <p:nvPr/>
          </p:nvSpPr>
          <p:spPr>
            <a:xfrm>
              <a:off x="4860032" y="3435846"/>
              <a:ext cx="3455615" cy="1368152"/>
            </a:xfrm>
            <a:prstGeom prst="rect">
              <a:avLst/>
            </a:prstGeom>
            <a:solidFill>
              <a:schemeClr val="tx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CN" altLang="en-US" sz="1400" b="1" smtClean="0">
                  <a:solidFill>
                    <a:schemeClr val="tx1"/>
                  </a:solidFill>
                </a:rPr>
                <a:t> </a:t>
              </a:r>
              <a:endParaRPr lang="en-US" altLang="zh-CN" sz="1400" b="1" smtClean="0">
                <a:solidFill>
                  <a:schemeClr val="tx1"/>
                </a:solidFill>
              </a:endParaRPr>
            </a:p>
          </p:txBody>
        </p:sp>
        <p:sp>
          <p:nvSpPr>
            <p:cNvPr id="56" name="矩形 55"/>
            <p:cNvSpPr/>
            <p:nvPr/>
          </p:nvSpPr>
          <p:spPr>
            <a:xfrm>
              <a:off x="5076056" y="3571334"/>
              <a:ext cx="3025875" cy="508320"/>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200" b="1" smtClean="0">
                  <a:solidFill>
                    <a:schemeClr val="tx1"/>
                  </a:solidFill>
                </a:rPr>
                <a:t>核心流程</a:t>
              </a:r>
              <a:r>
                <a:rPr lang="en-US" altLang="zh-CN" sz="1200" b="1" smtClean="0">
                  <a:solidFill>
                    <a:schemeClr val="tx1"/>
                  </a:solidFill>
                </a:rPr>
                <a:t>-</a:t>
              </a:r>
              <a:r>
                <a:rPr lang="zh-CN" altLang="en-US" sz="1200" b="1" smtClean="0">
                  <a:solidFill>
                    <a:schemeClr val="tx1"/>
                  </a:solidFill>
                </a:rPr>
                <a:t>企业内</a:t>
              </a:r>
              <a:r>
                <a:rPr lang="en-US" altLang="zh-CN" sz="1200" b="1" smtClean="0">
                  <a:solidFill>
                    <a:schemeClr val="tx1"/>
                  </a:solidFill>
                </a:rPr>
                <a:t>-</a:t>
              </a:r>
              <a:r>
                <a:rPr lang="zh-CN" altLang="en-US" sz="1200" b="1" smtClean="0">
                  <a:solidFill>
                    <a:schemeClr val="tx1"/>
                  </a:solidFill>
                </a:rPr>
                <a:t>增强</a:t>
              </a:r>
              <a:endParaRPr lang="en-US" altLang="zh-CN" sz="1200" b="1" smtClean="0">
                <a:solidFill>
                  <a:schemeClr val="tx1"/>
                </a:solidFill>
              </a:endParaRPr>
            </a:p>
            <a:p>
              <a:pPr algn="ctr"/>
              <a:r>
                <a:rPr lang="zh-CN" altLang="en-US" sz="1200" b="1" smtClean="0">
                  <a:solidFill>
                    <a:schemeClr val="tx1"/>
                  </a:solidFill>
                </a:rPr>
                <a:t>销售，服务，研发</a:t>
              </a:r>
              <a:r>
                <a:rPr lang="en-US" altLang="zh-CN" sz="1200" b="1" smtClean="0">
                  <a:solidFill>
                    <a:schemeClr val="tx1"/>
                  </a:solidFill>
                </a:rPr>
                <a:t>…………</a:t>
              </a:r>
              <a:endParaRPr lang="en-US" altLang="zh-CN" sz="1200" b="1" smtClean="0">
                <a:solidFill>
                  <a:schemeClr val="tx1"/>
                </a:solidFill>
              </a:endParaRPr>
            </a:p>
          </p:txBody>
        </p:sp>
        <p:sp>
          <p:nvSpPr>
            <p:cNvPr id="57" name="上箭头 56"/>
            <p:cNvSpPr/>
            <p:nvPr/>
          </p:nvSpPr>
          <p:spPr>
            <a:xfrm flipV="1">
              <a:off x="5652120" y="3219822"/>
              <a:ext cx="288032"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上箭头 57"/>
            <p:cNvSpPr/>
            <p:nvPr/>
          </p:nvSpPr>
          <p:spPr>
            <a:xfrm flipV="1">
              <a:off x="7308304" y="3219822"/>
              <a:ext cx="288032"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5076826" y="4151662"/>
              <a:ext cx="1944985" cy="508320"/>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200" b="1">
                  <a:solidFill>
                    <a:schemeClr val="tx1"/>
                  </a:solidFill>
                </a:rPr>
                <a:t>非</a:t>
              </a:r>
              <a:r>
                <a:rPr lang="zh-CN" altLang="en-US" sz="1200" b="1" smtClean="0">
                  <a:solidFill>
                    <a:schemeClr val="tx1"/>
                  </a:solidFill>
                </a:rPr>
                <a:t>核心流程</a:t>
              </a:r>
              <a:r>
                <a:rPr lang="en-US" altLang="zh-CN" sz="1200" b="1" smtClean="0">
                  <a:solidFill>
                    <a:schemeClr val="tx1"/>
                  </a:solidFill>
                </a:rPr>
                <a:t>-</a:t>
              </a:r>
              <a:r>
                <a:rPr lang="zh-CN" altLang="en-US" sz="1200" b="1" smtClean="0">
                  <a:solidFill>
                    <a:schemeClr val="tx1"/>
                  </a:solidFill>
                </a:rPr>
                <a:t>企业外</a:t>
              </a:r>
              <a:r>
                <a:rPr lang="en-US" altLang="zh-CN" sz="1200" b="1" smtClean="0">
                  <a:solidFill>
                    <a:schemeClr val="tx1"/>
                  </a:solidFill>
                </a:rPr>
                <a:t>-</a:t>
              </a:r>
              <a:r>
                <a:rPr lang="zh-CN" altLang="en-US" sz="1200" b="1" smtClean="0">
                  <a:solidFill>
                    <a:schemeClr val="tx1"/>
                  </a:solidFill>
                </a:rPr>
                <a:t>外包</a:t>
              </a:r>
              <a:endParaRPr lang="en-US" altLang="zh-CN" sz="1200" b="1" smtClean="0">
                <a:solidFill>
                  <a:schemeClr val="tx1"/>
                </a:solidFill>
              </a:endParaRPr>
            </a:p>
            <a:p>
              <a:pPr algn="ctr"/>
              <a:r>
                <a:rPr lang="en-US" altLang="zh-CN" sz="1200" b="1" smtClean="0">
                  <a:solidFill>
                    <a:schemeClr val="tx1"/>
                  </a:solidFill>
                </a:rPr>
                <a:t> IT </a:t>
              </a:r>
              <a:r>
                <a:rPr lang="zh-CN" altLang="en-US" sz="1200" b="1" smtClean="0">
                  <a:solidFill>
                    <a:schemeClr val="tx1"/>
                  </a:solidFill>
                </a:rPr>
                <a:t>服务，财务记账，</a:t>
              </a:r>
              <a:r>
                <a:rPr lang="en-US" altLang="zh-CN" sz="1200" b="1" smtClean="0">
                  <a:solidFill>
                    <a:schemeClr val="tx1"/>
                  </a:solidFill>
                </a:rPr>
                <a:t>…</a:t>
              </a:r>
              <a:endParaRPr lang="en-US" altLang="zh-CN" sz="1200" b="1" smtClean="0">
                <a:solidFill>
                  <a:schemeClr val="tx1"/>
                </a:solidFill>
              </a:endParaRPr>
            </a:p>
          </p:txBody>
        </p:sp>
        <p:sp>
          <p:nvSpPr>
            <p:cNvPr id="60" name="矩形 59"/>
            <p:cNvSpPr/>
            <p:nvPr/>
          </p:nvSpPr>
          <p:spPr>
            <a:xfrm>
              <a:off x="7093819" y="4155926"/>
              <a:ext cx="1008112" cy="508320"/>
            </a:xfrm>
            <a:prstGeom prst="rect">
              <a:avLst/>
            </a:prstGeom>
            <a:solidFill>
              <a:schemeClr val="accent3">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zh-CN" sz="1200" b="1" smtClean="0">
                  <a:solidFill>
                    <a:schemeClr val="tx1"/>
                  </a:solidFill>
                </a:rPr>
                <a:t> </a:t>
              </a:r>
              <a:r>
                <a:rPr lang="zh-CN" altLang="en-US" sz="1200" b="1" smtClean="0">
                  <a:solidFill>
                    <a:schemeClr val="tx1"/>
                  </a:solidFill>
                </a:rPr>
                <a:t>互联网</a:t>
              </a:r>
              <a:r>
                <a:rPr lang="en-US" altLang="zh-CN" sz="1200" b="1" smtClean="0">
                  <a:solidFill>
                    <a:schemeClr val="tx1"/>
                  </a:solidFill>
                </a:rPr>
                <a:t>+ </a:t>
              </a:r>
              <a:r>
                <a:rPr lang="zh-CN" altLang="en-US" sz="1200" b="1" smtClean="0">
                  <a:solidFill>
                    <a:schemeClr val="tx1"/>
                  </a:solidFill>
                </a:rPr>
                <a:t>创新点之一</a:t>
              </a:r>
              <a:endParaRPr lang="en-US" altLang="zh-CN" sz="1200" b="1" smtClean="0">
                <a:solidFill>
                  <a:schemeClr val="tx1"/>
                </a:solidFill>
              </a:endParaRPr>
            </a:p>
          </p:txBody>
        </p:sp>
      </p:grpSp>
      <p:sp>
        <p:nvSpPr>
          <p:cNvPr id="61" name="文本框 60"/>
          <p:cNvSpPr txBox="1"/>
          <p:nvPr/>
        </p:nvSpPr>
        <p:spPr>
          <a:xfrm>
            <a:off x="592666" y="5469463"/>
            <a:ext cx="10955867" cy="923330"/>
          </a:xfrm>
          <a:prstGeom prst="rect">
            <a:avLst/>
          </a:prstGeom>
          <a:noFill/>
        </p:spPr>
        <p:txBody>
          <a:bodyPr wrap="square" rtlCol="0">
            <a:spAutoFit/>
          </a:bodyPr>
          <a:lstStyle/>
          <a:p>
            <a:r>
              <a:rPr lang="zh-CN" altLang="en-US" dirty="0"/>
              <a:t>在当前市场面临下行的新常态下，成熟企业纷纷开展转型升级谋求创新发展，进行二次创业，诸多举动之中，两项举动是常见的，结果上都是：对于员工而言，形成</a:t>
            </a:r>
            <a:r>
              <a:rPr lang="zh-CN" altLang="en-US" dirty="0">
                <a:solidFill>
                  <a:srgbClr val="FF0000"/>
                </a:solidFill>
              </a:rPr>
              <a:t>就业态势到创业态势的转变，不想创业也得创业</a:t>
            </a:r>
            <a:endParaRPr lang="en-US" altLang="zh-CN" dirty="0">
              <a:solidFill>
                <a:srgbClr val="FF0000"/>
              </a:solidFill>
            </a:endParaRPr>
          </a:p>
          <a:p>
            <a:endParaRPr kumimoji="1"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smtClean="0"/>
              <a:t>2</a:t>
            </a:r>
            <a:endParaRPr lang="zh-CN" altLang="en-US" dirty="0"/>
          </a:p>
        </p:txBody>
      </p:sp>
      <p:sp>
        <p:nvSpPr>
          <p:cNvPr id="3" name="文本占位符 2"/>
          <p:cNvSpPr>
            <a:spLocks noGrp="1"/>
          </p:cNvSpPr>
          <p:nvPr>
            <p:ph type="body" sz="quarter" idx="14"/>
          </p:nvPr>
        </p:nvSpPr>
        <p:spPr>
          <a:xfrm>
            <a:off x="902135" y="808399"/>
            <a:ext cx="3026397" cy="435644"/>
          </a:xfrm>
        </p:spPr>
        <p:txBody>
          <a:bodyPr/>
          <a:lstStyle/>
          <a:p>
            <a:r>
              <a:rPr lang="zh-CN" altLang="en-US" dirty="0" smtClean="0"/>
              <a:t>创新创业能力成为竞争力</a:t>
            </a:r>
            <a:endParaRPr lang="zh-CN" altLang="en-US" dirty="0"/>
          </a:p>
        </p:txBody>
      </p:sp>
      <p:sp>
        <p:nvSpPr>
          <p:cNvPr id="4" name="灯片编号占位符 3"/>
          <p:cNvSpPr>
            <a:spLocks noGrp="1"/>
          </p:cNvSpPr>
          <p:nvPr>
            <p:ph type="sldNum" sz="quarter" idx="15"/>
          </p:nvPr>
        </p:nvSpPr>
        <p:spPr/>
        <p:txBody>
          <a:bodyPr/>
          <a:lstStyle/>
          <a:p>
            <a:fld id="{4596955A-0397-448E-A8D1-99E4CC3433F6}" type="slidenum">
              <a:rPr lang="zh-CN" altLang="en-US" smtClean="0"/>
            </a:fld>
            <a:endParaRPr lang="zh-CN" altLang="en-US"/>
          </a:p>
        </p:txBody>
      </p:sp>
      <p:grpSp>
        <p:nvGrpSpPr>
          <p:cNvPr id="5" name="组 4"/>
          <p:cNvGrpSpPr/>
          <p:nvPr/>
        </p:nvGrpSpPr>
        <p:grpSpPr>
          <a:xfrm>
            <a:off x="2969899" y="1685950"/>
            <a:ext cx="6192688" cy="3960440"/>
            <a:chOff x="1259632" y="771550"/>
            <a:chExt cx="6192688" cy="3960440"/>
          </a:xfrm>
        </p:grpSpPr>
        <p:sp>
          <p:nvSpPr>
            <p:cNvPr id="6" name="矩形 5"/>
            <p:cNvSpPr/>
            <p:nvPr/>
          </p:nvSpPr>
          <p:spPr>
            <a:xfrm>
              <a:off x="1475656" y="771550"/>
              <a:ext cx="5760640" cy="504056"/>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400" b="1" smtClean="0">
                  <a:solidFill>
                    <a:schemeClr val="tx1"/>
                  </a:solidFill>
                </a:rPr>
                <a:t>当前新常态下各个行业的企业面临着转型升级、创新发展的迫切要求</a:t>
              </a:r>
              <a:endParaRPr lang="en-US" altLang="zh-CN" sz="1400" b="1" smtClean="0">
                <a:solidFill>
                  <a:srgbClr val="FF0000"/>
                </a:solidFill>
              </a:endParaRPr>
            </a:p>
          </p:txBody>
        </p:sp>
        <p:sp>
          <p:nvSpPr>
            <p:cNvPr id="7" name="矩形 6"/>
            <p:cNvSpPr/>
            <p:nvPr/>
          </p:nvSpPr>
          <p:spPr>
            <a:xfrm>
              <a:off x="1619672" y="1779662"/>
              <a:ext cx="1872208" cy="504056"/>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400" b="1" smtClean="0">
                  <a:solidFill>
                    <a:schemeClr val="tx1"/>
                  </a:solidFill>
                </a:rPr>
                <a:t>加强企业活力的述求</a:t>
              </a:r>
              <a:endParaRPr lang="en-US" altLang="zh-CN" sz="1400" b="1" smtClean="0">
                <a:solidFill>
                  <a:srgbClr val="FF0000"/>
                </a:solidFill>
              </a:endParaRPr>
            </a:p>
          </p:txBody>
        </p:sp>
        <p:sp>
          <p:nvSpPr>
            <p:cNvPr id="8" name="矩形 7"/>
            <p:cNvSpPr/>
            <p:nvPr/>
          </p:nvSpPr>
          <p:spPr>
            <a:xfrm>
              <a:off x="5148064" y="1779662"/>
              <a:ext cx="1872208" cy="504056"/>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400" b="1" smtClean="0">
                  <a:solidFill>
                    <a:schemeClr val="tx1"/>
                  </a:solidFill>
                </a:rPr>
                <a:t>现有员工思维僵化</a:t>
              </a:r>
              <a:endParaRPr lang="en-US" altLang="zh-CN" sz="1400" b="1" smtClean="0">
                <a:solidFill>
                  <a:srgbClr val="FF0000"/>
                </a:solidFill>
              </a:endParaRPr>
            </a:p>
          </p:txBody>
        </p:sp>
        <p:sp>
          <p:nvSpPr>
            <p:cNvPr id="9" name="Oval 9"/>
            <p:cNvSpPr>
              <a:spLocks noChangeArrowheads="1"/>
            </p:cNvSpPr>
            <p:nvPr/>
          </p:nvSpPr>
          <p:spPr bwMode="blackWhite">
            <a:xfrm>
              <a:off x="4067746" y="1563638"/>
              <a:ext cx="576262" cy="576263"/>
            </a:xfrm>
            <a:prstGeom prst="ellipse">
              <a:avLst/>
            </a:prstGeom>
            <a:gradFill rotWithShape="1">
              <a:gsLst>
                <a:gs pos="0">
                  <a:schemeClr val="bg1"/>
                </a:gs>
                <a:gs pos="100000">
                  <a:schemeClr val="accent2"/>
                </a:gs>
              </a:gsLst>
              <a:path path="shape">
                <a:fillToRect l="50000" t="50000" r="50000" b="50000"/>
              </a:path>
            </a:gradFill>
            <a:ln w="12700">
              <a:solidFill>
                <a:schemeClr val="tx1"/>
              </a:solidFill>
              <a:round/>
            </a:ln>
            <a:effectLst/>
          </p:spPr>
          <p:txBody>
            <a:bodyPr wrap="none" anchor="ctr"/>
            <a:lstStyle/>
            <a:p>
              <a:pPr algn="ctr"/>
              <a:r>
                <a:rPr lang="zh-CN" altLang="en-US" b="1" smtClean="0">
                  <a:effectLst>
                    <a:outerShdw blurRad="38100" dist="38100" dir="2700000" algn="tl">
                      <a:srgbClr val="FFFFFF"/>
                    </a:outerShdw>
                  </a:effectLst>
                  <a:ea typeface="隶书" pitchFamily="49" charset="-122"/>
                </a:rPr>
                <a:t>矛盾</a:t>
              </a:r>
              <a:endParaRPr lang="en-US" altLang="zh-CN" b="1">
                <a:effectLst>
                  <a:outerShdw blurRad="38100" dist="38100" dir="2700000" algn="tl">
                    <a:srgbClr val="FFFFFF"/>
                  </a:outerShdw>
                </a:effectLst>
                <a:ea typeface="隶书" pitchFamily="49" charset="-122"/>
              </a:endParaRPr>
            </a:p>
          </p:txBody>
        </p:sp>
        <p:sp>
          <p:nvSpPr>
            <p:cNvPr id="10" name="上箭头 9"/>
            <p:cNvSpPr/>
            <p:nvPr/>
          </p:nvSpPr>
          <p:spPr>
            <a:xfrm flipV="1">
              <a:off x="4211960" y="1347614"/>
              <a:ext cx="288032"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曲线连接符 10"/>
            <p:cNvCxnSpPr>
              <a:stCxn id="7" idx="3"/>
              <a:endCxn id="9" idx="2"/>
            </p:cNvCxnSpPr>
            <p:nvPr/>
          </p:nvCxnSpPr>
          <p:spPr>
            <a:xfrm flipV="1">
              <a:off x="3491880" y="1851770"/>
              <a:ext cx="575866" cy="17992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曲线连接符 11"/>
            <p:cNvCxnSpPr>
              <a:stCxn id="8" idx="1"/>
              <a:endCxn id="9" idx="6"/>
            </p:cNvCxnSpPr>
            <p:nvPr/>
          </p:nvCxnSpPr>
          <p:spPr>
            <a:xfrm rot="10800000">
              <a:off x="4644008" y="1851770"/>
              <a:ext cx="504056" cy="17992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419872" y="2499742"/>
              <a:ext cx="1872208" cy="504056"/>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400" b="1" smtClean="0">
                  <a:solidFill>
                    <a:schemeClr val="tx1"/>
                  </a:solidFill>
                </a:rPr>
                <a:t>不换思想就换人</a:t>
              </a:r>
              <a:endParaRPr lang="en-US" altLang="zh-CN" sz="1400" b="1" smtClean="0">
                <a:solidFill>
                  <a:srgbClr val="FF0000"/>
                </a:solidFill>
              </a:endParaRPr>
            </a:p>
          </p:txBody>
        </p:sp>
        <p:sp>
          <p:nvSpPr>
            <p:cNvPr id="14" name="上箭头 13"/>
            <p:cNvSpPr/>
            <p:nvPr/>
          </p:nvSpPr>
          <p:spPr>
            <a:xfrm flipV="1">
              <a:off x="4211960" y="2283718"/>
              <a:ext cx="288032"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419872" y="3363838"/>
              <a:ext cx="1872208" cy="504056"/>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400" b="1" smtClean="0">
                  <a:solidFill>
                    <a:schemeClr val="tx1"/>
                  </a:solidFill>
                </a:rPr>
                <a:t>招聘新员工入职</a:t>
              </a:r>
              <a:endParaRPr lang="en-US" altLang="zh-CN" sz="1400" b="1" smtClean="0">
                <a:solidFill>
                  <a:schemeClr val="tx1"/>
                </a:solidFill>
              </a:endParaRPr>
            </a:p>
            <a:p>
              <a:pPr algn="ctr"/>
              <a:r>
                <a:rPr lang="zh-CN" altLang="en-US" sz="1400" b="1" smtClean="0">
                  <a:solidFill>
                    <a:schemeClr val="tx1"/>
                  </a:solidFill>
                </a:rPr>
                <a:t>裁人同时招人</a:t>
              </a:r>
              <a:endParaRPr lang="en-US" altLang="zh-CN" sz="1400" b="1" smtClean="0">
                <a:solidFill>
                  <a:srgbClr val="FF0000"/>
                </a:solidFill>
              </a:endParaRPr>
            </a:p>
          </p:txBody>
        </p:sp>
        <p:sp>
          <p:nvSpPr>
            <p:cNvPr id="16" name="上箭头 15"/>
            <p:cNvSpPr/>
            <p:nvPr/>
          </p:nvSpPr>
          <p:spPr>
            <a:xfrm flipV="1">
              <a:off x="4211960" y="3098108"/>
              <a:ext cx="288032"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419872" y="4155926"/>
              <a:ext cx="1872208" cy="576064"/>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400" b="1" dirty="0" smtClean="0">
                  <a:solidFill>
                    <a:schemeClr val="tx1"/>
                  </a:solidFill>
                </a:rPr>
                <a:t>双创能力成为</a:t>
              </a:r>
              <a:endParaRPr lang="en-US" altLang="zh-CN" sz="1400" b="1" dirty="0" smtClean="0">
                <a:solidFill>
                  <a:schemeClr val="tx1"/>
                </a:solidFill>
              </a:endParaRPr>
            </a:p>
            <a:p>
              <a:pPr algn="ctr"/>
              <a:r>
                <a:rPr lang="zh-CN" altLang="en-US" sz="1400" b="1" dirty="0" smtClean="0">
                  <a:solidFill>
                    <a:schemeClr val="tx1"/>
                  </a:solidFill>
                </a:rPr>
                <a:t>就业竞争力</a:t>
              </a:r>
              <a:endParaRPr lang="en-US" altLang="zh-CN" sz="1400" b="1" dirty="0" smtClean="0">
                <a:solidFill>
                  <a:srgbClr val="FF0000"/>
                </a:solidFill>
              </a:endParaRPr>
            </a:p>
          </p:txBody>
        </p:sp>
        <p:sp>
          <p:nvSpPr>
            <p:cNvPr id="18" name="上箭头 17"/>
            <p:cNvSpPr/>
            <p:nvPr/>
          </p:nvSpPr>
          <p:spPr>
            <a:xfrm flipV="1">
              <a:off x="4211960" y="3939902"/>
              <a:ext cx="288032"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标注 18"/>
            <p:cNvSpPr/>
            <p:nvPr/>
          </p:nvSpPr>
          <p:spPr>
            <a:xfrm>
              <a:off x="1259632" y="4005586"/>
              <a:ext cx="1512168" cy="654396"/>
            </a:xfrm>
            <a:prstGeom prst="wedgeRectCallout">
              <a:avLst>
                <a:gd name="adj1" fmla="val 91257"/>
                <a:gd name="adj2" fmla="val -27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t>参与企业的二次创业，带来新思维，新想法</a:t>
              </a:r>
              <a:endParaRPr lang="en-US" altLang="zh-CN" sz="1400" smtClean="0"/>
            </a:p>
          </p:txBody>
        </p:sp>
        <p:sp>
          <p:nvSpPr>
            <p:cNvPr id="20" name="矩形标注 19"/>
            <p:cNvSpPr/>
            <p:nvPr/>
          </p:nvSpPr>
          <p:spPr>
            <a:xfrm>
              <a:off x="5940152" y="4011910"/>
              <a:ext cx="1512168" cy="654396"/>
            </a:xfrm>
            <a:prstGeom prst="wedgeRectCallout">
              <a:avLst>
                <a:gd name="adj1" fmla="val -84989"/>
                <a:gd name="adj2" fmla="val 824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t>形成鲇鱼效应</a:t>
              </a:r>
              <a:r>
                <a:rPr lang="zh-CN" altLang="en-US" sz="1400" smtClean="0"/>
                <a:t>，危机意识推动内部创新活力</a:t>
              </a:r>
              <a:endParaRPr lang="en-US" altLang="zh-CN" sz="1400" smtClean="0"/>
            </a:p>
          </p:txBody>
        </p:sp>
      </p:gr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smtClean="0"/>
              <a:t>2</a:t>
            </a:r>
            <a:endParaRPr lang="zh-CN" altLang="en-US" dirty="0"/>
          </a:p>
        </p:txBody>
      </p:sp>
      <p:sp>
        <p:nvSpPr>
          <p:cNvPr id="3" name="文本占位符 2"/>
          <p:cNvSpPr>
            <a:spLocks noGrp="1"/>
          </p:cNvSpPr>
          <p:nvPr>
            <p:ph type="body" sz="quarter" idx="14"/>
          </p:nvPr>
        </p:nvSpPr>
        <p:spPr>
          <a:xfrm>
            <a:off x="902135" y="808399"/>
            <a:ext cx="3246531" cy="435644"/>
          </a:xfrm>
        </p:spPr>
        <p:txBody>
          <a:bodyPr/>
          <a:lstStyle/>
          <a:p>
            <a:r>
              <a:rPr lang="zh-CN" altLang="en-US" dirty="0" smtClean="0"/>
              <a:t>社会对创新创业能力的渴求</a:t>
            </a:r>
            <a:endParaRPr lang="zh-CN" altLang="en-US" dirty="0"/>
          </a:p>
        </p:txBody>
      </p:sp>
      <p:sp>
        <p:nvSpPr>
          <p:cNvPr id="4" name="灯片编号占位符 3"/>
          <p:cNvSpPr>
            <a:spLocks noGrp="1"/>
          </p:cNvSpPr>
          <p:nvPr>
            <p:ph type="sldNum" sz="quarter" idx="15"/>
          </p:nvPr>
        </p:nvSpPr>
        <p:spPr/>
        <p:txBody>
          <a:bodyPr/>
          <a:lstStyle/>
          <a:p>
            <a:fld id="{4596955A-0397-448E-A8D1-99E4CC3433F6}" type="slidenum">
              <a:rPr lang="zh-CN" altLang="en-US" smtClean="0"/>
            </a:fld>
            <a:endParaRPr lang="zh-CN" altLang="en-US"/>
          </a:p>
        </p:txBody>
      </p:sp>
      <p:grpSp>
        <p:nvGrpSpPr>
          <p:cNvPr id="49" name="组 48"/>
          <p:cNvGrpSpPr/>
          <p:nvPr/>
        </p:nvGrpSpPr>
        <p:grpSpPr>
          <a:xfrm>
            <a:off x="1864462" y="1639259"/>
            <a:ext cx="8496944" cy="4168080"/>
            <a:chOff x="2033795" y="1808592"/>
            <a:chExt cx="8496944" cy="4168080"/>
          </a:xfrm>
        </p:grpSpPr>
        <p:sp>
          <p:nvSpPr>
            <p:cNvPr id="6" name="矩形 5"/>
            <p:cNvSpPr/>
            <p:nvPr/>
          </p:nvSpPr>
          <p:spPr>
            <a:xfrm>
              <a:off x="2033795" y="2262700"/>
              <a:ext cx="360040" cy="2736304"/>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rPr>
                <a:t>创新创业的能力需要</a:t>
              </a:r>
              <a:endParaRPr lang="zh-CN" altLang="en-US" sz="1400">
                <a:solidFill>
                  <a:schemeClr val="tx1"/>
                </a:solidFill>
              </a:endParaRPr>
            </a:p>
          </p:txBody>
        </p:sp>
        <p:sp>
          <p:nvSpPr>
            <p:cNvPr id="7" name="矩形 6"/>
            <p:cNvSpPr/>
            <p:nvPr/>
          </p:nvSpPr>
          <p:spPr>
            <a:xfrm>
              <a:off x="2761625" y="2694748"/>
              <a:ext cx="1152128" cy="351656"/>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rPr>
                <a:t>商业能力</a:t>
              </a:r>
              <a:endParaRPr lang="zh-CN" altLang="en-US" sz="1400">
                <a:solidFill>
                  <a:schemeClr val="tx1"/>
                </a:solidFill>
              </a:endParaRPr>
            </a:p>
          </p:txBody>
        </p:sp>
        <p:sp>
          <p:nvSpPr>
            <p:cNvPr id="8" name="矩形 7"/>
            <p:cNvSpPr/>
            <p:nvPr/>
          </p:nvSpPr>
          <p:spPr>
            <a:xfrm>
              <a:off x="2753875" y="3999276"/>
              <a:ext cx="1152128" cy="351656"/>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rPr>
                <a:t>专</a:t>
              </a:r>
              <a:r>
                <a:rPr lang="zh-CN" altLang="en-US" sz="1400">
                  <a:solidFill>
                    <a:schemeClr val="tx1"/>
                  </a:solidFill>
                </a:rPr>
                <a:t>业</a:t>
              </a:r>
              <a:r>
                <a:rPr lang="zh-CN" altLang="en-US" sz="1400" smtClean="0">
                  <a:solidFill>
                    <a:schemeClr val="tx1"/>
                  </a:solidFill>
                </a:rPr>
                <a:t>能力</a:t>
              </a:r>
              <a:endParaRPr lang="zh-CN" altLang="en-US" sz="1400">
                <a:solidFill>
                  <a:schemeClr val="tx1"/>
                </a:solidFill>
              </a:endParaRPr>
            </a:p>
          </p:txBody>
        </p:sp>
        <p:cxnSp>
          <p:nvCxnSpPr>
            <p:cNvPr id="9" name="肘形连接符 8"/>
            <p:cNvCxnSpPr>
              <a:stCxn id="6" idx="3"/>
              <a:endCxn id="7" idx="1"/>
            </p:cNvCxnSpPr>
            <p:nvPr/>
          </p:nvCxnSpPr>
          <p:spPr>
            <a:xfrm flipV="1">
              <a:off x="2393835" y="2870576"/>
              <a:ext cx="367790" cy="76027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肘形连接符 9"/>
            <p:cNvCxnSpPr>
              <a:stCxn id="6" idx="3"/>
              <a:endCxn id="8" idx="1"/>
            </p:cNvCxnSpPr>
            <p:nvPr/>
          </p:nvCxnSpPr>
          <p:spPr>
            <a:xfrm>
              <a:off x="2393835" y="3630852"/>
              <a:ext cx="360040" cy="5442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346554" y="2608822"/>
              <a:ext cx="1152128" cy="567680"/>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rPr>
                <a:t>创新创业</a:t>
              </a:r>
              <a:endParaRPr lang="en-US" altLang="zh-CN" sz="1400" smtClean="0">
                <a:solidFill>
                  <a:schemeClr val="tx1"/>
                </a:solidFill>
              </a:endParaRPr>
            </a:p>
            <a:p>
              <a:pPr algn="ctr"/>
              <a:r>
                <a:rPr lang="zh-CN" altLang="en-US" sz="1400" smtClean="0">
                  <a:solidFill>
                    <a:schemeClr val="tx1"/>
                  </a:solidFill>
                </a:rPr>
                <a:t>知识学习</a:t>
              </a:r>
              <a:endParaRPr lang="zh-CN" altLang="en-US" sz="1400">
                <a:solidFill>
                  <a:schemeClr val="tx1"/>
                </a:solidFill>
              </a:endParaRPr>
            </a:p>
          </p:txBody>
        </p:sp>
        <p:sp>
          <p:nvSpPr>
            <p:cNvPr id="12" name="矩形 11"/>
            <p:cNvSpPr/>
            <p:nvPr/>
          </p:nvSpPr>
          <p:spPr>
            <a:xfrm>
              <a:off x="4346554" y="3927268"/>
              <a:ext cx="1152128" cy="567680"/>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rPr>
                <a:t>专业领域</a:t>
              </a:r>
              <a:endParaRPr lang="en-US" altLang="zh-CN" sz="1400" smtClean="0">
                <a:solidFill>
                  <a:schemeClr val="tx1"/>
                </a:solidFill>
              </a:endParaRPr>
            </a:p>
            <a:p>
              <a:pPr algn="ctr"/>
              <a:r>
                <a:rPr lang="zh-CN" altLang="en-US" sz="1400" smtClean="0">
                  <a:solidFill>
                    <a:schemeClr val="tx1"/>
                  </a:solidFill>
                </a:rPr>
                <a:t>知识学习</a:t>
              </a:r>
              <a:endParaRPr lang="zh-CN" altLang="en-US" sz="1400">
                <a:solidFill>
                  <a:schemeClr val="tx1"/>
                </a:solidFill>
              </a:endParaRPr>
            </a:p>
          </p:txBody>
        </p:sp>
        <p:sp>
          <p:nvSpPr>
            <p:cNvPr id="13" name="右箭头 12"/>
            <p:cNvSpPr/>
            <p:nvPr/>
          </p:nvSpPr>
          <p:spPr>
            <a:xfrm>
              <a:off x="4027717" y="2739352"/>
              <a:ext cx="1859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a:off x="4057769" y="4062900"/>
              <a:ext cx="1859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9"/>
            <p:cNvGrpSpPr/>
            <p:nvPr/>
          </p:nvGrpSpPr>
          <p:grpSpPr>
            <a:xfrm>
              <a:off x="5449083" y="3783252"/>
              <a:ext cx="5081656" cy="1090291"/>
              <a:chOff x="3738816" y="2682586"/>
              <a:chExt cx="5081656" cy="1090291"/>
            </a:xfrm>
          </p:grpSpPr>
          <p:cxnSp>
            <p:nvCxnSpPr>
              <p:cNvPr id="16" name="肘形连接符 15"/>
              <p:cNvCxnSpPr>
                <a:stCxn id="19" idx="3"/>
                <a:endCxn id="21" idx="1"/>
              </p:cNvCxnSpPr>
              <p:nvPr/>
            </p:nvCxnSpPr>
            <p:spPr>
              <a:xfrm flipV="1">
                <a:off x="5796136" y="2858414"/>
                <a:ext cx="504056" cy="2520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连接符 16"/>
              <p:cNvCxnSpPr>
                <a:stCxn id="19" idx="3"/>
                <a:endCxn id="22" idx="1"/>
              </p:cNvCxnSpPr>
              <p:nvPr/>
            </p:nvCxnSpPr>
            <p:spPr>
              <a:xfrm>
                <a:off x="5796136" y="3110442"/>
                <a:ext cx="504056" cy="2520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5"/>
              <p:cNvGrpSpPr/>
              <p:nvPr/>
            </p:nvGrpSpPr>
            <p:grpSpPr>
              <a:xfrm>
                <a:off x="3738816" y="2682586"/>
                <a:ext cx="5081656" cy="1090291"/>
                <a:chOff x="3738816" y="2682586"/>
                <a:chExt cx="5081656" cy="1090291"/>
              </a:xfrm>
            </p:grpSpPr>
            <p:sp>
              <p:nvSpPr>
                <p:cNvPr id="19" name="矩形 18"/>
                <p:cNvSpPr/>
                <p:nvPr/>
              </p:nvSpPr>
              <p:spPr>
                <a:xfrm>
                  <a:off x="4644008" y="2826602"/>
                  <a:ext cx="1152128" cy="567680"/>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rPr>
                    <a:t>专</a:t>
                  </a:r>
                  <a:r>
                    <a:rPr lang="zh-CN" altLang="en-US" sz="1400">
                      <a:solidFill>
                        <a:schemeClr val="tx1"/>
                      </a:solidFill>
                    </a:rPr>
                    <a:t>业</a:t>
                  </a:r>
                  <a:r>
                    <a:rPr lang="zh-CN" altLang="en-US" sz="1400" smtClean="0">
                      <a:solidFill>
                        <a:schemeClr val="tx1"/>
                      </a:solidFill>
                    </a:rPr>
                    <a:t>类产品</a:t>
                  </a:r>
                  <a:endParaRPr lang="en-US" altLang="zh-CN" sz="1400" smtClean="0">
                    <a:solidFill>
                      <a:schemeClr val="tx1"/>
                    </a:solidFill>
                  </a:endParaRPr>
                </a:p>
                <a:p>
                  <a:pPr algn="ctr"/>
                  <a:r>
                    <a:rPr lang="zh-CN" altLang="en-US" sz="1400" smtClean="0">
                      <a:solidFill>
                        <a:schemeClr val="tx1"/>
                      </a:solidFill>
                    </a:rPr>
                    <a:t>（商品构件）</a:t>
                  </a:r>
                  <a:endParaRPr lang="zh-CN" altLang="en-US" sz="1400">
                    <a:solidFill>
                      <a:schemeClr val="tx1"/>
                    </a:solidFill>
                  </a:endParaRPr>
                </a:p>
              </p:txBody>
            </p:sp>
            <p:sp>
              <p:nvSpPr>
                <p:cNvPr id="20" name="右箭头 19"/>
                <p:cNvSpPr/>
                <p:nvPr/>
              </p:nvSpPr>
              <p:spPr>
                <a:xfrm>
                  <a:off x="4097996" y="2978487"/>
                  <a:ext cx="1859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300192" y="2682586"/>
                  <a:ext cx="2520280" cy="351656"/>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smtClean="0">
                      <a:solidFill>
                        <a:schemeClr val="tx1"/>
                      </a:solidFill>
                    </a:rPr>
                    <a:t>会计专业：财务服务产品</a:t>
                  </a:r>
                  <a:endParaRPr lang="zh-CN" altLang="en-US" sz="1400">
                    <a:solidFill>
                      <a:schemeClr val="tx1"/>
                    </a:solidFill>
                  </a:endParaRPr>
                </a:p>
              </p:txBody>
            </p:sp>
            <p:sp>
              <p:nvSpPr>
                <p:cNvPr id="22" name="矩形 21"/>
                <p:cNvSpPr/>
                <p:nvPr/>
              </p:nvSpPr>
              <p:spPr>
                <a:xfrm>
                  <a:off x="6300192" y="3186642"/>
                  <a:ext cx="2520280" cy="351656"/>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smtClean="0">
                      <a:solidFill>
                        <a:schemeClr val="tx1"/>
                      </a:solidFill>
                    </a:rPr>
                    <a:t>舞</a:t>
                  </a:r>
                  <a:r>
                    <a:rPr lang="zh-CN" altLang="en-US" sz="1400">
                      <a:solidFill>
                        <a:schemeClr val="tx1"/>
                      </a:solidFill>
                    </a:rPr>
                    <a:t>蹈</a:t>
                  </a:r>
                  <a:r>
                    <a:rPr lang="zh-CN" altLang="en-US" sz="1400" smtClean="0">
                      <a:solidFill>
                        <a:schemeClr val="tx1"/>
                      </a:solidFill>
                    </a:rPr>
                    <a:t>专业：文化服务产品</a:t>
                  </a:r>
                  <a:endParaRPr lang="zh-CN" altLang="en-US" sz="1400">
                    <a:solidFill>
                      <a:schemeClr val="tx1"/>
                    </a:solidFill>
                  </a:endParaRPr>
                </a:p>
              </p:txBody>
            </p:sp>
            <p:sp>
              <p:nvSpPr>
                <p:cNvPr id="23" name="文本框 22"/>
                <p:cNvSpPr txBox="1"/>
                <p:nvPr/>
              </p:nvSpPr>
              <p:spPr>
                <a:xfrm>
                  <a:off x="3738816" y="3311212"/>
                  <a:ext cx="1080120" cy="461665"/>
                </a:xfrm>
                <a:prstGeom prst="rect">
                  <a:avLst/>
                </a:prstGeom>
                <a:noFill/>
              </p:spPr>
              <p:txBody>
                <a:bodyPr wrap="square" rtlCol="0">
                  <a:spAutoFit/>
                </a:bodyPr>
                <a:lstStyle/>
                <a:p>
                  <a:r>
                    <a:rPr lang="zh-CN" altLang="en-US" sz="1200" smtClean="0"/>
                    <a:t>单或多专业技术融合</a:t>
                  </a:r>
                  <a:endParaRPr lang="zh-CN" altLang="en-US" sz="1200"/>
                </a:p>
              </p:txBody>
            </p:sp>
          </p:grpSp>
        </p:grpSp>
        <p:grpSp>
          <p:nvGrpSpPr>
            <p:cNvPr id="24" name="组合 7"/>
            <p:cNvGrpSpPr/>
            <p:nvPr/>
          </p:nvGrpSpPr>
          <p:grpSpPr>
            <a:xfrm>
              <a:off x="5570690" y="2262700"/>
              <a:ext cx="1935713" cy="911467"/>
              <a:chOff x="3860423" y="1162034"/>
              <a:chExt cx="1935713" cy="911467"/>
            </a:xfrm>
          </p:grpSpPr>
          <p:sp>
            <p:nvSpPr>
              <p:cNvPr id="25" name="矩形 24"/>
              <p:cNvSpPr/>
              <p:nvPr/>
            </p:nvSpPr>
            <p:spPr>
              <a:xfrm>
                <a:off x="4644008" y="1505821"/>
                <a:ext cx="1152128" cy="567680"/>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rPr>
                  <a:t>商品类产品</a:t>
                </a:r>
                <a:endParaRPr lang="en-US" altLang="zh-CN" sz="1400" smtClean="0">
                  <a:solidFill>
                    <a:schemeClr val="tx1"/>
                  </a:solidFill>
                </a:endParaRPr>
              </a:p>
              <a:p>
                <a:pPr algn="ctr"/>
                <a:r>
                  <a:rPr lang="zh-CN" altLang="en-US" sz="1400" smtClean="0">
                    <a:solidFill>
                      <a:schemeClr val="tx1"/>
                    </a:solidFill>
                  </a:rPr>
                  <a:t>（可销售）</a:t>
                </a:r>
                <a:endParaRPr lang="en-US" altLang="zh-CN" sz="1400" smtClean="0">
                  <a:solidFill>
                    <a:schemeClr val="tx1"/>
                  </a:solidFill>
                </a:endParaRPr>
              </a:p>
            </p:txBody>
          </p:sp>
          <p:sp>
            <p:nvSpPr>
              <p:cNvPr id="26" name="右箭头 25"/>
              <p:cNvSpPr/>
              <p:nvPr/>
            </p:nvSpPr>
            <p:spPr>
              <a:xfrm>
                <a:off x="4097996" y="1654939"/>
                <a:ext cx="1859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3860423" y="1162034"/>
                <a:ext cx="927601" cy="461665"/>
              </a:xfrm>
              <a:prstGeom prst="rect">
                <a:avLst/>
              </a:prstGeom>
              <a:noFill/>
            </p:spPr>
            <p:txBody>
              <a:bodyPr wrap="square" rtlCol="0">
                <a:spAutoFit/>
              </a:bodyPr>
              <a:lstStyle/>
              <a:p>
                <a:r>
                  <a:rPr lang="zh-CN" altLang="en-US" sz="1200" smtClean="0"/>
                  <a:t>整合应用各类资源</a:t>
                </a:r>
                <a:endParaRPr lang="zh-CN" altLang="en-US" sz="1200"/>
              </a:p>
            </p:txBody>
          </p:sp>
        </p:grpSp>
        <p:grpSp>
          <p:nvGrpSpPr>
            <p:cNvPr id="28" name="组合 8"/>
            <p:cNvGrpSpPr/>
            <p:nvPr/>
          </p:nvGrpSpPr>
          <p:grpSpPr>
            <a:xfrm>
              <a:off x="6033684" y="2415100"/>
              <a:ext cx="4497055" cy="1390680"/>
              <a:chOff x="4323417" y="1314434"/>
              <a:chExt cx="4497055" cy="1390680"/>
            </a:xfrm>
          </p:grpSpPr>
          <p:sp>
            <p:nvSpPr>
              <p:cNvPr id="29" name="文本框 28"/>
              <p:cNvSpPr txBox="1"/>
              <p:nvPr/>
            </p:nvSpPr>
            <p:spPr>
              <a:xfrm>
                <a:off x="5436096" y="2242154"/>
                <a:ext cx="1080120" cy="461665"/>
              </a:xfrm>
              <a:prstGeom prst="rect">
                <a:avLst/>
              </a:prstGeom>
              <a:noFill/>
            </p:spPr>
            <p:txBody>
              <a:bodyPr wrap="square" rtlCol="0">
                <a:spAutoFit/>
              </a:bodyPr>
              <a:lstStyle/>
              <a:p>
                <a:r>
                  <a:rPr lang="zh-CN" altLang="en-US" sz="1200" smtClean="0"/>
                  <a:t>商业化价值内涵赋予</a:t>
                </a:r>
                <a:endParaRPr lang="zh-CN" altLang="en-US" sz="1200"/>
              </a:p>
            </p:txBody>
          </p:sp>
          <p:sp>
            <p:nvSpPr>
              <p:cNvPr id="30" name="矩形 29"/>
              <p:cNvSpPr/>
              <p:nvPr/>
            </p:nvSpPr>
            <p:spPr>
              <a:xfrm>
                <a:off x="6300192" y="1314434"/>
                <a:ext cx="2520280" cy="351656"/>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smtClean="0">
                    <a:solidFill>
                      <a:schemeClr val="tx1"/>
                    </a:solidFill>
                  </a:rPr>
                  <a:t>价值性：使用能满足客户需求</a:t>
                </a:r>
                <a:endParaRPr lang="zh-CN" altLang="en-US" sz="1400">
                  <a:solidFill>
                    <a:schemeClr val="tx1"/>
                  </a:solidFill>
                </a:endParaRPr>
              </a:p>
            </p:txBody>
          </p:sp>
          <p:sp>
            <p:nvSpPr>
              <p:cNvPr id="31" name="矩形 30"/>
              <p:cNvSpPr/>
              <p:nvPr/>
            </p:nvSpPr>
            <p:spPr>
              <a:xfrm>
                <a:off x="6300192" y="1890498"/>
                <a:ext cx="2520280" cy="351656"/>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smtClean="0">
                    <a:solidFill>
                      <a:schemeClr val="tx1"/>
                    </a:solidFill>
                  </a:rPr>
                  <a:t>竞</a:t>
                </a:r>
                <a:r>
                  <a:rPr lang="zh-CN" altLang="en-US" sz="1400">
                    <a:solidFill>
                      <a:schemeClr val="tx1"/>
                    </a:solidFill>
                  </a:rPr>
                  <a:t>争</a:t>
                </a:r>
                <a:r>
                  <a:rPr lang="zh-CN" altLang="en-US" sz="1400" smtClean="0">
                    <a:solidFill>
                      <a:schemeClr val="tx1"/>
                    </a:solidFill>
                  </a:rPr>
                  <a:t>性：价</a:t>
                </a:r>
                <a:r>
                  <a:rPr lang="zh-CN" altLang="en-US" sz="1400">
                    <a:solidFill>
                      <a:schemeClr val="tx1"/>
                    </a:solidFill>
                  </a:rPr>
                  <a:t>格</a:t>
                </a:r>
                <a:r>
                  <a:rPr lang="zh-CN" altLang="en-US" sz="1400" smtClean="0">
                    <a:solidFill>
                      <a:schemeClr val="tx1"/>
                    </a:solidFill>
                  </a:rPr>
                  <a:t>能符合客户期望 </a:t>
                </a:r>
                <a:endParaRPr lang="zh-CN" altLang="en-US" sz="1400">
                  <a:solidFill>
                    <a:schemeClr val="tx1"/>
                  </a:solidFill>
                </a:endParaRPr>
              </a:p>
            </p:txBody>
          </p:sp>
          <p:cxnSp>
            <p:nvCxnSpPr>
              <p:cNvPr id="32" name="肘形连接符 31"/>
              <p:cNvCxnSpPr>
                <a:stCxn id="25" idx="3"/>
                <a:endCxn id="30" idx="1"/>
              </p:cNvCxnSpPr>
              <p:nvPr/>
            </p:nvCxnSpPr>
            <p:spPr>
              <a:xfrm flipV="1">
                <a:off x="5796136" y="1490262"/>
                <a:ext cx="504056" cy="29939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肘形连接符 32"/>
              <p:cNvCxnSpPr>
                <a:stCxn id="25" idx="3"/>
                <a:endCxn id="31" idx="1"/>
              </p:cNvCxnSpPr>
              <p:nvPr/>
            </p:nvCxnSpPr>
            <p:spPr>
              <a:xfrm>
                <a:off x="5796136" y="1789661"/>
                <a:ext cx="504056" cy="27666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4323417" y="2243449"/>
                <a:ext cx="983999" cy="461665"/>
              </a:xfrm>
              <a:prstGeom prst="rect">
                <a:avLst/>
              </a:prstGeom>
              <a:noFill/>
            </p:spPr>
            <p:txBody>
              <a:bodyPr wrap="square" rtlCol="0">
                <a:spAutoFit/>
              </a:bodyPr>
              <a:lstStyle/>
              <a:p>
                <a:r>
                  <a:rPr lang="zh-CN" altLang="en-US" sz="1200" smtClean="0"/>
                  <a:t>多专业整合重构研发</a:t>
                </a:r>
                <a:endParaRPr lang="zh-CN" altLang="en-US" sz="1200"/>
              </a:p>
            </p:txBody>
          </p:sp>
          <p:sp>
            <p:nvSpPr>
              <p:cNvPr id="35" name="上下箭头 34"/>
              <p:cNvSpPr/>
              <p:nvPr/>
            </p:nvSpPr>
            <p:spPr>
              <a:xfrm>
                <a:off x="5241050" y="2242154"/>
                <a:ext cx="195046" cy="39804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6"/>
            <p:cNvGrpSpPr/>
            <p:nvPr/>
          </p:nvGrpSpPr>
          <p:grpSpPr>
            <a:xfrm>
              <a:off x="6312319" y="4566956"/>
              <a:ext cx="4218420" cy="1409716"/>
              <a:chOff x="4602052" y="3466290"/>
              <a:chExt cx="4218420" cy="1409716"/>
            </a:xfrm>
          </p:grpSpPr>
          <p:sp>
            <p:nvSpPr>
              <p:cNvPr id="37" name="矩形 36"/>
              <p:cNvSpPr/>
              <p:nvPr/>
            </p:nvSpPr>
            <p:spPr>
              <a:xfrm>
                <a:off x="4602052" y="3838384"/>
                <a:ext cx="4218420" cy="103762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chemeClr val="tx1"/>
                    </a:solidFill>
                  </a:rPr>
                  <a:t>ISO 8402 </a:t>
                </a:r>
                <a:r>
                  <a:rPr lang="zh-CN" altLang="en-US" sz="1400" smtClean="0">
                    <a:solidFill>
                      <a:schemeClr val="tx1"/>
                    </a:solidFill>
                  </a:rPr>
                  <a:t>标准定义</a:t>
                </a:r>
                <a:r>
                  <a:rPr lang="en-US" altLang="zh-CN" sz="1400" smtClean="0">
                    <a:solidFill>
                      <a:schemeClr val="tx1"/>
                    </a:solidFill>
                  </a:rPr>
                  <a:t>-</a:t>
                </a:r>
                <a:r>
                  <a:rPr lang="zh-CN" altLang="en-US" sz="1400" smtClean="0">
                    <a:solidFill>
                      <a:schemeClr val="tx1"/>
                    </a:solidFill>
                  </a:rPr>
                  <a:t>产品：</a:t>
                </a:r>
                <a:endParaRPr lang="en-US" altLang="zh-CN" sz="1400" smtClean="0">
                  <a:solidFill>
                    <a:schemeClr val="tx1"/>
                  </a:solidFill>
                </a:endParaRPr>
              </a:p>
              <a:p>
                <a:pPr algn="ctr"/>
                <a:r>
                  <a:rPr lang="zh-CN" altLang="en-US" sz="1400" smtClean="0">
                    <a:solidFill>
                      <a:srgbClr val="FF0000"/>
                    </a:solidFill>
                  </a:rPr>
                  <a:t>产品：活动</a:t>
                </a:r>
                <a:r>
                  <a:rPr lang="zh-CN" altLang="en-US" sz="1400">
                    <a:solidFill>
                      <a:srgbClr val="FF0000"/>
                    </a:solidFill>
                  </a:rPr>
                  <a:t>或过程的结果 </a:t>
                </a:r>
                <a:endParaRPr lang="en-US" altLang="zh-CN" sz="1400" smtClean="0">
                  <a:solidFill>
                    <a:srgbClr val="FF0000"/>
                  </a:solidFill>
                </a:endParaRPr>
              </a:p>
              <a:p>
                <a:pPr algn="ctr"/>
                <a:r>
                  <a:rPr lang="zh-CN" altLang="en-US" sz="1400" smtClean="0">
                    <a:solidFill>
                      <a:schemeClr val="tx1"/>
                    </a:solidFill>
                  </a:rPr>
                  <a:t>硬件、软件、流程性材料、服务及其组合</a:t>
                </a:r>
                <a:endParaRPr lang="en-US" altLang="zh-CN" sz="1400" smtClean="0">
                  <a:solidFill>
                    <a:schemeClr val="tx1"/>
                  </a:solidFill>
                </a:endParaRPr>
              </a:p>
              <a:p>
                <a:pPr algn="ctr"/>
                <a:r>
                  <a:rPr lang="zh-CN" altLang="en-US" sz="1400" smtClean="0">
                    <a:solidFill>
                      <a:schemeClr val="tx1"/>
                    </a:solidFill>
                  </a:rPr>
                  <a:t>可以是有形、无形或其组合</a:t>
                </a:r>
                <a:endParaRPr lang="zh-CN" altLang="en-US" sz="1400">
                  <a:solidFill>
                    <a:schemeClr val="tx1"/>
                  </a:solidFill>
                </a:endParaRPr>
              </a:p>
            </p:txBody>
          </p:sp>
          <p:sp>
            <p:nvSpPr>
              <p:cNvPr id="38" name="上箭头 37"/>
              <p:cNvSpPr/>
              <p:nvPr/>
            </p:nvSpPr>
            <p:spPr>
              <a:xfrm>
                <a:off x="5220072" y="3466290"/>
                <a:ext cx="200688" cy="3305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
            <p:cNvGrpSpPr/>
            <p:nvPr/>
          </p:nvGrpSpPr>
          <p:grpSpPr>
            <a:xfrm>
              <a:off x="2866997" y="2232256"/>
              <a:ext cx="1121594" cy="2622732"/>
              <a:chOff x="1156730" y="1131590"/>
              <a:chExt cx="1121594" cy="2622732"/>
            </a:xfrm>
          </p:grpSpPr>
          <p:sp>
            <p:nvSpPr>
              <p:cNvPr id="40" name="上下箭头 39"/>
              <p:cNvSpPr/>
              <p:nvPr/>
            </p:nvSpPr>
            <p:spPr>
              <a:xfrm>
                <a:off x="1259632" y="2242154"/>
                <a:ext cx="195046" cy="39804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403648" y="2212537"/>
                <a:ext cx="874676" cy="461665"/>
              </a:xfrm>
              <a:prstGeom prst="rect">
                <a:avLst/>
              </a:prstGeom>
              <a:noFill/>
            </p:spPr>
            <p:txBody>
              <a:bodyPr wrap="square" rtlCol="0">
                <a:spAutoFit/>
              </a:bodyPr>
              <a:lstStyle/>
              <a:p>
                <a:r>
                  <a:rPr lang="zh-CN" altLang="en-US" sz="1200" smtClean="0"/>
                  <a:t>相辅相成缺一不可</a:t>
                </a:r>
                <a:endParaRPr lang="zh-CN" altLang="en-US" sz="1200"/>
              </a:p>
            </p:txBody>
          </p:sp>
          <p:sp>
            <p:nvSpPr>
              <p:cNvPr id="42" name="文本框 41"/>
              <p:cNvSpPr txBox="1"/>
              <p:nvPr/>
            </p:nvSpPr>
            <p:spPr>
              <a:xfrm>
                <a:off x="1177044" y="3292657"/>
                <a:ext cx="987780" cy="461665"/>
              </a:xfrm>
              <a:prstGeom prst="rect">
                <a:avLst/>
              </a:prstGeom>
              <a:noFill/>
            </p:spPr>
            <p:txBody>
              <a:bodyPr wrap="square" rtlCol="0">
                <a:spAutoFit/>
              </a:bodyPr>
              <a:lstStyle/>
              <a:p>
                <a:r>
                  <a:rPr lang="zh-CN" altLang="en-US" sz="1200" smtClean="0"/>
                  <a:t>专业能力需可商业应用</a:t>
                </a:r>
                <a:endParaRPr lang="zh-CN" altLang="en-US" sz="1200"/>
              </a:p>
            </p:txBody>
          </p:sp>
          <p:sp>
            <p:nvSpPr>
              <p:cNvPr id="43" name="文本框 42"/>
              <p:cNvSpPr txBox="1"/>
              <p:nvPr/>
            </p:nvSpPr>
            <p:spPr>
              <a:xfrm>
                <a:off x="1156730" y="1131590"/>
                <a:ext cx="1039006" cy="461665"/>
              </a:xfrm>
              <a:prstGeom prst="rect">
                <a:avLst/>
              </a:prstGeom>
              <a:noFill/>
            </p:spPr>
            <p:txBody>
              <a:bodyPr wrap="square" rtlCol="0">
                <a:spAutoFit/>
              </a:bodyPr>
              <a:lstStyle/>
              <a:p>
                <a:r>
                  <a:rPr lang="zh-CN" altLang="en-US" sz="1200" smtClean="0"/>
                  <a:t>商业能力需专业来支撑</a:t>
                </a:r>
                <a:endParaRPr lang="zh-CN" altLang="en-US" sz="1200"/>
              </a:p>
            </p:txBody>
          </p:sp>
        </p:grpSp>
        <p:grpSp>
          <p:nvGrpSpPr>
            <p:cNvPr id="44" name="组合 4"/>
            <p:cNvGrpSpPr/>
            <p:nvPr/>
          </p:nvGrpSpPr>
          <p:grpSpPr>
            <a:xfrm>
              <a:off x="4338051" y="1808592"/>
              <a:ext cx="1152128" cy="3655640"/>
              <a:chOff x="2627784" y="707926"/>
              <a:chExt cx="1152128" cy="3655640"/>
            </a:xfrm>
          </p:grpSpPr>
          <p:sp>
            <p:nvSpPr>
              <p:cNvPr id="45" name="文本框 44"/>
              <p:cNvSpPr txBox="1"/>
              <p:nvPr/>
            </p:nvSpPr>
            <p:spPr>
              <a:xfrm>
                <a:off x="3049434" y="2239389"/>
                <a:ext cx="594965" cy="461665"/>
              </a:xfrm>
              <a:prstGeom prst="rect">
                <a:avLst/>
              </a:prstGeom>
              <a:noFill/>
            </p:spPr>
            <p:txBody>
              <a:bodyPr wrap="square" rtlCol="0">
                <a:spAutoFit/>
              </a:bodyPr>
              <a:lstStyle/>
              <a:p>
                <a:r>
                  <a:rPr lang="zh-CN" altLang="en-US" sz="1200" smtClean="0"/>
                  <a:t>融合应用</a:t>
                </a:r>
                <a:endParaRPr lang="zh-CN" altLang="en-US" sz="1200"/>
              </a:p>
            </p:txBody>
          </p:sp>
          <p:sp>
            <p:nvSpPr>
              <p:cNvPr id="46" name="上下箭头 45"/>
              <p:cNvSpPr/>
              <p:nvPr/>
            </p:nvSpPr>
            <p:spPr>
              <a:xfrm>
                <a:off x="2801281" y="2242154"/>
                <a:ext cx="195046" cy="39804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627784" y="3795886"/>
                <a:ext cx="1152128" cy="567680"/>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chemeClr val="tx1"/>
                    </a:solidFill>
                  </a:rPr>
                  <a:t>WHAT? </a:t>
                </a:r>
                <a:endParaRPr lang="en-US" altLang="zh-CN" sz="1400" smtClean="0">
                  <a:solidFill>
                    <a:schemeClr val="tx1"/>
                  </a:solidFill>
                </a:endParaRPr>
              </a:p>
              <a:p>
                <a:pPr algn="ctr"/>
                <a:r>
                  <a:rPr lang="en-US" altLang="zh-CN" sz="1400" smtClean="0">
                    <a:solidFill>
                      <a:schemeClr val="tx1"/>
                    </a:solidFill>
                  </a:rPr>
                  <a:t>WHY?</a:t>
                </a:r>
                <a:endParaRPr lang="zh-CN" altLang="en-US" sz="1400">
                  <a:solidFill>
                    <a:schemeClr val="tx1"/>
                  </a:solidFill>
                </a:endParaRPr>
              </a:p>
            </p:txBody>
          </p:sp>
          <p:sp>
            <p:nvSpPr>
              <p:cNvPr id="48" name="矩形 47"/>
              <p:cNvSpPr/>
              <p:nvPr/>
            </p:nvSpPr>
            <p:spPr>
              <a:xfrm>
                <a:off x="2627784" y="707926"/>
                <a:ext cx="1152128" cy="567680"/>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1"/>
                    </a:solidFill>
                  </a:rPr>
                  <a:t> WHERE? </a:t>
                </a:r>
                <a:endParaRPr lang="en-US" altLang="zh-CN" sz="1400" dirty="0" smtClean="0">
                  <a:solidFill>
                    <a:schemeClr val="tx1"/>
                  </a:solidFill>
                </a:endParaRPr>
              </a:p>
              <a:p>
                <a:pPr algn="ctr"/>
                <a:r>
                  <a:rPr lang="en-US" altLang="zh-CN" sz="1400" dirty="0" smtClean="0">
                    <a:solidFill>
                      <a:schemeClr val="tx1"/>
                    </a:solidFill>
                  </a:rPr>
                  <a:t>HOW?</a:t>
                </a:r>
                <a:endParaRPr lang="zh-CN" altLang="en-US" sz="1400" dirty="0">
                  <a:solidFill>
                    <a:schemeClr val="tx1"/>
                  </a:solidFill>
                </a:endParaRPr>
              </a:p>
            </p:txBody>
          </p:sp>
        </p:grpSp>
      </p:gr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smtClean="0"/>
              <a:t>2</a:t>
            </a:r>
            <a:endParaRPr lang="zh-CN" altLang="en-US" dirty="0"/>
          </a:p>
        </p:txBody>
      </p:sp>
      <p:sp>
        <p:nvSpPr>
          <p:cNvPr id="3" name="文本占位符 2"/>
          <p:cNvSpPr>
            <a:spLocks noGrp="1"/>
          </p:cNvSpPr>
          <p:nvPr>
            <p:ph type="body" sz="quarter" idx="14"/>
          </p:nvPr>
        </p:nvSpPr>
        <p:spPr>
          <a:xfrm>
            <a:off x="902135" y="808399"/>
            <a:ext cx="2873997" cy="435644"/>
          </a:xfrm>
        </p:spPr>
        <p:txBody>
          <a:bodyPr/>
          <a:lstStyle/>
          <a:p>
            <a:r>
              <a:rPr lang="zh-CN" altLang="en-US" dirty="0" smtClean="0"/>
              <a:t>创业与就业的价值创造对比</a:t>
            </a:r>
            <a:endParaRPr lang="zh-CN" altLang="en-US" dirty="0"/>
          </a:p>
        </p:txBody>
      </p:sp>
      <p:sp>
        <p:nvSpPr>
          <p:cNvPr id="4" name="灯片编号占位符 3"/>
          <p:cNvSpPr>
            <a:spLocks noGrp="1"/>
          </p:cNvSpPr>
          <p:nvPr>
            <p:ph type="sldNum" sz="quarter" idx="15"/>
          </p:nvPr>
        </p:nvSpPr>
        <p:spPr/>
        <p:txBody>
          <a:bodyPr/>
          <a:lstStyle/>
          <a:p>
            <a:fld id="{4596955A-0397-448E-A8D1-99E4CC3433F6}" type="slidenum">
              <a:rPr lang="zh-CN" altLang="en-US" smtClean="0"/>
            </a:fld>
            <a:endParaRPr lang="zh-CN" altLang="en-US"/>
          </a:p>
        </p:txBody>
      </p:sp>
      <p:grpSp>
        <p:nvGrpSpPr>
          <p:cNvPr id="34" name="组 33"/>
          <p:cNvGrpSpPr/>
          <p:nvPr/>
        </p:nvGrpSpPr>
        <p:grpSpPr>
          <a:xfrm>
            <a:off x="1894218" y="1990915"/>
            <a:ext cx="7992888" cy="3456384"/>
            <a:chOff x="539552" y="1059582"/>
            <a:chExt cx="7992888" cy="3456384"/>
          </a:xfrm>
        </p:grpSpPr>
        <p:sp>
          <p:nvSpPr>
            <p:cNvPr id="5" name="矩形 4"/>
            <p:cNvSpPr/>
            <p:nvPr/>
          </p:nvSpPr>
          <p:spPr>
            <a:xfrm>
              <a:off x="539552" y="2211710"/>
              <a:ext cx="401996" cy="1224136"/>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rPr>
                <a:t>职业选择</a:t>
              </a:r>
              <a:endParaRPr lang="zh-CN" altLang="en-US" sz="1400">
                <a:solidFill>
                  <a:schemeClr val="tx1"/>
                </a:solidFill>
              </a:endParaRPr>
            </a:p>
          </p:txBody>
        </p:sp>
        <p:sp>
          <p:nvSpPr>
            <p:cNvPr id="6" name="矩形 5"/>
            <p:cNvSpPr/>
            <p:nvPr/>
          </p:nvSpPr>
          <p:spPr>
            <a:xfrm>
              <a:off x="1619672" y="1203598"/>
              <a:ext cx="401996" cy="1224136"/>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rPr>
                <a:t>就业</a:t>
              </a:r>
              <a:endParaRPr lang="zh-CN" altLang="en-US" sz="1400">
                <a:solidFill>
                  <a:schemeClr val="tx1"/>
                </a:solidFill>
              </a:endParaRPr>
            </a:p>
          </p:txBody>
        </p:sp>
        <p:sp>
          <p:nvSpPr>
            <p:cNvPr id="7" name="矩形 6"/>
            <p:cNvSpPr/>
            <p:nvPr/>
          </p:nvSpPr>
          <p:spPr>
            <a:xfrm>
              <a:off x="1619672" y="3147814"/>
              <a:ext cx="401996" cy="1224136"/>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rPr>
                <a:t>创业</a:t>
              </a:r>
              <a:endParaRPr lang="zh-CN" altLang="en-US" sz="1400">
                <a:solidFill>
                  <a:schemeClr val="tx1"/>
                </a:solidFill>
              </a:endParaRPr>
            </a:p>
          </p:txBody>
        </p:sp>
        <p:sp>
          <p:nvSpPr>
            <p:cNvPr id="8" name="矩形 7"/>
            <p:cNvSpPr/>
            <p:nvPr/>
          </p:nvSpPr>
          <p:spPr>
            <a:xfrm>
              <a:off x="2555776" y="1059582"/>
              <a:ext cx="1554124" cy="360040"/>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rPr>
                <a:t>职业行为他人定</a:t>
              </a:r>
              <a:endParaRPr lang="en-US" altLang="zh-CN" sz="1400" smtClean="0">
                <a:solidFill>
                  <a:schemeClr val="tx1"/>
                </a:solidFill>
              </a:endParaRPr>
            </a:p>
          </p:txBody>
        </p:sp>
        <p:sp>
          <p:nvSpPr>
            <p:cNvPr id="9" name="矩形 8"/>
            <p:cNvSpPr/>
            <p:nvPr/>
          </p:nvSpPr>
          <p:spPr>
            <a:xfrm>
              <a:off x="2555776" y="1635646"/>
              <a:ext cx="1554124" cy="360040"/>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rPr>
                <a:t>个人承担责任小</a:t>
              </a:r>
              <a:endParaRPr lang="en-US" altLang="zh-CN" sz="1400" smtClean="0">
                <a:solidFill>
                  <a:schemeClr val="tx1"/>
                </a:solidFill>
              </a:endParaRPr>
            </a:p>
          </p:txBody>
        </p:sp>
        <p:sp>
          <p:nvSpPr>
            <p:cNvPr id="10" name="矩形 9"/>
            <p:cNvSpPr/>
            <p:nvPr/>
          </p:nvSpPr>
          <p:spPr>
            <a:xfrm>
              <a:off x="2565458" y="2211710"/>
              <a:ext cx="1554124" cy="360040"/>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rPr>
                <a:t>个人面临风险小</a:t>
              </a:r>
              <a:endParaRPr lang="en-US" altLang="zh-CN" sz="1400" smtClean="0">
                <a:solidFill>
                  <a:schemeClr val="tx1"/>
                </a:solidFill>
              </a:endParaRPr>
            </a:p>
          </p:txBody>
        </p:sp>
        <p:sp>
          <p:nvSpPr>
            <p:cNvPr id="11" name="矩形 10"/>
            <p:cNvSpPr/>
            <p:nvPr/>
          </p:nvSpPr>
          <p:spPr>
            <a:xfrm>
              <a:off x="2555776" y="3003798"/>
              <a:ext cx="1554124" cy="360040"/>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rPr>
                <a:t>职业行为自己定</a:t>
              </a:r>
              <a:endParaRPr lang="en-US" altLang="zh-CN" sz="1400" smtClean="0">
                <a:solidFill>
                  <a:schemeClr val="tx1"/>
                </a:solidFill>
              </a:endParaRPr>
            </a:p>
          </p:txBody>
        </p:sp>
        <p:sp>
          <p:nvSpPr>
            <p:cNvPr id="12" name="矩形 11"/>
            <p:cNvSpPr/>
            <p:nvPr/>
          </p:nvSpPr>
          <p:spPr>
            <a:xfrm>
              <a:off x="2555776" y="3579862"/>
              <a:ext cx="1554124" cy="360040"/>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rPr>
                <a:t>个人承担责任大</a:t>
              </a:r>
              <a:endParaRPr lang="en-US" altLang="zh-CN" sz="1400" smtClean="0">
                <a:solidFill>
                  <a:schemeClr val="tx1"/>
                </a:solidFill>
              </a:endParaRPr>
            </a:p>
          </p:txBody>
        </p:sp>
        <p:sp>
          <p:nvSpPr>
            <p:cNvPr id="13" name="矩形 12"/>
            <p:cNvSpPr/>
            <p:nvPr/>
          </p:nvSpPr>
          <p:spPr>
            <a:xfrm>
              <a:off x="2565458" y="4155926"/>
              <a:ext cx="1554124" cy="360040"/>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rPr>
                <a:t>个人面临风险大</a:t>
              </a:r>
              <a:endParaRPr lang="en-US" altLang="zh-CN" sz="1400" smtClean="0">
                <a:solidFill>
                  <a:schemeClr val="tx1"/>
                </a:solidFill>
              </a:endParaRPr>
            </a:p>
          </p:txBody>
        </p:sp>
        <p:cxnSp>
          <p:nvCxnSpPr>
            <p:cNvPr id="14" name="肘形连接符 13"/>
            <p:cNvCxnSpPr>
              <a:stCxn id="5" idx="3"/>
              <a:endCxn id="6" idx="1"/>
            </p:cNvCxnSpPr>
            <p:nvPr/>
          </p:nvCxnSpPr>
          <p:spPr>
            <a:xfrm flipV="1">
              <a:off x="941548" y="1815666"/>
              <a:ext cx="678124" cy="10081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肘形连接符 14"/>
            <p:cNvCxnSpPr>
              <a:stCxn id="5" idx="3"/>
              <a:endCxn id="7" idx="1"/>
            </p:cNvCxnSpPr>
            <p:nvPr/>
          </p:nvCxnSpPr>
          <p:spPr>
            <a:xfrm>
              <a:off x="941548" y="2823778"/>
              <a:ext cx="678124" cy="93610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肘形连接符 15"/>
            <p:cNvCxnSpPr>
              <a:stCxn id="6" idx="3"/>
              <a:endCxn id="8" idx="1"/>
            </p:cNvCxnSpPr>
            <p:nvPr/>
          </p:nvCxnSpPr>
          <p:spPr>
            <a:xfrm flipV="1">
              <a:off x="2021668" y="1239602"/>
              <a:ext cx="534108" cy="5760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连接符 16"/>
            <p:cNvCxnSpPr>
              <a:stCxn id="6" idx="3"/>
              <a:endCxn id="9" idx="1"/>
            </p:cNvCxnSpPr>
            <p:nvPr/>
          </p:nvCxnSpPr>
          <p:spPr>
            <a:xfrm>
              <a:off x="2021668" y="1815666"/>
              <a:ext cx="534108"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肘形连接符 17"/>
            <p:cNvCxnSpPr>
              <a:stCxn id="6" idx="3"/>
              <a:endCxn id="10" idx="1"/>
            </p:cNvCxnSpPr>
            <p:nvPr/>
          </p:nvCxnSpPr>
          <p:spPr>
            <a:xfrm>
              <a:off x="2021668" y="1815666"/>
              <a:ext cx="543790" cy="5760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肘形连接符 18"/>
            <p:cNvCxnSpPr>
              <a:stCxn id="7" idx="3"/>
              <a:endCxn id="11" idx="1"/>
            </p:cNvCxnSpPr>
            <p:nvPr/>
          </p:nvCxnSpPr>
          <p:spPr>
            <a:xfrm flipV="1">
              <a:off x="2021668" y="3183818"/>
              <a:ext cx="534108" cy="57606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肘形连接符 19"/>
            <p:cNvCxnSpPr>
              <a:stCxn id="7" idx="3"/>
              <a:endCxn id="12" idx="1"/>
            </p:cNvCxnSpPr>
            <p:nvPr/>
          </p:nvCxnSpPr>
          <p:spPr>
            <a:xfrm>
              <a:off x="2021668" y="3759882"/>
              <a:ext cx="534108" cy="127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肘形连接符 20"/>
            <p:cNvCxnSpPr>
              <a:stCxn id="7" idx="3"/>
              <a:endCxn id="13" idx="1"/>
            </p:cNvCxnSpPr>
            <p:nvPr/>
          </p:nvCxnSpPr>
          <p:spPr>
            <a:xfrm>
              <a:off x="2021668" y="3759882"/>
              <a:ext cx="543790" cy="57606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860032" y="1635646"/>
              <a:ext cx="1440160"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mtClean="0">
                  <a:solidFill>
                    <a:srgbClr val="FF0000"/>
                  </a:solidFill>
                </a:rPr>
                <a:t>价值创造</a:t>
              </a:r>
              <a:endParaRPr lang="en-US" altLang="zh-CN" sz="1400" b="1" smtClean="0">
                <a:solidFill>
                  <a:srgbClr val="FF0000"/>
                </a:solidFill>
              </a:endParaRPr>
            </a:p>
            <a:p>
              <a:pPr algn="ctr"/>
              <a:r>
                <a:rPr lang="zh-CN" altLang="en-US" sz="1400" smtClean="0">
                  <a:solidFill>
                    <a:schemeClr val="tx1"/>
                  </a:solidFill>
                </a:rPr>
                <a:t>企业用人的理由</a:t>
              </a:r>
              <a:endParaRPr lang="zh-CN" altLang="en-US" sz="1400">
                <a:solidFill>
                  <a:schemeClr val="tx1"/>
                </a:solidFill>
              </a:endParaRPr>
            </a:p>
          </p:txBody>
        </p:sp>
        <p:cxnSp>
          <p:nvCxnSpPr>
            <p:cNvPr id="23" name="肘形连接符 22"/>
            <p:cNvCxnSpPr>
              <a:stCxn id="8" idx="3"/>
              <a:endCxn id="22" idx="1"/>
            </p:cNvCxnSpPr>
            <p:nvPr/>
          </p:nvCxnSpPr>
          <p:spPr>
            <a:xfrm>
              <a:off x="4109900" y="1239602"/>
              <a:ext cx="750132" cy="68407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肘形连接符 23"/>
            <p:cNvCxnSpPr>
              <a:stCxn id="9" idx="3"/>
              <a:endCxn id="22" idx="1"/>
            </p:cNvCxnSpPr>
            <p:nvPr/>
          </p:nvCxnSpPr>
          <p:spPr>
            <a:xfrm>
              <a:off x="4109900" y="1815666"/>
              <a:ext cx="750132" cy="10801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肘形连接符 24"/>
            <p:cNvCxnSpPr>
              <a:stCxn id="10" idx="3"/>
              <a:endCxn id="22" idx="1"/>
            </p:cNvCxnSpPr>
            <p:nvPr/>
          </p:nvCxnSpPr>
          <p:spPr>
            <a:xfrm flipV="1">
              <a:off x="4119582" y="1923678"/>
              <a:ext cx="740450" cy="46805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4860032" y="3543858"/>
              <a:ext cx="1440160"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mtClean="0">
                  <a:solidFill>
                    <a:srgbClr val="FF0000"/>
                  </a:solidFill>
                </a:rPr>
                <a:t>价值创造</a:t>
              </a:r>
              <a:endParaRPr lang="en-US" altLang="zh-CN" sz="1400" b="1" smtClean="0">
                <a:solidFill>
                  <a:srgbClr val="FF0000"/>
                </a:solidFill>
              </a:endParaRPr>
            </a:p>
            <a:p>
              <a:pPr algn="ctr"/>
              <a:r>
                <a:rPr lang="zh-CN" altLang="en-US" sz="1400" smtClean="0">
                  <a:solidFill>
                    <a:schemeClr val="tx1"/>
                  </a:solidFill>
                </a:rPr>
                <a:t>企业存在的理由</a:t>
              </a:r>
              <a:endParaRPr lang="zh-CN" altLang="en-US" sz="1400">
                <a:solidFill>
                  <a:schemeClr val="tx1"/>
                </a:solidFill>
              </a:endParaRPr>
            </a:p>
          </p:txBody>
        </p:sp>
        <p:cxnSp>
          <p:nvCxnSpPr>
            <p:cNvPr id="27" name="肘形连接符 26"/>
            <p:cNvCxnSpPr>
              <a:endCxn id="26" idx="1"/>
            </p:cNvCxnSpPr>
            <p:nvPr/>
          </p:nvCxnSpPr>
          <p:spPr>
            <a:xfrm>
              <a:off x="4109900" y="3147814"/>
              <a:ext cx="750132" cy="68407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连接符 27"/>
            <p:cNvCxnSpPr>
              <a:endCxn id="26" idx="1"/>
            </p:cNvCxnSpPr>
            <p:nvPr/>
          </p:nvCxnSpPr>
          <p:spPr>
            <a:xfrm>
              <a:off x="4109900" y="3723878"/>
              <a:ext cx="750132" cy="10801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肘形连接符 28"/>
            <p:cNvCxnSpPr>
              <a:endCxn id="26" idx="1"/>
            </p:cNvCxnSpPr>
            <p:nvPr/>
          </p:nvCxnSpPr>
          <p:spPr>
            <a:xfrm flipV="1">
              <a:off x="4119582" y="3831890"/>
              <a:ext cx="740450" cy="46805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6732240" y="1635646"/>
              <a:ext cx="1800200"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rPr>
                <a:t>个人收益</a:t>
              </a:r>
              <a:r>
                <a:rPr lang="en-US" altLang="zh-CN" sz="1400" smtClean="0">
                  <a:solidFill>
                    <a:schemeClr val="tx1"/>
                  </a:solidFill>
                </a:rPr>
                <a:t>+</a:t>
              </a:r>
              <a:r>
                <a:rPr lang="zh-CN" altLang="en-US" sz="1400" smtClean="0">
                  <a:solidFill>
                    <a:schemeClr val="tx1"/>
                  </a:solidFill>
                </a:rPr>
                <a:t>企业收益</a:t>
              </a:r>
              <a:endParaRPr lang="zh-CN" altLang="en-US" sz="1400">
                <a:solidFill>
                  <a:schemeClr val="tx1"/>
                </a:solidFill>
              </a:endParaRPr>
            </a:p>
          </p:txBody>
        </p:sp>
        <p:sp>
          <p:nvSpPr>
            <p:cNvPr id="31" name="矩形 30"/>
            <p:cNvSpPr/>
            <p:nvPr/>
          </p:nvSpPr>
          <p:spPr>
            <a:xfrm>
              <a:off x="6732240" y="3507854"/>
              <a:ext cx="1800200"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rPr>
                <a:t>企业成本</a:t>
              </a:r>
              <a:r>
                <a:rPr lang="en-US" altLang="zh-CN" sz="1400" smtClean="0">
                  <a:solidFill>
                    <a:schemeClr val="tx1"/>
                  </a:solidFill>
                </a:rPr>
                <a:t>+</a:t>
              </a:r>
              <a:r>
                <a:rPr lang="zh-CN" altLang="en-US" sz="1400" smtClean="0">
                  <a:solidFill>
                    <a:schemeClr val="tx1"/>
                  </a:solidFill>
                </a:rPr>
                <a:t>企业利润</a:t>
              </a:r>
              <a:endParaRPr lang="zh-CN" altLang="en-US" sz="1400">
                <a:solidFill>
                  <a:schemeClr val="tx1"/>
                </a:solidFill>
              </a:endParaRPr>
            </a:p>
          </p:txBody>
        </p:sp>
        <p:sp>
          <p:nvSpPr>
            <p:cNvPr id="32" name="右箭头 31"/>
            <p:cNvSpPr/>
            <p:nvPr/>
          </p:nvSpPr>
          <p:spPr>
            <a:xfrm>
              <a:off x="6444208" y="1779662"/>
              <a:ext cx="1859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右箭头 32"/>
            <p:cNvSpPr/>
            <p:nvPr/>
          </p:nvSpPr>
          <p:spPr>
            <a:xfrm>
              <a:off x="6444208" y="3723878"/>
              <a:ext cx="1859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p:txBody>
          <a:bodyPr/>
          <a:lstStyle/>
          <a:p>
            <a:r>
              <a:rPr lang="en-US" altLang="zh-CN" dirty="0" smtClean="0"/>
              <a:t>V</a:t>
            </a:r>
            <a:r>
              <a:rPr lang="zh-CN" altLang="en-US" dirty="0" smtClean="0"/>
              <a:t>创决策训练营</a:t>
            </a:r>
            <a:endParaRPr lang="zh-CN" altLang="en-US" dirty="0"/>
          </a:p>
        </p:txBody>
      </p:sp>
      <p:sp>
        <p:nvSpPr>
          <p:cNvPr id="9" name="文本占位符 8"/>
          <p:cNvSpPr>
            <a:spLocks noGrp="1"/>
          </p:cNvSpPr>
          <p:nvPr>
            <p:ph type="body" sz="quarter" idx="13"/>
          </p:nvPr>
        </p:nvSpPr>
        <p:spPr>
          <a:xfrm>
            <a:off x="7741628" y="3663536"/>
            <a:ext cx="4450372" cy="1313005"/>
          </a:xfrm>
        </p:spPr>
        <p:txBody>
          <a:bodyPr/>
          <a:lstStyle/>
          <a:p>
            <a:r>
              <a:rPr lang="zh-CN" altLang="en-US" sz="5400" dirty="0" smtClean="0"/>
              <a:t>我的创业经验</a:t>
            </a:r>
            <a:endParaRPr lang="zh-CN" altLang="en-US" sz="5400" dirty="0"/>
          </a:p>
        </p:txBody>
      </p:sp>
      <p:pic>
        <p:nvPicPr>
          <p:cNvPr id="5" name="图片占位符 4"/>
          <p:cNvPicPr>
            <a:picLocks noGrp="1" noChangeAspect="1"/>
          </p:cNvPicPr>
          <p:nvPr>
            <p:ph type="pic" sz="quarter" idx="14"/>
          </p:nvPr>
        </p:nvPicPr>
        <p:blipFill rotWithShape="1">
          <a:blip r:embed="rId1" cstate="print">
            <a:extLst>
              <a:ext uri="{28A0092B-C50C-407E-A947-70E740481C1C}">
                <a14:useLocalDpi xmlns:a14="http://schemas.microsoft.com/office/drawing/2010/main" val="0"/>
              </a:ext>
            </a:extLst>
          </a:blip>
          <a:srcRect l="20600" r="20600"/>
          <a:stretch>
            <a:fillRect/>
          </a:stretch>
        </p:blipFill>
        <p:spPr/>
      </p:pic>
      <p:sp>
        <p:nvSpPr>
          <p:cNvPr id="6" name="文本占位符 5"/>
          <p:cNvSpPr>
            <a:spLocks noGrp="1"/>
          </p:cNvSpPr>
          <p:nvPr>
            <p:ph type="body" sz="quarter" idx="10"/>
          </p:nvPr>
        </p:nvSpPr>
        <p:spPr/>
        <p:txBody>
          <a:bodyPr/>
          <a:lstStyle/>
          <a:p>
            <a:r>
              <a:rPr lang="zh-CN" altLang="en-US" smtClean="0"/>
              <a:t>叁</a:t>
            </a:r>
            <a:endParaRPr lang="zh-CN" altLang="en-US" dirty="0"/>
          </a:p>
        </p:txBody>
      </p:sp>
      <p:sp>
        <p:nvSpPr>
          <p:cNvPr id="8" name="文本占位符 7"/>
          <p:cNvSpPr>
            <a:spLocks noGrp="1"/>
          </p:cNvSpPr>
          <p:nvPr>
            <p:ph type="body" sz="quarter" idx="12"/>
          </p:nvPr>
        </p:nvSpPr>
        <p:spPr/>
        <p:txBody>
          <a:bodyPr/>
          <a:lstStyle/>
          <a:p>
            <a:r>
              <a:rPr lang="zh-CN" altLang="en-US" smtClean="0"/>
              <a:t>第三部分</a:t>
            </a:r>
            <a:endParaRPr lang="zh-CN" altLang="en-US" dirty="0"/>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smtClean="0"/>
              <a:t>3</a:t>
            </a:r>
            <a:endParaRPr lang="zh-CN" altLang="en-US" dirty="0"/>
          </a:p>
        </p:txBody>
      </p:sp>
      <p:sp>
        <p:nvSpPr>
          <p:cNvPr id="3" name="文本占位符 2"/>
          <p:cNvSpPr>
            <a:spLocks noGrp="1"/>
          </p:cNvSpPr>
          <p:nvPr>
            <p:ph type="body" sz="quarter" idx="14"/>
          </p:nvPr>
        </p:nvSpPr>
        <p:spPr>
          <a:xfrm>
            <a:off x="902135" y="808399"/>
            <a:ext cx="3348131" cy="435644"/>
          </a:xfrm>
        </p:spPr>
        <p:txBody>
          <a:bodyPr/>
          <a:lstStyle/>
          <a:p>
            <a:r>
              <a:rPr lang="zh-CN" altLang="en-US" dirty="0" smtClean="0"/>
              <a:t>新兴产业所驱动的创业项目</a:t>
            </a:r>
            <a:endParaRPr lang="zh-CN" altLang="en-US" dirty="0"/>
          </a:p>
        </p:txBody>
      </p:sp>
      <p:sp>
        <p:nvSpPr>
          <p:cNvPr id="4" name="灯片编号占位符 3"/>
          <p:cNvSpPr>
            <a:spLocks noGrp="1"/>
          </p:cNvSpPr>
          <p:nvPr>
            <p:ph type="sldNum" sz="quarter" idx="15"/>
          </p:nvPr>
        </p:nvSpPr>
        <p:spPr/>
        <p:txBody>
          <a:bodyPr/>
          <a:lstStyle/>
          <a:p>
            <a:fld id="{4596955A-0397-448E-A8D1-99E4CC3433F6}" type="slidenum">
              <a:rPr lang="zh-CN" altLang="en-US" smtClean="0"/>
            </a:fld>
            <a:endParaRPr lang="zh-CN" altLang="en-US" dirty="0"/>
          </a:p>
        </p:txBody>
      </p:sp>
      <p:grpSp>
        <p:nvGrpSpPr>
          <p:cNvPr id="12" name="组 11"/>
          <p:cNvGrpSpPr/>
          <p:nvPr/>
        </p:nvGrpSpPr>
        <p:grpSpPr>
          <a:xfrm>
            <a:off x="1639286" y="1879596"/>
            <a:ext cx="8708405" cy="3093054"/>
            <a:chOff x="1910219" y="2370663"/>
            <a:chExt cx="8708405" cy="3093054"/>
          </a:xfrm>
        </p:grpSpPr>
        <p:grpSp>
          <p:nvGrpSpPr>
            <p:cNvPr id="22" name="组合 21"/>
            <p:cNvGrpSpPr/>
            <p:nvPr/>
          </p:nvGrpSpPr>
          <p:grpSpPr>
            <a:xfrm>
              <a:off x="4432920" y="3271603"/>
              <a:ext cx="3589504" cy="2192114"/>
              <a:chOff x="2976666" y="3458612"/>
              <a:chExt cx="3589504" cy="1454156"/>
            </a:xfrm>
          </p:grpSpPr>
          <p:sp>
            <p:nvSpPr>
              <p:cNvPr id="7" name="平行四边形 6"/>
              <p:cNvSpPr/>
              <p:nvPr/>
            </p:nvSpPr>
            <p:spPr>
              <a:xfrm>
                <a:off x="3658903" y="3458612"/>
                <a:ext cx="2323381" cy="400074"/>
              </a:xfrm>
              <a:prstGeom prst="parallelogram">
                <a:avLst>
                  <a:gd name="adj" fmla="val 23322"/>
                </a:avLst>
              </a:prstGeom>
              <a:solidFill>
                <a:srgbClr val="383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高新技术改造</a:t>
                </a:r>
                <a:endParaRPr lang="zh-CN" altLang="en-US" dirty="0"/>
              </a:p>
            </p:txBody>
          </p:sp>
          <p:sp>
            <p:nvSpPr>
              <p:cNvPr id="18" name="文本框 17"/>
              <p:cNvSpPr txBox="1"/>
              <p:nvPr/>
            </p:nvSpPr>
            <p:spPr>
              <a:xfrm>
                <a:off x="2976666" y="4555477"/>
                <a:ext cx="3589504" cy="357291"/>
              </a:xfrm>
              <a:prstGeom prst="rect">
                <a:avLst/>
              </a:prstGeom>
              <a:noFill/>
            </p:spPr>
            <p:txBody>
              <a:bodyPr wrap="square" lIns="0" tIns="0" rIns="0" bIns="0" rtlCol="0">
                <a:spAutoFit/>
              </a:bodyPr>
              <a:lstStyle/>
              <a:p>
                <a:pPr>
                  <a:lnSpc>
                    <a:spcPct val="150000"/>
                  </a:lnSpc>
                </a:pPr>
                <a:r>
                  <a:rPr lang="zh-CN" altLang="en-US" sz="1200" dirty="0" smtClean="0"/>
                  <a:t>用高新技术改造传统产业形成，比如用新技术武装后的物流产业。</a:t>
                </a:r>
                <a:endParaRPr lang="zh-CN" altLang="zh-CN" sz="1200" dirty="0"/>
              </a:p>
            </p:txBody>
          </p:sp>
        </p:grpSp>
        <p:grpSp>
          <p:nvGrpSpPr>
            <p:cNvPr id="23" name="组合 22"/>
            <p:cNvGrpSpPr/>
            <p:nvPr/>
          </p:nvGrpSpPr>
          <p:grpSpPr>
            <a:xfrm>
              <a:off x="7029120" y="2370663"/>
              <a:ext cx="3589504" cy="2182275"/>
              <a:chOff x="5369670" y="2411053"/>
              <a:chExt cx="3589504" cy="1447633"/>
            </a:xfrm>
          </p:grpSpPr>
          <p:sp>
            <p:nvSpPr>
              <p:cNvPr id="8" name="平行四边形 7"/>
              <p:cNvSpPr/>
              <p:nvPr/>
            </p:nvSpPr>
            <p:spPr>
              <a:xfrm>
                <a:off x="5960746" y="3458612"/>
                <a:ext cx="2323381" cy="400074"/>
              </a:xfrm>
              <a:prstGeom prst="parallelogram">
                <a:avLst>
                  <a:gd name="adj" fmla="val 23322"/>
                </a:avLst>
              </a:prstGeom>
              <a:solidFill>
                <a:srgbClr val="33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公益事业产业化</a:t>
                </a:r>
                <a:endParaRPr lang="zh-CN" altLang="en-US" dirty="0"/>
              </a:p>
            </p:txBody>
          </p:sp>
          <p:sp>
            <p:nvSpPr>
              <p:cNvPr id="19" name="文本框 18"/>
              <p:cNvSpPr txBox="1"/>
              <p:nvPr/>
            </p:nvSpPr>
            <p:spPr>
              <a:xfrm>
                <a:off x="5369670" y="2411053"/>
                <a:ext cx="3589504" cy="357291"/>
              </a:xfrm>
              <a:prstGeom prst="rect">
                <a:avLst/>
              </a:prstGeom>
              <a:noFill/>
            </p:spPr>
            <p:txBody>
              <a:bodyPr wrap="square" lIns="0" tIns="0" rIns="0" bIns="0" rtlCol="0">
                <a:spAutoFit/>
              </a:bodyPr>
              <a:lstStyle/>
              <a:p>
                <a:pPr>
                  <a:lnSpc>
                    <a:spcPct val="150000"/>
                  </a:lnSpc>
                </a:pPr>
                <a:r>
                  <a:rPr lang="zh-CN" altLang="en-US" sz="1200" dirty="0" smtClean="0"/>
                  <a:t>对人们原来认为是公益事业进行产业化运作形成，例如传媒行业，电影产业，教育产业。</a:t>
                </a:r>
                <a:endParaRPr lang="zh-CN" altLang="zh-CN" sz="1200" dirty="0"/>
              </a:p>
            </p:txBody>
          </p:sp>
        </p:grpSp>
        <p:grpSp>
          <p:nvGrpSpPr>
            <p:cNvPr id="21" name="组合 20"/>
            <p:cNvGrpSpPr/>
            <p:nvPr/>
          </p:nvGrpSpPr>
          <p:grpSpPr>
            <a:xfrm>
              <a:off x="1910219" y="2387596"/>
              <a:ext cx="3589504" cy="2165341"/>
              <a:chOff x="758759" y="2422286"/>
              <a:chExt cx="3589504" cy="1436400"/>
            </a:xfrm>
          </p:grpSpPr>
          <p:sp>
            <p:nvSpPr>
              <p:cNvPr id="6" name="平行四边形 5"/>
              <p:cNvSpPr/>
              <p:nvPr/>
            </p:nvSpPr>
            <p:spPr>
              <a:xfrm>
                <a:off x="1357060" y="3458612"/>
                <a:ext cx="2323381" cy="400074"/>
              </a:xfrm>
              <a:prstGeom prst="parallelogram">
                <a:avLst>
                  <a:gd name="adj" fmla="val 233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新技术产业化</a:t>
                </a:r>
                <a:endParaRPr lang="zh-CN" altLang="en-US" dirty="0"/>
              </a:p>
            </p:txBody>
          </p:sp>
          <p:sp>
            <p:nvSpPr>
              <p:cNvPr id="20" name="文本框 19"/>
              <p:cNvSpPr txBox="1"/>
              <p:nvPr/>
            </p:nvSpPr>
            <p:spPr>
              <a:xfrm>
                <a:off x="758759" y="2422286"/>
                <a:ext cx="3589504" cy="357291"/>
              </a:xfrm>
              <a:prstGeom prst="rect">
                <a:avLst/>
              </a:prstGeom>
              <a:noFill/>
            </p:spPr>
            <p:txBody>
              <a:bodyPr wrap="square" lIns="0" tIns="0" rIns="0" bIns="0" rtlCol="0">
                <a:spAutoFit/>
              </a:bodyPr>
              <a:lstStyle/>
              <a:p>
                <a:pPr>
                  <a:lnSpc>
                    <a:spcPct val="150000"/>
                  </a:lnSpc>
                </a:pPr>
                <a:r>
                  <a:rPr lang="zh-CN" altLang="en-US" sz="1200" dirty="0" smtClean="0"/>
                  <a:t>新技术产业化形成的新产业，比如生物技术、信息技术发展形成的生物制药、互联网产业。</a:t>
                </a:r>
                <a:endParaRPr lang="zh-CN" altLang="zh-CN" sz="1200" dirty="0"/>
              </a:p>
            </p:txBody>
          </p:sp>
        </p:grpSp>
      </p:grpSp>
      <p:sp>
        <p:nvSpPr>
          <p:cNvPr id="10" name="文本框 9"/>
          <p:cNvSpPr txBox="1"/>
          <p:nvPr/>
        </p:nvSpPr>
        <p:spPr>
          <a:xfrm>
            <a:off x="880533" y="5029200"/>
            <a:ext cx="10583333" cy="523220"/>
          </a:xfrm>
          <a:prstGeom prst="rect">
            <a:avLst/>
          </a:prstGeom>
          <a:noFill/>
        </p:spPr>
        <p:txBody>
          <a:bodyPr wrap="square" rtlCol="0">
            <a:spAutoFit/>
          </a:bodyPr>
          <a:lstStyle/>
          <a:p>
            <a:r>
              <a:rPr kumimoji="1" lang="zh-CN" altLang="en-US" sz="1400" dirty="0"/>
              <a:t>七大新兴产业，指国家战略性新兴产业规划及中央和地方的配套支持政策确定的</a:t>
            </a:r>
            <a:r>
              <a:rPr kumimoji="1" lang="en-US" altLang="zh-CN" sz="1400" dirty="0"/>
              <a:t>7</a:t>
            </a:r>
            <a:r>
              <a:rPr kumimoji="1" lang="zh-CN" altLang="en-US" sz="1400" dirty="0"/>
              <a:t>个领域（</a:t>
            </a:r>
            <a:r>
              <a:rPr kumimoji="1" lang="en-US" altLang="zh-CN" sz="1400" dirty="0"/>
              <a:t>23</a:t>
            </a:r>
            <a:r>
              <a:rPr kumimoji="1" lang="zh-CN" altLang="en-US" sz="1400" dirty="0"/>
              <a:t>个重点方向），“</a:t>
            </a:r>
            <a:r>
              <a:rPr kumimoji="1" lang="zh-CN" altLang="en-US" sz="1400" dirty="0" smtClean="0"/>
              <a:t>新七领域</a:t>
            </a:r>
            <a:r>
              <a:rPr kumimoji="1" lang="zh-CN" altLang="en-US" sz="1400" dirty="0"/>
              <a:t>”为“节能环保、新兴信息产业、生物产业、新能源、新能源汽车、高端装备制造业和新材料”</a:t>
            </a:r>
            <a:r>
              <a:rPr kumimoji="1" lang="zh-CN" altLang="en-US" sz="1400" dirty="0" smtClean="0"/>
              <a:t>。</a:t>
            </a:r>
            <a:endParaRPr kumimoji="1" lang="en-US" altLang="zh-CN" sz="1400" dirty="0" smtClean="0"/>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smtClean="0"/>
              <a:t>3</a:t>
            </a:r>
            <a:endParaRPr lang="zh-CN" altLang="en-US" dirty="0"/>
          </a:p>
        </p:txBody>
      </p:sp>
      <p:sp>
        <p:nvSpPr>
          <p:cNvPr id="3" name="文本占位符 2"/>
          <p:cNvSpPr>
            <a:spLocks noGrp="1"/>
          </p:cNvSpPr>
          <p:nvPr>
            <p:ph type="body" sz="quarter" idx="14"/>
          </p:nvPr>
        </p:nvSpPr>
        <p:spPr/>
        <p:txBody>
          <a:bodyPr/>
          <a:lstStyle/>
          <a:p>
            <a:r>
              <a:rPr lang="zh-CN" altLang="en-US" dirty="0" smtClean="0"/>
              <a:t>创业初期的</a:t>
            </a:r>
            <a:r>
              <a:rPr lang="en-US" altLang="zh-CN" dirty="0" smtClean="0"/>
              <a:t>3</a:t>
            </a:r>
            <a:r>
              <a:rPr lang="zh-CN" altLang="en-US" dirty="0" smtClean="0"/>
              <a:t>大核心内容</a:t>
            </a:r>
            <a:endParaRPr lang="zh-CN" altLang="en-US" dirty="0"/>
          </a:p>
        </p:txBody>
      </p:sp>
      <p:sp>
        <p:nvSpPr>
          <p:cNvPr id="4" name="灯片编号占位符 3"/>
          <p:cNvSpPr>
            <a:spLocks noGrp="1"/>
          </p:cNvSpPr>
          <p:nvPr>
            <p:ph type="sldNum" sz="quarter" idx="15"/>
          </p:nvPr>
        </p:nvSpPr>
        <p:spPr/>
        <p:txBody>
          <a:bodyPr/>
          <a:lstStyle/>
          <a:p>
            <a:fld id="{960E47D1-41C1-405F-8F5B-A65B2ED23DDD}" type="slidenum">
              <a:rPr lang="zh-CN" altLang="en-US" smtClean="0"/>
            </a:fld>
            <a:endParaRPr lang="zh-CN" altLang="en-US" dirty="0"/>
          </a:p>
        </p:txBody>
      </p:sp>
      <p:sp>
        <p:nvSpPr>
          <p:cNvPr id="20" name="矩形 19"/>
          <p:cNvSpPr/>
          <p:nvPr/>
        </p:nvSpPr>
        <p:spPr>
          <a:xfrm>
            <a:off x="829733" y="2235200"/>
            <a:ext cx="3234267" cy="2810933"/>
          </a:xfrm>
          <a:prstGeom prst="rect">
            <a:avLst/>
          </a:prstGeom>
          <a:gradFill flip="none" rotWithShape="1">
            <a:gsLst>
              <a:gs pos="0">
                <a:schemeClr val="accent1">
                  <a:satMod val="103000"/>
                  <a:lumMod val="102000"/>
                  <a:tint val="94000"/>
                  <a:alpha val="78000"/>
                </a:schemeClr>
              </a:gs>
              <a:gs pos="50000">
                <a:schemeClr val="accent1">
                  <a:satMod val="110000"/>
                  <a:lumMod val="100000"/>
                  <a:shade val="100000"/>
                  <a:alpha val="78000"/>
                </a:schemeClr>
              </a:gs>
              <a:gs pos="100000">
                <a:schemeClr val="accent1">
                  <a:lumMod val="99000"/>
                  <a:satMod val="120000"/>
                  <a:shade val="78000"/>
                  <a:alpha val="78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smtClean="0"/>
              <a:t>团队组建和公司架构</a:t>
            </a:r>
            <a:endParaRPr lang="en-US" altLang="zh-CN" b="1" dirty="0" smtClean="0"/>
          </a:p>
          <a:p>
            <a:pPr algn="ctr"/>
            <a:endParaRPr kumimoji="1" lang="en-US" altLang="zh-CN" dirty="0"/>
          </a:p>
          <a:p>
            <a:pPr algn="ctr"/>
            <a:r>
              <a:rPr kumimoji="1" lang="zh-CN" altLang="en-US" dirty="0" smtClean="0"/>
              <a:t>有形：场地、设备</a:t>
            </a:r>
            <a:endParaRPr kumimoji="1" lang="en-US" altLang="zh-CN" dirty="0" smtClean="0"/>
          </a:p>
          <a:p>
            <a:pPr algn="ctr"/>
            <a:r>
              <a:rPr kumimoji="1" lang="zh-CN" altLang="en-US" dirty="0" smtClean="0"/>
              <a:t>数字：宣传、演示</a:t>
            </a:r>
            <a:endParaRPr kumimoji="1" lang="zh-CN" altLang="en-US" dirty="0"/>
          </a:p>
        </p:txBody>
      </p:sp>
      <p:sp>
        <p:nvSpPr>
          <p:cNvPr id="21" name="矩形 20"/>
          <p:cNvSpPr/>
          <p:nvPr/>
        </p:nvSpPr>
        <p:spPr>
          <a:xfrm>
            <a:off x="4402666" y="2235200"/>
            <a:ext cx="3234267" cy="2810933"/>
          </a:xfrm>
          <a:prstGeom prst="rect">
            <a:avLst/>
          </a:prstGeom>
          <a:gradFill flip="none" rotWithShape="1">
            <a:gsLst>
              <a:gs pos="0">
                <a:schemeClr val="accent1">
                  <a:satMod val="103000"/>
                  <a:lumMod val="102000"/>
                  <a:tint val="94000"/>
                  <a:alpha val="78000"/>
                </a:schemeClr>
              </a:gs>
              <a:gs pos="50000">
                <a:schemeClr val="accent1">
                  <a:satMod val="110000"/>
                  <a:lumMod val="100000"/>
                  <a:shade val="100000"/>
                  <a:alpha val="78000"/>
                </a:schemeClr>
              </a:gs>
              <a:gs pos="100000">
                <a:schemeClr val="accent1">
                  <a:lumMod val="99000"/>
                  <a:satMod val="120000"/>
                  <a:shade val="78000"/>
                  <a:alpha val="78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smtClean="0"/>
              <a:t>公司员工工作方式确立</a:t>
            </a:r>
            <a:endParaRPr lang="en-US" altLang="zh-CN" b="1" dirty="0" smtClean="0"/>
          </a:p>
          <a:p>
            <a:pPr algn="ctr"/>
            <a:endParaRPr lang="en-US" altLang="zh-CN" dirty="0"/>
          </a:p>
          <a:p>
            <a:pPr algn="ctr"/>
            <a:r>
              <a:rPr lang="zh-CN" altLang="en-US" dirty="0" smtClean="0"/>
              <a:t>包括</a:t>
            </a:r>
            <a:r>
              <a:rPr lang="zh-CN" altLang="en-US" dirty="0"/>
              <a:t>工作交流、工作汇报</a:t>
            </a:r>
            <a:endParaRPr kumimoji="1" lang="zh-CN" altLang="en-US" dirty="0"/>
          </a:p>
        </p:txBody>
      </p:sp>
      <p:sp>
        <p:nvSpPr>
          <p:cNvPr id="22" name="矩形 21"/>
          <p:cNvSpPr/>
          <p:nvPr/>
        </p:nvSpPr>
        <p:spPr>
          <a:xfrm>
            <a:off x="7907866" y="2235200"/>
            <a:ext cx="3234267" cy="2810933"/>
          </a:xfrm>
          <a:prstGeom prst="rect">
            <a:avLst/>
          </a:prstGeom>
          <a:gradFill flip="none" rotWithShape="1">
            <a:gsLst>
              <a:gs pos="0">
                <a:schemeClr val="accent1">
                  <a:satMod val="103000"/>
                  <a:lumMod val="102000"/>
                  <a:tint val="94000"/>
                  <a:alpha val="78000"/>
                </a:schemeClr>
              </a:gs>
              <a:gs pos="50000">
                <a:schemeClr val="accent1">
                  <a:satMod val="110000"/>
                  <a:lumMod val="100000"/>
                  <a:shade val="100000"/>
                  <a:alpha val="78000"/>
                </a:schemeClr>
              </a:gs>
              <a:gs pos="100000">
                <a:schemeClr val="accent1">
                  <a:lumMod val="99000"/>
                  <a:satMod val="120000"/>
                  <a:shade val="78000"/>
                  <a:alpha val="78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t>对创业资</a:t>
            </a:r>
            <a:r>
              <a:rPr lang="zh-CN" altLang="en-US" b="1" dirty="0" smtClean="0"/>
              <a:t>金的认知和规划</a:t>
            </a:r>
            <a:endParaRPr lang="en-US" altLang="zh-CN" b="1" dirty="0" smtClean="0"/>
          </a:p>
          <a:p>
            <a:pPr algn="ctr"/>
            <a:endParaRPr lang="en-US" altLang="zh-CN" dirty="0"/>
          </a:p>
          <a:p>
            <a:pPr algn="ctr"/>
            <a:r>
              <a:rPr lang="zh-CN" altLang="en-US" dirty="0" smtClean="0"/>
              <a:t>企业基本户</a:t>
            </a:r>
            <a:r>
              <a:rPr lang="zh-CN" altLang="zh-CN" dirty="0" smtClean="0"/>
              <a:t>、</a:t>
            </a:r>
            <a:r>
              <a:rPr lang="zh-CN" altLang="en-US" dirty="0" smtClean="0"/>
              <a:t>流水账、财务</a:t>
            </a:r>
            <a:endParaRPr lang="en-US" altLang="zh-CN" dirty="0" smtClean="0"/>
          </a:p>
          <a:p>
            <a:pPr algn="ctr"/>
            <a:endParaRPr kumimoji="1" lang="en-US" altLang="zh-C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文本占位符 2052"/>
          <p:cNvSpPr>
            <a:spLocks noGrp="1"/>
          </p:cNvSpPr>
          <p:nvPr>
            <p:ph type="body" sz="quarter" idx="13"/>
          </p:nvPr>
        </p:nvSpPr>
        <p:spPr/>
        <p:txBody>
          <a:bodyPr/>
          <a:lstStyle/>
          <a:p>
            <a:r>
              <a:rPr lang="en-US" altLang="zh-CN" dirty="0" smtClean="0"/>
              <a:t>0</a:t>
            </a:r>
            <a:endParaRPr lang="zh-CN" altLang="en-US" dirty="0"/>
          </a:p>
        </p:txBody>
      </p:sp>
      <p:sp>
        <p:nvSpPr>
          <p:cNvPr id="2061" name="文本占位符 2060"/>
          <p:cNvSpPr>
            <a:spLocks noGrp="1"/>
          </p:cNvSpPr>
          <p:nvPr>
            <p:ph type="body" sz="quarter" idx="14"/>
          </p:nvPr>
        </p:nvSpPr>
        <p:spPr/>
        <p:txBody>
          <a:bodyPr/>
          <a:lstStyle/>
          <a:p>
            <a:r>
              <a:rPr lang="zh-CN" altLang="en-US" dirty="0" smtClean="0"/>
              <a:t>调查</a:t>
            </a:r>
            <a:endParaRPr lang="zh-CN" altLang="en-US" dirty="0"/>
          </a:p>
        </p:txBody>
      </p:sp>
      <p:sp>
        <p:nvSpPr>
          <p:cNvPr id="4" name="灯片编号占位符 3"/>
          <p:cNvSpPr>
            <a:spLocks noGrp="1"/>
          </p:cNvSpPr>
          <p:nvPr>
            <p:ph type="sldNum" sz="quarter" idx="15"/>
          </p:nvPr>
        </p:nvSpPr>
        <p:spPr/>
        <p:txBody>
          <a:bodyPr/>
          <a:lstStyle/>
          <a:p>
            <a:fld id="{4596955A-0397-448E-A8D1-99E4CC3433F6}" type="slidenum">
              <a:rPr lang="zh-CN" altLang="en-US" smtClean="0"/>
            </a:fld>
            <a:endParaRPr lang="zh-CN" altLang="en-US" dirty="0"/>
          </a:p>
        </p:txBody>
      </p:sp>
      <p:sp>
        <p:nvSpPr>
          <p:cNvPr id="3" name="文本框 2"/>
          <p:cNvSpPr txBox="1"/>
          <p:nvPr/>
        </p:nvSpPr>
        <p:spPr>
          <a:xfrm>
            <a:off x="1693328" y="1473199"/>
            <a:ext cx="6186309" cy="1477328"/>
          </a:xfrm>
          <a:prstGeom prst="rect">
            <a:avLst/>
          </a:prstGeom>
          <a:noFill/>
        </p:spPr>
        <p:txBody>
          <a:bodyPr wrap="none" rtlCol="0">
            <a:spAutoFit/>
          </a:bodyPr>
          <a:lstStyle/>
          <a:p>
            <a:r>
              <a:rPr kumimoji="1" lang="zh-CN" altLang="en-US" dirty="0" smtClean="0"/>
              <a:t>在同学们心里，什么是创新？什么是创业？</a:t>
            </a:r>
            <a:endParaRPr kumimoji="1" lang="en-US" altLang="zh-CN" dirty="0" smtClean="0"/>
          </a:p>
          <a:p>
            <a:endParaRPr kumimoji="1" lang="en-US" altLang="zh-CN" dirty="0"/>
          </a:p>
          <a:p>
            <a:r>
              <a:rPr kumimoji="1" lang="zh-CN" altLang="en-US" dirty="0" smtClean="0"/>
              <a:t>分享你知道的创业故事和创业者！</a:t>
            </a:r>
            <a:endParaRPr kumimoji="1" lang="en-US" altLang="zh-CN" dirty="0" smtClean="0"/>
          </a:p>
          <a:p>
            <a:endParaRPr kumimoji="1" lang="en-US" altLang="zh-CN" dirty="0"/>
          </a:p>
          <a:p>
            <a:r>
              <a:rPr kumimoji="1" lang="zh-CN" altLang="en-US" dirty="0" smtClean="0"/>
              <a:t>如果做一个毕业去向选择，创业和就业你更愿意走向那边</a:t>
            </a:r>
            <a:r>
              <a:rPr kumimoji="1" lang="zh-CN" altLang="en-US" dirty="0"/>
              <a:t>？</a:t>
            </a:r>
            <a:endParaRPr kumimoji="1"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smtClean="0"/>
              <a:t>3</a:t>
            </a:r>
            <a:endParaRPr lang="zh-CN" altLang="en-US" dirty="0"/>
          </a:p>
        </p:txBody>
      </p:sp>
      <p:sp>
        <p:nvSpPr>
          <p:cNvPr id="3" name="文本占位符 2"/>
          <p:cNvSpPr>
            <a:spLocks noGrp="1"/>
          </p:cNvSpPr>
          <p:nvPr>
            <p:ph type="body" sz="quarter" idx="14"/>
          </p:nvPr>
        </p:nvSpPr>
        <p:spPr/>
        <p:txBody>
          <a:bodyPr/>
          <a:lstStyle/>
          <a:p>
            <a:r>
              <a:rPr lang="zh-CN" altLang="en-US" dirty="0" smtClean="0"/>
              <a:t>创立企业后</a:t>
            </a:r>
            <a:r>
              <a:rPr lang="zh-CN" altLang="zh-CN" dirty="0"/>
              <a:t>6</a:t>
            </a:r>
            <a:r>
              <a:rPr lang="zh-CN" altLang="en-US" dirty="0" smtClean="0"/>
              <a:t>大关键</a:t>
            </a:r>
            <a:endParaRPr lang="zh-CN" altLang="en-US" dirty="0"/>
          </a:p>
        </p:txBody>
      </p:sp>
      <p:sp>
        <p:nvSpPr>
          <p:cNvPr id="4" name="灯片编号占位符 3"/>
          <p:cNvSpPr>
            <a:spLocks noGrp="1"/>
          </p:cNvSpPr>
          <p:nvPr>
            <p:ph type="sldNum" sz="quarter" idx="15"/>
          </p:nvPr>
        </p:nvSpPr>
        <p:spPr/>
        <p:txBody>
          <a:bodyPr/>
          <a:lstStyle/>
          <a:p>
            <a:fld id="{960E47D1-41C1-405F-8F5B-A65B2ED23DDD}" type="slidenum">
              <a:rPr lang="zh-CN" altLang="en-US" smtClean="0"/>
            </a:fld>
            <a:endParaRPr lang="zh-CN" altLang="en-US" dirty="0"/>
          </a:p>
        </p:txBody>
      </p:sp>
      <p:sp>
        <p:nvSpPr>
          <p:cNvPr id="14" name="圆角矩形 13"/>
          <p:cNvSpPr/>
          <p:nvPr/>
        </p:nvSpPr>
        <p:spPr>
          <a:xfrm>
            <a:off x="1507067" y="2499613"/>
            <a:ext cx="7010399" cy="73465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市场</a:t>
            </a:r>
            <a:r>
              <a:rPr lang="zh-CN" altLang="en-US" sz="1600" dirty="0"/>
              <a:t>分析：分析产品结构、分析市场总需求、分析细分市场需求、分析产品走势、生命周期</a:t>
            </a:r>
            <a:endParaRPr lang="zh-CN" altLang="en-US" sz="1600" dirty="0">
              <a:latin typeface="微软雅黑" panose="020B0503020204020204" pitchFamily="34" charset="-122"/>
              <a:ea typeface="微软雅黑" panose="020B0503020204020204" pitchFamily="34" charset="-122"/>
            </a:endParaRPr>
          </a:p>
        </p:txBody>
      </p:sp>
      <p:sp>
        <p:nvSpPr>
          <p:cNvPr id="15" name="圆角矩形 14"/>
          <p:cNvSpPr/>
          <p:nvPr/>
        </p:nvSpPr>
        <p:spPr>
          <a:xfrm>
            <a:off x="8645933" y="2482680"/>
            <a:ext cx="2479267" cy="73465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战略规划</a:t>
            </a:r>
            <a:endParaRPr lang="zh-CN" altLang="en-US" sz="1600" dirty="0">
              <a:latin typeface="微软雅黑" panose="020B0503020204020204" pitchFamily="34" charset="-122"/>
              <a:ea typeface="微软雅黑" panose="020B0503020204020204" pitchFamily="34" charset="-122"/>
            </a:endParaRPr>
          </a:p>
        </p:txBody>
      </p:sp>
      <p:sp>
        <p:nvSpPr>
          <p:cNvPr id="16" name="圆角矩形 15"/>
          <p:cNvSpPr/>
          <p:nvPr/>
        </p:nvSpPr>
        <p:spPr>
          <a:xfrm>
            <a:off x="1507068" y="3447873"/>
            <a:ext cx="6993466" cy="73465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业务构建：业务熟悉、业务规则掌握、业务试错、交易合同认知</a:t>
            </a:r>
            <a:endParaRPr lang="zh-CN" altLang="en-US" sz="1600" dirty="0">
              <a:latin typeface="微软雅黑" panose="020B0503020204020204" pitchFamily="34" charset="-122"/>
              <a:ea typeface="微软雅黑" panose="020B0503020204020204" pitchFamily="34" charset="-122"/>
            </a:endParaRPr>
          </a:p>
        </p:txBody>
      </p:sp>
      <p:sp>
        <p:nvSpPr>
          <p:cNvPr id="17" name="圆角矩形 16"/>
          <p:cNvSpPr/>
          <p:nvPr/>
        </p:nvSpPr>
        <p:spPr>
          <a:xfrm>
            <a:off x="8629000" y="3430940"/>
            <a:ext cx="2479267" cy="73465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企业管理：内控、预测，建章立制</a:t>
            </a:r>
            <a:endParaRPr lang="zh-CN" altLang="en-US" sz="1600" dirty="0">
              <a:latin typeface="微软雅黑" panose="020B0503020204020204" pitchFamily="34" charset="-122"/>
              <a:ea typeface="微软雅黑" panose="020B0503020204020204" pitchFamily="34" charset="-122"/>
            </a:endParaRPr>
          </a:p>
        </p:txBody>
      </p:sp>
      <p:sp>
        <p:nvSpPr>
          <p:cNvPr id="18" name="圆角矩形 17"/>
          <p:cNvSpPr/>
          <p:nvPr/>
        </p:nvSpPr>
        <p:spPr>
          <a:xfrm>
            <a:off x="1507068" y="4379200"/>
            <a:ext cx="6993466" cy="73465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业务决策：分散的单项决策与业务关联</a:t>
            </a:r>
            <a:endParaRPr lang="zh-CN" altLang="en-US" sz="1600" dirty="0">
              <a:latin typeface="微软雅黑" panose="020B0503020204020204" pitchFamily="34" charset="-122"/>
              <a:ea typeface="微软雅黑" panose="020B0503020204020204" pitchFamily="34" charset="-122"/>
            </a:endParaRPr>
          </a:p>
        </p:txBody>
      </p:sp>
      <p:sp>
        <p:nvSpPr>
          <p:cNvPr id="19" name="圆角矩形 18"/>
          <p:cNvSpPr/>
          <p:nvPr/>
        </p:nvSpPr>
        <p:spPr>
          <a:xfrm>
            <a:off x="8629000" y="4362267"/>
            <a:ext cx="2479267" cy="73465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anose="020B0503020204020204" pitchFamily="34" charset="-122"/>
                <a:ea typeface="微软雅黑" panose="020B0503020204020204" pitchFamily="34" charset="-122"/>
              </a:rPr>
              <a:t>细节执行</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t="14137" b="3372"/>
          <a:stretch>
            <a:fillRect/>
          </a:stretch>
        </p:blipFill>
        <p:spPr>
          <a:xfrm>
            <a:off x="0" y="0"/>
            <a:ext cx="12192000" cy="6856413"/>
          </a:xfrm>
          <a:prstGeom prst="rect">
            <a:avLst/>
          </a:prstGeom>
        </p:spPr>
      </p:pic>
      <p:sp>
        <p:nvSpPr>
          <p:cNvPr id="7" name="矩形 6"/>
          <p:cNvSpPr/>
          <p:nvPr/>
        </p:nvSpPr>
        <p:spPr>
          <a:xfrm>
            <a:off x="0" y="0"/>
            <a:ext cx="12192000" cy="685641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Rectangle 6_1"/>
          <p:cNvSpPr/>
          <p:nvPr/>
        </p:nvSpPr>
        <p:spPr>
          <a:xfrm>
            <a:off x="-82550" y="5002517"/>
            <a:ext cx="12357100" cy="1117768"/>
          </a:xfrm>
          <a:prstGeom prst="rect">
            <a:avLst/>
          </a:prstGeom>
          <a:solidFill>
            <a:schemeClr val="tx1">
              <a:alpha val="40000"/>
            </a:schemeClr>
          </a:solidFill>
          <a:ln w="9525">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2656104" y="1012474"/>
            <a:ext cx="6879794" cy="2469907"/>
          </a:xfrm>
          <a:prstGeom prst="rect">
            <a:avLst/>
          </a:prstGeom>
          <a:noFill/>
        </p:spPr>
        <p:txBody>
          <a:bodyPr wrap="square" lIns="0" tIns="0" rIns="0" bIns="0" rtlCol="0">
            <a:spAutoFit/>
          </a:bodyPr>
          <a:lstStyle/>
          <a:p>
            <a:pPr algn="ctr">
              <a:lnSpc>
                <a:spcPct val="150000"/>
              </a:lnSpc>
            </a:pPr>
            <a:r>
              <a:rPr lang="zh-CN" altLang="en-US" sz="7700" b="1" dirty="0" smtClean="0">
                <a:solidFill>
                  <a:schemeClr val="bg1"/>
                </a:solidFill>
              </a:rPr>
              <a:t>感谢您的聆听</a:t>
            </a:r>
            <a:endParaRPr lang="en-US" altLang="zh-CN" sz="7700" b="1" dirty="0" smtClean="0">
              <a:solidFill>
                <a:schemeClr val="bg1"/>
              </a:solidFill>
            </a:endParaRPr>
          </a:p>
          <a:p>
            <a:pPr algn="ctr">
              <a:lnSpc>
                <a:spcPct val="150000"/>
              </a:lnSpc>
            </a:pPr>
            <a:r>
              <a:rPr lang="en-US" altLang="zh-CN" sz="3000" dirty="0">
                <a:solidFill>
                  <a:schemeClr val="bg1"/>
                </a:solidFill>
              </a:rPr>
              <a:t>Thank you for listening </a:t>
            </a:r>
            <a:endParaRPr lang="en-US" altLang="zh-CN" sz="3000" dirty="0" smtClean="0">
              <a:solidFill>
                <a:schemeClr val="bg1"/>
              </a:solidFill>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7536" y="5120438"/>
            <a:ext cx="1309906" cy="881924"/>
          </a:xfrm>
          <a:prstGeom prst="rect">
            <a:avLst/>
          </a:prstGeom>
        </p:spPr>
      </p:pic>
      <p:sp>
        <p:nvSpPr>
          <p:cNvPr id="16" name="矩形 15"/>
          <p:cNvSpPr/>
          <p:nvPr/>
        </p:nvSpPr>
        <p:spPr>
          <a:xfrm rot="2700000">
            <a:off x="4914900" y="1469347"/>
            <a:ext cx="2266950" cy="22669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5_1"/>
          <p:cNvSpPr/>
          <p:nvPr/>
        </p:nvSpPr>
        <p:spPr>
          <a:xfrm rot="5400000">
            <a:off x="4914900" y="1469347"/>
            <a:ext cx="2266950" cy="22669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802966" y="5162735"/>
            <a:ext cx="6879794" cy="811530"/>
          </a:xfrm>
          <a:prstGeom prst="rect">
            <a:avLst/>
          </a:prstGeom>
          <a:noFill/>
        </p:spPr>
        <p:txBody>
          <a:bodyPr wrap="square" lIns="0" tIns="0" rIns="0" bIns="0" rtlCol="0">
            <a:spAutoFit/>
          </a:bodyPr>
          <a:lstStyle/>
          <a:p>
            <a:pPr>
              <a:lnSpc>
                <a:spcPct val="120000"/>
              </a:lnSpc>
            </a:pPr>
            <a:r>
              <a:rPr lang="en-US" altLang="zh-CN" sz="2200" dirty="0" smtClean="0">
                <a:solidFill>
                  <a:schemeClr val="bg1"/>
                </a:solidFill>
                <a:latin typeface="+mj-lt"/>
              </a:rPr>
              <a:t>V</a:t>
            </a:r>
            <a:r>
              <a:rPr lang="zh-CN" altLang="en-US" sz="2200" dirty="0" smtClean="0">
                <a:solidFill>
                  <a:schemeClr val="bg1"/>
                </a:solidFill>
                <a:latin typeface="+mj-lt"/>
              </a:rPr>
              <a:t>创决策训练营</a:t>
            </a:r>
            <a:endParaRPr lang="en-US" altLang="zh-CN" sz="2200" dirty="0" smtClean="0">
              <a:solidFill>
                <a:schemeClr val="bg1"/>
              </a:solidFill>
              <a:latin typeface="+mj-lt"/>
            </a:endParaRPr>
          </a:p>
          <a:p>
            <a:pPr>
              <a:lnSpc>
                <a:spcPct val="120000"/>
              </a:lnSpc>
            </a:pPr>
            <a:r>
              <a:rPr lang="zh-CN" altLang="en-US" sz="2200" dirty="0" smtClean="0">
                <a:solidFill>
                  <a:schemeClr val="bg1"/>
                </a:solidFill>
                <a:latin typeface="+mj-lt"/>
              </a:rPr>
              <a:t>授课教师：</a:t>
            </a:r>
            <a:r>
              <a:rPr lang="zh-CN" sz="2200" dirty="0" smtClean="0">
                <a:solidFill>
                  <a:schemeClr val="bg1"/>
                </a:solidFill>
                <a:latin typeface="+mj-lt"/>
              </a:rPr>
              <a:t>李耀星</a:t>
            </a:r>
            <a:endParaRPr lang="zh-CN" sz="2200" dirty="0" smtClean="0">
              <a:solidFill>
                <a:schemeClr val="bg1"/>
              </a:solidFill>
              <a:latin typeface="+mj-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8" presetClass="emph" presetSubtype="0" repeatCount="indefinite" fill="hold" grpId="1" nodeType="withEffect">
                                  <p:stCondLst>
                                    <p:cond delay="0"/>
                                  </p:stCondLst>
                                  <p:childTnLst>
                                    <p:animRot by="21600000">
                                      <p:cBhvr>
                                        <p:cTn id="22" dur="20000" fill="hold"/>
                                        <p:tgtEl>
                                          <p:spTgt spid="17"/>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20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P spid="16" grpId="1" animBg="1"/>
      <p:bldP spid="17" grpId="0" animBg="1"/>
      <p:bldP spid="1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3969" b="5956"/>
          <a:stretch>
            <a:fillRect/>
          </a:stretch>
        </p:blipFill>
        <p:spPr>
          <a:xfrm>
            <a:off x="1" y="0"/>
            <a:ext cx="12191999" cy="6858000"/>
          </a:xfrm>
          <a:prstGeom prst="rect">
            <a:avLst/>
          </a:prstGeom>
        </p:spPr>
      </p:pic>
      <p:sp>
        <p:nvSpPr>
          <p:cNvPr id="3" name="矩形 2"/>
          <p:cNvSpPr/>
          <p:nvPr/>
        </p:nvSpPr>
        <p:spPr>
          <a:xfrm>
            <a:off x="0" y="0"/>
            <a:ext cx="12192001" cy="685800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416399" y="2188029"/>
            <a:ext cx="2812701" cy="1615827"/>
          </a:xfrm>
          <a:prstGeom prst="rect">
            <a:avLst/>
          </a:prstGeom>
          <a:noFill/>
        </p:spPr>
        <p:txBody>
          <a:bodyPr wrap="square" rtlCol="0">
            <a:spAutoFit/>
          </a:bodyPr>
          <a:lstStyle/>
          <a:p>
            <a:r>
              <a:rPr lang="zh-CN" altLang="en-US" sz="9900" b="1" dirty="0" smtClean="0">
                <a:solidFill>
                  <a:schemeClr val="bg1"/>
                </a:solidFill>
              </a:rPr>
              <a:t>目录</a:t>
            </a:r>
            <a:endParaRPr lang="zh-CN" altLang="en-US" sz="9900" b="1" dirty="0">
              <a:solidFill>
                <a:schemeClr val="bg1"/>
              </a:solidFill>
            </a:endParaRPr>
          </a:p>
        </p:txBody>
      </p:sp>
      <p:sp>
        <p:nvSpPr>
          <p:cNvPr id="5" name="流程图: 合并 4"/>
          <p:cNvSpPr/>
          <p:nvPr/>
        </p:nvSpPr>
        <p:spPr>
          <a:xfrm rot="16200000">
            <a:off x="4285446" y="2957842"/>
            <a:ext cx="360487" cy="360487"/>
          </a:xfrm>
          <a:prstGeom prst="flowChartMer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416399" y="3773377"/>
            <a:ext cx="2578100" cy="600164"/>
          </a:xfrm>
          <a:prstGeom prst="rect">
            <a:avLst/>
          </a:prstGeom>
          <a:noFill/>
        </p:spPr>
        <p:txBody>
          <a:bodyPr wrap="square" rtlCol="0">
            <a:spAutoFit/>
          </a:bodyPr>
          <a:lstStyle/>
          <a:p>
            <a:pPr algn="ctr"/>
            <a:r>
              <a:rPr lang="en-US" altLang="zh-CN" sz="3300" dirty="0">
                <a:solidFill>
                  <a:schemeClr val="bg1"/>
                </a:solidFill>
              </a:rPr>
              <a:t>catalog</a:t>
            </a:r>
            <a:endParaRPr lang="zh-CN" altLang="en-US" sz="3300" dirty="0">
              <a:solidFill>
                <a:schemeClr val="bg1"/>
              </a:solidFill>
            </a:endParaRPr>
          </a:p>
        </p:txBody>
      </p:sp>
      <p:grpSp>
        <p:nvGrpSpPr>
          <p:cNvPr id="6" name="组合 5"/>
          <p:cNvGrpSpPr/>
          <p:nvPr/>
        </p:nvGrpSpPr>
        <p:grpSpPr>
          <a:xfrm>
            <a:off x="7035800" y="2001920"/>
            <a:ext cx="4038600" cy="499903"/>
            <a:chOff x="7035800" y="1544729"/>
            <a:chExt cx="4038600" cy="499903"/>
          </a:xfrm>
        </p:grpSpPr>
        <p:sp>
          <p:nvSpPr>
            <p:cNvPr id="11" name="流程图: 联系 10"/>
            <p:cNvSpPr/>
            <p:nvPr/>
          </p:nvSpPr>
          <p:spPr>
            <a:xfrm>
              <a:off x="7593343" y="1545704"/>
              <a:ext cx="498928" cy="498928"/>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dirty="0" smtClean="0">
                  <a:solidFill>
                    <a:schemeClr val="tx1"/>
                  </a:solidFill>
                </a:rPr>
                <a:t>壹</a:t>
              </a:r>
              <a:endParaRPr lang="zh-CN" altLang="en-US" sz="3000" dirty="0">
                <a:solidFill>
                  <a:schemeClr val="tx1"/>
                </a:solidFill>
              </a:endParaRPr>
            </a:p>
          </p:txBody>
        </p:sp>
        <p:cxnSp>
          <p:nvCxnSpPr>
            <p:cNvPr id="16" name="直接箭头连接符 15"/>
            <p:cNvCxnSpPr/>
            <p:nvPr/>
          </p:nvCxnSpPr>
          <p:spPr>
            <a:xfrm>
              <a:off x="7035800" y="2031932"/>
              <a:ext cx="40386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251929" y="1544729"/>
              <a:ext cx="2306306" cy="492443"/>
            </a:xfrm>
            <a:prstGeom prst="rect">
              <a:avLst/>
            </a:prstGeom>
            <a:noFill/>
          </p:spPr>
          <p:txBody>
            <a:bodyPr wrap="square" rtlCol="0">
              <a:spAutoFit/>
            </a:bodyPr>
            <a:lstStyle/>
            <a:p>
              <a:r>
                <a:rPr lang="zh-CN" altLang="en-US" sz="2600" dirty="0" smtClean="0">
                  <a:solidFill>
                    <a:schemeClr val="bg1"/>
                  </a:solidFill>
                </a:rPr>
                <a:t>创新创业定义</a:t>
              </a:r>
              <a:endParaRPr lang="zh-CN" altLang="en-US" sz="2600" dirty="0">
                <a:solidFill>
                  <a:schemeClr val="bg1"/>
                </a:solidFill>
              </a:endParaRPr>
            </a:p>
          </p:txBody>
        </p:sp>
      </p:grpSp>
      <p:grpSp>
        <p:nvGrpSpPr>
          <p:cNvPr id="7" name="组合 6"/>
          <p:cNvGrpSpPr/>
          <p:nvPr/>
        </p:nvGrpSpPr>
        <p:grpSpPr>
          <a:xfrm>
            <a:off x="7035800" y="3001727"/>
            <a:ext cx="4038600" cy="511210"/>
            <a:chOff x="7035800" y="2544536"/>
            <a:chExt cx="4038600" cy="511210"/>
          </a:xfrm>
        </p:grpSpPr>
        <p:sp>
          <p:nvSpPr>
            <p:cNvPr id="12" name="流程图: 联系 11"/>
            <p:cNvSpPr/>
            <p:nvPr/>
          </p:nvSpPr>
          <p:spPr>
            <a:xfrm>
              <a:off x="7593343" y="2544536"/>
              <a:ext cx="498928" cy="498928"/>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dirty="0">
                  <a:solidFill>
                    <a:schemeClr val="tx1"/>
                  </a:solidFill>
                </a:rPr>
                <a:t>贰</a:t>
              </a:r>
              <a:endParaRPr lang="zh-CN" altLang="en-US" sz="3000" dirty="0">
                <a:solidFill>
                  <a:schemeClr val="tx1"/>
                </a:solidFill>
              </a:endParaRPr>
            </a:p>
          </p:txBody>
        </p:sp>
        <p:cxnSp>
          <p:nvCxnSpPr>
            <p:cNvPr id="18" name="直接箭头连接符 17"/>
            <p:cNvCxnSpPr/>
            <p:nvPr/>
          </p:nvCxnSpPr>
          <p:spPr>
            <a:xfrm>
              <a:off x="7035800" y="3043464"/>
              <a:ext cx="40386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8251929" y="2563303"/>
              <a:ext cx="2306306" cy="492443"/>
            </a:xfrm>
            <a:prstGeom prst="rect">
              <a:avLst/>
            </a:prstGeom>
            <a:noFill/>
          </p:spPr>
          <p:txBody>
            <a:bodyPr wrap="square" rtlCol="0">
              <a:spAutoFit/>
            </a:bodyPr>
            <a:lstStyle/>
            <a:p>
              <a:r>
                <a:rPr lang="zh-CN" altLang="en-US" sz="2600" dirty="0" smtClean="0">
                  <a:solidFill>
                    <a:schemeClr val="bg1"/>
                  </a:solidFill>
                </a:rPr>
                <a:t>创业就业分析</a:t>
              </a:r>
              <a:endParaRPr lang="zh-CN" altLang="en-US" sz="2600" dirty="0">
                <a:solidFill>
                  <a:schemeClr val="bg1"/>
                </a:solidFill>
              </a:endParaRPr>
            </a:p>
          </p:txBody>
        </p:sp>
      </p:grpSp>
      <p:grpSp>
        <p:nvGrpSpPr>
          <p:cNvPr id="8" name="组合 7"/>
          <p:cNvGrpSpPr/>
          <p:nvPr/>
        </p:nvGrpSpPr>
        <p:grpSpPr>
          <a:xfrm>
            <a:off x="7035800" y="4000559"/>
            <a:ext cx="4038600" cy="503533"/>
            <a:chOff x="7035800" y="3543368"/>
            <a:chExt cx="4038600" cy="503533"/>
          </a:xfrm>
        </p:grpSpPr>
        <p:sp>
          <p:nvSpPr>
            <p:cNvPr id="13" name="流程图: 联系 12"/>
            <p:cNvSpPr/>
            <p:nvPr/>
          </p:nvSpPr>
          <p:spPr>
            <a:xfrm>
              <a:off x="7593343" y="3543368"/>
              <a:ext cx="498928" cy="498928"/>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dirty="0" smtClean="0">
                  <a:solidFill>
                    <a:schemeClr val="tx1"/>
                  </a:solidFill>
                </a:rPr>
                <a:t>叁</a:t>
              </a:r>
              <a:endParaRPr lang="zh-CN" altLang="en-US" sz="3000" dirty="0">
                <a:solidFill>
                  <a:schemeClr val="tx1"/>
                </a:solidFill>
              </a:endParaRPr>
            </a:p>
          </p:txBody>
        </p:sp>
        <p:cxnSp>
          <p:nvCxnSpPr>
            <p:cNvPr id="19" name="直接箭头连接符 18"/>
            <p:cNvCxnSpPr/>
            <p:nvPr/>
          </p:nvCxnSpPr>
          <p:spPr>
            <a:xfrm>
              <a:off x="7035800" y="4042296"/>
              <a:ext cx="40386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8251929" y="3554458"/>
              <a:ext cx="2306306" cy="492443"/>
            </a:xfrm>
            <a:prstGeom prst="rect">
              <a:avLst/>
            </a:prstGeom>
            <a:noFill/>
          </p:spPr>
          <p:txBody>
            <a:bodyPr wrap="square" rtlCol="0">
              <a:spAutoFit/>
            </a:bodyPr>
            <a:lstStyle/>
            <a:p>
              <a:r>
                <a:rPr lang="zh-CN" altLang="en-US" sz="2600" dirty="0" smtClean="0">
                  <a:solidFill>
                    <a:schemeClr val="bg1"/>
                  </a:solidFill>
                </a:rPr>
                <a:t>我的创业经验</a:t>
              </a:r>
              <a:endParaRPr lang="zh-CN" altLang="en-US" sz="2600" dirty="0">
                <a:solidFill>
                  <a:schemeClr val="bg1"/>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utoRev="1" fill="hold" grpId="0" nodeType="withEffect">
                                  <p:stCondLst>
                                    <p:cond delay="0"/>
                                  </p:stCondLst>
                                  <p:childTnLst>
                                    <p:animMotion origin="layout" path="M 3.95833E-6 2.59259E-6 L 0.00729 2.59259E-6 " pathEditMode="relative" rAng="0" ptsTypes="AA">
                                      <p:cBhvr>
                                        <p:cTn id="6" dur="250" fill="hold"/>
                                        <p:tgtEl>
                                          <p:spTgt spid="5"/>
                                        </p:tgtEl>
                                        <p:attrNameLst>
                                          <p:attrName>ppt_x</p:attrName>
                                          <p:attrName>ppt_y</p:attrName>
                                        </p:attrNameLst>
                                      </p:cBhvr>
                                      <p:rCtr x="365" y="0"/>
                                    </p:animMotion>
                                  </p:childTnLst>
                                </p:cTn>
                              </p:par>
                              <p:par>
                                <p:cTn id="7" presetID="42" presetClass="entr" presetSubtype="0" fill="hold" nodeType="withEffect">
                                  <p:stCondLst>
                                    <p:cond delay="5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anim calcmode="lin" valueType="num">
                                      <p:cBhvr>
                                        <p:cTn id="10" dur="1000" fill="hold"/>
                                        <p:tgtEl>
                                          <p:spTgt spid="8"/>
                                        </p:tgtEl>
                                        <p:attrNameLst>
                                          <p:attrName>ppt_x</p:attrName>
                                        </p:attrNameLst>
                                      </p:cBhvr>
                                      <p:tavLst>
                                        <p:tav tm="0">
                                          <p:val>
                                            <p:strVal val="#ppt_x"/>
                                          </p:val>
                                        </p:tav>
                                        <p:tav tm="100000">
                                          <p:val>
                                            <p:strVal val="#ppt_x"/>
                                          </p:val>
                                        </p:tav>
                                      </p:tavLst>
                                    </p:anim>
                                    <p:anim calcmode="lin" valueType="num">
                                      <p:cBhvr>
                                        <p:cTn id="11" dur="1000" fill="hold"/>
                                        <p:tgtEl>
                                          <p:spTgt spid="8"/>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p:txBody>
          <a:bodyPr/>
          <a:lstStyle/>
          <a:p>
            <a:r>
              <a:rPr lang="en-US" altLang="zh-CN" dirty="0" smtClean="0"/>
              <a:t>V</a:t>
            </a:r>
            <a:r>
              <a:rPr lang="zh-CN" altLang="en-US" dirty="0" smtClean="0"/>
              <a:t>创决策训练营</a:t>
            </a:r>
            <a:endParaRPr lang="zh-CN" altLang="en-US" dirty="0"/>
          </a:p>
        </p:txBody>
      </p:sp>
      <p:sp>
        <p:nvSpPr>
          <p:cNvPr id="9" name="文本占位符 8"/>
          <p:cNvSpPr>
            <a:spLocks noGrp="1"/>
          </p:cNvSpPr>
          <p:nvPr>
            <p:ph type="body" sz="quarter" idx="13"/>
          </p:nvPr>
        </p:nvSpPr>
        <p:spPr>
          <a:xfrm>
            <a:off x="7741627" y="3663536"/>
            <a:ext cx="4314905" cy="1313005"/>
          </a:xfrm>
        </p:spPr>
        <p:txBody>
          <a:bodyPr/>
          <a:lstStyle/>
          <a:p>
            <a:r>
              <a:rPr lang="zh-CN" altLang="en-US" sz="5400" dirty="0" smtClean="0"/>
              <a:t>创新创业定义</a:t>
            </a:r>
            <a:endParaRPr lang="zh-CN" altLang="en-US" sz="5400" dirty="0"/>
          </a:p>
        </p:txBody>
      </p:sp>
      <p:pic>
        <p:nvPicPr>
          <p:cNvPr id="5" name="图片占位符 4"/>
          <p:cNvPicPr>
            <a:picLocks noGrp="1" noChangeAspect="1"/>
          </p:cNvPicPr>
          <p:nvPr>
            <p:ph type="pic" sz="quarter" idx="14"/>
          </p:nvPr>
        </p:nvPicPr>
        <p:blipFill rotWithShape="1">
          <a:blip r:embed="rId1" cstate="print">
            <a:extLst>
              <a:ext uri="{28A0092B-C50C-407E-A947-70E740481C1C}">
                <a14:useLocalDpi xmlns:a14="http://schemas.microsoft.com/office/drawing/2010/main" val="0"/>
              </a:ext>
            </a:extLst>
          </a:blip>
          <a:srcRect l="20588" r="20588"/>
          <a:stretch>
            <a:fillRect/>
          </a:stretch>
        </p:blipFill>
        <p:spPr/>
      </p:pic>
      <p:sp>
        <p:nvSpPr>
          <p:cNvPr id="6" name="文本占位符 5"/>
          <p:cNvSpPr>
            <a:spLocks noGrp="1"/>
          </p:cNvSpPr>
          <p:nvPr>
            <p:ph type="body" sz="quarter" idx="10"/>
          </p:nvPr>
        </p:nvSpPr>
        <p:spPr/>
        <p:txBody>
          <a:bodyPr/>
          <a:lstStyle/>
          <a:p>
            <a:r>
              <a:rPr lang="zh-CN" altLang="en-US" smtClean="0"/>
              <a:t>壹</a:t>
            </a:r>
            <a:endParaRPr lang="zh-CN" altLang="en-US" dirty="0"/>
          </a:p>
        </p:txBody>
      </p:sp>
      <p:sp>
        <p:nvSpPr>
          <p:cNvPr id="8" name="文本占位符 7"/>
          <p:cNvSpPr>
            <a:spLocks noGrp="1"/>
          </p:cNvSpPr>
          <p:nvPr>
            <p:ph type="body" sz="quarter" idx="12"/>
          </p:nvPr>
        </p:nvSpPr>
        <p:spPr/>
        <p:txBody>
          <a:bodyPr/>
          <a:lstStyle/>
          <a:p>
            <a:r>
              <a:rPr lang="zh-CN" altLang="en-US" smtClean="0"/>
              <a:t>第一部分</a:t>
            </a:r>
            <a:endParaRPr lang="zh-CN" altLang="en-US" dirty="0"/>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p:txBody>
          <a:bodyPr/>
          <a:lstStyle/>
          <a:p>
            <a:r>
              <a:rPr lang="en-US" altLang="zh-CN" dirty="0" smtClean="0"/>
              <a:t>1</a:t>
            </a:r>
            <a:endParaRPr lang="zh-CN" altLang="en-US" dirty="0"/>
          </a:p>
        </p:txBody>
      </p:sp>
      <p:sp>
        <p:nvSpPr>
          <p:cNvPr id="7" name="文本占位符 6"/>
          <p:cNvSpPr>
            <a:spLocks noGrp="1"/>
          </p:cNvSpPr>
          <p:nvPr>
            <p:ph type="body" sz="quarter" idx="14"/>
          </p:nvPr>
        </p:nvSpPr>
        <p:spPr/>
        <p:txBody>
          <a:bodyPr/>
          <a:lstStyle/>
          <a:p>
            <a:r>
              <a:rPr lang="zh-CN" altLang="en-US" dirty="0" smtClean="0"/>
              <a:t>创业的定义</a:t>
            </a:r>
            <a:endParaRPr lang="zh-CN" altLang="en-US" dirty="0"/>
          </a:p>
        </p:txBody>
      </p:sp>
      <p:sp>
        <p:nvSpPr>
          <p:cNvPr id="32" name="灯片编号占位符 3"/>
          <p:cNvSpPr>
            <a:spLocks noGrp="1"/>
          </p:cNvSpPr>
          <p:nvPr>
            <p:ph type="sldNum" sz="quarter" idx="15"/>
          </p:nvPr>
        </p:nvSpPr>
        <p:spPr/>
        <p:txBody>
          <a:bodyPr/>
          <a:lstStyle/>
          <a:p>
            <a:fld id="{4596955A-0397-448E-A8D1-99E4CC3433F6}" type="slidenum">
              <a:rPr lang="zh-CN" altLang="en-US" smtClean="0"/>
            </a:fld>
            <a:endParaRPr lang="zh-CN" altLang="en-US" dirty="0"/>
          </a:p>
        </p:txBody>
      </p:sp>
      <p:grpSp>
        <p:nvGrpSpPr>
          <p:cNvPr id="4" name="组 3"/>
          <p:cNvGrpSpPr/>
          <p:nvPr/>
        </p:nvGrpSpPr>
        <p:grpSpPr>
          <a:xfrm>
            <a:off x="2017329" y="1369292"/>
            <a:ext cx="8311853" cy="4899165"/>
            <a:chOff x="442529" y="1453959"/>
            <a:chExt cx="8311853" cy="4899165"/>
          </a:xfrm>
        </p:grpSpPr>
        <p:sp>
          <p:nvSpPr>
            <p:cNvPr id="19" name="文本框 18"/>
            <p:cNvSpPr txBox="1"/>
            <p:nvPr/>
          </p:nvSpPr>
          <p:spPr>
            <a:xfrm>
              <a:off x="442529" y="1453959"/>
              <a:ext cx="8311853" cy="646331"/>
            </a:xfrm>
            <a:prstGeom prst="rect">
              <a:avLst/>
            </a:prstGeom>
            <a:noFill/>
          </p:spPr>
          <p:txBody>
            <a:bodyPr wrap="square" rtlCol="0">
              <a:spAutoFit/>
            </a:bodyPr>
            <a:lstStyle>
              <a:defPPr>
                <a:defRPr lang="zh-HK"/>
              </a:defPPr>
              <a:lvl1pPr>
                <a:defRPr kumimoji="1" b="1"/>
              </a:lvl1pPr>
            </a:lstStyle>
            <a:p>
              <a:r>
                <a:rPr lang="zh-CN" altLang="en-US" dirty="0"/>
                <a:t>创业就是创立、创设或创新某种事业和职业岗位，涵盖开创新的职业、创设新的就业岗位和创新工作业绩三个层次。</a:t>
              </a:r>
              <a:endParaRPr lang="zh-CN" altLang="en-US" dirty="0"/>
            </a:p>
          </p:txBody>
        </p:sp>
        <p:sp>
          <p:nvSpPr>
            <p:cNvPr id="20" name="任意多边形 29"/>
            <p:cNvSpPr/>
            <p:nvPr/>
          </p:nvSpPr>
          <p:spPr>
            <a:xfrm flipH="1">
              <a:off x="3499614" y="2846991"/>
              <a:ext cx="966744" cy="648103"/>
            </a:xfrm>
            <a:custGeom>
              <a:avLst/>
              <a:gdLst>
                <a:gd name="connsiteX0" fmla="*/ 0 w 1378857"/>
                <a:gd name="connsiteY0" fmla="*/ 537028 h 537028"/>
                <a:gd name="connsiteX1" fmla="*/ 1378857 w 1378857"/>
                <a:gd name="connsiteY1" fmla="*/ 246743 h 537028"/>
                <a:gd name="connsiteX2" fmla="*/ 1378857 w 1378857"/>
                <a:gd name="connsiteY2" fmla="*/ 0 h 537028"/>
                <a:gd name="connsiteX0-1" fmla="*/ 0 w 1509485"/>
                <a:gd name="connsiteY0-2" fmla="*/ 899885 h 899885"/>
                <a:gd name="connsiteX1-3" fmla="*/ 1509485 w 1509485"/>
                <a:gd name="connsiteY1-4" fmla="*/ 246743 h 899885"/>
                <a:gd name="connsiteX2-5" fmla="*/ 1509485 w 1509485"/>
                <a:gd name="connsiteY2-6" fmla="*/ 0 h 899885"/>
                <a:gd name="connsiteX0-7" fmla="*/ 0 w 1277256"/>
                <a:gd name="connsiteY0-8" fmla="*/ 856342 h 856342"/>
                <a:gd name="connsiteX1-9" fmla="*/ 1277256 w 1277256"/>
                <a:gd name="connsiteY1-10" fmla="*/ 246743 h 856342"/>
                <a:gd name="connsiteX2-11" fmla="*/ 1277256 w 1277256"/>
                <a:gd name="connsiteY2-12" fmla="*/ 0 h 856342"/>
              </a:gdLst>
              <a:ahLst/>
              <a:cxnLst>
                <a:cxn ang="0">
                  <a:pos x="connsiteX0-1" y="connsiteY0-2"/>
                </a:cxn>
                <a:cxn ang="0">
                  <a:pos x="connsiteX1-3" y="connsiteY1-4"/>
                </a:cxn>
                <a:cxn ang="0">
                  <a:pos x="connsiteX2-5" y="connsiteY2-6"/>
                </a:cxn>
              </a:cxnLst>
              <a:rect l="l" t="t" r="r" b="b"/>
              <a:pathLst>
                <a:path w="1277256" h="856342">
                  <a:moveTo>
                    <a:pt x="0" y="856342"/>
                  </a:moveTo>
                  <a:lnTo>
                    <a:pt x="1277256" y="246743"/>
                  </a:lnTo>
                  <a:lnTo>
                    <a:pt x="1277256" y="0"/>
                  </a:lnTo>
                </a:path>
              </a:pathLst>
            </a:cu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a:p>
          </p:txBody>
        </p:sp>
        <p:sp>
          <p:nvSpPr>
            <p:cNvPr id="21" name="任意多边形 30"/>
            <p:cNvSpPr/>
            <p:nvPr/>
          </p:nvSpPr>
          <p:spPr>
            <a:xfrm flipH="1" flipV="1">
              <a:off x="3474363" y="4817140"/>
              <a:ext cx="899409" cy="407619"/>
            </a:xfrm>
            <a:custGeom>
              <a:avLst/>
              <a:gdLst>
                <a:gd name="connsiteX0" fmla="*/ 0 w 1378857"/>
                <a:gd name="connsiteY0" fmla="*/ 537028 h 537028"/>
                <a:gd name="connsiteX1" fmla="*/ 1378857 w 1378857"/>
                <a:gd name="connsiteY1" fmla="*/ 246743 h 537028"/>
                <a:gd name="connsiteX2" fmla="*/ 1378857 w 1378857"/>
                <a:gd name="connsiteY2" fmla="*/ 0 h 537028"/>
              </a:gdLst>
              <a:ahLst/>
              <a:cxnLst>
                <a:cxn ang="0">
                  <a:pos x="connsiteX0" y="connsiteY0"/>
                </a:cxn>
                <a:cxn ang="0">
                  <a:pos x="connsiteX1" y="connsiteY1"/>
                </a:cxn>
                <a:cxn ang="0">
                  <a:pos x="connsiteX2" y="connsiteY2"/>
                </a:cxn>
              </a:cxnLst>
              <a:rect l="l" t="t" r="r" b="b"/>
              <a:pathLst>
                <a:path w="1378857" h="537028">
                  <a:moveTo>
                    <a:pt x="0" y="537028"/>
                  </a:moveTo>
                  <a:lnTo>
                    <a:pt x="1378857" y="246743"/>
                  </a:lnTo>
                  <a:lnTo>
                    <a:pt x="1378857" y="0"/>
                  </a:lnTo>
                </a:path>
              </a:pathLst>
            </a:cu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a:p>
          </p:txBody>
        </p:sp>
        <p:sp>
          <p:nvSpPr>
            <p:cNvPr id="22" name="矩形 13"/>
            <p:cNvSpPr>
              <a:spLocks noChangeArrowheads="1"/>
            </p:cNvSpPr>
            <p:nvPr/>
          </p:nvSpPr>
          <p:spPr bwMode="auto">
            <a:xfrm>
              <a:off x="809938" y="2273175"/>
              <a:ext cx="2485032" cy="2246769"/>
            </a:xfrm>
            <a:prstGeom prst="rect">
              <a:avLst/>
            </a:prstGeom>
            <a:noFill/>
            <a:ln>
              <a:noFill/>
            </a:ln>
          </p:spPr>
          <p:txBody>
            <a:bodyPr wrap="square">
              <a:spAutoFit/>
            </a:bodyPr>
            <a:lstStyle/>
            <a:p>
              <a:pPr algn="just"/>
              <a:r>
                <a:rPr lang="en-US" altLang="zh-CN" sz="1400" dirty="0">
                  <a:solidFill>
                    <a:schemeClr val="tx1">
                      <a:lumMod val="65000"/>
                      <a:lumOff val="35000"/>
                    </a:schemeClr>
                  </a:solidFill>
                  <a:latin typeface="方正兰亭纤黑简体" pitchFamily="65" charset="-122"/>
                  <a:ea typeface="方正兰亭纤黑简体" pitchFamily="65" charset="-122"/>
                </a:rPr>
                <a:t>1</a:t>
              </a:r>
              <a:r>
                <a:rPr lang="zh-CN" altLang="en-US" sz="1400" dirty="0">
                  <a:solidFill>
                    <a:schemeClr val="tx1">
                      <a:lumMod val="65000"/>
                      <a:lumOff val="35000"/>
                    </a:schemeClr>
                  </a:solidFill>
                  <a:latin typeface="方正兰亭纤黑简体" pitchFamily="65" charset="-122"/>
                  <a:ea typeface="方正兰亭纤黑简体" pitchFamily="65" charset="-122"/>
                </a:rPr>
                <a:t>、指人们所从事的，具有一定目标、规模和系统的对社会发展有影响的经常活动。</a:t>
              </a:r>
              <a:r>
                <a:rPr lang="en-US" altLang="zh-CN" sz="1400" dirty="0">
                  <a:solidFill>
                    <a:schemeClr val="tx1">
                      <a:lumMod val="65000"/>
                      <a:lumOff val="35000"/>
                    </a:schemeClr>
                  </a:solidFill>
                  <a:latin typeface="方正兰亭纤黑简体" pitchFamily="65" charset="-122"/>
                  <a:ea typeface="方正兰亭纤黑简体" pitchFamily="65" charset="-122"/>
                </a:rPr>
                <a:t>2</a:t>
              </a:r>
              <a:r>
                <a:rPr lang="zh-CN" altLang="en-US" sz="1400" dirty="0">
                  <a:solidFill>
                    <a:schemeClr val="tx1">
                      <a:lumMod val="65000"/>
                      <a:lumOff val="35000"/>
                    </a:schemeClr>
                  </a:solidFill>
                  <a:latin typeface="方正兰亭纤黑简体" pitchFamily="65" charset="-122"/>
                  <a:ea typeface="方正兰亭纤黑简体" pitchFamily="65" charset="-122"/>
                </a:rPr>
                <a:t>、事业可以是特指没有生产收入，由国家经费开支，不进行经济核算的文化、教育、卫生等单位。</a:t>
              </a:r>
              <a:r>
                <a:rPr lang="en-US" altLang="zh-CN" sz="1400" dirty="0">
                  <a:solidFill>
                    <a:schemeClr val="tx1">
                      <a:lumMod val="65000"/>
                      <a:lumOff val="35000"/>
                    </a:schemeClr>
                  </a:solidFill>
                  <a:latin typeface="方正兰亭纤黑简体" pitchFamily="65" charset="-122"/>
                  <a:ea typeface="方正兰亭纤黑简体" pitchFamily="65" charset="-122"/>
                </a:rPr>
                <a:t>3</a:t>
              </a:r>
              <a:r>
                <a:rPr lang="zh-CN" altLang="en-US" sz="1400" dirty="0">
                  <a:solidFill>
                    <a:schemeClr val="tx1">
                      <a:lumMod val="65000"/>
                      <a:lumOff val="35000"/>
                    </a:schemeClr>
                  </a:solidFill>
                  <a:latin typeface="方正兰亭纤黑简体" pitchFamily="65" charset="-122"/>
                  <a:ea typeface="方正兰亭纤黑简体" pitchFamily="65" charset="-122"/>
                </a:rPr>
                <a:t>、有时事业一词也可以指个人的成就。</a:t>
              </a:r>
              <a:r>
                <a:rPr lang="en-US" altLang="zh-CN" sz="1400" dirty="0">
                  <a:solidFill>
                    <a:schemeClr val="tx1">
                      <a:lumMod val="65000"/>
                      <a:lumOff val="35000"/>
                    </a:schemeClr>
                  </a:solidFill>
                  <a:latin typeface="方正兰亭纤黑简体" pitchFamily="65" charset="-122"/>
                  <a:ea typeface="方正兰亭纤黑简体" pitchFamily="65" charset="-122"/>
                </a:rPr>
                <a:t>4</a:t>
              </a:r>
              <a:r>
                <a:rPr lang="zh-CN" altLang="en-US" sz="1400" dirty="0">
                  <a:solidFill>
                    <a:schemeClr val="tx1">
                      <a:lumMod val="65000"/>
                      <a:lumOff val="35000"/>
                    </a:schemeClr>
                  </a:solidFill>
                  <a:latin typeface="方正兰亭纤黑简体" pitchFamily="65" charset="-122"/>
                  <a:ea typeface="方正兰亭纤黑简体" pitchFamily="65" charset="-122"/>
                </a:rPr>
                <a:t>、有时事业也可以是一个家庭幸福的意义。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3" name="组合 4"/>
            <p:cNvGrpSpPr/>
            <p:nvPr/>
          </p:nvGrpSpPr>
          <p:grpSpPr>
            <a:xfrm>
              <a:off x="4408641" y="4110732"/>
              <a:ext cx="1981907" cy="1981585"/>
              <a:chOff x="3267366" y="2822413"/>
              <a:chExt cx="1981907" cy="1981585"/>
            </a:xfrm>
          </p:grpSpPr>
          <p:sp>
            <p:nvSpPr>
              <p:cNvPr id="24" name="圆角矩形 1"/>
              <p:cNvSpPr/>
              <p:nvPr/>
            </p:nvSpPr>
            <p:spPr bwMode="auto">
              <a:xfrm>
                <a:off x="3267366" y="2822413"/>
                <a:ext cx="1981907" cy="1981585"/>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solidFill>
                <a:schemeClr val="accent3"/>
              </a:solidFill>
              <a:ln>
                <a:noFill/>
              </a:ln>
              <a:scene3d>
                <a:camera prst="perspectiveRelaxedModerately"/>
                <a:lightRig rig="threePt" dir="t"/>
              </a:scene3d>
              <a:sp3d prstMaterial="matte">
                <a:bevelT w="0" h="0" prst="coolSlant"/>
                <a:bevelB w="0" h="0"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TextBox 32"/>
              <p:cNvSpPr txBox="1"/>
              <p:nvPr/>
            </p:nvSpPr>
            <p:spPr>
              <a:xfrm>
                <a:off x="3689859" y="3460274"/>
                <a:ext cx="1223412" cy="707886"/>
              </a:xfrm>
              <a:prstGeom prst="rect">
                <a:avLst/>
              </a:prstGeom>
              <a:noFill/>
              <a:scene3d>
                <a:camera prst="perspectiveRelaxed">
                  <a:rot lat="20975994" lon="305024" rev="21544779"/>
                </a:camera>
                <a:lightRig rig="threePt" dir="t"/>
              </a:scene3d>
            </p:spPr>
            <p:txBody>
              <a:bodyPr wrap="none">
                <a:spAutoFit/>
              </a:bodyPr>
              <a:lstStyle/>
              <a:p>
                <a:pPr fontAlgn="auto">
                  <a:spcBef>
                    <a:spcPts val="0"/>
                  </a:spcBef>
                  <a:spcAft>
                    <a:spcPts val="0"/>
                  </a:spcAft>
                  <a:defRPr/>
                </a:pPr>
                <a:r>
                  <a:rPr lang="zh-CN" altLang="en-US" sz="4000" b="1" dirty="0" smtClean="0">
                    <a:solidFill>
                      <a:schemeClr val="tx1">
                        <a:lumMod val="65000"/>
                        <a:lumOff val="35000"/>
                      </a:schemeClr>
                    </a:solidFill>
                    <a:latin typeface="微软雅黑" panose="020B0503020204020204" pitchFamily="34" charset="-122"/>
                    <a:ea typeface="微软雅黑" panose="020B0503020204020204" pitchFamily="34" charset="-122"/>
                  </a:rPr>
                  <a:t>企业</a:t>
                </a:r>
                <a:endPar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6" name="组合 1"/>
            <p:cNvGrpSpPr/>
            <p:nvPr/>
          </p:nvGrpSpPr>
          <p:grpSpPr>
            <a:xfrm>
              <a:off x="4690852" y="2805770"/>
              <a:ext cx="1632792" cy="1363372"/>
              <a:chOff x="3549577" y="1517451"/>
              <a:chExt cx="1632792" cy="1363372"/>
            </a:xfrm>
          </p:grpSpPr>
          <p:sp>
            <p:nvSpPr>
              <p:cNvPr id="27" name="圆角矩形 1"/>
              <p:cNvSpPr>
                <a:spLocks noChangeAspect="1"/>
              </p:cNvSpPr>
              <p:nvPr/>
            </p:nvSpPr>
            <p:spPr>
              <a:xfrm>
                <a:off x="3549577" y="1517451"/>
                <a:ext cx="1632792" cy="1363372"/>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solidFill>
                <a:schemeClr val="accent2"/>
              </a:solidFill>
              <a:ln>
                <a:noFill/>
              </a:ln>
              <a:scene3d>
                <a:camera prst="perspectiveRelaxedModerately" fov="6000000">
                  <a:rot lat="19634563" lon="20160148" rev="812592"/>
                </a:camera>
                <a:lightRig rig="threePt" dir="t">
                  <a:rot lat="0" lon="0" rev="9600000"/>
                </a:lightRig>
              </a:scene3d>
              <a:sp3d>
                <a:bevelB w="0" h="0"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TextBox 33"/>
              <p:cNvSpPr txBox="1"/>
              <p:nvPr/>
            </p:nvSpPr>
            <p:spPr>
              <a:xfrm>
                <a:off x="3744804" y="1851268"/>
                <a:ext cx="1223412" cy="707886"/>
              </a:xfrm>
              <a:prstGeom prst="rect">
                <a:avLst/>
              </a:prstGeom>
              <a:noFill/>
              <a:scene3d>
                <a:camera prst="perspectiveRelaxed">
                  <a:rot lat="18292249" lon="21077898" rev="377204"/>
                </a:camera>
                <a:lightRig rig="threePt" dir="t"/>
              </a:scene3d>
            </p:spPr>
            <p:txBody>
              <a:bodyPr wrap="none">
                <a:spAutoFit/>
              </a:bodyPr>
              <a:lstStyle/>
              <a:p>
                <a:pPr fontAlgn="auto">
                  <a:spcBef>
                    <a:spcPts val="0"/>
                  </a:spcBef>
                  <a:spcAft>
                    <a:spcPts val="0"/>
                  </a:spcAft>
                  <a:defRPr/>
                </a:pPr>
                <a:r>
                  <a:rPr lang="zh-CN" altLang="en-US" sz="4000" b="1" dirty="0" smtClean="0">
                    <a:solidFill>
                      <a:schemeClr val="tx1">
                        <a:lumMod val="65000"/>
                        <a:lumOff val="35000"/>
                      </a:schemeClr>
                    </a:solidFill>
                    <a:latin typeface="微软雅黑" panose="020B0503020204020204" pitchFamily="34" charset="-122"/>
                    <a:ea typeface="微软雅黑" panose="020B0503020204020204" pitchFamily="34" charset="-122"/>
                  </a:rPr>
                  <a:t>事业</a:t>
                </a:r>
                <a:endPar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9" name="组合 2"/>
            <p:cNvGrpSpPr/>
            <p:nvPr/>
          </p:nvGrpSpPr>
          <p:grpSpPr>
            <a:xfrm>
              <a:off x="6220327" y="3022205"/>
              <a:ext cx="1338890" cy="1117965"/>
              <a:chOff x="5079052" y="1733886"/>
              <a:chExt cx="1338890" cy="1117965"/>
            </a:xfrm>
          </p:grpSpPr>
          <p:sp>
            <p:nvSpPr>
              <p:cNvPr id="30" name="圆角矩形 1"/>
              <p:cNvSpPr>
                <a:spLocks noChangeAspect="1"/>
              </p:cNvSpPr>
              <p:nvPr/>
            </p:nvSpPr>
            <p:spPr>
              <a:xfrm>
                <a:off x="5079052" y="1733886"/>
                <a:ext cx="1338890" cy="1117965"/>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solidFill>
                <a:schemeClr val="accent2"/>
              </a:solidFill>
              <a:ln>
                <a:noFill/>
              </a:ln>
              <a:scene3d>
                <a:camera prst="perspectiveBelow" fov="6000000">
                  <a:rot lat="19863891" lon="18296324" rev="1353930"/>
                </a:camera>
                <a:lightRig rig="threePt" dir="t">
                  <a:rot lat="0" lon="0" rev="9600000"/>
                </a:lightRig>
              </a:scene3d>
              <a:sp3d>
                <a:bevelT w="0" h="0" prst="coolSlant"/>
                <a:bevelB w="0" h="0"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TextBox 34"/>
              <p:cNvSpPr txBox="1"/>
              <p:nvPr/>
            </p:nvSpPr>
            <p:spPr>
              <a:xfrm>
                <a:off x="5328015" y="1771831"/>
                <a:ext cx="685404" cy="830997"/>
              </a:xfrm>
              <a:prstGeom prst="rect">
                <a:avLst/>
              </a:prstGeom>
              <a:noFill/>
              <a:scene3d>
                <a:camera prst="perspectiveRelaxedModerately">
                  <a:rot lat="18822534" lon="18524289" rev="1713141"/>
                </a:camera>
                <a:lightRig rig="threePt" dir="t"/>
              </a:scene3d>
            </p:spPr>
            <p:txBody>
              <a:bodyPr wrap="none">
                <a:spAutoFit/>
              </a:bodyPr>
              <a:lstStyle/>
              <a:p>
                <a:pPr fontAlgn="auto">
                  <a:spcBef>
                    <a:spcPts val="0"/>
                  </a:spcBef>
                  <a:spcAft>
                    <a:spcPts val="0"/>
                  </a:spcAft>
                  <a:defRPr/>
                </a:pPr>
                <a:r>
                  <a:rPr lang="en-US" altLang="zh-CN" sz="4800" b="1"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4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3" name="组合 3"/>
            <p:cNvGrpSpPr/>
            <p:nvPr/>
          </p:nvGrpSpPr>
          <p:grpSpPr>
            <a:xfrm>
              <a:off x="6533644" y="4263100"/>
              <a:ext cx="1163168" cy="1117965"/>
              <a:chOff x="5392369" y="2974781"/>
              <a:chExt cx="1163168" cy="1117965"/>
            </a:xfrm>
          </p:grpSpPr>
          <p:sp>
            <p:nvSpPr>
              <p:cNvPr id="34" name="圆角矩形 1"/>
              <p:cNvSpPr>
                <a:spLocks noChangeAspect="1"/>
              </p:cNvSpPr>
              <p:nvPr/>
            </p:nvSpPr>
            <p:spPr>
              <a:xfrm rot="21056213">
                <a:off x="5392369" y="2974781"/>
                <a:ext cx="1163168" cy="1117965"/>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solidFill>
                <a:schemeClr val="accent2"/>
              </a:solidFill>
              <a:ln>
                <a:noFill/>
              </a:ln>
              <a:scene3d>
                <a:camera prst="perspectiveHeroicExtremeRightFacing" fov="7200000">
                  <a:rot lat="21486198" lon="19449816" rev="21176828"/>
                </a:camera>
                <a:lightRig rig="threePt" dir="t">
                  <a:rot lat="0" lon="0" rev="9600000"/>
                </a:lightRig>
              </a:scene3d>
              <a:sp3d prstMaterial="matte">
                <a:bevelT w="0" h="0" prst="coolSlant"/>
                <a:bevelB w="0" h="0"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5" name="TextBox 35"/>
              <p:cNvSpPr txBox="1"/>
              <p:nvPr/>
            </p:nvSpPr>
            <p:spPr>
              <a:xfrm>
                <a:off x="5671543" y="3143236"/>
                <a:ext cx="660687" cy="830997"/>
              </a:xfrm>
              <a:prstGeom prst="rect">
                <a:avLst/>
              </a:prstGeom>
              <a:noFill/>
              <a:scene3d>
                <a:camera prst="perspectiveContrastingRightFacing">
                  <a:rot lat="21344834" lon="18608065" rev="233497"/>
                </a:camera>
                <a:lightRig rig="threePt" dir="t"/>
              </a:scene3d>
            </p:spPr>
            <p:txBody>
              <a:bodyPr wrap="square">
                <a:spAutoFit/>
              </a:bodyPr>
              <a:lstStyle/>
              <a:p>
                <a:pPr fontAlgn="auto">
                  <a:spcBef>
                    <a:spcPts val="0"/>
                  </a:spcBef>
                  <a:spcAft>
                    <a:spcPts val="0"/>
                  </a:spcAft>
                  <a:defRPr/>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行业</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6" name="矩形 13"/>
            <p:cNvSpPr>
              <a:spLocks noChangeArrowheads="1"/>
            </p:cNvSpPr>
            <p:nvPr/>
          </p:nvSpPr>
          <p:spPr bwMode="auto">
            <a:xfrm>
              <a:off x="823247" y="4752686"/>
              <a:ext cx="2543615" cy="1600438"/>
            </a:xfrm>
            <a:prstGeom prst="rect">
              <a:avLst/>
            </a:prstGeom>
            <a:noFill/>
            <a:ln>
              <a:noFill/>
            </a:ln>
          </p:spPr>
          <p:txBody>
            <a:bodyPr wrap="square">
              <a:spAutoFit/>
            </a:bodyPr>
            <a:lstStyle/>
            <a:p>
              <a:pPr algn="just"/>
              <a:r>
                <a:rPr lang="zh-CN" altLang="en-US" sz="1400" dirty="0">
                  <a:solidFill>
                    <a:schemeClr val="tx1">
                      <a:lumMod val="65000"/>
                      <a:lumOff val="35000"/>
                    </a:schemeClr>
                  </a:solidFill>
                  <a:latin typeface="方正兰亭纤黑简体" pitchFamily="65" charset="-122"/>
                  <a:ea typeface="方正兰亭纤黑简体" pitchFamily="65" charset="-122"/>
                </a:rPr>
                <a:t>企业一般是指以盈利为目的，运用各种生产要素（土地、劳动力、资本、技术和企业家才能等），向市场提供商品或服务，实行自主经营、自负盈亏、独立核算的法人或其他社会经济组织。</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p:txBody>
          <a:bodyPr/>
          <a:lstStyle/>
          <a:p>
            <a:r>
              <a:rPr lang="en-US" altLang="zh-CN" dirty="0" smtClean="0"/>
              <a:t>1</a:t>
            </a:r>
            <a:endParaRPr lang="zh-CN" altLang="en-US" dirty="0"/>
          </a:p>
        </p:txBody>
      </p:sp>
      <p:sp>
        <p:nvSpPr>
          <p:cNvPr id="7" name="文本占位符 6"/>
          <p:cNvSpPr>
            <a:spLocks noGrp="1"/>
          </p:cNvSpPr>
          <p:nvPr>
            <p:ph type="body" sz="quarter" idx="14"/>
          </p:nvPr>
        </p:nvSpPr>
        <p:spPr/>
        <p:txBody>
          <a:bodyPr/>
          <a:lstStyle/>
          <a:p>
            <a:r>
              <a:rPr lang="zh-CN" altLang="en-US" dirty="0" smtClean="0"/>
              <a:t>大学生创业的形式</a:t>
            </a:r>
            <a:endParaRPr lang="zh-CN" altLang="en-US" dirty="0"/>
          </a:p>
        </p:txBody>
      </p:sp>
      <p:sp>
        <p:nvSpPr>
          <p:cNvPr id="32" name="灯片编号占位符 3"/>
          <p:cNvSpPr>
            <a:spLocks noGrp="1"/>
          </p:cNvSpPr>
          <p:nvPr>
            <p:ph type="sldNum" sz="quarter" idx="15"/>
          </p:nvPr>
        </p:nvSpPr>
        <p:spPr/>
        <p:txBody>
          <a:bodyPr/>
          <a:lstStyle/>
          <a:p>
            <a:fld id="{4596955A-0397-448E-A8D1-99E4CC3433F6}" type="slidenum">
              <a:rPr lang="zh-CN" altLang="en-US" smtClean="0"/>
            </a:fld>
            <a:endParaRPr lang="zh-CN" altLang="en-US" dirty="0"/>
          </a:p>
        </p:txBody>
      </p:sp>
      <p:grpSp>
        <p:nvGrpSpPr>
          <p:cNvPr id="5" name="组 4"/>
          <p:cNvGrpSpPr/>
          <p:nvPr/>
        </p:nvGrpSpPr>
        <p:grpSpPr>
          <a:xfrm>
            <a:off x="2085919" y="2698854"/>
            <a:ext cx="7991058" cy="3164845"/>
            <a:chOff x="664994" y="2743019"/>
            <a:chExt cx="7991058" cy="3164845"/>
          </a:xfrm>
        </p:grpSpPr>
        <p:sp>
          <p:nvSpPr>
            <p:cNvPr id="8" name="圆角矩形 7"/>
            <p:cNvSpPr/>
            <p:nvPr/>
          </p:nvSpPr>
          <p:spPr bwMode="auto">
            <a:xfrm rot="5400000">
              <a:off x="-310652" y="3718665"/>
              <a:ext cx="3164845" cy="1213553"/>
            </a:xfrm>
            <a:prstGeom prst="roundRect">
              <a:avLst>
                <a:gd name="adj" fmla="val 50000"/>
              </a:avLst>
            </a:prstGeom>
            <a:solidFill>
              <a:schemeClr val="accent2"/>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9" name="椭圆 8"/>
            <p:cNvSpPr/>
            <p:nvPr/>
          </p:nvSpPr>
          <p:spPr bwMode="auto">
            <a:xfrm>
              <a:off x="797370" y="2883628"/>
              <a:ext cx="948800"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Text Box 39"/>
            <p:cNvSpPr txBox="1">
              <a:spLocks noChangeArrowheads="1"/>
            </p:cNvSpPr>
            <p:nvPr/>
          </p:nvSpPr>
          <p:spPr bwMode="auto">
            <a:xfrm>
              <a:off x="750304" y="2828322"/>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1</a:t>
              </a:r>
              <a:endParaRPr lang="en-US" altLang="zh-CN" sz="3200" b="1" spc="50" dirty="0">
                <a:ln w="1143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矩形 261"/>
            <p:cNvSpPr>
              <a:spLocks noChangeArrowheads="1"/>
            </p:cNvSpPr>
            <p:nvPr/>
          </p:nvSpPr>
          <p:spPr bwMode="auto">
            <a:xfrm>
              <a:off x="816439" y="3424347"/>
              <a:ext cx="902811" cy="307777"/>
            </a:xfrm>
            <a:prstGeom prst="rect">
              <a:avLst/>
            </a:prstGeom>
            <a:noFill/>
            <a:ln>
              <a:noFill/>
            </a:ln>
          </p:spPr>
          <p:txBody>
            <a:bodyPr wrap="none">
              <a:spAutoFit/>
            </a:bodyPr>
            <a:lstStyle/>
            <a:p>
              <a:r>
                <a:rPr lang="zh-CN" altLang="en-US" sz="1400" b="1" dirty="0" smtClean="0">
                  <a:solidFill>
                    <a:schemeClr val="tx1">
                      <a:lumMod val="65000"/>
                      <a:lumOff val="35000"/>
                    </a:schemeClr>
                  </a:solidFill>
                  <a:latin typeface="方正兰亭中黑_GBK" pitchFamily="2" charset="-122"/>
                  <a:ea typeface="方正兰亭中黑_GBK" pitchFamily="2" charset="-122"/>
                </a:rPr>
                <a:t>创意创业</a:t>
              </a:r>
              <a:endParaRPr lang="zh-CN" altLang="en-US" sz="1400" b="1" dirty="0">
                <a:solidFill>
                  <a:schemeClr val="tx1">
                    <a:lumMod val="65000"/>
                    <a:lumOff val="35000"/>
                  </a:schemeClr>
                </a:solidFill>
                <a:latin typeface="方正兰亭中黑_GBK" pitchFamily="2" charset="-122"/>
                <a:ea typeface="方正兰亭中黑_GBK" pitchFamily="2" charset="-122"/>
              </a:endParaRPr>
            </a:p>
          </p:txBody>
        </p:sp>
        <p:sp>
          <p:nvSpPr>
            <p:cNvPr id="12" name="Text Box 39"/>
            <p:cNvSpPr txBox="1">
              <a:spLocks noChangeArrowheads="1"/>
            </p:cNvSpPr>
            <p:nvPr/>
          </p:nvSpPr>
          <p:spPr bwMode="auto">
            <a:xfrm>
              <a:off x="744801" y="3926811"/>
              <a:ext cx="1086190" cy="1600438"/>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400" dirty="0" smtClean="0">
                  <a:solidFill>
                    <a:schemeClr val="bg1"/>
                  </a:solidFill>
                  <a:latin typeface="方正兰亭黑_GBK" pitchFamily="2" charset="-122"/>
                  <a:ea typeface="方正兰亭黑_GBK" pitchFamily="2" charset="-122"/>
                </a:rPr>
                <a:t>具有可操作性</a:t>
              </a:r>
              <a:endParaRPr lang="en-US" altLang="zh-CN" sz="1400" dirty="0" smtClean="0">
                <a:solidFill>
                  <a:schemeClr val="bg1"/>
                </a:solidFill>
                <a:latin typeface="方正兰亭黑_GBK" pitchFamily="2" charset="-122"/>
                <a:ea typeface="方正兰亭黑_GBK" pitchFamily="2" charset="-122"/>
              </a:endParaRPr>
            </a:p>
            <a:p>
              <a:pPr algn="ctr">
                <a:spcBef>
                  <a:spcPct val="0"/>
                </a:spcBef>
                <a:defRPr/>
              </a:pPr>
              <a:r>
                <a:rPr lang="zh-CN" altLang="en-US" sz="1400" dirty="0" smtClean="0">
                  <a:solidFill>
                    <a:schemeClr val="bg1"/>
                  </a:solidFill>
                  <a:latin typeface="方正兰亭黑_GBK" pitchFamily="2" charset="-122"/>
                  <a:ea typeface="方正兰亭黑_GBK" pitchFamily="2" charset="-122"/>
                </a:rPr>
                <a:t>创业时机和环境成熟</a:t>
              </a:r>
              <a:endParaRPr lang="en-US" altLang="zh-CN" sz="1400" dirty="0" smtClean="0">
                <a:solidFill>
                  <a:schemeClr val="bg1"/>
                </a:solidFill>
                <a:latin typeface="方正兰亭黑_GBK" pitchFamily="2" charset="-122"/>
                <a:ea typeface="方正兰亭黑_GBK" pitchFamily="2" charset="-122"/>
              </a:endParaRPr>
            </a:p>
            <a:p>
              <a:pPr algn="ctr">
                <a:spcBef>
                  <a:spcPct val="0"/>
                </a:spcBef>
                <a:defRPr/>
              </a:pPr>
              <a:r>
                <a:rPr lang="zh-CN" altLang="en-US" sz="1400" dirty="0" smtClean="0">
                  <a:solidFill>
                    <a:schemeClr val="bg1"/>
                  </a:solidFill>
                  <a:latin typeface="方正兰亭黑_GBK" pitchFamily="2" charset="-122"/>
                  <a:ea typeface="方正兰亭黑_GBK" pitchFamily="2" charset="-122"/>
                </a:rPr>
                <a:t>强大市场前景和好的发展前景</a:t>
              </a:r>
              <a:endParaRPr lang="en-US" altLang="zh-CN" sz="1400" dirty="0">
                <a:solidFill>
                  <a:schemeClr val="bg1"/>
                </a:solidFill>
                <a:latin typeface="方正兰亭黑_GBK" pitchFamily="2" charset="-122"/>
                <a:ea typeface="方正兰亭黑_GBK" pitchFamily="2" charset="-122"/>
              </a:endParaRPr>
            </a:p>
          </p:txBody>
        </p:sp>
        <p:sp>
          <p:nvSpPr>
            <p:cNvPr id="13" name="圆角矩形 12"/>
            <p:cNvSpPr/>
            <p:nvPr/>
          </p:nvSpPr>
          <p:spPr bwMode="auto">
            <a:xfrm rot="5400000">
              <a:off x="1426071" y="3718665"/>
              <a:ext cx="3164845" cy="1213553"/>
            </a:xfrm>
            <a:prstGeom prst="roundRect">
              <a:avLst>
                <a:gd name="adj" fmla="val 50000"/>
              </a:avLst>
            </a:prstGeom>
            <a:solidFill>
              <a:schemeClr val="accent2"/>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14" name="椭圆 13"/>
            <p:cNvSpPr/>
            <p:nvPr/>
          </p:nvSpPr>
          <p:spPr bwMode="auto">
            <a:xfrm>
              <a:off x="2534094" y="2883628"/>
              <a:ext cx="948801"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Text Box 39"/>
            <p:cNvSpPr txBox="1">
              <a:spLocks noChangeArrowheads="1"/>
            </p:cNvSpPr>
            <p:nvPr/>
          </p:nvSpPr>
          <p:spPr bwMode="auto">
            <a:xfrm>
              <a:off x="2487027" y="2828322"/>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a:t>
              </a:r>
              <a:endParaRPr lang="en-US" altLang="zh-CN" sz="3200" b="1" spc="50" dirty="0">
                <a:ln w="1143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矩形 261"/>
            <p:cNvSpPr>
              <a:spLocks noChangeArrowheads="1"/>
            </p:cNvSpPr>
            <p:nvPr/>
          </p:nvSpPr>
          <p:spPr bwMode="auto">
            <a:xfrm>
              <a:off x="2553161" y="3424347"/>
              <a:ext cx="902811" cy="307777"/>
            </a:xfrm>
            <a:prstGeom prst="rect">
              <a:avLst/>
            </a:prstGeom>
            <a:noFill/>
            <a:ln>
              <a:noFill/>
            </a:ln>
          </p:spPr>
          <p:txBody>
            <a:bodyPr wrap="none">
              <a:spAutoFit/>
            </a:bodyPr>
            <a:lstStyle/>
            <a:p>
              <a:r>
                <a:rPr lang="zh-CN" altLang="en-US" sz="1400" b="1" dirty="0" smtClean="0">
                  <a:solidFill>
                    <a:schemeClr val="tx1">
                      <a:lumMod val="65000"/>
                      <a:lumOff val="35000"/>
                    </a:schemeClr>
                  </a:solidFill>
                  <a:latin typeface="方正兰亭中黑_GBK" pitchFamily="2" charset="-122"/>
                  <a:ea typeface="方正兰亭中黑_GBK" pitchFamily="2" charset="-122"/>
                </a:rPr>
                <a:t>网络创业</a:t>
              </a:r>
              <a:endParaRPr lang="zh-CN" altLang="en-US" sz="1400" b="1" dirty="0">
                <a:solidFill>
                  <a:schemeClr val="tx1">
                    <a:lumMod val="65000"/>
                    <a:lumOff val="35000"/>
                  </a:schemeClr>
                </a:solidFill>
                <a:latin typeface="方正兰亭中黑_GBK" pitchFamily="2" charset="-122"/>
                <a:ea typeface="方正兰亭中黑_GBK" pitchFamily="2" charset="-122"/>
              </a:endParaRPr>
            </a:p>
          </p:txBody>
        </p:sp>
        <p:sp>
          <p:nvSpPr>
            <p:cNvPr id="17" name="Text Box 39"/>
            <p:cNvSpPr txBox="1">
              <a:spLocks noChangeArrowheads="1"/>
            </p:cNvSpPr>
            <p:nvPr/>
          </p:nvSpPr>
          <p:spPr bwMode="auto">
            <a:xfrm>
              <a:off x="2465398" y="4184481"/>
              <a:ext cx="1086190" cy="738664"/>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400" dirty="0" smtClean="0">
                  <a:solidFill>
                    <a:schemeClr val="bg1"/>
                  </a:solidFill>
                  <a:latin typeface="方正兰亭黑_GBK" pitchFamily="2" charset="-122"/>
                  <a:ea typeface="方正兰亭黑_GBK" pitchFamily="2" charset="-122"/>
                </a:rPr>
                <a:t>网上开店、网上加盟、网上服务</a:t>
              </a:r>
              <a:endParaRPr lang="en-US" altLang="zh-CN" sz="1400" dirty="0">
                <a:solidFill>
                  <a:schemeClr val="bg1"/>
                </a:solidFill>
                <a:latin typeface="方正兰亭黑_GBK" pitchFamily="2" charset="-122"/>
                <a:ea typeface="方正兰亭黑_GBK" pitchFamily="2" charset="-122"/>
              </a:endParaRPr>
            </a:p>
          </p:txBody>
        </p:sp>
        <p:sp>
          <p:nvSpPr>
            <p:cNvPr id="18" name="圆角矩形 17"/>
            <p:cNvSpPr/>
            <p:nvPr/>
          </p:nvSpPr>
          <p:spPr bwMode="auto">
            <a:xfrm rot="5400000">
              <a:off x="3166595" y="3718665"/>
              <a:ext cx="3164845" cy="1213553"/>
            </a:xfrm>
            <a:prstGeom prst="roundRect">
              <a:avLst>
                <a:gd name="adj" fmla="val 50000"/>
              </a:avLst>
            </a:prstGeom>
            <a:solidFill>
              <a:schemeClr val="accent2"/>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19" name="椭圆 18"/>
            <p:cNvSpPr/>
            <p:nvPr/>
          </p:nvSpPr>
          <p:spPr bwMode="auto">
            <a:xfrm>
              <a:off x="4274619" y="2883628"/>
              <a:ext cx="948801"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Text Box 39"/>
            <p:cNvSpPr txBox="1">
              <a:spLocks noChangeArrowheads="1"/>
            </p:cNvSpPr>
            <p:nvPr/>
          </p:nvSpPr>
          <p:spPr bwMode="auto">
            <a:xfrm>
              <a:off x="4227551" y="2828322"/>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3</a:t>
              </a:r>
              <a:endParaRPr lang="en-US" altLang="zh-CN" sz="3200" b="1" spc="50" dirty="0">
                <a:ln w="1143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矩形 261"/>
            <p:cNvSpPr>
              <a:spLocks noChangeArrowheads="1"/>
            </p:cNvSpPr>
            <p:nvPr/>
          </p:nvSpPr>
          <p:spPr bwMode="auto">
            <a:xfrm>
              <a:off x="4293686" y="3424347"/>
              <a:ext cx="902811" cy="307777"/>
            </a:xfrm>
            <a:prstGeom prst="rect">
              <a:avLst/>
            </a:prstGeom>
            <a:noFill/>
            <a:ln>
              <a:noFill/>
            </a:ln>
          </p:spPr>
          <p:txBody>
            <a:bodyPr wrap="none">
              <a:spAutoFit/>
            </a:bodyPr>
            <a:lstStyle/>
            <a:p>
              <a:r>
                <a:rPr lang="zh-CN" altLang="en-US" sz="1400" b="1" dirty="0" smtClean="0">
                  <a:solidFill>
                    <a:schemeClr val="tx1">
                      <a:lumMod val="65000"/>
                      <a:lumOff val="35000"/>
                    </a:schemeClr>
                  </a:solidFill>
                  <a:latin typeface="方正兰亭中黑_GBK" pitchFamily="2" charset="-122"/>
                  <a:ea typeface="方正兰亭中黑_GBK" pitchFamily="2" charset="-122"/>
                </a:rPr>
                <a:t>兼职创业</a:t>
              </a:r>
              <a:endParaRPr lang="zh-CN" altLang="en-US" sz="1400" b="1" dirty="0">
                <a:solidFill>
                  <a:schemeClr val="tx1">
                    <a:lumMod val="65000"/>
                    <a:lumOff val="35000"/>
                  </a:schemeClr>
                </a:solidFill>
                <a:latin typeface="方正兰亭中黑_GBK" pitchFamily="2" charset="-122"/>
                <a:ea typeface="方正兰亭中黑_GBK" pitchFamily="2" charset="-122"/>
              </a:endParaRPr>
            </a:p>
          </p:txBody>
        </p:sp>
        <p:sp>
          <p:nvSpPr>
            <p:cNvPr id="22" name="Text Box 39"/>
            <p:cNvSpPr txBox="1">
              <a:spLocks noChangeArrowheads="1"/>
            </p:cNvSpPr>
            <p:nvPr/>
          </p:nvSpPr>
          <p:spPr bwMode="auto">
            <a:xfrm>
              <a:off x="4210902" y="4184481"/>
              <a:ext cx="1086190" cy="523220"/>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400" dirty="0" smtClean="0">
                  <a:solidFill>
                    <a:schemeClr val="bg1"/>
                  </a:solidFill>
                  <a:latin typeface="方正兰亭黑_GBK" pitchFamily="2" charset="-122"/>
                  <a:ea typeface="方正兰亭黑_GBK" pitchFamily="2" charset="-122"/>
                </a:rPr>
                <a:t>家教、培训、设计、营销</a:t>
              </a:r>
              <a:endParaRPr lang="en-US" altLang="zh-CN" sz="1400" dirty="0">
                <a:solidFill>
                  <a:schemeClr val="bg1"/>
                </a:solidFill>
                <a:latin typeface="方正兰亭黑_GBK" pitchFamily="2" charset="-122"/>
                <a:ea typeface="方正兰亭黑_GBK" pitchFamily="2" charset="-122"/>
              </a:endParaRPr>
            </a:p>
          </p:txBody>
        </p:sp>
        <p:sp>
          <p:nvSpPr>
            <p:cNvPr id="23" name="圆角矩形 22"/>
            <p:cNvSpPr/>
            <p:nvPr/>
          </p:nvSpPr>
          <p:spPr bwMode="auto">
            <a:xfrm rot="5400000">
              <a:off x="4860249" y="3718665"/>
              <a:ext cx="3164845" cy="1213553"/>
            </a:xfrm>
            <a:prstGeom prst="roundRect">
              <a:avLst>
                <a:gd name="adj" fmla="val 50000"/>
              </a:avLst>
            </a:prstGeom>
            <a:solidFill>
              <a:schemeClr val="accent2"/>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24" name="椭圆 23"/>
            <p:cNvSpPr/>
            <p:nvPr/>
          </p:nvSpPr>
          <p:spPr bwMode="auto">
            <a:xfrm>
              <a:off x="5968271" y="2883628"/>
              <a:ext cx="948800"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Text Box 39"/>
            <p:cNvSpPr txBox="1">
              <a:spLocks noChangeArrowheads="1"/>
            </p:cNvSpPr>
            <p:nvPr/>
          </p:nvSpPr>
          <p:spPr bwMode="auto">
            <a:xfrm>
              <a:off x="5921205" y="2828322"/>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4</a:t>
              </a:r>
              <a:endParaRPr lang="en-US" altLang="zh-CN" sz="3200" b="1" spc="50" dirty="0">
                <a:ln w="1143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矩形 261"/>
            <p:cNvSpPr>
              <a:spLocks noChangeArrowheads="1"/>
            </p:cNvSpPr>
            <p:nvPr/>
          </p:nvSpPr>
          <p:spPr bwMode="auto">
            <a:xfrm>
              <a:off x="5987340" y="3424347"/>
              <a:ext cx="902811" cy="307777"/>
            </a:xfrm>
            <a:prstGeom prst="rect">
              <a:avLst/>
            </a:prstGeom>
            <a:noFill/>
            <a:ln>
              <a:noFill/>
            </a:ln>
          </p:spPr>
          <p:txBody>
            <a:bodyPr wrap="none">
              <a:spAutoFit/>
            </a:bodyPr>
            <a:lstStyle/>
            <a:p>
              <a:r>
                <a:rPr lang="zh-CN" altLang="en-US" sz="1400" b="1" dirty="0" smtClean="0">
                  <a:solidFill>
                    <a:schemeClr val="tx1">
                      <a:lumMod val="65000"/>
                      <a:lumOff val="35000"/>
                    </a:schemeClr>
                  </a:solidFill>
                  <a:latin typeface="方正兰亭中黑_GBK" pitchFamily="2" charset="-122"/>
                  <a:ea typeface="方正兰亭中黑_GBK" pitchFamily="2" charset="-122"/>
                </a:rPr>
                <a:t>大赛创业</a:t>
              </a:r>
              <a:endParaRPr lang="zh-CN" altLang="en-US" sz="1400" b="1" dirty="0">
                <a:solidFill>
                  <a:schemeClr val="tx1">
                    <a:lumMod val="65000"/>
                    <a:lumOff val="35000"/>
                  </a:schemeClr>
                </a:solidFill>
                <a:latin typeface="方正兰亭中黑_GBK" pitchFamily="2" charset="-122"/>
                <a:ea typeface="方正兰亭中黑_GBK" pitchFamily="2" charset="-122"/>
              </a:endParaRPr>
            </a:p>
          </p:txBody>
        </p:sp>
        <p:sp>
          <p:nvSpPr>
            <p:cNvPr id="27" name="Text Box 39"/>
            <p:cNvSpPr txBox="1">
              <a:spLocks noChangeArrowheads="1"/>
            </p:cNvSpPr>
            <p:nvPr/>
          </p:nvSpPr>
          <p:spPr bwMode="auto">
            <a:xfrm>
              <a:off x="5899576" y="4184481"/>
              <a:ext cx="1086190" cy="138499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400" dirty="0" smtClean="0">
                  <a:solidFill>
                    <a:schemeClr val="bg1"/>
                  </a:solidFill>
                  <a:latin typeface="方正兰亭黑_GBK" pitchFamily="2" charset="-122"/>
                  <a:ea typeface="方正兰亭黑_GBK" pitchFamily="2" charset="-122"/>
                </a:rPr>
                <a:t>创新和有前景</a:t>
              </a:r>
              <a:endParaRPr lang="en-US" altLang="zh-CN" sz="1400" dirty="0" smtClean="0">
                <a:solidFill>
                  <a:schemeClr val="bg1"/>
                </a:solidFill>
                <a:latin typeface="方正兰亭黑_GBK" pitchFamily="2" charset="-122"/>
                <a:ea typeface="方正兰亭黑_GBK" pitchFamily="2" charset="-122"/>
              </a:endParaRPr>
            </a:p>
            <a:p>
              <a:pPr algn="ctr">
                <a:spcBef>
                  <a:spcPct val="0"/>
                </a:spcBef>
                <a:defRPr/>
              </a:pPr>
              <a:r>
                <a:rPr lang="zh-CN" altLang="en-US" sz="1400" dirty="0" smtClean="0">
                  <a:solidFill>
                    <a:schemeClr val="bg1"/>
                  </a:solidFill>
                  <a:latin typeface="方正兰亭黑_GBK" pitchFamily="2" charset="-122"/>
                  <a:ea typeface="方正兰亭黑_GBK" pitchFamily="2" charset="-122"/>
                </a:rPr>
                <a:t>好的创意和营利模式</a:t>
              </a:r>
              <a:endParaRPr lang="en-US" altLang="zh-CN" sz="1400" dirty="0" smtClean="0">
                <a:solidFill>
                  <a:schemeClr val="bg1"/>
                </a:solidFill>
                <a:latin typeface="方正兰亭黑_GBK" pitchFamily="2" charset="-122"/>
                <a:ea typeface="方正兰亭黑_GBK" pitchFamily="2" charset="-122"/>
              </a:endParaRPr>
            </a:p>
            <a:p>
              <a:pPr algn="ctr">
                <a:spcBef>
                  <a:spcPct val="0"/>
                </a:spcBef>
                <a:defRPr/>
              </a:pPr>
              <a:r>
                <a:rPr lang="zh-CN" altLang="en-US" sz="1400" dirty="0" smtClean="0">
                  <a:solidFill>
                    <a:schemeClr val="bg1"/>
                  </a:solidFill>
                  <a:latin typeface="方正兰亭黑_GBK" pitchFamily="2" charset="-122"/>
                  <a:ea typeface="方正兰亭黑_GBK" pitchFamily="2" charset="-122"/>
                </a:rPr>
                <a:t>吸引投资者眼球</a:t>
              </a:r>
              <a:endParaRPr lang="en-US" altLang="zh-CN" sz="1400" dirty="0">
                <a:solidFill>
                  <a:schemeClr val="bg1"/>
                </a:solidFill>
                <a:latin typeface="方正兰亭黑_GBK" pitchFamily="2" charset="-122"/>
                <a:ea typeface="方正兰亭黑_GBK" pitchFamily="2" charset="-122"/>
              </a:endParaRPr>
            </a:p>
          </p:txBody>
        </p:sp>
        <p:sp>
          <p:nvSpPr>
            <p:cNvPr id="28" name="圆角矩形 27"/>
            <p:cNvSpPr/>
            <p:nvPr/>
          </p:nvSpPr>
          <p:spPr bwMode="auto">
            <a:xfrm rot="5400000">
              <a:off x="6469435" y="3721247"/>
              <a:ext cx="3159681" cy="1213553"/>
            </a:xfrm>
            <a:prstGeom prst="roundRect">
              <a:avLst>
                <a:gd name="adj" fmla="val 50000"/>
              </a:avLst>
            </a:prstGeom>
            <a:solidFill>
              <a:schemeClr val="accent2"/>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29" name="椭圆 28"/>
            <p:cNvSpPr/>
            <p:nvPr/>
          </p:nvSpPr>
          <p:spPr bwMode="auto">
            <a:xfrm>
              <a:off x="7574875" y="2888792"/>
              <a:ext cx="948800"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Text Box 39"/>
            <p:cNvSpPr txBox="1">
              <a:spLocks noChangeArrowheads="1"/>
            </p:cNvSpPr>
            <p:nvPr/>
          </p:nvSpPr>
          <p:spPr bwMode="auto">
            <a:xfrm>
              <a:off x="7527809" y="2833486"/>
              <a:ext cx="1042932" cy="697627"/>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zh-CN" altLang="zh-CN" sz="3200" b="1" spc="50" dirty="0">
                  <a:ln w="1143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5</a:t>
              </a:r>
              <a:endParaRPr lang="en-US" altLang="zh-CN" sz="3200" b="1" spc="50" dirty="0">
                <a:ln w="1143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矩形 261"/>
            <p:cNvSpPr>
              <a:spLocks noChangeArrowheads="1"/>
            </p:cNvSpPr>
            <p:nvPr/>
          </p:nvSpPr>
          <p:spPr bwMode="auto">
            <a:xfrm>
              <a:off x="7593944" y="3429511"/>
              <a:ext cx="902811" cy="307777"/>
            </a:xfrm>
            <a:prstGeom prst="rect">
              <a:avLst/>
            </a:prstGeom>
            <a:noFill/>
            <a:ln>
              <a:noFill/>
            </a:ln>
          </p:spPr>
          <p:txBody>
            <a:bodyPr wrap="none">
              <a:spAutoFit/>
            </a:bodyPr>
            <a:lstStyle/>
            <a:p>
              <a:r>
                <a:rPr lang="zh-CN" altLang="en-US" sz="1400" b="1" dirty="0" smtClean="0">
                  <a:solidFill>
                    <a:schemeClr val="tx1">
                      <a:lumMod val="65000"/>
                      <a:lumOff val="35000"/>
                    </a:schemeClr>
                  </a:solidFill>
                  <a:latin typeface="方正兰亭中黑_GBK" pitchFamily="2" charset="-122"/>
                  <a:ea typeface="方正兰亭中黑_GBK" pitchFamily="2" charset="-122"/>
                </a:rPr>
                <a:t>加盟创业</a:t>
              </a:r>
              <a:endParaRPr lang="zh-CN" altLang="en-US" sz="1400" b="1" dirty="0">
                <a:solidFill>
                  <a:schemeClr val="tx1">
                    <a:lumMod val="65000"/>
                    <a:lumOff val="35000"/>
                  </a:schemeClr>
                </a:solidFill>
                <a:latin typeface="方正兰亭中黑_GBK" pitchFamily="2" charset="-122"/>
                <a:ea typeface="方正兰亭中黑_GBK" pitchFamily="2" charset="-122"/>
              </a:endParaRPr>
            </a:p>
          </p:txBody>
        </p:sp>
        <p:sp>
          <p:nvSpPr>
            <p:cNvPr id="33" name="Text Box 39"/>
            <p:cNvSpPr txBox="1">
              <a:spLocks noChangeArrowheads="1"/>
            </p:cNvSpPr>
            <p:nvPr/>
          </p:nvSpPr>
          <p:spPr bwMode="auto">
            <a:xfrm>
              <a:off x="7506180" y="4189645"/>
              <a:ext cx="1086190" cy="954107"/>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400" dirty="0" smtClean="0">
                  <a:solidFill>
                    <a:schemeClr val="bg1"/>
                  </a:solidFill>
                  <a:latin typeface="方正兰亭黑_GBK" pitchFamily="2" charset="-122"/>
                  <a:ea typeface="方正兰亭黑_GBK" pitchFamily="2" charset="-122"/>
                </a:rPr>
                <a:t>有一定的资金实力</a:t>
              </a:r>
              <a:endParaRPr lang="en-US" altLang="zh-CN" sz="1400" dirty="0" smtClean="0">
                <a:solidFill>
                  <a:schemeClr val="bg1"/>
                </a:solidFill>
                <a:latin typeface="方正兰亭黑_GBK" pitchFamily="2" charset="-122"/>
                <a:ea typeface="方正兰亭黑_GBK" pitchFamily="2" charset="-122"/>
              </a:endParaRPr>
            </a:p>
            <a:p>
              <a:pPr algn="ctr">
                <a:spcBef>
                  <a:spcPct val="0"/>
                </a:spcBef>
                <a:defRPr/>
              </a:pPr>
              <a:r>
                <a:rPr lang="zh-CN" altLang="en-US" sz="1400" dirty="0" smtClean="0">
                  <a:solidFill>
                    <a:schemeClr val="bg1"/>
                  </a:solidFill>
                  <a:latin typeface="方正兰亭黑_GBK" pitchFamily="2" charset="-122"/>
                  <a:ea typeface="方正兰亭黑_GBK" pitchFamily="2" charset="-122"/>
                </a:rPr>
                <a:t>抓住商机</a:t>
              </a:r>
              <a:endParaRPr lang="en-US" altLang="zh-CN" sz="1400" dirty="0" smtClean="0">
                <a:solidFill>
                  <a:schemeClr val="bg1"/>
                </a:solidFill>
                <a:latin typeface="方正兰亭黑_GBK" pitchFamily="2" charset="-122"/>
                <a:ea typeface="方正兰亭黑_GBK" pitchFamily="2" charset="-122"/>
              </a:endParaRPr>
            </a:p>
            <a:p>
              <a:pPr algn="ctr">
                <a:spcBef>
                  <a:spcPct val="0"/>
                </a:spcBef>
                <a:defRPr/>
              </a:pPr>
              <a:r>
                <a:rPr lang="zh-CN" altLang="en-US" sz="1400" dirty="0" smtClean="0">
                  <a:solidFill>
                    <a:schemeClr val="bg1"/>
                  </a:solidFill>
                  <a:latin typeface="方正兰亭黑_GBK" pitchFamily="2" charset="-122"/>
                  <a:ea typeface="方正兰亭黑_GBK" pitchFamily="2" charset="-122"/>
                </a:rPr>
                <a:t>理性选择</a:t>
              </a:r>
              <a:endParaRPr lang="en-US" altLang="zh-CN" sz="1400" dirty="0">
                <a:solidFill>
                  <a:schemeClr val="bg1"/>
                </a:solidFill>
                <a:latin typeface="方正兰亭黑_GBK" pitchFamily="2" charset="-122"/>
                <a:ea typeface="方正兰亭黑_GBK" pitchFamily="2" charset="-122"/>
              </a:endParaRPr>
            </a:p>
          </p:txBody>
        </p:sp>
      </p:grpSp>
      <p:sp>
        <p:nvSpPr>
          <p:cNvPr id="34" name="文本框 33"/>
          <p:cNvSpPr txBox="1"/>
          <p:nvPr/>
        </p:nvSpPr>
        <p:spPr>
          <a:xfrm>
            <a:off x="1881862" y="1538626"/>
            <a:ext cx="8311853" cy="646331"/>
          </a:xfrm>
          <a:prstGeom prst="rect">
            <a:avLst/>
          </a:prstGeom>
          <a:noFill/>
        </p:spPr>
        <p:txBody>
          <a:bodyPr wrap="square" rtlCol="0">
            <a:spAutoFit/>
          </a:bodyPr>
          <a:lstStyle>
            <a:defPPr>
              <a:defRPr lang="zh-HK"/>
            </a:defPPr>
            <a:lvl1pPr>
              <a:defRPr kumimoji="1" b="1"/>
            </a:lvl1pPr>
          </a:lstStyle>
          <a:p>
            <a:r>
              <a:rPr lang="zh-CN" altLang="en-US" dirty="0" smtClean="0"/>
              <a:t>大学生创业需要在心理</a:t>
            </a:r>
            <a:r>
              <a:rPr lang="zh-CN" altLang="en-US" dirty="0"/>
              <a:t>、资金、项目、知识、人际关系等</a:t>
            </a:r>
            <a:r>
              <a:rPr lang="zh-CN" altLang="en-US" dirty="0" smtClean="0"/>
              <a:t>方面的准备，主要模式包括个人创业、合伙创业与风险投资合作几种常见模式。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p:txBody>
          <a:bodyPr/>
          <a:lstStyle/>
          <a:p>
            <a:r>
              <a:rPr lang="en-US" altLang="zh-CN" dirty="0" smtClean="0"/>
              <a:t>1</a:t>
            </a:r>
            <a:endParaRPr lang="zh-CN" altLang="en-US" dirty="0"/>
          </a:p>
        </p:txBody>
      </p:sp>
      <p:sp>
        <p:nvSpPr>
          <p:cNvPr id="7" name="文本占位符 6"/>
          <p:cNvSpPr>
            <a:spLocks noGrp="1"/>
          </p:cNvSpPr>
          <p:nvPr>
            <p:ph type="body" sz="quarter" idx="14"/>
          </p:nvPr>
        </p:nvSpPr>
        <p:spPr/>
        <p:txBody>
          <a:bodyPr/>
          <a:lstStyle/>
          <a:p>
            <a:r>
              <a:rPr lang="zh-CN" altLang="en-US" dirty="0" smtClean="0"/>
              <a:t>大学生创业的形式</a:t>
            </a:r>
            <a:endParaRPr lang="zh-CN" altLang="en-US" dirty="0"/>
          </a:p>
        </p:txBody>
      </p:sp>
      <p:sp>
        <p:nvSpPr>
          <p:cNvPr id="32" name="灯片编号占位符 3"/>
          <p:cNvSpPr>
            <a:spLocks noGrp="1"/>
          </p:cNvSpPr>
          <p:nvPr>
            <p:ph type="sldNum" sz="quarter" idx="15"/>
          </p:nvPr>
        </p:nvSpPr>
        <p:spPr/>
        <p:txBody>
          <a:bodyPr/>
          <a:lstStyle/>
          <a:p>
            <a:fld id="{4596955A-0397-448E-A8D1-99E4CC3433F6}" type="slidenum">
              <a:rPr lang="zh-CN" altLang="en-US" smtClean="0"/>
            </a:fld>
            <a:endParaRPr lang="zh-CN" altLang="en-US" dirty="0"/>
          </a:p>
        </p:txBody>
      </p:sp>
      <p:grpSp>
        <p:nvGrpSpPr>
          <p:cNvPr id="5" name="组 4"/>
          <p:cNvGrpSpPr/>
          <p:nvPr/>
        </p:nvGrpSpPr>
        <p:grpSpPr>
          <a:xfrm>
            <a:off x="5074292" y="1980181"/>
            <a:ext cx="1385888" cy="1385888"/>
            <a:chOff x="4953238" y="1844715"/>
            <a:chExt cx="1385888" cy="1385888"/>
          </a:xfrm>
        </p:grpSpPr>
        <p:sp>
          <p:nvSpPr>
            <p:cNvPr id="8" name="椭圆 7"/>
            <p:cNvSpPr/>
            <p:nvPr/>
          </p:nvSpPr>
          <p:spPr>
            <a:xfrm>
              <a:off x="4953238" y="1844715"/>
              <a:ext cx="1385888" cy="1385888"/>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b="1">
                <a:solidFill>
                  <a:srgbClr val="3B3838"/>
                </a:solidFill>
              </a:endParaRPr>
            </a:p>
          </p:txBody>
        </p:sp>
        <p:sp>
          <p:nvSpPr>
            <p:cNvPr id="9" name="文本框 8"/>
            <p:cNvSpPr txBox="1"/>
            <p:nvPr/>
          </p:nvSpPr>
          <p:spPr>
            <a:xfrm>
              <a:off x="4985639" y="2241867"/>
              <a:ext cx="1305971" cy="646331"/>
            </a:xfrm>
            <a:prstGeom prst="rect">
              <a:avLst/>
            </a:prstGeom>
            <a:noFill/>
          </p:spPr>
          <p:txBody>
            <a:bodyPr wrap="square" rtlCol="0">
              <a:spAutoFit/>
            </a:bodyPr>
            <a:lstStyle/>
            <a:p>
              <a:pPr algn="ctr"/>
              <a:r>
                <a:rPr lang="zh-CN" altLang="en-US" b="1" dirty="0" smtClean="0">
                  <a:solidFill>
                    <a:schemeClr val="bg1"/>
                  </a:solidFill>
                </a:rPr>
                <a:t>大众创新万众创业</a:t>
              </a:r>
              <a:endParaRPr lang="zh-HK" altLang="en-US" b="1" dirty="0">
                <a:solidFill>
                  <a:schemeClr val="bg1"/>
                </a:solidFill>
              </a:endParaRPr>
            </a:p>
          </p:txBody>
        </p:sp>
      </p:grpSp>
      <p:grpSp>
        <p:nvGrpSpPr>
          <p:cNvPr id="10" name="组 9"/>
          <p:cNvGrpSpPr/>
          <p:nvPr/>
        </p:nvGrpSpPr>
        <p:grpSpPr>
          <a:xfrm>
            <a:off x="6919847" y="1980181"/>
            <a:ext cx="1385888" cy="1385888"/>
            <a:chOff x="4953238" y="1844715"/>
            <a:chExt cx="1385888" cy="1385888"/>
          </a:xfrm>
        </p:grpSpPr>
        <p:sp>
          <p:nvSpPr>
            <p:cNvPr id="11" name="椭圆 10"/>
            <p:cNvSpPr/>
            <p:nvPr/>
          </p:nvSpPr>
          <p:spPr>
            <a:xfrm>
              <a:off x="4953238" y="1844715"/>
              <a:ext cx="1385888" cy="1385888"/>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b="1">
                <a:solidFill>
                  <a:srgbClr val="3B3838"/>
                </a:solidFill>
              </a:endParaRPr>
            </a:p>
          </p:txBody>
        </p:sp>
        <p:sp>
          <p:nvSpPr>
            <p:cNvPr id="12" name="文本框 11"/>
            <p:cNvSpPr txBox="1"/>
            <p:nvPr/>
          </p:nvSpPr>
          <p:spPr>
            <a:xfrm>
              <a:off x="4985639" y="2241867"/>
              <a:ext cx="1305971" cy="646331"/>
            </a:xfrm>
            <a:prstGeom prst="rect">
              <a:avLst/>
            </a:prstGeom>
            <a:noFill/>
          </p:spPr>
          <p:txBody>
            <a:bodyPr wrap="square" rtlCol="0">
              <a:spAutoFit/>
            </a:bodyPr>
            <a:lstStyle/>
            <a:p>
              <a:pPr algn="ctr"/>
              <a:r>
                <a:rPr lang="zh-CN" altLang="en-US" b="1" dirty="0" smtClean="0">
                  <a:solidFill>
                    <a:schemeClr val="bg1"/>
                  </a:solidFill>
                </a:rPr>
                <a:t>创客空间</a:t>
              </a:r>
              <a:endParaRPr lang="en-US" altLang="zh-CN" b="1" dirty="0" smtClean="0">
                <a:solidFill>
                  <a:schemeClr val="bg1"/>
                </a:solidFill>
              </a:endParaRPr>
            </a:p>
            <a:p>
              <a:pPr algn="ctr"/>
              <a:r>
                <a:rPr lang="zh-CN" altLang="en-US" b="1" dirty="0" smtClean="0">
                  <a:solidFill>
                    <a:schemeClr val="bg1"/>
                  </a:solidFill>
                </a:rPr>
                <a:t>创业咖啡</a:t>
              </a:r>
              <a:endParaRPr lang="zh-HK" altLang="en-US" b="1" dirty="0">
                <a:solidFill>
                  <a:schemeClr val="bg1"/>
                </a:solidFill>
              </a:endParaRPr>
            </a:p>
          </p:txBody>
        </p:sp>
      </p:grpSp>
      <p:grpSp>
        <p:nvGrpSpPr>
          <p:cNvPr id="13" name="组 12"/>
          <p:cNvGrpSpPr/>
          <p:nvPr/>
        </p:nvGrpSpPr>
        <p:grpSpPr>
          <a:xfrm>
            <a:off x="5071246" y="3880665"/>
            <a:ext cx="1385888" cy="1385888"/>
            <a:chOff x="4953238" y="1844715"/>
            <a:chExt cx="1385888" cy="1385888"/>
          </a:xfrm>
        </p:grpSpPr>
        <p:sp>
          <p:nvSpPr>
            <p:cNvPr id="14" name="椭圆 13"/>
            <p:cNvSpPr/>
            <p:nvPr/>
          </p:nvSpPr>
          <p:spPr>
            <a:xfrm>
              <a:off x="4953238" y="1844715"/>
              <a:ext cx="1385888" cy="1385888"/>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b="1">
                <a:solidFill>
                  <a:srgbClr val="3B3838"/>
                </a:solidFill>
              </a:endParaRPr>
            </a:p>
          </p:txBody>
        </p:sp>
        <p:sp>
          <p:nvSpPr>
            <p:cNvPr id="15" name="文本框 14"/>
            <p:cNvSpPr txBox="1"/>
            <p:nvPr/>
          </p:nvSpPr>
          <p:spPr>
            <a:xfrm>
              <a:off x="4985639" y="2241867"/>
              <a:ext cx="1305971" cy="646331"/>
            </a:xfrm>
            <a:prstGeom prst="rect">
              <a:avLst/>
            </a:prstGeom>
            <a:noFill/>
          </p:spPr>
          <p:txBody>
            <a:bodyPr wrap="square" rtlCol="0">
              <a:spAutoFit/>
            </a:bodyPr>
            <a:lstStyle/>
            <a:p>
              <a:pPr algn="ctr"/>
              <a:r>
                <a:rPr lang="zh-CN" altLang="en-US" b="1" dirty="0" smtClean="0">
                  <a:solidFill>
                    <a:schemeClr val="bg1"/>
                  </a:solidFill>
                </a:rPr>
                <a:t>大学生创业大赛</a:t>
              </a:r>
              <a:endParaRPr lang="en-US" altLang="zh-CN" b="1" dirty="0" smtClean="0">
                <a:solidFill>
                  <a:schemeClr val="bg1"/>
                </a:solidFill>
              </a:endParaRPr>
            </a:p>
          </p:txBody>
        </p:sp>
      </p:grpSp>
      <p:grpSp>
        <p:nvGrpSpPr>
          <p:cNvPr id="16" name="组 15"/>
          <p:cNvGrpSpPr/>
          <p:nvPr/>
        </p:nvGrpSpPr>
        <p:grpSpPr>
          <a:xfrm>
            <a:off x="6936041" y="3861421"/>
            <a:ext cx="1385888" cy="1385888"/>
            <a:chOff x="4953238" y="1844715"/>
            <a:chExt cx="1385888" cy="1385888"/>
          </a:xfrm>
        </p:grpSpPr>
        <p:sp>
          <p:nvSpPr>
            <p:cNvPr id="17" name="椭圆 16"/>
            <p:cNvSpPr/>
            <p:nvPr/>
          </p:nvSpPr>
          <p:spPr>
            <a:xfrm>
              <a:off x="4953238" y="1844715"/>
              <a:ext cx="1385888" cy="1385888"/>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b="1">
                <a:solidFill>
                  <a:srgbClr val="3B3838"/>
                </a:solidFill>
              </a:endParaRPr>
            </a:p>
          </p:txBody>
        </p:sp>
        <p:sp>
          <p:nvSpPr>
            <p:cNvPr id="18" name="文本框 17"/>
            <p:cNvSpPr txBox="1"/>
            <p:nvPr/>
          </p:nvSpPr>
          <p:spPr>
            <a:xfrm>
              <a:off x="4985639" y="2241867"/>
              <a:ext cx="1305971" cy="646331"/>
            </a:xfrm>
            <a:prstGeom prst="rect">
              <a:avLst/>
            </a:prstGeom>
            <a:noFill/>
          </p:spPr>
          <p:txBody>
            <a:bodyPr wrap="square" rtlCol="0">
              <a:spAutoFit/>
            </a:bodyPr>
            <a:lstStyle/>
            <a:p>
              <a:pPr algn="ctr"/>
              <a:r>
                <a:rPr lang="zh-CN" altLang="en-US" b="1" dirty="0" smtClean="0">
                  <a:solidFill>
                    <a:schemeClr val="bg1"/>
                  </a:solidFill>
                </a:rPr>
                <a:t>大学生创业名人</a:t>
              </a:r>
              <a:endParaRPr lang="en-US" altLang="zh-CN" b="1" dirty="0" smtClean="0">
                <a:solidFill>
                  <a:schemeClr val="bg1"/>
                </a:solidFill>
              </a:endParaRPr>
            </a:p>
          </p:txBody>
        </p:sp>
      </p:grpSp>
      <p:grpSp>
        <p:nvGrpSpPr>
          <p:cNvPr id="19" name="组 18"/>
          <p:cNvGrpSpPr/>
          <p:nvPr/>
        </p:nvGrpSpPr>
        <p:grpSpPr>
          <a:xfrm>
            <a:off x="8762322" y="3880665"/>
            <a:ext cx="1385888" cy="1385888"/>
            <a:chOff x="4953238" y="1844715"/>
            <a:chExt cx="1385888" cy="1385888"/>
          </a:xfrm>
        </p:grpSpPr>
        <p:sp>
          <p:nvSpPr>
            <p:cNvPr id="20" name="椭圆 19"/>
            <p:cNvSpPr/>
            <p:nvPr/>
          </p:nvSpPr>
          <p:spPr>
            <a:xfrm>
              <a:off x="4953238" y="1844715"/>
              <a:ext cx="1385888" cy="1385888"/>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b="1">
                <a:solidFill>
                  <a:srgbClr val="3B3838"/>
                </a:solidFill>
              </a:endParaRPr>
            </a:p>
          </p:txBody>
        </p:sp>
        <p:sp>
          <p:nvSpPr>
            <p:cNvPr id="21" name="文本框 20"/>
            <p:cNvSpPr txBox="1"/>
            <p:nvPr/>
          </p:nvSpPr>
          <p:spPr>
            <a:xfrm>
              <a:off x="4985639" y="2241867"/>
              <a:ext cx="1305971" cy="646331"/>
            </a:xfrm>
            <a:prstGeom prst="rect">
              <a:avLst/>
            </a:prstGeom>
            <a:noFill/>
          </p:spPr>
          <p:txBody>
            <a:bodyPr wrap="square" rtlCol="0">
              <a:spAutoFit/>
            </a:bodyPr>
            <a:lstStyle/>
            <a:p>
              <a:pPr algn="ctr"/>
              <a:r>
                <a:rPr lang="zh-CN" altLang="en-US" b="1" dirty="0" smtClean="0">
                  <a:solidFill>
                    <a:schemeClr val="bg1"/>
                  </a:solidFill>
                </a:rPr>
                <a:t>大学生创业项目</a:t>
              </a:r>
              <a:endParaRPr lang="en-US" altLang="zh-CN" b="1" dirty="0" smtClean="0">
                <a:solidFill>
                  <a:schemeClr val="bg1"/>
                </a:solidFill>
              </a:endParaRPr>
            </a:p>
          </p:txBody>
        </p:sp>
      </p:grpSp>
      <p:grpSp>
        <p:nvGrpSpPr>
          <p:cNvPr id="22" name="组 21"/>
          <p:cNvGrpSpPr/>
          <p:nvPr/>
        </p:nvGrpSpPr>
        <p:grpSpPr>
          <a:xfrm>
            <a:off x="8765402" y="1980181"/>
            <a:ext cx="1385888" cy="1385888"/>
            <a:chOff x="4953238" y="1844715"/>
            <a:chExt cx="1385888" cy="1385888"/>
          </a:xfrm>
        </p:grpSpPr>
        <p:sp>
          <p:nvSpPr>
            <p:cNvPr id="23" name="椭圆 22"/>
            <p:cNvSpPr/>
            <p:nvPr/>
          </p:nvSpPr>
          <p:spPr>
            <a:xfrm>
              <a:off x="4953238" y="1844715"/>
              <a:ext cx="1385888" cy="1385888"/>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b="1">
                <a:solidFill>
                  <a:srgbClr val="3B3838"/>
                </a:solidFill>
              </a:endParaRPr>
            </a:p>
          </p:txBody>
        </p:sp>
        <p:sp>
          <p:nvSpPr>
            <p:cNvPr id="24" name="文本框 23"/>
            <p:cNvSpPr txBox="1"/>
            <p:nvPr/>
          </p:nvSpPr>
          <p:spPr>
            <a:xfrm>
              <a:off x="4985639" y="2241867"/>
              <a:ext cx="1305971" cy="646331"/>
            </a:xfrm>
            <a:prstGeom prst="rect">
              <a:avLst/>
            </a:prstGeom>
            <a:noFill/>
          </p:spPr>
          <p:txBody>
            <a:bodyPr wrap="square" rtlCol="0">
              <a:spAutoFit/>
            </a:bodyPr>
            <a:lstStyle/>
            <a:p>
              <a:pPr algn="ctr"/>
              <a:r>
                <a:rPr lang="zh-CN" altLang="en-US" b="1" dirty="0" smtClean="0">
                  <a:solidFill>
                    <a:schemeClr val="bg1"/>
                  </a:solidFill>
                </a:rPr>
                <a:t>校办产业</a:t>
              </a:r>
              <a:endParaRPr lang="en-US" altLang="zh-CN" b="1" dirty="0" smtClean="0">
                <a:solidFill>
                  <a:schemeClr val="bg1"/>
                </a:solidFill>
              </a:endParaRPr>
            </a:p>
            <a:p>
              <a:pPr algn="ctr"/>
              <a:r>
                <a:rPr lang="zh-CN" altLang="en-US" b="1" dirty="0" smtClean="0">
                  <a:solidFill>
                    <a:schemeClr val="bg1"/>
                  </a:solidFill>
                </a:rPr>
                <a:t>创业园区</a:t>
              </a:r>
              <a:endParaRPr lang="en-US" altLang="zh-CN" b="1" dirty="0" smtClean="0">
                <a:solidFill>
                  <a:schemeClr val="bg1"/>
                </a:solidFill>
              </a:endParaRPr>
            </a:p>
          </p:txBody>
        </p:sp>
      </p:grpSp>
      <p:sp>
        <p:nvSpPr>
          <p:cNvPr id="25" name="文本框 24"/>
          <p:cNvSpPr txBox="1"/>
          <p:nvPr/>
        </p:nvSpPr>
        <p:spPr>
          <a:xfrm>
            <a:off x="1353793" y="1747312"/>
            <a:ext cx="697627" cy="3785652"/>
          </a:xfrm>
          <a:prstGeom prst="rect">
            <a:avLst/>
          </a:prstGeom>
          <a:noFill/>
        </p:spPr>
        <p:txBody>
          <a:bodyPr wrap="none" rtlCol="0">
            <a:spAutoFit/>
          </a:bodyPr>
          <a:lstStyle/>
          <a:p>
            <a:r>
              <a:rPr kumimoji="1" lang="zh-CN" altLang="en-US" sz="4000" dirty="0" smtClean="0">
                <a:latin typeface="Heiti SC Light"/>
                <a:ea typeface="Heiti SC Light"/>
                <a:cs typeface="Heiti SC Light"/>
              </a:rPr>
              <a:t>关</a:t>
            </a:r>
            <a:endParaRPr kumimoji="1" lang="en-US" altLang="zh-CN" sz="4000" dirty="0" smtClean="0">
              <a:latin typeface="Heiti SC Light"/>
              <a:ea typeface="Heiti SC Light"/>
              <a:cs typeface="Heiti SC Light"/>
            </a:endParaRPr>
          </a:p>
          <a:p>
            <a:r>
              <a:rPr kumimoji="1" lang="zh-CN" altLang="en-US" sz="4000" dirty="0" smtClean="0">
                <a:latin typeface="Heiti SC Light"/>
                <a:ea typeface="Heiti SC Light"/>
                <a:cs typeface="Heiti SC Light"/>
              </a:rPr>
              <a:t>键</a:t>
            </a:r>
            <a:endParaRPr kumimoji="1" lang="en-US" altLang="zh-CN" sz="4000" dirty="0" smtClean="0">
              <a:latin typeface="Heiti SC Light"/>
              <a:ea typeface="Heiti SC Light"/>
              <a:cs typeface="Heiti SC Light"/>
            </a:endParaRPr>
          </a:p>
          <a:p>
            <a:r>
              <a:rPr kumimoji="1" lang="zh-CN" altLang="en-US" sz="4000" dirty="0" smtClean="0">
                <a:latin typeface="Heiti SC Light"/>
                <a:ea typeface="Heiti SC Light"/>
                <a:cs typeface="Heiti SC Light"/>
              </a:rPr>
              <a:t>词</a:t>
            </a:r>
            <a:endParaRPr kumimoji="1" lang="en-US" altLang="zh-CN" sz="4000" dirty="0">
              <a:latin typeface="Heiti SC Light"/>
              <a:ea typeface="Heiti SC Light"/>
              <a:cs typeface="Heiti SC Light"/>
            </a:endParaRPr>
          </a:p>
          <a:p>
            <a:r>
              <a:rPr kumimoji="1" lang="zh-CN" altLang="en-US" sz="4000" dirty="0" smtClean="0">
                <a:latin typeface="Heiti SC Light"/>
                <a:ea typeface="Heiti SC Light"/>
                <a:cs typeface="Heiti SC Light"/>
              </a:rPr>
              <a:t>和</a:t>
            </a:r>
            <a:endParaRPr kumimoji="1" lang="en-US" altLang="zh-CN" sz="4000" dirty="0" smtClean="0">
              <a:latin typeface="Heiti SC Light"/>
              <a:ea typeface="Heiti SC Light"/>
              <a:cs typeface="Heiti SC Light"/>
            </a:endParaRPr>
          </a:p>
          <a:p>
            <a:r>
              <a:rPr kumimoji="1" lang="zh-CN" altLang="en-US" sz="4000" dirty="0" smtClean="0">
                <a:latin typeface="Heiti SC Light"/>
                <a:ea typeface="Heiti SC Light"/>
                <a:cs typeface="Heiti SC Light"/>
              </a:rPr>
              <a:t>概</a:t>
            </a:r>
            <a:endParaRPr kumimoji="1" lang="en-US" altLang="zh-CN" sz="4000" dirty="0" smtClean="0">
              <a:latin typeface="Heiti SC Light"/>
              <a:ea typeface="Heiti SC Light"/>
              <a:cs typeface="Heiti SC Light"/>
            </a:endParaRPr>
          </a:p>
          <a:p>
            <a:r>
              <a:rPr kumimoji="1" lang="zh-CN" altLang="en-US" sz="4000" dirty="0" smtClean="0">
                <a:latin typeface="Heiti SC Light"/>
                <a:ea typeface="Heiti SC Light"/>
                <a:cs typeface="Heiti SC Light"/>
              </a:rPr>
              <a:t>念</a:t>
            </a:r>
            <a:endParaRPr kumimoji="1" lang="zh-CN" altLang="en-US" sz="4000" dirty="0">
              <a:latin typeface="Heiti SC Light"/>
              <a:ea typeface="Heiti SC Light"/>
              <a:cs typeface="Heiti SC Light"/>
            </a:endParaRPr>
          </a:p>
        </p:txBody>
      </p:sp>
      <p:sp>
        <p:nvSpPr>
          <p:cNvPr id="26" name="矩形 25"/>
          <p:cNvSpPr/>
          <p:nvPr/>
        </p:nvSpPr>
        <p:spPr>
          <a:xfrm>
            <a:off x="2556281" y="2219648"/>
            <a:ext cx="1947985" cy="2862323"/>
          </a:xfrm>
          <a:prstGeom prst="rect">
            <a:avLst/>
          </a:prstGeom>
        </p:spPr>
        <p:txBody>
          <a:bodyPr wrap="square">
            <a:spAutoFit/>
          </a:bodyPr>
          <a:lstStyle/>
          <a:p>
            <a:r>
              <a:rPr lang="zh-CN" altLang="en-US" dirty="0" smtClean="0">
                <a:solidFill>
                  <a:srgbClr val="3B3838"/>
                </a:solidFill>
                <a:latin typeface="微软雅黑" panose="020B0503020204020204" pitchFamily="34" charset="-122"/>
                <a:ea typeface="微软雅黑" panose="020B0503020204020204" pitchFamily="34" charset="-122"/>
              </a:rPr>
              <a:t>我的理解：开放式创业生态系统，新型创业服务平台。提供工作空间、网络空间、社交空间、资源共享空间</a:t>
            </a:r>
            <a:r>
              <a:rPr lang="zh-CN" altLang="en-US" dirty="0">
                <a:solidFill>
                  <a:srgbClr val="3B3838"/>
                </a:solidFill>
                <a:latin typeface="微软雅黑" panose="020B0503020204020204" pitchFamily="34" charset="-122"/>
                <a:ea typeface="微软雅黑" panose="020B0503020204020204" pitchFamily="34" charset="-122"/>
              </a:rPr>
              <a:t>。开放与低成本、协同与互助、结合、便利化、</a:t>
            </a:r>
            <a:r>
              <a:rPr lang="zh-CN" altLang="en-US" dirty="0" smtClean="0">
                <a:solidFill>
                  <a:srgbClr val="3B3838"/>
                </a:solidFill>
                <a:latin typeface="微软雅黑" panose="020B0503020204020204" pitchFamily="34" charset="-122"/>
                <a:ea typeface="微软雅黑" panose="020B0503020204020204" pitchFamily="34" charset="-122"/>
              </a:rPr>
              <a:t>全要素</a:t>
            </a:r>
            <a:r>
              <a:rPr lang="zh-CN" altLang="en-US" dirty="0"/>
              <a:t>。</a:t>
            </a:r>
            <a:endParaRPr lang="zh-CN" altLang="en-US" dirty="0">
              <a:solidFill>
                <a:srgbClr val="3B383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24601" y="2464456"/>
            <a:ext cx="2760072" cy="2345183"/>
            <a:chOff x="1075056" y="1491630"/>
            <a:chExt cx="2070054" cy="2345183"/>
          </a:xfrm>
          <a:effectLst/>
        </p:grpSpPr>
        <p:sp>
          <p:nvSpPr>
            <p:cNvPr id="3" name="等腰三角形 12"/>
            <p:cNvSpPr/>
            <p:nvPr/>
          </p:nvSpPr>
          <p:spPr>
            <a:xfrm flipV="1">
              <a:off x="1075056" y="1491630"/>
              <a:ext cx="2070054" cy="2345183"/>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781420" y="1932375"/>
              <a:ext cx="523220" cy="400110"/>
            </a:xfrm>
            <a:prstGeom prst="rect">
              <a:avLst/>
            </a:prstGeom>
            <a:noFill/>
          </p:spPr>
          <p:txBody>
            <a:bodyPr wrap="none" rtlCol="0">
              <a:spAutoFit/>
            </a:bodyPr>
            <a:lstStyle/>
            <a:p>
              <a:r>
                <a:rPr lang="zh-CN" altLang="en-US" sz="2000" b="1" dirty="0" smtClean="0">
                  <a:solidFill>
                    <a:schemeClr val="accent3">
                      <a:lumMod val="40000"/>
                      <a:lumOff val="60000"/>
                    </a:schemeClr>
                  </a:solidFill>
                  <a:latin typeface="方正兰亭中黑_GBK" pitchFamily="2" charset="-122"/>
                  <a:ea typeface="方正兰亭中黑_GBK" pitchFamily="2" charset="-122"/>
                </a:rPr>
                <a:t>创新</a:t>
              </a:r>
              <a:endParaRPr lang="zh-CN" altLang="en-US" sz="2000" b="1" dirty="0">
                <a:solidFill>
                  <a:schemeClr val="accent3">
                    <a:lumMod val="40000"/>
                    <a:lumOff val="60000"/>
                  </a:schemeClr>
                </a:solidFill>
                <a:latin typeface="方正兰亭中黑_GBK" pitchFamily="2" charset="-122"/>
                <a:ea typeface="方正兰亭中黑_GBK" pitchFamily="2" charset="-122"/>
              </a:endParaRPr>
            </a:p>
          </p:txBody>
        </p:sp>
        <p:sp>
          <p:nvSpPr>
            <p:cNvPr id="5" name="Rectangle 13" descr="FD1DDF730CE4456e89755B07FE1653D0# #Rectangle 13"/>
            <p:cNvSpPr>
              <a:spLocks noChangeArrowheads="1"/>
            </p:cNvSpPr>
            <p:nvPr/>
          </p:nvSpPr>
          <p:spPr bwMode="auto">
            <a:xfrm>
              <a:off x="1256257" y="2487786"/>
              <a:ext cx="1707653" cy="584776"/>
            </a:xfrm>
            <a:prstGeom prst="rect">
              <a:avLst/>
            </a:prstGeom>
            <a:no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zh-CN" altLang="en-US" sz="1600" dirty="0" smtClean="0">
                  <a:solidFill>
                    <a:schemeClr val="accent3">
                      <a:lumMod val="40000"/>
                      <a:lumOff val="60000"/>
                    </a:schemeClr>
                  </a:solidFill>
                  <a:latin typeface="方正兰亭黑_GBK" pitchFamily="2" charset="-122"/>
                  <a:ea typeface="方正兰亭黑_GBK" pitchFamily="2" charset="-122"/>
                </a:rPr>
                <a:t>发明的第一次商业化运用</a:t>
              </a:r>
              <a:endParaRPr lang="en-US" altLang="zh-CN" sz="1600" dirty="0">
                <a:solidFill>
                  <a:schemeClr val="accent3">
                    <a:lumMod val="40000"/>
                    <a:lumOff val="60000"/>
                  </a:schemeClr>
                </a:solidFill>
                <a:latin typeface="方正兰亭黑_GBK" pitchFamily="2" charset="-122"/>
                <a:ea typeface="方正兰亭黑_GBK" pitchFamily="2" charset="-122"/>
              </a:endParaRPr>
            </a:p>
          </p:txBody>
        </p:sp>
      </p:grpSp>
      <p:sp>
        <p:nvSpPr>
          <p:cNvPr id="6" name="Rectangle 13" descr="FD1DDF730CE4456e89755B07FE1653D0# #Rectangle 13"/>
          <p:cNvSpPr>
            <a:spLocks noChangeArrowheads="1"/>
          </p:cNvSpPr>
          <p:nvPr/>
        </p:nvSpPr>
        <p:spPr bwMode="auto">
          <a:xfrm>
            <a:off x="1582671" y="4889987"/>
            <a:ext cx="2843933" cy="584776"/>
          </a:xfrm>
          <a:prstGeom prst="rect">
            <a:avLst/>
          </a:prstGeom>
          <a:no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600" dirty="0">
                <a:solidFill>
                  <a:schemeClr val="tx1">
                    <a:lumMod val="65000"/>
                    <a:lumOff val="35000"/>
                  </a:schemeClr>
                </a:solidFill>
                <a:latin typeface="方正兰亭纤黑简体" pitchFamily="65" charset="-122"/>
                <a:ea typeface="方正兰亭纤黑简体" pitchFamily="65" charset="-122"/>
              </a:rPr>
              <a:t>创新是新设想（或新概念）发展到实际和成功应用的阶段。</a:t>
            </a:r>
            <a:endParaRPr lang="zh-CN" altLang="en-US" sz="1600" dirty="0">
              <a:solidFill>
                <a:schemeClr val="tx1">
                  <a:lumMod val="65000"/>
                  <a:lumOff val="35000"/>
                </a:schemeClr>
              </a:solidFill>
              <a:latin typeface="方正兰亭纤黑简体" pitchFamily="65" charset="-122"/>
              <a:ea typeface="方正兰亭纤黑简体" pitchFamily="65" charset="-122"/>
            </a:endParaRPr>
          </a:p>
        </p:txBody>
      </p:sp>
      <p:grpSp>
        <p:nvGrpSpPr>
          <p:cNvPr id="7" name="组合 6"/>
          <p:cNvGrpSpPr/>
          <p:nvPr/>
        </p:nvGrpSpPr>
        <p:grpSpPr>
          <a:xfrm>
            <a:off x="5318923" y="2627892"/>
            <a:ext cx="2284197" cy="1940841"/>
            <a:chOff x="3845797" y="1655066"/>
            <a:chExt cx="1713148" cy="1940841"/>
          </a:xfrm>
        </p:grpSpPr>
        <p:sp>
          <p:nvSpPr>
            <p:cNvPr id="8" name="等腰三角形 12"/>
            <p:cNvSpPr/>
            <p:nvPr/>
          </p:nvSpPr>
          <p:spPr>
            <a:xfrm flipV="1">
              <a:off x="3845797" y="1655066"/>
              <a:ext cx="1713148" cy="1940841"/>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4384035" y="2044803"/>
              <a:ext cx="484748" cy="369332"/>
            </a:xfrm>
            <a:prstGeom prst="rect">
              <a:avLst/>
            </a:prstGeom>
            <a:noFill/>
          </p:spPr>
          <p:txBody>
            <a:bodyPr wrap="none" rtlCol="0">
              <a:spAutoFit/>
            </a:bodyPr>
            <a:lstStyle/>
            <a:p>
              <a:r>
                <a:rPr lang="zh-CN" altLang="en-US" b="1" dirty="0" smtClean="0">
                  <a:solidFill>
                    <a:schemeClr val="accent3">
                      <a:lumMod val="40000"/>
                      <a:lumOff val="60000"/>
                    </a:schemeClr>
                  </a:solidFill>
                  <a:latin typeface="方正兰亭中黑_GBK" pitchFamily="2" charset="-122"/>
                  <a:ea typeface="方正兰亭中黑_GBK" pitchFamily="2" charset="-122"/>
                </a:rPr>
                <a:t>发明</a:t>
              </a:r>
              <a:endParaRPr lang="zh-CN" altLang="en-US" b="1" dirty="0">
                <a:solidFill>
                  <a:schemeClr val="accent3">
                    <a:lumMod val="40000"/>
                    <a:lumOff val="60000"/>
                  </a:schemeClr>
                </a:solidFill>
                <a:latin typeface="方正兰亭中黑_GBK" pitchFamily="2" charset="-122"/>
                <a:ea typeface="方正兰亭中黑_GBK" pitchFamily="2" charset="-122"/>
              </a:endParaRPr>
            </a:p>
          </p:txBody>
        </p:sp>
        <p:sp>
          <p:nvSpPr>
            <p:cNvPr id="10" name="Rectangle 13" descr="FD1DDF730CE4456e89755B07FE1653D0# #Rectangle 13"/>
            <p:cNvSpPr>
              <a:spLocks noChangeArrowheads="1"/>
            </p:cNvSpPr>
            <p:nvPr/>
          </p:nvSpPr>
          <p:spPr bwMode="auto">
            <a:xfrm>
              <a:off x="3946287" y="2457306"/>
              <a:ext cx="1512169" cy="523220"/>
            </a:xfrm>
            <a:prstGeom prst="rect">
              <a:avLst/>
            </a:prstGeom>
            <a:no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zh-CN" altLang="en-US" sz="1400" dirty="0" smtClean="0">
                  <a:solidFill>
                    <a:schemeClr val="accent3">
                      <a:lumMod val="40000"/>
                      <a:lumOff val="60000"/>
                    </a:schemeClr>
                  </a:solidFill>
                  <a:latin typeface="方正兰亭黑_GBK" pitchFamily="2" charset="-122"/>
                  <a:ea typeface="方正兰亭黑_GBK" pitchFamily="2" charset="-122"/>
                </a:rPr>
                <a:t>在某一领域创造新的成果</a:t>
              </a:r>
              <a:endParaRPr lang="en-US" altLang="zh-CN" sz="1400" dirty="0" smtClean="0">
                <a:solidFill>
                  <a:schemeClr val="accent3">
                    <a:lumMod val="40000"/>
                    <a:lumOff val="60000"/>
                  </a:schemeClr>
                </a:solidFill>
                <a:latin typeface="方正兰亭黑_GBK" pitchFamily="2" charset="-122"/>
                <a:ea typeface="方正兰亭黑_GBK" pitchFamily="2" charset="-122"/>
              </a:endParaRPr>
            </a:p>
          </p:txBody>
        </p:sp>
      </p:grpSp>
      <p:grpSp>
        <p:nvGrpSpPr>
          <p:cNvPr id="11" name="组合 10"/>
          <p:cNvGrpSpPr/>
          <p:nvPr/>
        </p:nvGrpSpPr>
        <p:grpSpPr>
          <a:xfrm>
            <a:off x="8621261" y="2719926"/>
            <a:ext cx="2016224" cy="1713148"/>
            <a:chOff x="6322551" y="1747101"/>
            <a:chExt cx="1512168" cy="1713148"/>
          </a:xfrm>
        </p:grpSpPr>
        <p:sp>
          <p:nvSpPr>
            <p:cNvPr id="12" name="等腰三角形 12"/>
            <p:cNvSpPr/>
            <p:nvPr/>
          </p:nvSpPr>
          <p:spPr>
            <a:xfrm flipV="1">
              <a:off x="6322551" y="1747101"/>
              <a:ext cx="1512168" cy="1713148"/>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6765462" y="2106264"/>
              <a:ext cx="446276" cy="338554"/>
            </a:xfrm>
            <a:prstGeom prst="rect">
              <a:avLst/>
            </a:prstGeom>
            <a:noFill/>
          </p:spPr>
          <p:txBody>
            <a:bodyPr wrap="none" rtlCol="0">
              <a:spAutoFit/>
            </a:bodyPr>
            <a:lstStyle/>
            <a:p>
              <a:r>
                <a:rPr lang="zh-CN" altLang="en-US" sz="1600" b="1" dirty="0" smtClean="0">
                  <a:solidFill>
                    <a:schemeClr val="accent3">
                      <a:lumMod val="40000"/>
                      <a:lumOff val="60000"/>
                    </a:schemeClr>
                  </a:solidFill>
                  <a:latin typeface="方正兰亭中黑_GBK" pitchFamily="2" charset="-122"/>
                  <a:ea typeface="方正兰亭中黑_GBK" pitchFamily="2" charset="-122"/>
                </a:rPr>
                <a:t>创造</a:t>
              </a:r>
              <a:endParaRPr lang="zh-CN" altLang="en-US" sz="1600" b="1" dirty="0">
                <a:solidFill>
                  <a:schemeClr val="accent3">
                    <a:lumMod val="40000"/>
                    <a:lumOff val="60000"/>
                  </a:schemeClr>
                </a:solidFill>
                <a:latin typeface="方正兰亭中黑_GBK" pitchFamily="2" charset="-122"/>
                <a:ea typeface="方正兰亭中黑_GBK" pitchFamily="2" charset="-122"/>
              </a:endParaRPr>
            </a:p>
          </p:txBody>
        </p:sp>
        <p:sp>
          <p:nvSpPr>
            <p:cNvPr id="14" name="Rectangle 13" descr="FD1DDF730CE4456e89755B07FE1653D0# #Rectangle 13"/>
            <p:cNvSpPr>
              <a:spLocks noChangeArrowheads="1"/>
            </p:cNvSpPr>
            <p:nvPr/>
          </p:nvSpPr>
          <p:spPr bwMode="auto">
            <a:xfrm>
              <a:off x="6394559" y="2457306"/>
              <a:ext cx="1368152" cy="492443"/>
            </a:xfrm>
            <a:prstGeom prst="rect">
              <a:avLst/>
            </a:prstGeom>
            <a:no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zh-CN" altLang="en-US" sz="1300" dirty="0" smtClean="0">
                  <a:solidFill>
                    <a:schemeClr val="accent3">
                      <a:lumMod val="40000"/>
                      <a:lumOff val="60000"/>
                    </a:schemeClr>
                  </a:solidFill>
                  <a:latin typeface="方正兰亭黑_GBK" pitchFamily="2" charset="-122"/>
                  <a:ea typeface="方正兰亭黑_GBK" pitchFamily="2" charset="-122"/>
                </a:rPr>
                <a:t>做出前所未有的新事务</a:t>
              </a:r>
              <a:endParaRPr lang="en-US" altLang="zh-CN" sz="1300" dirty="0" smtClean="0">
                <a:solidFill>
                  <a:schemeClr val="accent3">
                    <a:lumMod val="40000"/>
                    <a:lumOff val="60000"/>
                  </a:schemeClr>
                </a:solidFill>
                <a:latin typeface="方正兰亭黑_GBK" pitchFamily="2" charset="-122"/>
                <a:ea typeface="方正兰亭黑_GBK" pitchFamily="2" charset="-122"/>
              </a:endParaRPr>
            </a:p>
          </p:txBody>
        </p:sp>
      </p:grpSp>
      <p:sp>
        <p:nvSpPr>
          <p:cNvPr id="15" name="Rectangle 13" descr="FD1DDF730CE4456e89755B07FE1653D0# #Rectangle 13"/>
          <p:cNvSpPr>
            <a:spLocks noChangeArrowheads="1"/>
          </p:cNvSpPr>
          <p:nvPr/>
        </p:nvSpPr>
        <p:spPr bwMode="auto">
          <a:xfrm>
            <a:off x="5039055" y="4889986"/>
            <a:ext cx="2843933" cy="584776"/>
          </a:xfrm>
          <a:prstGeom prst="rect">
            <a:avLst/>
          </a:prstGeom>
          <a:no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600" dirty="0">
                <a:solidFill>
                  <a:schemeClr val="tx1">
                    <a:lumMod val="65000"/>
                    <a:lumOff val="35000"/>
                  </a:schemeClr>
                </a:solidFill>
                <a:latin typeface="方正兰亭纤黑简体" pitchFamily="65" charset="-122"/>
                <a:ea typeface="方正兰亭纤黑简体" pitchFamily="65" charset="-122"/>
              </a:rPr>
              <a:t>发明注重首创性，可以申请发明专</a:t>
            </a:r>
            <a:r>
              <a:rPr lang="zh-CN" altLang="en-US" sz="1600" dirty="0" smtClean="0">
                <a:solidFill>
                  <a:schemeClr val="tx1">
                    <a:lumMod val="65000"/>
                    <a:lumOff val="35000"/>
                  </a:schemeClr>
                </a:solidFill>
                <a:latin typeface="方正兰亭纤黑简体" pitchFamily="65" charset="-122"/>
                <a:ea typeface="方正兰亭纤黑简体" pitchFamily="65" charset="-122"/>
              </a:rPr>
              <a:t>利。</a:t>
            </a:r>
            <a:endParaRPr lang="en-US" altLang="zh-CN" sz="1600" dirty="0">
              <a:solidFill>
                <a:schemeClr val="tx1">
                  <a:lumMod val="65000"/>
                  <a:lumOff val="35000"/>
                </a:schemeClr>
              </a:solidFill>
              <a:latin typeface="方正兰亭纤黑简体" pitchFamily="65" charset="-122"/>
              <a:ea typeface="方正兰亭纤黑简体" pitchFamily="65" charset="-122"/>
            </a:endParaRPr>
          </a:p>
        </p:txBody>
      </p:sp>
      <p:sp>
        <p:nvSpPr>
          <p:cNvPr id="16" name="Rectangle 13" descr="FD1DDF730CE4456e89755B07FE1653D0# #Rectangle 13"/>
          <p:cNvSpPr>
            <a:spLocks noChangeArrowheads="1"/>
          </p:cNvSpPr>
          <p:nvPr/>
        </p:nvSpPr>
        <p:spPr bwMode="auto">
          <a:xfrm>
            <a:off x="8303417" y="4889986"/>
            <a:ext cx="2688299" cy="830997"/>
          </a:xfrm>
          <a:prstGeom prst="rect">
            <a:avLst/>
          </a:prstGeom>
          <a:no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600" dirty="0">
                <a:solidFill>
                  <a:schemeClr val="tx1">
                    <a:lumMod val="65000"/>
                    <a:lumOff val="35000"/>
                  </a:schemeClr>
                </a:solidFill>
                <a:latin typeface="方正兰亭纤黑简体" pitchFamily="65" charset="-122"/>
                <a:ea typeface="方正兰亭纤黑简体" pitchFamily="65" charset="-122"/>
              </a:rPr>
              <a:t>借助有灵感激发的高智能劳动，产生新社会价值的活动及其成果。 。</a:t>
            </a:r>
            <a:endParaRPr lang="en-US" altLang="zh-CN" sz="1600" dirty="0">
              <a:solidFill>
                <a:schemeClr val="tx1">
                  <a:lumMod val="65000"/>
                  <a:lumOff val="35000"/>
                </a:schemeClr>
              </a:solidFill>
              <a:latin typeface="方正兰亭纤黑简体" pitchFamily="65" charset="-122"/>
              <a:ea typeface="方正兰亭纤黑简体" pitchFamily="65" charset="-122"/>
            </a:endParaRPr>
          </a:p>
        </p:txBody>
      </p:sp>
      <p:sp>
        <p:nvSpPr>
          <p:cNvPr id="17" name="矩形 16"/>
          <p:cNvSpPr/>
          <p:nvPr/>
        </p:nvSpPr>
        <p:spPr>
          <a:xfrm>
            <a:off x="7151711" y="1440686"/>
            <a:ext cx="2723823" cy="369332"/>
          </a:xfrm>
          <a:prstGeom prst="rect">
            <a:avLst/>
          </a:prstGeom>
        </p:spPr>
        <p:txBody>
          <a:bodyPr wrap="none">
            <a:spAutoFit/>
          </a:bodyPr>
          <a:lstStyle/>
          <a:p>
            <a:r>
              <a:rPr lang="zh-CN" altLang="en-US" dirty="0"/>
              <a:t>创新需要“项目”做媒介</a:t>
            </a:r>
            <a:endParaRPr lang="zh-CN" altLang="en-US" dirty="0"/>
          </a:p>
        </p:txBody>
      </p:sp>
      <p:sp>
        <p:nvSpPr>
          <p:cNvPr id="18" name="文本框 17"/>
          <p:cNvSpPr txBox="1"/>
          <p:nvPr/>
        </p:nvSpPr>
        <p:spPr>
          <a:xfrm>
            <a:off x="1030828" y="6404789"/>
            <a:ext cx="3416320" cy="276999"/>
          </a:xfrm>
          <a:prstGeom prst="rect">
            <a:avLst/>
          </a:prstGeom>
          <a:noFill/>
        </p:spPr>
        <p:txBody>
          <a:bodyPr wrap="none" rtlCol="0">
            <a:spAutoFit/>
          </a:bodyPr>
          <a:lstStyle/>
          <a:p>
            <a:r>
              <a:rPr kumimoji="1" lang="zh-CN" altLang="en-US" sz="1200" dirty="0" smtClean="0"/>
              <a:t>注：部分内容参考西安职业技术学院淘学忠教授</a:t>
            </a:r>
            <a:endParaRPr kumimoji="1" lang="zh-CN" altLang="en-US" sz="1200" dirty="0"/>
          </a:p>
        </p:txBody>
      </p:sp>
      <p:sp>
        <p:nvSpPr>
          <p:cNvPr id="20" name="文本占位符 19"/>
          <p:cNvSpPr>
            <a:spLocks noGrp="1"/>
          </p:cNvSpPr>
          <p:nvPr>
            <p:ph type="body" sz="quarter" idx="13"/>
          </p:nvPr>
        </p:nvSpPr>
        <p:spPr/>
        <p:txBody>
          <a:bodyPr/>
          <a:lstStyle/>
          <a:p>
            <a:r>
              <a:rPr kumimoji="1" lang="en-US" altLang="zh-CN" dirty="0" smtClean="0"/>
              <a:t>1</a:t>
            </a:r>
            <a:endParaRPr kumimoji="1" lang="zh-CN" altLang="en-US" dirty="0"/>
          </a:p>
        </p:txBody>
      </p:sp>
      <p:sp>
        <p:nvSpPr>
          <p:cNvPr id="21" name="文本占位符 20"/>
          <p:cNvSpPr>
            <a:spLocks noGrp="1"/>
          </p:cNvSpPr>
          <p:nvPr>
            <p:ph type="body" sz="quarter" idx="14"/>
          </p:nvPr>
        </p:nvSpPr>
        <p:spPr/>
        <p:txBody>
          <a:bodyPr/>
          <a:lstStyle/>
          <a:p>
            <a:r>
              <a:rPr kumimoji="1" lang="zh-CN" altLang="en-US" dirty="0" smtClean="0"/>
              <a:t>创新的定义</a:t>
            </a:r>
            <a:endParaRPr kumimoji="1"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23"/>
          <p:cNvSpPr/>
          <p:nvPr/>
        </p:nvSpPr>
        <p:spPr>
          <a:xfrm>
            <a:off x="4515487" y="3105541"/>
            <a:ext cx="3574279" cy="1836154"/>
          </a:xfrm>
          <a:prstGeom prst="diamond">
            <a:avLst/>
          </a:prstGeom>
          <a:solidFill>
            <a:schemeClr val="bg1">
              <a:lumMod val="50000"/>
            </a:schemeClr>
          </a:solidFill>
          <a:ln w="9525"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Rectangle 20"/>
          <p:cNvSpPr/>
          <p:nvPr/>
        </p:nvSpPr>
        <p:spPr>
          <a:xfrm>
            <a:off x="2526654" y="2478150"/>
            <a:ext cx="1692177" cy="307777"/>
          </a:xfrm>
          <a:prstGeom prst="rect">
            <a:avLst/>
          </a:prstGeom>
          <a:solidFill>
            <a:schemeClr val="bg1">
              <a:lumMod val="75000"/>
            </a:schemeClr>
          </a:solidFill>
          <a:ln w="12700">
            <a:noFill/>
          </a:ln>
          <a:effectLst/>
        </p:spPr>
        <p:txBody>
          <a:bodyPr wrap="square">
            <a:spAutoFit/>
          </a:bodyPr>
          <a:lstStyle/>
          <a:p>
            <a:pPr algn="ctr"/>
            <a:r>
              <a:rPr lang="en-US" altLang="zh-CN" sz="1400" dirty="0" smtClean="0">
                <a:solidFill>
                  <a:schemeClr val="bg1"/>
                </a:solidFill>
                <a:latin typeface="微软雅黑" panose="020B0503020204020204" pitchFamily="34" charset="-122"/>
                <a:ea typeface="微软雅黑" panose="020B0503020204020204" pitchFamily="34" charset="-122"/>
              </a:rPr>
              <a:t>A</a:t>
            </a:r>
            <a:endParaRPr lang="en-US" sz="1400" dirty="0">
              <a:solidFill>
                <a:schemeClr val="bg1"/>
              </a:solidFill>
              <a:latin typeface="微软雅黑" panose="020B0503020204020204" pitchFamily="34" charset="-122"/>
              <a:ea typeface="微软雅黑" panose="020B0503020204020204" pitchFamily="34" charset="-122"/>
            </a:endParaRPr>
          </a:p>
        </p:txBody>
      </p:sp>
      <p:sp>
        <p:nvSpPr>
          <p:cNvPr id="4" name="Rectangle 21"/>
          <p:cNvSpPr/>
          <p:nvPr/>
        </p:nvSpPr>
        <p:spPr>
          <a:xfrm>
            <a:off x="7752355" y="4954210"/>
            <a:ext cx="1667992" cy="307777"/>
          </a:xfrm>
          <a:prstGeom prst="rect">
            <a:avLst/>
          </a:prstGeom>
          <a:solidFill>
            <a:schemeClr val="bg1">
              <a:lumMod val="75000"/>
            </a:schemeClr>
          </a:solidFill>
          <a:ln w="12700">
            <a:noFill/>
          </a:ln>
          <a:effectLst/>
        </p:spPr>
        <p:txBody>
          <a:bodyPr wrap="square">
            <a:spAutoFit/>
          </a:bodyPr>
          <a:lstStyle/>
          <a:p>
            <a:pPr algn="ctr"/>
            <a:r>
              <a:rPr lang="en-US" altLang="zh-CN" sz="1400" dirty="0" smtClean="0">
                <a:solidFill>
                  <a:schemeClr val="bg1"/>
                </a:solidFill>
                <a:latin typeface="微软雅黑" panose="020B0503020204020204" pitchFamily="34" charset="-122"/>
                <a:ea typeface="微软雅黑" panose="020B0503020204020204" pitchFamily="34" charset="-122"/>
              </a:rPr>
              <a:t>C</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5" name="Rectangle 22"/>
          <p:cNvSpPr/>
          <p:nvPr/>
        </p:nvSpPr>
        <p:spPr>
          <a:xfrm>
            <a:off x="8375703" y="2521097"/>
            <a:ext cx="1621669" cy="307777"/>
          </a:xfrm>
          <a:prstGeom prst="rect">
            <a:avLst/>
          </a:prstGeom>
          <a:solidFill>
            <a:schemeClr val="accent3"/>
          </a:solidFill>
          <a:ln w="12700">
            <a:noFill/>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smtClean="0">
                <a:solidFill>
                  <a:schemeClr val="bg1"/>
                </a:solidFill>
                <a:latin typeface="微软雅黑" panose="020B0503020204020204" pitchFamily="34" charset="-122"/>
                <a:ea typeface="微软雅黑" panose="020B0503020204020204" pitchFamily="34" charset="-122"/>
              </a:rPr>
              <a:t>D</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6" name="Rectangle 25"/>
          <p:cNvSpPr/>
          <p:nvPr/>
        </p:nvSpPr>
        <p:spPr>
          <a:xfrm>
            <a:off x="2587391" y="4616599"/>
            <a:ext cx="1631440" cy="307777"/>
          </a:xfrm>
          <a:prstGeom prst="rect">
            <a:avLst/>
          </a:prstGeom>
          <a:solidFill>
            <a:schemeClr val="accent3"/>
          </a:solidFill>
          <a:ln w="12700">
            <a:noFill/>
          </a:ln>
          <a:effectLst/>
        </p:spPr>
        <p:txBody>
          <a:bodyPr wrap="square">
            <a:spAutoFit/>
          </a:bodyPr>
          <a:lstStyle/>
          <a:p>
            <a:pPr algn="ctr"/>
            <a:r>
              <a:rPr lang="en-US" altLang="zh-CN" sz="1400" dirty="0" smtClean="0">
                <a:solidFill>
                  <a:schemeClr val="bg1"/>
                </a:solidFill>
                <a:latin typeface="微软雅黑" panose="020B0503020204020204" pitchFamily="34" charset="-122"/>
                <a:ea typeface="微软雅黑" panose="020B0503020204020204" pitchFamily="34" charset="-122"/>
              </a:rPr>
              <a:t>B</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nvGrpSpPr>
          <p:cNvPr id="7" name="组合 27"/>
          <p:cNvGrpSpPr/>
          <p:nvPr/>
        </p:nvGrpSpPr>
        <p:grpSpPr>
          <a:xfrm>
            <a:off x="3710759" y="3385471"/>
            <a:ext cx="2484451" cy="1276294"/>
            <a:chOff x="2580585" y="1986725"/>
            <a:chExt cx="1863338" cy="1276294"/>
          </a:xfrm>
        </p:grpSpPr>
        <p:sp>
          <p:nvSpPr>
            <p:cNvPr id="8" name="Diamond 5"/>
            <p:cNvSpPr/>
            <p:nvPr/>
          </p:nvSpPr>
          <p:spPr>
            <a:xfrm>
              <a:off x="2580585" y="1986725"/>
              <a:ext cx="1863338" cy="1276294"/>
            </a:xfrm>
            <a:prstGeom prst="diamond">
              <a:avLst/>
            </a:prstGeom>
            <a:solidFill>
              <a:schemeClr val="accent3"/>
            </a:solidFill>
            <a:ln w="9525" cap="flat" cmpd="sng" algn="ctr">
              <a:noFill/>
              <a:prstDash val="solid"/>
            </a:ln>
            <a:effectLst/>
          </p:spPr>
          <p:txBody>
            <a:bodyPr rtlCol="0" anchor="ctr"/>
            <a:lstStyle/>
            <a:p>
              <a:pPr algn="ctr"/>
              <a:endParaRPr lang="en-US">
                <a:solidFill>
                  <a:sysClr val="window" lastClr="FFFFFF"/>
                </a:solidFill>
                <a:latin typeface="Calibri" panose="020F0502020204030204"/>
              </a:endParaRPr>
            </a:p>
          </p:txBody>
        </p:sp>
        <p:sp>
          <p:nvSpPr>
            <p:cNvPr id="9" name="TextBox 17"/>
            <p:cNvSpPr txBox="1"/>
            <p:nvPr/>
          </p:nvSpPr>
          <p:spPr>
            <a:xfrm>
              <a:off x="3080578" y="2301707"/>
              <a:ext cx="863352" cy="369332"/>
            </a:xfrm>
            <a:prstGeom prst="rect">
              <a:avLst/>
            </a:prstGeom>
            <a:noFill/>
          </p:spPr>
          <p:txBody>
            <a:bodyPr wrap="square" rtlCol="0">
              <a:spAutoFit/>
            </a:bodyPr>
            <a:lstStyle/>
            <a:p>
              <a:pPr lvl="0" algn="ctr">
                <a:defRPr/>
              </a:pPr>
              <a:r>
                <a:rPr lang="zh-CN" altLang="en-US" kern="0" dirty="0" smtClean="0">
                  <a:solidFill>
                    <a:schemeClr val="bg1"/>
                  </a:solidFill>
                  <a:latin typeface="方正兰亭中粗黑_GBK" pitchFamily="2" charset="-122"/>
                  <a:ea typeface="方正兰亭中粗黑_GBK" pitchFamily="2" charset="-122"/>
                </a:rPr>
                <a:t>创造技法</a:t>
              </a:r>
              <a:endParaRPr lang="zh-CN" altLang="en-US" kern="0" dirty="0">
                <a:solidFill>
                  <a:schemeClr val="bg1"/>
                </a:solidFill>
                <a:latin typeface="方正兰亭中粗黑_GBK" pitchFamily="2" charset="-122"/>
                <a:ea typeface="方正兰亭中粗黑_GBK" pitchFamily="2" charset="-122"/>
              </a:endParaRPr>
            </a:p>
          </p:txBody>
        </p:sp>
      </p:grpSp>
      <p:sp>
        <p:nvSpPr>
          <p:cNvPr id="10" name="TextBox 18"/>
          <p:cNvSpPr txBox="1"/>
          <p:nvPr/>
        </p:nvSpPr>
        <p:spPr>
          <a:xfrm>
            <a:off x="972617" y="2912081"/>
            <a:ext cx="3246215" cy="523220"/>
          </a:xfrm>
          <a:prstGeom prst="rect">
            <a:avLst/>
          </a:prstGeom>
          <a:noFill/>
        </p:spPr>
        <p:txBody>
          <a:bodyPr wrap="square" rtlCol="0">
            <a:spAutoFit/>
          </a:bodyPr>
          <a:lstStyle/>
          <a:p>
            <a:pPr algn="just">
              <a:defRPr/>
            </a:pPr>
            <a:r>
              <a:rPr lang="zh-CN" altLang="en-US" sz="1400" dirty="0">
                <a:solidFill>
                  <a:schemeClr val="tx1">
                    <a:lumMod val="65000"/>
                    <a:lumOff val="35000"/>
                  </a:schemeClr>
                </a:solidFill>
                <a:latin typeface="方正兰亭纤黑简体" pitchFamily="65" charset="-122"/>
                <a:ea typeface="方正兰亭纤黑简体" pitchFamily="65" charset="-122"/>
              </a:rPr>
              <a:t>创新意识、勤奋、自信、活力、情感、乐观、胆识、团队精神等。</a:t>
            </a:r>
            <a:endParaRPr lang="en-US" altLang="zh-CN" sz="1400" dirty="0">
              <a:solidFill>
                <a:schemeClr val="tx1">
                  <a:lumMod val="65000"/>
                  <a:lumOff val="35000"/>
                </a:schemeClr>
              </a:solidFill>
              <a:latin typeface="方正兰亭纤黑简体" pitchFamily="65" charset="-122"/>
              <a:ea typeface="方正兰亭纤黑简体" pitchFamily="65" charset="-122"/>
            </a:endParaRPr>
          </a:p>
        </p:txBody>
      </p:sp>
      <p:grpSp>
        <p:nvGrpSpPr>
          <p:cNvPr id="11" name="组合 29"/>
          <p:cNvGrpSpPr/>
          <p:nvPr/>
        </p:nvGrpSpPr>
        <p:grpSpPr>
          <a:xfrm>
            <a:off x="5070779" y="2703314"/>
            <a:ext cx="2484451" cy="1276294"/>
            <a:chOff x="3600600" y="1304568"/>
            <a:chExt cx="1863338" cy="1276294"/>
          </a:xfrm>
        </p:grpSpPr>
        <p:sp>
          <p:nvSpPr>
            <p:cNvPr id="12" name="Diamond 2"/>
            <p:cNvSpPr/>
            <p:nvPr/>
          </p:nvSpPr>
          <p:spPr>
            <a:xfrm>
              <a:off x="3600600" y="1304568"/>
              <a:ext cx="1863338" cy="1276294"/>
            </a:xfrm>
            <a:prstGeom prst="diamond">
              <a:avLst/>
            </a:prstGeom>
            <a:solidFill>
              <a:schemeClr val="accent2"/>
            </a:solidFill>
            <a:ln w="9525" cap="flat" cmpd="sng" algn="ctr">
              <a:noFill/>
              <a:prstDash val="solid"/>
            </a:ln>
            <a:effectLst/>
          </p:spPr>
          <p:txBody>
            <a:bodyPr rtlCol="0" anchor="ctr"/>
            <a:lstStyle/>
            <a:p>
              <a:pPr algn="ctr"/>
              <a:endParaRPr lang="en-US">
                <a:solidFill>
                  <a:sysClr val="window" lastClr="FFFFFF"/>
                </a:solidFill>
                <a:latin typeface="Calibri" panose="020F0502020204030204"/>
              </a:endParaRPr>
            </a:p>
          </p:txBody>
        </p:sp>
        <p:sp>
          <p:nvSpPr>
            <p:cNvPr id="13" name="TextBox 19"/>
            <p:cNvSpPr txBox="1"/>
            <p:nvPr/>
          </p:nvSpPr>
          <p:spPr>
            <a:xfrm>
              <a:off x="4100593" y="1619550"/>
              <a:ext cx="863352" cy="369332"/>
            </a:xfrm>
            <a:prstGeom prst="rect">
              <a:avLst/>
            </a:prstGeom>
            <a:noFill/>
          </p:spPr>
          <p:txBody>
            <a:bodyPr wrap="square" rtlCol="0">
              <a:spAutoFit/>
            </a:bodyPr>
            <a:lstStyle/>
            <a:p>
              <a:pPr lvl="0" algn="ctr">
                <a:defRPr/>
              </a:pPr>
              <a:r>
                <a:rPr lang="zh-CN" altLang="en-US" kern="0" dirty="0" smtClean="0">
                  <a:solidFill>
                    <a:schemeClr val="bg1"/>
                  </a:solidFill>
                  <a:latin typeface="方正兰亭中粗黑_GBK" pitchFamily="2" charset="-122"/>
                  <a:ea typeface="方正兰亭中粗黑_GBK" pitchFamily="2" charset="-122"/>
                </a:rPr>
                <a:t>创新品质</a:t>
              </a:r>
              <a:endParaRPr lang="zh-CN" altLang="en-US" kern="0" dirty="0">
                <a:solidFill>
                  <a:schemeClr val="bg1"/>
                </a:solidFill>
                <a:latin typeface="方正兰亭中粗黑_GBK" pitchFamily="2" charset="-122"/>
                <a:ea typeface="方正兰亭中粗黑_GBK" pitchFamily="2" charset="-122"/>
              </a:endParaRPr>
            </a:p>
          </p:txBody>
        </p:sp>
      </p:grpSp>
      <p:grpSp>
        <p:nvGrpSpPr>
          <p:cNvPr id="14" name="组合 28"/>
          <p:cNvGrpSpPr/>
          <p:nvPr/>
        </p:nvGrpSpPr>
        <p:grpSpPr>
          <a:xfrm>
            <a:off x="6419505" y="3379970"/>
            <a:ext cx="2484451" cy="1276294"/>
            <a:chOff x="4612145" y="1981224"/>
            <a:chExt cx="1863338" cy="1276294"/>
          </a:xfrm>
        </p:grpSpPr>
        <p:sp>
          <p:nvSpPr>
            <p:cNvPr id="15" name="Diamond 6"/>
            <p:cNvSpPr/>
            <p:nvPr/>
          </p:nvSpPr>
          <p:spPr>
            <a:xfrm>
              <a:off x="4612145" y="1981224"/>
              <a:ext cx="1863338" cy="1276294"/>
            </a:xfrm>
            <a:prstGeom prst="diamond">
              <a:avLst/>
            </a:prstGeom>
            <a:solidFill>
              <a:schemeClr val="accent3"/>
            </a:solidFill>
            <a:ln w="9525" cap="flat" cmpd="sng" algn="ctr">
              <a:noFill/>
              <a:prstDash val="solid"/>
            </a:ln>
            <a:effectLst/>
          </p:spPr>
          <p:txBody>
            <a:bodyPr rtlCol="0" anchor="ctr"/>
            <a:lstStyle/>
            <a:p>
              <a:pPr algn="ctr"/>
              <a:endParaRPr lang="en-US">
                <a:solidFill>
                  <a:sysClr val="window" lastClr="FFFFFF"/>
                </a:solidFill>
                <a:latin typeface="Calibri" panose="020F0502020204030204"/>
              </a:endParaRPr>
            </a:p>
          </p:txBody>
        </p:sp>
        <p:sp>
          <p:nvSpPr>
            <p:cNvPr id="16" name="TextBox 20"/>
            <p:cNvSpPr txBox="1"/>
            <p:nvPr/>
          </p:nvSpPr>
          <p:spPr>
            <a:xfrm>
              <a:off x="5112138" y="2296206"/>
              <a:ext cx="863352" cy="369332"/>
            </a:xfrm>
            <a:prstGeom prst="rect">
              <a:avLst/>
            </a:prstGeom>
            <a:noFill/>
          </p:spPr>
          <p:txBody>
            <a:bodyPr wrap="square" rtlCol="0">
              <a:spAutoFit/>
            </a:bodyPr>
            <a:lstStyle/>
            <a:p>
              <a:pPr lvl="0" algn="ctr">
                <a:defRPr/>
              </a:pPr>
              <a:r>
                <a:rPr lang="zh-CN" altLang="en-US" kern="0" dirty="0" smtClean="0">
                  <a:solidFill>
                    <a:schemeClr val="bg1"/>
                  </a:solidFill>
                  <a:latin typeface="方正兰亭中粗黑_GBK" pitchFamily="2" charset="-122"/>
                  <a:ea typeface="方正兰亭中粗黑_GBK" pitchFamily="2" charset="-122"/>
                </a:rPr>
                <a:t>创新技巧</a:t>
              </a:r>
              <a:endParaRPr lang="zh-CN" altLang="en-US" kern="0" dirty="0">
                <a:solidFill>
                  <a:schemeClr val="bg1"/>
                </a:solidFill>
                <a:latin typeface="方正兰亭中粗黑_GBK" pitchFamily="2" charset="-122"/>
                <a:ea typeface="方正兰亭中粗黑_GBK" pitchFamily="2" charset="-122"/>
              </a:endParaRPr>
            </a:p>
          </p:txBody>
        </p:sp>
      </p:grpSp>
      <p:grpSp>
        <p:nvGrpSpPr>
          <p:cNvPr id="17" name="组合 30"/>
          <p:cNvGrpSpPr/>
          <p:nvPr/>
        </p:nvGrpSpPr>
        <p:grpSpPr>
          <a:xfrm>
            <a:off x="5060071" y="4073129"/>
            <a:ext cx="2484451" cy="1276294"/>
            <a:chOff x="3592569" y="2674383"/>
            <a:chExt cx="1863338" cy="1276294"/>
          </a:xfrm>
        </p:grpSpPr>
        <p:sp>
          <p:nvSpPr>
            <p:cNvPr id="18" name="Diamond 7"/>
            <p:cNvSpPr/>
            <p:nvPr/>
          </p:nvSpPr>
          <p:spPr>
            <a:xfrm>
              <a:off x="3592569" y="2674383"/>
              <a:ext cx="1863338" cy="1276294"/>
            </a:xfrm>
            <a:prstGeom prst="diamond">
              <a:avLst/>
            </a:prstGeom>
            <a:solidFill>
              <a:schemeClr val="accent2"/>
            </a:solidFill>
            <a:ln w="9525"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9" name="TextBox 21"/>
            <p:cNvSpPr txBox="1"/>
            <p:nvPr/>
          </p:nvSpPr>
          <p:spPr>
            <a:xfrm>
              <a:off x="4092562" y="2989365"/>
              <a:ext cx="863352" cy="369332"/>
            </a:xfrm>
            <a:prstGeom prst="rect">
              <a:avLst/>
            </a:prstGeom>
            <a:noFill/>
          </p:spPr>
          <p:txBody>
            <a:bodyPr wrap="square" rtlCol="0">
              <a:spAutoFit/>
            </a:bodyPr>
            <a:lstStyle/>
            <a:p>
              <a:pPr lvl="0" algn="ctr">
                <a:defRPr/>
              </a:pPr>
              <a:r>
                <a:rPr lang="zh-CN" altLang="en-US" kern="0" dirty="0" smtClean="0">
                  <a:solidFill>
                    <a:schemeClr val="bg1"/>
                  </a:solidFill>
                  <a:latin typeface="方正兰亭中粗黑_GBK" pitchFamily="2" charset="-122"/>
                  <a:ea typeface="方正兰亭中粗黑_GBK" pitchFamily="2" charset="-122"/>
                </a:rPr>
                <a:t>创新思维</a:t>
              </a:r>
              <a:endParaRPr lang="zh-CN" altLang="en-US" kern="0" dirty="0">
                <a:solidFill>
                  <a:schemeClr val="bg1"/>
                </a:solidFill>
                <a:latin typeface="方正兰亭中粗黑_GBK" pitchFamily="2" charset="-122"/>
                <a:ea typeface="方正兰亭中粗黑_GBK" pitchFamily="2" charset="-122"/>
              </a:endParaRPr>
            </a:p>
          </p:txBody>
        </p:sp>
      </p:grpSp>
      <p:sp>
        <p:nvSpPr>
          <p:cNvPr id="20" name="TextBox 22"/>
          <p:cNvSpPr txBox="1"/>
          <p:nvPr/>
        </p:nvSpPr>
        <p:spPr>
          <a:xfrm>
            <a:off x="8268597" y="2899952"/>
            <a:ext cx="3377968" cy="738664"/>
          </a:xfrm>
          <a:prstGeom prst="rect">
            <a:avLst/>
          </a:prstGeom>
          <a:noFill/>
        </p:spPr>
        <p:txBody>
          <a:bodyPr wrap="square" rtlCol="0">
            <a:spAutoFit/>
          </a:bodyPr>
          <a:lstStyle/>
          <a:p>
            <a:pPr algn="just">
              <a:defRPr/>
            </a:pPr>
            <a:r>
              <a:rPr lang="zh-CN" altLang="en-US" sz="1400" dirty="0">
                <a:solidFill>
                  <a:schemeClr val="tx1">
                    <a:lumMod val="65000"/>
                    <a:lumOff val="35000"/>
                  </a:schemeClr>
                </a:solidFill>
                <a:latin typeface="方正兰亭纤黑简体" pitchFamily="65" charset="-122"/>
                <a:ea typeface="方正兰亭纤黑简体" pitchFamily="65" charset="-122"/>
              </a:rPr>
              <a:t>正确处理个人与社会的关系，以促进创新价值实现的能力品质。有学习能力、借力能力、抓机遇能力、信息能力等。</a:t>
            </a:r>
            <a:endParaRPr lang="en-US" altLang="zh-CN" sz="1400" dirty="0">
              <a:solidFill>
                <a:schemeClr val="tx1">
                  <a:lumMod val="65000"/>
                  <a:lumOff val="35000"/>
                </a:schemeClr>
              </a:solidFill>
              <a:latin typeface="方正兰亭纤黑简体" pitchFamily="65" charset="-122"/>
              <a:ea typeface="方正兰亭纤黑简体" pitchFamily="65" charset="-122"/>
            </a:endParaRPr>
          </a:p>
        </p:txBody>
      </p:sp>
      <p:sp>
        <p:nvSpPr>
          <p:cNvPr id="21" name="TextBox 23"/>
          <p:cNvSpPr txBox="1"/>
          <p:nvPr/>
        </p:nvSpPr>
        <p:spPr>
          <a:xfrm>
            <a:off x="7563523" y="5345793"/>
            <a:ext cx="3698999" cy="738664"/>
          </a:xfrm>
          <a:prstGeom prst="rect">
            <a:avLst/>
          </a:prstGeom>
          <a:noFill/>
        </p:spPr>
        <p:txBody>
          <a:bodyPr wrap="square" rtlCol="0">
            <a:spAutoFit/>
          </a:bodyPr>
          <a:lstStyle/>
          <a:p>
            <a:pPr algn="just">
              <a:defRPr/>
            </a:pPr>
            <a:r>
              <a:rPr lang="zh-CN" altLang="en-US" sz="1400" dirty="0">
                <a:solidFill>
                  <a:schemeClr val="tx1">
                    <a:lumMod val="65000"/>
                    <a:lumOff val="35000"/>
                  </a:schemeClr>
                </a:solidFill>
                <a:latin typeface="方正兰亭纤黑简体" pitchFamily="65" charset="-122"/>
                <a:ea typeface="方正兰亭纤黑简体" pitchFamily="65" charset="-122"/>
              </a:rPr>
              <a:t>运用各种创新思维方法，发现问题和解决问题的思维能力。有创造思维、逻辑思维、批判思维、发展思维等。</a:t>
            </a:r>
            <a:endParaRPr lang="en-US" altLang="zh-CN" sz="1400" dirty="0">
              <a:solidFill>
                <a:schemeClr val="tx1">
                  <a:lumMod val="65000"/>
                  <a:lumOff val="35000"/>
                </a:schemeClr>
              </a:solidFill>
              <a:latin typeface="方正兰亭纤黑简体" pitchFamily="65" charset="-122"/>
              <a:ea typeface="方正兰亭纤黑简体" pitchFamily="65" charset="-122"/>
            </a:endParaRPr>
          </a:p>
        </p:txBody>
      </p:sp>
      <p:sp>
        <p:nvSpPr>
          <p:cNvPr id="22" name="TextBox 24"/>
          <p:cNvSpPr txBox="1"/>
          <p:nvPr/>
        </p:nvSpPr>
        <p:spPr>
          <a:xfrm>
            <a:off x="989382" y="5000249"/>
            <a:ext cx="3410124" cy="523220"/>
          </a:xfrm>
          <a:prstGeom prst="rect">
            <a:avLst/>
          </a:prstGeom>
          <a:noFill/>
        </p:spPr>
        <p:txBody>
          <a:bodyPr wrap="square" rtlCol="0">
            <a:spAutoFit/>
          </a:bodyPr>
          <a:lstStyle/>
          <a:p>
            <a:pPr algn="just">
              <a:defRPr/>
            </a:pPr>
            <a:r>
              <a:rPr lang="zh-CN" altLang="en-US" sz="1400" dirty="0">
                <a:solidFill>
                  <a:schemeClr val="tx1">
                    <a:lumMod val="65000"/>
                    <a:lumOff val="35000"/>
                  </a:schemeClr>
                </a:solidFill>
                <a:latin typeface="方正兰亭纤黑简体" pitchFamily="65" charset="-122"/>
                <a:ea typeface="方正兰亭纤黑简体" pitchFamily="65" charset="-122"/>
              </a:rPr>
              <a:t>应用创造技法解决创造创新活动中出现的问题。</a:t>
            </a:r>
            <a:endParaRPr lang="en-US" altLang="zh-CN" sz="1400" dirty="0">
              <a:solidFill>
                <a:schemeClr val="tx1">
                  <a:lumMod val="65000"/>
                  <a:lumOff val="35000"/>
                </a:schemeClr>
              </a:solidFill>
              <a:latin typeface="方正兰亭纤黑简体" pitchFamily="65" charset="-122"/>
              <a:ea typeface="方正兰亭纤黑简体" pitchFamily="65" charset="-122"/>
            </a:endParaRPr>
          </a:p>
        </p:txBody>
      </p:sp>
      <p:sp>
        <p:nvSpPr>
          <p:cNvPr id="32" name="文本框 31"/>
          <p:cNvSpPr txBox="1"/>
          <p:nvPr/>
        </p:nvSpPr>
        <p:spPr>
          <a:xfrm>
            <a:off x="1154425" y="1347065"/>
            <a:ext cx="10338508" cy="646331"/>
          </a:xfrm>
          <a:prstGeom prst="rect">
            <a:avLst/>
          </a:prstGeom>
          <a:noFill/>
        </p:spPr>
        <p:txBody>
          <a:bodyPr wrap="square" rtlCol="0">
            <a:spAutoFit/>
          </a:bodyPr>
          <a:lstStyle/>
          <a:p>
            <a:r>
              <a:rPr kumimoji="1" lang="zh-CN" altLang="en-US" b="1" dirty="0"/>
              <a:t>创新能力是人们开展变革活动的能力。这个变革活动包括从产生新思想到产生新事物再到将新事物推向社会使社会受益的系列变革活动</a:t>
            </a:r>
            <a:r>
              <a:rPr kumimoji="1" lang="zh-CN" altLang="en-US" b="1" dirty="0" smtClean="0"/>
              <a:t>。</a:t>
            </a:r>
            <a:endParaRPr kumimoji="1" lang="zh-CN" altLang="en-US" b="1" dirty="0"/>
          </a:p>
        </p:txBody>
      </p:sp>
      <p:sp>
        <p:nvSpPr>
          <p:cNvPr id="23" name="文本占位符 22"/>
          <p:cNvSpPr>
            <a:spLocks noGrp="1"/>
          </p:cNvSpPr>
          <p:nvPr>
            <p:ph type="body" sz="quarter" idx="13"/>
          </p:nvPr>
        </p:nvSpPr>
        <p:spPr/>
        <p:txBody>
          <a:bodyPr/>
          <a:lstStyle/>
          <a:p>
            <a:r>
              <a:rPr kumimoji="1" lang="en-US" altLang="zh-CN" dirty="0" smtClean="0"/>
              <a:t>1</a:t>
            </a:r>
            <a:endParaRPr kumimoji="1" lang="zh-CN" altLang="en-US" dirty="0"/>
          </a:p>
        </p:txBody>
      </p:sp>
      <p:sp>
        <p:nvSpPr>
          <p:cNvPr id="24" name="文本占位符 23"/>
          <p:cNvSpPr>
            <a:spLocks noGrp="1"/>
          </p:cNvSpPr>
          <p:nvPr>
            <p:ph type="body" sz="quarter" idx="14"/>
          </p:nvPr>
        </p:nvSpPr>
        <p:spPr/>
        <p:txBody>
          <a:bodyPr/>
          <a:lstStyle/>
          <a:p>
            <a:r>
              <a:rPr kumimoji="1" lang="zh-CN" altLang="en-US" dirty="0" smtClean="0"/>
              <a:t>创新能力的定义</a:t>
            </a:r>
            <a:endParaRPr kumimoji="1"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300"/>
                                        <p:tgtEl>
                                          <p:spTgt spid="5"/>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300"/>
                                        <p:tgtEl>
                                          <p:spTgt spid="20"/>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300"/>
                                        <p:tgtEl>
                                          <p:spTgt spid="4"/>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300"/>
                                        <p:tgtEl>
                                          <p:spTgt spid="21"/>
                                        </p:tgtEl>
                                      </p:cBhvr>
                                    </p:animEffect>
                                  </p:childTnLst>
                                </p:cTn>
                              </p:par>
                            </p:childTnLst>
                          </p:cTn>
                        </p:par>
                        <p:par>
                          <p:cTn id="41" fill="hold">
                            <p:stCondLst>
                              <p:cond delay="3000"/>
                            </p:stCondLst>
                            <p:childTnLst>
                              <p:par>
                                <p:cTn id="42" presetID="22" presetClass="entr" presetSubtype="2"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right)">
                                      <p:cBhvr>
                                        <p:cTn id="44" dur="300"/>
                                        <p:tgtEl>
                                          <p:spTgt spid="6"/>
                                        </p:tgtEl>
                                      </p:cBhvr>
                                    </p:animEffect>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right)">
                                      <p:cBhvr>
                                        <p:cTn id="48" dur="300"/>
                                        <p:tgtEl>
                                          <p:spTgt spid="22"/>
                                        </p:tgtEl>
                                      </p:cBhvr>
                                    </p:animEffect>
                                  </p:childTnLst>
                                </p:cTn>
                              </p:par>
                            </p:childTnLst>
                          </p:cTn>
                        </p:par>
                        <p:par>
                          <p:cTn id="49" fill="hold">
                            <p:stCondLst>
                              <p:cond delay="4000"/>
                            </p:stCondLst>
                            <p:childTnLst>
                              <p:par>
                                <p:cTn id="50" presetID="22" presetClass="entr" presetSubtype="2"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right)">
                                      <p:cBhvr>
                                        <p:cTn id="52" dur="300"/>
                                        <p:tgtEl>
                                          <p:spTgt spid="3"/>
                                        </p:tgtEl>
                                      </p:cBhvr>
                                    </p:animEffect>
                                  </p:childTnLst>
                                </p:cTn>
                              </p:par>
                            </p:childTnLst>
                          </p:cTn>
                        </p:par>
                        <p:par>
                          <p:cTn id="53" fill="hold">
                            <p:stCondLst>
                              <p:cond delay="4500"/>
                            </p:stCondLst>
                            <p:childTnLst>
                              <p:par>
                                <p:cTn id="54" presetID="22" presetClass="entr" presetSubtype="2"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right)">
                                      <p:cBhvr>
                                        <p:cTn id="56"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p:bldP spid="20" grpId="0"/>
      <p:bldP spid="21" grpId="0"/>
      <p:bldP spid="2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2585</Words>
  <Application>WPS 演示</Application>
  <PresentationFormat>自定义</PresentationFormat>
  <Paragraphs>540</Paragraphs>
  <Slides>21</Slides>
  <Notes>8</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21</vt:i4>
      </vt:variant>
    </vt:vector>
  </HeadingPairs>
  <TitlesOfParts>
    <vt:vector size="37" baseType="lpstr">
      <vt:lpstr>Arial</vt:lpstr>
      <vt:lpstr>宋体</vt:lpstr>
      <vt:lpstr>Wingdings</vt:lpstr>
      <vt:lpstr>微软雅黑</vt:lpstr>
      <vt:lpstr>华文隶书</vt:lpstr>
      <vt:lpstr>方正兰亭纤黑简体</vt:lpstr>
      <vt:lpstr>方正兰亭中黑_GBK</vt:lpstr>
      <vt:lpstr>方正兰亭黑_GBK</vt:lpstr>
      <vt:lpstr>Heiti SC Light</vt:lpstr>
      <vt:lpstr>Calibri</vt:lpstr>
      <vt:lpstr>黑体</vt:lpstr>
      <vt:lpstr>Calibri</vt:lpstr>
      <vt:lpstr>方正兰亭中粗黑_GBK</vt:lpstr>
      <vt:lpstr>Arial Unicode MS</vt:lpstr>
      <vt:lpstr>隶书</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VULCAN</dc:creator>
  <cp:lastModifiedBy>新道小小星</cp:lastModifiedBy>
  <cp:revision>499</cp:revision>
  <dcterms:created xsi:type="dcterms:W3CDTF">2016-05-09T02:08:00Z</dcterms:created>
  <dcterms:modified xsi:type="dcterms:W3CDTF">2018-09-02T17:14:57Z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