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90" r:id="rId3"/>
    <p:sldId id="321" r:id="rId5"/>
    <p:sldId id="291" r:id="rId6"/>
    <p:sldId id="260" r:id="rId7"/>
    <p:sldId id="259" r:id="rId8"/>
    <p:sldId id="257" r:id="rId9"/>
    <p:sldId id="292" r:id="rId10"/>
    <p:sldId id="261" r:id="rId11"/>
    <p:sldId id="299" r:id="rId12"/>
    <p:sldId id="293" r:id="rId13"/>
    <p:sldId id="295" r:id="rId14"/>
    <p:sldId id="294" r:id="rId15"/>
    <p:sldId id="262" r:id="rId16"/>
    <p:sldId id="265" r:id="rId17"/>
    <p:sldId id="270" r:id="rId18"/>
    <p:sldId id="296" r:id="rId19"/>
    <p:sldId id="264" r:id="rId20"/>
    <p:sldId id="274" r:id="rId21"/>
    <p:sldId id="267" r:id="rId22"/>
    <p:sldId id="268" r:id="rId23"/>
    <p:sldId id="269" r:id="rId24"/>
    <p:sldId id="271" r:id="rId25"/>
    <p:sldId id="272" r:id="rId26"/>
    <p:sldId id="273" r:id="rId27"/>
    <p:sldId id="275" r:id="rId28"/>
    <p:sldId id="287" r:id="rId29"/>
    <p:sldId id="281" r:id="rId30"/>
    <p:sldId id="276" r:id="rId31"/>
    <p:sldId id="300" r:id="rId32"/>
    <p:sldId id="27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7DE"/>
    <a:srgbClr val="383E4C"/>
    <a:srgbClr val="F5F5F5"/>
    <a:srgbClr val="F2F2F2"/>
    <a:srgbClr val="6CABD6"/>
    <a:srgbClr val="22A8DE"/>
    <a:srgbClr val="2466C6"/>
    <a:srgbClr val="1E222A"/>
    <a:srgbClr val="3381C7"/>
    <a:srgbClr val="BA5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5" autoAdjust="0"/>
    <p:restoredTop sz="85409" autoAdjust="0"/>
  </p:normalViewPr>
  <p:slideViewPr>
    <p:cSldViewPr snapToGrid="0">
      <p:cViewPr>
        <p:scale>
          <a:sx n="75" d="100"/>
          <a:sy n="75" d="100"/>
        </p:scale>
        <p:origin x="-1824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0"/>
    </p:cViewPr>
  </p:sorterViewPr>
  <p:notesViewPr>
    <p:cSldViewPr snapToGrid="0">
      <p:cViewPr varScale="1">
        <p:scale>
          <a:sx n="88" d="100"/>
          <a:sy n="88" d="100"/>
        </p:scale>
        <p:origin x="29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2BFB-166E-4CDD-AD5B-AC26AE90C2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70EA-FC40-42E8-91F6-5DBE7B9F4B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D4E2-F347-487F-9805-57194C7C29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介绍自己，说明职业发展中的困惑、走过的弯路，引出创业的重要性，创立自己的人生。</a:t>
            </a:r>
            <a:endParaRPr kumimoji="1" lang="en-US" altLang="zh-CN" dirty="0" smtClean="0"/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对创业感兴趣的同学举手看看有多少？为什么感兴趣？没有举手的同学为什么不感兴趣？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认为创业最需要具备的能力是什么（列举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个）？看有没有说创业资金、创业项目从那里来。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比尔盖茨说过：一个公司要发展迅速得力于聘用好的人才，尤其是需要聪明的人才。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尺子，丈量自己，发现不足，为后续成长和学习提供参考。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以一名正式员工来要求自己：要把综合实训当成自己的第一份工作，要把自己当成企业的一名正式员工来要求，想想自己如何为企业带来更好的声誉和效益，甚至在于一些细节上，比如着装、打卡等，都要按照企业的规章制度来。综合实训要把自己当作未来企业的新员工，用</a:t>
            </a:r>
            <a:r>
              <a:rPr kumimoji="1" lang="zh-CN" alt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企业的要求和职业人的标准严格</a:t>
            </a:r>
            <a:r>
              <a:rPr kumimoji="1" lang="zh-CN" altLang="en-US" sz="1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要求自己。</a:t>
            </a:r>
            <a:endParaRPr kumimoji="1" lang="en-US" altLang="zh-CN" sz="1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从前，有个渔人有着一流的捕鱼技术，被人们尊称为“渔王”。然而“渔王”年老的时候非常苦恼，因为他的三个儿子的渔技都很平庸。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于是他经常向人诉说心中的苦恼：“我真不明白，我捕鱼的技术这么好，我的儿子们为什么这么差？从他们懂事起，我就告诉他们怎样织网最容易捕到鱼，怎样划船最不会惊动鱼，怎样下网最容易收获最多。他们长大了，我又教他们怎样识潮汐，辨鱼汛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凡是我长年辛辛苦苦总结出来的经验，我都毫无保留的传授给了他们，可他们的捕鱼技术竟然赶不上比我差的渔民的儿子！”</a:t>
            </a:r>
            <a:endParaRPr lang="en-US" altLang="zh-CN" dirty="0" smtClean="0"/>
          </a:p>
          <a:p>
            <a:r>
              <a:rPr lang="zh-CN" altLang="en-US" dirty="0" smtClean="0"/>
              <a:t>一位路人甲听了他的诉说后，问：“你一直手把手地教他们吗？”</a:t>
            </a:r>
            <a:endParaRPr lang="en-US" altLang="zh-CN" dirty="0" smtClean="0"/>
          </a:p>
          <a:p>
            <a:r>
              <a:rPr lang="zh-CN" altLang="en-US" dirty="0" smtClean="0"/>
              <a:t>“是的，为了他们学到一流的捕鱼技术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我教得很耐心很仔细。”</a:t>
            </a:r>
            <a:endParaRPr lang="en-US" altLang="zh-CN" dirty="0" smtClean="0"/>
          </a:p>
          <a:p>
            <a:r>
              <a:rPr lang="zh-CN" altLang="en-US" dirty="0" smtClean="0"/>
              <a:t>“他们一直跟随着你吗？”</a:t>
            </a:r>
            <a:endParaRPr lang="en-US" altLang="zh-CN" dirty="0" smtClean="0"/>
          </a:p>
          <a:p>
            <a:r>
              <a:rPr lang="zh-CN" altLang="en-US" dirty="0" smtClean="0"/>
              <a:t>“是的，为了让他们少走弯路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我一直让他们跟着我学。”</a:t>
            </a:r>
            <a:endParaRPr lang="en-US" altLang="zh-CN" dirty="0" smtClean="0"/>
          </a:p>
          <a:p>
            <a:r>
              <a:rPr lang="zh-CN" altLang="en-US" dirty="0" smtClean="0"/>
              <a:t>路人说：“这样说来，你的错误就很明显了。你只传授给了他们技术，却没有传授给他们教训，对于才能来说，没有教训与没有经验一样，都不能使人成大器！”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经验固然重要，教训也许同样重要。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看来，我们今后引导学生的时候，得试着让他自己走，不能事事指导，亲力亲为。如果我们的爱永远铺在孩子脚下，孩子每走一步，我们都呵护备至，那么孩子就没有</a:t>
            </a:r>
            <a:r>
              <a:rPr lang="zh-CN" altLang="en-US" baseline="0" dirty="0" smtClean="0"/>
              <a:t>机会感受失败和教训，也永远不能够学会坚强和刚毅。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、为什么要选择做创始人？</a:t>
            </a:r>
            <a:r>
              <a:rPr lang="en-US" altLang="zh-CN" dirty="0" smtClean="0"/>
              <a:t>B</a:t>
            </a:r>
            <a:r>
              <a:rPr lang="zh-CN" altLang="en-US" dirty="0" smtClean="0"/>
              <a:t>、目前拥有什么资源？</a:t>
            </a:r>
            <a:r>
              <a:rPr lang="en-US" altLang="zh-CN" dirty="0" smtClean="0"/>
              <a:t>C</a:t>
            </a:r>
            <a:r>
              <a:rPr lang="zh-CN" altLang="en-US" dirty="0" smtClean="0"/>
              <a:t>、未来想象把公司做成什么样子？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抱着学习的态度？因为自己的理想和情怀？因为有经验和人脉</a:t>
            </a:r>
            <a:r>
              <a:rPr lang="zh-CN" altLang="en-US" smtClean="0"/>
              <a:t>？因为想改变自己？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团队组建：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、怎么认识，怎么找到自己的合伙人？</a:t>
            </a: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、你们这个期间聊了一些什么内容？</a:t>
            </a:r>
            <a:r>
              <a:rPr kumimoji="1" lang="en-US" altLang="zh-CN" dirty="0" smtClean="0"/>
              <a:t>C</a:t>
            </a:r>
            <a:r>
              <a:rPr kumimoji="1" lang="zh-CN" altLang="en-US" dirty="0" smtClean="0"/>
              <a:t>、创始人看中自己合伙人的什么方面？有没有聊到预期的职责和岗位安排？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ABC8-8301-4D14-BF61-A6AD70448D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起始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/>
        </p:nvCxnSpPr>
        <p:spPr>
          <a:xfrm>
            <a:off x="7702549" y="2121031"/>
            <a:ext cx="0" cy="3129699"/>
          </a:xfrm>
          <a:prstGeom prst="line">
            <a:avLst/>
          </a:prstGeom>
          <a:ln w="19050">
            <a:solidFill>
              <a:srgbClr val="4987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任意多边形 36"/>
          <p:cNvSpPr/>
          <p:nvPr userDrawn="1"/>
        </p:nvSpPr>
        <p:spPr>
          <a:xfrm>
            <a:off x="11591450" y="4455796"/>
            <a:ext cx="600551" cy="2402204"/>
          </a:xfrm>
          <a:custGeom>
            <a:avLst/>
            <a:gdLst>
              <a:gd name="connsiteX0" fmla="*/ 600551 w 600551"/>
              <a:gd name="connsiteY0" fmla="*/ 0 h 2402204"/>
              <a:gd name="connsiteX1" fmla="*/ 600551 w 600551"/>
              <a:gd name="connsiteY1" fmla="*/ 2402204 h 2402204"/>
              <a:gd name="connsiteX2" fmla="*/ 0 w 600551"/>
              <a:gd name="connsiteY2" fmla="*/ 2402204 h 24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551" h="2402204">
                <a:moveTo>
                  <a:pt x="600551" y="0"/>
                </a:moveTo>
                <a:lnTo>
                  <a:pt x="600551" y="2402204"/>
                </a:lnTo>
                <a:lnTo>
                  <a:pt x="0" y="2402204"/>
                </a:lnTo>
                <a:close/>
              </a:path>
            </a:pathLst>
          </a:cu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41629" y="3363347"/>
            <a:ext cx="2489200" cy="42962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 altLang="zh-CN" dirty="0" smtClean="0"/>
              <a:t>ABCDE</a:t>
            </a:r>
            <a:r>
              <a:rPr lang="zh-CN" altLang="en-US" dirty="0" smtClean="0"/>
              <a:t>环境中的</a:t>
            </a:r>
            <a:endParaRPr lang="zh-CN" altLang="en-US" dirty="0"/>
          </a:p>
        </p:txBody>
      </p:sp>
      <p:sp>
        <p:nvSpPr>
          <p:cNvPr id="24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741628" y="3663536"/>
            <a:ext cx="4031272" cy="131300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6000" b="1"/>
            </a:lvl1pPr>
          </a:lstStyle>
          <a:p>
            <a:pPr lvl="0"/>
            <a:r>
              <a:rPr lang="en-US" altLang="zh-CN" dirty="0" smtClean="0"/>
              <a:t>ABC</a:t>
            </a:r>
            <a:r>
              <a:rPr lang="zh-CN" altLang="en-US" dirty="0" smtClean="0"/>
              <a:t>成</a:t>
            </a:r>
            <a:endParaRPr lang="zh-CN" altLang="en-US" dirty="0"/>
          </a:p>
        </p:txBody>
      </p:sp>
      <p:sp>
        <p:nvSpPr>
          <p:cNvPr id="35" name="任意多边形 34"/>
          <p:cNvSpPr/>
          <p:nvPr userDrawn="1"/>
        </p:nvSpPr>
        <p:spPr>
          <a:xfrm>
            <a:off x="2" y="469072"/>
            <a:ext cx="6400799" cy="6388928"/>
          </a:xfrm>
          <a:custGeom>
            <a:avLst/>
            <a:gdLst>
              <a:gd name="connsiteX0" fmla="*/ 0 w 6400799"/>
              <a:gd name="connsiteY0" fmla="*/ 0 h 6388928"/>
              <a:gd name="connsiteX1" fmla="*/ 6400799 w 6400799"/>
              <a:gd name="connsiteY1" fmla="*/ 0 h 6388928"/>
              <a:gd name="connsiteX2" fmla="*/ 4803567 w 6400799"/>
              <a:gd name="connsiteY2" fmla="*/ 6388928 h 6388928"/>
              <a:gd name="connsiteX3" fmla="*/ 0 w 6400799"/>
              <a:gd name="connsiteY3" fmla="*/ 6388928 h 63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799" h="6388928">
                <a:moveTo>
                  <a:pt x="0" y="0"/>
                </a:moveTo>
                <a:lnTo>
                  <a:pt x="6400799" y="0"/>
                </a:lnTo>
                <a:lnTo>
                  <a:pt x="4803567" y="6388928"/>
                </a:lnTo>
                <a:lnTo>
                  <a:pt x="0" y="6388928"/>
                </a:lnTo>
                <a:close/>
              </a:path>
            </a:pathLst>
          </a:cu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75556" cy="6888098"/>
          </a:xfrm>
          <a:custGeom>
            <a:avLst/>
            <a:gdLst>
              <a:gd name="connsiteX0" fmla="*/ 0 w 6075556"/>
              <a:gd name="connsiteY0" fmla="*/ 0 h 6888098"/>
              <a:gd name="connsiteX1" fmla="*/ 6075556 w 6075556"/>
              <a:gd name="connsiteY1" fmla="*/ 0 h 6888098"/>
              <a:gd name="connsiteX2" fmla="*/ 4383701 w 6075556"/>
              <a:gd name="connsiteY2" fmla="*/ 6888098 h 6888098"/>
              <a:gd name="connsiteX3" fmla="*/ 0 w 6075556"/>
              <a:gd name="connsiteY3" fmla="*/ 6888098 h 68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556" h="6888098">
                <a:moveTo>
                  <a:pt x="0" y="0"/>
                </a:moveTo>
                <a:lnTo>
                  <a:pt x="6075556" y="0"/>
                </a:lnTo>
                <a:lnTo>
                  <a:pt x="4383701" y="6888098"/>
                </a:lnTo>
                <a:lnTo>
                  <a:pt x="0" y="6888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00" y="2252980"/>
            <a:ext cx="1079500" cy="84843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000"/>
            </a:lvl1pPr>
          </a:lstStyle>
          <a:p>
            <a:pPr lvl="0"/>
            <a:r>
              <a:rPr lang="zh-CN" altLang="en-US" dirty="0" smtClean="0"/>
              <a:t>九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6489700" y="3115811"/>
            <a:ext cx="1079499" cy="368483"/>
          </a:xfrm>
          <a:prstGeom prst="rect">
            <a:avLst/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6489700" y="3184233"/>
            <a:ext cx="1079499" cy="6087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第九部分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build="p">
        <p:tmplLst>
          <p:tmpl lvl="1">
            <p:tnLst>
              <p:par>
                <p:cTn presetID="2" presetClass="exit" presetSubtype="2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xit" presetSubtype="2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animBg="1"/>
      <p:bldP spid="34" grpId="0"/>
      <p:bldP spid="16" grpId="0" build="p">
        <p:tmplLst>
          <p:tmpl lvl="1">
            <p:tnLst>
              <p:par>
                <p:cTn presetID="2" presetClass="exit" presetSubtype="8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0-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xit" presetSubtype="8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0-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13328" y="883717"/>
            <a:ext cx="978241" cy="43564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000" b="0" i="0" u="none" strike="noStrike" baseline="0">
                <a:solidFill>
                  <a:srgbClr val="383E4C"/>
                </a:solidFill>
                <a:effectLst/>
                <a:latin typeface="微软雅黑" panose="020B0503020204020204" pitchFamily="34" charset="-122"/>
                <a:ea typeface="华文隶书" panose="02010800040101010101" pitchFamily="2" charset="-122"/>
              </a:defRPr>
            </a:lvl1pPr>
          </a:lstStyle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400" i="1" kern="1200" dirty="0" smtClean="0">
                <a:solidFill>
                  <a:srgbClr val="383E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endParaRPr lang="zh-CN" altLang="en-US" sz="3400" i="1" kern="1200" dirty="0">
              <a:solidFill>
                <a:srgbClr val="383E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902136" y="808399"/>
            <a:ext cx="2427784" cy="43564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>
              <a:buFontTx/>
              <a:buNone/>
              <a:defRPr sz="1600" b="0" i="0" strike="noStrike">
                <a:solidFill>
                  <a:srgbClr val="383E4C"/>
                </a:solidFill>
                <a:latin typeface="+mj-lt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i="1" kern="1200" dirty="0" smtClean="0">
                <a:solidFill>
                  <a:srgbClr val="383E4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标题名称</a:t>
            </a:r>
            <a:endParaRPr lang="zh-CN" altLang="en-US" i="1" dirty="0">
              <a:solidFill>
                <a:srgbClr val="383E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0E47D1-41C1-405F-8F5B-A65B2ED23DD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90607"/>
            <a:ext cx="12192000" cy="367393"/>
          </a:xfrm>
          <a:prstGeom prst="rect">
            <a:avLst/>
          </a:prstGeom>
          <a:solidFill>
            <a:srgbClr val="38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10627307" y="6410326"/>
            <a:ext cx="1216731" cy="447674"/>
          </a:xfrm>
          <a:prstGeom prst="parallelogram">
            <a:avLst/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0720541" y="6408059"/>
            <a:ext cx="1034895" cy="447674"/>
          </a:xfrm>
          <a:prstGeom prst="parallelogram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6" y="259619"/>
            <a:ext cx="575329" cy="36000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259882" y="705051"/>
            <a:ext cx="11608067" cy="0"/>
          </a:xfrm>
          <a:prstGeom prst="line">
            <a:avLst/>
          </a:prstGeom>
          <a:ln>
            <a:solidFill>
              <a:srgbClr val="1C5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203584" y="259619"/>
            <a:ext cx="0" cy="36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 userDrawn="1"/>
        </p:nvSpPr>
        <p:spPr>
          <a:xfrm>
            <a:off x="0" y="964125"/>
            <a:ext cx="474285" cy="275673"/>
          </a:xfrm>
          <a:custGeom>
            <a:avLst/>
            <a:gdLst>
              <a:gd name="connsiteX0" fmla="*/ 0 w 474285"/>
              <a:gd name="connsiteY0" fmla="*/ 0 h 275673"/>
              <a:gd name="connsiteX1" fmla="*/ 474285 w 474285"/>
              <a:gd name="connsiteY1" fmla="*/ 0 h 275673"/>
              <a:gd name="connsiteX2" fmla="*/ 405367 w 474285"/>
              <a:gd name="connsiteY2" fmla="*/ 275673 h 275673"/>
              <a:gd name="connsiteX3" fmla="*/ 0 w 474285"/>
              <a:gd name="connsiteY3" fmla="*/ 275673 h 2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85" h="275673">
                <a:moveTo>
                  <a:pt x="0" y="0"/>
                </a:moveTo>
                <a:lnTo>
                  <a:pt x="474285" y="0"/>
                </a:lnTo>
                <a:lnTo>
                  <a:pt x="405367" y="275673"/>
                </a:lnTo>
                <a:lnTo>
                  <a:pt x="0" y="275673"/>
                </a:lnTo>
                <a:close/>
              </a:path>
            </a:pathLst>
          </a:cu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标题 1"/>
          <p:cNvSpPr txBox="1"/>
          <p:nvPr userDrawn="1"/>
        </p:nvSpPr>
        <p:spPr>
          <a:xfrm>
            <a:off x="1393830" y="235419"/>
            <a:ext cx="5210169" cy="354832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 baseline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000" b="1" i="0" dirty="0" smtClean="0">
                <a:solidFill>
                  <a:srgbClr val="383E4C"/>
                </a:solidFill>
              </a:rPr>
              <a:t>新道</a:t>
            </a:r>
            <a:r>
              <a:rPr lang="en-US" altLang="zh-CN" sz="2000" b="1" i="0" dirty="0" smtClean="0">
                <a:solidFill>
                  <a:srgbClr val="383E4C"/>
                </a:solidFill>
              </a:rPr>
              <a:t>VBSE</a:t>
            </a:r>
            <a:r>
              <a:rPr lang="zh-CN" altLang="en-US" sz="2000" b="1" i="0" dirty="0" smtClean="0">
                <a:solidFill>
                  <a:srgbClr val="383E4C"/>
                </a:solidFill>
              </a:rPr>
              <a:t>创新创业经营决策训练营</a:t>
            </a:r>
            <a:endParaRPr lang="zh-CN" altLang="en-US" sz="2000" b="1" i="0" dirty="0">
              <a:solidFill>
                <a:srgbClr val="383E4C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41050" y="6362700"/>
            <a:ext cx="558800" cy="4415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2200">
                <a:solidFill>
                  <a:srgbClr val="383E4C"/>
                </a:solidFill>
              </a:defRPr>
            </a:lvl1pPr>
          </a:lstStyle>
          <a:p>
            <a:fld id="{960E47D1-41C1-405F-8F5B-A65B2ED23DD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2" name="任意多边形 21"/>
          <p:cNvSpPr/>
          <p:nvPr userDrawn="1"/>
        </p:nvSpPr>
        <p:spPr>
          <a:xfrm>
            <a:off x="418295" y="964125"/>
            <a:ext cx="97693" cy="275673"/>
          </a:xfrm>
          <a:custGeom>
            <a:avLst/>
            <a:gdLst>
              <a:gd name="connsiteX0" fmla="*/ 68918 w 97693"/>
              <a:gd name="connsiteY0" fmla="*/ 0 h 275673"/>
              <a:gd name="connsiteX1" fmla="*/ 97693 w 97693"/>
              <a:gd name="connsiteY1" fmla="*/ 0 h 275673"/>
              <a:gd name="connsiteX2" fmla="*/ 28775 w 97693"/>
              <a:gd name="connsiteY2" fmla="*/ 275673 h 275673"/>
              <a:gd name="connsiteX3" fmla="*/ 0 w 97693"/>
              <a:gd name="connsiteY3" fmla="*/ 275673 h 2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93" h="275673">
                <a:moveTo>
                  <a:pt x="68918" y="0"/>
                </a:moveTo>
                <a:lnTo>
                  <a:pt x="97693" y="0"/>
                </a:lnTo>
                <a:lnTo>
                  <a:pt x="28775" y="275673"/>
                </a:lnTo>
                <a:lnTo>
                  <a:pt x="0" y="275673"/>
                </a:lnTo>
                <a:close/>
              </a:path>
            </a:pathLst>
          </a:cu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标题 1"/>
          <p:cNvSpPr txBox="1"/>
          <p:nvPr userDrawn="1"/>
        </p:nvSpPr>
        <p:spPr>
          <a:xfrm>
            <a:off x="515988" y="6572363"/>
            <a:ext cx="5210169" cy="241980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 baseline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1200" b="0" i="0" dirty="0" smtClean="0">
                <a:solidFill>
                  <a:schemeClr val="bg1"/>
                </a:solidFill>
              </a:rPr>
              <a:t>XXXXXXXXXX </a:t>
            </a:r>
            <a:r>
              <a:rPr lang="zh-CN" altLang="en-US" sz="1200" b="0" i="0" dirty="0" smtClean="0">
                <a:solidFill>
                  <a:schemeClr val="bg1"/>
                </a:solidFill>
              </a:rPr>
              <a:t>创业学院</a:t>
            </a:r>
            <a:endParaRPr lang="zh-CN" altLang="en-US" sz="1200" b="0" i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1321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  <a:lumMod val="100000"/>
                </a:schemeClr>
              </a:gs>
              <a:gs pos="86000">
                <a:schemeClr val="tx1">
                  <a:alpha val="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65708" y="-59531"/>
            <a:ext cx="3734842" cy="69770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6538" y="1703832"/>
            <a:ext cx="3381548" cy="141998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800" b="1" dirty="0">
                <a:solidFill>
                  <a:schemeClr val="tx1"/>
                </a:solidFill>
              </a:rPr>
              <a:t>V</a:t>
            </a:r>
            <a:r>
              <a:rPr lang="zh-CN" altLang="en-US" sz="3800" b="1" dirty="0">
                <a:solidFill>
                  <a:schemeClr val="tx1"/>
                </a:solidFill>
              </a:rPr>
              <a:t>创</a:t>
            </a:r>
            <a:r>
              <a:rPr lang="zh-CN" altLang="en-US" sz="3800" b="1" dirty="0" smtClean="0">
                <a:solidFill>
                  <a:schemeClr val="tx1"/>
                </a:solidFill>
              </a:rPr>
              <a:t>经营决策</a:t>
            </a:r>
            <a:endParaRPr lang="en-US" altLang="zh-CN" sz="3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zh-CN" altLang="en-US" sz="3800" b="1" dirty="0" smtClean="0">
                <a:solidFill>
                  <a:schemeClr val="tx1"/>
                </a:solidFill>
              </a:rPr>
              <a:t>训练营</a:t>
            </a:r>
            <a:endParaRPr lang="zh-CN" altLang="en-US" sz="38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54652" y="3031592"/>
            <a:ext cx="2221441" cy="360000"/>
          </a:xfrm>
          <a:prstGeom prst="roundRect">
            <a:avLst>
              <a:gd name="adj" fmla="val 50000"/>
            </a:avLst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课程说明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6231467" y="2541965"/>
            <a:ext cx="4814762" cy="186069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dirty="0" smtClean="0">
                <a:solidFill>
                  <a:schemeClr val="bg1"/>
                </a:solidFill>
              </a:rPr>
              <a:t>大学生创新创业核心能力培育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cxnSp>
        <p:nvCxnSpPr>
          <p:cNvPr id="13" name="直接连接符 21"/>
          <p:cNvCxnSpPr/>
          <p:nvPr/>
        </p:nvCxnSpPr>
        <p:spPr>
          <a:xfrm>
            <a:off x="5925476" y="4386351"/>
            <a:ext cx="5656924" cy="16305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训练营课程的整体结构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多专业综合实习教学组织设计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68736" y="3613241"/>
            <a:ext cx="2778579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2660824" y="1957057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38100">
            <a:solidFill>
              <a:srgbClr val="FFFFFF"/>
            </a:solidFill>
            <a:rou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仿真基地</a:t>
            </a:r>
            <a:endParaRPr lang="en-US" altLang="zh-CN" sz="2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4967257" y="1957057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2D050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模拟平台</a:t>
            </a:r>
            <a:endParaRPr lang="en-US" altLang="zh-CN" sz="2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gray">
          <a:xfrm>
            <a:off x="7309024" y="1957057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体验教学</a:t>
            </a:r>
            <a:endParaRPr lang="en-US" altLang="zh-CN" sz="2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9" name="肘形连接符 8"/>
          <p:cNvCxnSpPr/>
          <p:nvPr/>
        </p:nvCxnSpPr>
        <p:spPr bwMode="auto">
          <a:xfrm rot="16200000" flipH="1">
            <a:off x="5777560" y="2793209"/>
            <a:ext cx="285752" cy="1510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12"/>
          <p:cNvSpPr txBox="1"/>
          <p:nvPr/>
        </p:nvSpPr>
        <p:spPr>
          <a:xfrm>
            <a:off x="4718240" y="214017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11" name="TextBox 13"/>
          <p:cNvSpPr txBox="1"/>
          <p:nvPr/>
        </p:nvSpPr>
        <p:spPr>
          <a:xfrm>
            <a:off x="7042128" y="214017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21064" y="3613241"/>
            <a:ext cx="2935050" cy="1368152"/>
          </a:xfrm>
          <a:prstGeom prst="rect">
            <a:avLst/>
          </a:prstGeom>
        </p:spPr>
      </p:pic>
      <p:pic>
        <p:nvPicPr>
          <p:cNvPr id="13" name="图片 12" descr="_MG_15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89416" y="3613242"/>
            <a:ext cx="2321991" cy="1368152"/>
          </a:xfrm>
          <a:prstGeom prst="rect">
            <a:avLst/>
          </a:prstGeom>
        </p:spPr>
      </p:pic>
      <p:cxnSp>
        <p:nvCxnSpPr>
          <p:cNvPr id="14" name="肘形连接符 13"/>
          <p:cNvCxnSpPr>
            <a:stCxn id="7" idx="2"/>
            <a:endCxn id="12" idx="0"/>
          </p:cNvCxnSpPr>
          <p:nvPr/>
        </p:nvCxnSpPr>
        <p:spPr>
          <a:xfrm rot="16200000" flipH="1">
            <a:off x="5601519" y="2926170"/>
            <a:ext cx="1081509" cy="292632"/>
          </a:xfrm>
          <a:prstGeom prst="bentConnector3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7" idx="2"/>
            <a:endCxn id="5" idx="0"/>
          </p:cNvCxnSpPr>
          <p:nvPr/>
        </p:nvCxnSpPr>
        <p:spPr>
          <a:xfrm rot="5400000">
            <a:off x="4086238" y="1703521"/>
            <a:ext cx="1081509" cy="2737931"/>
          </a:xfrm>
          <a:prstGeom prst="bentConnector3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7" idx="2"/>
            <a:endCxn id="13" idx="0"/>
          </p:cNvCxnSpPr>
          <p:nvPr/>
        </p:nvCxnSpPr>
        <p:spPr>
          <a:xfrm rot="16200000" flipH="1">
            <a:off x="7032429" y="1495259"/>
            <a:ext cx="1081510" cy="3154455"/>
          </a:xfrm>
          <a:prstGeom prst="bentConnector3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训练营课程的内容架构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 4"/>
          <p:cNvGrpSpPr/>
          <p:nvPr/>
        </p:nvGrpSpPr>
        <p:grpSpPr>
          <a:xfrm>
            <a:off x="1140767" y="2041716"/>
            <a:ext cx="10018300" cy="3444684"/>
            <a:chOff x="683568" y="1059582"/>
            <a:chExt cx="7992888" cy="2736304"/>
          </a:xfrm>
        </p:grpSpPr>
        <p:sp>
          <p:nvSpPr>
            <p:cNvPr id="6" name="椭圆 5"/>
            <p:cNvSpPr/>
            <p:nvPr/>
          </p:nvSpPr>
          <p:spPr>
            <a:xfrm>
              <a:off x="4436368" y="1563638"/>
              <a:ext cx="1431776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220344" y="2535697"/>
              <a:ext cx="540109" cy="5401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供应</a:t>
              </a:r>
              <a:endParaRPr kumimoji="1" lang="zh-CN" altLang="en-US" sz="1000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4868416" y="2859782"/>
              <a:ext cx="540109" cy="5401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生产</a:t>
              </a:r>
              <a:endParaRPr kumimoji="1" lang="zh-CN" altLang="en-US" sz="1000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5516488" y="2535697"/>
              <a:ext cx="540109" cy="5401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销售</a:t>
              </a:r>
              <a:endParaRPr kumimoji="1" lang="zh-CN" altLang="en-US" sz="1000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5588496" y="1635646"/>
              <a:ext cx="540109" cy="5401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行政</a:t>
              </a:r>
              <a:endParaRPr kumimoji="1" lang="zh-CN" altLang="en-US" sz="10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4220344" y="1635646"/>
              <a:ext cx="540109" cy="5401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战略</a:t>
              </a:r>
              <a:endParaRPr kumimoji="1" lang="zh-CN" altLang="en-US" sz="1000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6740624" y="1563638"/>
              <a:ext cx="1431776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40496" y="1563638"/>
              <a:ext cx="1431776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83968" y="3363838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dirty="0" smtClean="0">
                  <a:latin typeface="Heiti SC Light"/>
                  <a:ea typeface="Heiti SC Light"/>
                  <a:cs typeface="Heiti SC Light"/>
                </a:rPr>
                <a:t>虚拟商业社会环境</a:t>
              </a:r>
              <a:endParaRPr kumimoji="1" lang="zh-CN" altLang="en-US" sz="1600" dirty="0">
                <a:latin typeface="Heiti SC Light"/>
                <a:ea typeface="Heiti SC Light"/>
                <a:cs typeface="Heiti SC Ligh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356520" y="1779662"/>
              <a:ext cx="1008112" cy="10081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供应商</a:t>
              </a:r>
              <a:endParaRPr kumimoji="1" lang="zh-CN" altLang="en-US" sz="1600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4652392" y="1779662"/>
              <a:ext cx="1008112" cy="10081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制造企业</a:t>
              </a:r>
              <a:endParaRPr kumimoji="1" lang="zh-CN" altLang="en-US" sz="1600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56648" y="1779662"/>
              <a:ext cx="1008112" cy="10081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/>
                <a:t>贸易公司</a:t>
              </a:r>
              <a:endParaRPr kumimoji="1" lang="zh-CN" altLang="en-US" sz="1600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68216" y="2787775"/>
              <a:ext cx="900112" cy="90010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/>
                <a:t>虚拟供应商</a:t>
              </a:r>
              <a:endParaRPr kumimoji="1" lang="zh-CN" altLang="en-US" sz="1200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6308576" y="2787775"/>
              <a:ext cx="900112" cy="90010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/>
                <a:t>虚拟贸易公司</a:t>
              </a:r>
              <a:endParaRPr kumimoji="1" lang="zh-CN" altLang="en-US" sz="1200" dirty="0"/>
            </a:p>
          </p:txBody>
        </p:sp>
        <p:sp>
          <p:nvSpPr>
            <p:cNvPr id="20" name="右箭头 19"/>
            <p:cNvSpPr/>
            <p:nvPr/>
          </p:nvSpPr>
          <p:spPr>
            <a:xfrm>
              <a:off x="3644280" y="2211710"/>
              <a:ext cx="720144" cy="14401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5948536" y="2211710"/>
              <a:ext cx="720144" cy="14401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63688" y="1059582"/>
              <a:ext cx="6912768" cy="273630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2051720" y="1131590"/>
              <a:ext cx="1584176" cy="360040"/>
            </a:xfrm>
            <a:prstGeom prst="parallelogram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银行金融服务</a:t>
              </a:r>
              <a:endParaRPr kumimoji="1"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3635896" y="1131590"/>
              <a:ext cx="1584176" cy="360040"/>
            </a:xfrm>
            <a:prstGeom prst="parallelogram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招标商务服务</a:t>
              </a:r>
              <a:endParaRPr kumimoji="1"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5220072" y="1131590"/>
              <a:ext cx="1584176" cy="360040"/>
            </a:xfrm>
            <a:prstGeom prst="parallelogram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税务行政事业</a:t>
              </a:r>
              <a:endParaRPr kumimoji="1"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6804248" y="1131590"/>
              <a:ext cx="1584176" cy="360040"/>
            </a:xfrm>
            <a:prstGeom prst="parallelogram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事务所综合服务</a:t>
              </a:r>
              <a:endParaRPr kumimoji="1"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83568" y="1059582"/>
              <a:ext cx="936104" cy="273630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5576" y="1059582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 smtClean="0">
                  <a:latin typeface="Heiti SC Light"/>
                  <a:ea typeface="Heiti SC Light"/>
                  <a:cs typeface="Heiti SC Light"/>
                </a:rPr>
                <a:t>创业胜任</a:t>
              </a:r>
              <a:endParaRPr kumimoji="1" lang="en-US" altLang="zh-CN" sz="1200" dirty="0" smtClean="0">
                <a:latin typeface="Heiti SC Light"/>
                <a:ea typeface="Heiti SC Light"/>
                <a:cs typeface="Heiti SC Light"/>
              </a:endParaRPr>
            </a:p>
            <a:p>
              <a:pPr algn="ctr"/>
              <a:r>
                <a:rPr kumimoji="1" lang="zh-CN" altLang="en-US" sz="1200" dirty="0" smtClean="0">
                  <a:latin typeface="Heiti SC Light"/>
                  <a:ea typeface="Heiti SC Light"/>
                  <a:cs typeface="Heiti SC Light"/>
                </a:rPr>
                <a:t>力案例</a:t>
              </a:r>
              <a:endParaRPr kumimoji="1" lang="zh-CN" altLang="en-US" sz="1200" dirty="0">
                <a:latin typeface="Heiti SC Light"/>
                <a:ea typeface="Heiti SC Light"/>
                <a:cs typeface="Heiti SC Light"/>
              </a:endParaRPr>
            </a:p>
          </p:txBody>
        </p:sp>
        <p:sp>
          <p:nvSpPr>
            <p:cNvPr id="29" name="剪去对角的矩形 28"/>
            <p:cNvSpPr/>
            <p:nvPr/>
          </p:nvSpPr>
          <p:spPr>
            <a:xfrm>
              <a:off x="755576" y="3363838"/>
              <a:ext cx="792088" cy="360040"/>
            </a:xfrm>
            <a:prstGeom prst="snip2Diag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商业计划书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剪去对角的矩形 29"/>
            <p:cNvSpPr/>
            <p:nvPr/>
          </p:nvSpPr>
          <p:spPr>
            <a:xfrm>
              <a:off x="755576" y="1635646"/>
              <a:ext cx="792088" cy="360040"/>
            </a:xfrm>
            <a:prstGeom prst="snip2Diag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项目策划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剪去对角的矩形 30"/>
            <p:cNvSpPr/>
            <p:nvPr/>
          </p:nvSpPr>
          <p:spPr>
            <a:xfrm>
              <a:off x="755576" y="2067694"/>
              <a:ext cx="792088" cy="360040"/>
            </a:xfrm>
            <a:prstGeom prst="snip2Diag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财务管理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剪去对角的矩形 31"/>
            <p:cNvSpPr/>
            <p:nvPr/>
          </p:nvSpPr>
          <p:spPr>
            <a:xfrm>
              <a:off x="755576" y="2499742"/>
              <a:ext cx="792088" cy="360040"/>
            </a:xfrm>
            <a:prstGeom prst="snip2Diag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商业模式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剪去对角的矩形 32"/>
            <p:cNvSpPr/>
            <p:nvPr/>
          </p:nvSpPr>
          <p:spPr>
            <a:xfrm>
              <a:off x="755576" y="2931790"/>
              <a:ext cx="792088" cy="360040"/>
            </a:xfrm>
            <a:prstGeom prst="snip2Diag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资源整合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159683" y="3147814"/>
              <a:ext cx="540109" cy="5401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业务</a:t>
              </a:r>
              <a:endParaRPr kumimoji="1" lang="zh-CN" altLang="en-US" sz="1000" dirty="0"/>
            </a:p>
          </p:txBody>
        </p:sp>
        <p:sp>
          <p:nvSpPr>
            <p:cNvPr id="35" name="椭圆 34"/>
            <p:cNvSpPr/>
            <p:nvPr/>
          </p:nvSpPr>
          <p:spPr>
            <a:xfrm>
              <a:off x="7776307" y="3147814"/>
              <a:ext cx="540109" cy="5401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 smtClean="0"/>
                <a:t>财务</a:t>
              </a:r>
              <a:endParaRPr kumimoji="1" lang="zh-CN" altLang="en-US" sz="100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训练营课程的教学模式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241434" y="2109449"/>
            <a:ext cx="2304256" cy="3600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841835" y="2109449"/>
            <a:ext cx="720080" cy="36004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57458" y="2541497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创业胜任案例学习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02074" y="2541497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创业胜任案例设计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57458" y="3117561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企业机构组建演习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57458" y="3693625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企业经营决策模拟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57458" y="4269689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业务流程执行仿真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57458" y="4845753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关键项目反复训练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02074" y="3117561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教学活动监控透视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02074" y="3693625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企业经营辅导咨询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02074" y="4269689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商业数据动态调控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02074" y="4845753"/>
            <a:ext cx="1800200" cy="36004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实战评价师生互动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65771" y="36431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>
                <a:latin typeface="Heiti SC Light"/>
                <a:ea typeface="Heiti SC Light"/>
                <a:cs typeface="Heiti SC Light"/>
              </a:rPr>
              <a:t>学生</a:t>
            </a:r>
            <a:endParaRPr kumimoji="1" lang="zh-CN" altLang="en-US" sz="16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61915" y="36431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>
                <a:latin typeface="Heiti SC Light"/>
                <a:ea typeface="Heiti SC Light"/>
                <a:cs typeface="Heiti SC Light"/>
              </a:rPr>
              <a:t>教师</a:t>
            </a:r>
            <a:endParaRPr kumimoji="1" lang="zh-CN" altLang="en-US" sz="16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98113" y="2325473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目标</a:t>
            </a:r>
            <a:endParaRPr kumimoji="1"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906848" y="28871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计划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5906848" y="34487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问题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5906848" y="40104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答案</a:t>
            </a:r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5905833" y="4572121"/>
            <a:ext cx="64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拓展</a:t>
            </a:r>
            <a:endParaRPr kumimoji="1"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5906848" y="51337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创新</a:t>
            </a:r>
            <a:endParaRPr kumimoji="1" lang="zh-CN" altLang="en-US" dirty="0"/>
          </a:p>
        </p:txBody>
      </p:sp>
      <p:sp>
        <p:nvSpPr>
          <p:cNvPr id="37" name="等腰三角形 36"/>
          <p:cNvSpPr/>
          <p:nvPr/>
        </p:nvSpPr>
        <p:spPr bwMode="auto">
          <a:xfrm rot="5400000">
            <a:off x="6507419" y="3672045"/>
            <a:ext cx="1689100" cy="292100"/>
          </a:xfrm>
          <a:prstGeom prst="triangle">
            <a:avLst/>
          </a:prstGeom>
          <a:solidFill>
            <a:srgbClr val="F0D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等腰三角形 37"/>
          <p:cNvSpPr/>
          <p:nvPr/>
        </p:nvSpPr>
        <p:spPr bwMode="auto">
          <a:xfrm rot="16200000">
            <a:off x="4135223" y="3672045"/>
            <a:ext cx="1689100" cy="292100"/>
          </a:xfrm>
          <a:prstGeom prst="triangle">
            <a:avLst/>
          </a:prstGeom>
          <a:solidFill>
            <a:srgbClr val="B7C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786050" y="2109449"/>
            <a:ext cx="2304256" cy="3600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燕尾形 39"/>
          <p:cNvSpPr/>
          <p:nvPr/>
        </p:nvSpPr>
        <p:spPr>
          <a:xfrm rot="5400000">
            <a:off x="6165870" y="2649509"/>
            <a:ext cx="144016" cy="216024"/>
          </a:xfrm>
          <a:prstGeom prst="chevr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1" name="燕尾形 40"/>
          <p:cNvSpPr/>
          <p:nvPr/>
        </p:nvSpPr>
        <p:spPr>
          <a:xfrm rot="5400000">
            <a:off x="6165870" y="3225573"/>
            <a:ext cx="144016" cy="216024"/>
          </a:xfrm>
          <a:prstGeom prst="chevr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2" name="燕尾形 41"/>
          <p:cNvSpPr/>
          <p:nvPr/>
        </p:nvSpPr>
        <p:spPr>
          <a:xfrm rot="5400000">
            <a:off x="6165870" y="3801637"/>
            <a:ext cx="144016" cy="216024"/>
          </a:xfrm>
          <a:prstGeom prst="chevr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燕尾形 42"/>
          <p:cNvSpPr/>
          <p:nvPr/>
        </p:nvSpPr>
        <p:spPr>
          <a:xfrm rot="5400000">
            <a:off x="6165870" y="4377701"/>
            <a:ext cx="144016" cy="216024"/>
          </a:xfrm>
          <a:prstGeom prst="chevr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4" name="燕尾形 43"/>
          <p:cNvSpPr/>
          <p:nvPr/>
        </p:nvSpPr>
        <p:spPr>
          <a:xfrm rot="5400000">
            <a:off x="6165870" y="4953765"/>
            <a:ext cx="144016" cy="216024"/>
          </a:xfrm>
          <a:prstGeom prst="chevr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训练营课程的具体内容</a:t>
            </a:r>
            <a:endParaRPr lang="zh-CN" altLang="en-US" dirty="0"/>
          </a:p>
        </p:txBody>
      </p:sp>
      <p:sp>
        <p:nvSpPr>
          <p:cNvPr id="32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 9"/>
          <p:cNvGrpSpPr/>
          <p:nvPr/>
        </p:nvGrpSpPr>
        <p:grpSpPr>
          <a:xfrm>
            <a:off x="1212444" y="1885039"/>
            <a:ext cx="9997422" cy="3787627"/>
            <a:chOff x="179512" y="987574"/>
            <a:chExt cx="8712968" cy="3240360"/>
          </a:xfrm>
        </p:grpSpPr>
        <p:sp>
          <p:nvSpPr>
            <p:cNvPr id="11" name="矩形 10"/>
            <p:cNvSpPr/>
            <p:nvPr/>
          </p:nvSpPr>
          <p:spPr>
            <a:xfrm>
              <a:off x="179512" y="987574"/>
              <a:ext cx="2808312" cy="32403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131840" y="987574"/>
              <a:ext cx="2520280" cy="32403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96136" y="987574"/>
              <a:ext cx="3096344" cy="32403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39552" y="1275606"/>
              <a:ext cx="756079" cy="756079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400" b="1" dirty="0" smtClean="0">
                  <a:solidFill>
                    <a:srgbClr val="E100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课前课末</a:t>
              </a:r>
              <a:endParaRPr kumimoji="1" lang="zh-CN" altLang="en-US" sz="1400" b="1" dirty="0">
                <a:solidFill>
                  <a:srgbClr val="E1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对角圆角矩形 14"/>
            <p:cNvSpPr/>
            <p:nvPr/>
          </p:nvSpPr>
          <p:spPr>
            <a:xfrm>
              <a:off x="467544" y="2355726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双创之旅启动会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对角圆角矩形 15"/>
            <p:cNvSpPr/>
            <p:nvPr/>
          </p:nvSpPr>
          <p:spPr>
            <a:xfrm>
              <a:off x="1763688" y="2355726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创业机构成立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对角圆角矩形 16"/>
            <p:cNvSpPr/>
            <p:nvPr/>
          </p:nvSpPr>
          <p:spPr>
            <a:xfrm>
              <a:off x="3275856" y="228371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创业团队建设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对角圆角矩形 17"/>
            <p:cNvSpPr/>
            <p:nvPr/>
          </p:nvSpPr>
          <p:spPr>
            <a:xfrm>
              <a:off x="1763688" y="300379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创业辅导培训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547664" y="1131590"/>
              <a:ext cx="1152120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课程说明会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547664" y="1491630"/>
              <a:ext cx="1152120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创始人挖掘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547664" y="1851670"/>
              <a:ext cx="1152120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创业讲座沙龙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剪去单角的矩形 21"/>
            <p:cNvSpPr/>
            <p:nvPr/>
          </p:nvSpPr>
          <p:spPr>
            <a:xfrm>
              <a:off x="467544" y="3651870"/>
              <a:ext cx="1008112" cy="432048"/>
            </a:xfrm>
            <a:prstGeom prst="snip1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创决策总结与分享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剪去单角的矩形 22"/>
            <p:cNvSpPr/>
            <p:nvPr/>
          </p:nvSpPr>
          <p:spPr>
            <a:xfrm flipH="1">
              <a:off x="1763688" y="3651870"/>
              <a:ext cx="1008112" cy="432048"/>
            </a:xfrm>
            <a:prstGeom prst="snip1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创决策平台入驻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275856" y="1275606"/>
              <a:ext cx="756079" cy="756079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400" b="1" dirty="0" smtClean="0">
                  <a:solidFill>
                    <a:srgbClr val="E100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初创企业</a:t>
              </a:r>
              <a:endParaRPr kumimoji="1" lang="zh-CN" altLang="en-US" sz="1400" b="1" dirty="0">
                <a:solidFill>
                  <a:srgbClr val="E1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012160" y="1203598"/>
              <a:ext cx="756079" cy="75607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400" b="1" dirty="0" smtClean="0">
                  <a:solidFill>
                    <a:srgbClr val="E100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经营企业</a:t>
              </a:r>
              <a:endParaRPr kumimoji="1" lang="zh-CN" altLang="en-US" sz="1400" b="1" dirty="0">
                <a:solidFill>
                  <a:srgbClr val="E1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211960" y="1275606"/>
              <a:ext cx="1152120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企业注册成立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211960" y="1707654"/>
              <a:ext cx="1152120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建章立制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对角圆角矩形 27"/>
            <p:cNvSpPr/>
            <p:nvPr/>
          </p:nvSpPr>
          <p:spPr>
            <a:xfrm>
              <a:off x="3275856" y="300379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商业环境分析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对角圆角矩形 30"/>
            <p:cNvSpPr/>
            <p:nvPr/>
          </p:nvSpPr>
          <p:spPr>
            <a:xfrm>
              <a:off x="4427984" y="300379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业务规划与预算编制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对角圆角矩形 32"/>
            <p:cNvSpPr/>
            <p:nvPr/>
          </p:nvSpPr>
          <p:spPr>
            <a:xfrm>
              <a:off x="3275856" y="3651870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选址与企业架构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对角圆角矩形 33"/>
            <p:cNvSpPr/>
            <p:nvPr/>
          </p:nvSpPr>
          <p:spPr>
            <a:xfrm>
              <a:off x="4427984" y="3651870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寻求合作与业务开拓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对角圆角矩形 34"/>
            <p:cNvSpPr/>
            <p:nvPr/>
          </p:nvSpPr>
          <p:spPr>
            <a:xfrm>
              <a:off x="467544" y="300379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创业素养测试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对角圆角矩形 35"/>
            <p:cNvSpPr/>
            <p:nvPr/>
          </p:nvSpPr>
          <p:spPr>
            <a:xfrm>
              <a:off x="4427984" y="2283718"/>
              <a:ext cx="1008112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创始人辅导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948264" y="1203598"/>
              <a:ext cx="1656184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供应链协同经营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6948264" y="1635646"/>
              <a:ext cx="1656184" cy="288032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创业融资与企业并购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对角圆角矩形 38"/>
            <p:cNvSpPr/>
            <p:nvPr/>
          </p:nvSpPr>
          <p:spPr>
            <a:xfrm>
              <a:off x="5940152" y="2283718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采购决策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对角圆角矩形 39"/>
            <p:cNvSpPr/>
            <p:nvPr/>
          </p:nvSpPr>
          <p:spPr>
            <a:xfrm>
              <a:off x="6876256" y="2283718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生产决策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对角圆角矩形 40"/>
            <p:cNvSpPr/>
            <p:nvPr/>
          </p:nvSpPr>
          <p:spPr>
            <a:xfrm>
              <a:off x="7812360" y="2283718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市场决策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对角圆角矩形 41"/>
            <p:cNvSpPr/>
            <p:nvPr/>
          </p:nvSpPr>
          <p:spPr>
            <a:xfrm>
              <a:off x="5940152" y="2931790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财务执行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对角圆角矩形 42"/>
            <p:cNvSpPr/>
            <p:nvPr/>
          </p:nvSpPr>
          <p:spPr>
            <a:xfrm>
              <a:off x="6876256" y="2931790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管理决策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对角圆角矩形 43"/>
            <p:cNvSpPr/>
            <p:nvPr/>
          </p:nvSpPr>
          <p:spPr>
            <a:xfrm>
              <a:off x="7812360" y="2931790"/>
              <a:ext cx="864096" cy="432048"/>
            </a:xfrm>
            <a:prstGeom prst="round2Diag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战略决策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剪去单角的矩形 44"/>
            <p:cNvSpPr/>
            <p:nvPr/>
          </p:nvSpPr>
          <p:spPr>
            <a:xfrm>
              <a:off x="5940152" y="3651870"/>
              <a:ext cx="1296144" cy="432048"/>
            </a:xfrm>
            <a:prstGeom prst="snip1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决策案例教学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剪去单角的矩形 45"/>
            <p:cNvSpPr/>
            <p:nvPr/>
          </p:nvSpPr>
          <p:spPr>
            <a:xfrm flipH="1">
              <a:off x="7380312" y="3651870"/>
              <a:ext cx="1296144" cy="432048"/>
            </a:xfrm>
            <a:prstGeom prst="snip1Rect">
              <a:avLst/>
            </a:prstGeom>
            <a:solidFill>
              <a:srgbClr val="C000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企业估值与创业分析</a:t>
              </a:r>
              <a:endParaRPr kumimoji="1"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r>
              <a:rPr lang="zh-CN" altLang="en-US" dirty="0" smtClean="0"/>
              <a:t>创决策训练营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课程收获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r="20600"/>
          <a:stretch>
            <a:fillRect/>
          </a:stretch>
        </p:blipFill>
        <p:spPr/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叁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第三部分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训练营宏观教学目标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8363053" y="1854200"/>
            <a:ext cx="1968724" cy="3528727"/>
            <a:chOff x="8363053" y="1854200"/>
            <a:chExt cx="1968724" cy="3528727"/>
          </a:xfrm>
        </p:grpSpPr>
        <p:sp>
          <p:nvSpPr>
            <p:cNvPr id="16" name="文本框 15"/>
            <p:cNvSpPr txBox="1"/>
            <p:nvPr/>
          </p:nvSpPr>
          <p:spPr>
            <a:xfrm>
              <a:off x="8464743" y="4032559"/>
              <a:ext cx="1867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200" b="1" dirty="0" smtClean="0">
                  <a:solidFill>
                    <a:srgbClr val="383E4C"/>
                  </a:solidFill>
                  <a:latin typeface="+mj-lt"/>
                </a:rPr>
                <a:t>养成</a:t>
              </a:r>
              <a:endParaRPr lang="zh-CN" altLang="en-US" sz="2200" b="1" dirty="0">
                <a:solidFill>
                  <a:srgbClr val="383E4C"/>
                </a:solidFill>
                <a:latin typeface="+mj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566150" y="4520008"/>
              <a:ext cx="168910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553710" y="4567319"/>
              <a:ext cx="1689100" cy="815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培养</a:t>
              </a:r>
              <a:r>
                <a:rPr lang="zh-CN" altLang="en-US" sz="1200" b="1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合作精神、塑造全新人格，克服自卑与胆怯、从众与</a:t>
              </a: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保守。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363053" y="1854200"/>
              <a:ext cx="1920575" cy="1862972"/>
              <a:chOff x="8363053" y="1854200"/>
              <a:chExt cx="1920575" cy="186297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420656" y="1854200"/>
                <a:ext cx="1862972" cy="1862972"/>
              </a:xfrm>
              <a:prstGeom prst="ellipse">
                <a:avLst/>
              </a:prstGeom>
              <a:solidFill>
                <a:srgbClr val="383E4C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363053" y="2212872"/>
                <a:ext cx="19057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zh-CN" alt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254708" y="1854200"/>
            <a:ext cx="1939060" cy="3251728"/>
            <a:chOff x="6254708" y="1854200"/>
            <a:chExt cx="1939060" cy="3251728"/>
          </a:xfrm>
        </p:grpSpPr>
        <p:sp>
          <p:nvSpPr>
            <p:cNvPr id="15" name="文本框 14"/>
            <p:cNvSpPr txBox="1"/>
            <p:nvPr/>
          </p:nvSpPr>
          <p:spPr>
            <a:xfrm>
              <a:off x="6326734" y="4032559"/>
              <a:ext cx="1867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200" b="1" dirty="0" smtClean="0">
                  <a:solidFill>
                    <a:srgbClr val="383E4C"/>
                  </a:solidFill>
                  <a:latin typeface="+mj-lt"/>
                </a:rPr>
                <a:t>促进</a:t>
              </a:r>
              <a:endParaRPr lang="zh-CN" altLang="en-US" sz="2200" b="1" dirty="0">
                <a:solidFill>
                  <a:srgbClr val="383E4C"/>
                </a:solidFill>
                <a:latin typeface="+mj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424084" y="4520008"/>
              <a:ext cx="168910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6426200" y="4567319"/>
              <a:ext cx="1689100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促进</a:t>
              </a:r>
              <a:r>
                <a:rPr lang="zh-CN" altLang="en-US" sz="1200" b="1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学生的专业素质培养与创新能力提</a:t>
              </a: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升的协调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。</a:t>
              </a:r>
              <a:endParaRPr lang="zh-CN" altLang="en-US" sz="1200" b="1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254708" y="1854200"/>
              <a:ext cx="1906283" cy="1862972"/>
              <a:chOff x="6254708" y="1854200"/>
              <a:chExt cx="1906283" cy="186297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298019" y="1854200"/>
                <a:ext cx="1862972" cy="1862972"/>
              </a:xfrm>
              <a:prstGeom prst="ellipse">
                <a:avLst/>
              </a:prstGeom>
              <a:solidFill>
                <a:srgbClr val="BA5CD4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254708" y="2212872"/>
                <a:ext cx="19057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zh-CN" alt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146362" y="1854200"/>
            <a:ext cx="1909397" cy="3251728"/>
            <a:chOff x="4146362" y="1854200"/>
            <a:chExt cx="1909397" cy="3251728"/>
          </a:xfrm>
        </p:grpSpPr>
        <p:sp>
          <p:nvSpPr>
            <p:cNvPr id="14" name="文本框 13"/>
            <p:cNvSpPr txBox="1"/>
            <p:nvPr/>
          </p:nvSpPr>
          <p:spPr>
            <a:xfrm>
              <a:off x="4188725" y="4032559"/>
              <a:ext cx="1867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200" b="1" dirty="0" smtClean="0">
                  <a:solidFill>
                    <a:srgbClr val="383E4C"/>
                  </a:solidFill>
                  <a:latin typeface="+mj-lt"/>
                </a:rPr>
                <a:t>衔接</a:t>
              </a:r>
              <a:endParaRPr lang="zh-CN" altLang="en-US" sz="2200" b="1" dirty="0">
                <a:solidFill>
                  <a:srgbClr val="383E4C"/>
                </a:solidFill>
                <a:latin typeface="+mj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282017" y="4520008"/>
              <a:ext cx="168910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4262319" y="4567319"/>
              <a:ext cx="1689100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促进</a:t>
              </a:r>
              <a:r>
                <a:rPr lang="zh-CN" altLang="en-US" sz="1200" b="1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学生的专业理论学习与专业实践</a:t>
              </a: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方法的衔接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。</a:t>
              </a:r>
              <a:endParaRPr lang="zh-CN" altLang="en-US" sz="1200" b="1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146362" y="1854200"/>
              <a:ext cx="1905759" cy="1862972"/>
              <a:chOff x="4146362" y="1854200"/>
              <a:chExt cx="1905759" cy="186297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175383" y="1854200"/>
                <a:ext cx="1862972" cy="1862972"/>
              </a:xfrm>
              <a:prstGeom prst="ellipse">
                <a:avLst/>
              </a:prstGeom>
              <a:solidFill>
                <a:srgbClr val="ABDA56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146362" y="2212872"/>
                <a:ext cx="19057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zh-CN" alt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038016" y="1854200"/>
            <a:ext cx="1905759" cy="3251728"/>
            <a:chOff x="2038016" y="1854200"/>
            <a:chExt cx="1905759" cy="3251728"/>
          </a:xfrm>
        </p:grpSpPr>
        <p:sp>
          <p:nvSpPr>
            <p:cNvPr id="13" name="文本框 12"/>
            <p:cNvSpPr txBox="1"/>
            <p:nvPr/>
          </p:nvSpPr>
          <p:spPr>
            <a:xfrm>
              <a:off x="2050716" y="4032559"/>
              <a:ext cx="1867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200" b="1" dirty="0" smtClean="0">
                  <a:solidFill>
                    <a:srgbClr val="383E4C"/>
                  </a:solidFill>
                  <a:latin typeface="+mj-lt"/>
                </a:rPr>
                <a:t>转变</a:t>
              </a:r>
              <a:endParaRPr lang="zh-CN" altLang="en-US" sz="2200" b="1" dirty="0">
                <a:solidFill>
                  <a:srgbClr val="383E4C"/>
                </a:solidFill>
                <a:latin typeface="+mj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139950" y="4520008"/>
              <a:ext cx="168910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2134809" y="4567319"/>
              <a:ext cx="1689100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促进</a:t>
              </a:r>
              <a:r>
                <a:rPr lang="zh-CN" altLang="en-US" sz="1200" b="1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学生的学习活动方式与专业实践意识</a:t>
              </a:r>
              <a:r>
                <a:rPr lang="zh-CN" alt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的转变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。</a:t>
              </a:r>
              <a:endParaRPr lang="zh-CN" altLang="en-US" sz="1200" b="1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038016" y="1854200"/>
              <a:ext cx="1905759" cy="1862972"/>
              <a:chOff x="2038016" y="1854200"/>
              <a:chExt cx="1905759" cy="186297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052747" y="1854200"/>
                <a:ext cx="1862972" cy="1862972"/>
              </a:xfrm>
              <a:prstGeom prst="ellipse">
                <a:avLst/>
              </a:prstGeom>
              <a:solidFill>
                <a:srgbClr val="5B9BD5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038016" y="2212872"/>
                <a:ext cx="19057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zh-CN" altLang="en-US" sz="6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训练营认知教学目标</a:t>
            </a:r>
            <a:endParaRPr lang="zh-CN" altLang="en-US" dirty="0"/>
          </a:p>
        </p:txBody>
      </p:sp>
      <p:cxnSp>
        <p:nvCxnSpPr>
          <p:cNvPr id="21" name="直接连接符 5"/>
          <p:cNvCxnSpPr/>
          <p:nvPr/>
        </p:nvCxnSpPr>
        <p:spPr>
          <a:xfrm flipH="1">
            <a:off x="2750132" y="2292082"/>
            <a:ext cx="1854738" cy="1854736"/>
          </a:xfrm>
          <a:prstGeom prst="line">
            <a:avLst/>
          </a:prstGeom>
          <a:ln>
            <a:solidFill>
              <a:srgbClr val="383E4C">
                <a:alpha val="30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6"/>
          <p:cNvCxnSpPr/>
          <p:nvPr/>
        </p:nvCxnSpPr>
        <p:spPr>
          <a:xfrm>
            <a:off x="5140056" y="2292082"/>
            <a:ext cx="1854738" cy="1854736"/>
          </a:xfrm>
          <a:prstGeom prst="line">
            <a:avLst/>
          </a:prstGeom>
          <a:ln>
            <a:solidFill>
              <a:srgbClr val="383E4C">
                <a:alpha val="30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8"/>
          <p:cNvCxnSpPr/>
          <p:nvPr/>
        </p:nvCxnSpPr>
        <p:spPr>
          <a:xfrm flipH="1">
            <a:off x="7529980" y="2292082"/>
            <a:ext cx="1854738" cy="1854736"/>
          </a:xfrm>
          <a:prstGeom prst="line">
            <a:avLst/>
          </a:prstGeom>
          <a:ln>
            <a:solidFill>
              <a:srgbClr val="383E4C">
                <a:alpha val="30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911039" y="2292082"/>
            <a:ext cx="1143000" cy="1143000"/>
          </a:xfrm>
          <a:prstGeom prst="ellipse">
            <a:avLst/>
          </a:prstGeom>
          <a:blipFill>
            <a:blip r:embed="rId1" cstate="print"/>
            <a:srcRect/>
            <a:stretch>
              <a:fillRect l="-29672" r="-44825" b="-258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686835" y="2289929"/>
            <a:ext cx="1143000" cy="1143000"/>
          </a:xfrm>
          <a:prstGeom prst="ellipse">
            <a:avLst/>
          </a:prstGeom>
          <a:blipFill>
            <a:blip r:embed="rId2" cstate="print"/>
            <a:srcRect/>
            <a:stretch>
              <a:fillRect l="-61879" r="-776" b="-108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00963" y="3003818"/>
            <a:ext cx="1143000" cy="1143000"/>
          </a:xfrm>
          <a:prstGeom prst="ellipse">
            <a:avLst/>
          </a:prstGeom>
          <a:blipFill>
            <a:blip r:embed="rId3" cstate="print"/>
            <a:srcRect/>
            <a:stretch>
              <a:fillRect l="-41005" r="-12775" b="-108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073191" y="3003818"/>
            <a:ext cx="1143000" cy="1143000"/>
          </a:xfrm>
          <a:prstGeom prst="ellipse">
            <a:avLst/>
          </a:prstGeom>
          <a:blipFill>
            <a:blip r:embed="rId4" cstate="print"/>
            <a:srcRect/>
            <a:stretch>
              <a:fillRect l="-50231" t="-1" r="-776" b="-88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816113" y="2197156"/>
            <a:ext cx="1332852" cy="1332852"/>
          </a:xfrm>
          <a:prstGeom prst="ellipse">
            <a:avLst/>
          </a:prstGeom>
          <a:noFill/>
          <a:ln w="0">
            <a:solidFill>
              <a:srgbClr val="383E4C">
                <a:alpha val="30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206037" y="2908892"/>
            <a:ext cx="1332852" cy="1332852"/>
          </a:xfrm>
          <a:prstGeom prst="ellipse">
            <a:avLst/>
          </a:prstGeom>
          <a:noFill/>
          <a:ln w="0">
            <a:solidFill>
              <a:srgbClr val="383E4C">
                <a:alpha val="30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591909" y="2195003"/>
            <a:ext cx="1332852" cy="1332852"/>
          </a:xfrm>
          <a:prstGeom prst="ellipse">
            <a:avLst/>
          </a:prstGeom>
          <a:noFill/>
          <a:ln w="0">
            <a:solidFill>
              <a:srgbClr val="383E4C">
                <a:alpha val="30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978265" y="2908892"/>
            <a:ext cx="1332852" cy="1332852"/>
          </a:xfrm>
          <a:prstGeom prst="ellipse">
            <a:avLst/>
          </a:prstGeom>
          <a:noFill/>
          <a:ln w="0">
            <a:solidFill>
              <a:srgbClr val="383E4C">
                <a:alpha val="30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3"/>
          <p:cNvCxnSpPr/>
          <p:nvPr/>
        </p:nvCxnSpPr>
        <p:spPr>
          <a:xfrm flipH="1">
            <a:off x="2567252" y="2646874"/>
            <a:ext cx="1854738" cy="1854736"/>
          </a:xfrm>
          <a:prstGeom prst="line">
            <a:avLst/>
          </a:prstGeom>
          <a:ln>
            <a:solidFill>
              <a:srgbClr val="383E4C">
                <a:alpha val="10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5"/>
          <p:cNvCxnSpPr/>
          <p:nvPr/>
        </p:nvCxnSpPr>
        <p:spPr>
          <a:xfrm flipH="1">
            <a:off x="7347100" y="2646874"/>
            <a:ext cx="1854738" cy="1854736"/>
          </a:xfrm>
          <a:prstGeom prst="line">
            <a:avLst/>
          </a:prstGeom>
          <a:ln>
            <a:solidFill>
              <a:srgbClr val="383E4C">
                <a:alpha val="10000"/>
              </a:srgb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45733" y="3560738"/>
            <a:ext cx="1156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87D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体验职场</a:t>
            </a:r>
            <a:endParaRPr lang="zh-CN" altLang="en-US" sz="1600" dirty="0">
              <a:solidFill>
                <a:srgbClr val="4987D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59185" y="4342112"/>
            <a:ext cx="1110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87D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认知企业</a:t>
            </a:r>
            <a:endParaRPr lang="zh-CN" altLang="en-US" sz="1600" dirty="0">
              <a:solidFill>
                <a:srgbClr val="4987D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88665" y="3560738"/>
            <a:ext cx="1113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87D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改变思维</a:t>
            </a:r>
            <a:endParaRPr lang="zh-CN" altLang="en-US" sz="1600" dirty="0">
              <a:solidFill>
                <a:srgbClr val="4987D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10131" y="4342112"/>
            <a:ext cx="1104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87D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激发创新</a:t>
            </a:r>
            <a:endParaRPr lang="zh-CN" altLang="en-US" sz="1600" dirty="0">
              <a:solidFill>
                <a:srgbClr val="4987D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7331" y="5051433"/>
            <a:ext cx="812364" cy="694511"/>
          </a:xfrm>
          <a:prstGeom prst="rect">
            <a:avLst/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过程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教育</a:t>
            </a:r>
            <a:endParaRPr lang="zh-CN" altLang="en-US" sz="1600" dirty="0"/>
          </a:p>
        </p:txBody>
      </p:sp>
      <p:sp>
        <p:nvSpPr>
          <p:cNvPr id="45" name="矩形 44"/>
          <p:cNvSpPr/>
          <p:nvPr/>
        </p:nvSpPr>
        <p:spPr>
          <a:xfrm>
            <a:off x="1890501" y="5051433"/>
            <a:ext cx="9274168" cy="694511"/>
          </a:xfrm>
          <a:prstGeom prst="rect">
            <a:avLst/>
          </a:prstGeom>
          <a:noFill/>
          <a:ln>
            <a:solidFill>
              <a:srgbClr val="498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通过在模拟商业社会环境中进行经营决策，体验职场工作场景，认知企业业务内容和流程，改变按部就班的工作思维，激发在工作中创新，提高商业经营水平和创业成功率。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训练营能力提升目标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30736" y="1892758"/>
            <a:ext cx="203264" cy="553998"/>
          </a:xfrm>
          <a:prstGeom prst="rect">
            <a:avLst/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35536" y="1892758"/>
            <a:ext cx="5283264" cy="553998"/>
          </a:xfrm>
          <a:prstGeom prst="rect">
            <a:avLst/>
          </a:prstGeom>
          <a:solidFill>
            <a:srgbClr val="498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15000" y="1892757"/>
            <a:ext cx="476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</a:rPr>
              <a:t>4</a:t>
            </a:r>
            <a:r>
              <a:rPr lang="zh-CN" altLang="en-US" sz="3000" dirty="0" smtClean="0">
                <a:solidFill>
                  <a:schemeClr val="bg1"/>
                </a:solidFill>
              </a:rPr>
              <a:t>创新能力</a:t>
            </a:r>
            <a:endParaRPr lang="zh-CN" altLang="en-US" sz="30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9300" y="2606783"/>
            <a:ext cx="1676400" cy="409771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383E4C"/>
                </a:solidFill>
              </a:rPr>
              <a:t>1</a:t>
            </a:r>
            <a:r>
              <a:rPr lang="zh-CN" altLang="en-US" b="1" dirty="0" smtClean="0">
                <a:solidFill>
                  <a:srgbClr val="383E4C"/>
                </a:solidFill>
              </a:rPr>
              <a:t>学习能力</a:t>
            </a:r>
            <a:endParaRPr lang="zh-CN" altLang="en-US" b="1" dirty="0">
              <a:solidFill>
                <a:srgbClr val="383E4C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30736" y="2606782"/>
            <a:ext cx="1828864" cy="2373778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383E4C"/>
                </a:solidFill>
              </a:rPr>
              <a:t>3</a:t>
            </a:r>
            <a:r>
              <a:rPr lang="zh-CN" altLang="en-US" sz="2000" b="1" dirty="0" smtClean="0">
                <a:solidFill>
                  <a:srgbClr val="383E4C"/>
                </a:solidFill>
              </a:rPr>
              <a:t>综合分析</a:t>
            </a:r>
            <a:endParaRPr lang="en-US" altLang="zh-CN" sz="2000" b="1" dirty="0" smtClean="0">
              <a:solidFill>
                <a:srgbClr val="383E4C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383E4C"/>
                </a:solidFill>
              </a:rPr>
              <a:t>能力</a:t>
            </a:r>
            <a:endParaRPr lang="zh-CN" altLang="en-US" sz="2000" b="1" dirty="0">
              <a:solidFill>
                <a:srgbClr val="383E4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99300" y="3097784"/>
            <a:ext cx="1676400" cy="409771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获取知识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99300" y="3588785"/>
            <a:ext cx="1676400" cy="409771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应用知识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99300" y="4079787"/>
            <a:ext cx="1676400" cy="409771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创造知识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99300" y="4570789"/>
            <a:ext cx="1676400" cy="409771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传播知识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02700" y="2540001"/>
            <a:ext cx="1816100" cy="476554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383E4C"/>
                </a:solidFill>
              </a:rPr>
              <a:t>2</a:t>
            </a:r>
            <a:r>
              <a:rPr lang="zh-CN" altLang="en-US" b="1" dirty="0" smtClean="0">
                <a:solidFill>
                  <a:srgbClr val="383E4C"/>
                </a:solidFill>
              </a:rPr>
              <a:t>实际操作能力</a:t>
            </a:r>
            <a:endParaRPr lang="zh-CN" altLang="en-US" b="1" dirty="0">
              <a:solidFill>
                <a:srgbClr val="383E4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02700" y="3031002"/>
            <a:ext cx="1816100" cy="476554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计划能力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902700" y="3522003"/>
            <a:ext cx="1816100" cy="476554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决策能力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02700" y="4013005"/>
            <a:ext cx="1816100" cy="476554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执行能力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02700" y="4504007"/>
            <a:ext cx="1816100" cy="476554"/>
          </a:xfrm>
          <a:prstGeom prst="rect">
            <a:avLst/>
          </a:prstGeom>
          <a:solidFill>
            <a:srgbClr val="383E4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383E4C"/>
                </a:solidFill>
              </a:rPr>
              <a:t>协作能力</a:t>
            </a:r>
            <a:endParaRPr lang="zh-CN" altLang="en-US" dirty="0">
              <a:solidFill>
                <a:srgbClr val="383E4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64202" y="1912515"/>
            <a:ext cx="3064998" cy="3048952"/>
          </a:xfrm>
          <a:prstGeom prst="rect">
            <a:avLst/>
          </a:prstGeom>
          <a:solidFill>
            <a:srgbClr val="38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就创业能力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7333" y="5266266"/>
            <a:ext cx="876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语言综合表达能力</a:t>
            </a:r>
            <a:r>
              <a:rPr kumimoji="1" lang="zh-CN" altLang="en-US" dirty="0"/>
              <a:t>、</a:t>
            </a:r>
            <a:r>
              <a:rPr kumimoji="1" lang="zh-CN" altLang="en-US" dirty="0" smtClean="0"/>
              <a:t>信息检索能力、数理逻辑能力、独立思考能力、责任意识等等。</a:t>
            </a:r>
            <a:endParaRPr kumimoji="1"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r>
              <a:rPr lang="zh-CN" altLang="en-US" dirty="0" smtClean="0"/>
              <a:t>创决策训练营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教学安排</a:t>
            </a:r>
            <a:endParaRPr lang="zh-CN" altLang="en-US" dirty="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r="8660"/>
          <a:stretch>
            <a:fillRect/>
          </a:stretch>
        </p:blipFill>
        <p:spPr/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肆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第四部分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训练营课程计划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166251" y="1396998"/>
          <a:ext cx="10327248" cy="469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97"/>
                <a:gridCol w="2253218"/>
                <a:gridCol w="6290233"/>
              </a:tblGrid>
              <a:tr h="399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日期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时间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课程主题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99417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第一天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08</a:t>
                      </a:r>
                      <a:r>
                        <a:rPr lang="en-US" sz="1400" kern="100" dirty="0" smtClean="0">
                          <a:effectLst/>
                        </a:rPr>
                        <a:t>:</a:t>
                      </a:r>
                      <a:r>
                        <a:rPr lang="en-US" altLang="zh-CN" sz="1400" kern="100" dirty="0" smtClean="0">
                          <a:effectLst/>
                        </a:rPr>
                        <a:t>0</a:t>
                      </a:r>
                      <a:r>
                        <a:rPr lang="en-US" sz="1400" kern="100" dirty="0" smtClean="0">
                          <a:effectLst/>
                        </a:rPr>
                        <a:t>0-11:10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</a:rPr>
                        <a:t>开课说明、创始人甄选与团队组建和</a:t>
                      </a:r>
                      <a:r>
                        <a:rPr lang="zh-CN" sz="1400" kern="100" dirty="0" smtClean="0">
                          <a:effectLst/>
                        </a:rPr>
                        <a:t>课程导入</a:t>
                      </a:r>
                      <a:r>
                        <a:rPr lang="zh-CN" altLang="en-US" sz="1400" kern="100" dirty="0" smtClean="0">
                          <a:effectLst/>
                        </a:rPr>
                        <a:t>（认知企业）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400" kern="100" dirty="0" smtClean="0">
                          <a:effectLst/>
                        </a:rPr>
                        <a:t>1</a:t>
                      </a:r>
                      <a:r>
                        <a:rPr lang="en-US" altLang="zh-CN" sz="1400" kern="100" dirty="0" smtClean="0">
                          <a:effectLst/>
                        </a:rPr>
                        <a:t>4:00-16:50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课程导入（创业从管理开启）、公司成立、熟悉业务系统、企业路演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第二天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08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:</a:t>
                      </a: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0-11:</a:t>
                      </a: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1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0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经营规则讲解、经营辅导（新手导航）、经营筹备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第三天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08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:</a:t>
                      </a: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0-11:10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决策体验（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一</a:t>
                      </a:r>
                      <a:r>
                        <a:rPr lang="zh-CN" sz="1400" kern="100" dirty="0" smtClean="0">
                          <a:effectLst/>
                        </a:rPr>
                        <a:t>期）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14:00-16:50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决策</a:t>
                      </a:r>
                      <a:r>
                        <a:rPr lang="zh-CN" sz="1400" kern="100" dirty="0">
                          <a:effectLst/>
                        </a:rPr>
                        <a:t>演练（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二</a:t>
                      </a:r>
                      <a:r>
                        <a:rPr lang="zh-CN" sz="1400" kern="100" dirty="0" smtClean="0">
                          <a:effectLst/>
                        </a:rPr>
                        <a:t>期）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240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第四天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08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:</a:t>
                      </a: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0-11:10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 smtClean="0">
                          <a:effectLst/>
                        </a:rPr>
                        <a:t>业务咨询与分享沙龙（</a:t>
                      </a:r>
                      <a:r>
                        <a:rPr lang="en-US" altLang="zh-CN" sz="1400" kern="100" dirty="0" smtClean="0">
                          <a:effectLst/>
                        </a:rPr>
                        <a:t>CEO</a:t>
                      </a:r>
                      <a:r>
                        <a:rPr lang="zh-CN" altLang="en-US" sz="1400" kern="100" dirty="0" smtClean="0">
                          <a:effectLst/>
                        </a:rPr>
                        <a:t>晨会</a:t>
                      </a:r>
                      <a:r>
                        <a:rPr lang="en-US" altLang="zh-CN" sz="1400" kern="100" dirty="0" smtClean="0">
                          <a:effectLst/>
                        </a:rPr>
                        <a:t>8:05</a:t>
                      </a:r>
                      <a:r>
                        <a:rPr lang="zh-CN" altLang="en-US" sz="1400" kern="100" dirty="0" smtClean="0">
                          <a:effectLst/>
                        </a:rPr>
                        <a:t>）</a:t>
                      </a:r>
                      <a:endParaRPr lang="zh-CN" altLang="en-US" sz="14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决策</a:t>
                      </a:r>
                      <a:r>
                        <a:rPr lang="zh-CN" sz="1400" kern="100" dirty="0">
                          <a:effectLst/>
                        </a:rPr>
                        <a:t>演练（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三</a:t>
                      </a:r>
                      <a:r>
                        <a:rPr lang="zh-CN" sz="1400" kern="100" dirty="0" smtClean="0">
                          <a:effectLst/>
                        </a:rPr>
                        <a:t>期）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14:00-16:50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决策对抗（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四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>
                          <a:effectLst/>
                        </a:rPr>
                        <a:t>五</a:t>
                      </a:r>
                      <a:r>
                        <a:rPr lang="zh-CN" sz="1400" kern="100" dirty="0" smtClean="0">
                          <a:effectLst/>
                        </a:rPr>
                        <a:t>期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240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第五天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08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:</a:t>
                      </a:r>
                      <a:r>
                        <a:rPr lang="en-US" altLang="zh-CN" sz="1400" kern="100" dirty="0" smtClean="0">
                          <a:effectLst/>
                          <a:sym typeface="+mn-ea"/>
                        </a:rPr>
                        <a:t>0</a:t>
                      </a:r>
                      <a:r>
                        <a:rPr lang="en-US" sz="1400" kern="100" dirty="0" smtClean="0">
                          <a:effectLst/>
                          <a:sym typeface="+mn-ea"/>
                        </a:rPr>
                        <a:t>0-11:10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 smtClean="0">
                          <a:effectLst/>
                        </a:rPr>
                        <a:t>业务咨询与分享沙龙（</a:t>
                      </a:r>
                      <a:r>
                        <a:rPr lang="en-US" altLang="zh-CN" sz="1400" kern="100" dirty="0" smtClean="0">
                          <a:effectLst/>
                        </a:rPr>
                        <a:t>CEO</a:t>
                      </a:r>
                      <a:r>
                        <a:rPr lang="zh-CN" altLang="en-US" sz="1400" kern="100" dirty="0" smtClean="0">
                          <a:effectLst/>
                        </a:rPr>
                        <a:t>晨会</a:t>
                      </a:r>
                      <a:r>
                        <a:rPr lang="en-US" altLang="zh-CN" sz="1400" kern="100" dirty="0" smtClean="0">
                          <a:effectLst/>
                        </a:rPr>
                        <a:t>8:05</a:t>
                      </a:r>
                      <a:r>
                        <a:rPr lang="zh-CN" altLang="en-US" sz="1400" kern="100" dirty="0" smtClean="0">
                          <a:effectLst/>
                        </a:rPr>
                        <a:t>）</a:t>
                      </a:r>
                      <a:endParaRPr lang="zh-CN" altLang="en-US" sz="14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决策</a:t>
                      </a:r>
                      <a:r>
                        <a:rPr lang="zh-CN" sz="1400" kern="100" dirty="0">
                          <a:effectLst/>
                        </a:rPr>
                        <a:t>对抗（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六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>
                          <a:effectLst/>
                        </a:rPr>
                        <a:t>七</a:t>
                      </a:r>
                      <a:r>
                        <a:rPr lang="zh-CN" sz="1400" kern="100" dirty="0" smtClean="0">
                          <a:effectLst/>
                        </a:rPr>
                        <a:t>期</a:t>
                      </a:r>
                      <a:r>
                        <a:rPr lang="zh-CN" sz="1400" kern="100" dirty="0">
                          <a:effectLst/>
                        </a:rPr>
                        <a:t>）、业务梳理与财务报表发布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41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14:00-16:50</a:t>
                      </a: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决策对抗（</a:t>
                      </a:r>
                      <a:r>
                        <a:rPr lang="zh-CN" sz="1400" kern="100" dirty="0" smtClean="0">
                          <a:effectLst/>
                        </a:rPr>
                        <a:t>第</a:t>
                      </a:r>
                      <a:r>
                        <a:rPr lang="zh-CN" altLang="en-US" sz="1400" kern="100" dirty="0" smtClean="0">
                          <a:effectLst/>
                        </a:rPr>
                        <a:t>八</a:t>
                      </a:r>
                      <a:r>
                        <a:rPr lang="zh-CN" sz="1400" kern="100" dirty="0" smtClean="0">
                          <a:effectLst/>
                        </a:rPr>
                        <a:t>期</a:t>
                      </a:r>
                      <a:r>
                        <a:rPr lang="zh-CN" sz="1400" kern="100" dirty="0">
                          <a:effectLst/>
                        </a:rPr>
                        <a:t>）、创业测评、课程总结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3925" y="1024255"/>
            <a:ext cx="874331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dirty="0"/>
              <a:t>应用商店搜索</a:t>
            </a:r>
            <a:r>
              <a:rPr lang="en-US" altLang="zh-CN" sz="4800" dirty="0"/>
              <a:t>——</a:t>
            </a:r>
            <a:r>
              <a:rPr lang="zh-CN" altLang="zh-CN" sz="4800" dirty="0"/>
              <a:t>蓝墨云班课</a:t>
            </a:r>
            <a:endParaRPr lang="zh-CN" altLang="zh-CN" sz="4800" dirty="0"/>
          </a:p>
          <a:p>
            <a:r>
              <a:rPr lang="zh-CN" altLang="zh-CN" sz="3600" dirty="0">
                <a:solidFill>
                  <a:srgbClr val="FF0000"/>
                </a:solidFill>
              </a:rPr>
              <a:t>               注册时请用真实姓名和学号</a:t>
            </a:r>
            <a:endParaRPr lang="zh-CN" altLang="zh-CN" sz="4800" dirty="0"/>
          </a:p>
          <a:p>
            <a:endParaRPr lang="zh-CN" altLang="zh-CN" sz="4800" dirty="0"/>
          </a:p>
          <a:p>
            <a:r>
              <a:rPr lang="zh-CN" altLang="zh-CN" sz="4800" dirty="0"/>
              <a:t>右上角</a:t>
            </a:r>
            <a:r>
              <a:rPr lang="en-US" altLang="zh-CN" sz="4800" dirty="0"/>
              <a:t>——</a:t>
            </a:r>
            <a:r>
              <a:rPr lang="zh-CN" altLang="en-US" sz="4800" dirty="0"/>
              <a:t>加入班课</a:t>
            </a:r>
            <a:endParaRPr lang="zh-CN" altLang="en-US" sz="4800" dirty="0"/>
          </a:p>
          <a:p>
            <a:endParaRPr lang="zh-CN" altLang="en-US" sz="4800" dirty="0"/>
          </a:p>
          <a:p>
            <a:r>
              <a:rPr lang="zh-CN" altLang="en-US" sz="4800" dirty="0"/>
              <a:t>班课号</a:t>
            </a:r>
            <a:r>
              <a:rPr lang="en-US" altLang="zh-CN" sz="4800" dirty="0" smtClean="0"/>
              <a:t>——559885</a:t>
            </a:r>
            <a:endParaRPr lang="en-US" altLang="zh-CN" sz="4800" dirty="0" smtClean="0"/>
          </a:p>
          <a:p>
            <a:endParaRPr lang="zh-CN" alt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 rot="2340000">
            <a:off x="9047480" y="3463290"/>
            <a:ext cx="288861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上班打卡，轻松搞定！</a:t>
            </a:r>
            <a:endParaRPr lang="zh-CN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endParaRPr lang="zh-CN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训练营分组安排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99385" y="2210182"/>
            <a:ext cx="20575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srgbClr val="383E4C"/>
                </a:solidFill>
              </a:rPr>
              <a:t>环境内置</a:t>
            </a:r>
            <a:endParaRPr lang="en-US" altLang="zh-CN" sz="4000" b="1" dirty="0" smtClean="0">
              <a:solidFill>
                <a:srgbClr val="383E4C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881973" y="1759602"/>
            <a:ext cx="0" cy="261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044710" y="3419626"/>
            <a:ext cx="2057560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 smtClean="0">
                <a:solidFill>
                  <a:srgbClr val="383E4C"/>
                </a:solidFill>
              </a:rPr>
              <a:t>同学扮演</a:t>
            </a:r>
            <a:endParaRPr lang="en-US" altLang="zh-CN" sz="4000" b="1" dirty="0" smtClean="0">
              <a:solidFill>
                <a:srgbClr val="383E4C"/>
              </a:solidFill>
            </a:endParaRPr>
          </a:p>
          <a:p>
            <a:endParaRPr lang="zh-CN" altLang="en-US" sz="2200" dirty="0">
              <a:solidFill>
                <a:srgbClr val="383E4C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547600" y="254000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两个主题样式</a:t>
            </a:r>
            <a:endParaRPr lang="en-US" altLang="zh-CN" dirty="0" smtClean="0"/>
          </a:p>
          <a:p>
            <a:r>
              <a:rPr lang="zh-CN" altLang="en-US" dirty="0" smtClean="0"/>
              <a:t>样式 </a:t>
            </a:r>
            <a:r>
              <a:rPr lang="en-US" altLang="zh-CN" dirty="0" smtClean="0"/>
              <a:t>A</a:t>
            </a:r>
            <a:endParaRPr lang="en-US" altLang="zh-CN" dirty="0" smtClean="0"/>
          </a:p>
          <a:p>
            <a:r>
              <a:rPr lang="zh-CN" altLang="en-US" dirty="0" smtClean="0"/>
              <a:t>（根据实际增减）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736670" y="4425210"/>
            <a:ext cx="1828139" cy="134906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dirty="0">
                <a:solidFill>
                  <a:srgbClr val="FF6600"/>
                </a:solidFill>
              </a:rPr>
              <a:t>3</a:t>
            </a:r>
            <a:endParaRPr kumimoji="1" lang="en-US" altLang="zh-CN" sz="4400" dirty="0" smtClean="0">
              <a:solidFill>
                <a:srgbClr val="FF6600"/>
              </a:solidFill>
            </a:endParaRPr>
          </a:p>
          <a:p>
            <a:pPr algn="ctr"/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供应商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家，每组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</a:t>
            </a:r>
            <a:r>
              <a:rPr kumimoji="1" lang="zh-CN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人</a:t>
            </a:r>
            <a:endParaRPr kumimoji="1"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22270" y="2968945"/>
            <a:ext cx="2743862" cy="136815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dirty="0">
                <a:solidFill>
                  <a:srgbClr val="FF6600"/>
                </a:solidFill>
              </a:rPr>
              <a:t>8</a:t>
            </a:r>
            <a:endParaRPr kumimoji="1" lang="en-US" altLang="zh-CN" sz="4400" dirty="0">
              <a:solidFill>
                <a:srgbClr val="FF6600"/>
              </a:solidFill>
            </a:endParaRPr>
          </a:p>
          <a:p>
            <a:pPr algn="ctr"/>
            <a:r>
              <a:rPr kumimoji="1" lang="zh-CN" altLang="en-US" dirty="0" smtClean="0">
                <a:solidFill>
                  <a:srgbClr val="595959"/>
                </a:solidFill>
              </a:rPr>
              <a:t>制造</a:t>
            </a:r>
            <a:r>
              <a:rPr kumimoji="1" lang="en-US" altLang="zh-CN" dirty="0">
                <a:solidFill>
                  <a:srgbClr val="595959"/>
                </a:solidFill>
              </a:rPr>
              <a:t>8</a:t>
            </a:r>
            <a:r>
              <a:rPr kumimoji="1" lang="zh-CN" altLang="en-US" dirty="0" smtClean="0">
                <a:solidFill>
                  <a:srgbClr val="595959"/>
                </a:solidFill>
              </a:rPr>
              <a:t>家，每组</a:t>
            </a:r>
            <a:r>
              <a:rPr kumimoji="1" lang="en-US" altLang="zh-CN" dirty="0" smtClean="0">
                <a:solidFill>
                  <a:srgbClr val="595959"/>
                </a:solidFill>
              </a:rPr>
              <a:t>5-</a:t>
            </a:r>
            <a:r>
              <a:rPr kumimoji="1" lang="zh-CN" altLang="zh-CN" dirty="0" smtClean="0">
                <a:solidFill>
                  <a:srgbClr val="595959"/>
                </a:solidFill>
              </a:rPr>
              <a:t>7</a:t>
            </a:r>
            <a:r>
              <a:rPr kumimoji="1" lang="zh-CN" altLang="en-US" dirty="0" smtClean="0">
                <a:solidFill>
                  <a:srgbClr val="595959"/>
                </a:solidFill>
              </a:rPr>
              <a:t>人</a:t>
            </a:r>
            <a:endParaRPr kumimoji="1" lang="en-US" altLang="zh-CN" sz="1400" dirty="0" smtClean="0">
              <a:solidFill>
                <a:srgbClr val="595959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95081" y="1529612"/>
            <a:ext cx="1872208" cy="136815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sz="4000" dirty="0">
                <a:solidFill>
                  <a:srgbClr val="FF6600"/>
                </a:solidFill>
              </a:rPr>
              <a:t>3</a:t>
            </a:r>
            <a:endParaRPr kumimoji="1" lang="en-US" altLang="zh-CN" sz="4000" dirty="0" smtClean="0">
              <a:solidFill>
                <a:srgbClr val="FF6600"/>
              </a:solidFill>
            </a:endParaRPr>
          </a:p>
          <a:p>
            <a:pPr algn="ctr"/>
            <a:r>
              <a:rPr kumimoji="1" lang="zh-CN" altLang="en-US" dirty="0" smtClean="0">
                <a:solidFill>
                  <a:srgbClr val="595959"/>
                </a:solidFill>
              </a:rPr>
              <a:t>贸易公司</a:t>
            </a:r>
            <a:r>
              <a:rPr kumimoji="1" lang="zh-CN" altLang="zh-CN" dirty="0">
                <a:solidFill>
                  <a:srgbClr val="595959"/>
                </a:solidFill>
              </a:rPr>
              <a:t>3</a:t>
            </a:r>
            <a:r>
              <a:rPr kumimoji="1" lang="zh-CN" altLang="en-US" dirty="0" smtClean="0">
                <a:solidFill>
                  <a:srgbClr val="595959"/>
                </a:solidFill>
              </a:rPr>
              <a:t>家，每组</a:t>
            </a:r>
            <a:r>
              <a:rPr kumimoji="1" lang="en-US" altLang="zh-CN" dirty="0" smtClean="0">
                <a:solidFill>
                  <a:srgbClr val="595959"/>
                </a:solidFill>
              </a:rPr>
              <a:t>4-</a:t>
            </a:r>
            <a:r>
              <a:rPr kumimoji="1" lang="zh-CN" altLang="zh-CN" dirty="0" smtClean="0">
                <a:solidFill>
                  <a:srgbClr val="595959"/>
                </a:solidFill>
              </a:rPr>
              <a:t>5</a:t>
            </a:r>
            <a:r>
              <a:rPr kumimoji="1" lang="zh-CN" altLang="en-US" dirty="0" smtClean="0">
                <a:solidFill>
                  <a:srgbClr val="595959"/>
                </a:solidFill>
              </a:rPr>
              <a:t>人</a:t>
            </a:r>
            <a:endParaRPr kumimoji="1" lang="en-US" altLang="zh-CN" dirty="0" smtClean="0">
              <a:solidFill>
                <a:srgbClr val="595959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00803" y="1538988"/>
            <a:ext cx="3195956" cy="135661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 smtClean="0">
                <a:solidFill>
                  <a:srgbClr val="FF6600"/>
                </a:solidFill>
              </a:rPr>
              <a:t>2</a:t>
            </a:r>
            <a:endParaRPr kumimoji="1" lang="en-US" altLang="zh-CN" sz="4000" dirty="0" smtClean="0">
              <a:solidFill>
                <a:srgbClr val="FF6600"/>
              </a:solidFill>
            </a:endParaRPr>
          </a:p>
          <a:p>
            <a:pPr algn="ctr"/>
            <a:r>
              <a:rPr kumimoji="1" lang="zh-CN" altLang="en-US" dirty="0" smtClean="0">
                <a:solidFill>
                  <a:srgbClr val="595959"/>
                </a:solidFill>
              </a:rPr>
              <a:t>银行营业点</a:t>
            </a:r>
            <a:r>
              <a:rPr kumimoji="1" lang="en-US" altLang="zh-CN" dirty="0">
                <a:solidFill>
                  <a:srgbClr val="595959"/>
                </a:solidFill>
              </a:rPr>
              <a:t>2</a:t>
            </a:r>
            <a:r>
              <a:rPr kumimoji="1" lang="zh-CN" altLang="en-US" dirty="0" smtClean="0">
                <a:solidFill>
                  <a:srgbClr val="595959"/>
                </a:solidFill>
              </a:rPr>
              <a:t>家，每组</a:t>
            </a:r>
            <a:r>
              <a:rPr kumimoji="1" lang="en-US" altLang="zh-CN" dirty="0" smtClean="0">
                <a:solidFill>
                  <a:srgbClr val="595959"/>
                </a:solidFill>
              </a:rPr>
              <a:t>2-5</a:t>
            </a:r>
            <a:r>
              <a:rPr kumimoji="1" lang="zh-CN" altLang="en-US" dirty="0" smtClean="0">
                <a:solidFill>
                  <a:srgbClr val="595959"/>
                </a:solidFill>
              </a:rPr>
              <a:t>人</a:t>
            </a:r>
            <a:endParaRPr kumimoji="1" lang="zh-CN" altLang="en-US" dirty="0">
              <a:solidFill>
                <a:srgbClr val="595959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93994" y="3087469"/>
            <a:ext cx="1794933" cy="13659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383E4C"/>
                </a:solidFill>
              </a:rPr>
              <a:t>供应商</a:t>
            </a:r>
            <a:endParaRPr kumimoji="1" lang="en-US" altLang="zh-CN" dirty="0" smtClean="0">
              <a:solidFill>
                <a:srgbClr val="383E4C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2005" y="3087470"/>
            <a:ext cx="1872208" cy="136815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595959"/>
                </a:solidFill>
              </a:rPr>
              <a:t>客户公司</a:t>
            </a:r>
            <a:endParaRPr kumimoji="1" lang="en-US" altLang="zh-CN" dirty="0" smtClean="0">
              <a:solidFill>
                <a:srgbClr val="595959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9728" y="4543737"/>
            <a:ext cx="4707476" cy="1128936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6600"/>
                </a:solidFill>
              </a:rPr>
              <a:t>租赁商、人力外包公司、研发外包公司</a:t>
            </a:r>
            <a:endParaRPr kumimoji="1" lang="en-US" altLang="zh-CN" dirty="0">
              <a:solidFill>
                <a:srgbClr val="FF6600"/>
              </a:solidFill>
            </a:endParaRPr>
          </a:p>
          <a:p>
            <a:pPr algn="ctr"/>
            <a:r>
              <a:rPr kumimoji="1" lang="zh-CN" altLang="en-US" dirty="0" smtClean="0">
                <a:solidFill>
                  <a:srgbClr val="FF6600"/>
                </a:solidFill>
              </a:rPr>
              <a:t>维修公司、物流公司、开发商</a:t>
            </a:r>
            <a:r>
              <a:rPr kumimoji="1" lang="is-IS" altLang="zh-CN" dirty="0" smtClean="0">
                <a:solidFill>
                  <a:srgbClr val="FF6600"/>
                </a:solidFill>
              </a:rPr>
              <a:t>…</a:t>
            </a:r>
            <a:endParaRPr kumimoji="1" lang="en-US" altLang="zh-CN" dirty="0" smtClean="0">
              <a:solidFill>
                <a:srgbClr val="FF66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5600" y="4425203"/>
            <a:ext cx="1608670" cy="134906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6600"/>
                </a:solidFill>
              </a:rPr>
              <a:t>服务中心（工商、税务）</a:t>
            </a:r>
            <a:endParaRPr kumimoji="1" lang="en-US" altLang="zh-CN" dirty="0" smtClean="0">
              <a:solidFill>
                <a:srgbClr val="FF6600"/>
              </a:solidFill>
            </a:endParaRPr>
          </a:p>
          <a:p>
            <a:pPr algn="ctr"/>
            <a:r>
              <a:rPr kumimoji="1" lang="en-US" altLang="zh-CN" dirty="0" smtClean="0">
                <a:solidFill>
                  <a:srgbClr val="FF6600"/>
                </a:solidFill>
              </a:rPr>
              <a:t>2</a:t>
            </a:r>
            <a:r>
              <a:rPr kumimoji="1" lang="zh-CN" altLang="en-US" dirty="0" smtClean="0">
                <a:solidFill>
                  <a:srgbClr val="FF6600"/>
                </a:solidFill>
              </a:rPr>
              <a:t>人</a:t>
            </a:r>
            <a:endParaRPr kumimoji="1" lang="en-US" altLang="zh-CN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训练营分组人员配置建议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191568" y="1834241"/>
          <a:ext cx="9899764" cy="40676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63142"/>
                <a:gridCol w="639983"/>
                <a:gridCol w="6546825"/>
                <a:gridCol w="1249814"/>
              </a:tblGrid>
              <a:tr h="652527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模拟机构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组数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每组人数及建议岗位设置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小计人数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  <a:tr h="652527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供应商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r>
                        <a:rPr lang="zh-CN" sz="1400" kern="100">
                          <a:effectLst/>
                        </a:rPr>
                        <a:t>组</a:t>
                      </a:r>
                      <a:endParaRPr lang="zh-CN" sz="1400" kern="10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just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</a:rPr>
                        <a:t>5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r>
                        <a:rPr lang="en-US" sz="1400" kern="100" dirty="0">
                          <a:effectLst/>
                        </a:rPr>
                        <a:t>CEO1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 smtClean="0">
                          <a:effectLst/>
                        </a:rPr>
                        <a:t>行政骨干</a:t>
                      </a:r>
                      <a:r>
                        <a:rPr lang="en-US" altLang="zh-CN" sz="1400" kern="100" dirty="0" smtClean="0">
                          <a:effectLst/>
                        </a:rPr>
                        <a:t>1</a:t>
                      </a:r>
                      <a:r>
                        <a:rPr lang="zh-CN" altLang="en-US" sz="1400" kern="100" dirty="0" smtClean="0">
                          <a:effectLst/>
                        </a:rPr>
                        <a:t>人、</a:t>
                      </a:r>
                      <a:r>
                        <a:rPr lang="zh-CN" sz="1400" kern="100" dirty="0" smtClean="0">
                          <a:effectLst/>
                        </a:rPr>
                        <a:t>业务</a:t>
                      </a:r>
                      <a:r>
                        <a:rPr lang="zh-CN" sz="1400" kern="100" dirty="0">
                          <a:effectLst/>
                        </a:rPr>
                        <a:t>骨</a:t>
                      </a:r>
                      <a:r>
                        <a:rPr lang="zh-CN" sz="1400" kern="100" dirty="0" smtClean="0">
                          <a:effectLst/>
                        </a:rPr>
                        <a:t>干</a:t>
                      </a:r>
                      <a:r>
                        <a:rPr lang="en-US" altLang="zh-CN" sz="1400" kern="100" dirty="0" smtClean="0">
                          <a:effectLst/>
                        </a:rPr>
                        <a:t>2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、财务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  <a:tr h="804984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制造企业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</a:t>
                      </a:r>
                      <a:r>
                        <a:rPr lang="zh-CN" sz="1400" kern="100">
                          <a:effectLst/>
                        </a:rPr>
                        <a:t>组</a:t>
                      </a:r>
                      <a:endParaRPr lang="zh-CN" sz="1400" kern="10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just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</a:rPr>
                        <a:t>7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r>
                        <a:rPr lang="en-US" sz="1400" kern="100" dirty="0">
                          <a:effectLst/>
                        </a:rPr>
                        <a:t>CEO1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 smtClean="0">
                          <a:effectLst/>
                        </a:rPr>
                        <a:t>行政骨干</a:t>
                      </a:r>
                      <a:r>
                        <a:rPr lang="en-US" altLang="zh-CN" sz="1400" kern="100" dirty="0" smtClean="0">
                          <a:effectLst/>
                        </a:rPr>
                        <a:t>1</a:t>
                      </a:r>
                      <a:r>
                        <a:rPr lang="zh-CN" altLang="en-US" sz="1400" kern="100" dirty="0" smtClean="0">
                          <a:effectLst/>
                        </a:rPr>
                        <a:t>人、</a:t>
                      </a:r>
                      <a:r>
                        <a:rPr lang="zh-CN" sz="1400" kern="100" dirty="0" smtClean="0">
                          <a:effectLst/>
                        </a:rPr>
                        <a:t>采购负责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人、生产负责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人、营销负责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人、财务负责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  <a:tr h="652527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贸易公司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3</a:t>
                      </a:r>
                      <a:r>
                        <a:rPr lang="zh-CN" sz="1400" kern="100" dirty="0" smtClean="0">
                          <a:effectLst/>
                        </a:rPr>
                        <a:t>组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just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</a:rPr>
                        <a:t>5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r>
                        <a:rPr lang="en-US" sz="1400" kern="100" dirty="0">
                          <a:effectLst/>
                        </a:rPr>
                        <a:t>CEO1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 smtClean="0">
                          <a:effectLst/>
                        </a:rPr>
                        <a:t>行政骨干</a:t>
                      </a:r>
                      <a:r>
                        <a:rPr lang="en-US" altLang="zh-CN" sz="1400" kern="100" dirty="0" smtClean="0">
                          <a:effectLst/>
                        </a:rPr>
                        <a:t>1</a:t>
                      </a:r>
                      <a:r>
                        <a:rPr lang="zh-CN" altLang="en-US" sz="1400" kern="100" dirty="0" smtClean="0">
                          <a:effectLst/>
                        </a:rPr>
                        <a:t>人、</a:t>
                      </a:r>
                      <a:r>
                        <a:rPr lang="zh-CN" sz="1400" kern="100" dirty="0" smtClean="0">
                          <a:effectLst/>
                        </a:rPr>
                        <a:t>业务</a:t>
                      </a:r>
                      <a:r>
                        <a:rPr lang="zh-CN" sz="1400" kern="100" dirty="0">
                          <a:effectLst/>
                        </a:rPr>
                        <a:t>骨</a:t>
                      </a:r>
                      <a:r>
                        <a:rPr lang="zh-CN" sz="1400" kern="100" dirty="0" smtClean="0">
                          <a:effectLst/>
                        </a:rPr>
                        <a:t>干</a:t>
                      </a:r>
                      <a:r>
                        <a:rPr lang="en-US" altLang="zh-CN" sz="1400" kern="100" dirty="0" smtClean="0">
                          <a:effectLst/>
                        </a:rPr>
                        <a:t>2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、财务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</a:t>
                      </a:r>
                      <a:r>
                        <a:rPr lang="en-US" altLang="zh-CN" sz="1400" kern="100" dirty="0" smtClean="0">
                          <a:effectLst/>
                        </a:rPr>
                        <a:t>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  <a:tr h="652527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银行网点</a:t>
                      </a:r>
                      <a:endParaRPr lang="zh-CN" sz="1400" kern="10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CN" sz="1400" kern="100" dirty="0">
                          <a:effectLst/>
                        </a:rPr>
                        <a:t>个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just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altLang="zh-CN" sz="1400" kern="100" dirty="0" smtClean="0">
                          <a:effectLst/>
                        </a:rPr>
                        <a:t>5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r>
                        <a:rPr lang="zh-CN" sz="1400" kern="100" dirty="0">
                          <a:effectLst/>
                        </a:rPr>
                        <a:t>）网点负责人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CN" sz="1400" kern="100" dirty="0">
                          <a:effectLst/>
                        </a:rPr>
                        <a:t>人，</a:t>
                      </a:r>
                      <a:r>
                        <a:rPr lang="zh-CN" sz="1400" kern="100" dirty="0" smtClean="0">
                          <a:effectLst/>
                        </a:rPr>
                        <a:t>柜员</a:t>
                      </a:r>
                      <a:r>
                        <a:rPr lang="en-US" altLang="zh-CN" sz="1400" kern="100" dirty="0" smtClean="0">
                          <a:effectLst/>
                        </a:rPr>
                        <a:t>4</a:t>
                      </a:r>
                      <a:r>
                        <a:rPr lang="zh-CN" sz="1400" kern="100" dirty="0" smtClean="0">
                          <a:effectLst/>
                        </a:rPr>
                        <a:t>人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  <a:tr h="652527"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工商税务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just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  <a:tc>
                  <a:txBody>
                    <a:bodyPr/>
                    <a:lstStyle/>
                    <a:p>
                      <a:pPr marL="0" indent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4857" marR="6485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902136" y="808399"/>
            <a:ext cx="4444564" cy="435644"/>
          </a:xfrm>
        </p:spPr>
        <p:txBody>
          <a:bodyPr/>
          <a:lstStyle/>
          <a:p>
            <a:r>
              <a:rPr lang="zh-CN" altLang="en-US" dirty="0" smtClean="0"/>
              <a:t>训练营成绩评价办法（详见成绩计算表）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/>
          <p:cNvPicPr/>
          <p:nvPr/>
        </p:nvPicPr>
        <p:blipFill rotWithShape="1">
          <a:blip r:embed="rId1" cstate="print"/>
          <a:srcRect t="5509" b="3032"/>
          <a:stretch>
            <a:fillRect/>
          </a:stretch>
        </p:blipFill>
        <p:spPr bwMode="auto">
          <a:xfrm>
            <a:off x="1015998" y="1794933"/>
            <a:ext cx="10363201" cy="394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训练营取胜秘诀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1386546" y="2168630"/>
            <a:ext cx="9264517" cy="3351635"/>
            <a:chOff x="556982" y="1142984"/>
            <a:chExt cx="7944108" cy="2305048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6982" y="1467793"/>
              <a:ext cx="3229200" cy="275171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kumimoji="0"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训练有素、行为</a:t>
              </a:r>
              <a:r>
                <a:rPr kumimoji="0" lang="zh-CN" altLang="en-US" sz="20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规范、制度化</a:t>
              </a:r>
              <a:endParaRPr kumimoji="0"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56982" y="2337191"/>
              <a:ext cx="3229200" cy="275171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kumimoji="0"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细微之处体现</a:t>
              </a:r>
              <a:r>
                <a:rPr kumimoji="0" lang="zh-CN" altLang="en-US" sz="20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专业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、标准</a:t>
              </a:r>
              <a:endParaRPr kumimoji="0"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243186" y="1142984"/>
              <a:ext cx="533400" cy="2000264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36195" algn="ctr"/>
              <a:r>
                <a:rPr kumimoji="0" lang="zh-CN" altLang="en-US" sz="1600" b="1" dirty="0">
                  <a:solidFill>
                    <a:srgbClr val="383E4C"/>
                  </a:solidFill>
                  <a:ea typeface="黑体" panose="02010609060101010101" charset="-122"/>
                </a:rPr>
                <a:t>职</a:t>
              </a:r>
              <a:endParaRPr kumimoji="0" lang="zh-CN" altLang="en-US" sz="1600" b="1" dirty="0">
                <a:solidFill>
                  <a:srgbClr val="383E4C"/>
                </a:solidFill>
                <a:ea typeface="黑体" panose="02010609060101010101" charset="-122"/>
              </a:endParaRPr>
            </a:p>
            <a:p>
              <a:pPr marL="36195" algn="ctr"/>
              <a:r>
                <a:rPr kumimoji="0" lang="zh-CN" altLang="en-US" sz="1600" b="1" dirty="0">
                  <a:solidFill>
                    <a:srgbClr val="383E4C"/>
                  </a:solidFill>
                  <a:ea typeface="黑体" panose="02010609060101010101" charset="-122"/>
                </a:rPr>
                <a:t>业</a:t>
              </a:r>
              <a:endParaRPr kumimoji="0" lang="zh-CN" altLang="en-US" sz="1600" b="1" dirty="0">
                <a:solidFill>
                  <a:srgbClr val="383E4C"/>
                </a:solidFill>
                <a:ea typeface="黑体" panose="02010609060101010101" charset="-122"/>
              </a:endParaRPr>
            </a:p>
            <a:p>
              <a:pPr marL="36195" algn="ctr"/>
              <a:r>
                <a:rPr kumimoji="0" lang="zh-CN" altLang="en-US" sz="1600" b="1" dirty="0">
                  <a:solidFill>
                    <a:srgbClr val="383E4C"/>
                  </a:solidFill>
                  <a:ea typeface="黑体" panose="02010609060101010101" charset="-122"/>
                </a:rPr>
                <a:t>化</a:t>
              </a:r>
              <a:endParaRPr kumimoji="0" lang="zh-CN" altLang="en-US" sz="1600" b="1" dirty="0">
                <a:solidFill>
                  <a:srgbClr val="383E4C"/>
                </a:solidFill>
                <a:ea typeface="黑体" panose="02010609060101010101" charset="-122"/>
              </a:endParaRPr>
            </a:p>
            <a:p>
              <a:pPr marL="36195" algn="ctr"/>
              <a:r>
                <a:rPr kumimoji="0" lang="zh-CN" altLang="en-US" sz="1600" b="1" dirty="0">
                  <a:solidFill>
                    <a:srgbClr val="383E4C"/>
                  </a:solidFill>
                  <a:ea typeface="黑体" panose="02010609060101010101" charset="-122"/>
                </a:rPr>
                <a:t>员</a:t>
              </a:r>
              <a:endParaRPr kumimoji="0" lang="zh-CN" altLang="en-US" sz="1600" b="1" dirty="0">
                <a:solidFill>
                  <a:srgbClr val="383E4C"/>
                </a:solidFill>
                <a:ea typeface="黑体" panose="02010609060101010101" charset="-122"/>
              </a:endParaRPr>
            </a:p>
            <a:p>
              <a:pPr marL="36195" algn="ctr"/>
              <a:r>
                <a:rPr kumimoji="0" lang="zh-CN" altLang="en-US" sz="1600" b="1" dirty="0">
                  <a:solidFill>
                    <a:srgbClr val="383E4C"/>
                  </a:solidFill>
                  <a:ea typeface="黑体" panose="02010609060101010101" charset="-122"/>
                </a:rPr>
                <a:t>工</a:t>
              </a:r>
              <a:endParaRPr kumimoji="0" lang="zh-CN" altLang="en-US" sz="1600" b="1" dirty="0">
                <a:solidFill>
                  <a:srgbClr val="383E4C"/>
                </a:solidFill>
                <a:ea typeface="黑体" panose="02010609060101010101" charset="-122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785986" y="1447784"/>
              <a:ext cx="457200" cy="3048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785986" y="2297622"/>
              <a:ext cx="457200" cy="3048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776586" y="2297622"/>
              <a:ext cx="609600" cy="304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4771824" y="1447784"/>
              <a:ext cx="609600" cy="304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271890" y="1479935"/>
              <a:ext cx="3229200" cy="275171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kumimoji="0"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尽量用理性的态度对待工作</a:t>
              </a:r>
              <a:endParaRPr kumimoji="0"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271890" y="2325049"/>
              <a:ext cx="3229200" cy="275171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spcAft>
                  <a:spcPct val="20000"/>
                </a:spcAft>
                <a:buClr>
                  <a:srgbClr val="FF0000"/>
                </a:buClr>
                <a:buSzPct val="140000"/>
                <a:buFont typeface="Wingdings" panose="05000000000000000000" pitchFamily="2" charset="2"/>
                <a:buNone/>
              </a:pPr>
              <a:r>
                <a:rPr kumimoji="0" lang="zh-CN" altLang="en-US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自信、工作适应能力强</a:t>
              </a:r>
              <a:endParaRPr kumimoji="0"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556982" y="3067032"/>
              <a:ext cx="7929618" cy="381000"/>
            </a:xfrm>
            <a:prstGeom prst="rect">
              <a:avLst/>
            </a:prstGeom>
            <a:solidFill>
              <a:srgbClr val="4987DE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marL="342900" indent="-3429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160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在合适时间、合适地点、说合适的话、做合适的事</a:t>
              </a:r>
              <a:endParaRPr lang="zh-CN" altLang="en-US" sz="1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训练营取胜秘诀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1974771" y="2295874"/>
            <a:ext cx="8354561" cy="2520280"/>
            <a:chOff x="1974772" y="2295874"/>
            <a:chExt cx="7827492" cy="2520280"/>
          </a:xfrm>
        </p:grpSpPr>
        <p:sp>
          <p:nvSpPr>
            <p:cNvPr id="10" name="六边形 9"/>
            <p:cNvSpPr/>
            <p:nvPr/>
          </p:nvSpPr>
          <p:spPr>
            <a:xfrm>
              <a:off x="1974772" y="2439890"/>
              <a:ext cx="1656184" cy="1080120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/>
                <a:t>认真分析商业环境</a:t>
              </a:r>
              <a:endParaRPr kumimoji="1" lang="zh-CN" altLang="en-US" dirty="0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3533463" y="3015954"/>
              <a:ext cx="1656184" cy="1080120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595959"/>
                  </a:solidFill>
                </a:rPr>
                <a:t>计划制胜</a:t>
              </a:r>
              <a:endParaRPr kumimoji="1" lang="zh-CN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1974772" y="3664026"/>
              <a:ext cx="1656184" cy="1080120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/>
                <a:t>执行等于保障</a:t>
              </a:r>
              <a:endParaRPr kumimoji="1" lang="zh-CN" altLang="en-US" dirty="0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024422" y="3736034"/>
              <a:ext cx="1656184" cy="108012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/>
                <a:t>关注竞争</a:t>
              </a:r>
              <a:endParaRPr kumimoji="1" lang="zh-CN" altLang="en-US" dirty="0"/>
            </a:p>
          </p:txBody>
        </p:sp>
        <p:sp>
          <p:nvSpPr>
            <p:cNvPr id="17" name="六边形 16"/>
            <p:cNvSpPr/>
            <p:nvPr/>
          </p:nvSpPr>
          <p:spPr>
            <a:xfrm>
              <a:off x="6532314" y="3015954"/>
              <a:ext cx="1656184" cy="1080120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rgbClr val="595959"/>
                  </a:solidFill>
                </a:rPr>
                <a:t>关注资金</a:t>
              </a:r>
              <a:endParaRPr kumimoji="1" lang="zh-CN" altLang="en-US" dirty="0">
                <a:solidFill>
                  <a:srgbClr val="595959"/>
                </a:solidFill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5024422" y="2295874"/>
              <a:ext cx="1656184" cy="1080120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solidFill>
                    <a:schemeClr val="accent6"/>
                  </a:solidFill>
                </a:rPr>
                <a:t>读懂规则</a:t>
              </a:r>
              <a:endParaRPr kumimoji="1" lang="zh-CN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8146080" y="3664026"/>
              <a:ext cx="1656184" cy="1080120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/>
                <a:t>坚持等于胜利</a:t>
              </a:r>
              <a:endParaRPr kumimoji="1" lang="zh-CN" altLang="en-US" dirty="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8146080" y="2439890"/>
              <a:ext cx="1656184" cy="1080120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/>
                <a:t>协同联盟</a:t>
              </a:r>
              <a:endParaRPr kumimoji="1"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训练营取胜秘诀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869999" y="2194115"/>
            <a:ext cx="4870401" cy="3590718"/>
          </a:xfrm>
          <a:prstGeom prst="rect">
            <a:avLst/>
          </a:prstGeom>
        </p:spPr>
        <p:txBody>
          <a:bodyPr/>
          <a:lstStyle>
            <a:lvl1pPr marL="342900" indent="-3429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统合综效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集思广益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不断更新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最佳的自我投资策略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知彼解已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做个双向传播的“聆听者”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主动积极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掌握你最大的自由</a:t>
            </a:r>
            <a:endParaRPr lang="zh-CN" altLang="en-US" sz="2000" b="1" dirty="0" smtClean="0">
              <a:ea typeface="楷体_GB2312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6525732" y="2194115"/>
            <a:ext cx="4870401" cy="3590718"/>
          </a:xfrm>
          <a:prstGeom prst="rect">
            <a:avLst/>
          </a:prstGeom>
        </p:spPr>
        <p:txBody>
          <a:bodyPr/>
          <a:lstStyle>
            <a:lvl1pPr marL="342900" indent="-3429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双赢思维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你不是一座孤岛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要事第一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忙要忙得有意义</a:t>
            </a:r>
            <a:endParaRPr lang="zh-CN" altLang="en-US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以终为始</a:t>
            </a:r>
            <a:r>
              <a:rPr lang="en-US" altLang="zh-CN" sz="2000" b="1" dirty="0" smtClean="0">
                <a:ea typeface="楷体_GB2312" pitchFamily="49" charset="-122"/>
              </a:rPr>
              <a:t>---</a:t>
            </a:r>
            <a:r>
              <a:rPr lang="zh-CN" altLang="en-US" sz="2000" b="1" dirty="0" smtClean="0">
                <a:ea typeface="楷体_GB2312" pitchFamily="49" charset="-122"/>
              </a:rPr>
              <a:t>设定平衡人生目标</a:t>
            </a:r>
            <a:endParaRPr lang="en-US" altLang="zh-CN" sz="2000" b="1" dirty="0" smtClean="0">
              <a:ea typeface="楷体_GB2312" pitchFamily="49" charset="-122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000" b="1" dirty="0" smtClean="0">
                <a:ea typeface="楷体_GB2312" pitchFamily="49" charset="-122"/>
              </a:rPr>
              <a:t>耐得住寂寞，经得住诱惑！</a:t>
            </a:r>
            <a:endParaRPr lang="zh-CN" altLang="en-US" sz="2000" b="1" dirty="0" smtClean="0">
              <a:ea typeface="楷体_GB2312" pitchFamily="49" charset="-122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最后叮嘱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0E47D1-41C1-405F-8F5B-A65B2ED23DDD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Picture 2" descr="http://blog.hr.com.cn/attachments/2008/11/75346_200811251149111.jpg"/>
          <p:cNvPicPr>
            <a:picLocks noChangeAspect="1" noChangeArrowheads="1"/>
          </p:cNvPicPr>
          <p:nvPr/>
        </p:nvPicPr>
        <p:blipFill>
          <a:blip r:embed="rId1" cstate="print"/>
          <a:srcRect b="10621"/>
          <a:stretch>
            <a:fillRect/>
          </a:stretch>
        </p:blipFill>
        <p:spPr bwMode="auto">
          <a:xfrm>
            <a:off x="3185923" y="1376876"/>
            <a:ext cx="4610100" cy="4443958"/>
          </a:xfrm>
          <a:prstGeom prst="rect">
            <a:avLst/>
          </a:prstGeom>
          <a:noFill/>
        </p:spPr>
      </p:pic>
      <p:sp>
        <p:nvSpPr>
          <p:cNvPr id="12" name="TextBox 4"/>
          <p:cNvSpPr txBox="1"/>
          <p:nvPr/>
        </p:nvSpPr>
        <p:spPr>
          <a:xfrm>
            <a:off x="1660079" y="1584846"/>
            <a:ext cx="615553" cy="1863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B8000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渔王的儿子</a:t>
            </a:r>
            <a:endParaRPr lang="zh-CN" altLang="en-US" sz="2800" b="1" dirty="0">
              <a:solidFill>
                <a:srgbClr val="B8000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4177" y="4028513"/>
            <a:ext cx="34280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63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sz="2400" b="1" kern="0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教固然重要，练也许同样重要。今天的课程只是一片海洋，没有鱼王！</a:t>
            </a:r>
            <a:endParaRPr lang="en-US" altLang="zh-CN" sz="2400" b="1" kern="0" dirty="0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r>
              <a:rPr lang="zh-CN" altLang="en-US" dirty="0" smtClean="0"/>
              <a:t>创决策训练营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创始人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伍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第五部分</a:t>
            </a:r>
            <a:endParaRPr lang="zh-CN" altLang="en-US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19860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创始人的基本素质要求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7587577" y="3458612"/>
            <a:ext cx="3589504" cy="1736563"/>
            <a:chOff x="7587577" y="3458612"/>
            <a:chExt cx="3589504" cy="1736563"/>
          </a:xfrm>
        </p:grpSpPr>
        <p:sp>
          <p:nvSpPr>
            <p:cNvPr id="9" name="平行四边形 8"/>
            <p:cNvSpPr/>
            <p:nvPr/>
          </p:nvSpPr>
          <p:spPr>
            <a:xfrm>
              <a:off x="8262589" y="3458612"/>
              <a:ext cx="2323381" cy="400074"/>
            </a:xfrm>
            <a:prstGeom prst="parallelogram">
              <a:avLst>
                <a:gd name="adj" fmla="val 23322"/>
              </a:avLst>
            </a:prstGeom>
            <a:solidFill>
              <a:srgbClr val="1E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有坚定意志</a:t>
              </a:r>
              <a:endParaRPr lang="zh-CN" altLang="en-US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382329" y="3949430"/>
              <a:ext cx="0" cy="520431"/>
            </a:xfrm>
            <a:prstGeom prst="line">
              <a:avLst/>
            </a:prstGeom>
            <a:ln>
              <a:solidFill>
                <a:srgbClr val="1E222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587577" y="4656566"/>
              <a:ext cx="3589504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具有很好的抗压能力和目标意识，积极主动，爱学肯学，坚韧努力</a:t>
              </a:r>
              <a:r>
                <a:rPr lang="zh-CN" altLang="zh-CN" sz="1200" dirty="0" smtClean="0"/>
                <a:t>。</a:t>
              </a:r>
              <a:endParaRPr lang="zh-CN" altLang="zh-CN" sz="120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76666" y="3458612"/>
            <a:ext cx="3589504" cy="1736563"/>
            <a:chOff x="2976666" y="3458612"/>
            <a:chExt cx="3589504" cy="1736563"/>
          </a:xfrm>
        </p:grpSpPr>
        <p:sp>
          <p:nvSpPr>
            <p:cNvPr id="7" name="平行四边形 6"/>
            <p:cNvSpPr/>
            <p:nvPr/>
          </p:nvSpPr>
          <p:spPr>
            <a:xfrm>
              <a:off x="3658903" y="3458612"/>
              <a:ext cx="2323381" cy="400074"/>
            </a:xfrm>
            <a:prstGeom prst="parallelogram">
              <a:avLst>
                <a:gd name="adj" fmla="val 23322"/>
              </a:avLst>
            </a:prstGeom>
            <a:solidFill>
              <a:srgbClr val="383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有人脉资源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771418" y="3949430"/>
              <a:ext cx="0" cy="520431"/>
            </a:xfrm>
            <a:prstGeom prst="line">
              <a:avLst/>
            </a:prstGeom>
            <a:ln>
              <a:solidFill>
                <a:srgbClr val="1E222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976666" y="4656566"/>
              <a:ext cx="3589504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情商高，有优秀的沟通能力，同学人脉广，号召力强。善于组织管理。</a:t>
              </a:r>
              <a:endParaRPr lang="zh-CN" altLang="zh-CN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69670" y="2175160"/>
            <a:ext cx="3589504" cy="1683526"/>
            <a:chOff x="5369670" y="2175160"/>
            <a:chExt cx="3589504" cy="1683526"/>
          </a:xfrm>
        </p:grpSpPr>
        <p:sp>
          <p:nvSpPr>
            <p:cNvPr id="8" name="平行四边形 7"/>
            <p:cNvSpPr/>
            <p:nvPr/>
          </p:nvSpPr>
          <p:spPr>
            <a:xfrm>
              <a:off x="5960746" y="3458612"/>
              <a:ext cx="2323381" cy="400074"/>
            </a:xfrm>
            <a:prstGeom prst="parallelogram">
              <a:avLst>
                <a:gd name="adj" fmla="val 23322"/>
              </a:avLst>
            </a:prstGeom>
            <a:solidFill>
              <a:srgbClr val="338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有创业梦想</a:t>
              </a:r>
              <a:endParaRPr lang="zh-CN" altLang="en-US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7047691" y="2869660"/>
              <a:ext cx="0" cy="520431"/>
            </a:xfrm>
            <a:prstGeom prst="line">
              <a:avLst/>
            </a:prstGeom>
            <a:ln>
              <a:solidFill>
                <a:srgbClr val="2466C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369670" y="2175160"/>
              <a:ext cx="3589504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有创业的梦想和规划，善于创新、创意和发现问题，并强烈欲望取得成功。</a:t>
              </a:r>
              <a:endParaRPr lang="zh-CN" altLang="zh-CN" sz="12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8759" y="2175160"/>
            <a:ext cx="3589504" cy="1683526"/>
            <a:chOff x="758759" y="2175160"/>
            <a:chExt cx="3589504" cy="1683526"/>
          </a:xfrm>
        </p:grpSpPr>
        <p:sp>
          <p:nvSpPr>
            <p:cNvPr id="6" name="平行四边形 5"/>
            <p:cNvSpPr/>
            <p:nvPr/>
          </p:nvSpPr>
          <p:spPr>
            <a:xfrm>
              <a:off x="1357060" y="3458612"/>
              <a:ext cx="2323381" cy="400074"/>
            </a:xfrm>
            <a:prstGeom prst="parallelogram">
              <a:avLst>
                <a:gd name="adj" fmla="val 233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熟悉经营管理</a:t>
              </a:r>
              <a:endParaRPr lang="zh-CN" altLang="en-US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2534056" y="2869660"/>
              <a:ext cx="0" cy="520431"/>
            </a:xfrm>
            <a:prstGeom prst="line">
              <a:avLst/>
            </a:prstGeom>
            <a:ln>
              <a:solidFill>
                <a:srgbClr val="2466C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58759" y="2175160"/>
              <a:ext cx="3589504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企业经营管理涉及的相关专业同学，学过企业经营管理相关课程。</a:t>
              </a:r>
              <a:endParaRPr lang="zh-CN" altLang="zh-CN" sz="120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企业类型对创业者的要求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0E47D1-41C1-405F-8F5B-A65B2ED23DDD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5206" y="1913467"/>
          <a:ext cx="9827593" cy="338436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69998"/>
                <a:gridCol w="7157595"/>
              </a:tblGrid>
              <a:tr h="391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类型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对创业者（从业者）的要求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965428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制造企业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要求创业者有一定的组织生产管理的经验和技术，而且具有一定的创新、研发新产品的能力。创业者有资金，懂得生产管理、成本核算，并且树立产品质量意识。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7580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供应企业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要求创业者善于与人沟通，有灵活的销售技巧，掌握有效采购，合理库存和记账等管理技能。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7580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贸易企业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要求创业者性格开朗、有耐心、讲诚信、能与各种人打交道、善于处理各种纠纷矛盾等。同时，要建立和维护客户档案。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7580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服务企业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服务企业组织者要有服务意识，耐心，正直。能够为各个企业提供服务，实现有效沟通，办好事，办实事。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4" name="直接箭头连接符 4"/>
          <p:cNvCxnSpPr/>
          <p:nvPr/>
        </p:nvCxnSpPr>
        <p:spPr>
          <a:xfrm flipV="1">
            <a:off x="2652414" y="2969077"/>
            <a:ext cx="5400600" cy="23762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6"/>
          <p:cNvCxnSpPr/>
          <p:nvPr/>
        </p:nvCxnSpPr>
        <p:spPr>
          <a:xfrm>
            <a:off x="3660526" y="4985301"/>
            <a:ext cx="0" cy="432048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/>
          <p:cNvSpPr txBox="1"/>
          <p:nvPr/>
        </p:nvSpPr>
        <p:spPr>
          <a:xfrm>
            <a:off x="2292374" y="548935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156470" y="54893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毕业后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9"/>
          <p:cNvCxnSpPr/>
          <p:nvPr/>
        </p:nvCxnSpPr>
        <p:spPr>
          <a:xfrm>
            <a:off x="4668638" y="4481245"/>
            <a:ext cx="0" cy="864096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2"/>
          <p:cNvSpPr txBox="1"/>
          <p:nvPr/>
        </p:nvSpPr>
        <p:spPr>
          <a:xfrm>
            <a:off x="4164582" y="548935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13"/>
          <p:cNvCxnSpPr/>
          <p:nvPr/>
        </p:nvCxnSpPr>
        <p:spPr>
          <a:xfrm>
            <a:off x="5964782" y="3977189"/>
            <a:ext cx="0" cy="1296144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4"/>
          <p:cNvSpPr txBox="1"/>
          <p:nvPr/>
        </p:nvSpPr>
        <p:spPr>
          <a:xfrm>
            <a:off x="5532734" y="5489357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岁时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15"/>
          <p:cNvCxnSpPr/>
          <p:nvPr/>
        </p:nvCxnSpPr>
        <p:spPr>
          <a:xfrm>
            <a:off x="7116910" y="3473133"/>
            <a:ext cx="0" cy="1728192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/>
          <p:cNvSpPr txBox="1"/>
          <p:nvPr/>
        </p:nvSpPr>
        <p:spPr>
          <a:xfrm>
            <a:off x="6756870" y="5489357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岁时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2292374" y="2537029"/>
            <a:ext cx="5040560" cy="576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E81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你希望自己以后过什么样的生活呢？</a:t>
            </a:r>
            <a:endParaRPr kumimoji="1" lang="zh-CN" altLang="en-US" sz="2400" b="1" dirty="0">
              <a:solidFill>
                <a:srgbClr val="E81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7044902" y="3185101"/>
            <a:ext cx="2808287" cy="2088232"/>
          </a:xfrm>
          <a:prstGeom prst="irregularSeal1">
            <a:avLst/>
          </a:prstGeom>
          <a:solidFill>
            <a:srgbClr val="E81E2E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新的奋斗、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新的拼搏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从今天开始！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箭头连接符 27"/>
          <p:cNvCxnSpPr/>
          <p:nvPr/>
        </p:nvCxnSpPr>
        <p:spPr>
          <a:xfrm flipV="1">
            <a:off x="8048738" y="2248997"/>
            <a:ext cx="1656184" cy="72008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29"/>
          <p:cNvCxnSpPr/>
          <p:nvPr/>
        </p:nvCxnSpPr>
        <p:spPr>
          <a:xfrm>
            <a:off x="9565182" y="2465021"/>
            <a:ext cx="0" cy="2880320"/>
          </a:xfrm>
          <a:prstGeom prst="line">
            <a:avLst/>
          </a:prstGeom>
          <a:ln w="38100">
            <a:solidFill>
              <a:srgbClr val="0000FF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31"/>
          <p:cNvSpPr txBox="1"/>
          <p:nvPr/>
        </p:nvSpPr>
        <p:spPr>
          <a:xfrm>
            <a:off x="9061126" y="548935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自我发展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 flipH="1">
            <a:off x="2220366" y="2607834"/>
            <a:ext cx="144016" cy="432048"/>
          </a:xfrm>
          <a:prstGeom prst="rect">
            <a:avLst/>
          </a:prstGeom>
          <a:solidFill>
            <a:srgbClr val="E81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93328" y="1473199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释放自己、享受过程、发现新知、学习决策、体验经营。</a:t>
            </a:r>
            <a:endParaRPr kumimoji="1"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9" grpId="0"/>
      <p:bldP spid="61" grpId="0"/>
      <p:bldP spid="63" grpId="0"/>
      <p:bldP spid="64" grpId="0"/>
      <p:bldP spid="65" grpId="0" animBg="1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3372"/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6413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Rectangle 6_1"/>
          <p:cNvSpPr/>
          <p:nvPr/>
        </p:nvSpPr>
        <p:spPr>
          <a:xfrm>
            <a:off x="-82550" y="5002517"/>
            <a:ext cx="12357100" cy="111776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656104" y="1012474"/>
            <a:ext cx="6879794" cy="2469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700" b="1" dirty="0" smtClean="0">
                <a:solidFill>
                  <a:schemeClr val="bg1"/>
                </a:solidFill>
              </a:rPr>
              <a:t>感谢您的聆听</a:t>
            </a:r>
            <a:endParaRPr lang="en-US" altLang="zh-CN" sz="77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Thank you for listening </a:t>
            </a:r>
            <a:endParaRPr lang="en-US" altLang="zh-CN" sz="3000" dirty="0" smtClean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4914900" y="1469347"/>
            <a:ext cx="2266950" cy="2266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5_1"/>
          <p:cNvSpPr/>
          <p:nvPr/>
        </p:nvSpPr>
        <p:spPr>
          <a:xfrm rot="5400000">
            <a:off x="4914900" y="1469347"/>
            <a:ext cx="2266950" cy="2266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" b="595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16399" y="2188029"/>
            <a:ext cx="281270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900" b="1" dirty="0" smtClean="0">
                <a:solidFill>
                  <a:schemeClr val="bg1"/>
                </a:solidFill>
              </a:rPr>
              <a:t>目录</a:t>
            </a:r>
            <a:endParaRPr lang="zh-CN" altLang="en-US" sz="9900" b="1" dirty="0">
              <a:solidFill>
                <a:schemeClr val="bg1"/>
              </a:solidFill>
            </a:endParaRPr>
          </a:p>
        </p:txBody>
      </p:sp>
      <p:sp>
        <p:nvSpPr>
          <p:cNvPr id="5" name="流程图: 合并 4"/>
          <p:cNvSpPr/>
          <p:nvPr/>
        </p:nvSpPr>
        <p:spPr>
          <a:xfrm rot="16200000">
            <a:off x="4285446" y="2957842"/>
            <a:ext cx="360487" cy="360487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16399" y="3773377"/>
            <a:ext cx="2578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</a:rPr>
              <a:t>catalog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35800" y="1544729"/>
            <a:ext cx="4038600" cy="499903"/>
            <a:chOff x="7035800" y="1544729"/>
            <a:chExt cx="4038600" cy="499903"/>
          </a:xfrm>
        </p:grpSpPr>
        <p:sp>
          <p:nvSpPr>
            <p:cNvPr id="11" name="流程图: 联系 10"/>
            <p:cNvSpPr/>
            <p:nvPr/>
          </p:nvSpPr>
          <p:spPr>
            <a:xfrm>
              <a:off x="7593343" y="1545704"/>
              <a:ext cx="498928" cy="49892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0" dirty="0" smtClean="0">
                  <a:solidFill>
                    <a:schemeClr val="tx1"/>
                  </a:solidFill>
                </a:rPr>
                <a:t>壹</a:t>
              </a:r>
              <a:endParaRPr lang="zh-CN" alt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7035800" y="2031932"/>
              <a:ext cx="40386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8251929" y="1544729"/>
              <a:ext cx="2306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>
                  <a:solidFill>
                    <a:schemeClr val="bg1"/>
                  </a:solidFill>
                </a:rPr>
                <a:t>课程背景</a:t>
              </a:r>
              <a:endParaRPr lang="zh-CN" alt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35800" y="2544536"/>
            <a:ext cx="4038600" cy="511210"/>
            <a:chOff x="7035800" y="2544536"/>
            <a:chExt cx="4038600" cy="511210"/>
          </a:xfrm>
        </p:grpSpPr>
        <p:sp>
          <p:nvSpPr>
            <p:cNvPr id="12" name="流程图: 联系 11"/>
            <p:cNvSpPr/>
            <p:nvPr/>
          </p:nvSpPr>
          <p:spPr>
            <a:xfrm>
              <a:off x="7593343" y="2544536"/>
              <a:ext cx="498928" cy="49892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0" dirty="0">
                  <a:solidFill>
                    <a:schemeClr val="tx1"/>
                  </a:solidFill>
                </a:rPr>
                <a:t>贰</a:t>
              </a:r>
              <a:endParaRPr lang="zh-CN" alt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7035800" y="3043464"/>
              <a:ext cx="40386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251929" y="2563303"/>
              <a:ext cx="2306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>
                  <a:solidFill>
                    <a:schemeClr val="bg1"/>
                  </a:solidFill>
                </a:rPr>
                <a:t>课程内容</a:t>
              </a:r>
              <a:endParaRPr lang="zh-CN" alt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35800" y="3543368"/>
            <a:ext cx="4038600" cy="503533"/>
            <a:chOff x="7035800" y="3543368"/>
            <a:chExt cx="4038600" cy="503533"/>
          </a:xfrm>
        </p:grpSpPr>
        <p:sp>
          <p:nvSpPr>
            <p:cNvPr id="13" name="流程图: 联系 12"/>
            <p:cNvSpPr/>
            <p:nvPr/>
          </p:nvSpPr>
          <p:spPr>
            <a:xfrm>
              <a:off x="7593343" y="3543368"/>
              <a:ext cx="498928" cy="49892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0" dirty="0" smtClean="0">
                  <a:solidFill>
                    <a:schemeClr val="tx1"/>
                  </a:solidFill>
                </a:rPr>
                <a:t>叁</a:t>
              </a:r>
              <a:endParaRPr lang="zh-CN" alt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7035800" y="4042296"/>
              <a:ext cx="40386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251929" y="3554458"/>
              <a:ext cx="2306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>
                  <a:solidFill>
                    <a:schemeClr val="bg1"/>
                  </a:solidFill>
                </a:rPr>
                <a:t>课程收获</a:t>
              </a:r>
              <a:endParaRPr lang="zh-CN" alt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35800" y="4542201"/>
            <a:ext cx="4038600" cy="498928"/>
            <a:chOff x="7035800" y="4542201"/>
            <a:chExt cx="4038600" cy="498928"/>
          </a:xfrm>
        </p:grpSpPr>
        <p:sp>
          <p:nvSpPr>
            <p:cNvPr id="14" name="流程图: 联系 13"/>
            <p:cNvSpPr/>
            <p:nvPr/>
          </p:nvSpPr>
          <p:spPr>
            <a:xfrm>
              <a:off x="7593343" y="4542201"/>
              <a:ext cx="498928" cy="49892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000" dirty="0" smtClean="0">
                  <a:solidFill>
                    <a:schemeClr val="tx1"/>
                  </a:solidFill>
                </a:rPr>
                <a:t>肆</a:t>
              </a:r>
              <a:endParaRPr lang="zh-CN" alt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7035800" y="5041129"/>
              <a:ext cx="40386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8251929" y="4545443"/>
              <a:ext cx="2306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 smtClean="0">
                  <a:solidFill>
                    <a:schemeClr val="bg1"/>
                  </a:solidFill>
                </a:rPr>
                <a:t>教学安排</a:t>
              </a:r>
              <a:endParaRPr lang="zh-CN" altLang="en-US" sz="2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00729 2.59259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r>
              <a:rPr lang="zh-CN" altLang="en-US" dirty="0" smtClean="0"/>
              <a:t>创决策训练营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课程背景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r="20588"/>
          <a:stretch>
            <a:fillRect/>
          </a:stretch>
        </p:blipFill>
        <p:spPr/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壹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第一部分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占位符 205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061" name="文本占位符 206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社会对人才的要求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>
          <a:xfrm>
            <a:off x="11169650" y="6162440"/>
            <a:ext cx="558800" cy="441560"/>
          </a:xfrm>
        </p:spPr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980421" y="1968353"/>
            <a:ext cx="5672512" cy="504056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347639" y="196333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人才要求</a:t>
            </a:r>
            <a:endParaRPr lang="zh-CN" altLang="en-US" sz="3200" b="1" dirty="0"/>
          </a:p>
        </p:txBody>
      </p:sp>
      <p:pic>
        <p:nvPicPr>
          <p:cNvPr id="59" name="图片 58" descr="13164316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82271" y="2472409"/>
            <a:ext cx="863920" cy="1028402"/>
          </a:xfrm>
          <a:prstGeom prst="rect">
            <a:avLst/>
          </a:prstGeom>
        </p:spPr>
      </p:pic>
      <p:pic>
        <p:nvPicPr>
          <p:cNvPr id="60" name="图片 59" descr="OOOPIC_vipvip4_20080820070802e23a9d2cedaae73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2271" y="3552529"/>
            <a:ext cx="868566" cy="1029050"/>
          </a:xfrm>
          <a:prstGeom prst="rect">
            <a:avLst/>
          </a:prstGeom>
        </p:spPr>
      </p:pic>
      <p:pic>
        <p:nvPicPr>
          <p:cNvPr id="61" name="图片 60" descr="OOOPIC_vipvip_20080907034718ddd916bf0216f1c5166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082271" y="4632649"/>
            <a:ext cx="863920" cy="1028402"/>
          </a:xfrm>
          <a:prstGeom prst="rect">
            <a:avLst/>
          </a:prstGeom>
        </p:spPr>
      </p:pic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2044700" y="2574133"/>
            <a:ext cx="6798733" cy="3024336"/>
          </a:xfrm>
          <a:prstGeom prst="rect">
            <a:avLst/>
          </a:prstGeom>
        </p:spPr>
        <p:txBody>
          <a:bodyPr/>
          <a:lstStyle>
            <a:lvl1pPr marL="342900" indent="-3429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对企业忠诚，有符合企业要求的职业资质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None/>
            </a:pP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本身对企业有现时的使用价值，有满足岗位需要的职业技能和职业行为。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None/>
            </a:pP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具有非常好的潜在发展空间，有反应综合实力和水平的职业道德、职业意识、职业态度。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zh-CN" sz="1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1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基于人才需求和冰山模型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03870" y="1319530"/>
            <a:ext cx="3808730" cy="50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051495" y="1927290"/>
          <a:ext cx="6941037" cy="379414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065172"/>
                <a:gridCol w="2962343"/>
                <a:gridCol w="2913522"/>
              </a:tblGrid>
              <a:tr h="296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素质层级</a:t>
                      </a:r>
                      <a:endParaRPr lang="zh-CN" altLang="en-US" sz="1400" b="1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定义</a:t>
                      </a:r>
                      <a:endParaRPr lang="zh-CN" altLang="en-US" sz="1400" b="1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内容</a:t>
                      </a:r>
                      <a:endParaRPr lang="zh-CN" altLang="en-US" sz="1400" b="1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595485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知识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指一个人对某特定领域的了解。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如：管理知识、财务知识、文学知识等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595485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技能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指一个人能完成某项工作或任务所具备的能力。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如：表达能力、组织能力、决策能力、学习能力等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595485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社会角色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指一个人基于态度和价值观的行为方式与风格</a:t>
                      </a:r>
                      <a:r>
                        <a:rPr lang="zh-CN" altLang="en-US" sz="1400" dirty="0" smtClean="0"/>
                        <a:t>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如：管理者、专家、教师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595485">
                <a:tc>
                  <a:txBody>
                    <a:bodyPr/>
                    <a:lstStyle/>
                    <a:p>
                      <a:r>
                        <a:rPr kumimoji="0" lang="zh-CN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自我形象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指一个人的态度、价值观和自我印象</a:t>
                      </a:r>
                      <a:r>
                        <a:rPr lang="zh-CN" altLang="en-US" sz="1400" dirty="0" smtClean="0"/>
                        <a:t>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如：合作精神、献身</a:t>
                      </a:r>
                      <a:r>
                        <a:rPr lang="zh-CN" altLang="en-US" sz="1400" dirty="0" smtClean="0"/>
                        <a:t>精神、自信心、乐观精神</a:t>
                      </a:r>
                      <a:endParaRPr lang="zh-CN" altLang="en-US" sz="1400" dirty="0" smtClean="0"/>
                    </a:p>
                    <a:p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307363">
                <a:tc>
                  <a:txBody>
                    <a:bodyPr/>
                    <a:lstStyle/>
                    <a:p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特质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指一个人持续而稳定的行为特性。</a:t>
                      </a:r>
                      <a:endParaRPr lang="zh-CN" altLang="en-US" sz="140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如：正直、诚实、责任心</a:t>
                      </a:r>
                      <a:endParaRPr lang="zh-CN" altLang="en-US" sz="140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  <a:tr h="7395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/>
                        <a:t>动机</a:t>
                      </a:r>
                      <a:endParaRPr lang="zh-CN" altLang="en-US" sz="140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指在一个人内在的自然而持续的想法和偏好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驱动、引导和决定个人行动。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如：成就需求、人际交往需求</a:t>
                      </a:r>
                      <a:endParaRPr lang="zh-CN" altLang="en-US" sz="1400" dirty="0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058" marR="61058" marT="12212" marB="12212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V</a:t>
            </a:r>
            <a:r>
              <a:rPr lang="zh-CN" altLang="en-US" dirty="0" smtClean="0"/>
              <a:t>创决策训练营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课程内容</a:t>
            </a:r>
            <a:endParaRPr lang="zh-CN" altLang="en-US" dirty="0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12653" r="19755" b="16732"/>
          <a:stretch>
            <a:fillRect/>
          </a:stretch>
        </p:blipFill>
        <p:spPr/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贰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mtClean="0"/>
              <a:t>第二部分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训练营课程的整体结构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96955A-0397-448E-A8D1-99E4CC3433F6}" type="slidenum">
              <a:rPr lang="zh-CN" altLang="en-US" smtClean="0"/>
            </a:fld>
            <a:endParaRPr lang="zh-CN" altLang="en-US"/>
          </a:p>
        </p:txBody>
      </p:sp>
      <p:grpSp>
        <p:nvGrpSpPr>
          <p:cNvPr id="78" name="组 77"/>
          <p:cNvGrpSpPr/>
          <p:nvPr/>
        </p:nvGrpSpPr>
        <p:grpSpPr>
          <a:xfrm>
            <a:off x="1843419" y="1935840"/>
            <a:ext cx="8208912" cy="3672408"/>
            <a:chOff x="539552" y="987574"/>
            <a:chExt cx="8208912" cy="3672408"/>
          </a:xfrm>
        </p:grpSpPr>
        <p:sp>
          <p:nvSpPr>
            <p:cNvPr id="18" name="矩形 17"/>
            <p:cNvSpPr/>
            <p:nvPr/>
          </p:nvSpPr>
          <p:spPr>
            <a:xfrm>
              <a:off x="4572000" y="987574"/>
              <a:ext cx="4176464" cy="36724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9552" y="987574"/>
              <a:ext cx="4248472" cy="3672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20" name="Group 2"/>
            <p:cNvGrpSpPr/>
            <p:nvPr/>
          </p:nvGrpSpPr>
          <p:grpSpPr bwMode="auto">
            <a:xfrm flipH="1">
              <a:off x="2584797" y="1887247"/>
              <a:ext cx="1880442" cy="1866606"/>
              <a:chOff x="0" y="0"/>
              <a:chExt cx="2754000" cy="2754000"/>
            </a:xfrm>
            <a:effectLst/>
          </p:grpSpPr>
          <p:grpSp>
            <p:nvGrpSpPr>
              <p:cNvPr id="21" name="Group 3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754000" cy="2754000"/>
                <a:chOff x="0" y="0"/>
                <a:chExt cx="3060000" cy="3060000"/>
              </a:xfrm>
            </p:grpSpPr>
            <p:sp>
              <p:nvSpPr>
                <p:cNvPr id="23" name="椭圆 29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3060000" cy="3060000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chemeClr val="bg1">
                      <a:lumMod val="50000"/>
                    </a:schemeClr>
                  </a:solidFill>
                  <a:round/>
                </a:ln>
                <a:effectLst/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zh-CN" altLang="en-US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椭圆 30"/>
                <p:cNvSpPr>
                  <a:spLocks noChangeAspect="1"/>
                </p:cNvSpPr>
                <p:nvPr/>
              </p:nvSpPr>
              <p:spPr bwMode="auto">
                <a:xfrm>
                  <a:off x="234571" y="234570"/>
                  <a:ext cx="2590856" cy="2590859"/>
                </a:xfrm>
                <a:prstGeom prst="ellipse">
                  <a:avLst/>
                </a:prstGeom>
                <a:solidFill>
                  <a:srgbClr val="A6A6A6"/>
                </a:solidFill>
                <a:ln w="76200">
                  <a:noFill/>
                  <a:round/>
                </a:ln>
                <a:effectLst/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A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zh-CN" altLang="en-US" sz="18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76399" y="903678"/>
                <a:ext cx="1692577" cy="1044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bg1"/>
                    </a:solidFill>
                    <a:latin typeface="方正兰亭中黑_GBK" pitchFamily="2" charset="-122"/>
                    <a:ea typeface="方正兰亭中黑_GBK" pitchFamily="2" charset="-122"/>
                  </a:rPr>
                  <a:t>跨专业能力</a:t>
                </a:r>
                <a:endPara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endParaRPr>
              </a:p>
            </p:txBody>
          </p:sp>
        </p:grpSp>
        <p:grpSp>
          <p:nvGrpSpPr>
            <p:cNvPr id="25" name="Group 8"/>
            <p:cNvGrpSpPr/>
            <p:nvPr/>
          </p:nvGrpSpPr>
          <p:grpSpPr bwMode="auto">
            <a:xfrm flipH="1">
              <a:off x="1691680" y="1131590"/>
              <a:ext cx="1296144" cy="828055"/>
              <a:chOff x="-626650" y="36285"/>
              <a:chExt cx="3944022" cy="478021"/>
            </a:xfrm>
            <a:effectLst/>
          </p:grpSpPr>
          <p:sp>
            <p:nvSpPr>
              <p:cNvPr id="26" name="矩形 33"/>
              <p:cNvSpPr/>
              <p:nvPr/>
            </p:nvSpPr>
            <p:spPr bwMode="auto">
              <a:xfrm>
                <a:off x="-626650" y="36285"/>
                <a:ext cx="3944022" cy="478021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27" name="TextBox 146"/>
              <p:cNvSpPr txBox="1">
                <a:spLocks noChangeArrowheads="1"/>
              </p:cNvSpPr>
              <p:nvPr/>
            </p:nvSpPr>
            <p:spPr bwMode="auto">
              <a:xfrm>
                <a:off x="-204802" y="119423"/>
                <a:ext cx="3303062" cy="302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人人都要学习经济学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28" name="Group 12"/>
            <p:cNvGrpSpPr/>
            <p:nvPr/>
          </p:nvGrpSpPr>
          <p:grpSpPr bwMode="auto">
            <a:xfrm flipH="1">
              <a:off x="1115615" y="2427734"/>
              <a:ext cx="1224137" cy="792086"/>
              <a:chOff x="-561977" y="9412"/>
              <a:chExt cx="3236328" cy="455317"/>
            </a:xfrm>
          </p:grpSpPr>
          <p:sp>
            <p:nvSpPr>
              <p:cNvPr id="29" name="矩形 32"/>
              <p:cNvSpPr/>
              <p:nvPr/>
            </p:nvSpPr>
            <p:spPr bwMode="auto">
              <a:xfrm>
                <a:off x="-561977" y="9412"/>
                <a:ext cx="3236328" cy="455317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30" name="TextBox 146"/>
              <p:cNvSpPr txBox="1">
                <a:spLocks noChangeArrowheads="1"/>
              </p:cNvSpPr>
              <p:nvPr/>
            </p:nvSpPr>
            <p:spPr bwMode="auto">
              <a:xfrm>
                <a:off x="-400155" y="92196"/>
                <a:ext cx="2907243" cy="300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人人都要学习管理学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31" name="Group 16"/>
            <p:cNvGrpSpPr/>
            <p:nvPr/>
          </p:nvGrpSpPr>
          <p:grpSpPr bwMode="auto">
            <a:xfrm flipH="1">
              <a:off x="1763688" y="3723878"/>
              <a:ext cx="1252735" cy="792088"/>
              <a:chOff x="-626650" y="-72246"/>
              <a:chExt cx="3944022" cy="477285"/>
            </a:xfrm>
          </p:grpSpPr>
          <p:sp>
            <p:nvSpPr>
              <p:cNvPr id="32" name="矩形 31"/>
              <p:cNvSpPr/>
              <p:nvPr/>
            </p:nvSpPr>
            <p:spPr bwMode="auto">
              <a:xfrm>
                <a:off x="-626650" y="-72246"/>
                <a:ext cx="3944022" cy="47728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33" name="TextBox 146"/>
              <p:cNvSpPr txBox="1">
                <a:spLocks noChangeArrowheads="1"/>
              </p:cNvSpPr>
              <p:nvPr/>
            </p:nvSpPr>
            <p:spPr bwMode="auto">
              <a:xfrm>
                <a:off x="-536614" y="14533"/>
                <a:ext cx="3537598" cy="315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人人都要懂得法学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34" name="Group 20"/>
            <p:cNvGrpSpPr/>
            <p:nvPr/>
          </p:nvGrpSpPr>
          <p:grpSpPr bwMode="auto">
            <a:xfrm flipH="1">
              <a:off x="2827569" y="1779662"/>
              <a:ext cx="510483" cy="502424"/>
              <a:chOff x="0" y="0"/>
              <a:chExt cx="747186" cy="740914"/>
            </a:xfrm>
            <a:effectLst/>
          </p:grpSpPr>
          <p:grpSp>
            <p:nvGrpSpPr>
              <p:cNvPr id="35" name="Group 21"/>
              <p:cNvGrpSpPr>
                <a:grpSpLocks noChangeAspect="1"/>
              </p:cNvGrpSpPr>
              <p:nvPr/>
            </p:nvGrpSpPr>
            <p:grpSpPr bwMode="auto">
              <a:xfrm>
                <a:off x="3136" y="0"/>
                <a:ext cx="740914" cy="740914"/>
                <a:chOff x="0" y="0"/>
                <a:chExt cx="823237" cy="823237"/>
              </a:xfrm>
            </p:grpSpPr>
            <p:sp>
              <p:nvSpPr>
                <p:cNvPr id="37" name="椭圆 3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3237" cy="8232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38" name="椭圆 39"/>
                <p:cNvSpPr>
                  <a:spLocks noChangeAspect="1"/>
                </p:cNvSpPr>
                <p:nvPr/>
              </p:nvSpPr>
              <p:spPr bwMode="auto">
                <a:xfrm>
                  <a:off x="51620" y="51621"/>
                  <a:ext cx="720000" cy="720000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0" y="101212"/>
                <a:ext cx="747186" cy="544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39" name="Group 25"/>
            <p:cNvGrpSpPr/>
            <p:nvPr/>
          </p:nvGrpSpPr>
          <p:grpSpPr bwMode="auto">
            <a:xfrm flipH="1">
              <a:off x="2344182" y="2570413"/>
              <a:ext cx="510483" cy="501348"/>
              <a:chOff x="0" y="0"/>
              <a:chExt cx="747186" cy="739990"/>
            </a:xfrm>
          </p:grpSpPr>
          <p:grpSp>
            <p:nvGrpSpPr>
              <p:cNvPr id="40" name="Group 26"/>
              <p:cNvGrpSpPr>
                <a:grpSpLocks noChangeAspect="1"/>
              </p:cNvGrpSpPr>
              <p:nvPr/>
            </p:nvGrpSpPr>
            <p:grpSpPr bwMode="auto">
              <a:xfrm>
                <a:off x="3598" y="0"/>
                <a:ext cx="739991" cy="739990"/>
                <a:chOff x="0" y="0"/>
                <a:chExt cx="822212" cy="822211"/>
              </a:xfrm>
            </p:grpSpPr>
            <p:sp>
              <p:nvSpPr>
                <p:cNvPr id="42" name="椭圆 3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212" cy="822211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43" name="椭圆 36"/>
                <p:cNvSpPr>
                  <a:spLocks noChangeAspect="1"/>
                </p:cNvSpPr>
                <p:nvPr/>
              </p:nvSpPr>
              <p:spPr bwMode="auto">
                <a:xfrm>
                  <a:off x="50644" y="51168"/>
                  <a:ext cx="720922" cy="719876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0" y="100688"/>
                <a:ext cx="747186" cy="54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44" name="Group 30"/>
            <p:cNvGrpSpPr/>
            <p:nvPr/>
          </p:nvGrpSpPr>
          <p:grpSpPr bwMode="auto">
            <a:xfrm flipH="1">
              <a:off x="2827569" y="3366545"/>
              <a:ext cx="510483" cy="501348"/>
              <a:chOff x="0" y="0"/>
              <a:chExt cx="747186" cy="740120"/>
            </a:xfrm>
          </p:grpSpPr>
          <p:grpSp>
            <p:nvGrpSpPr>
              <p:cNvPr id="45" name="Group 31"/>
              <p:cNvGrpSpPr>
                <a:grpSpLocks noChangeAspect="1"/>
              </p:cNvGrpSpPr>
              <p:nvPr/>
            </p:nvGrpSpPr>
            <p:grpSpPr bwMode="auto">
              <a:xfrm>
                <a:off x="3533" y="0"/>
                <a:ext cx="740120" cy="740120"/>
                <a:chOff x="0" y="0"/>
                <a:chExt cx="822355" cy="822355"/>
              </a:xfrm>
            </p:grpSpPr>
            <p:sp>
              <p:nvSpPr>
                <p:cNvPr id="47" name="椭圆 4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355" cy="822355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48" name="椭圆 42"/>
                <p:cNvSpPr>
                  <a:spLocks noChangeAspect="1"/>
                </p:cNvSpPr>
                <p:nvPr/>
              </p:nvSpPr>
              <p:spPr bwMode="auto">
                <a:xfrm>
                  <a:off x="50718" y="51177"/>
                  <a:ext cx="720921" cy="720002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0" y="100741"/>
                <a:ext cx="747186" cy="54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49" name="椭圆 29"/>
            <p:cNvSpPr>
              <a:spLocks noChangeAspect="1"/>
            </p:cNvSpPr>
            <p:nvPr/>
          </p:nvSpPr>
          <p:spPr bwMode="auto">
            <a:xfrm flipH="1">
              <a:off x="5139830" y="1923678"/>
              <a:ext cx="1880442" cy="1866606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</a:schemeClr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50" name="椭圆 30"/>
            <p:cNvSpPr>
              <a:spLocks noChangeAspect="1"/>
            </p:cNvSpPr>
            <p:nvPr/>
          </p:nvSpPr>
          <p:spPr bwMode="auto">
            <a:xfrm flipH="1">
              <a:off x="5283981" y="2066766"/>
              <a:ext cx="1592142" cy="1580429"/>
            </a:xfrm>
            <a:prstGeom prst="ellipse">
              <a:avLst/>
            </a:prstGeom>
            <a:solidFill>
              <a:srgbClr val="A6A6A6"/>
            </a:solidFill>
            <a:ln w="76200">
              <a:noFill/>
              <a:round/>
            </a:ln>
            <a:effec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800" smtClean="0">
                <a:solidFill>
                  <a:srgbClr val="FFFFFF"/>
                </a:solidFill>
              </a:endParaRPr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 flipH="1">
              <a:off x="5432526" y="2643758"/>
              <a:ext cx="1299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养成素质</a:t>
              </a:r>
              <a:endParaRPr lang="zh-CN" altLang="en-US" sz="20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grpSp>
          <p:nvGrpSpPr>
            <p:cNvPr id="52" name="Group 20"/>
            <p:cNvGrpSpPr/>
            <p:nvPr/>
          </p:nvGrpSpPr>
          <p:grpSpPr bwMode="auto">
            <a:xfrm flipH="1">
              <a:off x="6293765" y="1779662"/>
              <a:ext cx="510483" cy="502424"/>
              <a:chOff x="0" y="0"/>
              <a:chExt cx="747186" cy="740914"/>
            </a:xfrm>
            <a:effectLst/>
          </p:grpSpPr>
          <p:grpSp>
            <p:nvGrpSpPr>
              <p:cNvPr id="53" name="Group 21"/>
              <p:cNvGrpSpPr>
                <a:grpSpLocks noChangeAspect="1"/>
              </p:cNvGrpSpPr>
              <p:nvPr/>
            </p:nvGrpSpPr>
            <p:grpSpPr bwMode="auto">
              <a:xfrm>
                <a:off x="3136" y="0"/>
                <a:ext cx="740914" cy="740914"/>
                <a:chOff x="0" y="0"/>
                <a:chExt cx="823237" cy="823237"/>
              </a:xfrm>
            </p:grpSpPr>
            <p:sp>
              <p:nvSpPr>
                <p:cNvPr id="55" name="椭圆 3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3237" cy="8232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56" name="椭圆 39"/>
                <p:cNvSpPr>
                  <a:spLocks noChangeAspect="1"/>
                </p:cNvSpPr>
                <p:nvPr/>
              </p:nvSpPr>
              <p:spPr bwMode="auto">
                <a:xfrm>
                  <a:off x="51620" y="51621"/>
                  <a:ext cx="720000" cy="720000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0" y="101212"/>
                <a:ext cx="747186" cy="544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57" name="Group 25"/>
            <p:cNvGrpSpPr/>
            <p:nvPr/>
          </p:nvGrpSpPr>
          <p:grpSpPr bwMode="auto">
            <a:xfrm flipH="1">
              <a:off x="6732240" y="2571750"/>
              <a:ext cx="510483" cy="501348"/>
              <a:chOff x="0" y="0"/>
              <a:chExt cx="747186" cy="739990"/>
            </a:xfrm>
          </p:grpSpPr>
          <p:grpSp>
            <p:nvGrpSpPr>
              <p:cNvPr id="58" name="Group 26"/>
              <p:cNvGrpSpPr>
                <a:grpSpLocks noChangeAspect="1"/>
              </p:cNvGrpSpPr>
              <p:nvPr/>
            </p:nvGrpSpPr>
            <p:grpSpPr bwMode="auto">
              <a:xfrm>
                <a:off x="3598" y="0"/>
                <a:ext cx="739991" cy="739990"/>
                <a:chOff x="0" y="0"/>
                <a:chExt cx="822212" cy="822211"/>
              </a:xfrm>
            </p:grpSpPr>
            <p:sp>
              <p:nvSpPr>
                <p:cNvPr id="60" name="椭圆 35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212" cy="822211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61" name="椭圆 36"/>
                <p:cNvSpPr>
                  <a:spLocks noChangeAspect="1"/>
                </p:cNvSpPr>
                <p:nvPr/>
              </p:nvSpPr>
              <p:spPr bwMode="auto">
                <a:xfrm>
                  <a:off x="50644" y="51168"/>
                  <a:ext cx="720922" cy="719876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59" name="Rectangle 13"/>
              <p:cNvSpPr>
                <a:spLocks noChangeArrowheads="1"/>
              </p:cNvSpPr>
              <p:nvPr/>
            </p:nvSpPr>
            <p:spPr bwMode="auto">
              <a:xfrm>
                <a:off x="0" y="100688"/>
                <a:ext cx="747186" cy="54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62" name="Group 30"/>
            <p:cNvGrpSpPr/>
            <p:nvPr/>
          </p:nvGrpSpPr>
          <p:grpSpPr bwMode="auto">
            <a:xfrm flipH="1">
              <a:off x="6293765" y="3366545"/>
              <a:ext cx="510483" cy="501348"/>
              <a:chOff x="0" y="0"/>
              <a:chExt cx="747186" cy="740120"/>
            </a:xfrm>
          </p:grpSpPr>
          <p:grpSp>
            <p:nvGrpSpPr>
              <p:cNvPr id="63" name="Group 31"/>
              <p:cNvGrpSpPr>
                <a:grpSpLocks noChangeAspect="1"/>
              </p:cNvGrpSpPr>
              <p:nvPr/>
            </p:nvGrpSpPr>
            <p:grpSpPr bwMode="auto">
              <a:xfrm>
                <a:off x="3533" y="0"/>
                <a:ext cx="740120" cy="740120"/>
                <a:chOff x="0" y="0"/>
                <a:chExt cx="822355" cy="822355"/>
              </a:xfrm>
            </p:grpSpPr>
            <p:sp>
              <p:nvSpPr>
                <p:cNvPr id="65" name="椭圆 41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22355" cy="822355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  <p:sp>
              <p:nvSpPr>
                <p:cNvPr id="66" name="椭圆 42"/>
                <p:cNvSpPr>
                  <a:spLocks noChangeAspect="1"/>
                </p:cNvSpPr>
                <p:nvPr/>
              </p:nvSpPr>
              <p:spPr bwMode="auto">
                <a:xfrm>
                  <a:off x="50718" y="51177"/>
                  <a:ext cx="720921" cy="720002"/>
                </a:xfrm>
                <a:prstGeom prst="ellipse">
                  <a:avLst/>
                </a:prstGeom>
                <a:solidFill>
                  <a:srgbClr val="A6A6A6">
                    <a:alpha val="79999"/>
                  </a:srgbClr>
                </a:solidFill>
                <a:ln>
                  <a:noFill/>
                </a:ln>
              </p:spPr>
              <p:txBody>
                <a:bodyPr wrap="none"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2000">
                    <a:solidFill>
                      <a:schemeClr val="tx2"/>
                    </a:solidFill>
                    <a:latin typeface="Calibri" panose="020F05020202040A0204" pitchFamily="34" charset="0"/>
                    <a:ea typeface="方正兰亭黑_GBK" panose="02000000000000000000" pitchFamily="2" charset="-122"/>
                  </a:endParaRPr>
                </a:p>
              </p:txBody>
            </p:sp>
          </p:grp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0" y="100741"/>
                <a:ext cx="747186" cy="54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zh-CN" b="1" dirty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67" name="Group 8"/>
            <p:cNvGrpSpPr/>
            <p:nvPr/>
          </p:nvGrpSpPr>
          <p:grpSpPr bwMode="auto">
            <a:xfrm flipH="1">
              <a:off x="6588225" y="1131590"/>
              <a:ext cx="1296144" cy="828055"/>
              <a:chOff x="-626650" y="36285"/>
              <a:chExt cx="3944022" cy="478021"/>
            </a:xfrm>
            <a:effectLst/>
          </p:grpSpPr>
          <p:sp>
            <p:nvSpPr>
              <p:cNvPr id="68" name="矩形 33"/>
              <p:cNvSpPr/>
              <p:nvPr/>
            </p:nvSpPr>
            <p:spPr bwMode="auto">
              <a:xfrm>
                <a:off x="-626650" y="36285"/>
                <a:ext cx="3944022" cy="478021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69" name="TextBox 146"/>
              <p:cNvSpPr txBox="1">
                <a:spLocks noChangeArrowheads="1"/>
              </p:cNvSpPr>
              <p:nvPr/>
            </p:nvSpPr>
            <p:spPr bwMode="auto">
              <a:xfrm>
                <a:off x="-204802" y="119423"/>
                <a:ext cx="3303062" cy="302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就职一家企业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70" name="Group 12"/>
            <p:cNvGrpSpPr/>
            <p:nvPr/>
          </p:nvGrpSpPr>
          <p:grpSpPr bwMode="auto">
            <a:xfrm flipH="1">
              <a:off x="7236296" y="2427734"/>
              <a:ext cx="1224137" cy="792086"/>
              <a:chOff x="-561977" y="9412"/>
              <a:chExt cx="3236328" cy="455317"/>
            </a:xfrm>
          </p:grpSpPr>
          <p:sp>
            <p:nvSpPr>
              <p:cNvPr id="71" name="矩形 32"/>
              <p:cNvSpPr/>
              <p:nvPr/>
            </p:nvSpPr>
            <p:spPr bwMode="auto">
              <a:xfrm>
                <a:off x="-561977" y="9412"/>
                <a:ext cx="3236328" cy="455317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72" name="TextBox 146"/>
              <p:cNvSpPr txBox="1">
                <a:spLocks noChangeArrowheads="1"/>
              </p:cNvSpPr>
              <p:nvPr/>
            </p:nvSpPr>
            <p:spPr bwMode="auto">
              <a:xfrm>
                <a:off x="-400155" y="92196"/>
                <a:ext cx="2907243" cy="300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创办一家企业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73" name="Group 16"/>
            <p:cNvGrpSpPr/>
            <p:nvPr/>
          </p:nvGrpSpPr>
          <p:grpSpPr bwMode="auto">
            <a:xfrm flipH="1">
              <a:off x="6660233" y="3723878"/>
              <a:ext cx="1252735" cy="792088"/>
              <a:chOff x="-626650" y="-72246"/>
              <a:chExt cx="3944022" cy="477285"/>
            </a:xfrm>
          </p:grpSpPr>
          <p:sp>
            <p:nvSpPr>
              <p:cNvPr id="74" name="矩形 31"/>
              <p:cNvSpPr/>
              <p:nvPr/>
            </p:nvSpPr>
            <p:spPr bwMode="auto">
              <a:xfrm>
                <a:off x="-626650" y="-72246"/>
                <a:ext cx="3944022" cy="47728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7F7F7F"/>
                </a:solidFill>
                <a:miter lim="800000"/>
              </a:ln>
              <a:effectLst/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2000" dirty="0" smtClean="0">
                  <a:solidFill>
                    <a:schemeClr val="tx2"/>
                  </a:solidFill>
                  <a:ea typeface="方正兰亭黑_GBK" panose="02000000000000000000" pitchFamily="2" charset="-122"/>
                </a:endParaRPr>
              </a:p>
            </p:txBody>
          </p:sp>
          <p:sp>
            <p:nvSpPr>
              <p:cNvPr id="75" name="TextBox 146"/>
              <p:cNvSpPr txBox="1">
                <a:spLocks noChangeArrowheads="1"/>
              </p:cNvSpPr>
              <p:nvPr/>
            </p:nvSpPr>
            <p:spPr bwMode="auto">
              <a:xfrm>
                <a:off x="-536614" y="14533"/>
                <a:ext cx="3537598" cy="315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经营一家企业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sp>
          <p:nvSpPr>
            <p:cNvPr id="76" name="AutoShape 122"/>
            <p:cNvSpPr>
              <a:spLocks noChangeArrowheads="1"/>
            </p:cNvSpPr>
            <p:nvPr/>
          </p:nvSpPr>
          <p:spPr bwMode="auto">
            <a:xfrm>
              <a:off x="4920999" y="1203598"/>
              <a:ext cx="443089" cy="19500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Gulim" panose="020B0600000101010101" pitchFamily="34" charset="-127"/>
                </a:rPr>
                <a:t>B</a:t>
              </a:r>
              <a:endParaRPr lang="en-US" altLang="ko-K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77" name="AutoShape 123"/>
            <p:cNvSpPr>
              <a:spLocks noChangeArrowheads="1"/>
            </p:cNvSpPr>
            <p:nvPr/>
          </p:nvSpPr>
          <p:spPr bwMode="auto">
            <a:xfrm>
              <a:off x="4211960" y="1189612"/>
              <a:ext cx="443089" cy="23001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Gulim" panose="020B0600000101010101" pitchFamily="34" charset="-127"/>
                </a:rPr>
                <a:t>A</a:t>
              </a:r>
              <a:endParaRPr lang="en-US" altLang="ko-KR" sz="2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2922</Words>
  <Application>WPS 演示</Application>
  <PresentationFormat>自定义</PresentationFormat>
  <Paragraphs>750</Paragraphs>
  <Slides>30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华文隶书</vt:lpstr>
      <vt:lpstr>楷体</vt:lpstr>
      <vt:lpstr>黑体</vt:lpstr>
      <vt:lpstr>Calibri</vt:lpstr>
      <vt:lpstr>方正兰亭中黑_GBK</vt:lpstr>
      <vt:lpstr>方正兰亭黑_GBK</vt:lpstr>
      <vt:lpstr>Century Gothic</vt:lpstr>
      <vt:lpstr>Gulim</vt:lpstr>
      <vt:lpstr>Arial Unicode MS</vt:lpstr>
      <vt:lpstr>Heiti SC Light</vt:lpstr>
      <vt:lpstr>Times New Roman</vt:lpstr>
      <vt:lpstr>楷体_GB2312</vt:lpstr>
      <vt:lpstr>幼圆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VULCAN</dc:creator>
  <cp:lastModifiedBy>Administrator</cp:lastModifiedBy>
  <cp:revision>358</cp:revision>
  <dcterms:created xsi:type="dcterms:W3CDTF">2016-05-09T02:08:00Z</dcterms:created>
  <dcterms:modified xsi:type="dcterms:W3CDTF">2018-09-29T03:20:46Z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